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51" r:id="rId3"/>
    <p:sldId id="326" r:id="rId4"/>
    <p:sldId id="381" r:id="rId5"/>
    <p:sldId id="382" r:id="rId6"/>
    <p:sldId id="383" r:id="rId7"/>
    <p:sldId id="277" r:id="rId8"/>
    <p:sldId id="328" r:id="rId9"/>
    <p:sldId id="394" r:id="rId10"/>
    <p:sldId id="354" r:id="rId11"/>
    <p:sldId id="357" r:id="rId12"/>
    <p:sldId id="355" r:id="rId13"/>
    <p:sldId id="356" r:id="rId14"/>
    <p:sldId id="388" r:id="rId15"/>
    <p:sldId id="358" r:id="rId16"/>
    <p:sldId id="359" r:id="rId17"/>
    <p:sldId id="360" r:id="rId18"/>
    <p:sldId id="361" r:id="rId19"/>
    <p:sldId id="362" r:id="rId20"/>
    <p:sldId id="390" r:id="rId21"/>
    <p:sldId id="370" r:id="rId22"/>
    <p:sldId id="391" r:id="rId23"/>
    <p:sldId id="368" r:id="rId24"/>
    <p:sldId id="376" r:id="rId25"/>
    <p:sldId id="392" r:id="rId26"/>
    <p:sldId id="393" r:id="rId27"/>
    <p:sldId id="367" r:id="rId28"/>
    <p:sldId id="384" r:id="rId29"/>
    <p:sldId id="385" r:id="rId30"/>
    <p:sldId id="386" r:id="rId31"/>
    <p:sldId id="387" r:id="rId32"/>
    <p:sldId id="389" r:id="rId3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206C"/>
    <a:srgbClr val="AD00CE"/>
    <a:srgbClr val="F2ACAC"/>
    <a:srgbClr val="0000FF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13" autoAdjust="0"/>
    <p:restoredTop sz="99076" autoAdjust="0"/>
  </p:normalViewPr>
  <p:slideViewPr>
    <p:cSldViewPr>
      <p:cViewPr varScale="1">
        <p:scale>
          <a:sx n="91" d="100"/>
          <a:sy n="91" d="100"/>
        </p:scale>
        <p:origin x="-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4BDE97-5976-B04E-AAC4-B0EBE7CD748C}" type="datetime1">
              <a:rPr lang="en-US"/>
              <a:pPr>
                <a:defRPr/>
              </a:pPr>
              <a:t>20/05/2014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B086DB0-1354-7142-A63D-E3664358F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76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97BB57-53F4-0F4B-866D-5A1067170AF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8726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2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FD398E-5567-144F-8BBC-B2A45801A67E}" type="slidenum">
              <a:rPr lang="it-IT" sz="1200"/>
              <a:pPr eaLnBrk="1" hangingPunct="1"/>
              <a:t>28</a:t>
            </a:fld>
            <a:endParaRPr 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FD398E-5567-144F-8BBC-B2A45801A67E}" type="slidenum">
              <a:rPr lang="it-IT" sz="1200"/>
              <a:pPr eaLnBrk="1" hangingPunct="1"/>
              <a:t>30</a:t>
            </a:fld>
            <a:endParaRPr 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F81B1-650F-6D4C-A7FB-1584EF2041C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38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8C808-048F-6E49-97EA-A88D6C43480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54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75B11-ED17-5943-90FF-76B5C6420D1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280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86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7ABD3-241C-7245-966A-C5A31013A07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92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86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252E9-4E70-4B4E-ABDD-38701692DC7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64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1DBB6-DB04-924A-A96A-DCC3E621F9F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75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D54C8-4580-7E4C-9D3F-7226DC5F1D0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57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D2509-7CB2-2F44-9100-2BA4F76D2E2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39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CC9A8-187A-3045-9525-0AC944A7E1F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398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E4A90-B7CA-EA4D-8E32-9567B348842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47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92789-C17D-3E4D-B820-D5A06FA87E7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4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FAB0B-60DD-614C-B957-37A7A9900BD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8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A8680-6A3A-C441-82ED-0BD6F8D4C52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70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28600"/>
            <a:ext cx="7086600" cy="685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438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Verdana" charset="0"/>
              </a:defRPr>
            </a:lvl1pPr>
          </a:lstStyle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Verdana" charset="0"/>
              </a:defRPr>
            </a:lvl1pPr>
          </a:lstStyle>
          <a:p>
            <a:pPr>
              <a:defRPr/>
            </a:pPr>
            <a:r>
              <a:rPr lang="en-US"/>
              <a:t>M.Grassi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charset="0"/>
              </a:defRPr>
            </a:lvl1pPr>
          </a:lstStyle>
          <a:p>
            <a:pPr>
              <a:defRPr/>
            </a:pPr>
            <a:fld id="{3ADF359D-B1BC-A745-93D8-96AF015FC42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pic>
        <p:nvPicPr>
          <p:cNvPr id="1031" name="Picture 8" descr="infn_logo_animat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5250"/>
            <a:ext cx="914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1524000"/>
            <a:ext cx="5638800" cy="1981200"/>
          </a:xfrm>
        </p:spPr>
        <p:txBody>
          <a:bodyPr/>
          <a:lstStyle/>
          <a:p>
            <a:pPr eaLnBrk="1" hangingPunct="1"/>
            <a:r>
              <a:rPr lang="it-IT" dirty="0" err="1" smtClean="0">
                <a:latin typeface="Verdana" charset="0"/>
                <a:ea typeface="ＭＳ Ｐゴシック" charset="0"/>
                <a:cs typeface="ＭＳ Ｐゴシック" charset="0"/>
              </a:rPr>
              <a:t>Upgrades</a:t>
            </a:r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 per HL-LHC di ATLAS / CMS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Relazione dei </a:t>
            </a:r>
            <a:r>
              <a:rPr lang="it-IT" dirty="0" err="1">
                <a:latin typeface="Verdana" charset="0"/>
                <a:ea typeface="ＭＳ Ｐゴシック" charset="0"/>
                <a:cs typeface="ＭＳ Ｐゴシック" charset="0"/>
              </a:rPr>
              <a:t>referees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05400" y="4191000"/>
            <a:ext cx="3124200" cy="1752600"/>
          </a:xfrm>
        </p:spPr>
        <p:txBody>
          <a:bodyPr/>
          <a:lstStyle/>
          <a:p>
            <a:pPr eaLnBrk="1" hangingPunct="1"/>
            <a:endParaRPr lang="it-IT" sz="2000">
              <a:solidFill>
                <a:schemeClr val="accent2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 sz="2000" u="sng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rPr>
              <a:t>M.Grassi</a:t>
            </a:r>
            <a:r>
              <a:rPr lang="it-IT"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rPr>
              <a:t>, S.Miscetti,</a:t>
            </a:r>
          </a:p>
          <a:p>
            <a:pPr eaLnBrk="1" hangingPunct="1"/>
            <a:r>
              <a:rPr lang="it-IT"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rPr>
              <a:t> A.Passeri, D.Pinci, </a:t>
            </a:r>
          </a:p>
          <a:p>
            <a:pPr eaLnBrk="1" hangingPunct="1"/>
            <a:r>
              <a:rPr lang="it-IT"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rPr>
              <a:t>V.Vagnoni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CMS - tracciatore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5" name="Picture 4" descr="05-CMS-sguazzon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02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CMS – DAQ/Trigger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pic>
        <p:nvPicPr>
          <p:cNvPr id="6" name="Picture 5" descr="16-trigger-pall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7620000" cy="5715000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 rot="19773415">
            <a:off x="1503" y="4778155"/>
            <a:ext cx="1838080" cy="506068"/>
          </a:xfrm>
          <a:prstGeom prst="rect">
            <a:avLst/>
          </a:prstGeom>
          <a:solidFill>
            <a:srgbClr val="F2ACAC">
              <a:alpha val="49000"/>
            </a:srgbClr>
          </a:solidFill>
          <a:ln w="9525">
            <a:solidFill>
              <a:srgbClr val="CE206C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FLAM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2982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CMS - calorimetri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F8C808-048F-6E49-97EA-A88D6C43480A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pic>
        <p:nvPicPr>
          <p:cNvPr id="6" name="Picture 5" descr="05-CMS-sguazzon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95400"/>
            <a:ext cx="7391400" cy="5543550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 rot="19773415">
            <a:off x="-96310" y="2626723"/>
            <a:ext cx="5238697" cy="1045275"/>
          </a:xfrm>
          <a:prstGeom prst="rect">
            <a:avLst/>
          </a:prstGeom>
          <a:solidFill>
            <a:srgbClr val="F2ACAC">
              <a:alpha val="50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Ancora </a:t>
            </a:r>
            <a:r>
              <a:rPr lang="it-IT" sz="1800" dirty="0" smtClean="0">
                <a:solidFill>
                  <a:srgbClr val="0000FF"/>
                </a:solidFill>
              </a:rPr>
              <a:t>2 </a:t>
            </a:r>
            <a:r>
              <a:rPr lang="it-IT" sz="1800" dirty="0" smtClean="0">
                <a:solidFill>
                  <a:srgbClr val="0000FF"/>
                </a:solidFill>
              </a:rPr>
              <a:t>opzioni attive</a:t>
            </a: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Interesse italiano verso opt#1 </a:t>
            </a:r>
            <a:r>
              <a:rPr lang="it-IT" sz="1800" dirty="0" smtClean="0">
                <a:solidFill>
                  <a:srgbClr val="0000FF"/>
                </a:solidFill>
              </a:rPr>
              <a:t>+ </a:t>
            </a:r>
            <a:r>
              <a:rPr lang="it-IT" sz="1800" dirty="0" err="1" smtClean="0">
                <a:solidFill>
                  <a:srgbClr val="0000FF"/>
                </a:solidFill>
              </a:rPr>
              <a:t>spacal</a:t>
            </a: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Modesti finanziamenti per RH delle fibre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61610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CMS - </a:t>
            </a:r>
            <a:r>
              <a:rPr lang="it-IT" dirty="0" smtClean="0"/>
              <a:t>DT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pic>
        <p:nvPicPr>
          <p:cNvPr id="5" name="Picture 4" descr="05-CMS-sguazzon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7315200" cy="54864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 rot="19773415">
            <a:off x="-81729" y="1959173"/>
            <a:ext cx="4324805" cy="738068"/>
          </a:xfrm>
          <a:prstGeom prst="rect">
            <a:avLst/>
          </a:prstGeom>
          <a:solidFill>
            <a:srgbClr val="F2ACAC">
              <a:alpha val="50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Stiamo già contribuendo in </a:t>
            </a:r>
            <a:r>
              <a:rPr lang="it-IT" sz="1800" dirty="0" smtClean="0">
                <a:solidFill>
                  <a:srgbClr val="0000FF"/>
                </a:solidFill>
              </a:rPr>
              <a:t>fase1</a:t>
            </a: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Rifare l’elettronica</a:t>
            </a: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Clr>
                <a:srgbClr val="CE206C"/>
              </a:buClr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508541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CMS - RPC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48634"/>
            <a:ext cx="8610600" cy="5533166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 rot="19773415">
            <a:off x="-108016" y="2931948"/>
            <a:ext cx="4555222" cy="738068"/>
          </a:xfrm>
          <a:prstGeom prst="rect">
            <a:avLst/>
          </a:prstGeom>
          <a:solidFill>
            <a:srgbClr val="F2ACAC">
              <a:alpha val="50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Abbiamo </a:t>
            </a:r>
            <a:r>
              <a:rPr lang="it-IT" sz="1800" dirty="0" err="1" smtClean="0">
                <a:solidFill>
                  <a:srgbClr val="0000FF"/>
                </a:solidFill>
              </a:rPr>
              <a:t>contribuento</a:t>
            </a:r>
            <a:r>
              <a:rPr lang="it-IT" sz="1800" dirty="0" smtClean="0">
                <a:solidFill>
                  <a:srgbClr val="0000FF"/>
                </a:solidFill>
              </a:rPr>
              <a:t> </a:t>
            </a:r>
            <a:r>
              <a:rPr lang="it-IT" sz="1800" dirty="0" smtClean="0">
                <a:solidFill>
                  <a:srgbClr val="0000FF"/>
                </a:solidFill>
              </a:rPr>
              <a:t>in </a:t>
            </a:r>
            <a:r>
              <a:rPr lang="it-IT" sz="1800" dirty="0" smtClean="0">
                <a:solidFill>
                  <a:srgbClr val="0000FF"/>
                </a:solidFill>
              </a:rPr>
              <a:t>fase0</a:t>
            </a: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Aumentare e migliorare l’accettanza</a:t>
            </a: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Clr>
                <a:srgbClr val="CE206C"/>
              </a:buClr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83073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ATLAS - tracciatore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pic>
        <p:nvPicPr>
          <p:cNvPr id="5" name="Picture 4" descr="04-AtlasUpgrade-iod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8153400" cy="564466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 rot="19773415">
            <a:off x="200777" y="2588226"/>
            <a:ext cx="1158087" cy="506068"/>
          </a:xfrm>
          <a:prstGeom prst="rect">
            <a:avLst/>
          </a:prstGeom>
          <a:solidFill>
            <a:srgbClr val="F2ACAC">
              <a:alpha val="50000"/>
            </a:srgbClr>
          </a:solidFill>
          <a:ln w="9525">
            <a:solidFill>
              <a:srgbClr val="CE206C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Pixel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87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ATLAS - calorimetri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pic>
        <p:nvPicPr>
          <p:cNvPr id="5" name="Picture 4" descr="04-AtlasUpgrade-iod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11738"/>
            <a:ext cx="7419622" cy="513666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 rot="19773415">
            <a:off x="-96263" y="2837258"/>
            <a:ext cx="3801368" cy="719027"/>
          </a:xfrm>
          <a:prstGeom prst="rect">
            <a:avLst/>
          </a:prstGeom>
          <a:solidFill>
            <a:srgbClr val="F2ACAC">
              <a:alpha val="50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Già finanziato in fase1</a:t>
            </a: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Rifare il FE, migliorare trigger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984816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ATLAS - muoni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pic>
        <p:nvPicPr>
          <p:cNvPr id="5" name="Picture 4" descr="04-AtlasUpgrade-iod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48153"/>
            <a:ext cx="7848600" cy="5433647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 rot="19773415">
            <a:off x="-99031" y="3101386"/>
            <a:ext cx="2833430" cy="444726"/>
          </a:xfrm>
          <a:prstGeom prst="rect">
            <a:avLst/>
          </a:prstGeom>
          <a:solidFill>
            <a:srgbClr val="F2ACAC">
              <a:alpha val="50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Aumentare la ridondanza</a:t>
            </a:r>
            <a:endParaRPr lang="it-IT" sz="18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08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ATLAS – DAQ &amp; trigger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pic>
        <p:nvPicPr>
          <p:cNvPr id="5" name="Picture 4" descr="04-AtlasUpgrade-iod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3285"/>
            <a:ext cx="8153400" cy="564466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 rot="19773415">
            <a:off x="-20756" y="4784211"/>
            <a:ext cx="1838080" cy="418205"/>
          </a:xfrm>
          <a:prstGeom prst="rect">
            <a:avLst/>
          </a:prstGeom>
          <a:solidFill>
            <a:srgbClr val="F2ACAC">
              <a:alpha val="49000"/>
            </a:srgbClr>
          </a:solidFill>
          <a:ln w="9525">
            <a:solidFill>
              <a:srgbClr val="CE206C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FLAM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868785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Richieste</a:t>
            </a: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ABD3-241C-7245-966A-C5A31013A077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573642"/>
              </p:ext>
            </p:extLst>
          </p:nvPr>
        </p:nvGraphicFramePr>
        <p:xfrm>
          <a:off x="76200" y="1219200"/>
          <a:ext cx="4405193" cy="4525974"/>
        </p:xfrm>
        <a:graphic>
          <a:graphicData uri="http://schemas.openxmlformats.org/drawingml/2006/table">
            <a:tbl>
              <a:tblPr/>
              <a:tblGrid>
                <a:gridCol w="584059"/>
                <a:gridCol w="970132"/>
                <a:gridCol w="475167"/>
                <a:gridCol w="475167"/>
                <a:gridCol w="475167"/>
                <a:gridCol w="475167"/>
                <a:gridCol w="475167"/>
                <a:gridCol w="475167"/>
              </a:tblGrid>
              <a:tr h="2276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996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2014-2017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188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tracker</a:t>
                      </a:r>
                    </a:p>
                  </a:txBody>
                  <a:tcPr marL="9899" marR="9899" marT="9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3D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AE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HV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212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R0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cooling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60.5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9899" marR="9899" marT="98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377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368.5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378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79.5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1123.5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268.5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818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FLAM</a:t>
                      </a:r>
                    </a:p>
                  </a:txBody>
                  <a:tcPr marL="9899" marR="9899" marT="9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WP1-sim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WP2-transm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WP3-New AM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Wp4-packing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9899" marR="9899" marT="98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8188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</a:t>
                      </a:r>
                    </a:p>
                  </a:txBody>
                  <a:tcPr marL="9899" marR="9899" marT="9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electrodes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Prototypes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front-end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eco-gas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GIF++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9899" marR="9899" marT="98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277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553013"/>
              </p:ext>
            </p:extLst>
          </p:nvPr>
        </p:nvGraphicFramePr>
        <p:xfrm>
          <a:off x="4648199" y="1874838"/>
          <a:ext cx="4419601" cy="4525962"/>
        </p:xfrm>
        <a:graphic>
          <a:graphicData uri="http://schemas.openxmlformats.org/drawingml/2006/table">
            <a:tbl>
              <a:tblPr/>
              <a:tblGrid>
                <a:gridCol w="585969"/>
                <a:gridCol w="973306"/>
                <a:gridCol w="476721"/>
                <a:gridCol w="476721"/>
                <a:gridCol w="476721"/>
                <a:gridCol w="476721"/>
                <a:gridCol w="476721"/>
                <a:gridCol w="476721"/>
              </a:tblGrid>
              <a:tr h="2155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BIS7/8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chambers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11973" marR="11973" marT="119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MUONS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DT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GEM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Lar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DC power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trigger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11973" marR="11973" marT="119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TileCal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Sviluppo FE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partitori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EndCap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Spacal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22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711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886.5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1061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124.5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5522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2658.5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343.5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07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8396" y="264167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6813" y="264167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6693" y="40854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4565" y="264167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7948" y="408541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</a:t>
            </a:r>
            <a:r>
              <a:rPr lang="en-GB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6133" y="551006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4141" y="551006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6165" y="551006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848" y="6093296"/>
            <a:ext cx="581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smtClean="0"/>
              <a:t>LHC schedule  approved by CERN management and LHC experiments spokespersons and technical coordinators  (December 2013)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2400" y="304800"/>
            <a:ext cx="2355474" cy="1152846"/>
            <a:chOff x="6988333" y="1114770"/>
            <a:chExt cx="2025247" cy="903687"/>
          </a:xfrm>
        </p:grpSpPr>
        <p:grpSp>
          <p:nvGrpSpPr>
            <p:cNvPr id="18" name="Group 17"/>
            <p:cNvGrpSpPr/>
            <p:nvPr/>
          </p:nvGrpSpPr>
          <p:grpSpPr>
            <a:xfrm>
              <a:off x="7067911" y="1141217"/>
              <a:ext cx="1866092" cy="850793"/>
              <a:chOff x="7236296" y="15245"/>
              <a:chExt cx="1866092" cy="8507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236296" y="68139"/>
                <a:ext cx="224295" cy="15094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36296" y="256825"/>
                <a:ext cx="224295" cy="1509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36296" y="461945"/>
                <a:ext cx="224295" cy="1509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236296" y="671934"/>
                <a:ext cx="224295" cy="15094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7460591" y="15245"/>
                <a:ext cx="1641797" cy="850793"/>
                <a:chOff x="7460591" y="68139"/>
                <a:chExt cx="1641797" cy="850793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7460591" y="440642"/>
                  <a:ext cx="164179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Beam commissioning</a:t>
                  </a:r>
                  <a:endParaRPr lang="en-GB" sz="1200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460591" y="641933"/>
                  <a:ext cx="11566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Technical stop</a:t>
                  </a:r>
                  <a:endParaRPr lang="en-GB" sz="1200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460591" y="246120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Shutdown</a:t>
                  </a:r>
                  <a:endParaRPr lang="en-GB" sz="1200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460591" y="68139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Physics</a:t>
                  </a:r>
                  <a:endParaRPr lang="en-GB" sz="1200" dirty="0"/>
                </a:p>
              </p:txBody>
            </p:sp>
          </p:grpSp>
        </p:grpSp>
        <p:sp>
          <p:nvSpPr>
            <p:cNvPr id="19" name="Rectangle 18"/>
            <p:cNvSpPr/>
            <p:nvPr/>
          </p:nvSpPr>
          <p:spPr>
            <a:xfrm>
              <a:off x="6988333" y="1114770"/>
              <a:ext cx="2025247" cy="903687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08520" y="1671191"/>
            <a:ext cx="8688471" cy="4464496"/>
            <a:chOff x="349395" y="2018457"/>
            <a:chExt cx="8262087" cy="44644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95" y="2018457"/>
              <a:ext cx="8262087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740253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14627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3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88224" y="422730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096" y="278356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9479" y="422730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</a:t>
              </a:r>
              <a:r>
                <a:rPr lang="en-GB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7664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65672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5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37696" y="565195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5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5090" y="5827910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(</a:t>
            </a:r>
            <a:r>
              <a:rPr lang="en-GB" sz="1100" b="1" dirty="0" smtClean="0"/>
              <a:t>Extended) Year End Technical Stop: (E)YETS</a:t>
            </a:r>
            <a:endParaRPr lang="en-GB" sz="1100" b="1" dirty="0"/>
          </a:p>
        </p:txBody>
      </p:sp>
      <p:sp>
        <p:nvSpPr>
          <p:cNvPr id="2" name="Rectangle 1"/>
          <p:cNvSpPr/>
          <p:nvPr/>
        </p:nvSpPr>
        <p:spPr>
          <a:xfrm>
            <a:off x="3250804" y="2416604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EYETS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681022" y="2927889"/>
            <a:ext cx="332933" cy="250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2175288" y="2422468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75913" y="2414632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77767" y="2433682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2766" y="3867891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/>
              <a:t>Y</a:t>
            </a:r>
            <a:r>
              <a:rPr lang="en-GB" sz="1000" b="1" dirty="0" smtClean="0">
                <a:solidFill>
                  <a:schemeClr val="bg1"/>
                </a:solidFill>
              </a:rPr>
              <a:t>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56684" y="4114112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1921" y="4270079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300 fb</a:t>
            </a:r>
            <a:r>
              <a:rPr lang="fr-CH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endParaRPr lang="fr-FR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21934" y="5766355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3’000 fb</a:t>
            </a:r>
            <a:r>
              <a:rPr lang="fr-CH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endParaRPr lang="fr-FR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602" y="184482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 fb</a:t>
            </a:r>
            <a:r>
              <a:rPr lang="fr-CH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endParaRPr lang="fr-FR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>
          <a:xfrm>
            <a:off x="2590800" y="304800"/>
            <a:ext cx="5486400" cy="685800"/>
          </a:xfrm>
        </p:spPr>
        <p:txBody>
          <a:bodyPr/>
          <a:lstStyle/>
          <a:p>
            <a:r>
              <a:rPr lang="en-US" sz="2800" dirty="0" smtClean="0"/>
              <a:t>LHC Schedule beyond LS1</a:t>
            </a:r>
            <a:endParaRPr lang="en-GB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CSN1- Maggio 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7" name="Text Placeholder 2"/>
          <p:cNvSpPr txBox="1">
            <a:spLocks/>
          </p:cNvSpPr>
          <p:nvPr/>
        </p:nvSpPr>
        <p:spPr bwMode="auto">
          <a:xfrm>
            <a:off x="3581400" y="1143000"/>
            <a:ext cx="5105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AD00CE"/>
              </a:buClr>
              <a:buNone/>
            </a:pPr>
            <a:r>
              <a:rPr lang="it-IT" sz="1800" dirty="0" smtClean="0">
                <a:solidFill>
                  <a:srgbClr val="000090"/>
                </a:solidFill>
              </a:rPr>
              <a:t>Gianluigi Arduini IFD2014 - Trento</a:t>
            </a:r>
            <a:endParaRPr lang="it-IT" sz="2000" dirty="0">
              <a:solidFill>
                <a:srgbClr val="00009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1DBB6-DB04-924A-A96A-DCC3E621F9FB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4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Commenti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66800"/>
            <a:ext cx="7772400" cy="2438400"/>
          </a:xfrm>
        </p:spPr>
        <p:txBody>
          <a:bodyPr/>
          <a:lstStyle/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Ripetiamo quanto </a:t>
            </a:r>
            <a:r>
              <a:rPr lang="it-IT" sz="1800" dirty="0" err="1" smtClean="0">
                <a:solidFill>
                  <a:srgbClr val="0000FF"/>
                </a:solidFill>
              </a:rPr>
              <a:t>gia’</a:t>
            </a:r>
            <a:r>
              <a:rPr lang="it-IT" sz="1800" dirty="0" smtClean="0">
                <a:solidFill>
                  <a:srgbClr val="0000FF"/>
                </a:solidFill>
              </a:rPr>
              <a:t> indicato</a:t>
            </a: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/>
              <a:t>G</a:t>
            </a:r>
            <a:r>
              <a:rPr lang="it-IT" sz="1800" dirty="0" smtClean="0"/>
              <a:t>iudicano </a:t>
            </a:r>
            <a:r>
              <a:rPr lang="it-IT" sz="1800" dirty="0"/>
              <a:t>gli upgrade dei rivelatori ATLAS e CMS sufficienti per un pieno sfruttamento della </a:t>
            </a:r>
            <a:r>
              <a:rPr lang="it-IT" sz="1800" dirty="0" smtClean="0"/>
              <a:t>macchina.</a:t>
            </a:r>
            <a:endParaRPr lang="it-IT" sz="1800" dirty="0" smtClean="0"/>
          </a:p>
          <a:p>
            <a:pPr marL="0" indent="0">
              <a:buClr>
                <a:srgbClr val="CE206C"/>
              </a:buClr>
              <a:buNone/>
            </a:pPr>
            <a:endParaRPr lang="it-IT" sz="1800" dirty="0">
              <a:solidFill>
                <a:srgbClr val="0000FF"/>
              </a:solidFill>
            </a:endParaRPr>
          </a:p>
          <a:p>
            <a:pPr marL="0" indent="0" algn="r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8000"/>
                </a:solidFill>
              </a:rPr>
              <a:t>Non ci attendiamo altre proposte di upgrade</a:t>
            </a:r>
          </a:p>
          <a:p>
            <a:pPr marL="0" indent="0" algn="r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8000"/>
                </a:solidFill>
              </a:rPr>
              <a:t>Non è sicuro che possano essere tutti finanziati</a:t>
            </a:r>
          </a:p>
          <a:p>
            <a:pPr marL="457200" lvl="1" indent="0">
              <a:buClr>
                <a:srgbClr val="CE206C"/>
              </a:buClr>
              <a:buNone/>
            </a:pPr>
            <a:endParaRPr lang="it-IT" sz="1400" dirty="0" smtClean="0">
              <a:solidFill>
                <a:srgbClr val="008000"/>
              </a:solidFill>
            </a:endParaRPr>
          </a:p>
          <a:p>
            <a:pPr marL="0" indent="0">
              <a:buClr>
                <a:srgbClr val="AD00CE"/>
              </a:buClr>
              <a:buNone/>
            </a:pPr>
            <a:r>
              <a:rPr lang="it-IT" sz="1800" dirty="0" smtClean="0">
                <a:solidFill>
                  <a:srgbClr val="008000"/>
                </a:solidFill>
              </a:rPr>
              <a:t>	 </a:t>
            </a:r>
            <a:endParaRPr lang="it-IT" sz="1800" dirty="0" smtClean="0"/>
          </a:p>
          <a:p>
            <a:endParaRPr lang="it-IT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Aprile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ABD3-241C-7245-966A-C5A31013A077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685800" y="5257800"/>
            <a:ext cx="7391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CE206C"/>
              </a:buClr>
              <a:buFontTx/>
              <a:buNone/>
            </a:pPr>
            <a:r>
              <a:rPr lang="it-IT" sz="1800" dirty="0" smtClean="0"/>
              <a:t>Riteniamo utile finanziare tutti gli R&amp;D presentati, per alcuni in misura ridotta rispetto alle richieste, lasciando la definizione delle priorit</a:t>
            </a:r>
            <a:r>
              <a:rPr lang="it-IT" sz="1800" dirty="0" smtClean="0"/>
              <a:t>à tra essi a valutazioni future delle collaborazioni.</a:t>
            </a:r>
            <a:endParaRPr lang="it-IT" sz="1400" dirty="0" smtClean="0">
              <a:solidFill>
                <a:srgbClr val="008000"/>
              </a:solidFill>
            </a:endParaRPr>
          </a:p>
          <a:p>
            <a:pPr marL="0" indent="0">
              <a:buClr>
                <a:srgbClr val="AD00CE"/>
              </a:buClr>
              <a:buFontTx/>
              <a:buNone/>
            </a:pPr>
            <a:r>
              <a:rPr lang="it-IT" sz="1800" dirty="0" smtClean="0">
                <a:solidFill>
                  <a:srgbClr val="008000"/>
                </a:solidFill>
              </a:rPr>
              <a:t>	 </a:t>
            </a:r>
            <a:endParaRPr lang="it-IT" sz="1800" dirty="0" smtClean="0"/>
          </a:p>
          <a:p>
            <a:endParaRPr lang="it-IT" sz="20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533400" y="3657600"/>
            <a:ext cx="815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1800" dirty="0" smtClean="0">
                <a:solidFill>
                  <a:srgbClr val="0000FF"/>
                </a:solidFill>
              </a:rPr>
              <a:t>Siamo a più di </a:t>
            </a:r>
            <a:r>
              <a:rPr lang="it-IT" sz="1800" dirty="0" smtClean="0">
                <a:solidFill>
                  <a:srgbClr val="CC0000"/>
                </a:solidFill>
              </a:rPr>
              <a:t>10 anni </a:t>
            </a:r>
            <a:r>
              <a:rPr lang="it-IT" sz="1800" dirty="0" smtClean="0">
                <a:solidFill>
                  <a:srgbClr val="0000FF"/>
                </a:solidFill>
              </a:rPr>
              <a:t>dall’inizio della fase HL-LHC </a:t>
            </a: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1800" dirty="0" smtClean="0">
                <a:solidFill>
                  <a:srgbClr val="0000FF"/>
                </a:solidFill>
              </a:rPr>
              <a:t>Le due collaborazioni nell’arco di </a:t>
            </a:r>
            <a:r>
              <a:rPr lang="it-IT" sz="1800" dirty="0" smtClean="0">
                <a:solidFill>
                  <a:srgbClr val="CC0000"/>
                </a:solidFill>
              </a:rPr>
              <a:t>tre anni </a:t>
            </a:r>
            <a:r>
              <a:rPr lang="it-IT" sz="1800" dirty="0" smtClean="0">
                <a:solidFill>
                  <a:srgbClr val="0000FF"/>
                </a:solidFill>
              </a:rPr>
              <a:t>puntano a completare i TDR da presentare tra il </a:t>
            </a:r>
            <a:r>
              <a:rPr lang="it-IT" sz="1800" dirty="0" smtClean="0">
                <a:solidFill>
                  <a:srgbClr val="CC0000"/>
                </a:solidFill>
              </a:rPr>
              <a:t>2016 e 2017 </a:t>
            </a:r>
            <a:r>
              <a:rPr lang="it-IT" sz="1800" dirty="0" smtClean="0">
                <a:solidFill>
                  <a:srgbClr val="0000FF"/>
                </a:solidFill>
              </a:rPr>
              <a:t>per gli upgrade di HL-LHC</a:t>
            </a:r>
            <a:endParaRPr lang="it-IT" sz="2000" dirty="0" smtClean="0"/>
          </a:p>
          <a:p>
            <a:pPr marL="0" indent="0">
              <a:buClr>
                <a:srgbClr val="AD00CE"/>
              </a:buClr>
              <a:buFontTx/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18938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Commenti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676400"/>
            <a:ext cx="7848600" cy="3657600"/>
          </a:xfrm>
        </p:spPr>
        <p:txBody>
          <a:bodyPr/>
          <a:lstStyle/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Abbiamo individuato i progetti di R&amp;D presentati due sviluppi che sono a “rischio” elevato, di interesse generale e non esclusivo di ATLAS e CMS. </a:t>
            </a:r>
          </a:p>
          <a:p>
            <a:pPr marL="0" indent="0">
              <a:buClr>
                <a:srgbClr val="CE206C"/>
              </a:buClr>
              <a:buNone/>
            </a:pP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sz="1800" dirty="0" smtClean="0"/>
              <a:t>La </a:t>
            </a:r>
            <a:r>
              <a:rPr lang="it-IT" sz="1800" dirty="0"/>
              <a:t>CSN1 tradizionalmente finanzia ricerca e sviluppo finalizzata, che significa adattare rivelatori o tecniche, sviluppate in contesti molto ampi e caratterizzate in modo generico con finanziamenti erogati in altri ambienti, alle esigenze specifiche di un esperimento di commissione. </a:t>
            </a:r>
            <a:endParaRPr lang="it-IT" sz="1800" dirty="0" smtClean="0"/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Sono </a:t>
            </a:r>
            <a:r>
              <a:rPr lang="it-IT" sz="1800" dirty="0" smtClean="0">
                <a:solidFill>
                  <a:srgbClr val="CC0000"/>
                </a:solidFill>
              </a:rPr>
              <a:t>HV</a:t>
            </a:r>
            <a:r>
              <a:rPr lang="it-IT" sz="1800" dirty="0">
                <a:solidFill>
                  <a:srgbClr val="CC0000"/>
                </a:solidFill>
              </a:rPr>
              <a:t>-HR CMOS </a:t>
            </a:r>
            <a:r>
              <a:rPr lang="it-IT" sz="1800" dirty="0">
                <a:solidFill>
                  <a:srgbClr val="0000FF"/>
                </a:solidFill>
              </a:rPr>
              <a:t>di </a:t>
            </a:r>
            <a:r>
              <a:rPr lang="it-IT" sz="1800" dirty="0" err="1" smtClean="0">
                <a:solidFill>
                  <a:srgbClr val="0000FF"/>
                </a:solidFill>
              </a:rPr>
              <a:t>Tracker</a:t>
            </a:r>
            <a:r>
              <a:rPr lang="it-IT" sz="1800" dirty="0" smtClean="0">
                <a:solidFill>
                  <a:srgbClr val="0000FF"/>
                </a:solidFill>
              </a:rPr>
              <a:t> e </a:t>
            </a:r>
            <a:r>
              <a:rPr lang="it-IT" sz="1800" dirty="0" smtClean="0">
                <a:solidFill>
                  <a:srgbClr val="CC0000"/>
                </a:solidFill>
              </a:rPr>
              <a:t>WP3 e WP4 </a:t>
            </a:r>
            <a:r>
              <a:rPr lang="it-IT" sz="1800" dirty="0" smtClean="0">
                <a:solidFill>
                  <a:srgbClr val="0000FF"/>
                </a:solidFill>
              </a:rPr>
              <a:t>di </a:t>
            </a:r>
            <a:r>
              <a:rPr lang="it-IT" sz="1800" dirty="0" err="1" smtClean="0">
                <a:solidFill>
                  <a:srgbClr val="0000FF"/>
                </a:solidFill>
              </a:rPr>
              <a:t>TrackTrigger</a:t>
            </a:r>
            <a:r>
              <a:rPr lang="it-IT" sz="1800" dirty="0" smtClean="0">
                <a:solidFill>
                  <a:srgbClr val="0000FF"/>
                </a:solidFill>
              </a:rPr>
              <a:t>/FLAM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ABD3-241C-7245-966A-C5A31013A077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74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Proposte 2014 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860834"/>
              </p:ext>
            </p:extLst>
          </p:nvPr>
        </p:nvGraphicFramePr>
        <p:xfrm>
          <a:off x="152400" y="1493826"/>
          <a:ext cx="4167605" cy="4525974"/>
        </p:xfrm>
        <a:graphic>
          <a:graphicData uri="http://schemas.openxmlformats.org/drawingml/2006/table">
            <a:tbl>
              <a:tblPr/>
              <a:tblGrid>
                <a:gridCol w="584059"/>
                <a:gridCol w="970132"/>
                <a:gridCol w="435569"/>
                <a:gridCol w="435569"/>
                <a:gridCol w="435569"/>
                <a:gridCol w="435569"/>
                <a:gridCol w="435569"/>
                <a:gridCol w="435569"/>
              </a:tblGrid>
              <a:tr h="2276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Proposte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996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188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tracker</a:t>
                      </a:r>
                    </a:p>
                  </a:txBody>
                  <a:tcPr marL="9899" marR="9899" marT="9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3D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AE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HV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212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R0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cooling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9899" marR="9899" marT="98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212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212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818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FLAM</a:t>
                      </a:r>
                    </a:p>
                  </a:txBody>
                  <a:tcPr marL="9899" marR="9899" marT="9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WP1-sim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WP2-transm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WP3-New AM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Wp4-packing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9899" marR="9899" marT="98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8188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</a:t>
                      </a:r>
                    </a:p>
                  </a:txBody>
                  <a:tcPr marL="9899" marR="9899" marT="9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electrodes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Prototypes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front-end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eco-gas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GIF++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9899" marR="9899" marT="98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781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899" marR="9899" marT="9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157900"/>
              </p:ext>
            </p:extLst>
          </p:nvPr>
        </p:nvGraphicFramePr>
        <p:xfrm>
          <a:off x="4572002" y="2133600"/>
          <a:ext cx="4190998" cy="4525962"/>
        </p:xfrm>
        <a:graphic>
          <a:graphicData uri="http://schemas.openxmlformats.org/drawingml/2006/table">
            <a:tbl>
              <a:tblPr/>
              <a:tblGrid>
                <a:gridCol w="587337"/>
                <a:gridCol w="975577"/>
                <a:gridCol w="438014"/>
                <a:gridCol w="438014"/>
                <a:gridCol w="438014"/>
                <a:gridCol w="438014"/>
                <a:gridCol w="438014"/>
                <a:gridCol w="438014"/>
              </a:tblGrid>
              <a:tr h="2155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BIS7/8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chambers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MUONS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DT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GEM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Lar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DC power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trigger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TileCal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Sviluppo FE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partitori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EndCap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Spacal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Totali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15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5522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22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11973" marR="11973" marT="119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212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5522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73" marR="11973" marT="119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294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512</a:t>
                      </a:r>
                    </a:p>
                  </a:txBody>
                  <a:tcPr marL="11973" marR="11973" marT="119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 Placeholder 2"/>
          <p:cNvSpPr txBox="1">
            <a:spLocks/>
          </p:cNvSpPr>
          <p:nvPr/>
        </p:nvSpPr>
        <p:spPr>
          <a:xfrm>
            <a:off x="3048000" y="1143000"/>
            <a:ext cx="5791200" cy="45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CE206C"/>
              </a:buClr>
              <a:buFontTx/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Fanno parte del finanziamento totale degli R&amp;D 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87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Active - commenti</a:t>
            </a: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ABD3-241C-7245-966A-C5A31013A077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95400"/>
            <a:ext cx="7848600" cy="4572000"/>
          </a:xfrm>
        </p:spPr>
        <p:txBody>
          <a:bodyPr/>
          <a:lstStyle/>
          <a:p>
            <a:pPr marL="0" indent="0">
              <a:buClr>
                <a:srgbClr val="CE206C"/>
              </a:buClr>
              <a:buNone/>
            </a:pP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sz="1800" dirty="0" smtClean="0"/>
              <a:t>“è </a:t>
            </a:r>
            <a:r>
              <a:rPr lang="it-IT" sz="1800" dirty="0"/>
              <a:t>stata prospettata una sequenza di test di laboratorio e irraggiamenti ripetuta più volte per la qualificazione dei sensori planari e dei sensori 3D. </a:t>
            </a:r>
            <a:endParaRPr lang="it-IT" sz="1800" dirty="0" smtClean="0"/>
          </a:p>
          <a:p>
            <a:pPr marL="0" indent="0">
              <a:buNone/>
            </a:pPr>
            <a:r>
              <a:rPr lang="it-IT" sz="1800" dirty="0" smtClean="0"/>
              <a:t>Sincronizzare </a:t>
            </a:r>
            <a:r>
              <a:rPr lang="it-IT" sz="1800" dirty="0"/>
              <a:t>gli irraggiamenti per le due tipologie di sensori, pianificare test </a:t>
            </a:r>
            <a:r>
              <a:rPr lang="it-IT" sz="1800" dirty="0" err="1"/>
              <a:t>beam</a:t>
            </a:r>
            <a:r>
              <a:rPr lang="it-IT" sz="1800" dirty="0"/>
              <a:t> congiunti ed </a:t>
            </a:r>
            <a:endParaRPr lang="it-IT" sz="1800" dirty="0" smtClean="0"/>
          </a:p>
          <a:p>
            <a:pPr marL="0" indent="0">
              <a:buNone/>
            </a:pPr>
            <a:r>
              <a:rPr lang="it-IT" sz="1800" dirty="0" smtClean="0"/>
              <a:t>utilizzare </a:t>
            </a:r>
            <a:r>
              <a:rPr lang="it-IT" sz="1800" dirty="0"/>
              <a:t>la stessa elettronica di controllo dei chip di FE potrebbero portare ad alcuni </a:t>
            </a:r>
            <a:r>
              <a:rPr lang="it-IT" sz="1800" dirty="0" smtClean="0"/>
              <a:t>risparmi</a:t>
            </a:r>
            <a:r>
              <a:rPr lang="it-IT" sz="1800" dirty="0"/>
              <a:t> </a:t>
            </a:r>
            <a:r>
              <a:rPr lang="it-IT" sz="1800" dirty="0" smtClean="0"/>
              <a:t>”</a:t>
            </a:r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r>
              <a:rPr lang="it-IT" sz="1800" dirty="0" smtClean="0">
                <a:solidFill>
                  <a:srgbClr val="008000"/>
                </a:solidFill>
              </a:rPr>
              <a:t>Elettronica multi-</a:t>
            </a:r>
            <a:r>
              <a:rPr lang="it-IT" sz="1800" dirty="0" err="1" smtClean="0">
                <a:solidFill>
                  <a:srgbClr val="008000"/>
                </a:solidFill>
              </a:rPr>
              <a:t>purpose</a:t>
            </a:r>
            <a:r>
              <a:rPr lang="it-IT" sz="1800" dirty="0" smtClean="0">
                <a:solidFill>
                  <a:srgbClr val="008000"/>
                </a:solidFill>
              </a:rPr>
              <a:t> per il controllo e </a:t>
            </a:r>
            <a:r>
              <a:rPr lang="it-IT" sz="1800" dirty="0" err="1" smtClean="0">
                <a:solidFill>
                  <a:srgbClr val="008000"/>
                </a:solidFill>
              </a:rPr>
              <a:t>readout</a:t>
            </a:r>
            <a:r>
              <a:rPr lang="it-IT" sz="1800" dirty="0" smtClean="0">
                <a:solidFill>
                  <a:srgbClr val="008000"/>
                </a:solidFill>
              </a:rPr>
              <a:t> di sistemi di tracciatura basata su FPGA </a:t>
            </a:r>
            <a:r>
              <a:rPr lang="it-IT" sz="1800" dirty="0" err="1" smtClean="0">
                <a:solidFill>
                  <a:srgbClr val="008000"/>
                </a:solidFill>
              </a:rPr>
              <a:t>e’</a:t>
            </a:r>
            <a:r>
              <a:rPr lang="it-IT" sz="1800" dirty="0" smtClean="0">
                <a:solidFill>
                  <a:srgbClr val="008000"/>
                </a:solidFill>
              </a:rPr>
              <a:t> stata proposta nell’ambito di </a:t>
            </a:r>
            <a:r>
              <a:rPr lang="it-IT" sz="1800" dirty="0" err="1" smtClean="0">
                <a:solidFill>
                  <a:srgbClr val="008000"/>
                </a:solidFill>
              </a:rPr>
              <a:t>TrackTrigger</a:t>
            </a:r>
            <a:endParaRPr lang="it-IT" sz="1800" dirty="0" smtClean="0">
              <a:solidFill>
                <a:srgbClr val="008000"/>
              </a:solidFill>
            </a:endParaRPr>
          </a:p>
          <a:p>
            <a:pPr lvl="1"/>
            <a:r>
              <a:rPr lang="it-IT" sz="1600" dirty="0" smtClean="0">
                <a:solidFill>
                  <a:srgbClr val="008000"/>
                </a:solidFill>
              </a:rPr>
              <a:t>Tempi di sviluppo</a:t>
            </a:r>
          </a:p>
          <a:p>
            <a:pPr lvl="1"/>
            <a:r>
              <a:rPr lang="it-IT" sz="1600" dirty="0" smtClean="0">
                <a:solidFill>
                  <a:srgbClr val="008000"/>
                </a:solidFill>
              </a:rPr>
              <a:t>Adattamento standard elettrici</a:t>
            </a:r>
            <a:endParaRPr lang="it-IT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95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Commenti Specifici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1143000"/>
            <a:ext cx="83820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CE206C"/>
              </a:buClr>
              <a:buFontTx/>
              <a:buNone/>
            </a:pPr>
            <a:r>
              <a:rPr lang="it-IT" sz="1800" dirty="0" err="1" smtClean="0">
                <a:solidFill>
                  <a:srgbClr val="CC0000"/>
                </a:solidFill>
              </a:rPr>
              <a:t>Tracker</a:t>
            </a:r>
            <a:r>
              <a:rPr lang="it-IT" sz="1800" dirty="0" smtClean="0">
                <a:solidFill>
                  <a:srgbClr val="CC0000"/>
                </a:solidFill>
              </a:rPr>
              <a:t> </a:t>
            </a:r>
            <a:r>
              <a:rPr lang="it-IT" sz="1800" dirty="0" smtClean="0"/>
              <a:t>(ATLAS/CMS)</a:t>
            </a: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Per </a:t>
            </a:r>
            <a:r>
              <a:rPr lang="it-IT" sz="1800" dirty="0" smtClean="0">
                <a:solidFill>
                  <a:srgbClr val="CC0000"/>
                </a:solidFill>
              </a:rPr>
              <a:t>HV/HR CMOS </a:t>
            </a:r>
            <a:r>
              <a:rPr lang="it-IT" sz="1800" dirty="0" smtClean="0">
                <a:solidFill>
                  <a:srgbClr val="0000FF"/>
                </a:solidFill>
              </a:rPr>
              <a:t>vale quanto </a:t>
            </a:r>
            <a:r>
              <a:rPr lang="it-IT" sz="1800" dirty="0" err="1" smtClean="0">
                <a:solidFill>
                  <a:srgbClr val="0000FF"/>
                </a:solidFill>
              </a:rPr>
              <a:t>gia’</a:t>
            </a:r>
            <a:r>
              <a:rPr lang="it-IT" sz="1800" dirty="0" smtClean="0">
                <a:solidFill>
                  <a:srgbClr val="0000FF"/>
                </a:solidFill>
              </a:rPr>
              <a:t> detto</a:t>
            </a: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Il resto appare finalizzato, ben strutturato e adeguatamente coperto da risorse umane.</a:t>
            </a: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endParaRPr lang="it-IT" sz="1800" dirty="0">
              <a:solidFill>
                <a:srgbClr val="0000FF"/>
              </a:solidFill>
            </a:endParaRP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err="1" smtClean="0">
                <a:solidFill>
                  <a:srgbClr val="CC0000"/>
                </a:solidFill>
              </a:rPr>
              <a:t>TrackTrigger</a:t>
            </a:r>
            <a:r>
              <a:rPr lang="it-IT" sz="1800" dirty="0" smtClean="0">
                <a:solidFill>
                  <a:srgbClr val="CC0000"/>
                </a:solidFill>
              </a:rPr>
              <a:t> / FLAM </a:t>
            </a:r>
            <a:r>
              <a:rPr lang="it-IT" sz="1800" dirty="0"/>
              <a:t>(ATLAS/CMS</a:t>
            </a:r>
            <a:r>
              <a:rPr lang="it-IT" sz="1800" dirty="0" smtClean="0"/>
              <a:t>)</a:t>
            </a:r>
            <a:endParaRPr lang="it-IT" sz="1800" dirty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>
                <a:solidFill>
                  <a:srgbClr val="0000FF"/>
                </a:solidFill>
              </a:rPr>
              <a:t>Per </a:t>
            </a:r>
            <a:r>
              <a:rPr lang="it-IT" sz="1800" dirty="0" smtClean="0">
                <a:solidFill>
                  <a:srgbClr val="CC0000"/>
                </a:solidFill>
              </a:rPr>
              <a:t>WP3 e WP4 </a:t>
            </a:r>
            <a:r>
              <a:rPr lang="it-IT" sz="1800" dirty="0" smtClean="0">
                <a:solidFill>
                  <a:srgbClr val="0000FF"/>
                </a:solidFill>
              </a:rPr>
              <a:t>vale </a:t>
            </a:r>
            <a:r>
              <a:rPr lang="it-IT" sz="1800" dirty="0">
                <a:solidFill>
                  <a:srgbClr val="0000FF"/>
                </a:solidFill>
              </a:rPr>
              <a:t>quanto </a:t>
            </a:r>
            <a:r>
              <a:rPr lang="it-IT" sz="1800" dirty="0" err="1">
                <a:solidFill>
                  <a:srgbClr val="0000FF"/>
                </a:solidFill>
              </a:rPr>
              <a:t>gia’</a:t>
            </a:r>
            <a:r>
              <a:rPr lang="it-IT" sz="1800" dirty="0">
                <a:solidFill>
                  <a:srgbClr val="0000FF"/>
                </a:solidFill>
              </a:rPr>
              <a:t> detto</a:t>
            </a:r>
          </a:p>
          <a:p>
            <a:pPr>
              <a:buClr>
                <a:srgbClr val="CE206C"/>
              </a:buClr>
            </a:pPr>
            <a:r>
              <a:rPr lang="it-IT" sz="1800" dirty="0">
                <a:solidFill>
                  <a:srgbClr val="0000FF"/>
                </a:solidFill>
              </a:rPr>
              <a:t>Il resto appare finalizzato, ben </a:t>
            </a:r>
            <a:r>
              <a:rPr lang="it-IT" sz="1800" dirty="0" smtClean="0">
                <a:solidFill>
                  <a:srgbClr val="0000FF"/>
                </a:solidFill>
              </a:rPr>
              <a:t>strutturato, totalmente sinergico tra ATLAS e CMS.</a:t>
            </a:r>
            <a:endParaRPr lang="it-IT" sz="1800" dirty="0" smtClean="0">
              <a:solidFill>
                <a:srgbClr val="008000"/>
              </a:solidFill>
            </a:endParaRPr>
          </a:p>
          <a:p>
            <a:pPr marL="457200" lvl="1" indent="0">
              <a:buClr>
                <a:srgbClr val="CE206C"/>
              </a:buClr>
              <a:buFontTx/>
              <a:buNone/>
            </a:pPr>
            <a:endParaRPr lang="it-IT" sz="1400" dirty="0" smtClean="0">
              <a:solidFill>
                <a:srgbClr val="008000"/>
              </a:solidFill>
            </a:endParaRP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CC0000"/>
                </a:solidFill>
              </a:rPr>
              <a:t>RPC </a:t>
            </a:r>
            <a:r>
              <a:rPr lang="it-IT" sz="1800" dirty="0"/>
              <a:t>(ATLAS/CMS</a:t>
            </a:r>
            <a:r>
              <a:rPr lang="it-IT" sz="1800" dirty="0" smtClean="0"/>
              <a:t>)</a:t>
            </a:r>
            <a:endParaRPr lang="it-IT" sz="1800" dirty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Rivelatore con forte connotazione italiana</a:t>
            </a:r>
            <a:endParaRPr lang="it-IT" sz="1800" dirty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err="1" smtClean="0">
                <a:solidFill>
                  <a:srgbClr val="0000FF"/>
                </a:solidFill>
              </a:rPr>
              <a:t>Necessita’</a:t>
            </a:r>
            <a:r>
              <a:rPr lang="it-IT" sz="1800" dirty="0" smtClean="0">
                <a:solidFill>
                  <a:srgbClr val="0000FF"/>
                </a:solidFill>
              </a:rPr>
              <a:t> di </a:t>
            </a:r>
            <a:r>
              <a:rPr lang="it-IT" sz="1800" dirty="0" smtClean="0">
                <a:solidFill>
                  <a:srgbClr val="008000"/>
                </a:solidFill>
              </a:rPr>
              <a:t>confermare</a:t>
            </a:r>
            <a:r>
              <a:rPr lang="it-IT" sz="1800" dirty="0" smtClean="0">
                <a:solidFill>
                  <a:srgbClr val="0000FF"/>
                </a:solidFill>
              </a:rPr>
              <a:t> il rivelatore per fase2, sviluppare l’uso dei nuovi </a:t>
            </a:r>
            <a:r>
              <a:rPr lang="it-IT" sz="1800" dirty="0" smtClean="0">
                <a:solidFill>
                  <a:srgbClr val="008000"/>
                </a:solidFill>
              </a:rPr>
              <a:t>gas</a:t>
            </a:r>
            <a:r>
              <a:rPr lang="it-IT" sz="1800" dirty="0" smtClean="0">
                <a:solidFill>
                  <a:srgbClr val="0000FF"/>
                </a:solidFill>
              </a:rPr>
              <a:t> e estendere l’uso in ambiente ad alto </a:t>
            </a:r>
            <a:r>
              <a:rPr lang="it-IT" sz="1800" dirty="0" smtClean="0">
                <a:solidFill>
                  <a:srgbClr val="008000"/>
                </a:solidFill>
              </a:rPr>
              <a:t>rate </a:t>
            </a:r>
            <a:r>
              <a:rPr lang="it-IT" sz="1800" dirty="0" err="1" smtClean="0">
                <a:solidFill>
                  <a:srgbClr val="0000FF"/>
                </a:solidFill>
              </a:rPr>
              <a:t>dd</a:t>
            </a: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Prototipi di RPC utilizzabili ad alto rate sono gi</a:t>
            </a:r>
            <a:r>
              <a:rPr lang="it-IT" sz="1800" dirty="0" smtClean="0">
                <a:solidFill>
                  <a:srgbClr val="0000FF"/>
                </a:solidFill>
              </a:rPr>
              <a:t>à funzionanti</a:t>
            </a:r>
            <a:endParaRPr lang="it-IT" sz="1800" dirty="0">
              <a:solidFill>
                <a:srgbClr val="0000FF"/>
              </a:solidFill>
            </a:endParaRPr>
          </a:p>
          <a:p>
            <a:pPr marL="0" indent="0">
              <a:buClr>
                <a:srgbClr val="AD00CE"/>
              </a:buClr>
              <a:buFontTx/>
              <a:buNone/>
            </a:pPr>
            <a:r>
              <a:rPr lang="it-IT" sz="1800" dirty="0" smtClean="0">
                <a:solidFill>
                  <a:srgbClr val="008000"/>
                </a:solidFill>
              </a:rPr>
              <a:t> </a:t>
            </a:r>
            <a:endParaRPr lang="it-IT" sz="1800" dirty="0" smtClean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98598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Commenti Specifici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990600"/>
            <a:ext cx="8382000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CE206C"/>
              </a:buClr>
              <a:buFontTx/>
              <a:buNone/>
            </a:pPr>
            <a:r>
              <a:rPr lang="it-IT" sz="1800" dirty="0" smtClean="0">
                <a:solidFill>
                  <a:srgbClr val="CC0000"/>
                </a:solidFill>
              </a:rPr>
              <a:t>BIS7/8 </a:t>
            </a:r>
            <a:r>
              <a:rPr lang="it-IT" sz="1800" dirty="0" smtClean="0">
                <a:solidFill>
                  <a:srgbClr val="000000"/>
                </a:solidFill>
              </a:rPr>
              <a:t>(ATLAS)</a:t>
            </a: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Appare un upgrade di </a:t>
            </a:r>
            <a:r>
              <a:rPr lang="it-IT" sz="1800" dirty="0" smtClean="0">
                <a:solidFill>
                  <a:srgbClr val="CC0000"/>
                </a:solidFill>
              </a:rPr>
              <a:t>fase1.5 </a:t>
            </a:r>
            <a:r>
              <a:rPr lang="it-IT" sz="1800" dirty="0" smtClean="0">
                <a:solidFill>
                  <a:srgbClr val="0000FF"/>
                </a:solidFill>
              </a:rPr>
              <a:t>per migliorare l’</a:t>
            </a:r>
            <a:r>
              <a:rPr lang="it-IT" sz="1800" dirty="0" err="1" smtClean="0">
                <a:solidFill>
                  <a:srgbClr val="0000FF"/>
                </a:solidFill>
              </a:rPr>
              <a:t>eff</a:t>
            </a:r>
            <a:r>
              <a:rPr lang="it-IT" sz="1800" dirty="0" smtClean="0">
                <a:solidFill>
                  <a:srgbClr val="0000FF"/>
                </a:solidFill>
              </a:rPr>
              <a:t> di trigger  da (90 a 95%)</a:t>
            </a: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E’ esteso principalmente oltre il 2017</a:t>
            </a: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Solo una frazione dell’installazione pu</a:t>
            </a:r>
            <a:r>
              <a:rPr lang="it-IT" sz="1800" dirty="0" smtClean="0">
                <a:solidFill>
                  <a:srgbClr val="0000FF"/>
                </a:solidFill>
              </a:rPr>
              <a:t>ò</a:t>
            </a:r>
            <a:r>
              <a:rPr lang="it-IT" sz="1800" dirty="0" smtClean="0">
                <a:solidFill>
                  <a:srgbClr val="0000FF"/>
                </a:solidFill>
              </a:rPr>
              <a:t> essere considerato come test probante degli R&amp;D degli RPC </a:t>
            </a: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endParaRPr lang="it-IT" sz="1800" dirty="0">
              <a:solidFill>
                <a:srgbClr val="0000FF"/>
              </a:solidFill>
            </a:endParaRP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err="1" smtClean="0">
                <a:solidFill>
                  <a:srgbClr val="CC0000"/>
                </a:solidFill>
              </a:rPr>
              <a:t>Muons</a:t>
            </a:r>
            <a:r>
              <a:rPr lang="it-IT" sz="1800" dirty="0" smtClean="0">
                <a:solidFill>
                  <a:srgbClr val="CC0000"/>
                </a:solidFill>
              </a:rPr>
              <a:t> </a:t>
            </a:r>
            <a:r>
              <a:rPr lang="it-IT" sz="1800" dirty="0" smtClean="0">
                <a:solidFill>
                  <a:srgbClr val="000000"/>
                </a:solidFill>
              </a:rPr>
              <a:t>(CMS)</a:t>
            </a:r>
            <a:endParaRPr lang="it-IT" sz="1800" dirty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Le richieste di elettronica per i DT appare eccessiva </a:t>
            </a: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Riteniamo che in questa fase sia importante sviluppare gli algoritmi e gestire il flusso dei dati, anche se non ai rate della fase2</a:t>
            </a: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La scelta dell’hardware appare prematura</a:t>
            </a: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Clr>
                <a:srgbClr val="CE206C"/>
              </a:buClr>
              <a:buFontTx/>
              <a:buNone/>
            </a:pPr>
            <a:endParaRPr lang="it-IT" sz="1800" dirty="0" smtClean="0">
              <a:solidFill>
                <a:srgbClr val="CC0000"/>
              </a:solidFill>
            </a:endParaRPr>
          </a:p>
          <a:p>
            <a:pPr marL="0" indent="0">
              <a:buClr>
                <a:srgbClr val="CE206C"/>
              </a:buClr>
              <a:buFontTx/>
              <a:buNone/>
            </a:pPr>
            <a:r>
              <a:rPr lang="it-IT" sz="1800" dirty="0" err="1" smtClean="0">
                <a:solidFill>
                  <a:srgbClr val="CC0000"/>
                </a:solidFill>
              </a:rPr>
              <a:t>Lar</a:t>
            </a:r>
            <a:r>
              <a:rPr lang="it-IT" sz="1800" dirty="0" smtClean="0">
                <a:solidFill>
                  <a:srgbClr val="CC0000"/>
                </a:solidFill>
              </a:rPr>
              <a:t> </a:t>
            </a:r>
            <a:r>
              <a:rPr lang="it-IT" sz="1800" dirty="0" smtClean="0">
                <a:solidFill>
                  <a:srgbClr val="000000"/>
                </a:solidFill>
              </a:rPr>
              <a:t>(ATLAS)</a:t>
            </a:r>
            <a:endParaRPr lang="it-IT" sz="1800" dirty="0">
              <a:solidFill>
                <a:srgbClr val="000000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Sviluppo sulle tematiche affrontate per la costruzione e per la fase1</a:t>
            </a:r>
            <a:endParaRPr lang="it-IT" sz="1800" dirty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Richieste LV </a:t>
            </a:r>
            <a:r>
              <a:rPr lang="it-IT" sz="1800" dirty="0" err="1" smtClean="0">
                <a:solidFill>
                  <a:srgbClr val="0000FF"/>
                </a:solidFill>
              </a:rPr>
              <a:t>power</a:t>
            </a:r>
            <a:r>
              <a:rPr lang="it-IT" sz="1800" dirty="0" smtClean="0">
                <a:solidFill>
                  <a:srgbClr val="0000FF"/>
                </a:solidFill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</a:rPr>
              <a:t>supply</a:t>
            </a:r>
            <a:r>
              <a:rPr lang="it-IT" sz="1800" dirty="0" smtClean="0">
                <a:solidFill>
                  <a:srgbClr val="0000FF"/>
                </a:solidFill>
              </a:rPr>
              <a:t> ragionevoli</a:t>
            </a: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Richieste di elettronica di trigger ben finalizzata</a:t>
            </a:r>
            <a:endParaRPr lang="it-IT" sz="1800" dirty="0">
              <a:solidFill>
                <a:srgbClr val="0000FF"/>
              </a:solidFill>
            </a:endParaRPr>
          </a:p>
          <a:p>
            <a:pPr marL="0" indent="0">
              <a:buClr>
                <a:srgbClr val="AD00CE"/>
              </a:buClr>
              <a:buFontTx/>
              <a:buNone/>
            </a:pPr>
            <a:r>
              <a:rPr lang="it-IT" sz="1800" dirty="0" smtClean="0">
                <a:solidFill>
                  <a:srgbClr val="008000"/>
                </a:solidFill>
              </a:rPr>
              <a:t> </a:t>
            </a:r>
            <a:endParaRPr lang="it-IT" sz="1800" dirty="0" smtClean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4496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Commenti Specifici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E4A90-B7CA-EA4D-8E32-9567B3488429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1143000"/>
            <a:ext cx="8382000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CE206C"/>
              </a:buClr>
              <a:buFontTx/>
              <a:buNone/>
            </a:pPr>
            <a:r>
              <a:rPr lang="it-IT" sz="1800" dirty="0" err="1" smtClean="0">
                <a:solidFill>
                  <a:srgbClr val="CC0000"/>
                </a:solidFill>
              </a:rPr>
              <a:t>TileCal</a:t>
            </a:r>
            <a:r>
              <a:rPr lang="it-IT" sz="1800" dirty="0" smtClean="0">
                <a:solidFill>
                  <a:srgbClr val="CC0000"/>
                </a:solidFill>
              </a:rPr>
              <a:t> </a:t>
            </a:r>
            <a:r>
              <a:rPr lang="it-IT" sz="1800" dirty="0" smtClean="0">
                <a:solidFill>
                  <a:srgbClr val="000000"/>
                </a:solidFill>
              </a:rPr>
              <a:t>(ATLAS)</a:t>
            </a: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Utilizzo di infrastrutture esistenti per confrontare e qualificare i nuovi FE e i partitori dei PMT</a:t>
            </a: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Limitato impegno finanziario </a:t>
            </a: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Assicurata la copertura in termini di </a:t>
            </a:r>
            <a:r>
              <a:rPr lang="it-IT" sz="1800" dirty="0" smtClean="0">
                <a:solidFill>
                  <a:srgbClr val="0000FF"/>
                </a:solidFill>
              </a:rPr>
              <a:t>risorse umane</a:t>
            </a: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endParaRPr lang="it-IT" sz="1800" dirty="0">
              <a:solidFill>
                <a:srgbClr val="0000FF"/>
              </a:solidFill>
            </a:endParaRP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CC0000"/>
                </a:solidFill>
              </a:rPr>
              <a:t>ECAL </a:t>
            </a:r>
            <a:r>
              <a:rPr lang="it-IT" sz="1800" dirty="0" smtClean="0">
                <a:solidFill>
                  <a:srgbClr val="000000"/>
                </a:solidFill>
              </a:rPr>
              <a:t>(CMS)</a:t>
            </a:r>
            <a:endParaRPr lang="it-IT" sz="1800" dirty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Il test della </a:t>
            </a:r>
            <a:r>
              <a:rPr lang="it-IT" sz="1800" dirty="0" err="1" smtClean="0">
                <a:solidFill>
                  <a:srgbClr val="0000FF"/>
                </a:solidFill>
              </a:rPr>
              <a:t>RadHard</a:t>
            </a:r>
            <a:r>
              <a:rPr lang="it-IT" sz="1800" dirty="0" smtClean="0">
                <a:solidFill>
                  <a:srgbClr val="0000FF"/>
                </a:solidFill>
              </a:rPr>
              <a:t> delle fibre </a:t>
            </a:r>
            <a:r>
              <a:rPr lang="it-IT" sz="1800" dirty="0" err="1" smtClean="0">
                <a:solidFill>
                  <a:srgbClr val="0000FF"/>
                </a:solidFill>
              </a:rPr>
              <a:t>e’</a:t>
            </a:r>
            <a:r>
              <a:rPr lang="it-IT" sz="1800" dirty="0" smtClean="0">
                <a:solidFill>
                  <a:srgbClr val="0000FF"/>
                </a:solidFill>
              </a:rPr>
              <a:t> fondamentale in entrambe le ipotesi </a:t>
            </a:r>
            <a:r>
              <a:rPr lang="it-IT" sz="1800" dirty="0" err="1" smtClean="0">
                <a:solidFill>
                  <a:srgbClr val="CC0000"/>
                </a:solidFill>
              </a:rPr>
              <a:t>shashlik</a:t>
            </a:r>
            <a:r>
              <a:rPr lang="it-IT" sz="1800" dirty="0" smtClean="0">
                <a:solidFill>
                  <a:srgbClr val="CC0000"/>
                </a:solidFill>
              </a:rPr>
              <a:t> </a:t>
            </a:r>
            <a:r>
              <a:rPr lang="it-IT" sz="1800" dirty="0" smtClean="0">
                <a:solidFill>
                  <a:srgbClr val="0000FF"/>
                </a:solidFill>
              </a:rPr>
              <a:t>o </a:t>
            </a:r>
            <a:r>
              <a:rPr lang="it-IT" sz="1800" dirty="0" err="1" smtClean="0">
                <a:solidFill>
                  <a:srgbClr val="CC0000"/>
                </a:solidFill>
              </a:rPr>
              <a:t>spacal</a:t>
            </a:r>
            <a:endParaRPr lang="it-IT" sz="1800" dirty="0" smtClean="0">
              <a:solidFill>
                <a:srgbClr val="CC0000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Prototipo </a:t>
            </a:r>
            <a:r>
              <a:rPr lang="it-IT" sz="1800" dirty="0" err="1" smtClean="0">
                <a:solidFill>
                  <a:srgbClr val="CC0000"/>
                </a:solidFill>
              </a:rPr>
              <a:t>shashlik</a:t>
            </a:r>
            <a:r>
              <a:rPr lang="it-IT" sz="1800" dirty="0" smtClean="0">
                <a:solidFill>
                  <a:srgbClr val="CC0000"/>
                </a:solidFill>
              </a:rPr>
              <a:t> </a:t>
            </a:r>
            <a:r>
              <a:rPr lang="it-IT" sz="1800" dirty="0" smtClean="0">
                <a:solidFill>
                  <a:srgbClr val="0000FF"/>
                </a:solidFill>
              </a:rPr>
              <a:t>realizzato in collaborazione con tedeschi</a:t>
            </a: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Richiesto il finanziamento di un prototipo </a:t>
            </a:r>
            <a:r>
              <a:rPr lang="it-IT" sz="1800" dirty="0" err="1" smtClean="0">
                <a:solidFill>
                  <a:srgbClr val="CC0000"/>
                </a:solidFill>
              </a:rPr>
              <a:t>spacal</a:t>
            </a:r>
            <a:endParaRPr lang="it-IT" sz="1800" dirty="0" smtClean="0">
              <a:solidFill>
                <a:srgbClr val="CC0000"/>
              </a:solidFill>
            </a:endParaRPr>
          </a:p>
          <a:p>
            <a:pPr>
              <a:buClr>
                <a:srgbClr val="CE206C"/>
              </a:buClr>
            </a:pPr>
            <a:r>
              <a:rPr lang="it-IT" sz="1800" dirty="0" smtClean="0">
                <a:solidFill>
                  <a:srgbClr val="0000FF"/>
                </a:solidFill>
              </a:rPr>
              <a:t>Non totalmente definito lo sviluppo nei prossimi 3 anni</a:t>
            </a:r>
          </a:p>
          <a:p>
            <a:pPr marL="0" indent="0">
              <a:buClr>
                <a:srgbClr val="CE206C"/>
              </a:buClr>
              <a:buFontTx/>
              <a:buNone/>
            </a:pPr>
            <a:endParaRPr lang="it-IT" sz="1800" dirty="0" smtClean="0">
              <a:solidFill>
                <a:srgbClr val="CC0000"/>
              </a:solidFill>
            </a:endParaRP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129380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Commento finale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7848600" cy="3352800"/>
          </a:xfrm>
        </p:spPr>
        <p:txBody>
          <a:bodyPr/>
          <a:lstStyle/>
          <a:p>
            <a:pPr marL="0" indent="0">
              <a:buClr>
                <a:srgbClr val="CE206C"/>
              </a:buClr>
              <a:buNone/>
            </a:pP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I </a:t>
            </a:r>
            <a:r>
              <a:rPr lang="it-IT" sz="1800" dirty="0" err="1" smtClean="0">
                <a:solidFill>
                  <a:srgbClr val="0000FF"/>
                </a:solidFill>
              </a:rPr>
              <a:t>referee</a:t>
            </a:r>
            <a:r>
              <a:rPr lang="it-IT" sz="1800" dirty="0" smtClean="0">
                <a:solidFill>
                  <a:srgbClr val="0000FF"/>
                </a:solidFill>
              </a:rPr>
              <a:t> non rilevano criticità di base nei </a:t>
            </a:r>
            <a:r>
              <a:rPr lang="it-IT" sz="1800" dirty="0" smtClean="0">
                <a:solidFill>
                  <a:srgbClr val="0000FF"/>
                </a:solidFill>
              </a:rPr>
              <a:t>progetti </a:t>
            </a:r>
            <a:r>
              <a:rPr lang="it-IT" sz="1800" dirty="0" smtClean="0">
                <a:solidFill>
                  <a:srgbClr val="0000FF"/>
                </a:solidFill>
              </a:rPr>
              <a:t>di R&amp;D, se epurati </a:t>
            </a:r>
            <a:r>
              <a:rPr lang="it-IT" sz="1800" dirty="0" smtClean="0">
                <a:solidFill>
                  <a:srgbClr val="0000FF"/>
                </a:solidFill>
              </a:rPr>
              <a:t>dei due sviluppi ad alto “rischio”.</a:t>
            </a: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Giudicano gli obiettivi ragionevoli, raggiungibili e correttamente finalizzati alla stesura dei TDR fase2</a:t>
            </a:r>
          </a:p>
          <a:p>
            <a:pPr marL="0" indent="0">
              <a:buNone/>
            </a:pP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I tetti </a:t>
            </a:r>
            <a:r>
              <a:rPr lang="it-IT" sz="1800" dirty="0" smtClean="0">
                <a:solidFill>
                  <a:srgbClr val="0000FF"/>
                </a:solidFill>
              </a:rPr>
              <a:t>di spesa </a:t>
            </a:r>
            <a:r>
              <a:rPr lang="it-IT" sz="1800" dirty="0" smtClean="0">
                <a:solidFill>
                  <a:srgbClr val="0000FF"/>
                </a:solidFill>
              </a:rPr>
              <a:t>specifici sono </a:t>
            </a:r>
            <a:r>
              <a:rPr lang="it-IT" sz="1800" dirty="0">
                <a:solidFill>
                  <a:srgbClr val="0000FF"/>
                </a:solidFill>
              </a:rPr>
              <a:t>in corso di definizione </a:t>
            </a:r>
            <a:endParaRPr lang="it-IT" sz="1800" dirty="0" smtClean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ABD3-241C-7245-966A-C5A31013A077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58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CSN1- Settembre 2012</a:t>
            </a:r>
            <a:endParaRPr lang="it-IT" sz="1400">
              <a:latin typeface="Verdana" charset="0"/>
            </a:endParaRPr>
          </a:p>
        </p:txBody>
      </p:sp>
      <p:sp>
        <p:nvSpPr>
          <p:cNvPr id="2867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M.Grassi</a:t>
            </a:r>
            <a:endParaRPr lang="it-IT" sz="1400">
              <a:latin typeface="Verdana" charset="0"/>
            </a:endParaRPr>
          </a:p>
        </p:txBody>
      </p:sp>
      <p:sp>
        <p:nvSpPr>
          <p:cNvPr id="2867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D35040-DBD1-0F46-A632-F5BEB0DD88D3}" type="slidenum">
              <a:rPr lang="it-IT" sz="1400">
                <a:latin typeface="Verdana" charset="0"/>
              </a:rPr>
              <a:pPr eaLnBrk="1" hangingPunct="1"/>
              <a:t>28</a:t>
            </a:fld>
            <a:endParaRPr lang="it-IT" sz="1400">
              <a:latin typeface="Verdana" charset="0"/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ATLAS - 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MOF-A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8382000" cy="3276600"/>
          </a:xfrm>
        </p:spPr>
        <p:txBody>
          <a:bodyPr/>
          <a:lstStyle/>
          <a:p>
            <a:pPr eaLnBrk="1" hangingPunct="1">
              <a:buFontTx/>
              <a:buNone/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		</a:t>
            </a:r>
            <a:r>
              <a:rPr lang="it-IT" sz="2000" dirty="0" err="1">
                <a:latin typeface="Verdana" charset="0"/>
                <a:ea typeface="ＭＳ Ｐゴシック" charset="0"/>
                <a:cs typeface="ＭＳ Ｐゴシック" charset="0"/>
              </a:rPr>
              <a:t>kCHF</a:t>
            </a: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	k€</a:t>
            </a: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RRB 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2013-053 </a:t>
            </a:r>
            <a:r>
              <a:rPr lang="it-IT" sz="20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Aprile	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1246</a:t>
            </a:r>
            <a:r>
              <a:rPr lang="it-IT" sz="20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endParaRPr lang="it-IT" sz="2000" dirty="0" smtClean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  <a:sym typeface="Symbol" charset="0"/>
              </a:rPr>
              <a:t>RRB 2013-079 Ottobre	1288</a:t>
            </a:r>
            <a:endParaRPr lang="it-IT" sz="2000" dirty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Ridotti 		</a:t>
            </a:r>
          </a:p>
          <a:p>
            <a:pPr eaLnBrk="1" hangingPunct="1">
              <a:buFontTx/>
              <a:buNone/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in </a:t>
            </a:r>
            <a:r>
              <a:rPr lang="it-IT" sz="20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kind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(2.6 </a:t>
            </a:r>
            <a:r>
              <a:rPr lang="it-IT" sz="20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fte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) 		 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-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237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endParaRPr lang="it-IT" sz="2000" dirty="0" smtClean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totale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1051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876.2</a:t>
            </a:r>
            <a:endParaRPr lang="it-IT" sz="2000" dirty="0" smtClean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aggiunti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</a:t>
            </a:r>
          </a:p>
          <a:p>
            <a:pPr eaLnBrk="1" hangingPunct="1">
              <a:buFontTx/>
              <a:buNone/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in </a:t>
            </a:r>
            <a:r>
              <a:rPr lang="it-IT" sz="20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kind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(2.6 </a:t>
            </a:r>
            <a:r>
              <a:rPr lang="it-IT" sz="20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fte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) 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110.5</a:t>
            </a:r>
            <a:endParaRPr lang="it-IT" sz="2000" dirty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533400" y="121920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tabLst>
                <a:tab pos="3854450" algn="r"/>
                <a:tab pos="5286375" algn="r"/>
              </a:tabLst>
            </a:pPr>
            <a:r>
              <a:rPr lang="it-IT" sz="2000" dirty="0" smtClean="0">
                <a:solidFill>
                  <a:srgbClr val="0000FF"/>
                </a:solidFill>
                <a:latin typeface="Verdana" charset="0"/>
              </a:rPr>
              <a:t>Tetto: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MOFA+MOFB 	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1625</a:t>
            </a:r>
            <a:r>
              <a:rPr lang="it-IT" sz="2000" dirty="0" smtClean="0">
                <a:solidFill>
                  <a:srgbClr val="FF0000"/>
                </a:solidFill>
                <a:latin typeface="Verdana" charset="0"/>
              </a:rPr>
              <a:t> 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k</a:t>
            </a:r>
            <a:r>
              <a:rPr lang="it-IT" sz="2000" dirty="0">
                <a:solidFill>
                  <a:srgbClr val="008000"/>
                </a:solidFill>
                <a:latin typeface="Verdana" charset="0"/>
              </a:rPr>
              <a:t>€ 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	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8.2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 k€/</a:t>
            </a:r>
            <a:r>
              <a:rPr lang="it-IT" sz="2000" dirty="0" err="1" smtClean="0">
                <a:solidFill>
                  <a:srgbClr val="008000"/>
                </a:solidFill>
                <a:latin typeface="Verdana" charset="0"/>
              </a:rPr>
              <a:t>fte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(INFN)</a:t>
            </a:r>
            <a:endParaRPr lang="it-IT" sz="2000" dirty="0">
              <a:solidFill>
                <a:srgbClr val="008000"/>
              </a:solidFill>
              <a:latin typeface="Verdana" charset="0"/>
            </a:endParaRPr>
          </a:p>
        </p:txBody>
      </p:sp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1219200" y="5257800"/>
            <a:ext cx="701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solidFill>
                  <a:srgbClr val="008000"/>
                </a:solidFill>
                <a:latin typeface="Verdana" charset="0"/>
              </a:rPr>
              <a:t>405.5 </a:t>
            </a:r>
            <a:r>
              <a:rPr lang="it-IT" sz="2000" dirty="0">
                <a:solidFill>
                  <a:srgbClr val="008000"/>
                </a:solidFill>
                <a:latin typeface="Verdana" charset="0"/>
              </a:rPr>
              <a:t>k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€ + 127.5 </a:t>
            </a:r>
            <a:r>
              <a:rPr lang="it-IT" sz="2000" dirty="0">
                <a:solidFill>
                  <a:srgbClr val="008000"/>
                </a:solidFill>
                <a:latin typeface="Verdana" charset="0"/>
              </a:rPr>
              <a:t>k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€ 	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</a:rPr>
              <a:t>assegnati/anticipati</a:t>
            </a:r>
            <a:endParaRPr lang="it-IT" altLang="ja-JP" sz="2000" dirty="0">
              <a:solidFill>
                <a:srgbClr val="0000FF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405.5 k</a:t>
            </a:r>
            <a:r>
              <a:rPr lang="it-IT" sz="2000" dirty="0">
                <a:solidFill>
                  <a:srgbClr val="008000"/>
                </a:solidFill>
                <a:latin typeface="Verdana" charset="0"/>
              </a:rPr>
              <a:t>€</a:t>
            </a:r>
            <a:r>
              <a:rPr lang="it-IT" sz="2000" dirty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			</a:t>
            </a:r>
            <a:r>
              <a:rPr lang="it-IT" sz="2000" dirty="0" err="1" smtClean="0">
                <a:solidFill>
                  <a:srgbClr val="0000FF"/>
                </a:solidFill>
                <a:latin typeface="Verdana" charset="0"/>
              </a:rPr>
              <a:t>sj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</a:rPr>
              <a:t> da sbloccare</a:t>
            </a:r>
          </a:p>
          <a:p>
            <a:pPr marL="342900" indent="-342900">
              <a:spcBef>
                <a:spcPct val="20000"/>
              </a:spcBef>
            </a:pPr>
            <a:r>
              <a:rPr lang="it-IT" sz="2000" b="1" dirty="0" smtClean="0">
                <a:solidFill>
                  <a:srgbClr val="CC0000"/>
                </a:solidFill>
                <a:latin typeface="Verdana" charset="0"/>
              </a:rPr>
              <a:t>48</a:t>
            </a:r>
            <a:r>
              <a:rPr lang="it-IT" sz="2000" b="1" dirty="0" smtClean="0">
                <a:solidFill>
                  <a:srgbClr val="CC0000"/>
                </a:solidFill>
                <a:latin typeface="Verdana" charset="0"/>
              </a:rPr>
              <a:t>.0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it-IT" sz="2000" dirty="0">
                <a:solidFill>
                  <a:srgbClr val="CC0000"/>
                </a:solidFill>
                <a:latin typeface="Verdana" charset="0"/>
              </a:rPr>
              <a:t>k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€	  		nuovi finanziamenti</a:t>
            </a:r>
            <a:endParaRPr lang="it-IT" sz="2000" dirty="0" smtClean="0">
              <a:solidFill>
                <a:srgbClr val="0000FF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endParaRPr lang="it-IT" sz="2000" dirty="0">
              <a:solidFill>
                <a:srgbClr val="CC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9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CSN1- Settembre 2012</a:t>
            </a:r>
            <a:endParaRPr lang="it-IT" sz="1400">
              <a:latin typeface="Verdana" charset="0"/>
            </a:endParaRPr>
          </a:p>
        </p:txBody>
      </p:sp>
      <p:sp>
        <p:nvSpPr>
          <p:cNvPr id="3072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M.Grassi</a:t>
            </a:r>
            <a:endParaRPr lang="it-IT" sz="1400">
              <a:latin typeface="Verdana" charset="0"/>
            </a:endParaRPr>
          </a:p>
        </p:txBody>
      </p:sp>
      <p:sp>
        <p:nvSpPr>
          <p:cNvPr id="307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3C94A4-2DF6-314B-9A3B-B5464F2194F9}" type="slidenum">
              <a:rPr lang="it-IT" sz="1400">
                <a:latin typeface="Verdana" charset="0"/>
              </a:rPr>
              <a:pPr eaLnBrk="1" hangingPunct="1"/>
              <a:t>29</a:t>
            </a:fld>
            <a:endParaRPr lang="it-IT" sz="1400">
              <a:latin typeface="Verdana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ATLAS - MOF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-B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8077200" cy="3200400"/>
          </a:xfrm>
        </p:spPr>
        <p:txBody>
          <a:bodyPr/>
          <a:lstStyle/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Richieste secondo 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RRB-2013-079 di Ottobre</a:t>
            </a:r>
            <a:endParaRPr lang="it-IT" sz="2000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None/>
              <a:tabLst>
                <a:tab pos="2066925" algn="r"/>
                <a:tab pos="3314700" algn="r"/>
                <a:tab pos="4572000" algn="r"/>
                <a:tab pos="5829300" algn="r"/>
              </a:tabLst>
            </a:pPr>
            <a:r>
              <a:rPr lang="it-IT" sz="24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%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kCHF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k€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it-IT" sz="1800" dirty="0" err="1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ass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)</a:t>
            </a:r>
            <a:r>
              <a:rPr lang="it-IT" sz="1800" dirty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k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€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it-IT" sz="1800" dirty="0" err="1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ind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)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k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€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(extra)</a:t>
            </a:r>
            <a:endParaRPr lang="it-IT" sz="1800" dirty="0">
              <a:solidFill>
                <a:srgbClr val="CC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Pixel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34.1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208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73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73	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+27.5</a:t>
            </a:r>
            <a:endParaRPr lang="it-IT" sz="1800" dirty="0">
              <a:solidFill>
                <a:srgbClr val="CC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IDG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7.0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47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18.5	18	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+2.5</a:t>
            </a:r>
            <a:endParaRPr lang="it-IT" sz="1800" dirty="0">
              <a:solidFill>
                <a:srgbClr val="CC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err="1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Lar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6.5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68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31.5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31	-6.0</a:t>
            </a:r>
            <a:endParaRPr lang="it-IT" sz="1800" dirty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err="1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Tile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8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.5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55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23.5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23	-0.5</a:t>
            </a:r>
            <a:endParaRPr lang="it-IT" sz="1800" dirty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Muon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21.8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124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52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51.5	</a:t>
            </a:r>
            <a:r>
              <a:rPr lang="it-IT" sz="18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0</a:t>
            </a:r>
            <a:endParaRPr lang="it-IT" sz="1800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FD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12.8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38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13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13	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+5.5</a:t>
            </a:r>
            <a:endParaRPr lang="it-IT" sz="1800" dirty="0">
              <a:solidFill>
                <a:srgbClr val="CC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</a:t>
            </a:r>
            <a:r>
              <a:rPr lang="it-IT" sz="1800" dirty="0">
                <a:latin typeface="Verdana" charset="0"/>
                <a:ea typeface="ＭＳ Ｐゴシック" charset="0"/>
                <a:cs typeface="ＭＳ Ｐゴシック" charset="0"/>
              </a:rPr>
              <a:t>Totale		</a:t>
            </a:r>
            <a:r>
              <a:rPr lang="it-IT" sz="1800" dirty="0" smtClean="0">
                <a:latin typeface="Verdana" charset="0"/>
                <a:ea typeface="ＭＳ Ｐゴシック" charset="0"/>
                <a:cs typeface="ＭＳ Ｐゴシック" charset="0"/>
              </a:rPr>
              <a:t>212</a:t>
            </a:r>
            <a:r>
              <a:rPr lang="it-IT" sz="1800" dirty="0"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latin typeface="Verdana" charset="0"/>
                <a:ea typeface="ＭＳ Ｐゴシック" charset="0"/>
                <a:cs typeface="ＭＳ Ｐゴシック" charset="0"/>
              </a:rPr>
              <a:t>210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b="1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+29</a:t>
            </a:r>
            <a:endParaRPr lang="it-IT" sz="1800" b="1" dirty="0">
              <a:solidFill>
                <a:srgbClr val="CC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endParaRPr lang="it-IT" sz="1800" dirty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1295400" y="4419600"/>
            <a:ext cx="655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Gli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autori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italiani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sono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158 / 1812 = </a:t>
            </a:r>
            <a:r>
              <a:rPr lang="en-US" sz="2000" dirty="0" smtClean="0">
                <a:solidFill>
                  <a:srgbClr val="008000"/>
                </a:solidFill>
                <a:latin typeface="Verdana" charset="0"/>
              </a:rPr>
              <a:t>8.7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%</a:t>
            </a:r>
          </a:p>
          <a:p>
            <a:pPr marL="342900" indent="-342900">
              <a:spcBef>
                <a:spcPct val="20000"/>
              </a:spcBef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La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frazione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italiana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di MOFA e’ 	</a:t>
            </a:r>
            <a:r>
              <a:rPr lang="en-US" sz="2000" dirty="0" smtClean="0">
                <a:solidFill>
                  <a:srgbClr val="CC0000"/>
                </a:solidFill>
                <a:latin typeface="Verdana" charset="0"/>
              </a:rPr>
              <a:t>8.5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%</a:t>
            </a:r>
          </a:p>
          <a:p>
            <a:pPr marL="342900" indent="-342900">
              <a:spcBef>
                <a:spcPct val="20000"/>
              </a:spcBef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r>
              <a:rPr lang="en-US" altLang="ja-JP" sz="2000" dirty="0" smtClean="0">
                <a:solidFill>
                  <a:srgbClr val="0000FF"/>
                </a:solidFill>
                <a:latin typeface="Verdana" charset="0"/>
              </a:rPr>
              <a:t>La </a:t>
            </a:r>
            <a:r>
              <a:rPr lang="en-US" altLang="ja-JP" sz="2000" dirty="0" err="1" smtClean="0">
                <a:solidFill>
                  <a:srgbClr val="0000FF"/>
                </a:solidFill>
                <a:latin typeface="Verdana" charset="0"/>
              </a:rPr>
              <a:t>frazione</a:t>
            </a:r>
            <a:r>
              <a:rPr lang="en-US" altLang="ja-JP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altLang="ja-JP" sz="2000" dirty="0" err="1" smtClean="0">
                <a:solidFill>
                  <a:srgbClr val="0000FF"/>
                </a:solidFill>
                <a:latin typeface="Verdana" charset="0"/>
              </a:rPr>
              <a:t>italiana</a:t>
            </a:r>
            <a:r>
              <a:rPr lang="en-US" altLang="ja-JP" sz="2000" dirty="0" smtClean="0">
                <a:solidFill>
                  <a:srgbClr val="0000FF"/>
                </a:solidFill>
                <a:latin typeface="Verdana" charset="0"/>
              </a:rPr>
              <a:t> di MOFB e’ 	</a:t>
            </a:r>
            <a:r>
              <a:rPr lang="en-US" altLang="ja-JP" sz="2000" dirty="0" smtClean="0">
                <a:solidFill>
                  <a:srgbClr val="CC0000"/>
                </a:solidFill>
                <a:latin typeface="Verdana" charset="0"/>
              </a:rPr>
              <a:t>10.7</a:t>
            </a:r>
            <a:r>
              <a:rPr lang="en-US" altLang="ja-JP" sz="2000" dirty="0" smtClean="0">
                <a:solidFill>
                  <a:srgbClr val="0000FF"/>
                </a:solidFill>
                <a:latin typeface="Verdana" charset="0"/>
              </a:rPr>
              <a:t>%</a:t>
            </a:r>
            <a:endParaRPr lang="it-IT" altLang="ja-JP" sz="2000" dirty="0">
              <a:solidFill>
                <a:srgbClr val="0000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2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Osservazioni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8153400" cy="5181600"/>
          </a:xfrm>
        </p:spPr>
        <p:txBody>
          <a:bodyPr/>
          <a:lstStyle/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1800" dirty="0">
                <a:solidFill>
                  <a:srgbClr val="0000FF"/>
                </a:solidFill>
              </a:rPr>
              <a:t>Siamo a più di </a:t>
            </a:r>
            <a:r>
              <a:rPr lang="it-IT" sz="1800" dirty="0">
                <a:solidFill>
                  <a:srgbClr val="CC0000"/>
                </a:solidFill>
              </a:rPr>
              <a:t>10 anni </a:t>
            </a:r>
            <a:r>
              <a:rPr lang="it-IT" sz="1800" dirty="0">
                <a:solidFill>
                  <a:srgbClr val="0000FF"/>
                </a:solidFill>
              </a:rPr>
              <a:t>dall’inizio della fase HL-LHC </a:t>
            </a: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1800" dirty="0" smtClean="0">
                <a:solidFill>
                  <a:srgbClr val="0000FF"/>
                </a:solidFill>
              </a:rPr>
              <a:t>Le due collaborazioni nell’arco di </a:t>
            </a:r>
            <a:r>
              <a:rPr lang="it-IT" sz="1800" dirty="0" smtClean="0">
                <a:solidFill>
                  <a:srgbClr val="CC0000"/>
                </a:solidFill>
              </a:rPr>
              <a:t>tre anni </a:t>
            </a:r>
            <a:r>
              <a:rPr lang="it-IT" sz="1800" dirty="0" smtClean="0">
                <a:solidFill>
                  <a:srgbClr val="0000FF"/>
                </a:solidFill>
              </a:rPr>
              <a:t>puntano a completare i TDR da presentare tra il </a:t>
            </a:r>
            <a:r>
              <a:rPr lang="it-IT" sz="1800" dirty="0" smtClean="0">
                <a:solidFill>
                  <a:srgbClr val="CC0000"/>
                </a:solidFill>
              </a:rPr>
              <a:t>2016 e 2017 </a:t>
            </a:r>
            <a:r>
              <a:rPr lang="it-IT" sz="1800" dirty="0" smtClean="0">
                <a:solidFill>
                  <a:srgbClr val="0000FF"/>
                </a:solidFill>
              </a:rPr>
              <a:t>per gli upgrade di HL-LHC</a:t>
            </a: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1800" dirty="0" smtClean="0">
                <a:solidFill>
                  <a:srgbClr val="0000FF"/>
                </a:solidFill>
              </a:rPr>
              <a:t>I gruppi italiani intendono contribuire, in termini di idee e finanziari, con quote simili alle attuali </a:t>
            </a:r>
            <a:r>
              <a:rPr lang="it-IT" sz="1800" dirty="0" smtClean="0">
                <a:solidFill>
                  <a:srgbClr val="CC0000"/>
                </a:solidFill>
              </a:rPr>
              <a:t>(!)</a:t>
            </a:r>
          </a:p>
          <a:p>
            <a:pPr marL="0" indent="0">
              <a:buClr>
                <a:srgbClr val="CE206C"/>
              </a:buClr>
              <a:buNone/>
            </a:pPr>
            <a:endParaRPr lang="it-IT" sz="1800" dirty="0" smtClean="0">
              <a:solidFill>
                <a:srgbClr val="0000FF"/>
              </a:solidFill>
            </a:endParaRPr>
          </a:p>
          <a:p>
            <a:pPr marL="0" indent="0">
              <a:buClr>
                <a:srgbClr val="AD00CE"/>
              </a:buClr>
              <a:buNone/>
            </a:pPr>
            <a:r>
              <a:rPr lang="it-IT" sz="2000" dirty="0" smtClean="0"/>
              <a:t>Conseguenza</a:t>
            </a:r>
            <a:endParaRPr lang="it-IT" sz="1800" dirty="0" smtClean="0">
              <a:solidFill>
                <a:srgbClr val="008000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1800" dirty="0" smtClean="0">
                <a:solidFill>
                  <a:srgbClr val="008000"/>
                </a:solidFill>
              </a:rPr>
              <a:t>Come richiesto le collaborazioni hanno completato il quadro degli R&amp;D ai quali vogliono contribuire</a:t>
            </a:r>
          </a:p>
          <a:p>
            <a:pPr marL="0" indent="0">
              <a:buClr>
                <a:srgbClr val="AD00CE"/>
              </a:buClr>
              <a:buNone/>
            </a:pPr>
            <a:endParaRPr lang="it-IT" sz="2000" dirty="0" smtClean="0"/>
          </a:p>
          <a:p>
            <a:pPr marL="0" indent="0">
              <a:buClr>
                <a:srgbClr val="AD00CE"/>
              </a:buClr>
              <a:buNone/>
            </a:pPr>
            <a:r>
              <a:rPr lang="it-IT" sz="2000" dirty="0" smtClean="0"/>
              <a:t>Costi</a:t>
            </a:r>
          </a:p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2000" dirty="0" err="1" smtClean="0">
                <a:solidFill>
                  <a:srgbClr val="008000"/>
                </a:solidFill>
              </a:rPr>
              <a:t>LoI</a:t>
            </a:r>
            <a:r>
              <a:rPr lang="it-IT" sz="2000" dirty="0" smtClean="0">
                <a:solidFill>
                  <a:srgbClr val="008000"/>
                </a:solidFill>
              </a:rPr>
              <a:t> (2012)  </a:t>
            </a:r>
            <a:r>
              <a:rPr lang="it-IT" sz="2000" dirty="0">
                <a:solidFill>
                  <a:srgbClr val="008000"/>
                </a:solidFill>
              </a:rPr>
              <a:t>e </a:t>
            </a:r>
            <a:r>
              <a:rPr lang="it-IT" sz="2000" dirty="0" smtClean="0">
                <a:solidFill>
                  <a:srgbClr val="008000"/>
                </a:solidFill>
              </a:rPr>
              <a:t>TP (2014) </a:t>
            </a:r>
            <a:r>
              <a:rPr lang="it-IT" sz="2000" dirty="0">
                <a:solidFill>
                  <a:srgbClr val="008000"/>
                </a:solidFill>
              </a:rPr>
              <a:t>sono state </a:t>
            </a:r>
            <a:r>
              <a:rPr lang="it-IT" sz="2000" dirty="0" smtClean="0">
                <a:solidFill>
                  <a:srgbClr val="008000"/>
                </a:solidFill>
              </a:rPr>
              <a:t>presentate: stima preliminare disponibile </a:t>
            </a:r>
            <a:endParaRPr lang="it-IT" sz="2000" dirty="0">
              <a:solidFill>
                <a:srgbClr val="008000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2000" dirty="0">
              <a:solidFill>
                <a:srgbClr val="008000"/>
              </a:solidFill>
            </a:endParaRPr>
          </a:p>
          <a:p>
            <a:pPr marL="0" indent="0">
              <a:buClr>
                <a:srgbClr val="AD00CE"/>
              </a:buClr>
              <a:buNone/>
            </a:pPr>
            <a:endParaRPr lang="it-IT" sz="2000" dirty="0" smtClean="0"/>
          </a:p>
          <a:p>
            <a:pPr marL="0" indent="0">
              <a:buClr>
                <a:srgbClr val="AD00CE"/>
              </a:buClr>
              <a:buNone/>
            </a:pPr>
            <a:endParaRPr lang="it-IT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ABD3-241C-7245-966A-C5A31013A077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06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CSN1- Settembre 2012</a:t>
            </a:r>
            <a:endParaRPr lang="it-IT" sz="1400">
              <a:latin typeface="Verdana" charset="0"/>
            </a:endParaRPr>
          </a:p>
        </p:txBody>
      </p:sp>
      <p:sp>
        <p:nvSpPr>
          <p:cNvPr id="2867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M.Grassi</a:t>
            </a:r>
            <a:endParaRPr lang="it-IT" sz="1400">
              <a:latin typeface="Verdana" charset="0"/>
            </a:endParaRPr>
          </a:p>
        </p:txBody>
      </p:sp>
      <p:sp>
        <p:nvSpPr>
          <p:cNvPr id="2867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D35040-DBD1-0F46-A632-F5BEB0DD88D3}" type="slidenum">
              <a:rPr lang="it-IT" sz="1400">
                <a:latin typeface="Verdana" charset="0"/>
              </a:rPr>
              <a:pPr eaLnBrk="1" hangingPunct="1"/>
              <a:t>30</a:t>
            </a:fld>
            <a:endParaRPr lang="it-IT" sz="1400">
              <a:latin typeface="Verdana" charset="0"/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CMS - 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MOF-A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8382000" cy="3276600"/>
          </a:xfrm>
        </p:spPr>
        <p:txBody>
          <a:bodyPr/>
          <a:lstStyle/>
          <a:p>
            <a:pPr eaLnBrk="1" hangingPunct="1">
              <a:buFontTx/>
              <a:buNone/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		</a:t>
            </a:r>
            <a:r>
              <a:rPr lang="it-IT" sz="2000" dirty="0" err="1">
                <a:latin typeface="Verdana" charset="0"/>
                <a:ea typeface="ＭＳ Ｐゴシック" charset="0"/>
                <a:cs typeface="ＭＳ Ｐゴシック" charset="0"/>
              </a:rPr>
              <a:t>kCHF</a:t>
            </a: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	k€</a:t>
            </a: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RRB 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2013-011 Aprile</a:t>
            </a:r>
            <a:r>
              <a:rPr lang="it-IT" sz="20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1703</a:t>
            </a:r>
            <a:r>
              <a:rPr lang="it-IT" sz="20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endParaRPr lang="it-IT" sz="2000" dirty="0" smtClean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  <a:sym typeface="Symbol" charset="0"/>
              </a:rPr>
              <a:t>RRB 2013-086 Ottobre	1723</a:t>
            </a:r>
            <a:endParaRPr lang="it-IT" sz="2000" dirty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Ridotti 		</a:t>
            </a:r>
          </a:p>
          <a:p>
            <a:pPr eaLnBrk="1" hangingPunct="1">
              <a:buFontTx/>
              <a:buNone/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in </a:t>
            </a:r>
            <a:r>
              <a:rPr lang="it-IT" sz="20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kind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(2 </a:t>
            </a:r>
            <a:r>
              <a:rPr lang="it-IT" sz="20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fte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) 		 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-160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 	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Ulteriore in-</a:t>
            </a:r>
            <a:r>
              <a:rPr lang="it-IT" sz="2000" dirty="0" err="1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kind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	</a:t>
            </a:r>
            <a:endParaRPr lang="it-IT" sz="2000" dirty="0" smtClean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totale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1563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1303</a:t>
            </a:r>
          </a:p>
          <a:p>
            <a:pPr eaLnBrk="1" hangingPunct="1"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aggiunti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</a:t>
            </a:r>
          </a:p>
          <a:p>
            <a:pPr eaLnBrk="1" hangingPunct="1">
              <a:buFontTx/>
              <a:buNone/>
              <a:tabLst>
                <a:tab pos="971550" algn="l"/>
                <a:tab pos="2857500" algn="r"/>
                <a:tab pos="5200650" algn="r"/>
                <a:tab pos="7200900" algn="r"/>
              </a:tabLst>
            </a:pP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in </a:t>
            </a:r>
            <a:r>
              <a:rPr lang="it-IT" sz="20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kind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 (3 </a:t>
            </a:r>
            <a:r>
              <a:rPr lang="it-IT" sz="20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fte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) 		 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85</a:t>
            </a:r>
            <a:endParaRPr lang="it-IT" sz="2000" dirty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533400" y="121920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tabLst>
                <a:tab pos="3854450" algn="r"/>
                <a:tab pos="5286375" algn="r"/>
              </a:tabLst>
            </a:pPr>
            <a:r>
              <a:rPr lang="it-IT" sz="2000" dirty="0" smtClean="0">
                <a:solidFill>
                  <a:srgbClr val="0000FF"/>
                </a:solidFill>
                <a:latin typeface="Verdana" charset="0"/>
              </a:rPr>
              <a:t>Tetto: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MOFA+MOFB 	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2250 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k</a:t>
            </a:r>
            <a:r>
              <a:rPr lang="it-IT" sz="2000" dirty="0">
                <a:solidFill>
                  <a:srgbClr val="008000"/>
                </a:solidFill>
                <a:latin typeface="Verdana" charset="0"/>
              </a:rPr>
              <a:t>€ 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	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9.5 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k€/</a:t>
            </a:r>
            <a:r>
              <a:rPr lang="it-IT" sz="2000" dirty="0" err="1" smtClean="0">
                <a:solidFill>
                  <a:srgbClr val="008000"/>
                </a:solidFill>
                <a:latin typeface="Verdana" charset="0"/>
              </a:rPr>
              <a:t>fte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(INFN)</a:t>
            </a:r>
            <a:endParaRPr lang="it-IT" sz="2000" dirty="0">
              <a:solidFill>
                <a:srgbClr val="008000"/>
              </a:solidFill>
              <a:latin typeface="Verdana" charset="0"/>
            </a:endParaRPr>
          </a:p>
        </p:txBody>
      </p:sp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1219200" y="5257800"/>
            <a:ext cx="701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solidFill>
                  <a:srgbClr val="008000"/>
                </a:solidFill>
                <a:latin typeface="Verdana" charset="0"/>
              </a:rPr>
              <a:t>643 </a:t>
            </a:r>
            <a:r>
              <a:rPr lang="it-IT" sz="2000" dirty="0">
                <a:solidFill>
                  <a:srgbClr val="008000"/>
                </a:solidFill>
                <a:latin typeface="Verdana" charset="0"/>
              </a:rPr>
              <a:t>k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€ + 85 </a:t>
            </a:r>
            <a:r>
              <a:rPr lang="it-IT" sz="2000" dirty="0">
                <a:solidFill>
                  <a:srgbClr val="008000"/>
                </a:solidFill>
                <a:latin typeface="Verdana" charset="0"/>
              </a:rPr>
              <a:t>k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€ 		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</a:rPr>
              <a:t>assegnati/anticipati</a:t>
            </a:r>
            <a:endParaRPr lang="it-IT" altLang="ja-JP" sz="2000" dirty="0">
              <a:solidFill>
                <a:srgbClr val="0000FF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643 k</a:t>
            </a:r>
            <a:r>
              <a:rPr lang="it-IT" sz="2000" dirty="0">
                <a:solidFill>
                  <a:srgbClr val="008000"/>
                </a:solidFill>
                <a:latin typeface="Verdana" charset="0"/>
              </a:rPr>
              <a:t>€</a:t>
            </a:r>
            <a:r>
              <a:rPr lang="it-IT" sz="2000" dirty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			</a:t>
            </a:r>
            <a:r>
              <a:rPr lang="it-IT" sz="2000" dirty="0" err="1" smtClean="0">
                <a:solidFill>
                  <a:srgbClr val="0000FF"/>
                </a:solidFill>
                <a:latin typeface="Verdana" charset="0"/>
              </a:rPr>
              <a:t>sj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</a:rPr>
              <a:t> da sbloccare</a:t>
            </a:r>
          </a:p>
          <a:p>
            <a:pPr marL="342900" indent="-342900">
              <a:spcBef>
                <a:spcPct val="20000"/>
              </a:spcBef>
            </a:pPr>
            <a:r>
              <a:rPr lang="it-IT" sz="2000" b="1" dirty="0" smtClean="0">
                <a:solidFill>
                  <a:srgbClr val="CC0000"/>
                </a:solidFill>
                <a:latin typeface="Verdana" charset="0"/>
              </a:rPr>
              <a:t>16.5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it-IT" sz="2000" dirty="0">
                <a:solidFill>
                  <a:srgbClr val="CC0000"/>
                </a:solidFill>
                <a:latin typeface="Verdana" charset="0"/>
              </a:rPr>
              <a:t>k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€	  		nuovi finanziamenti</a:t>
            </a:r>
            <a:endParaRPr lang="it-IT" sz="2000" dirty="0" smtClean="0">
              <a:solidFill>
                <a:srgbClr val="0000FF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endParaRPr lang="it-IT" sz="2000" dirty="0">
              <a:solidFill>
                <a:srgbClr val="CC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CSN1- Settembre 2012</a:t>
            </a:r>
            <a:endParaRPr lang="it-IT" sz="1400">
              <a:latin typeface="Verdana" charset="0"/>
            </a:endParaRPr>
          </a:p>
        </p:txBody>
      </p:sp>
      <p:sp>
        <p:nvSpPr>
          <p:cNvPr id="3072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M.Grassi</a:t>
            </a:r>
            <a:endParaRPr lang="it-IT" sz="1400">
              <a:latin typeface="Verdana" charset="0"/>
            </a:endParaRPr>
          </a:p>
        </p:txBody>
      </p:sp>
      <p:sp>
        <p:nvSpPr>
          <p:cNvPr id="307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3C94A4-2DF6-314B-9A3B-B5464F2194F9}" type="slidenum">
              <a:rPr lang="it-IT" sz="1400">
                <a:latin typeface="Verdana" charset="0"/>
              </a:rPr>
              <a:pPr eaLnBrk="1" hangingPunct="1"/>
              <a:t>31</a:t>
            </a:fld>
            <a:endParaRPr lang="it-IT" sz="1400">
              <a:latin typeface="Verdana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CMS - MOF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-B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8077200" cy="3200400"/>
          </a:xfrm>
        </p:spPr>
        <p:txBody>
          <a:bodyPr/>
          <a:lstStyle/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Richieste secondo 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RRB-2013-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086 </a:t>
            </a:r>
            <a:r>
              <a:rPr lang="it-IT" sz="20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di Ottobre</a:t>
            </a:r>
            <a:endParaRPr lang="it-IT" sz="2000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None/>
              <a:tabLst>
                <a:tab pos="2066925" algn="r"/>
                <a:tab pos="3314700" algn="r"/>
                <a:tab pos="4572000" algn="r"/>
                <a:tab pos="5829300" algn="r"/>
              </a:tabLst>
            </a:pPr>
            <a:r>
              <a:rPr lang="it-IT" sz="24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20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%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err="1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kCHF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k€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it-IT" sz="1800" dirty="0" err="1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ass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)</a:t>
            </a:r>
            <a:r>
              <a:rPr lang="it-IT" sz="1800" dirty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k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€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it-IT" sz="1800" dirty="0" err="1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ind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)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k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€</a:t>
            </a:r>
            <a:r>
              <a:rPr lang="it-IT" sz="1800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ＭＳ Ｐゴシック" charset="0"/>
              </a:rPr>
              <a:t>(extra)</a:t>
            </a:r>
            <a:endParaRPr lang="it-IT" sz="1800" dirty="0">
              <a:solidFill>
                <a:srgbClr val="CC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err="1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tracker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22.3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338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141.5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141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0</a:t>
            </a:r>
            <a:endParaRPr lang="it-IT" sz="1800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ECAL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13.3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122.5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4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8.5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48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0</a:t>
            </a:r>
            <a:endParaRPr lang="it-IT" sz="1800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DT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275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114.5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114.5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0</a:t>
            </a:r>
            <a:endParaRPr lang="it-IT" sz="1800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RPC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20.9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103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43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43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0</a:t>
            </a:r>
            <a:endParaRPr lang="it-IT" sz="1800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Trigger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1.6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7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2.5</a:t>
            </a:r>
            <a:r>
              <a:rPr lang="it-IT" sz="1800" dirty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3	</a:t>
            </a:r>
            <a:r>
              <a:rPr lang="it-IT" sz="1800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0</a:t>
            </a:r>
            <a:endParaRPr lang="it-IT" sz="1800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endParaRPr lang="it-IT" sz="18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  <a:tabLst>
                <a:tab pos="2066925" algn="r"/>
                <a:tab pos="3314700" algn="r"/>
                <a:tab pos="4572000" algn="r"/>
                <a:tab pos="5829300" algn="r"/>
                <a:tab pos="7178675" algn="r"/>
              </a:tabLst>
            </a:pPr>
            <a:r>
              <a:rPr lang="it-IT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		Totale		</a:t>
            </a:r>
            <a:r>
              <a:rPr lang="it-IT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352</a:t>
            </a:r>
            <a:r>
              <a:rPr lang="it-IT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349.5</a:t>
            </a:r>
            <a:r>
              <a:rPr lang="it-IT" sz="1800" dirty="0" smtClean="0">
                <a:solidFill>
                  <a:srgbClr val="008000"/>
                </a:solidFill>
                <a:latin typeface="Verdana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18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0</a:t>
            </a:r>
            <a:endParaRPr lang="it-IT" sz="1800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endParaRPr lang="it-IT" sz="1800" dirty="0">
              <a:solidFill>
                <a:srgbClr val="008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1295400" y="4419600"/>
            <a:ext cx="655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Gli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autori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italiani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sono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173 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/ 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1389 =</a:t>
            </a:r>
            <a:r>
              <a:rPr lang="en-US" sz="2000" dirty="0" smtClean="0">
                <a:solidFill>
                  <a:srgbClr val="008000"/>
                </a:solidFill>
                <a:latin typeface="Verdana" charset="0"/>
              </a:rPr>
              <a:t>12</a:t>
            </a:r>
            <a:r>
              <a:rPr lang="en-US" sz="2000" dirty="0" smtClean="0">
                <a:solidFill>
                  <a:srgbClr val="008000"/>
                </a:solidFill>
                <a:latin typeface="Verdana" charset="0"/>
              </a:rPr>
              <a:t>.5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%</a:t>
            </a:r>
            <a:endParaRPr lang="en-US" sz="2000" dirty="0" smtClean="0">
              <a:solidFill>
                <a:srgbClr val="0000FF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La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frazione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Verdana" charset="0"/>
              </a:rPr>
              <a:t>italiana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di MOFA e’ 	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   </a:t>
            </a:r>
            <a:r>
              <a:rPr lang="en-US" sz="2000" dirty="0" smtClean="0">
                <a:solidFill>
                  <a:srgbClr val="CC0000"/>
                </a:solidFill>
                <a:latin typeface="Verdana" charset="0"/>
              </a:rPr>
              <a:t>12.6</a:t>
            </a: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%</a:t>
            </a:r>
            <a:endParaRPr lang="en-US" sz="2000" dirty="0" smtClean="0">
              <a:solidFill>
                <a:srgbClr val="0000FF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tabLst>
                <a:tab pos="2286000" algn="r"/>
                <a:tab pos="3657600" algn="r"/>
                <a:tab pos="5372100" algn="r"/>
                <a:tab pos="6629400" algn="r"/>
              </a:tabLst>
            </a:pPr>
            <a:r>
              <a:rPr lang="en-US" altLang="ja-JP" sz="2000" dirty="0" smtClean="0">
                <a:solidFill>
                  <a:srgbClr val="0000FF"/>
                </a:solidFill>
                <a:latin typeface="Verdana" charset="0"/>
              </a:rPr>
              <a:t>La </a:t>
            </a:r>
            <a:r>
              <a:rPr lang="en-US" altLang="ja-JP" sz="2000" dirty="0" err="1" smtClean="0">
                <a:solidFill>
                  <a:srgbClr val="0000FF"/>
                </a:solidFill>
                <a:latin typeface="Verdana" charset="0"/>
              </a:rPr>
              <a:t>frazione</a:t>
            </a:r>
            <a:r>
              <a:rPr lang="en-US" altLang="ja-JP" sz="20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altLang="ja-JP" sz="2000" dirty="0" err="1" smtClean="0">
                <a:solidFill>
                  <a:srgbClr val="0000FF"/>
                </a:solidFill>
                <a:latin typeface="Verdana" charset="0"/>
              </a:rPr>
              <a:t>italiana</a:t>
            </a:r>
            <a:r>
              <a:rPr lang="en-US" altLang="ja-JP" sz="2000" dirty="0" smtClean="0">
                <a:solidFill>
                  <a:srgbClr val="0000FF"/>
                </a:solidFill>
                <a:latin typeface="Verdana" charset="0"/>
              </a:rPr>
              <a:t> di MOFB e’ 	</a:t>
            </a:r>
            <a:r>
              <a:rPr lang="en-US" altLang="ja-JP" sz="2000" b="1" dirty="0" smtClean="0">
                <a:solidFill>
                  <a:srgbClr val="CC0000"/>
                </a:solidFill>
                <a:latin typeface="Verdana" charset="0"/>
              </a:rPr>
              <a:t>14.1</a:t>
            </a:r>
            <a:r>
              <a:rPr lang="en-US" altLang="ja-JP" sz="2000" dirty="0" smtClean="0">
                <a:solidFill>
                  <a:srgbClr val="0000FF"/>
                </a:solidFill>
                <a:latin typeface="Verdana" charset="0"/>
              </a:rPr>
              <a:t>%</a:t>
            </a:r>
            <a:endParaRPr lang="it-IT" altLang="ja-JP" sz="2000" dirty="0">
              <a:solidFill>
                <a:srgbClr val="0000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2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CSN1- Settembre 2012</a:t>
            </a:r>
            <a:endParaRPr lang="it-IT" sz="1400">
              <a:latin typeface="Verdana" charset="0"/>
            </a:endParaRPr>
          </a:p>
        </p:txBody>
      </p:sp>
      <p:sp>
        <p:nvSpPr>
          <p:cNvPr id="3072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M.Grassi</a:t>
            </a:r>
            <a:endParaRPr lang="it-IT" sz="1400">
              <a:latin typeface="Verdana" charset="0"/>
            </a:endParaRPr>
          </a:p>
        </p:txBody>
      </p:sp>
      <p:sp>
        <p:nvSpPr>
          <p:cNvPr id="307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3C94A4-2DF6-314B-9A3B-B5464F2194F9}" type="slidenum">
              <a:rPr lang="it-IT" sz="1400">
                <a:latin typeface="Verdana" charset="0"/>
              </a:rPr>
              <a:pPr eaLnBrk="1" hangingPunct="1"/>
              <a:t>32</a:t>
            </a:fld>
            <a:endParaRPr lang="it-IT" sz="1400">
              <a:latin typeface="Verdana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S</a:t>
            </a:r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ommario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8077200" cy="1524000"/>
          </a:xfrm>
        </p:spPr>
        <p:txBody>
          <a:bodyPr/>
          <a:lstStyle/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ATLAS MOF</a:t>
            </a:r>
          </a:p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-A sblocco dei </a:t>
            </a:r>
            <a:r>
              <a:rPr lang="it-IT" sz="2000" dirty="0" err="1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sj</a:t>
            </a: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 	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405.5 </a:t>
            </a:r>
            <a:r>
              <a:rPr lang="it-IT" sz="2000" dirty="0">
                <a:solidFill>
                  <a:srgbClr val="008000"/>
                </a:solidFill>
                <a:latin typeface="Verdana" charset="0"/>
              </a:rPr>
              <a:t>k€</a:t>
            </a:r>
            <a:r>
              <a:rPr lang="it-IT" sz="2000" dirty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	+ 48.0 </a:t>
            </a:r>
            <a:r>
              <a:rPr lang="it-IT" sz="2000" dirty="0">
                <a:solidFill>
                  <a:srgbClr val="CC0000"/>
                </a:solidFill>
                <a:latin typeface="Verdana" charset="0"/>
              </a:rPr>
              <a:t>k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€</a:t>
            </a:r>
          </a:p>
          <a:p>
            <a:pPr eaLnBrk="1" hangingPunct="1"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-B a</a:t>
            </a: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ssegnazione dell’</a:t>
            </a:r>
            <a:r>
              <a:rPr lang="it-IT" sz="2000" dirty="0" err="1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ind</a:t>
            </a: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. 	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210.0 k€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 	+ 29.0 </a:t>
            </a:r>
            <a:r>
              <a:rPr lang="it-IT" sz="2000" dirty="0">
                <a:solidFill>
                  <a:srgbClr val="CC0000"/>
                </a:solidFill>
                <a:latin typeface="Verdana" charset="0"/>
              </a:rPr>
              <a:t>k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€</a:t>
            </a:r>
            <a:endParaRPr lang="it-IT" sz="2000" dirty="0">
              <a:solidFill>
                <a:srgbClr val="CC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3400" y="2971800"/>
            <a:ext cx="8077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CMS MOF</a:t>
            </a:r>
          </a:p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-A sblocco dei </a:t>
            </a:r>
            <a:r>
              <a:rPr lang="it-IT" sz="2000" dirty="0" err="1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sj</a:t>
            </a: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 	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643.0 k€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 	+ 16.5 k€</a:t>
            </a:r>
          </a:p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-B assegnazione dell’</a:t>
            </a:r>
            <a:r>
              <a:rPr lang="it-IT" sz="2000" dirty="0" err="1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ind</a:t>
            </a: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. 	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349.5 k€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 	</a:t>
            </a:r>
            <a:endParaRPr lang="it-IT" sz="2000" dirty="0">
              <a:solidFill>
                <a:srgbClr val="CC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0" y="4648200"/>
            <a:ext cx="8077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ATLAS e CMS Fase2</a:t>
            </a:r>
          </a:p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 smtClean="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complessivi			</a:t>
            </a:r>
            <a:r>
              <a:rPr lang="it-IT" sz="2000" dirty="0" smtClean="0">
                <a:solidFill>
                  <a:srgbClr val="008000"/>
                </a:solidFill>
                <a:latin typeface="Verdana" charset="0"/>
              </a:rPr>
              <a:t> </a:t>
            </a: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	+ 294.0 k€</a:t>
            </a:r>
          </a:p>
          <a:p>
            <a:pPr eaLnBrk="1" hangingPunct="1">
              <a:buFontTx/>
              <a:buNone/>
              <a:tabLst>
                <a:tab pos="2066925" algn="r"/>
                <a:tab pos="3314700" algn="r"/>
                <a:tab pos="4305300" algn="r"/>
                <a:tab pos="6629400" algn="r"/>
              </a:tabLst>
            </a:pPr>
            <a:r>
              <a:rPr lang="it-IT" sz="2000" dirty="0" smtClean="0">
                <a:solidFill>
                  <a:srgbClr val="CC0000"/>
                </a:solidFill>
                <a:latin typeface="Verdana" charset="0"/>
              </a:rPr>
              <a:t>	</a:t>
            </a:r>
            <a:endParaRPr lang="it-IT" sz="2000" dirty="0">
              <a:solidFill>
                <a:srgbClr val="CC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8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92789-C17D-3E4D-B820-D5A06FA87E7B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45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438400" y="2971800"/>
            <a:ext cx="1828800" cy="457200"/>
          </a:xfrm>
          <a:prstGeom prst="ellipse">
            <a:avLst/>
          </a:prstGeom>
          <a:noFill/>
          <a:ln w="31750">
            <a:solidFill>
              <a:srgbClr val="CC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 rot="19251023">
            <a:off x="6452410" y="1303915"/>
            <a:ext cx="2209800" cy="70788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00FF"/>
                </a:solidFill>
              </a:rPr>
              <a:t>ATLAS</a:t>
            </a:r>
            <a:endParaRPr lang="it-IT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69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395518"/>
            <a:ext cx="6096000" cy="3462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" y="0"/>
            <a:ext cx="4709185" cy="4495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92789-C17D-3E4D-B820-D5A06FA87E7B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6" name="Oval 5"/>
          <p:cNvSpPr/>
          <p:nvPr/>
        </p:nvSpPr>
        <p:spPr>
          <a:xfrm>
            <a:off x="3962400" y="4191000"/>
            <a:ext cx="1066800" cy="381000"/>
          </a:xfrm>
          <a:prstGeom prst="ellipse">
            <a:avLst/>
          </a:prstGeom>
          <a:noFill/>
          <a:ln w="31750">
            <a:solidFill>
              <a:srgbClr val="CC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 rot="19251023">
            <a:off x="5766611" y="1340998"/>
            <a:ext cx="2209800" cy="70788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00FF"/>
                </a:solidFill>
              </a:rPr>
              <a:t>CMS</a:t>
            </a:r>
            <a:endParaRPr lang="it-IT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1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Osservazioni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143000"/>
            <a:ext cx="7772400" cy="5181600"/>
          </a:xfrm>
        </p:spPr>
        <p:txBody>
          <a:bodyPr/>
          <a:lstStyle/>
          <a:p>
            <a:pPr marL="0" indent="0">
              <a:buClr>
                <a:srgbClr val="AD00CE"/>
              </a:buClr>
              <a:buNone/>
            </a:pPr>
            <a:endParaRPr lang="it-IT" sz="2000" dirty="0" smtClean="0"/>
          </a:p>
          <a:p>
            <a:pPr marL="0" indent="0">
              <a:buClr>
                <a:srgbClr val="AD00CE"/>
              </a:buClr>
              <a:buNone/>
            </a:pPr>
            <a:r>
              <a:rPr lang="it-IT" sz="2000" dirty="0" smtClean="0"/>
              <a:t>Costi … continua</a:t>
            </a: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2000" dirty="0" smtClean="0">
              <a:solidFill>
                <a:srgbClr val="008000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2000" dirty="0" smtClean="0">
                <a:solidFill>
                  <a:srgbClr val="0000FF"/>
                </a:solidFill>
              </a:rPr>
              <a:t>I costi indicati sono </a:t>
            </a:r>
            <a:r>
              <a:rPr lang="it-IT" sz="2000" dirty="0" smtClean="0">
                <a:solidFill>
                  <a:srgbClr val="CC0000"/>
                </a:solidFill>
              </a:rPr>
              <a:t>CORE </a:t>
            </a:r>
            <a:r>
              <a:rPr lang="it-IT" sz="2000" dirty="0" smtClean="0">
                <a:solidFill>
                  <a:srgbClr val="0000FF"/>
                </a:solidFill>
              </a:rPr>
              <a:t>ai quali sommare R&amp;D, attrezzature e consumi !</a:t>
            </a: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2000" dirty="0">
              <a:solidFill>
                <a:srgbClr val="008000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  <a:tabLst>
                <a:tab pos="1519238" algn="l"/>
                <a:tab pos="4124325" algn="r"/>
              </a:tabLst>
            </a:pPr>
            <a:r>
              <a:rPr lang="it-IT" sz="2000" dirty="0" smtClean="0">
                <a:solidFill>
                  <a:srgbClr val="008000"/>
                </a:solidFill>
              </a:rPr>
              <a:t>ATLAS 	</a:t>
            </a:r>
            <a:r>
              <a:rPr lang="it-IT" sz="2000" dirty="0" smtClean="0">
                <a:solidFill>
                  <a:srgbClr val="CC0000"/>
                </a:solidFill>
              </a:rPr>
              <a:t>230 MCHF 	     </a:t>
            </a:r>
            <a:r>
              <a:rPr lang="it-IT" sz="2000" dirty="0" smtClean="0">
                <a:solidFill>
                  <a:srgbClr val="008000"/>
                </a:solidFill>
              </a:rPr>
              <a:t>8.7 % </a:t>
            </a:r>
          </a:p>
          <a:p>
            <a:pPr>
              <a:buClr>
                <a:srgbClr val="CE206C"/>
              </a:buClr>
              <a:buFont typeface="Wingdings" charset="2"/>
              <a:buChar char="u"/>
              <a:tabLst>
                <a:tab pos="1519238" algn="l"/>
                <a:tab pos="4124325" algn="r"/>
              </a:tabLst>
            </a:pPr>
            <a:r>
              <a:rPr lang="it-IT" sz="2000" dirty="0" smtClean="0">
                <a:solidFill>
                  <a:srgbClr val="008000"/>
                </a:solidFill>
              </a:rPr>
              <a:t>CMS	</a:t>
            </a:r>
            <a:r>
              <a:rPr lang="it-IT" sz="2000" dirty="0" smtClean="0">
                <a:solidFill>
                  <a:srgbClr val="CC0000"/>
                </a:solidFill>
              </a:rPr>
              <a:t>269 MCHF	</a:t>
            </a:r>
            <a:r>
              <a:rPr lang="it-IT" sz="2000" dirty="0" smtClean="0">
                <a:solidFill>
                  <a:srgbClr val="008000"/>
                </a:solidFill>
              </a:rPr>
              <a:t>10.7 %</a:t>
            </a:r>
            <a:endParaRPr lang="it-IT" sz="2000" dirty="0">
              <a:solidFill>
                <a:srgbClr val="008000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2000" dirty="0">
              <a:solidFill>
                <a:srgbClr val="008000"/>
              </a:solidFill>
            </a:endParaRPr>
          </a:p>
          <a:p>
            <a:pPr marL="0" indent="0">
              <a:buClr>
                <a:srgbClr val="AD00CE"/>
              </a:buClr>
              <a:buNone/>
            </a:pPr>
            <a:endParaRPr lang="it-IT" sz="2000" dirty="0" smtClean="0"/>
          </a:p>
          <a:p>
            <a:pPr marL="0" indent="0">
              <a:buClr>
                <a:srgbClr val="AD00CE"/>
              </a:buClr>
              <a:buNone/>
            </a:pPr>
            <a:endParaRPr lang="it-IT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ABD3-241C-7245-966A-C5A31013A077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90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Verdana" charset="0"/>
              </a:rPr>
              <a:t>CSN1- Maggio 2014</a:t>
            </a:r>
            <a:endParaRPr lang="it-IT" sz="1400">
              <a:latin typeface="Verdana" charset="0"/>
            </a:endParaRPr>
          </a:p>
        </p:txBody>
      </p:sp>
      <p:sp>
        <p:nvSpPr>
          <p:cNvPr id="194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245179-2637-5A43-9E6F-CCC392158C1F}" type="slidenum">
              <a:rPr lang="it-IT" sz="1400">
                <a:latin typeface="Verdana" charset="0"/>
              </a:rPr>
              <a:pPr eaLnBrk="1" hangingPunct="1"/>
              <a:t>7</a:t>
            </a:fld>
            <a:endParaRPr lang="it-IT" sz="1400">
              <a:latin typeface="Verdana" charset="0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Verdana" charset="0"/>
                <a:ea typeface="ＭＳ Ｐゴシック" charset="0"/>
                <a:cs typeface="ＭＳ Ｐゴシック" charset="0"/>
              </a:rPr>
              <a:t>Consistenza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Verdana" charset="0"/>
                <a:ea typeface="ＭＳ Ｐゴシック" charset="0"/>
                <a:cs typeface="ＭＳ Ｐゴシック" charset="0"/>
              </a:rPr>
              <a:t>numerica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838200" y="1143000"/>
            <a:ext cx="800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tabLst>
                <a:tab pos="1770063" algn="r"/>
                <a:tab pos="3482975" algn="r"/>
                <a:tab pos="5949950" algn="r"/>
                <a:tab pos="6629400" algn="r"/>
              </a:tabLst>
            </a:pPr>
            <a:r>
              <a:rPr lang="it-IT" sz="2000" smtClean="0">
                <a:solidFill>
                  <a:srgbClr val="0000FF"/>
                </a:solidFill>
                <a:latin typeface="Verdana" charset="0"/>
              </a:rPr>
              <a:t>La consistenza numerica dei due gruppi è rimasta costante</a:t>
            </a:r>
            <a:endParaRPr lang="it-IT" altLang="ja-JP" sz="2000" smtClean="0">
              <a:solidFill>
                <a:srgbClr val="0000FF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tabLst>
                <a:tab pos="1770063" algn="r"/>
                <a:tab pos="3482975" algn="r"/>
                <a:tab pos="5949950" algn="r"/>
                <a:tab pos="6629400" algn="r"/>
              </a:tabLst>
            </a:pPr>
            <a:r>
              <a:rPr lang="it-IT" smtClean="0">
                <a:latin typeface="Verdana" charset="0"/>
              </a:rPr>
              <a:t>		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 smtClean="0">
                <a:solidFill>
                  <a:srgbClr val="CC0000"/>
                </a:solidFill>
                <a:latin typeface="Verdana" charset="0"/>
              </a:rPr>
              <a:t>		2014	198 fte  	255 fis 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 smtClean="0">
                <a:solidFill>
                  <a:srgbClr val="CC0000"/>
                </a:solidFill>
                <a:latin typeface="Verdana" charset="0"/>
              </a:rPr>
              <a:t>		</a:t>
            </a:r>
            <a:r>
              <a:rPr lang="it-IT" smtClean="0">
                <a:latin typeface="Verdana" charset="0"/>
              </a:rPr>
              <a:t>2013	197 fte  	247 fis 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 smtClean="0">
                <a:latin typeface="Verdana" charset="0"/>
              </a:rPr>
              <a:t>		2012	194 fte  	244 fis 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 smtClean="0">
                <a:latin typeface="Verdana" charset="0"/>
              </a:rPr>
              <a:t>		2011	198 fte  	236 fis 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 smtClean="0">
                <a:latin typeface="Verdana" charset="0"/>
              </a:rPr>
              <a:t>		2010	193 fte  	238 fis 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 smtClean="0">
                <a:latin typeface="Verdana" charset="0"/>
              </a:rPr>
              <a:t>		2009	192 fte  	238 fis 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 smtClean="0">
                <a:latin typeface="Verdana" charset="0"/>
              </a:rPr>
              <a:t>		2008	185 fte  	246 fis + Tecn</a:t>
            </a:r>
            <a:endParaRPr lang="it-IT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 rot="16200000">
            <a:off x="6134100" y="24765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tabLst>
                <a:tab pos="1770063" algn="r"/>
                <a:tab pos="3482975" algn="r"/>
                <a:tab pos="5949950" algn="r"/>
                <a:tab pos="6629400" algn="r"/>
              </a:tabLst>
            </a:pP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ATLAS</a:t>
            </a:r>
            <a:endParaRPr lang="it-IT" altLang="ja-JP" sz="2000" dirty="0">
              <a:solidFill>
                <a:srgbClr val="0000FF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tabLst>
                <a:tab pos="1770063" algn="r"/>
                <a:tab pos="3482975" algn="r"/>
                <a:tab pos="5949950" algn="r"/>
                <a:tab pos="6629400" algn="r"/>
              </a:tabLst>
            </a:pPr>
            <a:r>
              <a:rPr lang="it-IT" dirty="0">
                <a:latin typeface="Verdana" charset="0"/>
              </a:rPr>
              <a:t>		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 dirty="0">
                <a:solidFill>
                  <a:srgbClr val="CC0000"/>
                </a:solidFill>
                <a:latin typeface="Verdana" charset="0"/>
              </a:rPr>
              <a:t>		</a:t>
            </a:r>
            <a:endParaRPr lang="it-IT" dirty="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38200" y="40386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tabLst>
                <a:tab pos="1770063" algn="r"/>
                <a:tab pos="3482975" algn="r"/>
                <a:tab pos="5949950" algn="r"/>
                <a:tab pos="6629400" algn="r"/>
              </a:tabLst>
            </a:pPr>
            <a:r>
              <a:rPr lang="it-IT">
                <a:latin typeface="Verdana" charset="0"/>
              </a:rPr>
              <a:t>	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>
                <a:solidFill>
                  <a:srgbClr val="CC0000"/>
                </a:solidFill>
                <a:latin typeface="Verdana" charset="0"/>
              </a:rPr>
              <a:t>		</a:t>
            </a:r>
            <a:r>
              <a:rPr lang="it-IT" smtClean="0">
                <a:solidFill>
                  <a:srgbClr val="CC0000"/>
                </a:solidFill>
                <a:latin typeface="Verdana" charset="0"/>
              </a:rPr>
              <a:t>2014</a:t>
            </a:r>
            <a:r>
              <a:rPr lang="it-IT">
                <a:solidFill>
                  <a:srgbClr val="CC0000"/>
                </a:solidFill>
                <a:latin typeface="Verdana" charset="0"/>
              </a:rPr>
              <a:t>	</a:t>
            </a:r>
            <a:r>
              <a:rPr lang="it-IT" smtClean="0">
                <a:solidFill>
                  <a:srgbClr val="CC0000"/>
                </a:solidFill>
                <a:latin typeface="Verdana" charset="0"/>
              </a:rPr>
              <a:t>237 fte  </a:t>
            </a:r>
            <a:r>
              <a:rPr lang="it-IT">
                <a:solidFill>
                  <a:srgbClr val="CC0000"/>
                </a:solidFill>
                <a:latin typeface="Verdana" charset="0"/>
              </a:rPr>
              <a:t>	</a:t>
            </a:r>
            <a:r>
              <a:rPr lang="it-IT" smtClean="0">
                <a:solidFill>
                  <a:srgbClr val="CC0000"/>
                </a:solidFill>
                <a:latin typeface="Verdana" charset="0"/>
              </a:rPr>
              <a:t>322 fis </a:t>
            </a:r>
            <a:r>
              <a:rPr lang="it-IT">
                <a:solidFill>
                  <a:srgbClr val="CC0000"/>
                </a:solidFill>
                <a:latin typeface="Verdana" charset="0"/>
              </a:rPr>
              <a:t>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>
                <a:latin typeface="Verdana" charset="0"/>
              </a:rPr>
              <a:t>		</a:t>
            </a:r>
            <a:r>
              <a:rPr lang="it-IT">
                <a:solidFill>
                  <a:srgbClr val="000000"/>
                </a:solidFill>
                <a:latin typeface="Verdana" charset="0"/>
              </a:rPr>
              <a:t>2013	238 fte  	302 fis + </a:t>
            </a:r>
            <a:r>
              <a:rPr lang="it-IT" smtClean="0">
                <a:solidFill>
                  <a:srgbClr val="000000"/>
                </a:solidFill>
                <a:latin typeface="Verdana" charset="0"/>
              </a:rPr>
              <a:t>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it-IT" smtClean="0">
                <a:solidFill>
                  <a:srgbClr val="000000"/>
                </a:solidFill>
                <a:latin typeface="Verdana" charset="0"/>
              </a:rPr>
              <a:t>	2012</a:t>
            </a:r>
            <a:r>
              <a:rPr lang="it-IT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it-IT" smtClean="0">
                <a:solidFill>
                  <a:srgbClr val="000000"/>
                </a:solidFill>
                <a:latin typeface="Verdana" charset="0"/>
              </a:rPr>
              <a:t>232 fte  </a:t>
            </a:r>
            <a:r>
              <a:rPr lang="it-IT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it-IT" smtClean="0">
                <a:solidFill>
                  <a:srgbClr val="000000"/>
                </a:solidFill>
                <a:latin typeface="Verdana" charset="0"/>
              </a:rPr>
              <a:t>298 fis </a:t>
            </a:r>
            <a:r>
              <a:rPr lang="it-IT">
                <a:solidFill>
                  <a:srgbClr val="000000"/>
                </a:solidFill>
                <a:latin typeface="Verdana" charset="0"/>
              </a:rPr>
              <a:t>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>
                <a:solidFill>
                  <a:srgbClr val="000000"/>
                </a:solidFill>
                <a:latin typeface="Verdana" charset="0"/>
              </a:rPr>
              <a:t>		2011	</a:t>
            </a:r>
            <a:r>
              <a:rPr lang="it-IT" smtClean="0">
                <a:solidFill>
                  <a:srgbClr val="000000"/>
                </a:solidFill>
                <a:latin typeface="Verdana" charset="0"/>
              </a:rPr>
              <a:t>246 fte  </a:t>
            </a:r>
            <a:r>
              <a:rPr lang="it-IT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it-IT" smtClean="0">
                <a:solidFill>
                  <a:srgbClr val="000000"/>
                </a:solidFill>
                <a:latin typeface="Verdana" charset="0"/>
              </a:rPr>
              <a:t>298 fis </a:t>
            </a:r>
            <a:r>
              <a:rPr lang="it-IT">
                <a:solidFill>
                  <a:srgbClr val="000000"/>
                </a:solidFill>
                <a:latin typeface="Verdana" charset="0"/>
              </a:rPr>
              <a:t>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>
                <a:latin typeface="Verdana" charset="0"/>
              </a:rPr>
              <a:t>		2010	</a:t>
            </a:r>
            <a:r>
              <a:rPr lang="it-IT" smtClean="0">
                <a:latin typeface="Verdana" charset="0"/>
              </a:rPr>
              <a:t>250 fte  </a:t>
            </a:r>
            <a:r>
              <a:rPr lang="it-IT">
                <a:latin typeface="Verdana" charset="0"/>
              </a:rPr>
              <a:t>	</a:t>
            </a:r>
            <a:r>
              <a:rPr lang="it-IT" smtClean="0">
                <a:latin typeface="Verdana" charset="0"/>
              </a:rPr>
              <a:t>299 fis </a:t>
            </a:r>
            <a:r>
              <a:rPr lang="it-IT">
                <a:latin typeface="Verdana" charset="0"/>
              </a:rPr>
              <a:t>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>
                <a:latin typeface="Verdana" charset="0"/>
              </a:rPr>
              <a:t>		2009	</a:t>
            </a:r>
            <a:r>
              <a:rPr lang="it-IT" smtClean="0">
                <a:latin typeface="Verdana" charset="0"/>
              </a:rPr>
              <a:t>255 fte  </a:t>
            </a:r>
            <a:r>
              <a:rPr lang="it-IT">
                <a:latin typeface="Verdana" charset="0"/>
              </a:rPr>
              <a:t>	</a:t>
            </a:r>
            <a:r>
              <a:rPr lang="it-IT" smtClean="0">
                <a:latin typeface="Verdana" charset="0"/>
              </a:rPr>
              <a:t>303 fis </a:t>
            </a:r>
            <a:r>
              <a:rPr lang="it-IT">
                <a:latin typeface="Verdana" charset="0"/>
              </a:rPr>
              <a:t>+ Tecn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>
                <a:latin typeface="Verdana" charset="0"/>
              </a:rPr>
              <a:t>		</a:t>
            </a:r>
            <a:endParaRPr lang="it-IT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rot="16200000">
            <a:off x="6210300" y="4686301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tabLst>
                <a:tab pos="1770063" algn="r"/>
                <a:tab pos="3482975" algn="r"/>
                <a:tab pos="5949950" algn="r"/>
                <a:tab pos="6629400" algn="r"/>
              </a:tabLst>
            </a:pPr>
            <a:r>
              <a:rPr lang="en-US" sz="2000" dirty="0" smtClean="0">
                <a:solidFill>
                  <a:srgbClr val="0000FF"/>
                </a:solidFill>
                <a:latin typeface="Verdana" charset="0"/>
              </a:rPr>
              <a:t>CMS</a:t>
            </a:r>
            <a:endParaRPr lang="it-IT" altLang="ja-JP" sz="2000" dirty="0">
              <a:solidFill>
                <a:srgbClr val="0000FF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tabLst>
                <a:tab pos="1770063" algn="r"/>
                <a:tab pos="3482975" algn="r"/>
                <a:tab pos="5949950" algn="r"/>
                <a:tab pos="6629400" algn="r"/>
              </a:tabLst>
            </a:pPr>
            <a:r>
              <a:rPr lang="it-IT" dirty="0">
                <a:latin typeface="Verdana" charset="0"/>
              </a:rPr>
              <a:t>		</a:t>
            </a:r>
          </a:p>
          <a:p>
            <a:pPr marL="342900" indent="-342900">
              <a:spcBef>
                <a:spcPct val="20000"/>
              </a:spcBef>
              <a:tabLst>
                <a:tab pos="1339850" algn="r"/>
                <a:tab pos="2776538" algn="r"/>
                <a:tab pos="5289550" algn="r"/>
                <a:tab pos="6629400" algn="r"/>
              </a:tabLst>
            </a:pPr>
            <a:r>
              <a:rPr lang="it-IT" dirty="0">
                <a:solidFill>
                  <a:srgbClr val="CC0000"/>
                </a:solidFill>
                <a:latin typeface="Verdana" charset="0"/>
              </a:rPr>
              <a:t>		</a:t>
            </a:r>
            <a:endParaRPr lang="it-IT" dirty="0">
              <a:solidFill>
                <a:srgbClr val="0000FF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Impiego del </a:t>
            </a:r>
            <a:r>
              <a:rPr lang="it-IT" dirty="0" err="1" smtClean="0"/>
              <a:t>manpower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7543800" cy="609600"/>
          </a:xfrm>
        </p:spPr>
        <p:txBody>
          <a:bodyPr/>
          <a:lstStyle/>
          <a:p>
            <a:pPr marL="0" indent="0">
              <a:buClr>
                <a:srgbClr val="AD00CE"/>
              </a:buClr>
              <a:buNone/>
            </a:pPr>
            <a:r>
              <a:rPr lang="it-IT" sz="2000" dirty="0" smtClean="0">
                <a:solidFill>
                  <a:srgbClr val="0000FF"/>
                </a:solidFill>
              </a:rPr>
              <a:t>ATLAS</a:t>
            </a:r>
            <a:r>
              <a:rPr lang="it-IT" sz="2000" dirty="0" smtClean="0"/>
              <a:t> </a:t>
            </a:r>
            <a:r>
              <a:rPr lang="it-IT" sz="2000" dirty="0" err="1" smtClean="0"/>
              <a:t>Rev</a:t>
            </a:r>
            <a:r>
              <a:rPr lang="it-IT" sz="2000" dirty="0" smtClean="0"/>
              <a:t> 2014			</a:t>
            </a:r>
            <a:r>
              <a:rPr lang="it-IT" sz="2000" dirty="0" smtClean="0">
                <a:solidFill>
                  <a:srgbClr val="0000FF"/>
                </a:solidFill>
              </a:rPr>
              <a:t>CMS</a:t>
            </a:r>
            <a:r>
              <a:rPr lang="it-IT" sz="2000" dirty="0" smtClean="0"/>
              <a:t> </a:t>
            </a:r>
            <a:r>
              <a:rPr lang="it-IT" sz="2000" dirty="0" err="1" smtClean="0"/>
              <a:t>Rev</a:t>
            </a:r>
            <a:r>
              <a:rPr lang="it-IT" sz="2000" dirty="0" smtClean="0"/>
              <a:t> 2013</a:t>
            </a:r>
            <a:endParaRPr lang="it-IT" sz="1800" dirty="0" smtClean="0">
              <a:solidFill>
                <a:srgbClr val="008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Maggio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ABD3-241C-7245-966A-C5A31013A077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133600" y="1066800"/>
            <a:ext cx="525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Abbiamo richiesto ai RN di ripetere l’esercizio del luglio 2013 </a:t>
            </a:r>
            <a:endParaRPr lang="it-IT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0"/>
            <a:ext cx="5087581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14600"/>
            <a:ext cx="444849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Documentazione 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00200"/>
            <a:ext cx="6781800" cy="4572000"/>
          </a:xfrm>
        </p:spPr>
        <p:txBody>
          <a:bodyPr/>
          <a:lstStyle/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1800" dirty="0" smtClean="0">
                <a:solidFill>
                  <a:srgbClr val="0000FF"/>
                </a:solidFill>
              </a:rPr>
              <a:t>Per tutti i progetti di R&amp;D abbiamo richiesto</a:t>
            </a:r>
            <a:endParaRPr lang="it-IT" sz="1800" dirty="0" smtClean="0">
              <a:solidFill>
                <a:srgbClr val="0000FF"/>
              </a:solidFill>
            </a:endParaRPr>
          </a:p>
          <a:p>
            <a:pPr marL="800100" lvl="1" indent="-342900">
              <a:buClr>
                <a:srgbClr val="CE206C"/>
              </a:buClr>
              <a:buFont typeface="+mj-lt"/>
              <a:buAutoNum type="arabicParenR"/>
            </a:pPr>
            <a:r>
              <a:rPr lang="it-IT" sz="1400" dirty="0" smtClean="0">
                <a:solidFill>
                  <a:srgbClr val="008000"/>
                </a:solidFill>
              </a:rPr>
              <a:t>Limiti temporali del progetto</a:t>
            </a:r>
          </a:p>
          <a:p>
            <a:pPr marL="800100" lvl="1" indent="-342900">
              <a:buClr>
                <a:srgbClr val="CE206C"/>
              </a:buClr>
              <a:buFont typeface="+mj-lt"/>
              <a:buAutoNum type="arabicParenR"/>
            </a:pPr>
            <a:r>
              <a:rPr lang="it-IT" sz="1400" dirty="0" smtClean="0">
                <a:solidFill>
                  <a:srgbClr val="008000"/>
                </a:solidFill>
              </a:rPr>
              <a:t>Obiettivi specifici</a:t>
            </a:r>
          </a:p>
          <a:p>
            <a:pPr marL="800100" lvl="1" indent="-342900">
              <a:buClr>
                <a:srgbClr val="CE206C"/>
              </a:buClr>
              <a:buFont typeface="+mj-lt"/>
              <a:buAutoNum type="arabicParenR"/>
            </a:pPr>
            <a:r>
              <a:rPr lang="it-IT" sz="1400" dirty="0" err="1" smtClean="0">
                <a:solidFill>
                  <a:srgbClr val="008000"/>
                </a:solidFill>
              </a:rPr>
              <a:t>Milestones</a:t>
            </a:r>
            <a:r>
              <a:rPr lang="it-IT" sz="1400" dirty="0" smtClean="0">
                <a:solidFill>
                  <a:srgbClr val="008000"/>
                </a:solidFill>
              </a:rPr>
              <a:t> intermedie</a:t>
            </a:r>
          </a:p>
          <a:p>
            <a:pPr marL="800100" lvl="1" indent="-342900">
              <a:buClr>
                <a:srgbClr val="CE206C"/>
              </a:buClr>
              <a:buFont typeface="+mj-lt"/>
              <a:buAutoNum type="arabicParenR"/>
            </a:pPr>
            <a:r>
              <a:rPr lang="it-IT" sz="1400" dirty="0" smtClean="0">
                <a:solidFill>
                  <a:srgbClr val="008000"/>
                </a:solidFill>
              </a:rPr>
              <a:t>Personale coinvolto</a:t>
            </a:r>
          </a:p>
          <a:p>
            <a:pPr marL="800100" lvl="1" indent="-342900">
              <a:buClr>
                <a:srgbClr val="CE206C"/>
              </a:buClr>
              <a:buFont typeface="+mj-lt"/>
              <a:buAutoNum type="arabicParenR"/>
            </a:pPr>
            <a:r>
              <a:rPr lang="it-IT" sz="1400" dirty="0" smtClean="0">
                <a:solidFill>
                  <a:srgbClr val="008000"/>
                </a:solidFill>
              </a:rPr>
              <a:t>Profilo finanziario</a:t>
            </a:r>
          </a:p>
          <a:p>
            <a:pPr marL="800100" lvl="1" indent="-342900">
              <a:buClr>
                <a:srgbClr val="CE206C"/>
              </a:buClr>
              <a:buFont typeface="+mj-lt"/>
              <a:buAutoNum type="arabicParenR"/>
            </a:pPr>
            <a:r>
              <a:rPr lang="it-IT" sz="1400" dirty="0" smtClean="0">
                <a:solidFill>
                  <a:srgbClr val="008000"/>
                </a:solidFill>
              </a:rPr>
              <a:t>Possibile contributo da fondi esterni</a:t>
            </a:r>
          </a:p>
          <a:p>
            <a:pPr marL="800100" lvl="1" indent="-342900">
              <a:buClr>
                <a:srgbClr val="CE206C"/>
              </a:buClr>
              <a:buFont typeface="+mj-lt"/>
              <a:buAutoNum type="arabicParenR"/>
            </a:pPr>
            <a:r>
              <a:rPr lang="it-IT" sz="1400" dirty="0" smtClean="0">
                <a:solidFill>
                  <a:srgbClr val="008000"/>
                </a:solidFill>
              </a:rPr>
              <a:t>Contesto di Collaborazione: sinergico o competitivo</a:t>
            </a: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1800" dirty="0" smtClean="0">
              <a:solidFill>
                <a:srgbClr val="0000FF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r>
              <a:rPr lang="it-IT" sz="1800" dirty="0" smtClean="0">
                <a:solidFill>
                  <a:srgbClr val="0000FF"/>
                </a:solidFill>
              </a:rPr>
              <a:t>Le informazioni sono state raccolte in </a:t>
            </a:r>
            <a:r>
              <a:rPr lang="it-IT" sz="1800" dirty="0" smtClean="0">
                <a:solidFill>
                  <a:srgbClr val="0000FF"/>
                </a:solidFill>
              </a:rPr>
              <a:t>executive </a:t>
            </a:r>
            <a:r>
              <a:rPr lang="it-IT" sz="1800" dirty="0" err="1" smtClean="0">
                <a:solidFill>
                  <a:srgbClr val="0000FF"/>
                </a:solidFill>
              </a:rPr>
              <a:t>summary</a:t>
            </a:r>
            <a:r>
              <a:rPr lang="it-IT" sz="1800" dirty="0" smtClean="0">
                <a:solidFill>
                  <a:srgbClr val="0000FF"/>
                </a:solidFill>
              </a:rPr>
              <a:t> di poche </a:t>
            </a:r>
            <a:r>
              <a:rPr lang="it-IT" sz="1800" dirty="0" smtClean="0">
                <a:solidFill>
                  <a:srgbClr val="0000FF"/>
                </a:solidFill>
              </a:rPr>
              <a:t>(~</a:t>
            </a:r>
            <a:r>
              <a:rPr lang="it-IT" sz="1800" dirty="0" smtClean="0">
                <a:solidFill>
                  <a:srgbClr val="0000FF"/>
                </a:solidFill>
              </a:rPr>
              <a:t>5) pagine</a:t>
            </a: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1800" dirty="0">
              <a:solidFill>
                <a:srgbClr val="0000FF"/>
              </a:solidFill>
            </a:endParaRPr>
          </a:p>
          <a:p>
            <a:pPr marL="0" indent="0">
              <a:buClr>
                <a:srgbClr val="CE206C"/>
              </a:buClr>
              <a:buNone/>
            </a:pPr>
            <a:r>
              <a:rPr lang="it-IT" sz="1800" dirty="0" smtClean="0">
                <a:solidFill>
                  <a:srgbClr val="000000"/>
                </a:solidFill>
              </a:rPr>
              <a:t>Crediamo che questo procedura sia molto utile per noi </a:t>
            </a:r>
            <a:r>
              <a:rPr lang="it-IT" sz="1800" dirty="0" err="1" smtClean="0">
                <a:solidFill>
                  <a:srgbClr val="000000"/>
                </a:solidFill>
              </a:rPr>
              <a:t>referee</a:t>
            </a:r>
            <a:r>
              <a:rPr lang="it-IT" sz="1800" dirty="0" smtClean="0">
                <a:solidFill>
                  <a:srgbClr val="000000"/>
                </a:solidFill>
              </a:rPr>
              <a:t>, ma sia di guida anche per le collaborazioni</a:t>
            </a:r>
            <a:endParaRPr lang="it-IT" sz="1800" dirty="0">
              <a:solidFill>
                <a:srgbClr val="000000"/>
              </a:solidFill>
            </a:endParaRPr>
          </a:p>
          <a:p>
            <a:pPr>
              <a:buClr>
                <a:srgbClr val="CE206C"/>
              </a:buClr>
              <a:buFont typeface="Wingdings" charset="2"/>
              <a:buChar char="u"/>
            </a:pPr>
            <a:endParaRPr lang="it-IT" sz="1800" dirty="0" smtClean="0">
              <a:solidFill>
                <a:srgbClr val="0000FF"/>
              </a:solidFill>
            </a:endParaRPr>
          </a:p>
          <a:p>
            <a:pPr lvl="1">
              <a:buClr>
                <a:srgbClr val="CE206C"/>
              </a:buClr>
              <a:buFont typeface="Wingdings" charset="2"/>
              <a:buChar char="u"/>
            </a:pPr>
            <a:endParaRPr lang="it-IT" sz="1400" dirty="0" smtClean="0">
              <a:solidFill>
                <a:srgbClr val="008000"/>
              </a:solidFill>
            </a:endParaRPr>
          </a:p>
          <a:p>
            <a:pPr marL="0" indent="0">
              <a:buClr>
                <a:srgbClr val="AD00CE"/>
              </a:buClr>
              <a:buNone/>
            </a:pPr>
            <a:r>
              <a:rPr lang="it-IT" sz="1800" dirty="0" smtClean="0">
                <a:solidFill>
                  <a:srgbClr val="008000"/>
                </a:solidFill>
              </a:rPr>
              <a:t> </a:t>
            </a:r>
            <a:endParaRPr lang="it-IT" sz="1800" dirty="0" smtClean="0"/>
          </a:p>
          <a:p>
            <a:endParaRPr lang="it-IT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CSN1- Aprile 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7ABD3-241C-7245-966A-C5A31013A077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24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20363</TotalTime>
  <Words>1686</Words>
  <Application>Microsoft Macintosh PowerPoint</Application>
  <PresentationFormat>On-screen Show (4:3)</PresentationFormat>
  <Paragraphs>810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Design</vt:lpstr>
      <vt:lpstr>Upgrades per HL-LHC di ATLAS / CMS Relazione dei referees</vt:lpstr>
      <vt:lpstr>LHC Schedule beyond LS1</vt:lpstr>
      <vt:lpstr>Osservazioni</vt:lpstr>
      <vt:lpstr>PowerPoint Presentation</vt:lpstr>
      <vt:lpstr>PowerPoint Presentation</vt:lpstr>
      <vt:lpstr>Osservazioni</vt:lpstr>
      <vt:lpstr>Consistenza numerica</vt:lpstr>
      <vt:lpstr>Impiego del manpower</vt:lpstr>
      <vt:lpstr>Documentazione </vt:lpstr>
      <vt:lpstr>CMS - tracciatore</vt:lpstr>
      <vt:lpstr>CMS – DAQ/Trigger</vt:lpstr>
      <vt:lpstr>CMS - calorimetri</vt:lpstr>
      <vt:lpstr>CMS - DT</vt:lpstr>
      <vt:lpstr>CMS - RPC</vt:lpstr>
      <vt:lpstr>ATLAS - tracciatore</vt:lpstr>
      <vt:lpstr>ATLAS - calorimetri</vt:lpstr>
      <vt:lpstr>ATLAS - muoni</vt:lpstr>
      <vt:lpstr>ATLAS – DAQ &amp; trigger</vt:lpstr>
      <vt:lpstr>Richieste</vt:lpstr>
      <vt:lpstr>Commenti</vt:lpstr>
      <vt:lpstr>Commenti</vt:lpstr>
      <vt:lpstr>Proposte 2014 </vt:lpstr>
      <vt:lpstr>Active - commenti</vt:lpstr>
      <vt:lpstr>Commenti Specifici</vt:lpstr>
      <vt:lpstr>Commenti Specifici</vt:lpstr>
      <vt:lpstr>Commenti Specifici</vt:lpstr>
      <vt:lpstr>Commento finale</vt:lpstr>
      <vt:lpstr>ATLAS - MOF-A</vt:lpstr>
      <vt:lpstr>ATLAS - MOF-B</vt:lpstr>
      <vt:lpstr>CMS - MOF-A</vt:lpstr>
      <vt:lpstr>CMS - MOF-B</vt:lpstr>
      <vt:lpstr>Sommario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Marco Grassi</cp:lastModifiedBy>
  <cp:revision>374</cp:revision>
  <cp:lastPrinted>1601-01-01T00:00:00Z</cp:lastPrinted>
  <dcterms:created xsi:type="dcterms:W3CDTF">2011-10-12T16:40:11Z</dcterms:created>
  <dcterms:modified xsi:type="dcterms:W3CDTF">2014-05-21T09:05:22Z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