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1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306" r:id="rId4"/>
    <p:sldId id="307" r:id="rId5"/>
    <p:sldId id="296" r:id="rId6"/>
    <p:sldId id="299" r:id="rId7"/>
    <p:sldId id="295" r:id="rId8"/>
    <p:sldId id="303" r:id="rId9"/>
    <p:sldId id="300" r:id="rId10"/>
    <p:sldId id="301" r:id="rId11"/>
    <p:sldId id="302" r:id="rId12"/>
    <p:sldId id="305" r:id="rId13"/>
    <p:sldId id="304" r:id="rId14"/>
    <p:sldId id="294" r:id="rId15"/>
    <p:sldId id="297" r:id="rId16"/>
    <p:sldId id="298" r:id="rId17"/>
    <p:sldId id="269" r:id="rId18"/>
    <p:sldId id="287" r:id="rId19"/>
    <p:sldId id="258" r:id="rId20"/>
    <p:sldId id="308" r:id="rId21"/>
    <p:sldId id="279" r:id="rId22"/>
    <p:sldId id="267" r:id="rId23"/>
    <p:sldId id="280" r:id="rId24"/>
    <p:sldId id="272" r:id="rId25"/>
    <p:sldId id="260" r:id="rId26"/>
    <p:sldId id="282" r:id="rId27"/>
    <p:sldId id="265" r:id="rId28"/>
    <p:sldId id="276" r:id="rId29"/>
    <p:sldId id="284" r:id="rId30"/>
    <p:sldId id="275" r:id="rId31"/>
    <p:sldId id="259" r:id="rId32"/>
    <p:sldId id="270" r:id="rId33"/>
    <p:sldId id="271" r:id="rId34"/>
    <p:sldId id="277" r:id="rId35"/>
    <p:sldId id="261" r:id="rId36"/>
    <p:sldId id="283" r:id="rId37"/>
    <p:sldId id="314" r:id="rId38"/>
    <p:sldId id="313" r:id="rId39"/>
    <p:sldId id="310" r:id="rId40"/>
    <p:sldId id="266" r:id="rId41"/>
    <p:sldId id="317" r:id="rId42"/>
    <p:sldId id="315" r:id="rId43"/>
    <p:sldId id="311" r:id="rId44"/>
    <p:sldId id="273" r:id="rId45"/>
    <p:sldId id="281" r:id="rId46"/>
    <p:sldId id="293" r:id="rId47"/>
    <p:sldId id="278" r:id="rId48"/>
    <p:sldId id="309" r:id="rId49"/>
    <p:sldId id="312" r:id="rId50"/>
    <p:sldId id="316" r:id="rId51"/>
    <p:sldId id="318" r:id="rId52"/>
    <p:sldId id="319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66"/>
    <a:srgbClr val="323232"/>
    <a:srgbClr val="8E2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0" autoAdjust="0"/>
    <p:restoredTop sz="97701" autoAdjust="0"/>
  </p:normalViewPr>
  <p:slideViewPr>
    <p:cSldViewPr snapToGrid="0" snapToObjects="1">
      <p:cViewPr>
        <p:scale>
          <a:sx n="100" d="100"/>
          <a:sy n="100" d="100"/>
        </p:scale>
        <p:origin x="-1128" y="16"/>
      </p:cViewPr>
      <p:guideLst>
        <p:guide orient="horz" pos="1536"/>
        <p:guide pos="57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Relationship Id="rId2" Type="http://schemas.openxmlformats.org/officeDocument/2006/relationships/image" Target="../media/image6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52225-081F-C940-B971-217361288DB6}" type="datetime1">
              <a:rPr lang="it-IT" smtClean="0"/>
              <a:t>20/05/14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4F85D-6D7B-964C-85D4-9795C533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94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7A423-D25B-294A-8A41-8353595B2204}" type="datetime1">
              <a:rPr lang="it-IT" smtClean="0"/>
              <a:t>20/05/14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A09F7-0728-D94F-9D4C-D8B09C24A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17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A09F7-0728-D94F-9D4C-D8B09C24AC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8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A09F7-0728-D94F-9D4C-D8B09C24AC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6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8622"/>
            <a:ext cx="8915400" cy="87782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6446"/>
            <a:ext cx="8001000" cy="214340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4BCA-1F21-FD46-B0D1-36407859E47F}" type="datetime1">
              <a:rPr lang="it-IT" smtClean="0"/>
              <a:t>20/05/14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4" y="1930399"/>
            <a:ext cx="8376026" cy="433592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74AA-25C9-E540-818C-6C0BF226075E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348874" y="728726"/>
            <a:ext cx="8001000" cy="6259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09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C82-925B-594F-8D46-E0F463A470B7}" type="datetime1">
              <a:rPr lang="it-IT" smtClean="0"/>
              <a:t>20/05/14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8913813" cy="578556"/>
          </a:xfrm>
          <a:prstGeom prst="rect">
            <a:avLst/>
          </a:prstGeom>
          <a:solidFill>
            <a:srgbClr val="3232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084" y="1"/>
            <a:ext cx="7699730" cy="578555"/>
          </a:xfrm>
          <a:noFill/>
        </p:spPr>
        <p:txBody>
          <a:bodyPr lIns="36000"/>
          <a:lstStyle>
            <a:lvl1pPr marL="0" indent="0" algn="l">
              <a:tabLst/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95059" y="289950"/>
            <a:ext cx="418754" cy="288607"/>
          </a:xfrm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A7DF-97C2-8143-A3B4-496E6BA1FED7}" type="datetime1">
              <a:rPr lang="it-IT" smtClean="0"/>
              <a:t>20/05/14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48622"/>
            <a:ext cx="8915400" cy="877824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 smtClean="0"/>
              <a:t>Thank you for your attention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43999"/>
            <a:ext cx="8001000" cy="83057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9509" y="3383645"/>
            <a:ext cx="1705891" cy="288607"/>
          </a:xfrm>
        </p:spPr>
        <p:txBody>
          <a:bodyPr/>
          <a:lstStyle/>
          <a:p>
            <a:fld id="{56CB9386-5784-2C47-80F3-C46537F5EF30}" type="datetime1">
              <a:rPr lang="it-IT" smtClean="0"/>
              <a:t>20/05/14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874" y="976973"/>
            <a:ext cx="8376026" cy="528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5246" y="6569075"/>
            <a:ext cx="418754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2733" y="6569075"/>
            <a:ext cx="5386622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Mauro Raggi &amp;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Venelin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Kozhuharov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- I.N.F.N. - LNF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9355" y="6569075"/>
            <a:ext cx="1705891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fld id="{E76F822C-4647-8047-9825-A3F72F04B4EE}" type="datetime1">
              <a:rPr lang="it-IT" smtClean="0"/>
              <a:t>20/05/14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39" r:id="rId3"/>
    <p:sldLayoutId id="2147483828" r:id="rId4"/>
    <p:sldLayoutId id="2147483838" r:id="rId5"/>
    <p:sldLayoutId id="2147483829" r:id="rId6"/>
    <p:sldLayoutId id="2147483837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2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Relationship Id="rId3" Type="http://schemas.openxmlformats.org/officeDocument/2006/relationships/image" Target="../media/image57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5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nda.infn.it/conferenceDisplay.py?confId=7604" TargetMode="External"/><Relationship Id="rId3" Type="http://schemas.openxmlformats.org/officeDocument/2006/relationships/hyperlink" Target="http://arxiv.org/abs/arXiv:1403.304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64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6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44600"/>
            <a:ext cx="8915400" cy="128184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tar Jedi Outline"/>
                <a:cs typeface="Star Jedi Outline"/>
              </a:rPr>
              <a:t>PADME</a:t>
            </a:r>
            <a:r>
              <a:rPr lang="en-US" dirty="0" smtClean="0"/>
              <a:t> project at DA</a:t>
            </a:r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NE BTF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6445"/>
            <a:ext cx="8001000" cy="2850821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Mauro Raggi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Venelin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Kozhuharov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800" dirty="0" err="1" smtClean="0">
                <a:solidFill>
                  <a:srgbClr val="000000"/>
                </a:solidFill>
              </a:rPr>
              <a:t>Riunione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commissione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nazionale</a:t>
            </a:r>
            <a:r>
              <a:rPr lang="en-US" sz="1800" dirty="0" smtClean="0">
                <a:solidFill>
                  <a:srgbClr val="000000"/>
                </a:solidFill>
              </a:rPr>
              <a:t> I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La </a:t>
            </a:r>
            <a:r>
              <a:rPr lang="en-US" sz="1800" dirty="0" err="1" smtClean="0">
                <a:solidFill>
                  <a:srgbClr val="000000"/>
                </a:solidFill>
              </a:rPr>
              <a:t>Biodola</a:t>
            </a:r>
            <a:r>
              <a:rPr lang="en-US" sz="1800" dirty="0" smtClean="0">
                <a:solidFill>
                  <a:srgbClr val="000000"/>
                </a:solidFill>
              </a:rPr>
              <a:t>, May 20</a:t>
            </a:r>
            <a:r>
              <a:rPr lang="en-US" sz="1800" baseline="30000" dirty="0" smtClean="0">
                <a:solidFill>
                  <a:srgbClr val="000000"/>
                </a:solidFill>
              </a:rPr>
              <a:t>th</a:t>
            </a:r>
            <a:r>
              <a:rPr lang="en-US" sz="1800" dirty="0" smtClean="0">
                <a:solidFill>
                  <a:srgbClr val="000000"/>
                </a:solidFill>
              </a:rPr>
              <a:t>  2014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U(1) symmetry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875373"/>
            <a:ext cx="8940799" cy="5289356"/>
          </a:xfrm>
        </p:spPr>
        <p:txBody>
          <a:bodyPr/>
          <a:lstStyle/>
          <a:p>
            <a:r>
              <a:rPr lang="en-US" dirty="0" smtClean="0"/>
              <a:t>Many models have been developed to explain such a line based on sterile neutrinos</a:t>
            </a:r>
          </a:p>
          <a:p>
            <a:r>
              <a:rPr lang="en-US" dirty="0" smtClean="0"/>
              <a:t>A possible explanation of such a line in term of the U(1) gauge theory with an Higgs mechanism is proposed in </a:t>
            </a:r>
            <a:r>
              <a:rPr lang="en-US" b="1" dirty="0"/>
              <a:t>arXiv:</a:t>
            </a:r>
            <a:r>
              <a:rPr lang="en-US" b="1" dirty="0" smtClean="0"/>
              <a:t>1404.2220v1</a:t>
            </a:r>
          </a:p>
          <a:p>
            <a:pPr lvl="1"/>
            <a:r>
              <a:rPr lang="en-US" dirty="0" smtClean="0"/>
              <a:t>A single new scalar dark matter field </a:t>
            </a:r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 of mass 7.1 </a:t>
            </a:r>
            <a:r>
              <a:rPr lang="en-US" dirty="0" err="1" smtClean="0"/>
              <a:t>KeV</a:t>
            </a:r>
            <a:r>
              <a:rPr lang="en-US" dirty="0" smtClean="0"/>
              <a:t> is introduced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f </a:t>
            </a:r>
            <a:r>
              <a:rPr lang="en-US" dirty="0" smtClean="0">
                <a:latin typeface="Century Gothic"/>
                <a:cs typeface="Century Gothic"/>
              </a:rPr>
              <a:t>couples to SM Higgs through U boson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Due to the very small mass</a:t>
            </a:r>
            <a:r>
              <a:rPr lang="en-US" dirty="0" smtClean="0">
                <a:latin typeface="Symbol" charset="2"/>
                <a:cs typeface="Symbol" charset="2"/>
              </a:rPr>
              <a:t> f</a:t>
            </a:r>
            <a:r>
              <a:rPr lang="en-US" dirty="0" smtClean="0"/>
              <a:t> can only decay into 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 or </a:t>
            </a:r>
            <a:r>
              <a:rPr lang="en-US" dirty="0" err="1" smtClean="0">
                <a:latin typeface="Symbol" charset="2"/>
                <a:cs typeface="Symbol" charset="2"/>
              </a:rPr>
              <a:t>nn</a:t>
            </a:r>
            <a:r>
              <a:rPr lang="en-US" dirty="0" smtClean="0"/>
              <a:t> creating the </a:t>
            </a:r>
            <a:r>
              <a:rPr lang="en-US" dirty="0" err="1" smtClean="0"/>
              <a:t>Xray</a:t>
            </a:r>
            <a:r>
              <a:rPr lang="en-US" dirty="0" smtClean="0"/>
              <a:t> line at 3.5 </a:t>
            </a:r>
            <a:r>
              <a:rPr lang="en-US" dirty="0" err="1" smtClean="0"/>
              <a:t>KeV</a:t>
            </a:r>
            <a:endParaRPr lang="en-US" dirty="0" smtClean="0"/>
          </a:p>
          <a:p>
            <a:pPr lvl="1"/>
            <a:r>
              <a:rPr lang="en-US" dirty="0" smtClean="0"/>
              <a:t>After </a:t>
            </a:r>
            <a:r>
              <a:rPr lang="en-US" dirty="0"/>
              <a:t>spontaneous symmetry </a:t>
            </a:r>
            <a:r>
              <a:rPr lang="en-US" dirty="0" smtClean="0"/>
              <a:t>breaking of the U(1) symmetry the U boson becomes massive</a:t>
            </a:r>
          </a:p>
          <a:p>
            <a:pPr lvl="1"/>
            <a:r>
              <a:rPr lang="en-US" dirty="0" smtClean="0"/>
              <a:t>Due to constraints coming from the relic abundance a mass interval has been identified by authors for the U boson mass  </a:t>
            </a:r>
          </a:p>
          <a:p>
            <a:pPr lvl="2"/>
            <a:r>
              <a:rPr lang="en-US" dirty="0" smtClean="0"/>
              <a:t>7KeV&lt;M</a:t>
            </a:r>
            <a:r>
              <a:rPr lang="en-US" baseline="-25000" dirty="0" smtClean="0"/>
              <a:t>U</a:t>
            </a:r>
            <a:r>
              <a:rPr lang="en-US" dirty="0" smtClean="0"/>
              <a:t>&lt;10MeV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2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Strahlu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72" y="3905232"/>
            <a:ext cx="3501528" cy="2663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sector with dark Higgs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722973"/>
            <a:ext cx="8812213" cy="5846102"/>
          </a:xfrm>
        </p:spPr>
        <p:txBody>
          <a:bodyPr>
            <a:normAutofit/>
          </a:bodyPr>
          <a:lstStyle/>
          <a:p>
            <a:r>
              <a:rPr lang="en-US" dirty="0" smtClean="0"/>
              <a:t>Model </a:t>
            </a:r>
            <a:r>
              <a:rPr lang="en-US" dirty="0"/>
              <a:t>assumes </a:t>
            </a:r>
            <a:r>
              <a:rPr lang="en-US" dirty="0" smtClean="0"/>
              <a:t>the existence </a:t>
            </a:r>
            <a:r>
              <a:rPr lang="en-US" dirty="0"/>
              <a:t>of an elementary </a:t>
            </a:r>
            <a:r>
              <a:rPr lang="en-US" dirty="0" smtClean="0"/>
              <a:t>dark Higgs h’ </a:t>
            </a:r>
            <a:r>
              <a:rPr lang="en-US" dirty="0"/>
              <a:t>boson, which </a:t>
            </a:r>
            <a:r>
              <a:rPr lang="en-US" dirty="0" smtClean="0"/>
              <a:t>spontaneously breaks </a:t>
            </a:r>
            <a:r>
              <a:rPr lang="en-US" dirty="0"/>
              <a:t>the </a:t>
            </a:r>
            <a:r>
              <a:rPr lang="en-US" dirty="0" smtClean="0"/>
              <a:t>U(1)</a:t>
            </a:r>
            <a:r>
              <a:rPr lang="en-US" dirty="0"/>
              <a:t> </a:t>
            </a:r>
            <a:r>
              <a:rPr lang="en-US" dirty="0" smtClean="0"/>
              <a:t>symmetry.</a:t>
            </a:r>
            <a:br>
              <a:rPr lang="en-US" dirty="0" smtClean="0"/>
            </a:br>
            <a:r>
              <a:rPr lang="pl-PL" b="1" dirty="0" smtClean="0"/>
              <a:t>PRD 79, 115008 (2009)</a:t>
            </a:r>
            <a:endParaRPr lang="en-US" b="1" dirty="0" smtClean="0"/>
          </a:p>
          <a:p>
            <a:r>
              <a:rPr lang="en-US" dirty="0" smtClean="0"/>
              <a:t>U boson can be produced together with a dark Higgs h’ through a Higgs-</a:t>
            </a:r>
            <a:r>
              <a:rPr lang="en-US" dirty="0" err="1" smtClean="0"/>
              <a:t>strahlung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→Uh’</a:t>
            </a:r>
          </a:p>
          <a:p>
            <a:pPr lvl="1"/>
            <a:r>
              <a:rPr lang="en-US" dirty="0" smtClean="0"/>
              <a:t>Cross section =20fb x (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/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D</a:t>
            </a:r>
            <a:r>
              <a:rPr lang="en-US" dirty="0" smtClean="0"/>
              <a:t>)(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30000" dirty="0" smtClean="0"/>
              <a:t>2</a:t>
            </a:r>
            <a:r>
              <a:rPr lang="en-US" dirty="0" smtClean="0"/>
              <a:t>/10</a:t>
            </a:r>
            <a:r>
              <a:rPr lang="en-US" baseline="30000" dirty="0" smtClean="0"/>
              <a:t>-4</a:t>
            </a:r>
            <a:r>
              <a:rPr lang="en-US" dirty="0" smtClean="0"/>
              <a:t>)(10GeV)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  <a:endParaRPr lang="en-US" baseline="30000" dirty="0" smtClean="0"/>
          </a:p>
          <a:p>
            <a:pPr lvl="1"/>
            <a:r>
              <a:rPr lang="en-US" dirty="0" smtClean="0"/>
              <a:t>For light h’ and U 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U,h</a:t>
            </a:r>
            <a:r>
              <a:rPr lang="en-US" baseline="-25000" dirty="0" smtClean="0"/>
              <a:t>’</a:t>
            </a:r>
            <a:r>
              <a:rPr lang="en-US" dirty="0" smtClean="0"/>
              <a:t>&lt;2M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Century Gothic"/>
                <a:cs typeface="Century Gothic"/>
              </a:rPr>
              <a:t>)</a:t>
            </a:r>
            <a:r>
              <a:rPr lang="en-US" dirty="0"/>
              <a:t> </a:t>
            </a:r>
            <a:r>
              <a:rPr lang="en-US" dirty="0" smtClean="0"/>
              <a:t>final state with 3(</a:t>
            </a:r>
            <a:r>
              <a:rPr lang="en-US" dirty="0" err="1" smtClean="0"/>
              <a:t>e+e</a:t>
            </a:r>
            <a:r>
              <a:rPr lang="en-US" dirty="0" smtClean="0"/>
              <a:t>- pair) are predicted</a:t>
            </a:r>
          </a:p>
          <a:p>
            <a:pPr lvl="1"/>
            <a:r>
              <a:rPr lang="en-US" dirty="0" smtClean="0"/>
              <a:t>Background events with 6 leptons are very rare at this low energies</a:t>
            </a:r>
          </a:p>
          <a:p>
            <a:pPr lvl="1"/>
            <a:r>
              <a:rPr lang="en-US" dirty="0" smtClean="0"/>
              <a:t>Due to </a:t>
            </a:r>
            <a:r>
              <a:rPr lang="en-US" dirty="0" err="1" smtClean="0"/>
              <a:t>U,h’being</a:t>
            </a:r>
            <a:r>
              <a:rPr lang="en-US" dirty="0" smtClean="0"/>
              <a:t> very narrow resonances strong kinematical constraints are available on lepton pair masses</a:t>
            </a:r>
          </a:p>
          <a:p>
            <a:r>
              <a:rPr lang="en-US" dirty="0" smtClean="0"/>
              <a:t>Experimental search by </a:t>
            </a:r>
            <a:r>
              <a:rPr lang="en-US" dirty="0" err="1" smtClean="0"/>
              <a:t>BaBar</a:t>
            </a:r>
            <a:r>
              <a:rPr lang="en-US" dirty="0" smtClean="0"/>
              <a:t> and KLOE</a:t>
            </a:r>
            <a:br>
              <a:rPr lang="en-US" dirty="0" smtClean="0"/>
            </a:br>
            <a:r>
              <a:rPr lang="en-US" dirty="0" smtClean="0"/>
              <a:t>for U masses above 200 MeV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4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status U(1) + dark </a:t>
            </a:r>
            <a:r>
              <a:rPr lang="en-US" dirty="0" err="1" smtClean="0"/>
              <a:t>higgs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64" b="1866"/>
          <a:stretch/>
        </p:blipFill>
        <p:spPr>
          <a:xfrm>
            <a:off x="38100" y="1003893"/>
            <a:ext cx="4217649" cy="55620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711793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BaBar</a:t>
            </a:r>
            <a:r>
              <a:rPr lang="en-US" b="1" dirty="0"/>
              <a:t> </a:t>
            </a:r>
            <a:r>
              <a:rPr lang="hu-HU" sz="1400" dirty="0"/>
              <a:t>Phys. Rev. Lett. 108, 211801 (2012</a:t>
            </a:r>
            <a:r>
              <a:rPr lang="hu-HU" sz="1400" dirty="0" smtClean="0"/>
              <a:t>)</a:t>
            </a:r>
            <a:endParaRPr lang="en-US" sz="1400" dirty="0"/>
          </a:p>
        </p:txBody>
      </p:sp>
      <p:pic>
        <p:nvPicPr>
          <p:cNvPr id="12" name="Picture 11" descr="Screenshot 2014-04-28 11.09.4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0" t="53460" r="6747"/>
          <a:stretch/>
        </p:blipFill>
        <p:spPr>
          <a:xfrm>
            <a:off x="6478376" y="775293"/>
            <a:ext cx="2625938" cy="2590207"/>
          </a:xfrm>
          <a:prstGeom prst="rect">
            <a:avLst/>
          </a:prstGeom>
        </p:spPr>
      </p:pic>
      <p:pic>
        <p:nvPicPr>
          <p:cNvPr id="11" name="Picture 10" descr="Screenshot 2014-04-28 11.09.4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1" r="5614" b="46541"/>
          <a:stretch/>
        </p:blipFill>
        <p:spPr>
          <a:xfrm>
            <a:off x="4258844" y="711792"/>
            <a:ext cx="2281656" cy="2564807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247730" y="3708400"/>
            <a:ext cx="4845470" cy="2815632"/>
          </a:xfrm>
        </p:spPr>
        <p:txBody>
          <a:bodyPr>
            <a:normAutofit/>
          </a:bodyPr>
          <a:lstStyle/>
          <a:p>
            <a:r>
              <a:rPr lang="en-US" dirty="0" smtClean="0"/>
              <a:t>Production mechanism being bremsstrahlung allows PADME to reach &gt;100MeV U masses</a:t>
            </a:r>
          </a:p>
          <a:p>
            <a:r>
              <a:rPr lang="en-US" dirty="0" smtClean="0"/>
              <a:t>No data available below 200 MeV in M</a:t>
            </a:r>
            <a:r>
              <a:rPr lang="en-US" baseline="-25000" dirty="0" smtClean="0"/>
              <a:t>U</a:t>
            </a:r>
            <a:endParaRPr lang="en-US" baseline="-25000" dirty="0"/>
          </a:p>
          <a:p>
            <a:r>
              <a:rPr lang="en-US" dirty="0" smtClean="0"/>
              <a:t>PADME can provide sensitivity in unexplored parameter region.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5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boson searches at  1GeV scale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838674"/>
            <a:ext cx="9144000" cy="5293102"/>
            <a:chOff x="0" y="1037848"/>
            <a:chExt cx="9144000" cy="52931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b="10711"/>
            <a:stretch/>
          </p:blipFill>
          <p:spPr>
            <a:xfrm>
              <a:off x="0" y="1037848"/>
              <a:ext cx="9144000" cy="529310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11400" y="2955954"/>
              <a:ext cx="1028700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JLAB:</a:t>
              </a:r>
              <a:br>
                <a:rPr lang="en-US" sz="1400" b="1" dirty="0" smtClean="0"/>
              </a:br>
              <a:r>
                <a:rPr lang="en-US" sz="1400" b="1" dirty="0" smtClean="0">
                  <a:solidFill>
                    <a:srgbClr val="008000"/>
                  </a:solidFill>
                </a:rPr>
                <a:t>APEX</a:t>
              </a:r>
            </a:p>
            <a:p>
              <a:r>
                <a:rPr lang="en-US" sz="1400" b="1" dirty="0" err="1" smtClean="0">
                  <a:solidFill>
                    <a:srgbClr val="0000FF"/>
                  </a:solidFill>
                </a:rPr>
                <a:t>DarkLight</a:t>
              </a:r>
              <a:r>
                <a:rPr lang="en-US" sz="1400" b="1" dirty="0">
                  <a:solidFill>
                    <a:srgbClr val="0000FF"/>
                  </a:solidFill>
                </a:rPr>
                <a:t/>
              </a:r>
              <a:br>
                <a:rPr lang="en-US" sz="1400" b="1" dirty="0">
                  <a:solidFill>
                    <a:srgbClr val="0000FF"/>
                  </a:solidFill>
                </a:rPr>
              </a:br>
              <a:r>
                <a:rPr lang="en-US" sz="1400" b="1" dirty="0" smtClean="0">
                  <a:solidFill>
                    <a:srgbClr val="0000FF"/>
                  </a:solidFill>
                </a:rPr>
                <a:t>HPS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11500" y="1958132"/>
              <a:ext cx="173990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MAMI &amp; MESA: </a:t>
              </a:r>
              <a:r>
                <a:rPr lang="en-US" sz="1400" b="1" dirty="0" smtClean="0">
                  <a:solidFill>
                    <a:srgbClr val="008000"/>
                  </a:solidFill>
                </a:rPr>
                <a:t>A1</a:t>
              </a:r>
              <a:r>
                <a:rPr lang="en-US" sz="1400" b="1" dirty="0" smtClean="0"/>
                <a:t> </a:t>
              </a:r>
              <a:br>
                <a:rPr lang="en-US" sz="1400" b="1" dirty="0" smtClean="0"/>
              </a:br>
              <a:r>
                <a:rPr lang="en-US" sz="1400" b="1" dirty="0" smtClean="0"/>
                <a:t>COSY:          </a:t>
              </a:r>
              <a:r>
                <a:rPr lang="en-US" sz="1400" b="1" dirty="0" smtClean="0">
                  <a:solidFill>
                    <a:srgbClr val="008000"/>
                  </a:solidFill>
                </a:rPr>
                <a:t>WASA</a:t>
              </a:r>
            </a:p>
            <a:p>
              <a:r>
                <a:rPr lang="en-US" sz="1400" b="1" dirty="0" smtClean="0"/>
                <a:t>GSI:</a:t>
              </a:r>
              <a:r>
                <a:rPr lang="en-US" sz="1400" b="1" dirty="0" smtClean="0">
                  <a:solidFill>
                    <a:srgbClr val="008000"/>
                  </a:solidFill>
                </a:rPr>
                <a:t>             HADES</a:t>
              </a:r>
              <a:endParaRPr lang="en-US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38200" y="2197696"/>
              <a:ext cx="8023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VEPP3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16500" y="2949189"/>
              <a:ext cx="90170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DA</a:t>
              </a:r>
              <a:r>
                <a:rPr lang="en-US" sz="1400" b="1" dirty="0" smtClean="0">
                  <a:latin typeface="Symbol" charset="2"/>
                  <a:cs typeface="Symbol" charset="2"/>
                </a:rPr>
                <a:t>F</a:t>
              </a:r>
              <a:r>
                <a:rPr lang="en-US" sz="1400" b="1" dirty="0" smtClean="0"/>
                <a:t>NE</a:t>
              </a:r>
            </a:p>
            <a:p>
              <a:r>
                <a:rPr lang="en-US" sz="1400" b="1" dirty="0" smtClean="0">
                  <a:solidFill>
                    <a:srgbClr val="008000"/>
                  </a:solidFill>
                </a:rPr>
                <a:t>KLOE2</a:t>
              </a:r>
              <a:r>
                <a:rPr lang="en-US" sz="1400" b="1" dirty="0" smtClean="0"/>
                <a:t>, 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PADME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19500" y="3086150"/>
              <a:ext cx="1092200" cy="11695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CERN SPS</a:t>
              </a:r>
              <a:br>
                <a:rPr lang="en-US" sz="1400" b="1" dirty="0" smtClean="0"/>
              </a:br>
              <a:r>
                <a:rPr lang="en-US" sz="1400" b="1" dirty="0" smtClean="0">
                  <a:solidFill>
                    <a:srgbClr val="FF0000"/>
                  </a:solidFill>
                </a:rPr>
                <a:t>spsc-p348</a:t>
              </a:r>
            </a:p>
            <a:p>
              <a:r>
                <a:rPr lang="en-US" sz="1400" b="1" dirty="0" smtClean="0">
                  <a:solidFill>
                    <a:srgbClr val="FF0000"/>
                  </a:solidFill>
                </a:rPr>
                <a:t>SHIP</a:t>
              </a:r>
            </a:p>
            <a:p>
              <a:r>
                <a:rPr lang="en-US" sz="1400" b="1" dirty="0" smtClean="0">
                  <a:solidFill>
                    <a:srgbClr val="008000"/>
                  </a:solidFill>
                </a:rPr>
                <a:t>ATLAS</a:t>
              </a:r>
            </a:p>
            <a:p>
              <a:r>
                <a:rPr lang="en-US" sz="1400" b="1" dirty="0" smtClean="0">
                  <a:solidFill>
                    <a:srgbClr val="008000"/>
                  </a:solidFill>
                </a:rPr>
                <a:t>CMS</a:t>
              </a:r>
              <a:endParaRPr lang="en-US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2481352"/>
              <a:ext cx="9525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PEPII:</a:t>
              </a:r>
            </a:p>
            <a:p>
              <a:r>
                <a:rPr lang="en-US" sz="1400" b="1" dirty="0" err="1" smtClean="0">
                  <a:solidFill>
                    <a:srgbClr val="008000"/>
                  </a:solidFill>
                </a:rPr>
                <a:t>BaBar</a:t>
              </a:r>
              <a:endParaRPr lang="en-US" sz="14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615263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Status: </a:t>
            </a:r>
            <a:r>
              <a:rPr lang="en-US" b="1" dirty="0" smtClean="0">
                <a:solidFill>
                  <a:srgbClr val="008000"/>
                </a:solidFill>
              </a:rPr>
              <a:t>Already publishing results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00FF"/>
                </a:solidFill>
              </a:rPr>
              <a:t>planned</a:t>
            </a:r>
            <a:r>
              <a:rPr lang="en-US" b="1" dirty="0" smtClean="0"/>
              <a:t> , </a:t>
            </a:r>
            <a:r>
              <a:rPr lang="en-US" b="1" dirty="0" smtClean="0">
                <a:solidFill>
                  <a:srgbClr val="FF0000"/>
                </a:solidFill>
              </a:rPr>
              <a:t>proposals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00" y="2280635"/>
            <a:ext cx="360000" cy="1892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100" y="2750015"/>
            <a:ext cx="360000" cy="1892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500" y="1542210"/>
            <a:ext cx="360000" cy="2167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0" y="2647903"/>
            <a:ext cx="360000" cy="2390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6500" y="2525330"/>
            <a:ext cx="360000" cy="2187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8200" y="1758958"/>
            <a:ext cx="360000" cy="2395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700" y="2343656"/>
            <a:ext cx="360000" cy="25253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886700" y="2588886"/>
            <a:ext cx="1143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SuperKEKB</a:t>
            </a:r>
            <a:endParaRPr lang="en-US" sz="1400" b="1" dirty="0" smtClean="0"/>
          </a:p>
          <a:p>
            <a:r>
              <a:rPr lang="en-US" sz="1400" b="1" dirty="0" err="1" smtClean="0">
                <a:solidFill>
                  <a:srgbClr val="0000FF"/>
                </a:solidFill>
              </a:rPr>
              <a:t>BelleII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photon searches status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711793"/>
            <a:ext cx="4927600" cy="5857282"/>
          </a:xfrm>
        </p:spPr>
        <p:txBody>
          <a:bodyPr>
            <a:noAutofit/>
          </a:bodyPr>
          <a:lstStyle/>
          <a:p>
            <a:r>
              <a:rPr lang="en-US" dirty="0" smtClean="0"/>
              <a:t>Favored parameters values explaining g-2 </a:t>
            </a:r>
            <a:r>
              <a:rPr lang="en-US" dirty="0"/>
              <a:t>(</a:t>
            </a:r>
            <a:r>
              <a:rPr lang="en-US" dirty="0" smtClean="0"/>
              <a:t>green band)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U-boson, it should be sufficiently </a:t>
            </a:r>
            <a:r>
              <a:rPr lang="en-US" dirty="0" smtClean="0"/>
              <a:t>light </a:t>
            </a:r>
            <a:r>
              <a:rPr lang="en-US" dirty="0"/>
              <a:t>10-</a:t>
            </a:r>
            <a:r>
              <a:rPr lang="en-US" dirty="0" smtClean="0"/>
              <a:t>100 MeV</a:t>
            </a:r>
            <a:endParaRPr lang="en-US" dirty="0"/>
          </a:p>
          <a:p>
            <a:r>
              <a:rPr lang="en-US" dirty="0" smtClean="0"/>
              <a:t>Status of dark photon searches</a:t>
            </a:r>
            <a:endParaRPr lang="en-US" dirty="0"/>
          </a:p>
          <a:p>
            <a:pPr lvl="1"/>
            <a:r>
              <a:rPr lang="en-US" dirty="0"/>
              <a:t>Beam dump </a:t>
            </a:r>
            <a:r>
              <a:rPr lang="en-US" dirty="0" smtClean="0"/>
              <a:t>experiments (grey)</a:t>
            </a:r>
            <a:endParaRPr lang="en-US" dirty="0"/>
          </a:p>
          <a:p>
            <a:pPr lvl="2"/>
            <a:r>
              <a:rPr lang="en-US" dirty="0" smtClean="0"/>
              <a:t>U-</a:t>
            </a:r>
            <a:r>
              <a:rPr lang="en-US" dirty="0" err="1"/>
              <a:t>strahlung</a:t>
            </a:r>
            <a:r>
              <a:rPr lang="en-US" dirty="0"/>
              <a:t> production</a:t>
            </a:r>
          </a:p>
          <a:p>
            <a:pPr lvl="2"/>
            <a:r>
              <a:rPr lang="en-US" dirty="0"/>
              <a:t>Every observed event </a:t>
            </a:r>
            <a:r>
              <a:rPr lang="en-US" dirty="0" smtClean="0"/>
              <a:t>is a </a:t>
            </a:r>
            <a:r>
              <a:rPr lang="en-US" dirty="0"/>
              <a:t>signal</a:t>
            </a:r>
          </a:p>
          <a:p>
            <a:pPr lvl="1"/>
            <a:r>
              <a:rPr lang="en-US" dirty="0"/>
              <a:t>Fixed </a:t>
            </a:r>
            <a:r>
              <a:rPr lang="en-US" dirty="0" smtClean="0"/>
              <a:t>target (APEX A1@MAMI)</a:t>
            </a:r>
          </a:p>
          <a:p>
            <a:pPr lvl="2"/>
            <a:r>
              <a:rPr lang="en-US" dirty="0"/>
              <a:t>U-</a:t>
            </a:r>
            <a:r>
              <a:rPr lang="en-US" dirty="0" err="1"/>
              <a:t>strahlung</a:t>
            </a:r>
            <a:r>
              <a:rPr lang="en-US" dirty="0"/>
              <a:t> </a:t>
            </a:r>
            <a:r>
              <a:rPr lang="en-US" dirty="0" smtClean="0"/>
              <a:t>production</a:t>
            </a:r>
            <a:endParaRPr lang="en-US" dirty="0"/>
          </a:p>
          <a:p>
            <a:pPr lvl="2"/>
            <a:r>
              <a:rPr lang="en-US" dirty="0"/>
              <a:t>peaks in the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>
                <a:latin typeface="Symbol" charset="2"/>
                <a:cs typeface="Symbol" charset="2"/>
              </a:rPr>
              <a:t>-</a:t>
            </a:r>
            <a:r>
              <a:rPr lang="en-US" dirty="0"/>
              <a:t> invariant mass spectrum</a:t>
            </a:r>
          </a:p>
          <a:p>
            <a:pPr lvl="1"/>
            <a:r>
              <a:rPr lang="en-US" dirty="0"/>
              <a:t>Meson </a:t>
            </a:r>
            <a:r>
              <a:rPr lang="en-US" dirty="0" smtClean="0"/>
              <a:t>decays (KLOE </a:t>
            </a:r>
            <a:r>
              <a:rPr lang="en-US" dirty="0" err="1" smtClean="0"/>
              <a:t>BaBar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Peaks in </a:t>
            </a:r>
            <a:r>
              <a:rPr lang="en-US" dirty="0" smtClean="0"/>
              <a:t>M(</a:t>
            </a:r>
            <a:r>
              <a:rPr lang="en-US" dirty="0" err="1" smtClean="0"/>
              <a:t>e</a:t>
            </a:r>
            <a:r>
              <a:rPr lang="en-US" dirty="0" err="1"/>
              <a:t>+e</a:t>
            </a:r>
            <a:r>
              <a:rPr lang="en-US" dirty="0" smtClean="0"/>
              <a:t>-) </a:t>
            </a:r>
            <a:r>
              <a:rPr lang="en-US" dirty="0"/>
              <a:t>or </a:t>
            </a:r>
            <a:r>
              <a:rPr lang="en-US" dirty="0" smtClean="0"/>
              <a:t>M(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/>
              <a:t>+</a:t>
            </a:r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Inderect</a:t>
            </a:r>
            <a:r>
              <a:rPr lang="en-US" dirty="0" smtClean="0"/>
              <a:t> exclusion from g</a:t>
            </a:r>
            <a:r>
              <a:rPr lang="en-US" baseline="-25000" dirty="0"/>
              <a:t>e</a:t>
            </a:r>
            <a:r>
              <a:rPr lang="en-US" dirty="0" smtClean="0"/>
              <a:t>-2 g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-2</a:t>
            </a:r>
            <a:endParaRPr lang="en-US" dirty="0" smtClean="0">
              <a:latin typeface="Symbol" charset="2"/>
              <a:cs typeface="Symbol" charset="2"/>
            </a:endParaRPr>
          </a:p>
          <a:p>
            <a:pPr lvl="1"/>
            <a:r>
              <a:rPr lang="en-US" dirty="0" smtClean="0">
                <a:cs typeface="Symbol" charset="2"/>
              </a:rPr>
              <a:t>Recent tight limit in red filled area</a:t>
            </a:r>
            <a:endParaRPr lang="en-US" dirty="0"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3348"/>
          <a:stretch/>
        </p:blipFill>
        <p:spPr>
          <a:xfrm>
            <a:off x="4707217" y="734207"/>
            <a:ext cx="4411384" cy="4258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9700" y="4992484"/>
            <a:ext cx="369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 only published results coming form electron facilities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1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Star Jedi Outline"/>
                <a:cs typeface="Star Jedi Outline"/>
              </a:rPr>
              <a:t>PADME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722972"/>
            <a:ext cx="9055100" cy="5639727"/>
          </a:xfrm>
        </p:spPr>
        <p:txBody>
          <a:bodyPr/>
          <a:lstStyle/>
          <a:p>
            <a:r>
              <a:rPr lang="en-US" dirty="0" smtClean="0"/>
              <a:t>At present all experimental results rely on at least one of the following assumptions:</a:t>
            </a:r>
          </a:p>
          <a:p>
            <a:pPr lvl="1"/>
            <a:r>
              <a:rPr lang="en-US" dirty="0" smtClean="0"/>
              <a:t>U decays to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baseline="30000" dirty="0" smtClean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(visible decay assumption BR(</a:t>
            </a:r>
            <a:r>
              <a:rPr lang="en-US" dirty="0" err="1" smtClean="0">
                <a:cs typeface="Symbol" charset="2"/>
              </a:rPr>
              <a:t>U</a:t>
            </a:r>
            <a:r>
              <a:rPr lang="en-US" dirty="0" err="1" smtClean="0">
                <a:cs typeface="Symbol" charset="2"/>
                <a:sym typeface="Wingdings"/>
              </a:rPr>
              <a:t>→e</a:t>
            </a:r>
            <a:r>
              <a:rPr lang="en-US" baseline="30000" dirty="0" err="1" smtClean="0">
                <a:cs typeface="Symbol" charset="2"/>
                <a:sym typeface="Wingdings"/>
              </a:rPr>
              <a:t>+</a:t>
            </a:r>
            <a:r>
              <a:rPr lang="en-US" dirty="0" err="1" smtClean="0">
                <a:cs typeface="Symbol" charset="2"/>
                <a:sym typeface="Wingdings"/>
              </a:rPr>
              <a:t>e</a:t>
            </a:r>
            <a:r>
              <a:rPr lang="en-US" baseline="30000" dirty="0" smtClean="0">
                <a:latin typeface="Symbol" charset="2"/>
                <a:cs typeface="Symbol" charset="2"/>
                <a:sym typeface="Wingdings"/>
              </a:rPr>
              <a:t>- </a:t>
            </a:r>
            <a:r>
              <a:rPr lang="en-US" dirty="0" smtClean="0">
                <a:cs typeface="Symbol" charset="2"/>
                <a:sym typeface="Wingdings"/>
              </a:rPr>
              <a:t>= 1</a:t>
            </a:r>
            <a:r>
              <a:rPr lang="en-US" dirty="0" smtClean="0">
                <a:cs typeface="Symbol" charset="2"/>
              </a:rPr>
              <a:t>)</a:t>
            </a:r>
          </a:p>
          <a:p>
            <a:pPr lvl="1"/>
            <a:r>
              <a:rPr lang="en-US" dirty="0" smtClean="0">
                <a:cs typeface="Symbol" charset="2"/>
              </a:rPr>
              <a:t>U couples with the same strength to all fermions (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cs typeface="Symbol" charset="2"/>
              </a:rPr>
              <a:t>q</a:t>
            </a:r>
            <a:r>
              <a:rPr lang="en-US" dirty="0" smtClean="0">
                <a:cs typeface="Symbol" charset="2"/>
              </a:rPr>
              <a:t>=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>
                <a:cs typeface="Symbol" charset="2"/>
              </a:rPr>
              <a:t>l</a:t>
            </a:r>
            <a:r>
              <a:rPr lang="en-US" dirty="0" smtClean="0">
                <a:cs typeface="Symbol" charset="2"/>
              </a:rPr>
              <a:t>) (kinetic mixing)</a:t>
            </a:r>
          </a:p>
          <a:p>
            <a:r>
              <a:rPr lang="en-US" dirty="0" smtClean="0">
                <a:cs typeface="Symbol" charset="2"/>
              </a:rPr>
              <a:t>In the most general scenario (PADME)</a:t>
            </a:r>
          </a:p>
          <a:p>
            <a:pPr lvl="1"/>
            <a:r>
              <a:rPr lang="en-US" dirty="0" smtClean="0">
                <a:cs typeface="Symbol" charset="2"/>
              </a:rPr>
              <a:t>U can decay to dark sector particles lighter than the U</a:t>
            </a:r>
          </a:p>
          <a:p>
            <a:pPr lvl="2"/>
            <a:r>
              <a:rPr lang="en-US" dirty="0" smtClean="0">
                <a:cs typeface="Symbol" charset="2"/>
              </a:rPr>
              <a:t>BR</a:t>
            </a:r>
            <a:r>
              <a:rPr lang="en-US" dirty="0">
                <a:cs typeface="Symbol" charset="2"/>
              </a:rPr>
              <a:t>(</a:t>
            </a:r>
            <a:r>
              <a:rPr lang="en-US" dirty="0" err="1" smtClean="0">
                <a:cs typeface="Symbol" charset="2"/>
              </a:rPr>
              <a:t>U</a:t>
            </a:r>
            <a:r>
              <a:rPr lang="en-US" dirty="0" err="1" smtClean="0">
                <a:cs typeface="Symbol" charset="2"/>
                <a:sym typeface="Wingdings"/>
              </a:rPr>
              <a:t>→e</a:t>
            </a:r>
            <a:r>
              <a:rPr lang="en-US" baseline="30000" dirty="0" err="1">
                <a:cs typeface="Symbol" charset="2"/>
                <a:sym typeface="Wingdings"/>
              </a:rPr>
              <a:t>+</a:t>
            </a:r>
            <a:r>
              <a:rPr lang="en-US" dirty="0" err="1">
                <a:cs typeface="Symbol" charset="2"/>
                <a:sym typeface="Wingdings"/>
              </a:rPr>
              <a:t>e</a:t>
            </a:r>
            <a:r>
              <a:rPr lang="en-US" baseline="30000" dirty="0">
                <a:latin typeface="Symbol" charset="2"/>
                <a:cs typeface="Symbol" charset="2"/>
                <a:sym typeface="Wingdings"/>
              </a:rPr>
              <a:t>- </a:t>
            </a:r>
            <a:r>
              <a:rPr lang="en-US" dirty="0" smtClean="0">
                <a:cs typeface="Symbol" charset="2"/>
                <a:sym typeface="Wingdings"/>
              </a:rPr>
              <a:t>&lt;&lt;1</a:t>
            </a:r>
            <a:r>
              <a:rPr lang="en-US" dirty="0" smtClean="0">
                <a:cs typeface="Symbol" charset="2"/>
              </a:rPr>
              <a:t>)</a:t>
            </a:r>
          </a:p>
          <a:p>
            <a:pPr lvl="2"/>
            <a:r>
              <a:rPr lang="en-US" dirty="0" smtClean="0">
                <a:cs typeface="Symbol" charset="2"/>
              </a:rPr>
              <a:t>Dump and meson decay experiment only limit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30000" dirty="0" smtClean="0">
                <a:cs typeface="Symbol" charset="2"/>
              </a:rPr>
              <a:t>2</a:t>
            </a:r>
            <a:r>
              <a:rPr lang="en-US" dirty="0" smtClean="0">
                <a:cs typeface="Symbol" charset="2"/>
              </a:rPr>
              <a:t>BR</a:t>
            </a:r>
            <a:r>
              <a:rPr lang="en-US" dirty="0">
                <a:cs typeface="Symbol" charset="2"/>
              </a:rPr>
              <a:t>(</a:t>
            </a:r>
            <a:r>
              <a:rPr lang="en-US" dirty="0" err="1" smtClean="0">
                <a:cs typeface="Symbol" charset="2"/>
              </a:rPr>
              <a:t>U</a:t>
            </a:r>
            <a:r>
              <a:rPr lang="en-US" dirty="0" err="1" smtClean="0">
                <a:cs typeface="Symbol" charset="2"/>
                <a:sym typeface="Wingdings"/>
              </a:rPr>
              <a:t>→e</a:t>
            </a:r>
            <a:r>
              <a:rPr lang="en-US" baseline="30000" dirty="0" err="1">
                <a:cs typeface="Symbol" charset="2"/>
                <a:sym typeface="Wingdings"/>
              </a:rPr>
              <a:t>+</a:t>
            </a:r>
            <a:r>
              <a:rPr lang="en-US" dirty="0" err="1">
                <a:cs typeface="Symbol" charset="2"/>
                <a:sym typeface="Wingdings"/>
              </a:rPr>
              <a:t>e</a:t>
            </a:r>
            <a:r>
              <a:rPr lang="en-US" baseline="30000" dirty="0">
                <a:latin typeface="Symbol" charset="2"/>
                <a:cs typeface="Symbol" charset="2"/>
                <a:sym typeface="Wingdings"/>
              </a:rPr>
              <a:t>- </a:t>
            </a:r>
            <a:r>
              <a:rPr lang="en-US" dirty="0">
                <a:cs typeface="Symbol" charset="2"/>
                <a:sym typeface="Wingdings"/>
              </a:rPr>
              <a:t>&lt;&lt;1</a:t>
            </a:r>
            <a:r>
              <a:rPr lang="en-US" dirty="0" smtClean="0">
                <a:cs typeface="Symbol" charset="2"/>
              </a:rPr>
              <a:t>)</a:t>
            </a:r>
            <a:endParaRPr lang="en-US" dirty="0">
              <a:cs typeface="Symbol" charset="2"/>
            </a:endParaRPr>
          </a:p>
          <a:p>
            <a:pPr lvl="1"/>
            <a:r>
              <a:rPr lang="en-US" dirty="0" smtClean="0">
                <a:cs typeface="Symbol" charset="2"/>
              </a:rPr>
              <a:t>U can couple to quark with a coupling constant smaller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>
                <a:cs typeface="Symbol" charset="2"/>
              </a:rPr>
              <a:t>l</a:t>
            </a:r>
            <a:r>
              <a:rPr lang="en-US" dirty="0" smtClean="0">
                <a:cs typeface="Symbol" charset="2"/>
              </a:rPr>
              <a:t> or even 0</a:t>
            </a:r>
          </a:p>
          <a:p>
            <a:pPr lvl="2"/>
            <a:r>
              <a:rPr lang="en-US" dirty="0" smtClean="0">
                <a:cs typeface="Symbol" charset="2"/>
              </a:rPr>
              <a:t>Production at </a:t>
            </a:r>
            <a:r>
              <a:rPr lang="en-US" dirty="0" err="1" smtClean="0">
                <a:cs typeface="Symbol" charset="2"/>
              </a:rPr>
              <a:t>hadronic</a:t>
            </a:r>
            <a:r>
              <a:rPr lang="en-US" dirty="0" smtClean="0">
                <a:cs typeface="Symbol" charset="2"/>
              </a:rPr>
              <a:t> machines suppressed or forbidden</a:t>
            </a:r>
          </a:p>
          <a:p>
            <a:pPr lvl="2"/>
            <a:r>
              <a:rPr lang="en-US" dirty="0" smtClean="0">
                <a:cs typeface="Symbol" charset="2"/>
              </a:rPr>
              <a:t>Production in meson decays </a:t>
            </a:r>
            <a:r>
              <a:rPr lang="en-US" dirty="0">
                <a:cs typeface="Symbol" charset="2"/>
              </a:rPr>
              <a:t>suppressed or </a:t>
            </a:r>
            <a:r>
              <a:rPr lang="en-US" dirty="0" smtClean="0">
                <a:cs typeface="Symbol" charset="2"/>
              </a:rPr>
              <a:t>forbidden</a:t>
            </a:r>
          </a:p>
          <a:p>
            <a:r>
              <a:rPr lang="en-US" b="1" dirty="0" smtClean="0">
                <a:solidFill>
                  <a:srgbClr val="000090"/>
                </a:solidFill>
                <a:cs typeface="Symbol" charset="2"/>
              </a:rPr>
              <a:t>PADME aims to detect U boson produced in </a:t>
            </a:r>
            <a:r>
              <a:rPr lang="en-US" b="1" dirty="0" err="1" smtClean="0">
                <a:solidFill>
                  <a:srgbClr val="000090"/>
                </a:solidFill>
                <a:cs typeface="Symbol" charset="2"/>
              </a:rPr>
              <a:t>e</a:t>
            </a:r>
            <a:r>
              <a:rPr lang="en-US" b="1" baseline="30000" dirty="0" err="1" smtClean="0">
                <a:solidFill>
                  <a:srgbClr val="000090"/>
                </a:solidFill>
                <a:cs typeface="Symbol" charset="2"/>
              </a:rPr>
              <a:t>+</a:t>
            </a:r>
            <a:r>
              <a:rPr lang="en-US" b="1" dirty="0" err="1" smtClean="0">
                <a:solidFill>
                  <a:srgbClr val="000090"/>
                </a:solidFill>
                <a:cs typeface="Symbol" charset="2"/>
              </a:rPr>
              <a:t>e</a:t>
            </a:r>
            <a:r>
              <a:rPr lang="en-US" b="1" baseline="30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-</a:t>
            </a:r>
            <a:r>
              <a:rPr lang="en-US" b="1" dirty="0" smtClean="0">
                <a:solidFill>
                  <a:srgbClr val="000090"/>
                </a:solidFill>
                <a:cs typeface="Symbol" charset="2"/>
              </a:rPr>
              <a:t> annihilation </a:t>
            </a:r>
            <a:r>
              <a:rPr lang="en-US" b="1" dirty="0">
                <a:solidFill>
                  <a:srgbClr val="000090"/>
                </a:solidFill>
                <a:cs typeface="Symbol" charset="2"/>
              </a:rPr>
              <a:t>and decaying </a:t>
            </a:r>
            <a:r>
              <a:rPr lang="en-US" b="1" dirty="0" smtClean="0">
                <a:solidFill>
                  <a:srgbClr val="000090"/>
                </a:solidFill>
                <a:cs typeface="Symbol" charset="2"/>
              </a:rPr>
              <a:t>into invisible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cs typeface="Symbol" charset="2"/>
              </a:rPr>
              <a:t>No assumption </a:t>
            </a:r>
            <a:r>
              <a:rPr lang="en-US" dirty="0" smtClean="0">
                <a:cs typeface="Symbol" charset="2"/>
              </a:rPr>
              <a:t>on the </a:t>
            </a:r>
            <a:r>
              <a:rPr lang="en-US" dirty="0" smtClean="0">
                <a:solidFill>
                  <a:srgbClr val="000090"/>
                </a:solidFill>
                <a:cs typeface="Symbol" charset="2"/>
              </a:rPr>
              <a:t>U decays products</a:t>
            </a:r>
            <a:r>
              <a:rPr lang="en-US" dirty="0" smtClean="0">
                <a:cs typeface="Symbol" charset="2"/>
              </a:rPr>
              <a:t> and </a:t>
            </a:r>
            <a:r>
              <a:rPr lang="en-US" dirty="0" smtClean="0">
                <a:solidFill>
                  <a:srgbClr val="000090"/>
                </a:solidFill>
                <a:cs typeface="Symbol" charset="2"/>
              </a:rPr>
              <a:t>coupling to quarks</a:t>
            </a:r>
          </a:p>
          <a:p>
            <a:pPr lvl="1"/>
            <a:r>
              <a:rPr lang="en-US" dirty="0" smtClean="0">
                <a:cs typeface="Symbol" charset="2"/>
              </a:rPr>
              <a:t>Only </a:t>
            </a:r>
            <a:r>
              <a:rPr lang="en-US" dirty="0" smtClean="0">
                <a:solidFill>
                  <a:srgbClr val="000090"/>
                </a:solidFill>
                <a:cs typeface="Symbol" charset="2"/>
              </a:rPr>
              <a:t>minimal assumption</a:t>
            </a:r>
            <a:r>
              <a:rPr lang="en-US" dirty="0" smtClean="0">
                <a:cs typeface="Symbol" charset="2"/>
              </a:rPr>
              <a:t>: </a:t>
            </a:r>
            <a:r>
              <a:rPr lang="en-US" dirty="0" smtClean="0">
                <a:solidFill>
                  <a:srgbClr val="000090"/>
                </a:solidFill>
                <a:cs typeface="Symbol" charset="2"/>
              </a:rPr>
              <a:t>U bosons couples to leptons</a:t>
            </a:r>
          </a:p>
          <a:p>
            <a:pPr lvl="1"/>
            <a:endParaRPr lang="en-US" dirty="0">
              <a:cs typeface="Symbol" charset="2"/>
            </a:endParaRPr>
          </a:p>
          <a:p>
            <a:pPr lvl="1"/>
            <a:endParaRPr lang="en-US" dirty="0" smtClean="0"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5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dark photon invisible decays? 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8900" y="4883753"/>
            <a:ext cx="8991600" cy="146496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At present there </a:t>
            </a:r>
            <a:r>
              <a:rPr lang="en-US" dirty="0"/>
              <a:t>is no </a:t>
            </a:r>
            <a:r>
              <a:rPr lang="en-US" dirty="0" smtClean="0"/>
              <a:t>experimental limit for </a:t>
            </a:r>
            <a:r>
              <a:rPr lang="en-US" dirty="0"/>
              <a:t>the </a:t>
            </a:r>
            <a:r>
              <a:rPr lang="en-US" dirty="0" err="1"/>
              <a:t>Uinvisible</a:t>
            </a:r>
            <a:r>
              <a:rPr lang="en-US" dirty="0"/>
              <a:t> decay </a:t>
            </a:r>
          </a:p>
          <a:p>
            <a:pPr lvl="1"/>
            <a:r>
              <a:rPr lang="en-US" dirty="0" smtClean="0"/>
              <a:t>Just a never published </a:t>
            </a:r>
            <a:r>
              <a:rPr lang="en-US" dirty="0" err="1" smtClean="0"/>
              <a:t>ArXiv</a:t>
            </a:r>
            <a:r>
              <a:rPr lang="en-US" dirty="0"/>
              <a:t> </a:t>
            </a:r>
            <a:r>
              <a:rPr lang="en-US" dirty="0" smtClean="0"/>
              <a:t>0808.0017 by Babar ‘08 with very limited sensitivity on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30000" dirty="0" smtClean="0"/>
              <a:t>2</a:t>
            </a:r>
            <a:r>
              <a:rPr lang="en-US" dirty="0" smtClean="0"/>
              <a:t> (</a:t>
            </a:r>
            <a:r>
              <a:rPr lang="en-US" dirty="0" smtClean="0">
                <a:latin typeface="Symbol" charset="2"/>
                <a:cs typeface="Symbol" charset="2"/>
              </a:rPr>
              <a:t>U</a:t>
            </a:r>
            <a:r>
              <a:rPr lang="en-US" baseline="-25000" dirty="0" smtClean="0"/>
              <a:t>3S</a:t>
            </a:r>
            <a:r>
              <a:rPr lang="en-US" dirty="0" smtClean="0"/>
              <a:t>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U assumes coupling to quarks!)</a:t>
            </a:r>
            <a:endParaRPr lang="en-US" baseline="30000" dirty="0" smtClean="0"/>
          </a:p>
          <a:p>
            <a:pPr lvl="1"/>
            <a:r>
              <a:rPr lang="en-US" dirty="0" smtClean="0"/>
              <a:t>Indirect limit from K</a:t>
            </a:r>
            <a:r>
              <a:rPr lang="en-US" baseline="30000" dirty="0" smtClean="0"/>
              <a:t>+</a:t>
            </a:r>
            <a:r>
              <a:rPr lang="en-US" dirty="0" smtClean="0"/>
              <a:t>→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dirty="0" err="1" smtClean="0">
                <a:latin typeface="Symbol" charset="2"/>
                <a:cs typeface="Symbol" charset="2"/>
              </a:rPr>
              <a:t>nn</a:t>
            </a:r>
            <a:r>
              <a:rPr lang="en-US" dirty="0" smtClean="0">
                <a:latin typeface="Century Gothic"/>
                <a:cs typeface="Century Gothic"/>
              </a:rPr>
              <a:t> (assumes coupling to quarks!) </a:t>
            </a:r>
            <a:r>
              <a:rPr lang="en-US" dirty="0"/>
              <a:t>arXiv:1309.5084v1</a:t>
            </a: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401" y="748373"/>
            <a:ext cx="4699000" cy="3785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this scenario U boson keeps all the necessary characteristics to explain positron excess, g-2 and 3.5 </a:t>
            </a:r>
            <a:r>
              <a:rPr lang="en-US" dirty="0" err="1" smtClean="0"/>
              <a:t>KeV</a:t>
            </a:r>
            <a:r>
              <a:rPr lang="en-US" dirty="0" smtClean="0"/>
              <a:t> line</a:t>
            </a:r>
          </a:p>
          <a:p>
            <a:r>
              <a:rPr lang="en-US" dirty="0" smtClean="0"/>
              <a:t>The invisible search technique remove any assumption except coupling to leptons</a:t>
            </a:r>
          </a:p>
          <a:p>
            <a:r>
              <a:rPr lang="en-US" dirty="0" smtClean="0"/>
              <a:t>U boson increase its capability of having escaped detection so far</a:t>
            </a:r>
            <a:endParaRPr lang="en-US" dirty="0" smtClean="0">
              <a:cs typeface="Symbol" charset="2"/>
            </a:endParaRPr>
          </a:p>
        </p:txBody>
      </p:sp>
      <p:pic>
        <p:nvPicPr>
          <p:cNvPr id="3" name="Picture 2" descr="Screenshot 2014-04-29 15.40.2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2"/>
          <a:stretch/>
        </p:blipFill>
        <p:spPr>
          <a:xfrm>
            <a:off x="4673601" y="849973"/>
            <a:ext cx="4240087" cy="4071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91692" y="4075668"/>
            <a:ext cx="2133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arXiv:1402.3620v2</a:t>
            </a:r>
          </a:p>
        </p:txBody>
      </p:sp>
      <p:sp>
        <p:nvSpPr>
          <p:cNvPr id="9" name="Rectangle 8"/>
          <p:cNvSpPr/>
          <p:nvPr/>
        </p:nvSpPr>
        <p:spPr>
          <a:xfrm>
            <a:off x="5326180" y="711793"/>
            <a:ext cx="3399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W. </a:t>
            </a:r>
            <a:r>
              <a:rPr lang="en-US" dirty="0"/>
              <a:t>J. </a:t>
            </a:r>
            <a:r>
              <a:rPr lang="en-US" dirty="0" smtClean="0"/>
              <a:t>Marciano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3572"/>
            <a:ext cx="8913813" cy="71179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Star Jedi Outline"/>
                <a:cs typeface="Star Jedi Outline"/>
              </a:rPr>
              <a:t>PADME</a:t>
            </a:r>
            <a:r>
              <a:rPr lang="en-US" dirty="0" smtClean="0"/>
              <a:t> experiment proposal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49400" y="5753100"/>
            <a:ext cx="4953000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32733" y="5791200"/>
            <a:ext cx="4768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1.75 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shot 2014-04-28 14.32.3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" b="3917"/>
          <a:stretch/>
        </p:blipFill>
        <p:spPr>
          <a:xfrm>
            <a:off x="790370" y="3414394"/>
            <a:ext cx="7557025" cy="311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7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</a:t>
            </a:r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NE Beam Test Facility (BTF)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7937" y="2296969"/>
            <a:ext cx="8685615" cy="4272106"/>
          </a:xfrm>
        </p:spPr>
        <p:txBody>
          <a:bodyPr>
            <a:normAutofit/>
          </a:bodyPr>
          <a:lstStyle/>
          <a:p>
            <a:r>
              <a:rPr lang="en-US" dirty="0"/>
              <a:t>Variable beam energy </a:t>
            </a:r>
            <a:endParaRPr lang="en-US" dirty="0" smtClean="0"/>
          </a:p>
          <a:p>
            <a:pPr lvl="1"/>
            <a:r>
              <a:rPr lang="en-US" dirty="0" smtClean="0"/>
              <a:t>From minimum of ~100MeV </a:t>
            </a:r>
          </a:p>
          <a:p>
            <a:pPr lvl="1"/>
            <a:r>
              <a:rPr lang="en-US" dirty="0" smtClean="0"/>
              <a:t>Maximum to 800MeV electron only</a:t>
            </a:r>
          </a:p>
          <a:p>
            <a:r>
              <a:rPr lang="en-US" dirty="0" smtClean="0"/>
              <a:t>Possibility </a:t>
            </a:r>
            <a:r>
              <a:rPr lang="en-US" dirty="0"/>
              <a:t>for single particle </a:t>
            </a:r>
            <a:r>
              <a:rPr lang="en-US" dirty="0" smtClean="0"/>
              <a:t>beam to 10</a:t>
            </a:r>
            <a:r>
              <a:rPr lang="en-US" baseline="30000" dirty="0" smtClean="0"/>
              <a:t>8</a:t>
            </a:r>
            <a:endParaRPr lang="en-US" baseline="30000" dirty="0"/>
          </a:p>
          <a:p>
            <a:pPr lvl="1"/>
            <a:r>
              <a:rPr lang="en-US" dirty="0"/>
              <a:t>However we need statistics...</a:t>
            </a:r>
          </a:p>
          <a:p>
            <a:r>
              <a:rPr lang="en-US" dirty="0" smtClean="0"/>
              <a:t>The </a:t>
            </a:r>
            <a:r>
              <a:rPr lang="en-US" dirty="0"/>
              <a:t>accessible </a:t>
            </a:r>
            <a:r>
              <a:rPr lang="en-US" dirty="0" smtClean="0"/>
              <a:t>M</a:t>
            </a:r>
            <a:r>
              <a:rPr lang="en-US" baseline="-25000" dirty="0" smtClean="0"/>
              <a:t>U </a:t>
            </a:r>
            <a:r>
              <a:rPr lang="en-US" dirty="0" smtClean="0"/>
              <a:t>region </a:t>
            </a:r>
            <a:r>
              <a:rPr lang="en-US" dirty="0"/>
              <a:t>is limited by </a:t>
            </a:r>
            <a:r>
              <a:rPr lang="en-US" dirty="0" smtClean="0"/>
              <a:t>beam </a:t>
            </a:r>
            <a:r>
              <a:rPr lang="en-US" dirty="0"/>
              <a:t>energy</a:t>
            </a:r>
          </a:p>
          <a:p>
            <a:pPr lvl="1"/>
            <a:r>
              <a:rPr lang="en-US" dirty="0"/>
              <a:t>Around 22 MeV for </a:t>
            </a:r>
            <a:r>
              <a:rPr lang="en-US" dirty="0" smtClean="0"/>
              <a:t>550 </a:t>
            </a:r>
            <a:r>
              <a:rPr lang="en-US" dirty="0"/>
              <a:t>MeV e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37928" y="1608327"/>
            <a:ext cx="4265744" cy="284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" y="738332"/>
            <a:ext cx="5287818" cy="155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480175" y="770035"/>
            <a:ext cx="1979613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4158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>
              <a:lnSpc>
                <a:spcPct val="97000"/>
              </a:lnSpc>
            </a:pPr>
            <a:r>
              <a:rPr lang="en-US" sz="1100" i="1" dirty="0">
                <a:latin typeface="Cantarell" charset="0"/>
                <a:cs typeface="FFCHNF+AdvTimes" charset="0"/>
              </a:rPr>
              <a:t>NIM A 515 (2003) 524–542</a:t>
            </a:r>
          </a:p>
        </p:txBody>
      </p:sp>
    </p:spTree>
    <p:extLst>
      <p:ext uri="{BB962C8B-B14F-4D97-AF65-F5344CB8AC3E}">
        <p14:creationId xmlns:p14="http://schemas.microsoft.com/office/powerpoint/2010/main" val="9564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97" y="811873"/>
            <a:ext cx="8685615" cy="2363127"/>
          </a:xfrm>
        </p:spPr>
        <p:txBody>
          <a:bodyPr>
            <a:normAutofit/>
          </a:bodyPr>
          <a:lstStyle/>
          <a:p>
            <a:r>
              <a:rPr lang="en-US" dirty="0" smtClean="0"/>
              <a:t>In the present study we assume that the BTF will be able to deliver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1E4 positrons </a:t>
            </a:r>
            <a:r>
              <a:rPr lang="en-US" dirty="0" smtClean="0"/>
              <a:t>of energy </a:t>
            </a:r>
            <a:r>
              <a:rPr lang="en-US" dirty="0" smtClean="0">
                <a:solidFill>
                  <a:srgbClr val="000090"/>
                </a:solidFill>
              </a:rPr>
              <a:t>550 MeV </a:t>
            </a:r>
            <a:r>
              <a:rPr lang="en-US" dirty="0" smtClean="0"/>
              <a:t>per bunch in </a:t>
            </a:r>
            <a:r>
              <a:rPr lang="en-US" dirty="0" smtClean="0">
                <a:solidFill>
                  <a:srgbClr val="000090"/>
                </a:solidFill>
              </a:rPr>
              <a:t>50 bunch/s over 1 year</a:t>
            </a:r>
          </a:p>
          <a:p>
            <a:pPr lvl="1"/>
            <a:r>
              <a:rPr lang="en-US" dirty="0" smtClean="0"/>
              <a:t>Total </a:t>
            </a:r>
            <a:r>
              <a:rPr lang="en-US" dirty="0" smtClean="0">
                <a:solidFill>
                  <a:srgbClr val="000090"/>
                </a:solidFill>
              </a:rPr>
              <a:t>e</a:t>
            </a:r>
            <a:r>
              <a:rPr lang="en-US" baseline="30000" dirty="0" smtClean="0">
                <a:solidFill>
                  <a:srgbClr val="000090"/>
                </a:solidFill>
              </a:rPr>
              <a:t>+</a:t>
            </a:r>
            <a:r>
              <a:rPr lang="en-US" dirty="0" smtClean="0">
                <a:solidFill>
                  <a:srgbClr val="000090"/>
                </a:solidFill>
              </a:rPr>
              <a:t> on target </a:t>
            </a:r>
            <a:r>
              <a:rPr lang="en-US" dirty="0" smtClean="0"/>
              <a:t>being: 50*1E4*3.15E7 = 1.6E13   (we use </a:t>
            </a:r>
            <a:r>
              <a:rPr lang="en-US" dirty="0" smtClean="0">
                <a:solidFill>
                  <a:srgbClr val="000090"/>
                </a:solidFill>
              </a:rPr>
              <a:t>1E13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Beam energy spread </a:t>
            </a:r>
            <a:r>
              <a:rPr lang="en-US" dirty="0">
                <a:solidFill>
                  <a:srgbClr val="000090"/>
                </a:solidFill>
              </a:rPr>
              <a:t>~</a:t>
            </a:r>
            <a:r>
              <a:rPr lang="en-US" dirty="0" smtClean="0">
                <a:solidFill>
                  <a:srgbClr val="000090"/>
                </a:solidFill>
              </a:rPr>
              <a:t>1%</a:t>
            </a:r>
            <a:r>
              <a:rPr lang="en-US" dirty="0" smtClean="0"/>
              <a:t> (BTF can do much better)</a:t>
            </a:r>
          </a:p>
          <a:p>
            <a:pPr lvl="1"/>
            <a:r>
              <a:rPr lang="en-US" dirty="0" smtClean="0"/>
              <a:t>RMS of </a:t>
            </a:r>
            <a:r>
              <a:rPr lang="en-US" dirty="0" smtClean="0">
                <a:solidFill>
                  <a:srgbClr val="000090"/>
                </a:solidFill>
              </a:rPr>
              <a:t>beam position 2mm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000090"/>
                </a:solidFill>
              </a:rPr>
              <a:t>emittance</a:t>
            </a:r>
            <a:r>
              <a:rPr lang="en-US" dirty="0" smtClean="0">
                <a:solidFill>
                  <a:srgbClr val="000090"/>
                </a:solidFill>
              </a:rPr>
              <a:t> 1mm*</a:t>
            </a:r>
            <a:r>
              <a:rPr lang="en-US" dirty="0" err="1" smtClean="0">
                <a:solidFill>
                  <a:srgbClr val="000090"/>
                </a:solidFill>
              </a:rPr>
              <a:t>mrad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Bunch duration 10 ns </a:t>
            </a:r>
            <a:r>
              <a:rPr lang="en-US" dirty="0" smtClean="0"/>
              <a:t>(can already go up to 40ns)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1FC4CDA-588E-1140-AFA1-80A2C5395CA1}" type="datetime1">
              <a:rPr lang="it-IT" smtClean="0"/>
              <a:pPr algn="ctr"/>
              <a:t>20/05/14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819314" y="5889915"/>
            <a:ext cx="2103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Integrated beam spot</a:t>
            </a:r>
            <a:endParaRPr lang="en-US" sz="1400" dirty="0"/>
          </a:p>
        </p:txBody>
      </p:sp>
      <p:pic>
        <p:nvPicPr>
          <p:cNvPr id="14" name="Picture 13" descr="Schermata 2014-02-22 alle 10.05.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t="5163" r="3459"/>
          <a:stretch/>
        </p:blipFill>
        <p:spPr>
          <a:xfrm>
            <a:off x="2157533" y="3202024"/>
            <a:ext cx="3385089" cy="2758283"/>
          </a:xfrm>
          <a:prstGeom prst="rect">
            <a:avLst/>
          </a:prstGeom>
        </p:spPr>
      </p:pic>
      <p:pic>
        <p:nvPicPr>
          <p:cNvPr id="16" name="Picture 15" descr="Schermata 2014-02-22 alle 10.37.4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t="4106" r="3123"/>
          <a:stretch/>
        </p:blipFill>
        <p:spPr>
          <a:xfrm>
            <a:off x="5491822" y="3365732"/>
            <a:ext cx="3640790" cy="2461068"/>
          </a:xfrm>
          <a:prstGeom prst="rect">
            <a:avLst/>
          </a:prstGeom>
        </p:spPr>
      </p:pic>
      <p:pic>
        <p:nvPicPr>
          <p:cNvPr id="18" name="Picture 8" descr="ii_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57"/>
          <a:stretch>
            <a:fillRect/>
          </a:stretch>
        </p:blipFill>
        <p:spPr bwMode="auto">
          <a:xfrm>
            <a:off x="-109379" y="3391132"/>
            <a:ext cx="2406333" cy="233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96081" y="5186197"/>
            <a:ext cx="153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mpact" pitchFamily="34" charset="0"/>
                <a:cs typeface="Helvetica" pitchFamily="34" charset="0"/>
              </a:rPr>
              <a:t>FWHM 2.4 × 1.8 mm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6432" y="4866470"/>
            <a:ext cx="1979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>
                <a:solidFill>
                  <a:schemeClr val="bg1"/>
                </a:solidFill>
              </a:rPr>
              <a:t>Medipix</a:t>
            </a:r>
            <a:r>
              <a:rPr lang="it-IT" sz="1600" dirty="0">
                <a:solidFill>
                  <a:schemeClr val="bg1"/>
                </a:solidFill>
              </a:rPr>
              <a:t> detectors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9825" y="5040087"/>
            <a:ext cx="130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6600"/>
                </a:solidFill>
              </a:rPr>
              <a:t>Beam E spread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32" y="5599739"/>
            <a:ext cx="2309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Single bunch beam spot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878177" y="5715033"/>
            <a:ext cx="3190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Measurement of the beam spread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894172" y="5202844"/>
            <a:ext cx="23217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lvl="1" defTabSz="914400">
              <a:spcBef>
                <a:spcPts val="600"/>
              </a:spcBef>
              <a:buClr>
                <a:srgbClr val="297FD5">
                  <a:lumMod val="60000"/>
                  <a:lumOff val="40000"/>
                </a:srgbClr>
              </a:buClr>
              <a:buSzPct val="80000"/>
            </a:pPr>
            <a:r>
              <a:rPr lang="en-US" sz="1000" b="1" dirty="0">
                <a:solidFill>
                  <a:srgbClr val="0000FF"/>
                </a:solidFill>
              </a:rPr>
              <a:t>[NIM A 718 (2013) 107–109]</a:t>
            </a:r>
          </a:p>
        </p:txBody>
      </p:sp>
    </p:spTree>
    <p:extLst>
      <p:ext uri="{BB962C8B-B14F-4D97-AF65-F5344CB8AC3E}">
        <p14:creationId xmlns:p14="http://schemas.microsoft.com/office/powerpoint/2010/main" val="329327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3" y="787993"/>
            <a:ext cx="8564939" cy="590490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dark sector basic model</a:t>
            </a:r>
          </a:p>
          <a:p>
            <a:r>
              <a:rPr lang="en-US" dirty="0" smtClean="0"/>
              <a:t>Motivation for dark photon searches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ositron </a:t>
            </a:r>
            <a:r>
              <a:rPr lang="en-US" b="1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nnihilation into </a:t>
            </a:r>
            <a:r>
              <a:rPr lang="en-US" b="1" dirty="0" smtClean="0">
                <a:solidFill>
                  <a:srgbClr val="0000FF"/>
                </a:solidFill>
              </a:rPr>
              <a:t>D</a:t>
            </a:r>
            <a:r>
              <a:rPr lang="en-US" dirty="0" smtClean="0"/>
              <a:t>ark </a:t>
            </a:r>
            <a:r>
              <a:rPr lang="en-US" b="1" dirty="0" smtClean="0">
                <a:solidFill>
                  <a:srgbClr val="0000FF"/>
                </a:solidFill>
              </a:rPr>
              <a:t>M</a:t>
            </a:r>
            <a:r>
              <a:rPr lang="en-US" dirty="0" smtClean="0"/>
              <a:t>atter </a:t>
            </a:r>
            <a:r>
              <a:rPr lang="en-US" b="1" dirty="0" smtClean="0">
                <a:solidFill>
                  <a:srgbClr val="0000FF"/>
                </a:solidFill>
              </a:rPr>
              <a:t>E</a:t>
            </a:r>
            <a:r>
              <a:rPr lang="en-US" dirty="0" smtClean="0"/>
              <a:t>xperiment </a:t>
            </a:r>
            <a:r>
              <a:rPr lang="en-US" b="1" dirty="0" smtClean="0">
                <a:solidFill>
                  <a:srgbClr val="0000FF"/>
                </a:solidFill>
                <a:latin typeface="Star Jedi Outline"/>
                <a:cs typeface="Star Jedi Outline"/>
              </a:rPr>
              <a:t>PADME</a:t>
            </a:r>
            <a:r>
              <a:rPr lang="en-US" dirty="0" smtClean="0"/>
              <a:t> proposal</a:t>
            </a:r>
          </a:p>
          <a:p>
            <a:pPr lvl="1"/>
            <a:r>
              <a:rPr lang="en-US" dirty="0" smtClean="0"/>
              <a:t>DA</a:t>
            </a:r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NE Beam Test Facility (BTF)</a:t>
            </a:r>
          </a:p>
          <a:p>
            <a:pPr lvl="1"/>
            <a:r>
              <a:rPr lang="en-US" dirty="0" smtClean="0"/>
              <a:t>Beam conditions and </a:t>
            </a:r>
            <a:r>
              <a:rPr lang="en-US" dirty="0"/>
              <a:t>t</a:t>
            </a:r>
            <a:r>
              <a:rPr lang="en-US" dirty="0" smtClean="0"/>
              <a:t>he Target</a:t>
            </a:r>
          </a:p>
          <a:p>
            <a:pPr lvl="1"/>
            <a:r>
              <a:rPr lang="en-US" dirty="0" smtClean="0"/>
              <a:t>The dipole magnet</a:t>
            </a:r>
            <a:endParaRPr lang="en-US" dirty="0"/>
          </a:p>
          <a:p>
            <a:pPr lvl="1"/>
            <a:r>
              <a:rPr lang="en-US" dirty="0" smtClean="0"/>
              <a:t>The decay chamber</a:t>
            </a:r>
            <a:endParaRPr lang="en-US" dirty="0"/>
          </a:p>
          <a:p>
            <a:pPr lvl="1"/>
            <a:r>
              <a:rPr lang="en-US" dirty="0" smtClean="0"/>
              <a:t>The electromagnetic calorimeter</a:t>
            </a:r>
          </a:p>
          <a:p>
            <a:pPr lvl="1"/>
            <a:r>
              <a:rPr lang="en-US" dirty="0" smtClean="0"/>
              <a:t>The spectrometer</a:t>
            </a:r>
          </a:p>
          <a:p>
            <a:r>
              <a:rPr lang="en-US" dirty="0" smtClean="0"/>
              <a:t>MC simulation</a:t>
            </a:r>
          </a:p>
          <a:p>
            <a:r>
              <a:rPr lang="en-US" dirty="0" smtClean="0"/>
              <a:t>Analysis technique for annihilation production</a:t>
            </a:r>
          </a:p>
          <a:p>
            <a:pPr lvl="1"/>
            <a:r>
              <a:rPr lang="en-US" dirty="0" smtClean="0"/>
              <a:t>Signal selection criteria</a:t>
            </a:r>
          </a:p>
          <a:p>
            <a:pPr lvl="1"/>
            <a:r>
              <a:rPr lang="en-US" dirty="0" smtClean="0"/>
              <a:t>Positron flux measurement</a:t>
            </a:r>
          </a:p>
          <a:p>
            <a:pPr lvl="1"/>
            <a:r>
              <a:rPr lang="en-US" dirty="0" smtClean="0"/>
              <a:t>Limit evaluation </a:t>
            </a:r>
          </a:p>
          <a:p>
            <a:r>
              <a:rPr lang="en-US" dirty="0" smtClean="0"/>
              <a:t>Experimental technique for bremsstrahlung production</a:t>
            </a:r>
          </a:p>
          <a:p>
            <a:pPr lvl="1"/>
            <a:r>
              <a:rPr lang="en-US" dirty="0" smtClean="0"/>
              <a:t>Decay in </a:t>
            </a:r>
            <a:r>
              <a:rPr lang="en-US" dirty="0" err="1" smtClean="0"/>
              <a:t>e+e</a:t>
            </a:r>
            <a:r>
              <a:rPr lang="en-US" dirty="0" smtClean="0"/>
              <a:t>- pair in thin target experiment</a:t>
            </a:r>
          </a:p>
          <a:p>
            <a:pPr lvl="1"/>
            <a:r>
              <a:rPr lang="en-US" dirty="0" smtClean="0"/>
              <a:t>The Dump experiment</a:t>
            </a:r>
          </a:p>
          <a:p>
            <a:r>
              <a:rPr lang="en-US" dirty="0" smtClean="0"/>
              <a:t>Conclusion and prospects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4435-FC85-B249-B5F9-431F7505E425}" type="datetime1">
              <a:rPr lang="it-IT" smtClean="0"/>
              <a:t>20/05/14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tar Jedi Outline"/>
                <a:cs typeface="Star Jedi Outline"/>
              </a:rPr>
              <a:t>PADME</a:t>
            </a:r>
            <a:r>
              <a:rPr lang="en-US" dirty="0" smtClean="0"/>
              <a:t> active target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699093"/>
            <a:ext cx="4604927" cy="5864751"/>
          </a:xfrm>
        </p:spPr>
        <p:txBody>
          <a:bodyPr>
            <a:normAutofit/>
          </a:bodyPr>
          <a:lstStyle/>
          <a:p>
            <a:r>
              <a:rPr lang="en-US" dirty="0" smtClean="0"/>
              <a:t>Diamond 50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thick target</a:t>
            </a:r>
          </a:p>
          <a:p>
            <a:pPr lvl="1"/>
            <a:r>
              <a:rPr lang="en-US" dirty="0" smtClean="0"/>
              <a:t>Most probably strip detector</a:t>
            </a:r>
          </a:p>
          <a:p>
            <a:r>
              <a:rPr lang="en-US" dirty="0" smtClean="0"/>
              <a:t>Active area 2x2cm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Position resolution ~2mm in both X and Y</a:t>
            </a:r>
          </a:p>
          <a:p>
            <a:r>
              <a:rPr lang="en-US" dirty="0" smtClean="0"/>
              <a:t>Sensitive from few particle to 10</a:t>
            </a:r>
            <a:r>
              <a:rPr lang="en-US" baseline="30000" dirty="0" smtClean="0"/>
              <a:t>9</a:t>
            </a:r>
            <a:r>
              <a:rPr lang="en-US" dirty="0" smtClean="0"/>
              <a:t> particle</a:t>
            </a:r>
          </a:p>
          <a:p>
            <a:r>
              <a:rPr lang="en-US" dirty="0" smtClean="0"/>
              <a:t>Real time beam imaging</a:t>
            </a:r>
          </a:p>
          <a:p>
            <a:r>
              <a:rPr lang="en-US" dirty="0" smtClean="0"/>
              <a:t>Time resolution below 1ns</a:t>
            </a:r>
          </a:p>
          <a:p>
            <a:r>
              <a:rPr lang="en-US" dirty="0" smtClean="0"/>
              <a:t>Readout with QDC.</a:t>
            </a:r>
          </a:p>
          <a:p>
            <a:r>
              <a:rPr lang="en-US" dirty="0" smtClean="0"/>
              <a:t>R&amp;D can start from CIVIDEC diamond mosaic detector </a:t>
            </a:r>
            <a:endParaRPr lang="en-US" dirty="0"/>
          </a:p>
        </p:txBody>
      </p:sp>
      <p:pic>
        <p:nvPicPr>
          <p:cNvPr id="12" name="Picture 11" descr="Screenshot 2014-04-28 15.18.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r="12150"/>
          <a:stretch/>
        </p:blipFill>
        <p:spPr>
          <a:xfrm>
            <a:off x="3998601" y="4369393"/>
            <a:ext cx="5040000" cy="2194451"/>
          </a:xfrm>
          <a:prstGeom prst="rect">
            <a:avLst/>
          </a:prstGeom>
        </p:spPr>
      </p:pic>
      <p:pic>
        <p:nvPicPr>
          <p:cNvPr id="14" name="Picture 13" descr="Screenshot 2014-04-28 15.27.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27" y="1231307"/>
            <a:ext cx="4080286" cy="31374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44960" y="1270439"/>
            <a:ext cx="408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Diamond Mosaic Detector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04927" y="823875"/>
            <a:ext cx="408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CIVIDEC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PADME spectrometer &amp;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333" y="3652843"/>
            <a:ext cx="8685480" cy="29162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Conventional magnet with B=0.6 Tesla</a:t>
            </a:r>
          </a:p>
          <a:p>
            <a:r>
              <a:rPr lang="en-US" dirty="0" smtClean="0"/>
              <a:t>Generic cylindrical chamber filled with gas</a:t>
            </a:r>
          </a:p>
          <a:p>
            <a:pPr lvl="1"/>
            <a:r>
              <a:rPr lang="en-US" dirty="0" smtClean="0"/>
              <a:t>Inner radius 20 cm outer radius 25 cm length 100 cm</a:t>
            </a:r>
          </a:p>
          <a:p>
            <a:pPr lvl="1"/>
            <a:r>
              <a:rPr lang="en-US" dirty="0" smtClean="0"/>
              <a:t>5 cylindrical layers of 1cm each</a:t>
            </a:r>
          </a:p>
          <a:p>
            <a:r>
              <a:rPr lang="en-US" dirty="0" smtClean="0"/>
              <a:t>Expected to measure track crossing position with 300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resolution</a:t>
            </a:r>
          </a:p>
          <a:p>
            <a:r>
              <a:rPr lang="en-US" dirty="0" smtClean="0"/>
              <a:t>Used in the experiment to veto positron and to reconstruct mass of lepton pairs.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055241" y="725488"/>
            <a:ext cx="5033518" cy="2886776"/>
            <a:chOff x="1628897" y="725488"/>
            <a:chExt cx="5033518" cy="2886776"/>
          </a:xfrm>
        </p:grpSpPr>
        <p:pic>
          <p:nvPicPr>
            <p:cNvPr id="8" name="Picture 7" descr="Schermata 2014-02-22 alle 10.06.56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84" t="24617" r="23076" b="18446"/>
            <a:stretch/>
          </p:blipFill>
          <p:spPr>
            <a:xfrm>
              <a:off x="1628897" y="725488"/>
              <a:ext cx="5033518" cy="2886776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V="1">
              <a:off x="1926555" y="2083262"/>
              <a:ext cx="3781756" cy="2853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424987" y="1698001"/>
              <a:ext cx="529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1m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007997" y="1284917"/>
              <a:ext cx="0" cy="155388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275636" y="1636366"/>
              <a:ext cx="784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 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139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electromagnetic calorimeter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9219" y="3484820"/>
            <a:ext cx="9044781" cy="308425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Cylindrical shape: </a:t>
            </a:r>
            <a:r>
              <a:rPr lang="en-US" sz="1800" dirty="0" smtClean="0">
                <a:solidFill>
                  <a:srgbClr val="0000FF"/>
                </a:solidFill>
              </a:rPr>
              <a:t>radius 15 cm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0000FF"/>
                </a:solidFill>
              </a:rPr>
              <a:t>depth of 15-20 </a:t>
            </a:r>
            <a:r>
              <a:rPr lang="en-US" sz="1800" dirty="0" smtClean="0"/>
              <a:t>cm</a:t>
            </a:r>
          </a:p>
          <a:p>
            <a:pPr lvl="1"/>
            <a:r>
              <a:rPr lang="en-US" sz="1600" dirty="0" smtClean="0"/>
              <a:t>Inner hole 4 cm radius </a:t>
            </a:r>
          </a:p>
          <a:p>
            <a:pPr lvl="1"/>
            <a:r>
              <a:rPr lang="en-US" sz="1600" dirty="0" smtClean="0"/>
              <a:t>Active </a:t>
            </a:r>
            <a:r>
              <a:rPr lang="en-US" sz="1600" dirty="0"/>
              <a:t>volume </a:t>
            </a:r>
            <a:r>
              <a:rPr lang="en-US" sz="1600" dirty="0" smtClean="0"/>
              <a:t>9840 cm</a:t>
            </a:r>
            <a:r>
              <a:rPr lang="en-US" sz="1600" baseline="30000" dirty="0" smtClean="0"/>
              <a:t>3</a:t>
            </a:r>
            <a:r>
              <a:rPr lang="en-US" sz="1600" dirty="0"/>
              <a:t> </a:t>
            </a:r>
            <a:r>
              <a:rPr lang="en-US" sz="1600" dirty="0" smtClean="0"/>
              <a:t>total </a:t>
            </a:r>
            <a:r>
              <a:rPr lang="en-US" sz="1600" dirty="0"/>
              <a:t>of 656 </a:t>
            </a:r>
            <a:r>
              <a:rPr lang="en-US" sz="1600" dirty="0" smtClean="0"/>
              <a:t>crystals 1x1x15-20 cm</a:t>
            </a:r>
            <a:r>
              <a:rPr lang="en-US" sz="1600" baseline="30000" dirty="0" smtClean="0"/>
              <a:t>3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Material LSO(</a:t>
            </a:r>
            <a:r>
              <a:rPr lang="en-US" sz="1800" dirty="0" err="1" smtClean="0">
                <a:solidFill>
                  <a:srgbClr val="0000FF"/>
                </a:solidFill>
              </a:rPr>
              <a:t>Ce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dirty="0" smtClean="0"/>
              <a:t>: high LY, high </a:t>
            </a:r>
            <a:r>
              <a:rPr lang="en-US" sz="1800" dirty="0" smtClean="0">
                <a:latin typeface="Symbol" charset="2"/>
                <a:cs typeface="Symbol" charset="2"/>
              </a:rPr>
              <a:t>r, </a:t>
            </a:r>
            <a:r>
              <a:rPr lang="en-US" sz="1800" dirty="0" smtClean="0">
                <a:cs typeface="Symbol" charset="2"/>
              </a:rPr>
              <a:t>small X</a:t>
            </a:r>
            <a:r>
              <a:rPr lang="en-US" sz="1800" baseline="-25000" dirty="0" smtClean="0">
                <a:cs typeface="Symbol" charset="2"/>
              </a:rPr>
              <a:t>0</a:t>
            </a:r>
            <a:r>
              <a:rPr lang="en-US" sz="1800" dirty="0" smtClean="0">
                <a:cs typeface="Symbol" charset="2"/>
              </a:rPr>
              <a:t> and R</a:t>
            </a:r>
            <a:r>
              <a:rPr lang="en-US" sz="1800" baseline="-25000" dirty="0" smtClean="0">
                <a:cs typeface="Symbol" charset="2"/>
              </a:rPr>
              <a:t>M</a:t>
            </a:r>
            <a:r>
              <a:rPr lang="en-US" sz="1800" dirty="0" smtClean="0">
                <a:cs typeface="Symbol" charset="2"/>
              </a:rPr>
              <a:t>, short </a:t>
            </a:r>
            <a:r>
              <a:rPr lang="en-US" sz="1800" dirty="0" err="1" smtClean="0">
                <a:latin typeface="Symbol" charset="2"/>
                <a:cs typeface="Symbol" charset="2"/>
              </a:rPr>
              <a:t>t</a:t>
            </a:r>
            <a:r>
              <a:rPr lang="en-US" sz="1800" baseline="-25000" dirty="0" err="1" smtClean="0">
                <a:cs typeface="Symbol" charset="2"/>
              </a:rPr>
              <a:t>decay</a:t>
            </a:r>
            <a:endParaRPr lang="en-US" sz="1800" baseline="-25000" dirty="0" smtClean="0">
              <a:latin typeface="Symbol" charset="2"/>
              <a:cs typeface="Symbol" charset="2"/>
            </a:endParaRPr>
          </a:p>
          <a:p>
            <a:r>
              <a:rPr lang="en-US" sz="1800" dirty="0" smtClean="0"/>
              <a:t>Expected performance: 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600" dirty="0" smtClean="0">
                <a:solidFill>
                  <a:srgbClr val="0000FF"/>
                </a:solidFill>
              </a:rPr>
              <a:t>(E)/E =1.1%/√E ⨁ 0.4%/E ⨁1.2%   </a:t>
            </a:r>
            <a:r>
              <a:rPr lang="en-US" sz="1600" dirty="0" err="1" smtClean="0">
                <a:solidFill>
                  <a:srgbClr val="0000FF"/>
                </a:solidFill>
              </a:rPr>
              <a:t>superB</a:t>
            </a:r>
            <a:r>
              <a:rPr lang="en-US" sz="1600" dirty="0" smtClean="0">
                <a:solidFill>
                  <a:srgbClr val="0000FF"/>
                </a:solidFill>
              </a:rPr>
              <a:t> calorimeter test at BTF </a:t>
            </a:r>
            <a:r>
              <a:rPr lang="en-US" sz="1200" b="1" dirty="0" smtClean="0">
                <a:solidFill>
                  <a:schemeClr val="bg2">
                    <a:lumMod val="90000"/>
                  </a:schemeClr>
                </a:solidFill>
              </a:rPr>
              <a:t>[NIM </a:t>
            </a:r>
            <a:r>
              <a:rPr lang="en-US" sz="1200" b="1" dirty="0">
                <a:solidFill>
                  <a:schemeClr val="bg2">
                    <a:lumMod val="90000"/>
                  </a:schemeClr>
                </a:solidFill>
              </a:rPr>
              <a:t>A 718 (2013) 107–</a:t>
            </a:r>
            <a:r>
              <a:rPr lang="en-US" sz="1200" b="1" dirty="0" smtClean="0">
                <a:solidFill>
                  <a:schemeClr val="bg2">
                    <a:lumMod val="90000"/>
                  </a:schemeClr>
                </a:solidFill>
              </a:rPr>
              <a:t>109]</a:t>
            </a:r>
          </a:p>
          <a:p>
            <a:pPr lvl="1"/>
            <a:r>
              <a:rPr lang="en-US" sz="1600" dirty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q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r>
              <a:rPr lang="en-US" sz="1600" dirty="0" smtClean="0"/>
              <a:t> = 3 mm/1.75 m &lt; </a:t>
            </a:r>
            <a:r>
              <a:rPr lang="en-US" sz="1600" dirty="0" smtClean="0">
                <a:solidFill>
                  <a:srgbClr val="0000FF"/>
                </a:solidFill>
              </a:rPr>
              <a:t>2 </a:t>
            </a:r>
            <a:r>
              <a:rPr lang="en-US" sz="1600" dirty="0" err="1" smtClean="0">
                <a:solidFill>
                  <a:srgbClr val="0000FF"/>
                </a:solidFill>
              </a:rPr>
              <a:t>mrad</a:t>
            </a:r>
            <a:endParaRPr lang="en-US" sz="1600" dirty="0" smtClean="0">
              <a:solidFill>
                <a:srgbClr val="0000FF"/>
              </a:solidFill>
            </a:endParaRPr>
          </a:p>
          <a:p>
            <a:pPr lvl="1"/>
            <a:r>
              <a:rPr lang="en-US" sz="1600" dirty="0" smtClean="0"/>
              <a:t>Angular </a:t>
            </a:r>
            <a:r>
              <a:rPr lang="en-US" sz="1600" dirty="0" smtClean="0">
                <a:solidFill>
                  <a:srgbClr val="0000FF"/>
                </a:solidFill>
              </a:rPr>
              <a:t>acceptance 1.5-5 degrees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 descr="Schermata 2014-02-23 alle 15.49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2" y="751477"/>
            <a:ext cx="2913664" cy="2644055"/>
          </a:xfrm>
          <a:prstGeom prst="rect">
            <a:avLst/>
          </a:prstGeom>
        </p:spPr>
      </p:pic>
      <p:pic>
        <p:nvPicPr>
          <p:cNvPr id="9" name="Picture 8" descr="Schermata 2014-02-23 alle 16.05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974" y="714139"/>
            <a:ext cx="5243991" cy="26417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73346" y="2877135"/>
            <a:ext cx="5040176" cy="188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7211" y="985319"/>
            <a:ext cx="0" cy="2017175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-500158" y="1835012"/>
            <a:ext cx="1776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30 cm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8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Geant4 MC status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3" y="905627"/>
            <a:ext cx="8693527" cy="58346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GEANT4 simulation using low energy electromagnetic library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</a:rPr>
              <a:t>Realistic beam</a:t>
            </a:r>
            <a:r>
              <a:rPr lang="en-US" dirty="0" smtClean="0"/>
              <a:t> line simulation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Energy spread 1%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Beam spot size 2mm </a:t>
            </a:r>
            <a:r>
              <a:rPr lang="en-US" dirty="0" err="1" smtClean="0"/>
              <a:t>rms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10</a:t>
            </a:r>
            <a:r>
              <a:rPr lang="en-US" baseline="30000" dirty="0" smtClean="0"/>
              <a:t>4</a:t>
            </a:r>
            <a:r>
              <a:rPr lang="en-US" dirty="0" smtClean="0"/>
              <a:t> particle per bunch with their own energy and position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Vacuum pressure equal to P=0.1mbar </a:t>
            </a:r>
            <a:endParaRPr lang="en-US" baseline="30000" dirty="0" smtClean="0"/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</a:rPr>
              <a:t>Uniform field 0.6 tesla </a:t>
            </a:r>
            <a:r>
              <a:rPr lang="en-US" dirty="0" smtClean="0"/>
              <a:t>dipole magnet (field only)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Fully simulated </a:t>
            </a:r>
            <a:r>
              <a:rPr lang="en-US" dirty="0" smtClean="0">
                <a:solidFill>
                  <a:srgbClr val="0000FF"/>
                </a:solidFill>
              </a:rPr>
              <a:t>EM LYSO calorimeter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Starting from energy deposit a cluster reconstruction algorithm applied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Produces reconstructed angle and cluster energy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 Dummy gas spectrometer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Get the momentum of track inside the volume no reconstruction.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Still missing: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Dumping of primary beam, passive material in the magnet, decay chamber passive material, beam pipe material.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3104"/>
            <a:ext cx="8913813" cy="711793"/>
          </a:xfrm>
        </p:spPr>
        <p:txBody>
          <a:bodyPr>
            <a:normAutofit/>
          </a:bodyPr>
          <a:lstStyle/>
          <a:p>
            <a:r>
              <a:rPr lang="en-US" dirty="0" smtClean="0"/>
              <a:t>Search in annihilation production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1FC4CDA-588E-1140-AFA1-80A2C5395CA1}" type="datetime1">
              <a:rPr lang="it-IT" smtClean="0"/>
              <a:pPr algn="ctr"/>
              <a:t>20/05/14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 descr="Schermata 2014-02-23 alle 20.04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4" y="3795821"/>
            <a:ext cx="2953553" cy="27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4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778" y="4196663"/>
            <a:ext cx="8876105" cy="23724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Search for the process: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 →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err="1" smtClean="0"/>
              <a:t>U</a:t>
            </a:r>
            <a:endParaRPr lang="en-US" dirty="0" smtClean="0"/>
          </a:p>
          <a:p>
            <a:r>
              <a:rPr lang="en-US" dirty="0" smtClean="0"/>
              <a:t>550 MeV positron beam on a 50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diamond target</a:t>
            </a:r>
          </a:p>
          <a:p>
            <a:r>
              <a:rPr lang="en-US" dirty="0" smtClean="0"/>
              <a:t>Measure in the </a:t>
            </a:r>
            <a:r>
              <a:rPr lang="en-US" dirty="0" err="1" smtClean="0"/>
              <a:t>ECal</a:t>
            </a:r>
            <a:r>
              <a:rPr lang="en-US" dirty="0" smtClean="0"/>
              <a:t> the </a:t>
            </a:r>
            <a:r>
              <a:rPr lang="en-US" dirty="0" err="1" smtClean="0">
                <a:solidFill>
                  <a:srgbClr val="008000"/>
                </a:solidFill>
              </a:rPr>
              <a:t>E</a:t>
            </a:r>
            <a:r>
              <a:rPr lang="en-US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qg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angle </a:t>
            </a:r>
            <a:r>
              <a:rPr lang="en-US" dirty="0" err="1" smtClean="0"/>
              <a:t>wrt</a:t>
            </a:r>
            <a:r>
              <a:rPr lang="en-US" dirty="0" smtClean="0"/>
              <a:t> to beam direction</a:t>
            </a:r>
          </a:p>
          <a:p>
            <a:r>
              <a:rPr lang="en-US" dirty="0"/>
              <a:t>C</a:t>
            </a:r>
            <a:r>
              <a:rPr lang="en-US" dirty="0" smtClean="0"/>
              <a:t>ompute the Mmiss</a:t>
            </a:r>
            <a:r>
              <a:rPr lang="en-US" baseline="30000" dirty="0" smtClean="0"/>
              <a:t>2 </a:t>
            </a:r>
            <a:r>
              <a:rPr lang="en-US" dirty="0" smtClean="0"/>
              <a:t>= (P</a:t>
            </a:r>
            <a:r>
              <a:rPr lang="en-US" baseline="30000" dirty="0" smtClean="0"/>
              <a:t>4</a:t>
            </a:r>
            <a:r>
              <a:rPr lang="en-US" baseline="-25000" dirty="0" smtClean="0"/>
              <a:t>e</a:t>
            </a:r>
            <a:r>
              <a:rPr lang="en-US" baseline="-25000" dirty="0" smtClean="0">
                <a:latin typeface="Symbol" charset="2"/>
                <a:cs typeface="Symbol" charset="2"/>
              </a:rPr>
              <a:t>- </a:t>
            </a:r>
            <a:r>
              <a:rPr lang="en-US" dirty="0" smtClean="0">
                <a:latin typeface="Symbol" charset="2"/>
                <a:cs typeface="Symbol" charset="2"/>
              </a:rPr>
              <a:t>+ </a:t>
            </a:r>
            <a:r>
              <a:rPr lang="en-US" dirty="0" smtClean="0"/>
              <a:t>P</a:t>
            </a:r>
            <a:r>
              <a:rPr lang="en-US" baseline="30000" dirty="0" smtClean="0"/>
              <a:t>4</a:t>
            </a:r>
            <a:r>
              <a:rPr lang="en-US" baseline="-25000" dirty="0" smtClean="0"/>
              <a:t>beam </a:t>
            </a:r>
            <a:r>
              <a:rPr lang="en-US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 P</a:t>
            </a:r>
            <a:r>
              <a:rPr lang="en-US" baseline="30000" dirty="0" smtClean="0"/>
              <a:t>4</a:t>
            </a:r>
            <a:r>
              <a:rPr lang="en-US" baseline="-25000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latin typeface="Century Gothic"/>
                <a:cs typeface="Century Gothic"/>
              </a:rPr>
              <a:t>)</a:t>
            </a:r>
            <a:r>
              <a:rPr lang="en-US" baseline="30000" dirty="0" smtClean="0">
                <a:latin typeface="Century Gothic"/>
                <a:cs typeface="Century Gothic"/>
              </a:rPr>
              <a:t>2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P</a:t>
            </a:r>
            <a:r>
              <a:rPr lang="en-US" baseline="30000" dirty="0" smtClean="0">
                <a:latin typeface="Century Gothic"/>
                <a:cs typeface="Century Gothic"/>
              </a:rPr>
              <a:t>4</a:t>
            </a:r>
            <a:r>
              <a:rPr lang="en-US" baseline="-25000" dirty="0" smtClean="0">
                <a:latin typeface="Century Gothic"/>
                <a:cs typeface="Century Gothic"/>
              </a:rPr>
              <a:t>e</a:t>
            </a:r>
            <a:r>
              <a:rPr lang="en-US" baseline="-25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=(0,0,0,m</a:t>
            </a:r>
            <a:r>
              <a:rPr lang="en-US" baseline="-25000" dirty="0" smtClean="0">
                <a:cs typeface="Symbol" charset="2"/>
              </a:rPr>
              <a:t>e</a:t>
            </a:r>
            <a:r>
              <a:rPr lang="en-US" dirty="0" smtClean="0">
                <a:cs typeface="Symbol" charset="2"/>
              </a:rPr>
              <a:t>) and </a:t>
            </a:r>
            <a:r>
              <a:rPr lang="en-US" dirty="0" smtClean="0">
                <a:cs typeface="Century Gothic"/>
              </a:rPr>
              <a:t>P</a:t>
            </a:r>
            <a:r>
              <a:rPr lang="en-US" baseline="30000" dirty="0" smtClean="0">
                <a:cs typeface="Century Gothic"/>
              </a:rPr>
              <a:t>4</a:t>
            </a:r>
            <a:r>
              <a:rPr lang="en-US" baseline="-25000" dirty="0" smtClean="0">
                <a:cs typeface="Century Gothic"/>
              </a:rPr>
              <a:t>beam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>
                <a:cs typeface="Symbol" charset="2"/>
              </a:rPr>
              <a:t>=(</a:t>
            </a:r>
            <a:r>
              <a:rPr lang="en-US" dirty="0" smtClean="0">
                <a:cs typeface="Symbol" charset="2"/>
              </a:rPr>
              <a:t>0,0,550,sqrt(550</a:t>
            </a:r>
            <a:r>
              <a:rPr lang="en-US" baseline="30000" dirty="0" smtClean="0">
                <a:cs typeface="Symbol" charset="2"/>
              </a:rPr>
              <a:t>2 </a:t>
            </a:r>
            <a:r>
              <a:rPr lang="en-US" dirty="0" smtClean="0">
                <a:cs typeface="Symbol" charset="2"/>
              </a:rPr>
              <a:t>+ m</a:t>
            </a:r>
            <a:r>
              <a:rPr lang="en-US" baseline="-25000" dirty="0" smtClean="0">
                <a:cs typeface="Symbol" charset="2"/>
              </a:rPr>
              <a:t>e</a:t>
            </a:r>
            <a:r>
              <a:rPr lang="en-US" baseline="30000" dirty="0" smtClean="0">
                <a:cs typeface="Symbol" charset="2"/>
              </a:rPr>
              <a:t>2</a:t>
            </a:r>
            <a:r>
              <a:rPr lang="en-US" dirty="0" smtClean="0">
                <a:cs typeface="Symbol" charset="2"/>
              </a:rPr>
              <a:t>))</a:t>
            </a:r>
            <a:endParaRPr lang="en-US" baseline="-25000" dirty="0">
              <a:cs typeface="Symbol" charset="2"/>
            </a:endParaRPr>
          </a:p>
          <a:p>
            <a:pPr lvl="1"/>
            <a:endParaRPr lang="en-US" baseline="-25000" dirty="0" smtClean="0"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33942" y="714336"/>
            <a:ext cx="8876117" cy="3482327"/>
            <a:chOff x="49598" y="714336"/>
            <a:chExt cx="8876117" cy="3482327"/>
          </a:xfrm>
        </p:grpSpPr>
        <p:pic>
          <p:nvPicPr>
            <p:cNvPr id="8" name="Picture 7" descr="Schermata 2014-02-22 alle 10.06.56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" t="18760" b="3725"/>
            <a:stretch/>
          </p:blipFill>
          <p:spPr>
            <a:xfrm>
              <a:off x="49598" y="714336"/>
              <a:ext cx="8876117" cy="3482327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H="1">
              <a:off x="6920135" y="2202497"/>
              <a:ext cx="1880329" cy="0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071533" y="2202498"/>
              <a:ext cx="5744611" cy="1398882"/>
            </a:xfrm>
            <a:prstGeom prst="line">
              <a:avLst/>
            </a:prstGeom>
            <a:ln cap="rnd">
              <a:solidFill>
                <a:schemeClr val="bg1"/>
              </a:solidFill>
              <a:prstDash val="dash"/>
              <a:bevel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38483" y="1476004"/>
              <a:ext cx="486159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008000"/>
                  </a:solidFill>
                  <a:latin typeface="Symbol" charset="2"/>
                  <a:cs typeface="Symbol" charset="2"/>
                </a:rPr>
                <a:t>g</a:t>
              </a:r>
              <a:endParaRPr lang="en-US" sz="2200" dirty="0">
                <a:solidFill>
                  <a:srgbClr val="008000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20776638">
              <a:off x="1181291" y="3045795"/>
              <a:ext cx="1209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U boson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97376" y="1829326"/>
              <a:ext cx="1662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550 MeV e</a:t>
              </a:r>
              <a:r>
                <a:rPr lang="en-US" baseline="30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+</a:t>
              </a:r>
              <a:endPara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8343" y="1291338"/>
              <a:ext cx="783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ECal</a:t>
              </a:r>
              <a:endParaRPr 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51193" y="2202498"/>
              <a:ext cx="1662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P</a:t>
              </a:r>
              <a:r>
                <a:rPr lang="en-US" baseline="30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4</a:t>
              </a:r>
              <a:r>
                <a:rPr lang="en-US" baseline="-25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beam</a:t>
              </a:r>
              <a:endParaRPr lang="en-US" baseline="-25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2554" y="921344"/>
              <a:ext cx="3578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Spectrometer</a:t>
              </a:r>
              <a:endParaRPr 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76517" y="2237432"/>
              <a:ext cx="765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Target</a:t>
              </a:r>
              <a:endParaRPr lang="en-US" sz="14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20776638">
              <a:off x="1303925" y="3406536"/>
              <a:ext cx="1209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Mmiss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2</a:t>
              </a:r>
              <a:endParaRPr 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9" name="10-Point Star 28"/>
            <p:cNvSpPr/>
            <p:nvPr/>
          </p:nvSpPr>
          <p:spPr>
            <a:xfrm>
              <a:off x="674674" y="1736203"/>
              <a:ext cx="208354" cy="257950"/>
            </a:xfrm>
            <a:prstGeom prst="star10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763964" y="1865178"/>
              <a:ext cx="6052180" cy="337320"/>
            </a:xfrm>
            <a:prstGeom prst="straightConnector1">
              <a:avLst/>
            </a:prstGeom>
            <a:ln>
              <a:solidFill>
                <a:srgbClr val="008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760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background sources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0640" y="3939861"/>
            <a:ext cx="6215688" cy="252290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Bremsstrahlung is the </a:t>
            </a:r>
            <a:r>
              <a:rPr lang="en-US" dirty="0" smtClean="0">
                <a:solidFill>
                  <a:srgbClr val="0000FF"/>
                </a:solidFill>
              </a:rPr>
              <a:t>main BG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</a:rPr>
              <a:t>brem</a:t>
            </a:r>
            <a:r>
              <a:rPr lang="en-US" dirty="0" smtClean="0">
                <a:solidFill>
                  <a:srgbClr val="0000FF"/>
                </a:solidFill>
              </a:rPr>
              <a:t>~400*</a:t>
            </a: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gg</a:t>
            </a:r>
            <a:endParaRPr lang="en-US" baseline="-25000" dirty="0">
              <a:solidFill>
                <a:srgbClr val="0000FF"/>
              </a:solidFill>
              <a:cs typeface="Symbol" charset="2"/>
            </a:endParaRPr>
          </a:p>
          <a:p>
            <a:pPr lvl="1"/>
            <a:r>
              <a:rPr lang="en-US" dirty="0" smtClean="0">
                <a:cs typeface="Symbol" charset="2"/>
              </a:rPr>
              <a:t>Dominant at high Mmiss</a:t>
            </a:r>
            <a:r>
              <a:rPr lang="en-US" baseline="30000" dirty="0" smtClean="0">
                <a:cs typeface="Symbol" charset="2"/>
              </a:rPr>
              <a:t>2</a:t>
            </a:r>
            <a:r>
              <a:rPr lang="en-US" dirty="0" smtClean="0">
                <a:cs typeface="Symbol" charset="2"/>
              </a:rPr>
              <a:t> due to inefficient veto</a:t>
            </a:r>
            <a:endParaRPr lang="en-US" baseline="30000" dirty="0" smtClean="0">
              <a:cs typeface="Symbol" charset="2"/>
            </a:endParaRPr>
          </a:p>
          <a:p>
            <a:pPr lvl="1"/>
            <a:r>
              <a:rPr lang="en-US" dirty="0" smtClean="0">
                <a:cs typeface="Symbol" charset="2"/>
              </a:rPr>
              <a:t>Rejected by minimum gamma energy cut.</a:t>
            </a:r>
          </a:p>
          <a:p>
            <a:r>
              <a:rPr lang="en-US" dirty="0" smtClean="0">
                <a:cs typeface="Symbol" charset="2"/>
              </a:rPr>
              <a:t>Annihilation is important at low </a:t>
            </a:r>
            <a:r>
              <a:rPr lang="en-US" dirty="0" err="1" smtClean="0">
                <a:cs typeface="Symbol" charset="2"/>
              </a:rPr>
              <a:t>m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gg</a:t>
            </a:r>
            <a:endParaRPr lang="en-US" baseline="-25000" dirty="0">
              <a:latin typeface="Symbol" charset="2"/>
              <a:cs typeface="Symbol" charset="2"/>
            </a:endParaRPr>
          </a:p>
          <a:p>
            <a:pPr lvl="1"/>
            <a:r>
              <a:rPr lang="en-US" dirty="0" smtClean="0">
                <a:cs typeface="Symbol" charset="2"/>
              </a:rPr>
              <a:t>Rejected by number of cluster=1</a:t>
            </a:r>
            <a:endParaRPr lang="en-US" dirty="0">
              <a:cs typeface="Symbol" charset="2"/>
            </a:endParaRPr>
          </a:p>
          <a:p>
            <a:pPr lvl="1"/>
            <a:r>
              <a:rPr lang="en-US" dirty="0" smtClean="0">
                <a:cs typeface="Symbol" charset="2"/>
              </a:rPr>
              <a:t>Rejected by Mmiss</a:t>
            </a:r>
            <a:r>
              <a:rPr lang="en-US" baseline="30000" dirty="0" smtClean="0">
                <a:cs typeface="Symbol" charset="2"/>
              </a:rPr>
              <a:t>2</a:t>
            </a:r>
            <a:r>
              <a:rPr lang="en-US" dirty="0" smtClean="0">
                <a:cs typeface="Symbol" charset="2"/>
              </a:rPr>
              <a:t> condition</a:t>
            </a:r>
          </a:p>
          <a:p>
            <a:r>
              <a:rPr lang="en-US" dirty="0" smtClean="0">
                <a:cs typeface="Symbol" charset="2"/>
              </a:rPr>
              <a:t>Pile up background negligible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 descr="Screenshot 2014-02-24 12.13.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793"/>
            <a:ext cx="4692318" cy="3260470"/>
          </a:xfrm>
          <a:prstGeom prst="rect">
            <a:avLst/>
          </a:prstGeom>
        </p:spPr>
      </p:pic>
      <p:pic>
        <p:nvPicPr>
          <p:cNvPr id="8" name="Picture 7" descr="Screenshot 2014-02-24 12.14.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08" y="760707"/>
            <a:ext cx="3148760" cy="3012314"/>
          </a:xfrm>
          <a:prstGeom prst="rect">
            <a:avLst/>
          </a:prstGeom>
        </p:spPr>
      </p:pic>
      <p:pic>
        <p:nvPicPr>
          <p:cNvPr id="9" name="Picture 8" descr="Screenshot 2014-02-24 12.15.27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8181"/>
          <a:stretch/>
        </p:blipFill>
        <p:spPr>
          <a:xfrm>
            <a:off x="5716124" y="3744482"/>
            <a:ext cx="3254034" cy="27667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63091" y="813327"/>
            <a:ext cx="4709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mbol" charset="2"/>
                <a:cs typeface="Symbol" charset="2"/>
              </a:rPr>
              <a:t>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14976" y="3691106"/>
            <a:ext cx="4709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mbol" charset="2"/>
                <a:cs typeface="Symbol" charset="2"/>
              </a:rPr>
              <a:t>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0" y="101755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E</a:t>
            </a:r>
            <a:r>
              <a:rPr lang="en-US" baseline="-25000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baseline="-250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&gt;1 MeV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7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2014-02-24 11.42.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02" y="711793"/>
            <a:ext cx="4576198" cy="3001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2" y="1073372"/>
            <a:ext cx="8376026" cy="5340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0"/>
                </a:solidFill>
              </a:rPr>
              <a:t>Selection cuts (all decay modes)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/>
              <a:t>Only </a:t>
            </a:r>
            <a:r>
              <a:rPr lang="en-US" dirty="0">
                <a:solidFill>
                  <a:srgbClr val="0000FF"/>
                </a:solidFill>
              </a:rPr>
              <a:t>one cluster </a:t>
            </a:r>
            <a:r>
              <a:rPr lang="en-US" dirty="0" smtClean="0"/>
              <a:t>in EM </a:t>
            </a:r>
            <a:r>
              <a:rPr lang="en-US" dirty="0" err="1" smtClean="0"/>
              <a:t>calo</a:t>
            </a:r>
            <a:endParaRPr lang="en-US" dirty="0"/>
          </a:p>
          <a:p>
            <a:pPr lvl="1"/>
            <a:r>
              <a:rPr lang="en-US" dirty="0" smtClean="0"/>
              <a:t>Rejects 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 final state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5 cm &lt; </a:t>
            </a:r>
            <a:r>
              <a:rPr lang="en-US" dirty="0" err="1" smtClean="0">
                <a:solidFill>
                  <a:srgbClr val="0000FF"/>
                </a:solidFill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</a:rPr>
              <a:t>Cl</a:t>
            </a:r>
            <a:r>
              <a:rPr lang="en-US" baseline="-25000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&lt; 13 cm</a:t>
            </a:r>
          </a:p>
          <a:p>
            <a:pPr lvl="1"/>
            <a:r>
              <a:rPr lang="en-US" dirty="0" smtClean="0"/>
              <a:t>Improve shower containment</a:t>
            </a:r>
          </a:p>
          <a:p>
            <a:r>
              <a:rPr lang="en-US" dirty="0" smtClean="0"/>
              <a:t>Cluster </a:t>
            </a:r>
            <a:r>
              <a:rPr lang="en-US" dirty="0"/>
              <a:t>energy </a:t>
            </a:r>
            <a:r>
              <a:rPr lang="en-US" dirty="0" smtClean="0"/>
              <a:t>within:  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min</a:t>
            </a:r>
            <a:r>
              <a:rPr lang="en-US" dirty="0"/>
              <a:t>(M</a:t>
            </a:r>
            <a:r>
              <a:rPr lang="en-US" baseline="-25000" dirty="0"/>
              <a:t>U</a:t>
            </a:r>
            <a:r>
              <a:rPr lang="en-US" dirty="0" smtClean="0"/>
              <a:t>) &lt; </a:t>
            </a:r>
            <a:r>
              <a:rPr lang="en-US" dirty="0" err="1"/>
              <a:t>E</a:t>
            </a:r>
            <a:r>
              <a:rPr lang="en-US" baseline="-25000" dirty="0" err="1"/>
              <a:t>Cl</a:t>
            </a:r>
            <a:r>
              <a:rPr lang="en-US" dirty="0"/>
              <a:t> </a:t>
            </a:r>
            <a:r>
              <a:rPr lang="en-US" dirty="0" smtClean="0"/>
              <a:t>&lt; 400 MeV</a:t>
            </a:r>
          </a:p>
          <a:p>
            <a:pPr lvl="1"/>
            <a:r>
              <a:rPr lang="en-US" dirty="0" smtClean="0"/>
              <a:t>Removes low energy bremsstrahlung photons and pile up clusters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Positron </a:t>
            </a:r>
            <a:r>
              <a:rPr lang="en-US" dirty="0">
                <a:solidFill>
                  <a:srgbClr val="0000FF"/>
                </a:solidFill>
              </a:rPr>
              <a:t>veto</a:t>
            </a:r>
            <a:r>
              <a:rPr lang="en-US" dirty="0"/>
              <a:t> in the </a:t>
            </a:r>
            <a:r>
              <a:rPr lang="en-US" dirty="0" smtClean="0"/>
              <a:t>spectrometer</a:t>
            </a:r>
          </a:p>
          <a:p>
            <a:pPr lvl="1"/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+</a:t>
            </a:r>
            <a:r>
              <a:rPr lang="en-US" dirty="0" smtClean="0"/>
              <a:t>&lt; 500 MeV</a:t>
            </a:r>
            <a:r>
              <a:rPr lang="en-US" dirty="0"/>
              <a:t> </a:t>
            </a:r>
            <a:r>
              <a:rPr lang="en-US" dirty="0" smtClean="0"/>
              <a:t>then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beam</a:t>
            </a:r>
            <a:r>
              <a:rPr lang="en-US" dirty="0" smtClean="0"/>
              <a:t> -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+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cl</a:t>
            </a:r>
            <a:r>
              <a:rPr lang="en-US" dirty="0" smtClean="0"/>
              <a:t>) &gt; 50 MeV</a:t>
            </a:r>
          </a:p>
          <a:p>
            <a:pPr lvl="1"/>
            <a:r>
              <a:rPr lang="en-US" dirty="0" smtClean="0"/>
              <a:t>Reject BG from bremsstrahlung identifying primary positrons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Missing mass </a:t>
            </a:r>
            <a:r>
              <a:rPr lang="en-US" dirty="0" smtClean="0"/>
              <a:t>the region: Mmiss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U</a:t>
            </a:r>
            <a:r>
              <a:rPr lang="en-US" dirty="0" smtClean="0"/>
              <a:t>±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Mmiss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U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hermata 2014-02-24 alle 00.26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9" y="846192"/>
            <a:ext cx="4265744" cy="2637086"/>
          </a:xfrm>
          <a:prstGeom prst="rect">
            <a:avLst/>
          </a:prstGeom>
        </p:spPr>
      </p:pic>
      <p:pic>
        <p:nvPicPr>
          <p:cNvPr id="7" name="Picture 6" descr="Screenshot 2014-02-24 15.26.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21" y="786562"/>
            <a:ext cx="4692318" cy="2879516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estimates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48874" y="3936999"/>
            <a:ext cx="8655426" cy="2632075"/>
          </a:xfrm>
        </p:spPr>
        <p:txBody>
          <a:bodyPr>
            <a:normAutofit/>
          </a:bodyPr>
          <a:lstStyle/>
          <a:p>
            <a:r>
              <a:rPr lang="en-US" dirty="0" smtClean="0"/>
              <a:t>Even with 10</a:t>
            </a:r>
            <a:r>
              <a:rPr lang="en-US" baseline="30000" dirty="0" smtClean="0"/>
              <a:t>4</a:t>
            </a:r>
            <a:r>
              <a:rPr lang="en-US" dirty="0" smtClean="0"/>
              <a:t> e</a:t>
            </a:r>
            <a:r>
              <a:rPr lang="en-US" baseline="30000" dirty="0" smtClean="0"/>
              <a:t>+</a:t>
            </a:r>
            <a:r>
              <a:rPr lang="en-US" dirty="0" smtClean="0"/>
              <a:t> per bunch kinematics is preserved </a:t>
            </a:r>
            <a:endParaRPr lang="en-US" dirty="0" smtClean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Pile up contribution is important but rejected by the maximum cluster energy cut and MMiss</a:t>
            </a:r>
            <a:r>
              <a:rPr lang="en-US" baseline="30000" dirty="0" smtClean="0">
                <a:cs typeface="Symbol" charset="2"/>
              </a:rPr>
              <a:t>2</a:t>
            </a:r>
            <a:r>
              <a:rPr lang="en-US" dirty="0" smtClean="0">
                <a:cs typeface="Symbol" charset="2"/>
              </a:rPr>
              <a:t>.</a:t>
            </a:r>
          </a:p>
          <a:p>
            <a:r>
              <a:rPr lang="en-US" dirty="0" smtClean="0">
                <a:cs typeface="Symbol" charset="2"/>
              </a:rPr>
              <a:t>Veto inefficiency at high missing mass (E(e</a:t>
            </a:r>
            <a:r>
              <a:rPr lang="en-US" baseline="30000" dirty="0" smtClean="0">
                <a:cs typeface="Symbol" charset="2"/>
              </a:rPr>
              <a:t>+</a:t>
            </a:r>
            <a:r>
              <a:rPr lang="en-US" dirty="0" smtClean="0">
                <a:cs typeface="Symbol" charset="2"/>
              </a:rPr>
              <a:t>)≃ E(e</a:t>
            </a:r>
            <a:r>
              <a:rPr lang="en-US" baseline="30000" dirty="0" smtClean="0">
                <a:cs typeface="Symbol" charset="2"/>
              </a:rPr>
              <a:t>+</a:t>
            </a:r>
            <a:r>
              <a:rPr lang="en-US" dirty="0" smtClean="0">
                <a:cs typeface="Symbol" charset="2"/>
              </a:rPr>
              <a:t>)</a:t>
            </a:r>
            <a:r>
              <a:rPr lang="en-US" baseline="-25000" dirty="0" smtClean="0">
                <a:cs typeface="Symbol" charset="2"/>
              </a:rPr>
              <a:t>beam</a:t>
            </a:r>
            <a:r>
              <a:rPr lang="en-US" dirty="0" smtClean="0">
                <a:cs typeface="Symbol" charset="2"/>
              </a:rPr>
              <a:t>)</a:t>
            </a:r>
          </a:p>
          <a:p>
            <a:pPr lvl="1"/>
            <a:r>
              <a:rPr lang="en-US" dirty="0" smtClean="0">
                <a:cs typeface="Symbol" charset="2"/>
              </a:rPr>
              <a:t>New Veto detector introduced to reject residual BG</a:t>
            </a:r>
          </a:p>
          <a:p>
            <a:pPr lvl="1"/>
            <a:r>
              <a:rPr lang="en-US" dirty="0" smtClean="0">
                <a:cs typeface="Symbol" charset="2"/>
              </a:rPr>
              <a:t>New sensitivity estimate ongoing</a:t>
            </a:r>
            <a:endParaRPr lang="en-US" dirty="0"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8637" y="956015"/>
            <a:ext cx="11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90"/>
                </a:solidFill>
              </a:rPr>
              <a:t>e</a:t>
            </a:r>
            <a:r>
              <a:rPr lang="en-US" baseline="30000" dirty="0" err="1" smtClean="0">
                <a:solidFill>
                  <a:srgbClr val="000090"/>
                </a:solidFill>
              </a:rPr>
              <a:t>+</a:t>
            </a:r>
            <a:r>
              <a:rPr lang="en-US" dirty="0" err="1" smtClean="0">
                <a:solidFill>
                  <a:srgbClr val="000090"/>
                </a:solidFill>
              </a:rPr>
              <a:t>e</a:t>
            </a:r>
            <a:r>
              <a:rPr lang="en-US" baseline="30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-</a:t>
            </a:r>
            <a:r>
              <a:rPr lang="en-US" dirty="0" smtClean="0">
                <a:solidFill>
                  <a:srgbClr val="000090"/>
                </a:solidFill>
              </a:rPr>
              <a:t>→ </a:t>
            </a:r>
            <a:r>
              <a:rPr lang="en-US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gg</a:t>
            </a:r>
            <a:endParaRPr lang="en-US" dirty="0">
              <a:solidFill>
                <a:srgbClr val="000090"/>
              </a:solidFill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7934" y="1164067"/>
            <a:ext cx="11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</a:t>
            </a:r>
            <a:r>
              <a:rPr lang="en-US" baseline="30000" dirty="0" err="1" smtClean="0">
                <a:solidFill>
                  <a:srgbClr val="000000"/>
                </a:solidFill>
              </a:rPr>
              <a:t>+</a:t>
            </a:r>
            <a:r>
              <a:rPr lang="en-US" dirty="0" err="1" smtClean="0">
                <a:solidFill>
                  <a:srgbClr val="000000"/>
                </a:solidFill>
              </a:rPr>
              <a:t>e</a:t>
            </a:r>
            <a:r>
              <a:rPr lang="en-US" baseline="30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→ </a:t>
            </a:r>
            <a:r>
              <a:rPr lang="en-US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gg</a:t>
            </a:r>
            <a:endParaRPr lang="en-US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259" y="280716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90"/>
                </a:solidFill>
              </a:rPr>
              <a:t>e</a:t>
            </a:r>
            <a:r>
              <a:rPr lang="en-US" baseline="30000" dirty="0" err="1" smtClean="0">
                <a:solidFill>
                  <a:srgbClr val="000090"/>
                </a:solidFill>
              </a:rPr>
              <a:t>+</a:t>
            </a:r>
            <a:r>
              <a:rPr lang="en-US" dirty="0" err="1" smtClean="0">
                <a:solidFill>
                  <a:srgbClr val="000090"/>
                </a:solidFill>
              </a:rPr>
              <a:t>N→</a:t>
            </a:r>
            <a:r>
              <a:rPr lang="en-US" dirty="0" err="1">
                <a:solidFill>
                  <a:srgbClr val="000090"/>
                </a:solidFill>
              </a:rPr>
              <a:t>e</a:t>
            </a:r>
            <a:r>
              <a:rPr lang="en-US" baseline="30000" dirty="0" err="1">
                <a:solidFill>
                  <a:srgbClr val="000090"/>
                </a:solidFill>
              </a:rPr>
              <a:t>+</a:t>
            </a:r>
            <a:r>
              <a:rPr lang="en-US" dirty="0" err="1" smtClean="0">
                <a:solidFill>
                  <a:srgbClr val="000090"/>
                </a:solidFill>
              </a:rPr>
              <a:t>N</a:t>
            </a:r>
            <a:r>
              <a:rPr lang="en-US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endParaRPr lang="en-US" dirty="0">
              <a:solidFill>
                <a:srgbClr val="000090"/>
              </a:solidFill>
              <a:latin typeface="Symbol" charset="2"/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4120" y="101868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</a:t>
            </a:r>
            <a:r>
              <a:rPr lang="en-US" baseline="30000" dirty="0" err="1" smtClean="0">
                <a:solidFill>
                  <a:srgbClr val="000000"/>
                </a:solidFill>
              </a:rPr>
              <a:t>+</a:t>
            </a:r>
            <a:r>
              <a:rPr lang="en-US" dirty="0" err="1" smtClean="0">
                <a:solidFill>
                  <a:srgbClr val="000000"/>
                </a:solidFill>
              </a:rPr>
              <a:t>N→</a:t>
            </a:r>
            <a:r>
              <a:rPr lang="en-US" dirty="0" err="1">
                <a:solidFill>
                  <a:srgbClr val="000000"/>
                </a:solidFill>
              </a:rPr>
              <a:t>e</a:t>
            </a:r>
            <a:r>
              <a:rPr lang="en-US" baseline="30000" dirty="0" err="1">
                <a:solidFill>
                  <a:srgbClr val="000000"/>
                </a:solidFill>
              </a:rPr>
              <a:t>+</a:t>
            </a:r>
            <a:r>
              <a:rPr lang="en-US" dirty="0" err="1" smtClean="0">
                <a:solidFill>
                  <a:srgbClr val="000000"/>
                </a:solidFill>
              </a:rPr>
              <a:t>N</a:t>
            </a:r>
            <a:r>
              <a:rPr lang="en-US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8852" y="2315440"/>
            <a:ext cx="92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Pile</a:t>
            </a:r>
            <a:r>
              <a:rPr lang="en-US" dirty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up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686300" y="711793"/>
            <a:ext cx="208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Data Mmiss</a:t>
            </a:r>
            <a:r>
              <a:rPr lang="en-US" b="1" baseline="30000" dirty="0" smtClean="0">
                <a:solidFill>
                  <a:srgbClr val="000090"/>
                </a:solidFill>
              </a:rPr>
              <a:t>2</a:t>
            </a:r>
            <a:endParaRPr lang="en-US" b="1" baseline="30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estimates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4" y="4216400"/>
            <a:ext cx="8655426" cy="2049928"/>
          </a:xfrm>
        </p:spPr>
        <p:txBody>
          <a:bodyPr/>
          <a:lstStyle/>
          <a:p>
            <a:r>
              <a:rPr lang="en-US" dirty="0" smtClean="0"/>
              <a:t>Cut the missing mass of data in slices of 1</a:t>
            </a:r>
            <a:r>
              <a:rPr lang="en-US" dirty="0" smtClean="0">
                <a:latin typeface="Symbol" charset="2"/>
                <a:cs typeface="Symbol" charset="2"/>
              </a:rPr>
              <a:t>s </a:t>
            </a:r>
            <a:r>
              <a:rPr lang="en-US" dirty="0" smtClean="0">
                <a:cs typeface="Symbol" charset="2"/>
              </a:rPr>
              <a:t>and count the number of events inside.</a:t>
            </a:r>
          </a:p>
          <a:p>
            <a:r>
              <a:rPr lang="en-US" dirty="0" smtClean="0">
                <a:cs typeface="Symbol" charset="2"/>
              </a:rPr>
              <a:t>High background into 20MeV U boson mass region compensated by enhanced cross section due to resonant production</a:t>
            </a:r>
            <a:endParaRPr lang="en-US" dirty="0"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268124"/>
              </p:ext>
            </p:extLst>
          </p:nvPr>
        </p:nvGraphicFramePr>
        <p:xfrm>
          <a:off x="368300" y="940393"/>
          <a:ext cx="3708400" cy="28803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498600"/>
                <a:gridCol w="2209800"/>
              </a:tblGrid>
              <a:tr h="307099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U mass 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N BG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 events (1E11)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7099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7099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5 MeV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7099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7.5 MeV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7099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 MeV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7099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12.5 MeV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7099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15 MeV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7099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17.5 MeV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7099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20. MeV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844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Screenshot 2014-02-25 12.53.5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/>
          <a:stretch/>
        </p:blipFill>
        <p:spPr>
          <a:xfrm>
            <a:off x="4191000" y="748927"/>
            <a:ext cx="4953000" cy="3053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1032477"/>
            <a:ext cx="208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U boson Mmiss</a:t>
            </a:r>
            <a:r>
              <a:rPr lang="en-US" b="1" baseline="30000" dirty="0" smtClean="0">
                <a:solidFill>
                  <a:srgbClr val="000090"/>
                </a:solidFill>
              </a:rPr>
              <a:t>2</a:t>
            </a:r>
            <a:endParaRPr lang="en-US" b="1" baseline="30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5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6266"/>
            <a:ext cx="9144000" cy="5289356"/>
          </a:xfrm>
        </p:spPr>
        <p:txBody>
          <a:bodyPr>
            <a:noAutofit/>
          </a:bodyPr>
          <a:lstStyle/>
          <a:p>
            <a:r>
              <a:rPr lang="en-US" sz="1800" dirty="0"/>
              <a:t>The simplest hidden sector model just introduces one </a:t>
            </a:r>
            <a:r>
              <a:rPr lang="en-US" sz="1800" dirty="0">
                <a:solidFill>
                  <a:srgbClr val="000090"/>
                </a:solidFill>
              </a:rPr>
              <a:t>extra U(1) gauge symmetry</a:t>
            </a:r>
            <a:r>
              <a:rPr lang="en-US" sz="1800" dirty="0"/>
              <a:t> and a </a:t>
            </a:r>
            <a:r>
              <a:rPr lang="en-US" sz="1800" dirty="0" smtClean="0"/>
              <a:t>corresponding </a:t>
            </a:r>
            <a:r>
              <a:rPr lang="en-US" sz="1800" dirty="0">
                <a:solidFill>
                  <a:srgbClr val="000090"/>
                </a:solidFill>
              </a:rPr>
              <a:t>gauge boson</a:t>
            </a:r>
            <a:r>
              <a:rPr lang="en-US" sz="1800" dirty="0"/>
              <a:t>:  </a:t>
            </a:r>
            <a:r>
              <a:rPr lang="en-US" sz="1800" dirty="0" smtClean="0"/>
              <a:t>the “dark </a:t>
            </a:r>
            <a:r>
              <a:rPr lang="en-US" sz="1800" dirty="0"/>
              <a:t>photon" or U </a:t>
            </a:r>
            <a:r>
              <a:rPr lang="en-US" sz="1800" dirty="0" smtClean="0"/>
              <a:t>boson.</a:t>
            </a:r>
          </a:p>
          <a:p>
            <a:pPr lvl="1"/>
            <a:r>
              <a:rPr lang="en-US" sz="1600" dirty="0" smtClean="0"/>
              <a:t>Two type of interactions with SM particles should be considered</a:t>
            </a:r>
          </a:p>
          <a:p>
            <a:r>
              <a:rPr lang="en-US" sz="1800" dirty="0" smtClean="0">
                <a:solidFill>
                  <a:srgbClr val="000090"/>
                </a:solidFill>
              </a:rPr>
              <a:t>As </a:t>
            </a:r>
            <a:r>
              <a:rPr lang="en-US" sz="1800" dirty="0">
                <a:solidFill>
                  <a:srgbClr val="000090"/>
                </a:solidFill>
              </a:rPr>
              <a:t>in QED</a:t>
            </a:r>
            <a:r>
              <a:rPr lang="en-US" sz="1800" dirty="0"/>
              <a:t>, this will generate </a:t>
            </a:r>
            <a:r>
              <a:rPr lang="en-US" sz="1800" dirty="0" smtClean="0"/>
              <a:t>interactions of </a:t>
            </a:r>
            <a:r>
              <a:rPr lang="en-US" sz="1800" dirty="0"/>
              <a:t>the </a:t>
            </a:r>
            <a:r>
              <a:rPr lang="en-US" sz="1800" dirty="0" smtClean="0"/>
              <a:t>type:</a:t>
            </a:r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sz="1600" dirty="0" smtClean="0"/>
              <a:t>Not all the SM particles need to be charged under this new symmetry</a:t>
            </a:r>
          </a:p>
          <a:p>
            <a:pPr lvl="1"/>
            <a:r>
              <a:rPr lang="en-US" sz="1600" dirty="0" smtClean="0"/>
              <a:t>In the </a:t>
            </a:r>
            <a:r>
              <a:rPr lang="en-US" sz="1600" dirty="0" smtClean="0">
                <a:solidFill>
                  <a:srgbClr val="000090"/>
                </a:solidFill>
              </a:rPr>
              <a:t>most general case </a:t>
            </a:r>
            <a:r>
              <a:rPr lang="en-US" sz="1600" dirty="0" err="1" smtClean="0">
                <a:solidFill>
                  <a:srgbClr val="000090"/>
                </a:solidFill>
              </a:rPr>
              <a:t>q</a:t>
            </a:r>
            <a:r>
              <a:rPr lang="en-US" sz="1600" baseline="-25000" dirty="0" err="1" smtClean="0">
                <a:solidFill>
                  <a:srgbClr val="000090"/>
                </a:solidFill>
              </a:rPr>
              <a:t>f</a:t>
            </a:r>
            <a:r>
              <a:rPr lang="en-US" sz="1600" dirty="0" smtClean="0">
                <a:solidFill>
                  <a:srgbClr val="000090"/>
                </a:solidFill>
              </a:rPr>
              <a:t> is different in between leptons and quarks </a:t>
            </a:r>
            <a:r>
              <a:rPr lang="en-US" sz="1600" dirty="0" smtClean="0"/>
              <a:t>and can even be 0 for quarks. (</a:t>
            </a:r>
            <a:r>
              <a:rPr lang="hu-HU" sz="1400" dirty="0" smtClean="0"/>
              <a:t>P</a:t>
            </a:r>
            <a:r>
              <a:rPr lang="hu-HU" sz="1400" dirty="0"/>
              <a:t>. Fayet, Phys. Lett. B 675, 267 (2009)</a:t>
            </a:r>
            <a:r>
              <a:rPr lang="hu-HU" sz="1600" dirty="0" smtClean="0"/>
              <a:t>.)</a:t>
            </a:r>
            <a:endParaRPr lang="en-US" sz="1600" dirty="0" smtClean="0"/>
          </a:p>
          <a:p>
            <a:r>
              <a:rPr lang="en-US" sz="1800" dirty="0"/>
              <a:t>The coupling constant and the </a:t>
            </a:r>
            <a:r>
              <a:rPr lang="en-US" sz="1800" dirty="0" smtClean="0"/>
              <a:t>charges </a:t>
            </a:r>
            <a:r>
              <a:rPr lang="en-US" sz="1800" dirty="0"/>
              <a:t>can be generated </a:t>
            </a:r>
            <a:r>
              <a:rPr lang="en-US" sz="1800" dirty="0" smtClean="0"/>
              <a:t>effectively </a:t>
            </a:r>
            <a:r>
              <a:rPr lang="en-US" sz="1800" dirty="0"/>
              <a:t>through the </a:t>
            </a:r>
            <a:r>
              <a:rPr lang="en-US" sz="1800" dirty="0" smtClean="0">
                <a:solidFill>
                  <a:srgbClr val="000090"/>
                </a:solidFill>
              </a:rPr>
              <a:t>kinetic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smtClean="0">
                <a:solidFill>
                  <a:srgbClr val="000090"/>
                </a:solidFill>
              </a:rPr>
              <a:t>mixing </a:t>
            </a:r>
            <a:r>
              <a:rPr lang="en-US" sz="1800" dirty="0"/>
              <a:t>between the QED and the new U(1) gauge </a:t>
            </a:r>
            <a:r>
              <a:rPr lang="en-US" sz="1800" dirty="0" smtClean="0"/>
              <a:t>bosons</a:t>
            </a:r>
          </a:p>
          <a:p>
            <a:endParaRPr lang="en-US" sz="1800" dirty="0" smtClean="0"/>
          </a:p>
          <a:p>
            <a:endParaRPr lang="en-US" sz="1600" dirty="0"/>
          </a:p>
          <a:p>
            <a:pPr lvl="1"/>
            <a:r>
              <a:rPr lang="en-US" sz="1600" dirty="0" smtClean="0"/>
              <a:t>In this </a:t>
            </a:r>
            <a:r>
              <a:rPr lang="en-US" sz="1600" dirty="0" smtClean="0">
                <a:solidFill>
                  <a:srgbClr val="000090"/>
                </a:solidFill>
              </a:rPr>
              <a:t>case </a:t>
            </a:r>
            <a:r>
              <a:rPr lang="en-US" sz="1600" dirty="0" err="1" smtClean="0">
                <a:solidFill>
                  <a:srgbClr val="000090"/>
                </a:solidFill>
              </a:rPr>
              <a:t>q</a:t>
            </a:r>
            <a:r>
              <a:rPr lang="en-US" sz="1600" baseline="-25000" dirty="0" err="1" smtClean="0">
                <a:solidFill>
                  <a:srgbClr val="000090"/>
                </a:solidFill>
              </a:rPr>
              <a:t>f</a:t>
            </a:r>
            <a:r>
              <a:rPr lang="en-US" sz="1600" dirty="0" smtClean="0">
                <a:solidFill>
                  <a:srgbClr val="000090"/>
                </a:solidFill>
              </a:rPr>
              <a:t> is just proportional to electric charge </a:t>
            </a:r>
            <a:r>
              <a:rPr lang="en-US" sz="1600" dirty="0" smtClean="0"/>
              <a:t>and it is equal for both quarks and leptons.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75" y="5232400"/>
            <a:ext cx="3184851" cy="6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simplest dark sector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75" y="2529544"/>
            <a:ext cx="2913560" cy="45345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456113" y="5086134"/>
            <a:ext cx="4127500" cy="730766"/>
            <a:chOff x="4786313" y="4997234"/>
            <a:chExt cx="4127500" cy="730766"/>
          </a:xfrm>
        </p:grpSpPr>
        <p:pic>
          <p:nvPicPr>
            <p:cNvPr id="7" name="Picture 6" descr="KinMix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313" y="5029500"/>
              <a:ext cx="4127500" cy="6985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026400" y="50295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U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21300" y="4997234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g</a:t>
              </a:r>
              <a:endParaRPr lang="en-US" b="1" dirty="0">
                <a:solidFill>
                  <a:srgbClr val="0000FF"/>
                </a:solidFill>
                <a:latin typeface="Symbol" charset="2"/>
                <a:cs typeface="Symbol" charset="2"/>
              </a:endParaRPr>
            </a:p>
          </p:txBody>
        </p:sp>
      </p:grpSp>
      <p:pic>
        <p:nvPicPr>
          <p:cNvPr id="15" name="Picture 14" descr="Ugenuin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13" y="2267506"/>
            <a:ext cx="1708832" cy="10148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08600" y="23879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U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6600" y="21339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e</a:t>
            </a:r>
            <a:r>
              <a:rPr lang="en-US" b="1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endParaRPr lang="en-US" b="1" baseline="300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33900" y="300840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e</a:t>
            </a:r>
            <a:r>
              <a:rPr lang="en-US" b="1" baseline="30000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628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hermata 2014-02-23 alle 23.29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" y="1717151"/>
            <a:ext cx="4652566" cy="3556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normalization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896" y="2020340"/>
            <a:ext cx="4652104" cy="2118428"/>
          </a:xfrm>
        </p:spPr>
        <p:txBody>
          <a:bodyPr>
            <a:normAutofit/>
          </a:bodyPr>
          <a:lstStyle/>
          <a:p>
            <a:r>
              <a:rPr lang="en-US" sz="1600" dirty="0"/>
              <a:t> Number of calorimeter clusters = 2</a:t>
            </a:r>
          </a:p>
          <a:p>
            <a:r>
              <a:rPr lang="en-US" sz="1600" dirty="0"/>
              <a:t> Cluster </a:t>
            </a:r>
            <a:r>
              <a:rPr lang="en-US" sz="1600" dirty="0" smtClean="0"/>
              <a:t>energy: 100MeV&lt;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cl</a:t>
            </a:r>
            <a:r>
              <a:rPr lang="en-US" sz="1600" dirty="0" smtClean="0"/>
              <a:t>&lt;400 </a:t>
            </a:r>
            <a:r>
              <a:rPr lang="en-US" sz="1600" dirty="0"/>
              <a:t>MeV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Cluster radial position 5 cm &lt;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Cl</a:t>
            </a:r>
            <a:r>
              <a:rPr lang="en-US" sz="1600" dirty="0" smtClean="0"/>
              <a:t>&lt; </a:t>
            </a:r>
            <a:r>
              <a:rPr lang="en-US" sz="1600" dirty="0"/>
              <a:t>13 cm</a:t>
            </a:r>
          </a:p>
          <a:p>
            <a:r>
              <a:rPr lang="en-US" sz="1600" dirty="0" err="1" smtClean="0">
                <a:latin typeface="Symbol" charset="2"/>
                <a:cs typeface="Symbol" charset="2"/>
              </a:rPr>
              <a:t>gg</a:t>
            </a:r>
            <a:r>
              <a:rPr lang="en-US" sz="1600" dirty="0" smtClean="0"/>
              <a:t> invariant mass </a:t>
            </a:r>
            <a:r>
              <a:rPr lang="en-US" sz="1600" dirty="0"/>
              <a:t>20 MeV &lt; </a:t>
            </a:r>
            <a:r>
              <a:rPr lang="en-US" sz="1600" dirty="0" err="1" smtClean="0"/>
              <a:t>M</a:t>
            </a:r>
            <a:r>
              <a:rPr lang="en-US" sz="1600" baseline="-25000" dirty="0" err="1" smtClean="0">
                <a:latin typeface="Symbol" charset="2"/>
                <a:cs typeface="Symbol" charset="2"/>
              </a:rPr>
              <a:t>gg</a:t>
            </a:r>
            <a:r>
              <a:rPr lang="en-US" sz="1600" dirty="0" smtClean="0"/>
              <a:t> &lt; </a:t>
            </a:r>
            <a:r>
              <a:rPr lang="en-US" sz="1600" dirty="0"/>
              <a:t>26 MeV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7" descr="Schermata 2014-02-23 alle 23.32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73" y="4113412"/>
            <a:ext cx="4692318" cy="84221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92137" y="5214336"/>
            <a:ext cx="4866170" cy="92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 </a:t>
            </a:r>
            <a:r>
              <a:rPr lang="en-US" sz="1600" dirty="0" err="1" smtClean="0"/>
              <a:t>Acc</a:t>
            </a:r>
            <a:r>
              <a:rPr lang="en-US" sz="1600" baseline="-25000" dirty="0" err="1" smtClean="0">
                <a:latin typeface="Symbol" charset="2"/>
                <a:cs typeface="Symbol" charset="2"/>
              </a:rPr>
              <a:t>gg</a:t>
            </a:r>
            <a:r>
              <a:rPr lang="en-US" sz="1600" dirty="0" smtClean="0">
                <a:latin typeface="Symbol" charset="2"/>
                <a:cs typeface="Symbol" charset="2"/>
              </a:rPr>
              <a:t> </a:t>
            </a:r>
            <a:r>
              <a:rPr lang="en-US" sz="1600" dirty="0" smtClean="0">
                <a:cs typeface="Symbol" charset="2"/>
              </a:rPr>
              <a:t>= 7%</a:t>
            </a:r>
            <a:endParaRPr lang="en-US" sz="1600" dirty="0" smtClean="0">
              <a:latin typeface="Symbol" charset="2"/>
              <a:cs typeface="Symbol" charset="2"/>
            </a:endParaRPr>
          </a:p>
          <a:p>
            <a:r>
              <a:rPr lang="en-US" sz="1600" dirty="0" smtClean="0"/>
              <a:t> Contamination from bremsstrahlung &lt; 1‰</a:t>
            </a:r>
          </a:p>
        </p:txBody>
      </p:sp>
      <p:pic>
        <p:nvPicPr>
          <p:cNvPr id="11" name="Picture 10" descr="Screenshot 2014-02-24 15.50.1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28" y="891551"/>
            <a:ext cx="4265744" cy="89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shot 2014-02-25 09.54.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1" y="3139751"/>
            <a:ext cx="4731421" cy="3405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estimate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1807" y="736498"/>
            <a:ext cx="8432005" cy="1757183"/>
          </a:xfrm>
        </p:spPr>
        <p:txBody>
          <a:bodyPr>
            <a:normAutofit/>
          </a:bodyPr>
          <a:lstStyle/>
          <a:p>
            <a:r>
              <a:rPr lang="en-US" dirty="0" smtClean="0"/>
              <a:t>Based on 1E11 fully GEANT4 simulated e</a:t>
            </a:r>
            <a:r>
              <a:rPr lang="en-US" baseline="30000" dirty="0" smtClean="0"/>
              <a:t>+</a:t>
            </a:r>
            <a:r>
              <a:rPr lang="en-US" dirty="0" smtClean="0"/>
              <a:t> on target events </a:t>
            </a:r>
            <a:endParaRPr lang="en-US" dirty="0"/>
          </a:p>
          <a:p>
            <a:r>
              <a:rPr lang="en-US" dirty="0" smtClean="0"/>
              <a:t>Number of BG events is extrapolated to 1E13</a:t>
            </a:r>
          </a:p>
          <a:p>
            <a:pPr lvl="1"/>
            <a:r>
              <a:rPr lang="en-US" dirty="0" smtClean="0"/>
              <a:t>Using N(</a:t>
            </a:r>
            <a:r>
              <a:rPr lang="en-US" dirty="0" err="1" smtClean="0"/>
              <a:t>U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)=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(N</a:t>
            </a:r>
            <a:r>
              <a:rPr lang="en-US" baseline="-25000" dirty="0" smtClean="0"/>
              <a:t>BG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d </a:t>
            </a:r>
            <a:r>
              <a:rPr lang="en-US" dirty="0" smtClean="0">
                <a:cs typeface="Symbol" charset="2"/>
              </a:rPr>
              <a:t>enhancement factor  </a:t>
            </a:r>
            <a:r>
              <a:rPr lang="en-US" dirty="0" smtClean="0">
                <a:latin typeface="Symbol" charset="2"/>
                <a:cs typeface="Symbol" charset="2"/>
              </a:rPr>
              <a:t>d(</a:t>
            </a:r>
            <a:r>
              <a:rPr lang="en-US" dirty="0" smtClean="0">
                <a:cs typeface="Symbol" charset="2"/>
              </a:rPr>
              <a:t>M</a:t>
            </a:r>
            <a:r>
              <a:rPr lang="en-US" baseline="-25000" dirty="0" smtClean="0">
                <a:cs typeface="Symbol" charset="2"/>
              </a:rPr>
              <a:t>U</a:t>
            </a:r>
            <a:r>
              <a:rPr lang="en-US" dirty="0" smtClean="0">
                <a:latin typeface="Symbol" charset="2"/>
                <a:cs typeface="Symbol" charset="2"/>
              </a:rPr>
              <a:t>) = s(</a:t>
            </a:r>
            <a:r>
              <a:rPr lang="en-US" dirty="0" smtClean="0">
                <a:cs typeface="Symbol" charset="2"/>
              </a:rPr>
              <a:t>U)/</a:t>
            </a:r>
            <a:r>
              <a:rPr lang="en-US" dirty="0">
                <a:latin typeface="Symbol" charset="2"/>
                <a:cs typeface="Symbol" charset="2"/>
              </a:rPr>
              <a:t>s</a:t>
            </a:r>
            <a:r>
              <a:rPr lang="en-US" dirty="0" smtClean="0">
                <a:latin typeface="Symbol" charset="2"/>
                <a:cs typeface="Symbol" charset="2"/>
              </a:rPr>
              <a:t>(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>
                <a:cs typeface="Symbol" charset="2"/>
              </a:rPr>
              <a:t>) with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>
                <a:cs typeface="Symbol" charset="2"/>
              </a:rPr>
              <a:t>=1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9" name="Picture 8" descr="Schermata 2014-02-23 alle 20.1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26" y="2640838"/>
            <a:ext cx="4266515" cy="3871161"/>
          </a:xfrm>
          <a:prstGeom prst="rect">
            <a:avLst/>
          </a:prstGeom>
        </p:spPr>
      </p:pic>
      <p:pic>
        <p:nvPicPr>
          <p:cNvPr id="3" name="Picture 2" descr="Screenshot 2014-02-24 14.28.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8" y="2493682"/>
            <a:ext cx="4692318" cy="6752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4405" y="5343152"/>
            <a:ext cx="214062" cy="2140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64405" y="5623973"/>
            <a:ext cx="214062" cy="21403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78467" y="5243267"/>
            <a:ext cx="143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e+ veto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88157" y="5527226"/>
            <a:ext cx="202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U→</a:t>
            </a:r>
            <a:r>
              <a:rPr lang="en-US" dirty="0" err="1" smtClean="0">
                <a:latin typeface="Symbol" charset="2"/>
                <a:cs typeface="Symbol" charset="2"/>
              </a:rPr>
              <a:t>cc</a:t>
            </a:r>
            <a:r>
              <a:rPr lang="en-US" dirty="0" smtClean="0"/>
              <a:t> or </a:t>
            </a:r>
            <a:r>
              <a:rPr lang="en-US" dirty="0" err="1" smtClean="0"/>
              <a:t>U→e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364405" y="5903373"/>
            <a:ext cx="214062" cy="214033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88157" y="5819326"/>
            <a:ext cx="103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U→e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74405" y="4361934"/>
            <a:ext cx="1308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90"/>
                </a:solidFill>
              </a:rPr>
              <a:t>ArXiv1403.3041</a:t>
            </a:r>
            <a:endParaRPr lang="en-US" sz="1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3104"/>
            <a:ext cx="8913813" cy="7117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Search in bremsstrahlung production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1FC4CDA-588E-1140-AFA1-80A2C5395CA1}" type="datetime1">
              <a:rPr lang="it-IT" smtClean="0"/>
              <a:pPr algn="ctr"/>
              <a:t>20/05/14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 descr="Schermata 2014-02-23 alle 20.04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61" y="3805217"/>
            <a:ext cx="2924878" cy="273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analysis strategy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9610" y="4196663"/>
            <a:ext cx="8876105" cy="2372412"/>
          </a:xfrm>
        </p:spPr>
        <p:txBody>
          <a:bodyPr>
            <a:normAutofit/>
          </a:bodyPr>
          <a:lstStyle/>
          <a:p>
            <a:r>
              <a:rPr lang="en-US" dirty="0" smtClean="0"/>
              <a:t>Search for the process: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/>
              <a:t>N</a:t>
            </a:r>
            <a:r>
              <a:rPr lang="en-US" dirty="0" smtClean="0"/>
              <a:t> → </a:t>
            </a:r>
            <a:r>
              <a:rPr lang="en-US" dirty="0" err="1" smtClean="0"/>
              <a:t>N</a:t>
            </a:r>
            <a:r>
              <a:rPr lang="en-US" dirty="0" err="1" smtClean="0">
                <a:cs typeface="Symbol" charset="2"/>
              </a:rPr>
              <a:t>e</a:t>
            </a:r>
            <a:r>
              <a:rPr lang="en-US" baseline="30000" dirty="0" err="1" smtClean="0">
                <a:cs typeface="Symbol" charset="2"/>
              </a:rPr>
              <a:t>+</a:t>
            </a:r>
            <a:r>
              <a:rPr lang="en-US" dirty="0" err="1" smtClean="0"/>
              <a:t>U</a:t>
            </a:r>
            <a:r>
              <a:rPr lang="en-US" dirty="0" smtClean="0"/>
              <a:t> →</a:t>
            </a:r>
            <a:r>
              <a:rPr lang="en-US" dirty="0" err="1" smtClean="0"/>
              <a:t>N</a:t>
            </a:r>
            <a:r>
              <a:rPr lang="en-US" dirty="0" err="1" smtClean="0">
                <a:cs typeface="Symbol" charset="2"/>
              </a:rPr>
              <a:t>e</a:t>
            </a:r>
            <a:r>
              <a:rPr lang="en-US" baseline="30000" dirty="0" err="1" smtClean="0">
                <a:cs typeface="Symbol" charset="2"/>
              </a:rPr>
              <a:t>+</a:t>
            </a:r>
            <a:r>
              <a:rPr lang="en-US" dirty="0" err="1" smtClean="0">
                <a:cs typeface="Symbol" charset="2"/>
              </a:rPr>
              <a:t>e</a:t>
            </a:r>
            <a:r>
              <a:rPr lang="en-US" baseline="30000" dirty="0" err="1" smtClean="0">
                <a:cs typeface="Symbol" charset="2"/>
              </a:rPr>
              <a:t>+</a:t>
            </a:r>
            <a:r>
              <a:rPr lang="en-US" dirty="0" err="1" smtClean="0">
                <a:cs typeface="Symbol" charset="2"/>
              </a:rPr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</a:p>
          <a:p>
            <a:r>
              <a:rPr lang="en-US" dirty="0" smtClean="0"/>
              <a:t>550 MeV positron beam on a 50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diamond target</a:t>
            </a:r>
          </a:p>
          <a:p>
            <a:r>
              <a:rPr lang="en-US" dirty="0" smtClean="0"/>
              <a:t>Measure in the spectrometer the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30000" dirty="0" smtClean="0">
                <a:solidFill>
                  <a:srgbClr val="FF0000"/>
                </a:solidFill>
              </a:rPr>
              <a:t>4</a:t>
            </a:r>
            <a:r>
              <a:rPr lang="en-US" baseline="-25000" dirty="0" smtClean="0">
                <a:solidFill>
                  <a:srgbClr val="FF0000"/>
                </a:solidFill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baseline="30000" dirty="0" smtClean="0">
                <a:solidFill>
                  <a:srgbClr val="0000FF"/>
                </a:solidFill>
              </a:rPr>
              <a:t>4</a:t>
            </a:r>
            <a:r>
              <a:rPr lang="en-US" baseline="-25000" dirty="0" smtClean="0">
                <a:solidFill>
                  <a:srgbClr val="0000FF"/>
                </a:solidFill>
              </a:rPr>
              <a:t>e+</a:t>
            </a:r>
          </a:p>
          <a:p>
            <a:r>
              <a:rPr lang="en-US" dirty="0"/>
              <a:t>C</a:t>
            </a:r>
            <a:r>
              <a:rPr lang="en-US" dirty="0" smtClean="0"/>
              <a:t>ompute the M</a:t>
            </a:r>
            <a:r>
              <a:rPr lang="en-US" baseline="-25000" dirty="0" smtClean="0"/>
              <a:t>U</a:t>
            </a:r>
            <a:r>
              <a:rPr lang="en-US" baseline="30000" dirty="0" smtClean="0"/>
              <a:t>2 </a:t>
            </a:r>
            <a:r>
              <a:rPr lang="en-US" dirty="0" smtClean="0"/>
              <a:t>= (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30000" dirty="0" smtClean="0">
                <a:solidFill>
                  <a:srgbClr val="FF0000"/>
                </a:solidFill>
              </a:rPr>
              <a:t>4</a:t>
            </a:r>
            <a:r>
              <a:rPr lang="en-US" baseline="-25000" dirty="0" smtClean="0">
                <a:solidFill>
                  <a:srgbClr val="FF0000"/>
                </a:solidFill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baseline="-25000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latin typeface="Symbol" charset="2"/>
                <a:cs typeface="Symbol" charset="2"/>
              </a:rPr>
              <a:t>+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baseline="30000" dirty="0" smtClean="0">
                <a:solidFill>
                  <a:srgbClr val="0000FF"/>
                </a:solidFill>
              </a:rPr>
              <a:t>4</a:t>
            </a:r>
            <a:r>
              <a:rPr lang="en-US" baseline="-25000" dirty="0" smtClean="0">
                <a:solidFill>
                  <a:srgbClr val="0000FF"/>
                </a:solidFill>
              </a:rPr>
              <a:t>e+</a:t>
            </a:r>
            <a:r>
              <a:rPr lang="en-US" dirty="0" smtClean="0">
                <a:latin typeface="Century Gothic"/>
                <a:cs typeface="Century Gothic"/>
              </a:rPr>
              <a:t>)</a:t>
            </a:r>
            <a:r>
              <a:rPr lang="en-US" baseline="30000" dirty="0" smtClean="0">
                <a:latin typeface="Century Gothic"/>
                <a:cs typeface="Century Gothic"/>
              </a:rPr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1FC4CDA-588E-1140-AFA1-80A2C5395CA1}" type="datetime1">
              <a:rPr lang="it-IT" smtClean="0"/>
              <a:pPr algn="ctr"/>
              <a:t>20/05/14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Picture 7" descr="Schermata 2014-02-22 alle 10.06.5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18760" b="3725"/>
          <a:stretch/>
        </p:blipFill>
        <p:spPr>
          <a:xfrm>
            <a:off x="49598" y="714336"/>
            <a:ext cx="8876117" cy="348232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920135" y="2202497"/>
            <a:ext cx="1880330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97376" y="1829326"/>
            <a:ext cx="166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550 MeV e</a:t>
            </a:r>
            <a:r>
              <a:rPr lang="en-US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  <a:endParaRPr lang="en-US" baseline="30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8343" y="1291338"/>
            <a:ext cx="78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ECal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1193" y="2202498"/>
            <a:ext cx="166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en-US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</a:t>
            </a:r>
            <a:r>
              <a:rPr lang="en-US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beam</a:t>
            </a:r>
            <a:endParaRPr lang="en-US" baseline="-25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2554" y="921344"/>
            <a:ext cx="357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Spectrometer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6517" y="2237432"/>
            <a:ext cx="765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Target</a:t>
            </a:r>
            <a:endParaRPr lang="en-US" sz="1400" baseline="30000" dirty="0">
              <a:solidFill>
                <a:schemeClr val="bg1"/>
              </a:solidFill>
            </a:endParaRPr>
          </a:p>
        </p:txBody>
      </p:sp>
      <p:sp>
        <p:nvSpPr>
          <p:cNvPr id="19" name="10-Point Star 18"/>
          <p:cNvSpPr/>
          <p:nvPr/>
        </p:nvSpPr>
        <p:spPr>
          <a:xfrm>
            <a:off x="5323014" y="1258563"/>
            <a:ext cx="208354" cy="25795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10800000">
            <a:off x="5323014" y="-406402"/>
            <a:ext cx="2652816" cy="2597345"/>
          </a:xfrm>
          <a:prstGeom prst="arc">
            <a:avLst>
              <a:gd name="adj1" fmla="val 16200000"/>
              <a:gd name="adj2" fmla="val 20177969"/>
            </a:avLst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87991" y="274664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endParaRPr lang="en-US" baseline="300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22714" y="1271633"/>
            <a:ext cx="41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endParaRPr lang="en-US" baseline="300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33" name="10-Point Star 32"/>
          <p:cNvSpPr/>
          <p:nvPr/>
        </p:nvSpPr>
        <p:spPr>
          <a:xfrm>
            <a:off x="4936000" y="2946589"/>
            <a:ext cx="208354" cy="25795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6200000">
            <a:off x="5376056" y="1886476"/>
            <a:ext cx="1688428" cy="2300858"/>
          </a:xfrm>
          <a:prstGeom prst="arc">
            <a:avLst/>
          </a:prstGeom>
          <a:noFill/>
          <a:ln>
            <a:solidFill>
              <a:srgbClr val="FF0000"/>
            </a:solidFill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21519" y="1763778"/>
            <a:ext cx="112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en-US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Beam</a:t>
            </a:r>
            <a:endParaRPr lang="en-US" dirty="0"/>
          </a:p>
        </p:txBody>
      </p:sp>
      <p:sp>
        <p:nvSpPr>
          <p:cNvPr id="39" name="10-Point Star 38"/>
          <p:cNvSpPr/>
          <p:nvPr/>
        </p:nvSpPr>
        <p:spPr>
          <a:xfrm>
            <a:off x="3337008" y="1251076"/>
            <a:ext cx="208354" cy="25795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10800000">
            <a:off x="3348834" y="71035"/>
            <a:ext cx="6950729" cy="2131461"/>
          </a:xfrm>
          <a:prstGeom prst="arc">
            <a:avLst>
              <a:gd name="adj1" fmla="val 16200000"/>
              <a:gd name="adj2" fmla="val 21419806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Indication on visible decay sensitivity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6" descr="Screenshot 2014-02-24 15.57.1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2"/>
          <a:stretch/>
        </p:blipFill>
        <p:spPr>
          <a:xfrm>
            <a:off x="9551" y="722995"/>
            <a:ext cx="4324296" cy="416103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19100" y="4812077"/>
            <a:ext cx="8293446" cy="1939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dirty="0" smtClean="0"/>
              <a:t>Ratio of bremsstrahlung </a:t>
            </a:r>
            <a:r>
              <a:rPr lang="en-US" dirty="0" err="1" smtClean="0"/>
              <a:t>wrt</a:t>
            </a:r>
            <a:r>
              <a:rPr lang="en-US" dirty="0" smtClean="0"/>
              <a:t> to annihilation at 1MeV ~ 400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Scaling low of the U-</a:t>
            </a:r>
            <a:r>
              <a:rPr lang="en-US" dirty="0" err="1" smtClean="0"/>
              <a:t>strahlung</a:t>
            </a:r>
            <a:r>
              <a:rPr lang="en-US" dirty="0" smtClean="0"/>
              <a:t> is 1/M</a:t>
            </a:r>
            <a:r>
              <a:rPr lang="en-US" baseline="-25000" dirty="0" smtClean="0"/>
              <a:t>U</a:t>
            </a:r>
            <a:r>
              <a:rPr lang="en-US" baseline="30000" dirty="0" smtClean="0"/>
              <a:t>2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Final state is more constrained by invariant mass of the </a:t>
            </a:r>
            <a:r>
              <a:rPr lang="en-US" dirty="0" err="1" smtClean="0"/>
              <a:t>ee</a:t>
            </a:r>
            <a:r>
              <a:rPr lang="en-US" dirty="0" smtClean="0"/>
              <a:t> pair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Naively a limit for </a:t>
            </a:r>
            <a:r>
              <a:rPr lang="en-US" sz="2200" dirty="0" smtClean="0">
                <a:latin typeface="Symbol" charset="2"/>
                <a:cs typeface="Symbol" charset="2"/>
              </a:rPr>
              <a:t>e</a:t>
            </a:r>
            <a:r>
              <a:rPr lang="en-US" baseline="30000" dirty="0" smtClean="0"/>
              <a:t>2</a:t>
            </a:r>
            <a:r>
              <a:rPr lang="en-US" dirty="0" smtClean="0"/>
              <a:t>&lt;10</a:t>
            </a:r>
            <a:r>
              <a:rPr lang="en-US" baseline="30000" dirty="0" smtClean="0"/>
              <a:t>-5</a:t>
            </a:r>
            <a:r>
              <a:rPr lang="en-US" dirty="0" smtClean="0"/>
              <a:t> is expected up to 100 MeV</a:t>
            </a:r>
          </a:p>
        </p:txBody>
      </p:sp>
      <p:pic>
        <p:nvPicPr>
          <p:cNvPr id="9" name="Picture 8" descr="e+target_upro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15" y="792316"/>
            <a:ext cx="4692318" cy="2982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45300" y="1117600"/>
            <a:ext cx="181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w</a:t>
            </a:r>
            <a:r>
              <a:rPr lang="en-US" b="1" dirty="0" smtClean="0">
                <a:solidFill>
                  <a:srgbClr val="008000"/>
                </a:solidFill>
              </a:rPr>
              <a:t>ith </a:t>
            </a:r>
            <a:r>
              <a:rPr lang="en-US" sz="2000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e</a:t>
            </a:r>
            <a:r>
              <a:rPr lang="en-US" b="1" dirty="0" smtClean="0">
                <a:solidFill>
                  <a:srgbClr val="008000"/>
                </a:solidFill>
              </a:rPr>
              <a:t>=1・10</a:t>
            </a:r>
            <a:r>
              <a:rPr lang="en-US" b="1" baseline="30000" dirty="0" smtClean="0">
                <a:solidFill>
                  <a:srgbClr val="008000"/>
                </a:solidFill>
              </a:rPr>
              <a:t>-3</a:t>
            </a:r>
            <a:endParaRPr lang="en-US" b="1" baseline="30000" dirty="0">
              <a:solidFill>
                <a:srgbClr val="008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09599" y="1054100"/>
            <a:ext cx="2172491" cy="1562100"/>
          </a:xfrm>
          <a:custGeom>
            <a:avLst/>
            <a:gdLst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65300 w 2182848"/>
              <a:gd name="connsiteY10" fmla="*/ 1003300 h 1562100"/>
              <a:gd name="connsiteX11" fmla="*/ 1790700 w 2182848"/>
              <a:gd name="connsiteY11" fmla="*/ 96520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1993900 w 2182848"/>
              <a:gd name="connsiteY15" fmla="*/ 596900 h 1562100"/>
              <a:gd name="connsiteX16" fmla="*/ 2019300 w 2182848"/>
              <a:gd name="connsiteY16" fmla="*/ 495300 h 1562100"/>
              <a:gd name="connsiteX17" fmla="*/ 20574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65300 w 2182848"/>
              <a:gd name="connsiteY10" fmla="*/ 1003300 h 1562100"/>
              <a:gd name="connsiteX11" fmla="*/ 1790700 w 2182848"/>
              <a:gd name="connsiteY11" fmla="*/ 96520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1993900 w 2182848"/>
              <a:gd name="connsiteY15" fmla="*/ 596900 h 1562100"/>
              <a:gd name="connsiteX16" fmla="*/ 2095500 w 2182848"/>
              <a:gd name="connsiteY16" fmla="*/ 539750 h 1562100"/>
              <a:gd name="connsiteX17" fmla="*/ 20574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65300 w 2182848"/>
              <a:gd name="connsiteY10" fmla="*/ 1003300 h 1562100"/>
              <a:gd name="connsiteX11" fmla="*/ 1790700 w 2182848"/>
              <a:gd name="connsiteY11" fmla="*/ 96520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1993900 w 2182848"/>
              <a:gd name="connsiteY15" fmla="*/ 596900 h 1562100"/>
              <a:gd name="connsiteX16" fmla="*/ 2095500 w 2182848"/>
              <a:gd name="connsiteY16" fmla="*/ 539750 h 1562100"/>
              <a:gd name="connsiteX17" fmla="*/ 21082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90700 w 2182848"/>
              <a:gd name="connsiteY10" fmla="*/ 1035050 h 1562100"/>
              <a:gd name="connsiteX11" fmla="*/ 1790700 w 2182848"/>
              <a:gd name="connsiteY11" fmla="*/ 96520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1993900 w 2182848"/>
              <a:gd name="connsiteY15" fmla="*/ 596900 h 1562100"/>
              <a:gd name="connsiteX16" fmla="*/ 2095500 w 2182848"/>
              <a:gd name="connsiteY16" fmla="*/ 539750 h 1562100"/>
              <a:gd name="connsiteX17" fmla="*/ 21082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90700 w 2182848"/>
              <a:gd name="connsiteY10" fmla="*/ 1035050 h 1562100"/>
              <a:gd name="connsiteX11" fmla="*/ 1822450 w 2182848"/>
              <a:gd name="connsiteY11" fmla="*/ 98425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1993900 w 2182848"/>
              <a:gd name="connsiteY15" fmla="*/ 596900 h 1562100"/>
              <a:gd name="connsiteX16" fmla="*/ 2095500 w 2182848"/>
              <a:gd name="connsiteY16" fmla="*/ 539750 h 1562100"/>
              <a:gd name="connsiteX17" fmla="*/ 21082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90700 w 2182848"/>
              <a:gd name="connsiteY10" fmla="*/ 1035050 h 1562100"/>
              <a:gd name="connsiteX11" fmla="*/ 1822450 w 2182848"/>
              <a:gd name="connsiteY11" fmla="*/ 98425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2025650 w 2182848"/>
              <a:gd name="connsiteY15" fmla="*/ 615950 h 1562100"/>
              <a:gd name="connsiteX16" fmla="*/ 2095500 w 2182848"/>
              <a:gd name="connsiteY16" fmla="*/ 539750 h 1562100"/>
              <a:gd name="connsiteX17" fmla="*/ 21082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90700 w 2182848"/>
              <a:gd name="connsiteY10" fmla="*/ 1035050 h 1562100"/>
              <a:gd name="connsiteX11" fmla="*/ 1822450 w 2182848"/>
              <a:gd name="connsiteY11" fmla="*/ 98425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2000250 w 2182848"/>
              <a:gd name="connsiteY14" fmla="*/ 692150 h 1562100"/>
              <a:gd name="connsiteX15" fmla="*/ 1981200 w 2182848"/>
              <a:gd name="connsiteY15" fmla="*/ 647700 h 1562100"/>
              <a:gd name="connsiteX16" fmla="*/ 2025650 w 2182848"/>
              <a:gd name="connsiteY16" fmla="*/ 615950 h 1562100"/>
              <a:gd name="connsiteX17" fmla="*/ 2095500 w 2182848"/>
              <a:gd name="connsiteY17" fmla="*/ 539750 h 1562100"/>
              <a:gd name="connsiteX18" fmla="*/ 2108200 w 2182848"/>
              <a:gd name="connsiteY18" fmla="*/ 469900 h 1562100"/>
              <a:gd name="connsiteX19" fmla="*/ 2095500 w 2182848"/>
              <a:gd name="connsiteY19" fmla="*/ 381000 h 1562100"/>
              <a:gd name="connsiteX20" fmla="*/ 2159000 w 2182848"/>
              <a:gd name="connsiteY20" fmla="*/ 266700 h 1562100"/>
              <a:gd name="connsiteX21" fmla="*/ 2171700 w 2182848"/>
              <a:gd name="connsiteY21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90700 w 2182848"/>
              <a:gd name="connsiteY10" fmla="*/ 1035050 h 1562100"/>
              <a:gd name="connsiteX11" fmla="*/ 1822450 w 2182848"/>
              <a:gd name="connsiteY11" fmla="*/ 98425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2000250 w 2182848"/>
              <a:gd name="connsiteY14" fmla="*/ 692150 h 1562100"/>
              <a:gd name="connsiteX15" fmla="*/ 2019300 w 2182848"/>
              <a:gd name="connsiteY15" fmla="*/ 654050 h 1562100"/>
              <a:gd name="connsiteX16" fmla="*/ 2025650 w 2182848"/>
              <a:gd name="connsiteY16" fmla="*/ 615950 h 1562100"/>
              <a:gd name="connsiteX17" fmla="*/ 2095500 w 2182848"/>
              <a:gd name="connsiteY17" fmla="*/ 539750 h 1562100"/>
              <a:gd name="connsiteX18" fmla="*/ 2108200 w 2182848"/>
              <a:gd name="connsiteY18" fmla="*/ 469900 h 1562100"/>
              <a:gd name="connsiteX19" fmla="*/ 2095500 w 2182848"/>
              <a:gd name="connsiteY19" fmla="*/ 381000 h 1562100"/>
              <a:gd name="connsiteX20" fmla="*/ 2159000 w 2182848"/>
              <a:gd name="connsiteY20" fmla="*/ 266700 h 1562100"/>
              <a:gd name="connsiteX21" fmla="*/ 2171700 w 2182848"/>
              <a:gd name="connsiteY21" fmla="*/ 0 h 1562100"/>
              <a:gd name="connsiteX0" fmla="*/ 0 w 2179076"/>
              <a:gd name="connsiteY0" fmla="*/ 1562100 h 1562100"/>
              <a:gd name="connsiteX1" fmla="*/ 660400 w 2179076"/>
              <a:gd name="connsiteY1" fmla="*/ 1511300 h 1562100"/>
              <a:gd name="connsiteX2" fmla="*/ 1079500 w 2179076"/>
              <a:gd name="connsiteY2" fmla="*/ 1473200 h 1562100"/>
              <a:gd name="connsiteX3" fmla="*/ 1231900 w 2179076"/>
              <a:gd name="connsiteY3" fmla="*/ 1447800 h 1562100"/>
              <a:gd name="connsiteX4" fmla="*/ 1384300 w 2179076"/>
              <a:gd name="connsiteY4" fmla="*/ 1371600 h 1562100"/>
              <a:gd name="connsiteX5" fmla="*/ 1485900 w 2179076"/>
              <a:gd name="connsiteY5" fmla="*/ 1346200 h 1562100"/>
              <a:gd name="connsiteX6" fmla="*/ 1562100 w 2179076"/>
              <a:gd name="connsiteY6" fmla="*/ 1282700 h 1562100"/>
              <a:gd name="connsiteX7" fmla="*/ 1600200 w 2179076"/>
              <a:gd name="connsiteY7" fmla="*/ 1270000 h 1562100"/>
              <a:gd name="connsiteX8" fmla="*/ 1676400 w 2179076"/>
              <a:gd name="connsiteY8" fmla="*/ 1155700 h 1562100"/>
              <a:gd name="connsiteX9" fmla="*/ 1701800 w 2179076"/>
              <a:gd name="connsiteY9" fmla="*/ 1117600 h 1562100"/>
              <a:gd name="connsiteX10" fmla="*/ 1790700 w 2179076"/>
              <a:gd name="connsiteY10" fmla="*/ 1035050 h 1562100"/>
              <a:gd name="connsiteX11" fmla="*/ 1822450 w 2179076"/>
              <a:gd name="connsiteY11" fmla="*/ 984250 h 1562100"/>
              <a:gd name="connsiteX12" fmla="*/ 1866900 w 2179076"/>
              <a:gd name="connsiteY12" fmla="*/ 889000 h 1562100"/>
              <a:gd name="connsiteX13" fmla="*/ 1955800 w 2179076"/>
              <a:gd name="connsiteY13" fmla="*/ 787400 h 1562100"/>
              <a:gd name="connsiteX14" fmla="*/ 2000250 w 2179076"/>
              <a:gd name="connsiteY14" fmla="*/ 692150 h 1562100"/>
              <a:gd name="connsiteX15" fmla="*/ 2019300 w 2179076"/>
              <a:gd name="connsiteY15" fmla="*/ 654050 h 1562100"/>
              <a:gd name="connsiteX16" fmla="*/ 2025650 w 2179076"/>
              <a:gd name="connsiteY16" fmla="*/ 615950 h 1562100"/>
              <a:gd name="connsiteX17" fmla="*/ 2095500 w 2179076"/>
              <a:gd name="connsiteY17" fmla="*/ 539750 h 1562100"/>
              <a:gd name="connsiteX18" fmla="*/ 2108200 w 2179076"/>
              <a:gd name="connsiteY18" fmla="*/ 469900 h 1562100"/>
              <a:gd name="connsiteX19" fmla="*/ 2095500 w 2179076"/>
              <a:gd name="connsiteY19" fmla="*/ 381000 h 1562100"/>
              <a:gd name="connsiteX20" fmla="*/ 2152650 w 2179076"/>
              <a:gd name="connsiteY20" fmla="*/ 266700 h 1562100"/>
              <a:gd name="connsiteX21" fmla="*/ 2171700 w 2179076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676400 w 2172491"/>
              <a:gd name="connsiteY8" fmla="*/ 1155700 h 1562100"/>
              <a:gd name="connsiteX9" fmla="*/ 1701800 w 2172491"/>
              <a:gd name="connsiteY9" fmla="*/ 1117600 h 1562100"/>
              <a:gd name="connsiteX10" fmla="*/ 1790700 w 2172491"/>
              <a:gd name="connsiteY10" fmla="*/ 1035050 h 1562100"/>
              <a:gd name="connsiteX11" fmla="*/ 182245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095500 w 2172491"/>
              <a:gd name="connsiteY19" fmla="*/ 38100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676400 w 2172491"/>
              <a:gd name="connsiteY8" fmla="*/ 1155700 h 1562100"/>
              <a:gd name="connsiteX9" fmla="*/ 1701800 w 2172491"/>
              <a:gd name="connsiteY9" fmla="*/ 1117600 h 1562100"/>
              <a:gd name="connsiteX10" fmla="*/ 1790700 w 2172491"/>
              <a:gd name="connsiteY10" fmla="*/ 1035050 h 1562100"/>
              <a:gd name="connsiteX11" fmla="*/ 182245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095500 w 2172491"/>
              <a:gd name="connsiteY19" fmla="*/ 38100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676400 w 2172491"/>
              <a:gd name="connsiteY8" fmla="*/ 1155700 h 1562100"/>
              <a:gd name="connsiteX9" fmla="*/ 1701800 w 2172491"/>
              <a:gd name="connsiteY9" fmla="*/ 1117600 h 1562100"/>
              <a:gd name="connsiteX10" fmla="*/ 1790700 w 2172491"/>
              <a:gd name="connsiteY10" fmla="*/ 1035050 h 1562100"/>
              <a:gd name="connsiteX11" fmla="*/ 182245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676400 w 2172491"/>
              <a:gd name="connsiteY8" fmla="*/ 1155700 h 1562100"/>
              <a:gd name="connsiteX9" fmla="*/ 1727200 w 2172491"/>
              <a:gd name="connsiteY9" fmla="*/ 1149350 h 1562100"/>
              <a:gd name="connsiteX10" fmla="*/ 1790700 w 2172491"/>
              <a:gd name="connsiteY10" fmla="*/ 1035050 h 1562100"/>
              <a:gd name="connsiteX11" fmla="*/ 182245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708150 w 2172491"/>
              <a:gd name="connsiteY8" fmla="*/ 1187450 h 1562100"/>
              <a:gd name="connsiteX9" fmla="*/ 1727200 w 2172491"/>
              <a:gd name="connsiteY9" fmla="*/ 1149350 h 1562100"/>
              <a:gd name="connsiteX10" fmla="*/ 1790700 w 2172491"/>
              <a:gd name="connsiteY10" fmla="*/ 1035050 h 1562100"/>
              <a:gd name="connsiteX11" fmla="*/ 182245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708150 w 2172491"/>
              <a:gd name="connsiteY8" fmla="*/ 1187450 h 1562100"/>
              <a:gd name="connsiteX9" fmla="*/ 1727200 w 2172491"/>
              <a:gd name="connsiteY9" fmla="*/ 1149350 h 1562100"/>
              <a:gd name="connsiteX10" fmla="*/ 1790700 w 2172491"/>
              <a:gd name="connsiteY10" fmla="*/ 1035050 h 1562100"/>
              <a:gd name="connsiteX11" fmla="*/ 184150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708150 w 2172491"/>
              <a:gd name="connsiteY8" fmla="*/ 1187450 h 1562100"/>
              <a:gd name="connsiteX9" fmla="*/ 1727200 w 2172491"/>
              <a:gd name="connsiteY9" fmla="*/ 1149350 h 1562100"/>
              <a:gd name="connsiteX10" fmla="*/ 1790700 w 2172491"/>
              <a:gd name="connsiteY10" fmla="*/ 1035050 h 1562100"/>
              <a:gd name="connsiteX11" fmla="*/ 1841500 w 2172491"/>
              <a:gd name="connsiteY11" fmla="*/ 984250 h 1562100"/>
              <a:gd name="connsiteX12" fmla="*/ 1892300 w 2172491"/>
              <a:gd name="connsiteY12" fmla="*/ 9144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955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708150 w 2172491"/>
              <a:gd name="connsiteY8" fmla="*/ 1187450 h 1562100"/>
              <a:gd name="connsiteX9" fmla="*/ 1727200 w 2172491"/>
              <a:gd name="connsiteY9" fmla="*/ 1149350 h 1562100"/>
              <a:gd name="connsiteX10" fmla="*/ 1790700 w 2172491"/>
              <a:gd name="connsiteY10" fmla="*/ 1035050 h 1562100"/>
              <a:gd name="connsiteX11" fmla="*/ 1841500 w 2172491"/>
              <a:gd name="connsiteY11" fmla="*/ 984250 h 1562100"/>
              <a:gd name="connsiteX12" fmla="*/ 1892300 w 2172491"/>
              <a:gd name="connsiteY12" fmla="*/ 9144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72491" h="1562100">
                <a:moveTo>
                  <a:pt x="0" y="1562100"/>
                </a:moveTo>
                <a:cubicBezTo>
                  <a:pt x="584342" y="1521332"/>
                  <a:pt x="364740" y="1544151"/>
                  <a:pt x="660400" y="1511300"/>
                </a:cubicBezTo>
                <a:cubicBezTo>
                  <a:pt x="835300" y="1467575"/>
                  <a:pt x="660536" y="1514464"/>
                  <a:pt x="1079500" y="1479550"/>
                </a:cubicBezTo>
                <a:cubicBezTo>
                  <a:pt x="1133509" y="1475049"/>
                  <a:pt x="1179617" y="1458257"/>
                  <a:pt x="1231900" y="1447800"/>
                </a:cubicBezTo>
                <a:cubicBezTo>
                  <a:pt x="1311931" y="1394446"/>
                  <a:pt x="1295318" y="1395868"/>
                  <a:pt x="1384300" y="1371600"/>
                </a:cubicBezTo>
                <a:cubicBezTo>
                  <a:pt x="1416181" y="1362905"/>
                  <a:pt x="1455072" y="1361614"/>
                  <a:pt x="1485900" y="1346200"/>
                </a:cubicBezTo>
                <a:cubicBezTo>
                  <a:pt x="1569002" y="1304649"/>
                  <a:pt x="1477838" y="1338875"/>
                  <a:pt x="1562100" y="1282700"/>
                </a:cubicBezTo>
                <a:cubicBezTo>
                  <a:pt x="1573239" y="1275274"/>
                  <a:pt x="1587500" y="1274233"/>
                  <a:pt x="1600200" y="1270000"/>
                </a:cubicBezTo>
                <a:cubicBezTo>
                  <a:pt x="1625600" y="1231900"/>
                  <a:pt x="1686983" y="1207558"/>
                  <a:pt x="1708150" y="1187450"/>
                </a:cubicBezTo>
                <a:cubicBezTo>
                  <a:pt x="1729317" y="1167342"/>
                  <a:pt x="1713442" y="1174750"/>
                  <a:pt x="1727200" y="1149350"/>
                </a:cubicBezTo>
                <a:cubicBezTo>
                  <a:pt x="1740958" y="1123950"/>
                  <a:pt x="1771650" y="1062567"/>
                  <a:pt x="1790700" y="1035050"/>
                </a:cubicBezTo>
                <a:cubicBezTo>
                  <a:pt x="1809750" y="1007533"/>
                  <a:pt x="1824567" y="1004358"/>
                  <a:pt x="1841500" y="984250"/>
                </a:cubicBezTo>
                <a:cubicBezTo>
                  <a:pt x="1858433" y="964142"/>
                  <a:pt x="1873250" y="947208"/>
                  <a:pt x="1892300" y="914400"/>
                </a:cubicBezTo>
                <a:cubicBezTo>
                  <a:pt x="1911350" y="881592"/>
                  <a:pt x="1938867" y="824442"/>
                  <a:pt x="1955800" y="787400"/>
                </a:cubicBezTo>
                <a:cubicBezTo>
                  <a:pt x="1972733" y="750358"/>
                  <a:pt x="1996017" y="715433"/>
                  <a:pt x="2000250" y="692150"/>
                </a:cubicBezTo>
                <a:cubicBezTo>
                  <a:pt x="2004483" y="668867"/>
                  <a:pt x="2015067" y="666750"/>
                  <a:pt x="2019300" y="654050"/>
                </a:cubicBezTo>
                <a:cubicBezTo>
                  <a:pt x="2023533" y="641350"/>
                  <a:pt x="2012950" y="635000"/>
                  <a:pt x="2025650" y="615950"/>
                </a:cubicBezTo>
                <a:cubicBezTo>
                  <a:pt x="2038350" y="596900"/>
                  <a:pt x="2081742" y="564092"/>
                  <a:pt x="2095500" y="539750"/>
                </a:cubicBezTo>
                <a:cubicBezTo>
                  <a:pt x="2109258" y="515408"/>
                  <a:pt x="2095500" y="478367"/>
                  <a:pt x="2108200" y="469900"/>
                </a:cubicBezTo>
                <a:cubicBezTo>
                  <a:pt x="2200654" y="331218"/>
                  <a:pt x="2132542" y="383117"/>
                  <a:pt x="2139950" y="349250"/>
                </a:cubicBezTo>
                <a:cubicBezTo>
                  <a:pt x="2147358" y="315383"/>
                  <a:pt x="2117530" y="403811"/>
                  <a:pt x="2152650" y="266700"/>
                </a:cubicBezTo>
                <a:cubicBezTo>
                  <a:pt x="2178429" y="217036"/>
                  <a:pt x="2171700" y="318187"/>
                  <a:pt x="217170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2900" y="2508250"/>
            <a:ext cx="1346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??PADME??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decay: dump experiment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22147" y="4612717"/>
            <a:ext cx="9100028" cy="1939847"/>
          </a:xfrm>
        </p:spPr>
        <p:txBody>
          <a:bodyPr>
            <a:normAutofit/>
          </a:bodyPr>
          <a:lstStyle/>
          <a:p>
            <a:r>
              <a:rPr lang="en-US" dirty="0" smtClean="0"/>
              <a:t>Early study for a beam dump experiment (Sarah Andreas)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1E7 electrons </a:t>
            </a:r>
            <a:r>
              <a:rPr lang="en-US" dirty="0" smtClean="0"/>
              <a:t>of energy </a:t>
            </a:r>
            <a:r>
              <a:rPr lang="en-US" dirty="0" smtClean="0">
                <a:solidFill>
                  <a:srgbClr val="0000FF"/>
                </a:solidFill>
              </a:rPr>
              <a:t>750 MeV </a:t>
            </a:r>
            <a:r>
              <a:rPr lang="en-US" dirty="0" smtClean="0"/>
              <a:t>per bunch in 50 bunch/s </a:t>
            </a:r>
            <a:r>
              <a:rPr lang="en-US" dirty="0" smtClean="0">
                <a:solidFill>
                  <a:srgbClr val="0000FF"/>
                </a:solidFill>
              </a:rPr>
              <a:t>over 1 year</a:t>
            </a:r>
          </a:p>
          <a:p>
            <a:pPr lvl="1"/>
            <a:r>
              <a:rPr lang="en-US" dirty="0" smtClean="0"/>
              <a:t>Total 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 on target being: 50*1E7*3.15E7 = </a:t>
            </a:r>
            <a:r>
              <a:rPr lang="en-US" dirty="0" smtClean="0">
                <a:solidFill>
                  <a:srgbClr val="0000FF"/>
                </a:solidFill>
              </a:rPr>
              <a:t>1.6E16</a:t>
            </a:r>
            <a:r>
              <a:rPr lang="en-US" dirty="0" smtClean="0"/>
              <a:t>   (we use 1E16)</a:t>
            </a:r>
          </a:p>
          <a:p>
            <a:pPr lvl="1"/>
            <a:r>
              <a:rPr lang="en-US" dirty="0" smtClean="0"/>
              <a:t>Study </a:t>
            </a:r>
            <a:r>
              <a:rPr lang="en-US" dirty="0" smtClean="0">
                <a:solidFill>
                  <a:srgbClr val="0000FF"/>
                </a:solidFill>
              </a:rPr>
              <a:t>based on 0 events observed </a:t>
            </a:r>
            <a:r>
              <a:rPr lang="en-US" dirty="0" smtClean="0"/>
              <a:t>after the dump. (not easy to achieve)</a:t>
            </a:r>
          </a:p>
          <a:p>
            <a:pPr lvl="1"/>
            <a:r>
              <a:rPr lang="en-US" dirty="0" smtClean="0"/>
              <a:t>Much better sensitivity can be achieved using 10</a:t>
            </a:r>
            <a:r>
              <a:rPr lang="en-US" baseline="30000" dirty="0" smtClean="0"/>
              <a:t>10</a:t>
            </a:r>
            <a:r>
              <a:rPr lang="en-US" dirty="0" smtClean="0"/>
              <a:t> 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/bunch (total 1E19)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Picture 6" descr="Schermata 2014-02-22 alle 17.30.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502" y="781240"/>
            <a:ext cx="3773673" cy="3871161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86918" y="2372232"/>
            <a:ext cx="5062364" cy="1949504"/>
            <a:chOff x="-6769" y="853928"/>
            <a:chExt cx="9076064" cy="3495171"/>
          </a:xfrm>
        </p:grpSpPr>
        <p:sp>
          <p:nvSpPr>
            <p:cNvPr id="9" name="Rectangle 8"/>
            <p:cNvSpPr/>
            <p:nvPr/>
          </p:nvSpPr>
          <p:spPr>
            <a:xfrm>
              <a:off x="1266891" y="2131910"/>
              <a:ext cx="180000" cy="1080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19047" y="1591910"/>
              <a:ext cx="1800000" cy="2160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19047" y="2491910"/>
              <a:ext cx="1800000" cy="36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Hole 10 cm</a:t>
              </a:r>
              <a:endParaRPr lang="en-US" sz="1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6769" y="1289534"/>
              <a:ext cx="1919356" cy="827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 target</a:t>
              </a:r>
              <a:br>
                <a:rPr lang="en-US" sz="1200" dirty="0" smtClean="0"/>
              </a:br>
              <a:r>
                <a:rPr lang="en-US" sz="1200" dirty="0" smtClean="0"/>
                <a:t>5cm</a:t>
              </a:r>
              <a:endParaRPr lang="en-US" sz="12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934126" y="1805523"/>
              <a:ext cx="332764" cy="6863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3327" y="2665947"/>
              <a:ext cx="1370469" cy="119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364534" y="1552923"/>
              <a:ext cx="2009463" cy="496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W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ollimator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519048" y="1362200"/>
              <a:ext cx="1800001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859840" y="853928"/>
              <a:ext cx="1150557" cy="496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50 cm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327" y="2677873"/>
              <a:ext cx="1116069" cy="496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Beam </a:t>
              </a:r>
              <a:endParaRPr lang="en-US" sz="12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409313" y="1171885"/>
              <a:ext cx="3600000" cy="3177214"/>
              <a:chOff x="4617440" y="1963758"/>
              <a:chExt cx="3600000" cy="317721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893782" y="1963758"/>
                <a:ext cx="3069865" cy="499756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Magnet</a:t>
                </a:r>
                <a:endParaRPr lang="en-US" sz="1200" dirty="0"/>
              </a:p>
            </p:txBody>
          </p:sp>
          <p:sp>
            <p:nvSpPr>
              <p:cNvPr id="27" name="Can 26"/>
              <p:cNvSpPr/>
              <p:nvPr/>
            </p:nvSpPr>
            <p:spPr>
              <a:xfrm rot="16200000">
                <a:off x="5565996" y="1648842"/>
                <a:ext cx="1702888" cy="36000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575077" y="2601396"/>
                <a:ext cx="2170404" cy="496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Spectrometer</a:t>
                </a:r>
                <a:endParaRPr lang="en-US" sz="1200" dirty="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>
                <a:off x="4767821" y="4439196"/>
                <a:ext cx="330377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>
              <a:xfrm>
                <a:off x="4893782" y="4641216"/>
                <a:ext cx="3069865" cy="499756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Magnet</a:t>
                </a:r>
                <a:endParaRPr lang="en-US" sz="12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813173" y="3051116"/>
              <a:ext cx="986116" cy="496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 m</a:t>
              </a:r>
              <a:endParaRPr lang="en-US" sz="12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409853" y="3650313"/>
              <a:ext cx="205138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932515" y="3054675"/>
              <a:ext cx="986116" cy="496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 m</a:t>
              </a:r>
              <a:endParaRPr lang="en-US" sz="12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35148" y="2482578"/>
              <a:ext cx="5734147" cy="38427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77228" y="2028405"/>
              <a:ext cx="2219015" cy="496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Vacuum pipe</a:t>
              </a:r>
              <a:endParaRPr lang="en-US" sz="1200" dirty="0"/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18244" y="709384"/>
            <a:ext cx="5369188" cy="1939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Same detectors of the previous phase</a:t>
            </a:r>
          </a:p>
          <a:p>
            <a:pPr lvl="1"/>
            <a:r>
              <a:rPr lang="en-US" dirty="0" smtClean="0"/>
              <a:t>Change the target with 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0000FF"/>
                </a:solidFill>
              </a:rPr>
              <a:t>7.5</a:t>
            </a:r>
            <a:r>
              <a:rPr lang="en-US" dirty="0" smtClean="0"/>
              <a:t> cm W one</a:t>
            </a:r>
          </a:p>
          <a:p>
            <a:pPr lvl="1"/>
            <a:r>
              <a:rPr lang="en-US" dirty="0" smtClean="0"/>
              <a:t>Build a W collimator</a:t>
            </a:r>
          </a:p>
          <a:p>
            <a:pPr lvl="1"/>
            <a:r>
              <a:rPr lang="en-US" dirty="0" smtClean="0"/>
              <a:t>Remove the EM calorimeter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68892" y="672109"/>
            <a:ext cx="219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90"/>
                </a:solidFill>
              </a:rPr>
              <a:t>By Sarah Andreas</a:t>
            </a:r>
            <a:endParaRPr lang="en-US" b="1" i="1" dirty="0">
              <a:solidFill>
                <a:srgbClr val="00009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44755" y="1694934"/>
            <a:ext cx="2018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1E16 750 MeV e-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shot 2014-05-15 16.51.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36" y="984608"/>
            <a:ext cx="4433277" cy="4258277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Competitors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5259220"/>
            <a:ext cx="9144000" cy="1297155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1800" dirty="0" smtClean="0"/>
              <a:t>Expected results for PADME are shown for annihilation production only</a:t>
            </a:r>
          </a:p>
          <a:p>
            <a:pPr lvl="1">
              <a:lnSpc>
                <a:spcPct val="60000"/>
              </a:lnSpc>
            </a:pPr>
            <a:r>
              <a:rPr lang="en-US" dirty="0" smtClean="0"/>
              <a:t>Accessible regions in the decays to lepton pairs are shown</a:t>
            </a:r>
          </a:p>
          <a:p>
            <a:pPr>
              <a:lnSpc>
                <a:spcPct val="60000"/>
              </a:lnSpc>
            </a:pPr>
            <a:r>
              <a:rPr lang="en-US" sz="1800" dirty="0" smtClean="0"/>
              <a:t>Many competitors in </a:t>
            </a:r>
            <a:r>
              <a:rPr lang="en-US" sz="1800" dirty="0" err="1" smtClean="0"/>
              <a:t>e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e</a:t>
            </a:r>
            <a:r>
              <a:rPr lang="en-US" sz="1800" baseline="30000" dirty="0" smtClean="0">
                <a:latin typeface="Symbol" charset="2"/>
                <a:cs typeface="Symbol" charset="2"/>
              </a:rPr>
              <a:t>- </a:t>
            </a:r>
            <a:r>
              <a:rPr lang="en-US" sz="1800" dirty="0" smtClean="0">
                <a:cs typeface="Symbol" charset="2"/>
              </a:rPr>
              <a:t> decay scenario</a:t>
            </a:r>
            <a:r>
              <a:rPr lang="en-US" sz="1800" dirty="0" smtClean="0"/>
              <a:t>, APEX, HPS, MAMI A1</a:t>
            </a:r>
          </a:p>
          <a:p>
            <a:pPr>
              <a:lnSpc>
                <a:spcPct val="60000"/>
              </a:lnSpc>
            </a:pPr>
            <a:r>
              <a:rPr lang="en-US" sz="1800" dirty="0" smtClean="0"/>
              <a:t>Only VEPP3 proposal in the invisible searches (exclusion is a naïve estimate)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Picture 6" descr="Screenshot 2014-02-24 15.57.1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2"/>
          <a:stretch/>
        </p:blipFill>
        <p:spPr>
          <a:xfrm>
            <a:off x="1" y="837568"/>
            <a:ext cx="4552378" cy="4380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686" y="656366"/>
            <a:ext cx="410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</a:rPr>
              <a:t>Decays to lepton pairs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1619" y="627976"/>
            <a:ext cx="410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</a:rPr>
              <a:t>Decays to invisible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09599" y="1035408"/>
            <a:ext cx="2273301" cy="1822092"/>
          </a:xfrm>
          <a:custGeom>
            <a:avLst/>
            <a:gdLst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65300 w 2182848"/>
              <a:gd name="connsiteY10" fmla="*/ 1003300 h 1562100"/>
              <a:gd name="connsiteX11" fmla="*/ 1790700 w 2182848"/>
              <a:gd name="connsiteY11" fmla="*/ 96520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1993900 w 2182848"/>
              <a:gd name="connsiteY15" fmla="*/ 596900 h 1562100"/>
              <a:gd name="connsiteX16" fmla="*/ 2019300 w 2182848"/>
              <a:gd name="connsiteY16" fmla="*/ 495300 h 1562100"/>
              <a:gd name="connsiteX17" fmla="*/ 20574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65300 w 2182848"/>
              <a:gd name="connsiteY10" fmla="*/ 1003300 h 1562100"/>
              <a:gd name="connsiteX11" fmla="*/ 1790700 w 2182848"/>
              <a:gd name="connsiteY11" fmla="*/ 96520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1993900 w 2182848"/>
              <a:gd name="connsiteY15" fmla="*/ 596900 h 1562100"/>
              <a:gd name="connsiteX16" fmla="*/ 2095500 w 2182848"/>
              <a:gd name="connsiteY16" fmla="*/ 539750 h 1562100"/>
              <a:gd name="connsiteX17" fmla="*/ 20574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65300 w 2182848"/>
              <a:gd name="connsiteY10" fmla="*/ 1003300 h 1562100"/>
              <a:gd name="connsiteX11" fmla="*/ 1790700 w 2182848"/>
              <a:gd name="connsiteY11" fmla="*/ 96520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1993900 w 2182848"/>
              <a:gd name="connsiteY15" fmla="*/ 596900 h 1562100"/>
              <a:gd name="connsiteX16" fmla="*/ 2095500 w 2182848"/>
              <a:gd name="connsiteY16" fmla="*/ 539750 h 1562100"/>
              <a:gd name="connsiteX17" fmla="*/ 21082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90700 w 2182848"/>
              <a:gd name="connsiteY10" fmla="*/ 1035050 h 1562100"/>
              <a:gd name="connsiteX11" fmla="*/ 1790700 w 2182848"/>
              <a:gd name="connsiteY11" fmla="*/ 96520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1993900 w 2182848"/>
              <a:gd name="connsiteY15" fmla="*/ 596900 h 1562100"/>
              <a:gd name="connsiteX16" fmla="*/ 2095500 w 2182848"/>
              <a:gd name="connsiteY16" fmla="*/ 539750 h 1562100"/>
              <a:gd name="connsiteX17" fmla="*/ 21082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90700 w 2182848"/>
              <a:gd name="connsiteY10" fmla="*/ 1035050 h 1562100"/>
              <a:gd name="connsiteX11" fmla="*/ 1822450 w 2182848"/>
              <a:gd name="connsiteY11" fmla="*/ 98425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1993900 w 2182848"/>
              <a:gd name="connsiteY15" fmla="*/ 596900 h 1562100"/>
              <a:gd name="connsiteX16" fmla="*/ 2095500 w 2182848"/>
              <a:gd name="connsiteY16" fmla="*/ 539750 h 1562100"/>
              <a:gd name="connsiteX17" fmla="*/ 21082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90700 w 2182848"/>
              <a:gd name="connsiteY10" fmla="*/ 1035050 h 1562100"/>
              <a:gd name="connsiteX11" fmla="*/ 1822450 w 2182848"/>
              <a:gd name="connsiteY11" fmla="*/ 98425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2025650 w 2182848"/>
              <a:gd name="connsiteY15" fmla="*/ 615950 h 1562100"/>
              <a:gd name="connsiteX16" fmla="*/ 2095500 w 2182848"/>
              <a:gd name="connsiteY16" fmla="*/ 539750 h 1562100"/>
              <a:gd name="connsiteX17" fmla="*/ 21082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90700 w 2182848"/>
              <a:gd name="connsiteY10" fmla="*/ 1035050 h 1562100"/>
              <a:gd name="connsiteX11" fmla="*/ 1822450 w 2182848"/>
              <a:gd name="connsiteY11" fmla="*/ 98425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2000250 w 2182848"/>
              <a:gd name="connsiteY14" fmla="*/ 692150 h 1562100"/>
              <a:gd name="connsiteX15" fmla="*/ 1981200 w 2182848"/>
              <a:gd name="connsiteY15" fmla="*/ 647700 h 1562100"/>
              <a:gd name="connsiteX16" fmla="*/ 2025650 w 2182848"/>
              <a:gd name="connsiteY16" fmla="*/ 615950 h 1562100"/>
              <a:gd name="connsiteX17" fmla="*/ 2095500 w 2182848"/>
              <a:gd name="connsiteY17" fmla="*/ 539750 h 1562100"/>
              <a:gd name="connsiteX18" fmla="*/ 2108200 w 2182848"/>
              <a:gd name="connsiteY18" fmla="*/ 469900 h 1562100"/>
              <a:gd name="connsiteX19" fmla="*/ 2095500 w 2182848"/>
              <a:gd name="connsiteY19" fmla="*/ 381000 h 1562100"/>
              <a:gd name="connsiteX20" fmla="*/ 2159000 w 2182848"/>
              <a:gd name="connsiteY20" fmla="*/ 266700 h 1562100"/>
              <a:gd name="connsiteX21" fmla="*/ 2171700 w 2182848"/>
              <a:gd name="connsiteY21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90700 w 2182848"/>
              <a:gd name="connsiteY10" fmla="*/ 1035050 h 1562100"/>
              <a:gd name="connsiteX11" fmla="*/ 1822450 w 2182848"/>
              <a:gd name="connsiteY11" fmla="*/ 98425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2000250 w 2182848"/>
              <a:gd name="connsiteY14" fmla="*/ 692150 h 1562100"/>
              <a:gd name="connsiteX15" fmla="*/ 2019300 w 2182848"/>
              <a:gd name="connsiteY15" fmla="*/ 654050 h 1562100"/>
              <a:gd name="connsiteX16" fmla="*/ 2025650 w 2182848"/>
              <a:gd name="connsiteY16" fmla="*/ 615950 h 1562100"/>
              <a:gd name="connsiteX17" fmla="*/ 2095500 w 2182848"/>
              <a:gd name="connsiteY17" fmla="*/ 539750 h 1562100"/>
              <a:gd name="connsiteX18" fmla="*/ 2108200 w 2182848"/>
              <a:gd name="connsiteY18" fmla="*/ 469900 h 1562100"/>
              <a:gd name="connsiteX19" fmla="*/ 2095500 w 2182848"/>
              <a:gd name="connsiteY19" fmla="*/ 381000 h 1562100"/>
              <a:gd name="connsiteX20" fmla="*/ 2159000 w 2182848"/>
              <a:gd name="connsiteY20" fmla="*/ 266700 h 1562100"/>
              <a:gd name="connsiteX21" fmla="*/ 2171700 w 2182848"/>
              <a:gd name="connsiteY21" fmla="*/ 0 h 1562100"/>
              <a:gd name="connsiteX0" fmla="*/ 0 w 2179076"/>
              <a:gd name="connsiteY0" fmla="*/ 1562100 h 1562100"/>
              <a:gd name="connsiteX1" fmla="*/ 660400 w 2179076"/>
              <a:gd name="connsiteY1" fmla="*/ 1511300 h 1562100"/>
              <a:gd name="connsiteX2" fmla="*/ 1079500 w 2179076"/>
              <a:gd name="connsiteY2" fmla="*/ 1473200 h 1562100"/>
              <a:gd name="connsiteX3" fmla="*/ 1231900 w 2179076"/>
              <a:gd name="connsiteY3" fmla="*/ 1447800 h 1562100"/>
              <a:gd name="connsiteX4" fmla="*/ 1384300 w 2179076"/>
              <a:gd name="connsiteY4" fmla="*/ 1371600 h 1562100"/>
              <a:gd name="connsiteX5" fmla="*/ 1485900 w 2179076"/>
              <a:gd name="connsiteY5" fmla="*/ 1346200 h 1562100"/>
              <a:gd name="connsiteX6" fmla="*/ 1562100 w 2179076"/>
              <a:gd name="connsiteY6" fmla="*/ 1282700 h 1562100"/>
              <a:gd name="connsiteX7" fmla="*/ 1600200 w 2179076"/>
              <a:gd name="connsiteY7" fmla="*/ 1270000 h 1562100"/>
              <a:gd name="connsiteX8" fmla="*/ 1676400 w 2179076"/>
              <a:gd name="connsiteY8" fmla="*/ 1155700 h 1562100"/>
              <a:gd name="connsiteX9" fmla="*/ 1701800 w 2179076"/>
              <a:gd name="connsiteY9" fmla="*/ 1117600 h 1562100"/>
              <a:gd name="connsiteX10" fmla="*/ 1790700 w 2179076"/>
              <a:gd name="connsiteY10" fmla="*/ 1035050 h 1562100"/>
              <a:gd name="connsiteX11" fmla="*/ 1822450 w 2179076"/>
              <a:gd name="connsiteY11" fmla="*/ 984250 h 1562100"/>
              <a:gd name="connsiteX12" fmla="*/ 1866900 w 2179076"/>
              <a:gd name="connsiteY12" fmla="*/ 889000 h 1562100"/>
              <a:gd name="connsiteX13" fmla="*/ 1955800 w 2179076"/>
              <a:gd name="connsiteY13" fmla="*/ 787400 h 1562100"/>
              <a:gd name="connsiteX14" fmla="*/ 2000250 w 2179076"/>
              <a:gd name="connsiteY14" fmla="*/ 692150 h 1562100"/>
              <a:gd name="connsiteX15" fmla="*/ 2019300 w 2179076"/>
              <a:gd name="connsiteY15" fmla="*/ 654050 h 1562100"/>
              <a:gd name="connsiteX16" fmla="*/ 2025650 w 2179076"/>
              <a:gd name="connsiteY16" fmla="*/ 615950 h 1562100"/>
              <a:gd name="connsiteX17" fmla="*/ 2095500 w 2179076"/>
              <a:gd name="connsiteY17" fmla="*/ 539750 h 1562100"/>
              <a:gd name="connsiteX18" fmla="*/ 2108200 w 2179076"/>
              <a:gd name="connsiteY18" fmla="*/ 469900 h 1562100"/>
              <a:gd name="connsiteX19" fmla="*/ 2095500 w 2179076"/>
              <a:gd name="connsiteY19" fmla="*/ 381000 h 1562100"/>
              <a:gd name="connsiteX20" fmla="*/ 2152650 w 2179076"/>
              <a:gd name="connsiteY20" fmla="*/ 266700 h 1562100"/>
              <a:gd name="connsiteX21" fmla="*/ 2171700 w 2179076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676400 w 2172491"/>
              <a:gd name="connsiteY8" fmla="*/ 1155700 h 1562100"/>
              <a:gd name="connsiteX9" fmla="*/ 1701800 w 2172491"/>
              <a:gd name="connsiteY9" fmla="*/ 1117600 h 1562100"/>
              <a:gd name="connsiteX10" fmla="*/ 1790700 w 2172491"/>
              <a:gd name="connsiteY10" fmla="*/ 1035050 h 1562100"/>
              <a:gd name="connsiteX11" fmla="*/ 182245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095500 w 2172491"/>
              <a:gd name="connsiteY19" fmla="*/ 38100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676400 w 2172491"/>
              <a:gd name="connsiteY8" fmla="*/ 1155700 h 1562100"/>
              <a:gd name="connsiteX9" fmla="*/ 1701800 w 2172491"/>
              <a:gd name="connsiteY9" fmla="*/ 1117600 h 1562100"/>
              <a:gd name="connsiteX10" fmla="*/ 1790700 w 2172491"/>
              <a:gd name="connsiteY10" fmla="*/ 1035050 h 1562100"/>
              <a:gd name="connsiteX11" fmla="*/ 182245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095500 w 2172491"/>
              <a:gd name="connsiteY19" fmla="*/ 38100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676400 w 2172491"/>
              <a:gd name="connsiteY8" fmla="*/ 1155700 h 1562100"/>
              <a:gd name="connsiteX9" fmla="*/ 1701800 w 2172491"/>
              <a:gd name="connsiteY9" fmla="*/ 1117600 h 1562100"/>
              <a:gd name="connsiteX10" fmla="*/ 1790700 w 2172491"/>
              <a:gd name="connsiteY10" fmla="*/ 1035050 h 1562100"/>
              <a:gd name="connsiteX11" fmla="*/ 182245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676400 w 2172491"/>
              <a:gd name="connsiteY8" fmla="*/ 1155700 h 1562100"/>
              <a:gd name="connsiteX9" fmla="*/ 1727200 w 2172491"/>
              <a:gd name="connsiteY9" fmla="*/ 1149350 h 1562100"/>
              <a:gd name="connsiteX10" fmla="*/ 1790700 w 2172491"/>
              <a:gd name="connsiteY10" fmla="*/ 1035050 h 1562100"/>
              <a:gd name="connsiteX11" fmla="*/ 182245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708150 w 2172491"/>
              <a:gd name="connsiteY8" fmla="*/ 1187450 h 1562100"/>
              <a:gd name="connsiteX9" fmla="*/ 1727200 w 2172491"/>
              <a:gd name="connsiteY9" fmla="*/ 1149350 h 1562100"/>
              <a:gd name="connsiteX10" fmla="*/ 1790700 w 2172491"/>
              <a:gd name="connsiteY10" fmla="*/ 1035050 h 1562100"/>
              <a:gd name="connsiteX11" fmla="*/ 182245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708150 w 2172491"/>
              <a:gd name="connsiteY8" fmla="*/ 1187450 h 1562100"/>
              <a:gd name="connsiteX9" fmla="*/ 1727200 w 2172491"/>
              <a:gd name="connsiteY9" fmla="*/ 1149350 h 1562100"/>
              <a:gd name="connsiteX10" fmla="*/ 1790700 w 2172491"/>
              <a:gd name="connsiteY10" fmla="*/ 1035050 h 1562100"/>
              <a:gd name="connsiteX11" fmla="*/ 184150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708150 w 2172491"/>
              <a:gd name="connsiteY8" fmla="*/ 1187450 h 1562100"/>
              <a:gd name="connsiteX9" fmla="*/ 1727200 w 2172491"/>
              <a:gd name="connsiteY9" fmla="*/ 1149350 h 1562100"/>
              <a:gd name="connsiteX10" fmla="*/ 1790700 w 2172491"/>
              <a:gd name="connsiteY10" fmla="*/ 1035050 h 1562100"/>
              <a:gd name="connsiteX11" fmla="*/ 1841500 w 2172491"/>
              <a:gd name="connsiteY11" fmla="*/ 984250 h 1562100"/>
              <a:gd name="connsiteX12" fmla="*/ 1892300 w 2172491"/>
              <a:gd name="connsiteY12" fmla="*/ 9144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955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708150 w 2172491"/>
              <a:gd name="connsiteY8" fmla="*/ 1187450 h 1562100"/>
              <a:gd name="connsiteX9" fmla="*/ 1727200 w 2172491"/>
              <a:gd name="connsiteY9" fmla="*/ 1149350 h 1562100"/>
              <a:gd name="connsiteX10" fmla="*/ 1790700 w 2172491"/>
              <a:gd name="connsiteY10" fmla="*/ 1035050 h 1562100"/>
              <a:gd name="connsiteX11" fmla="*/ 1841500 w 2172491"/>
              <a:gd name="connsiteY11" fmla="*/ 984250 h 1562100"/>
              <a:gd name="connsiteX12" fmla="*/ 1892300 w 2172491"/>
              <a:gd name="connsiteY12" fmla="*/ 9144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72491" h="1562100">
                <a:moveTo>
                  <a:pt x="0" y="1562100"/>
                </a:moveTo>
                <a:cubicBezTo>
                  <a:pt x="584342" y="1521332"/>
                  <a:pt x="364740" y="1544151"/>
                  <a:pt x="660400" y="1511300"/>
                </a:cubicBezTo>
                <a:cubicBezTo>
                  <a:pt x="835300" y="1467575"/>
                  <a:pt x="660536" y="1514464"/>
                  <a:pt x="1079500" y="1479550"/>
                </a:cubicBezTo>
                <a:cubicBezTo>
                  <a:pt x="1133509" y="1475049"/>
                  <a:pt x="1179617" y="1458257"/>
                  <a:pt x="1231900" y="1447800"/>
                </a:cubicBezTo>
                <a:cubicBezTo>
                  <a:pt x="1311931" y="1394446"/>
                  <a:pt x="1295318" y="1395868"/>
                  <a:pt x="1384300" y="1371600"/>
                </a:cubicBezTo>
                <a:cubicBezTo>
                  <a:pt x="1416181" y="1362905"/>
                  <a:pt x="1455072" y="1361614"/>
                  <a:pt x="1485900" y="1346200"/>
                </a:cubicBezTo>
                <a:cubicBezTo>
                  <a:pt x="1569002" y="1304649"/>
                  <a:pt x="1477838" y="1338875"/>
                  <a:pt x="1562100" y="1282700"/>
                </a:cubicBezTo>
                <a:cubicBezTo>
                  <a:pt x="1573239" y="1275274"/>
                  <a:pt x="1587500" y="1274233"/>
                  <a:pt x="1600200" y="1270000"/>
                </a:cubicBezTo>
                <a:cubicBezTo>
                  <a:pt x="1625600" y="1231900"/>
                  <a:pt x="1686983" y="1207558"/>
                  <a:pt x="1708150" y="1187450"/>
                </a:cubicBezTo>
                <a:cubicBezTo>
                  <a:pt x="1729317" y="1167342"/>
                  <a:pt x="1713442" y="1174750"/>
                  <a:pt x="1727200" y="1149350"/>
                </a:cubicBezTo>
                <a:cubicBezTo>
                  <a:pt x="1740958" y="1123950"/>
                  <a:pt x="1771650" y="1062567"/>
                  <a:pt x="1790700" y="1035050"/>
                </a:cubicBezTo>
                <a:cubicBezTo>
                  <a:pt x="1809750" y="1007533"/>
                  <a:pt x="1824567" y="1004358"/>
                  <a:pt x="1841500" y="984250"/>
                </a:cubicBezTo>
                <a:cubicBezTo>
                  <a:pt x="1858433" y="964142"/>
                  <a:pt x="1873250" y="947208"/>
                  <a:pt x="1892300" y="914400"/>
                </a:cubicBezTo>
                <a:cubicBezTo>
                  <a:pt x="1911350" y="881592"/>
                  <a:pt x="1938867" y="824442"/>
                  <a:pt x="1955800" y="787400"/>
                </a:cubicBezTo>
                <a:cubicBezTo>
                  <a:pt x="1972733" y="750358"/>
                  <a:pt x="1996017" y="715433"/>
                  <a:pt x="2000250" y="692150"/>
                </a:cubicBezTo>
                <a:cubicBezTo>
                  <a:pt x="2004483" y="668867"/>
                  <a:pt x="2015067" y="666750"/>
                  <a:pt x="2019300" y="654050"/>
                </a:cubicBezTo>
                <a:cubicBezTo>
                  <a:pt x="2023533" y="641350"/>
                  <a:pt x="2012950" y="635000"/>
                  <a:pt x="2025650" y="615950"/>
                </a:cubicBezTo>
                <a:cubicBezTo>
                  <a:pt x="2038350" y="596900"/>
                  <a:pt x="2081742" y="564092"/>
                  <a:pt x="2095500" y="539750"/>
                </a:cubicBezTo>
                <a:cubicBezTo>
                  <a:pt x="2109258" y="515408"/>
                  <a:pt x="2095500" y="478367"/>
                  <a:pt x="2108200" y="469900"/>
                </a:cubicBezTo>
                <a:cubicBezTo>
                  <a:pt x="2200654" y="331218"/>
                  <a:pt x="2132542" y="383117"/>
                  <a:pt x="2139950" y="349250"/>
                </a:cubicBezTo>
                <a:cubicBezTo>
                  <a:pt x="2147358" y="315383"/>
                  <a:pt x="2117530" y="403811"/>
                  <a:pt x="2152650" y="266700"/>
                </a:cubicBezTo>
                <a:cubicBezTo>
                  <a:pt x="2178429" y="217036"/>
                  <a:pt x="2171700" y="318187"/>
                  <a:pt x="2171700" y="0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09599" y="1752600"/>
            <a:ext cx="2350173" cy="3086100"/>
          </a:xfrm>
          <a:custGeom>
            <a:avLst/>
            <a:gdLst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93700 w 866696"/>
              <a:gd name="connsiteY9" fmla="*/ 457200 h 1587500"/>
              <a:gd name="connsiteX10" fmla="*/ 431800 w 866696"/>
              <a:gd name="connsiteY10" fmla="*/ 508000 h 1587500"/>
              <a:gd name="connsiteX11" fmla="*/ 482600 w 866696"/>
              <a:gd name="connsiteY11" fmla="*/ 609600 h 1587500"/>
              <a:gd name="connsiteX12" fmla="*/ 520700 w 866696"/>
              <a:gd name="connsiteY12" fmla="*/ 647700 h 1587500"/>
              <a:gd name="connsiteX13" fmla="*/ 546100 w 866696"/>
              <a:gd name="connsiteY13" fmla="*/ 698500 h 1587500"/>
              <a:gd name="connsiteX14" fmla="*/ 571500 w 866696"/>
              <a:gd name="connsiteY14" fmla="*/ 736600 h 1587500"/>
              <a:gd name="connsiteX15" fmla="*/ 596900 w 866696"/>
              <a:gd name="connsiteY15" fmla="*/ 787400 h 1587500"/>
              <a:gd name="connsiteX16" fmla="*/ 622300 w 866696"/>
              <a:gd name="connsiteY16" fmla="*/ 825500 h 1587500"/>
              <a:gd name="connsiteX17" fmla="*/ 635000 w 866696"/>
              <a:gd name="connsiteY17" fmla="*/ 863600 h 1587500"/>
              <a:gd name="connsiteX18" fmla="*/ 660400 w 866696"/>
              <a:gd name="connsiteY18" fmla="*/ 977900 h 1587500"/>
              <a:gd name="connsiteX19" fmla="*/ 685800 w 866696"/>
              <a:gd name="connsiteY19" fmla="*/ 1028700 h 1587500"/>
              <a:gd name="connsiteX20" fmla="*/ 711200 w 866696"/>
              <a:gd name="connsiteY20" fmla="*/ 1104900 h 1587500"/>
              <a:gd name="connsiteX21" fmla="*/ 800100 w 866696"/>
              <a:gd name="connsiteY21" fmla="*/ 1219200 h 1587500"/>
              <a:gd name="connsiteX22" fmla="*/ 812800 w 866696"/>
              <a:gd name="connsiteY22" fmla="*/ 1257300 h 1587500"/>
              <a:gd name="connsiteX23" fmla="*/ 863600 w 866696"/>
              <a:gd name="connsiteY23" fmla="*/ 1346200 h 1587500"/>
              <a:gd name="connsiteX24" fmla="*/ 863600 w 866696"/>
              <a:gd name="connsiteY24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1800 w 866696"/>
              <a:gd name="connsiteY10" fmla="*/ 508000 h 1587500"/>
              <a:gd name="connsiteX11" fmla="*/ 482600 w 866696"/>
              <a:gd name="connsiteY11" fmla="*/ 609600 h 1587500"/>
              <a:gd name="connsiteX12" fmla="*/ 520700 w 866696"/>
              <a:gd name="connsiteY12" fmla="*/ 647700 h 1587500"/>
              <a:gd name="connsiteX13" fmla="*/ 546100 w 866696"/>
              <a:gd name="connsiteY13" fmla="*/ 698500 h 1587500"/>
              <a:gd name="connsiteX14" fmla="*/ 571500 w 866696"/>
              <a:gd name="connsiteY14" fmla="*/ 736600 h 1587500"/>
              <a:gd name="connsiteX15" fmla="*/ 596900 w 866696"/>
              <a:gd name="connsiteY15" fmla="*/ 787400 h 1587500"/>
              <a:gd name="connsiteX16" fmla="*/ 622300 w 866696"/>
              <a:gd name="connsiteY16" fmla="*/ 825500 h 1587500"/>
              <a:gd name="connsiteX17" fmla="*/ 635000 w 866696"/>
              <a:gd name="connsiteY17" fmla="*/ 863600 h 1587500"/>
              <a:gd name="connsiteX18" fmla="*/ 660400 w 866696"/>
              <a:gd name="connsiteY18" fmla="*/ 977900 h 1587500"/>
              <a:gd name="connsiteX19" fmla="*/ 685800 w 866696"/>
              <a:gd name="connsiteY19" fmla="*/ 1028700 h 1587500"/>
              <a:gd name="connsiteX20" fmla="*/ 711200 w 866696"/>
              <a:gd name="connsiteY20" fmla="*/ 1104900 h 1587500"/>
              <a:gd name="connsiteX21" fmla="*/ 800100 w 866696"/>
              <a:gd name="connsiteY21" fmla="*/ 1219200 h 1587500"/>
              <a:gd name="connsiteX22" fmla="*/ 812800 w 866696"/>
              <a:gd name="connsiteY22" fmla="*/ 1257300 h 1587500"/>
              <a:gd name="connsiteX23" fmla="*/ 863600 w 866696"/>
              <a:gd name="connsiteY23" fmla="*/ 1346200 h 1587500"/>
              <a:gd name="connsiteX24" fmla="*/ 863600 w 866696"/>
              <a:gd name="connsiteY24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6479 w 866696"/>
              <a:gd name="connsiteY10" fmla="*/ 586395 h 1587500"/>
              <a:gd name="connsiteX11" fmla="*/ 482600 w 866696"/>
              <a:gd name="connsiteY11" fmla="*/ 609600 h 1587500"/>
              <a:gd name="connsiteX12" fmla="*/ 520700 w 866696"/>
              <a:gd name="connsiteY12" fmla="*/ 647700 h 1587500"/>
              <a:gd name="connsiteX13" fmla="*/ 546100 w 866696"/>
              <a:gd name="connsiteY13" fmla="*/ 698500 h 1587500"/>
              <a:gd name="connsiteX14" fmla="*/ 571500 w 866696"/>
              <a:gd name="connsiteY14" fmla="*/ 736600 h 1587500"/>
              <a:gd name="connsiteX15" fmla="*/ 596900 w 866696"/>
              <a:gd name="connsiteY15" fmla="*/ 787400 h 1587500"/>
              <a:gd name="connsiteX16" fmla="*/ 622300 w 866696"/>
              <a:gd name="connsiteY16" fmla="*/ 825500 h 1587500"/>
              <a:gd name="connsiteX17" fmla="*/ 635000 w 866696"/>
              <a:gd name="connsiteY17" fmla="*/ 863600 h 1587500"/>
              <a:gd name="connsiteX18" fmla="*/ 660400 w 866696"/>
              <a:gd name="connsiteY18" fmla="*/ 977900 h 1587500"/>
              <a:gd name="connsiteX19" fmla="*/ 685800 w 866696"/>
              <a:gd name="connsiteY19" fmla="*/ 1028700 h 1587500"/>
              <a:gd name="connsiteX20" fmla="*/ 711200 w 866696"/>
              <a:gd name="connsiteY20" fmla="*/ 1104900 h 1587500"/>
              <a:gd name="connsiteX21" fmla="*/ 800100 w 866696"/>
              <a:gd name="connsiteY21" fmla="*/ 1219200 h 1587500"/>
              <a:gd name="connsiteX22" fmla="*/ 812800 w 866696"/>
              <a:gd name="connsiteY22" fmla="*/ 1257300 h 1587500"/>
              <a:gd name="connsiteX23" fmla="*/ 863600 w 866696"/>
              <a:gd name="connsiteY23" fmla="*/ 1346200 h 1587500"/>
              <a:gd name="connsiteX24" fmla="*/ 863600 w 866696"/>
              <a:gd name="connsiteY24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6479 w 866696"/>
              <a:gd name="connsiteY10" fmla="*/ 586395 h 1587500"/>
              <a:gd name="connsiteX11" fmla="*/ 482600 w 866696"/>
              <a:gd name="connsiteY11" fmla="*/ 609600 h 1587500"/>
              <a:gd name="connsiteX12" fmla="*/ 520700 w 866696"/>
              <a:gd name="connsiteY12" fmla="*/ 722829 h 1587500"/>
              <a:gd name="connsiteX13" fmla="*/ 546100 w 866696"/>
              <a:gd name="connsiteY13" fmla="*/ 698500 h 1587500"/>
              <a:gd name="connsiteX14" fmla="*/ 571500 w 866696"/>
              <a:gd name="connsiteY14" fmla="*/ 736600 h 1587500"/>
              <a:gd name="connsiteX15" fmla="*/ 596900 w 866696"/>
              <a:gd name="connsiteY15" fmla="*/ 787400 h 1587500"/>
              <a:gd name="connsiteX16" fmla="*/ 622300 w 866696"/>
              <a:gd name="connsiteY16" fmla="*/ 825500 h 1587500"/>
              <a:gd name="connsiteX17" fmla="*/ 635000 w 866696"/>
              <a:gd name="connsiteY17" fmla="*/ 863600 h 1587500"/>
              <a:gd name="connsiteX18" fmla="*/ 660400 w 866696"/>
              <a:gd name="connsiteY18" fmla="*/ 977900 h 1587500"/>
              <a:gd name="connsiteX19" fmla="*/ 685800 w 866696"/>
              <a:gd name="connsiteY19" fmla="*/ 1028700 h 1587500"/>
              <a:gd name="connsiteX20" fmla="*/ 711200 w 866696"/>
              <a:gd name="connsiteY20" fmla="*/ 1104900 h 1587500"/>
              <a:gd name="connsiteX21" fmla="*/ 800100 w 866696"/>
              <a:gd name="connsiteY21" fmla="*/ 1219200 h 1587500"/>
              <a:gd name="connsiteX22" fmla="*/ 812800 w 866696"/>
              <a:gd name="connsiteY22" fmla="*/ 1257300 h 1587500"/>
              <a:gd name="connsiteX23" fmla="*/ 863600 w 866696"/>
              <a:gd name="connsiteY23" fmla="*/ 1346200 h 1587500"/>
              <a:gd name="connsiteX24" fmla="*/ 863600 w 866696"/>
              <a:gd name="connsiteY24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6479 w 866696"/>
              <a:gd name="connsiteY10" fmla="*/ 586395 h 1587500"/>
              <a:gd name="connsiteX11" fmla="*/ 480261 w 866696"/>
              <a:gd name="connsiteY11" fmla="*/ 648797 h 1587500"/>
              <a:gd name="connsiteX12" fmla="*/ 520700 w 866696"/>
              <a:gd name="connsiteY12" fmla="*/ 722829 h 1587500"/>
              <a:gd name="connsiteX13" fmla="*/ 546100 w 866696"/>
              <a:gd name="connsiteY13" fmla="*/ 698500 h 1587500"/>
              <a:gd name="connsiteX14" fmla="*/ 571500 w 866696"/>
              <a:gd name="connsiteY14" fmla="*/ 736600 h 1587500"/>
              <a:gd name="connsiteX15" fmla="*/ 596900 w 866696"/>
              <a:gd name="connsiteY15" fmla="*/ 787400 h 1587500"/>
              <a:gd name="connsiteX16" fmla="*/ 622300 w 866696"/>
              <a:gd name="connsiteY16" fmla="*/ 825500 h 1587500"/>
              <a:gd name="connsiteX17" fmla="*/ 635000 w 866696"/>
              <a:gd name="connsiteY17" fmla="*/ 863600 h 1587500"/>
              <a:gd name="connsiteX18" fmla="*/ 660400 w 866696"/>
              <a:gd name="connsiteY18" fmla="*/ 977900 h 1587500"/>
              <a:gd name="connsiteX19" fmla="*/ 685800 w 866696"/>
              <a:gd name="connsiteY19" fmla="*/ 1028700 h 1587500"/>
              <a:gd name="connsiteX20" fmla="*/ 711200 w 866696"/>
              <a:gd name="connsiteY20" fmla="*/ 1104900 h 1587500"/>
              <a:gd name="connsiteX21" fmla="*/ 800100 w 866696"/>
              <a:gd name="connsiteY21" fmla="*/ 1219200 h 1587500"/>
              <a:gd name="connsiteX22" fmla="*/ 812800 w 866696"/>
              <a:gd name="connsiteY22" fmla="*/ 1257300 h 1587500"/>
              <a:gd name="connsiteX23" fmla="*/ 863600 w 866696"/>
              <a:gd name="connsiteY23" fmla="*/ 1346200 h 1587500"/>
              <a:gd name="connsiteX24" fmla="*/ 863600 w 866696"/>
              <a:gd name="connsiteY24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6479 w 866696"/>
              <a:gd name="connsiteY10" fmla="*/ 586395 h 1587500"/>
              <a:gd name="connsiteX11" fmla="*/ 480261 w 866696"/>
              <a:gd name="connsiteY11" fmla="*/ 648797 h 1587500"/>
              <a:gd name="connsiteX12" fmla="*/ 520700 w 866696"/>
              <a:gd name="connsiteY12" fmla="*/ 722829 h 1587500"/>
              <a:gd name="connsiteX13" fmla="*/ 553118 w 866696"/>
              <a:gd name="connsiteY13" fmla="*/ 819359 h 1587500"/>
              <a:gd name="connsiteX14" fmla="*/ 571500 w 866696"/>
              <a:gd name="connsiteY14" fmla="*/ 736600 h 1587500"/>
              <a:gd name="connsiteX15" fmla="*/ 596900 w 866696"/>
              <a:gd name="connsiteY15" fmla="*/ 787400 h 1587500"/>
              <a:gd name="connsiteX16" fmla="*/ 622300 w 866696"/>
              <a:gd name="connsiteY16" fmla="*/ 825500 h 1587500"/>
              <a:gd name="connsiteX17" fmla="*/ 635000 w 866696"/>
              <a:gd name="connsiteY17" fmla="*/ 863600 h 1587500"/>
              <a:gd name="connsiteX18" fmla="*/ 660400 w 866696"/>
              <a:gd name="connsiteY18" fmla="*/ 977900 h 1587500"/>
              <a:gd name="connsiteX19" fmla="*/ 685800 w 866696"/>
              <a:gd name="connsiteY19" fmla="*/ 1028700 h 1587500"/>
              <a:gd name="connsiteX20" fmla="*/ 711200 w 866696"/>
              <a:gd name="connsiteY20" fmla="*/ 1104900 h 1587500"/>
              <a:gd name="connsiteX21" fmla="*/ 800100 w 866696"/>
              <a:gd name="connsiteY21" fmla="*/ 1219200 h 1587500"/>
              <a:gd name="connsiteX22" fmla="*/ 812800 w 866696"/>
              <a:gd name="connsiteY22" fmla="*/ 1257300 h 1587500"/>
              <a:gd name="connsiteX23" fmla="*/ 863600 w 866696"/>
              <a:gd name="connsiteY23" fmla="*/ 1346200 h 1587500"/>
              <a:gd name="connsiteX24" fmla="*/ 863600 w 866696"/>
              <a:gd name="connsiteY24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6479 w 866696"/>
              <a:gd name="connsiteY10" fmla="*/ 586395 h 1587500"/>
              <a:gd name="connsiteX11" fmla="*/ 480261 w 866696"/>
              <a:gd name="connsiteY11" fmla="*/ 648797 h 1587500"/>
              <a:gd name="connsiteX12" fmla="*/ 520700 w 866696"/>
              <a:gd name="connsiteY12" fmla="*/ 722829 h 1587500"/>
              <a:gd name="connsiteX13" fmla="*/ 553118 w 866696"/>
              <a:gd name="connsiteY13" fmla="*/ 819359 h 1587500"/>
              <a:gd name="connsiteX14" fmla="*/ 585536 w 866696"/>
              <a:gd name="connsiteY14" fmla="*/ 932587 h 1587500"/>
              <a:gd name="connsiteX15" fmla="*/ 596900 w 866696"/>
              <a:gd name="connsiteY15" fmla="*/ 787400 h 1587500"/>
              <a:gd name="connsiteX16" fmla="*/ 622300 w 866696"/>
              <a:gd name="connsiteY16" fmla="*/ 825500 h 1587500"/>
              <a:gd name="connsiteX17" fmla="*/ 635000 w 866696"/>
              <a:gd name="connsiteY17" fmla="*/ 863600 h 1587500"/>
              <a:gd name="connsiteX18" fmla="*/ 660400 w 866696"/>
              <a:gd name="connsiteY18" fmla="*/ 977900 h 1587500"/>
              <a:gd name="connsiteX19" fmla="*/ 685800 w 866696"/>
              <a:gd name="connsiteY19" fmla="*/ 1028700 h 1587500"/>
              <a:gd name="connsiteX20" fmla="*/ 711200 w 866696"/>
              <a:gd name="connsiteY20" fmla="*/ 1104900 h 1587500"/>
              <a:gd name="connsiteX21" fmla="*/ 800100 w 866696"/>
              <a:gd name="connsiteY21" fmla="*/ 1219200 h 1587500"/>
              <a:gd name="connsiteX22" fmla="*/ 812800 w 866696"/>
              <a:gd name="connsiteY22" fmla="*/ 1257300 h 1587500"/>
              <a:gd name="connsiteX23" fmla="*/ 863600 w 866696"/>
              <a:gd name="connsiteY23" fmla="*/ 1346200 h 1587500"/>
              <a:gd name="connsiteX24" fmla="*/ 863600 w 866696"/>
              <a:gd name="connsiteY24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6479 w 866696"/>
              <a:gd name="connsiteY10" fmla="*/ 586395 h 1587500"/>
              <a:gd name="connsiteX11" fmla="*/ 480261 w 866696"/>
              <a:gd name="connsiteY11" fmla="*/ 648797 h 1587500"/>
              <a:gd name="connsiteX12" fmla="*/ 520700 w 866696"/>
              <a:gd name="connsiteY12" fmla="*/ 722829 h 1587500"/>
              <a:gd name="connsiteX13" fmla="*/ 553118 w 866696"/>
              <a:gd name="connsiteY13" fmla="*/ 819359 h 1587500"/>
              <a:gd name="connsiteX14" fmla="*/ 585536 w 866696"/>
              <a:gd name="connsiteY14" fmla="*/ 932587 h 1587500"/>
              <a:gd name="connsiteX15" fmla="*/ 622300 w 866696"/>
              <a:gd name="connsiteY15" fmla="*/ 825500 h 1587500"/>
              <a:gd name="connsiteX16" fmla="*/ 635000 w 866696"/>
              <a:gd name="connsiteY16" fmla="*/ 863600 h 1587500"/>
              <a:gd name="connsiteX17" fmla="*/ 660400 w 866696"/>
              <a:gd name="connsiteY17" fmla="*/ 977900 h 1587500"/>
              <a:gd name="connsiteX18" fmla="*/ 685800 w 866696"/>
              <a:gd name="connsiteY18" fmla="*/ 1028700 h 1587500"/>
              <a:gd name="connsiteX19" fmla="*/ 711200 w 866696"/>
              <a:gd name="connsiteY19" fmla="*/ 1104900 h 1587500"/>
              <a:gd name="connsiteX20" fmla="*/ 800100 w 866696"/>
              <a:gd name="connsiteY20" fmla="*/ 1219200 h 1587500"/>
              <a:gd name="connsiteX21" fmla="*/ 812800 w 866696"/>
              <a:gd name="connsiteY21" fmla="*/ 1257300 h 1587500"/>
              <a:gd name="connsiteX22" fmla="*/ 863600 w 866696"/>
              <a:gd name="connsiteY22" fmla="*/ 1346200 h 1587500"/>
              <a:gd name="connsiteX23" fmla="*/ 863600 w 866696"/>
              <a:gd name="connsiteY23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6479 w 866696"/>
              <a:gd name="connsiteY10" fmla="*/ 586395 h 1587500"/>
              <a:gd name="connsiteX11" fmla="*/ 480261 w 866696"/>
              <a:gd name="connsiteY11" fmla="*/ 648797 h 1587500"/>
              <a:gd name="connsiteX12" fmla="*/ 520700 w 866696"/>
              <a:gd name="connsiteY12" fmla="*/ 722829 h 1587500"/>
              <a:gd name="connsiteX13" fmla="*/ 553118 w 866696"/>
              <a:gd name="connsiteY13" fmla="*/ 819359 h 1587500"/>
              <a:gd name="connsiteX14" fmla="*/ 585536 w 866696"/>
              <a:gd name="connsiteY14" fmla="*/ 932587 h 1587500"/>
              <a:gd name="connsiteX15" fmla="*/ 635000 w 866696"/>
              <a:gd name="connsiteY15" fmla="*/ 863600 h 1587500"/>
              <a:gd name="connsiteX16" fmla="*/ 660400 w 866696"/>
              <a:gd name="connsiteY16" fmla="*/ 977900 h 1587500"/>
              <a:gd name="connsiteX17" fmla="*/ 685800 w 866696"/>
              <a:gd name="connsiteY17" fmla="*/ 1028700 h 1587500"/>
              <a:gd name="connsiteX18" fmla="*/ 711200 w 866696"/>
              <a:gd name="connsiteY18" fmla="*/ 1104900 h 1587500"/>
              <a:gd name="connsiteX19" fmla="*/ 800100 w 866696"/>
              <a:gd name="connsiteY19" fmla="*/ 1219200 h 1587500"/>
              <a:gd name="connsiteX20" fmla="*/ 812800 w 866696"/>
              <a:gd name="connsiteY20" fmla="*/ 1257300 h 1587500"/>
              <a:gd name="connsiteX21" fmla="*/ 863600 w 866696"/>
              <a:gd name="connsiteY21" fmla="*/ 1346200 h 1587500"/>
              <a:gd name="connsiteX22" fmla="*/ 863600 w 866696"/>
              <a:gd name="connsiteY22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6479 w 866696"/>
              <a:gd name="connsiteY10" fmla="*/ 586395 h 1587500"/>
              <a:gd name="connsiteX11" fmla="*/ 480261 w 866696"/>
              <a:gd name="connsiteY11" fmla="*/ 648797 h 1587500"/>
              <a:gd name="connsiteX12" fmla="*/ 520700 w 866696"/>
              <a:gd name="connsiteY12" fmla="*/ 722829 h 1587500"/>
              <a:gd name="connsiteX13" fmla="*/ 553118 w 866696"/>
              <a:gd name="connsiteY13" fmla="*/ 819359 h 1587500"/>
              <a:gd name="connsiteX14" fmla="*/ 585536 w 866696"/>
              <a:gd name="connsiteY14" fmla="*/ 932587 h 1587500"/>
              <a:gd name="connsiteX15" fmla="*/ 660400 w 866696"/>
              <a:gd name="connsiteY15" fmla="*/ 977900 h 1587500"/>
              <a:gd name="connsiteX16" fmla="*/ 685800 w 866696"/>
              <a:gd name="connsiteY16" fmla="*/ 1028700 h 1587500"/>
              <a:gd name="connsiteX17" fmla="*/ 711200 w 866696"/>
              <a:gd name="connsiteY17" fmla="*/ 1104900 h 1587500"/>
              <a:gd name="connsiteX18" fmla="*/ 800100 w 866696"/>
              <a:gd name="connsiteY18" fmla="*/ 1219200 h 1587500"/>
              <a:gd name="connsiteX19" fmla="*/ 812800 w 866696"/>
              <a:gd name="connsiteY19" fmla="*/ 1257300 h 1587500"/>
              <a:gd name="connsiteX20" fmla="*/ 863600 w 866696"/>
              <a:gd name="connsiteY20" fmla="*/ 1346200 h 1587500"/>
              <a:gd name="connsiteX21" fmla="*/ 863600 w 866696"/>
              <a:gd name="connsiteY21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6479 w 866696"/>
              <a:gd name="connsiteY10" fmla="*/ 586395 h 1587500"/>
              <a:gd name="connsiteX11" fmla="*/ 480261 w 866696"/>
              <a:gd name="connsiteY11" fmla="*/ 648797 h 1587500"/>
              <a:gd name="connsiteX12" fmla="*/ 520700 w 866696"/>
              <a:gd name="connsiteY12" fmla="*/ 722829 h 1587500"/>
              <a:gd name="connsiteX13" fmla="*/ 553118 w 866696"/>
              <a:gd name="connsiteY13" fmla="*/ 819359 h 1587500"/>
              <a:gd name="connsiteX14" fmla="*/ 618287 w 866696"/>
              <a:gd name="connsiteY14" fmla="*/ 890123 h 1587500"/>
              <a:gd name="connsiteX15" fmla="*/ 660400 w 866696"/>
              <a:gd name="connsiteY15" fmla="*/ 977900 h 1587500"/>
              <a:gd name="connsiteX16" fmla="*/ 685800 w 866696"/>
              <a:gd name="connsiteY16" fmla="*/ 1028700 h 1587500"/>
              <a:gd name="connsiteX17" fmla="*/ 711200 w 866696"/>
              <a:gd name="connsiteY17" fmla="*/ 1104900 h 1587500"/>
              <a:gd name="connsiteX18" fmla="*/ 800100 w 866696"/>
              <a:gd name="connsiteY18" fmla="*/ 1219200 h 1587500"/>
              <a:gd name="connsiteX19" fmla="*/ 812800 w 866696"/>
              <a:gd name="connsiteY19" fmla="*/ 1257300 h 1587500"/>
              <a:gd name="connsiteX20" fmla="*/ 863600 w 866696"/>
              <a:gd name="connsiteY20" fmla="*/ 1346200 h 1587500"/>
              <a:gd name="connsiteX21" fmla="*/ 863600 w 866696"/>
              <a:gd name="connsiteY21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6479 w 866696"/>
              <a:gd name="connsiteY10" fmla="*/ 586395 h 1587500"/>
              <a:gd name="connsiteX11" fmla="*/ 480261 w 866696"/>
              <a:gd name="connsiteY11" fmla="*/ 648797 h 1587500"/>
              <a:gd name="connsiteX12" fmla="*/ 520700 w 866696"/>
              <a:gd name="connsiteY12" fmla="*/ 722829 h 1587500"/>
              <a:gd name="connsiteX13" fmla="*/ 567154 w 866696"/>
              <a:gd name="connsiteY13" fmla="*/ 786694 h 1587500"/>
              <a:gd name="connsiteX14" fmla="*/ 618287 w 866696"/>
              <a:gd name="connsiteY14" fmla="*/ 890123 h 1587500"/>
              <a:gd name="connsiteX15" fmla="*/ 660400 w 866696"/>
              <a:gd name="connsiteY15" fmla="*/ 977900 h 1587500"/>
              <a:gd name="connsiteX16" fmla="*/ 685800 w 866696"/>
              <a:gd name="connsiteY16" fmla="*/ 1028700 h 1587500"/>
              <a:gd name="connsiteX17" fmla="*/ 711200 w 866696"/>
              <a:gd name="connsiteY17" fmla="*/ 1104900 h 1587500"/>
              <a:gd name="connsiteX18" fmla="*/ 800100 w 866696"/>
              <a:gd name="connsiteY18" fmla="*/ 1219200 h 1587500"/>
              <a:gd name="connsiteX19" fmla="*/ 812800 w 866696"/>
              <a:gd name="connsiteY19" fmla="*/ 1257300 h 1587500"/>
              <a:gd name="connsiteX20" fmla="*/ 863600 w 866696"/>
              <a:gd name="connsiteY20" fmla="*/ 1346200 h 1587500"/>
              <a:gd name="connsiteX21" fmla="*/ 863600 w 866696"/>
              <a:gd name="connsiteY21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6479 w 866696"/>
              <a:gd name="connsiteY10" fmla="*/ 586395 h 1587500"/>
              <a:gd name="connsiteX11" fmla="*/ 480261 w 866696"/>
              <a:gd name="connsiteY11" fmla="*/ 648797 h 1587500"/>
              <a:gd name="connsiteX12" fmla="*/ 520700 w 866696"/>
              <a:gd name="connsiteY12" fmla="*/ 722829 h 1587500"/>
              <a:gd name="connsiteX13" fmla="*/ 567154 w 866696"/>
              <a:gd name="connsiteY13" fmla="*/ 786694 h 1587500"/>
              <a:gd name="connsiteX14" fmla="*/ 618287 w 866696"/>
              <a:gd name="connsiteY14" fmla="*/ 890123 h 1587500"/>
              <a:gd name="connsiteX15" fmla="*/ 660400 w 866696"/>
              <a:gd name="connsiteY15" fmla="*/ 977900 h 1587500"/>
              <a:gd name="connsiteX16" fmla="*/ 685800 w 866696"/>
              <a:gd name="connsiteY16" fmla="*/ 1028700 h 1587500"/>
              <a:gd name="connsiteX17" fmla="*/ 725236 w 866696"/>
              <a:gd name="connsiteY17" fmla="*/ 1101634 h 1587500"/>
              <a:gd name="connsiteX18" fmla="*/ 800100 w 866696"/>
              <a:gd name="connsiteY18" fmla="*/ 1219200 h 1587500"/>
              <a:gd name="connsiteX19" fmla="*/ 812800 w 866696"/>
              <a:gd name="connsiteY19" fmla="*/ 1257300 h 1587500"/>
              <a:gd name="connsiteX20" fmla="*/ 863600 w 866696"/>
              <a:gd name="connsiteY20" fmla="*/ 1346200 h 1587500"/>
              <a:gd name="connsiteX21" fmla="*/ 863600 w 866696"/>
              <a:gd name="connsiteY21" fmla="*/ 1587500 h 1587500"/>
              <a:gd name="connsiteX0" fmla="*/ 0 w 865803"/>
              <a:gd name="connsiteY0" fmla="*/ 0 h 1587500"/>
              <a:gd name="connsiteX1" fmla="*/ 50800 w 865803"/>
              <a:gd name="connsiteY1" fmla="*/ 76200 h 1587500"/>
              <a:gd name="connsiteX2" fmla="*/ 88900 w 865803"/>
              <a:gd name="connsiteY2" fmla="*/ 101600 h 1587500"/>
              <a:gd name="connsiteX3" fmla="*/ 101600 w 865803"/>
              <a:gd name="connsiteY3" fmla="*/ 139700 h 1587500"/>
              <a:gd name="connsiteX4" fmla="*/ 190500 w 865803"/>
              <a:gd name="connsiteY4" fmla="*/ 215900 h 1587500"/>
              <a:gd name="connsiteX5" fmla="*/ 241300 w 865803"/>
              <a:gd name="connsiteY5" fmla="*/ 254000 h 1587500"/>
              <a:gd name="connsiteX6" fmla="*/ 279400 w 865803"/>
              <a:gd name="connsiteY6" fmla="*/ 330200 h 1587500"/>
              <a:gd name="connsiteX7" fmla="*/ 317500 w 865803"/>
              <a:gd name="connsiteY7" fmla="*/ 355600 h 1587500"/>
              <a:gd name="connsiteX8" fmla="*/ 368300 w 865803"/>
              <a:gd name="connsiteY8" fmla="*/ 419100 h 1587500"/>
              <a:gd name="connsiteX9" fmla="*/ 367967 w 865803"/>
              <a:gd name="connsiteY9" fmla="*/ 476799 h 1587500"/>
              <a:gd name="connsiteX10" fmla="*/ 436479 w 865803"/>
              <a:gd name="connsiteY10" fmla="*/ 586395 h 1587500"/>
              <a:gd name="connsiteX11" fmla="*/ 480261 w 865803"/>
              <a:gd name="connsiteY11" fmla="*/ 648797 h 1587500"/>
              <a:gd name="connsiteX12" fmla="*/ 520700 w 865803"/>
              <a:gd name="connsiteY12" fmla="*/ 722829 h 1587500"/>
              <a:gd name="connsiteX13" fmla="*/ 567154 w 865803"/>
              <a:gd name="connsiteY13" fmla="*/ 786694 h 1587500"/>
              <a:gd name="connsiteX14" fmla="*/ 618287 w 865803"/>
              <a:gd name="connsiteY14" fmla="*/ 890123 h 1587500"/>
              <a:gd name="connsiteX15" fmla="*/ 660400 w 865803"/>
              <a:gd name="connsiteY15" fmla="*/ 977900 h 1587500"/>
              <a:gd name="connsiteX16" fmla="*/ 685800 w 865803"/>
              <a:gd name="connsiteY16" fmla="*/ 1028700 h 1587500"/>
              <a:gd name="connsiteX17" fmla="*/ 725236 w 865803"/>
              <a:gd name="connsiteY17" fmla="*/ 1101634 h 1587500"/>
              <a:gd name="connsiteX18" fmla="*/ 800100 w 865803"/>
              <a:gd name="connsiteY18" fmla="*/ 1219200 h 1587500"/>
              <a:gd name="connsiteX19" fmla="*/ 833854 w 865803"/>
              <a:gd name="connsiteY19" fmla="*/ 1257300 h 1587500"/>
              <a:gd name="connsiteX20" fmla="*/ 863600 w 865803"/>
              <a:gd name="connsiteY20" fmla="*/ 1346200 h 1587500"/>
              <a:gd name="connsiteX21" fmla="*/ 863600 w 865803"/>
              <a:gd name="connsiteY21" fmla="*/ 1587500 h 1587500"/>
              <a:gd name="connsiteX0" fmla="*/ 0 w 865803"/>
              <a:gd name="connsiteY0" fmla="*/ 0 h 1587500"/>
              <a:gd name="connsiteX1" fmla="*/ 50800 w 865803"/>
              <a:gd name="connsiteY1" fmla="*/ 76200 h 1587500"/>
              <a:gd name="connsiteX2" fmla="*/ 88900 w 865803"/>
              <a:gd name="connsiteY2" fmla="*/ 101600 h 1587500"/>
              <a:gd name="connsiteX3" fmla="*/ 101600 w 865803"/>
              <a:gd name="connsiteY3" fmla="*/ 139700 h 1587500"/>
              <a:gd name="connsiteX4" fmla="*/ 190500 w 865803"/>
              <a:gd name="connsiteY4" fmla="*/ 215900 h 1587500"/>
              <a:gd name="connsiteX5" fmla="*/ 234282 w 865803"/>
              <a:gd name="connsiteY5" fmla="*/ 270332 h 1587500"/>
              <a:gd name="connsiteX6" fmla="*/ 279400 w 865803"/>
              <a:gd name="connsiteY6" fmla="*/ 330200 h 1587500"/>
              <a:gd name="connsiteX7" fmla="*/ 317500 w 865803"/>
              <a:gd name="connsiteY7" fmla="*/ 355600 h 1587500"/>
              <a:gd name="connsiteX8" fmla="*/ 368300 w 865803"/>
              <a:gd name="connsiteY8" fmla="*/ 419100 h 1587500"/>
              <a:gd name="connsiteX9" fmla="*/ 367967 w 865803"/>
              <a:gd name="connsiteY9" fmla="*/ 476799 h 1587500"/>
              <a:gd name="connsiteX10" fmla="*/ 436479 w 865803"/>
              <a:gd name="connsiteY10" fmla="*/ 586395 h 1587500"/>
              <a:gd name="connsiteX11" fmla="*/ 480261 w 865803"/>
              <a:gd name="connsiteY11" fmla="*/ 648797 h 1587500"/>
              <a:gd name="connsiteX12" fmla="*/ 520700 w 865803"/>
              <a:gd name="connsiteY12" fmla="*/ 722829 h 1587500"/>
              <a:gd name="connsiteX13" fmla="*/ 567154 w 865803"/>
              <a:gd name="connsiteY13" fmla="*/ 786694 h 1587500"/>
              <a:gd name="connsiteX14" fmla="*/ 618287 w 865803"/>
              <a:gd name="connsiteY14" fmla="*/ 890123 h 1587500"/>
              <a:gd name="connsiteX15" fmla="*/ 660400 w 865803"/>
              <a:gd name="connsiteY15" fmla="*/ 977900 h 1587500"/>
              <a:gd name="connsiteX16" fmla="*/ 685800 w 865803"/>
              <a:gd name="connsiteY16" fmla="*/ 1028700 h 1587500"/>
              <a:gd name="connsiteX17" fmla="*/ 725236 w 865803"/>
              <a:gd name="connsiteY17" fmla="*/ 1101634 h 1587500"/>
              <a:gd name="connsiteX18" fmla="*/ 800100 w 865803"/>
              <a:gd name="connsiteY18" fmla="*/ 1219200 h 1587500"/>
              <a:gd name="connsiteX19" fmla="*/ 833854 w 865803"/>
              <a:gd name="connsiteY19" fmla="*/ 1257300 h 1587500"/>
              <a:gd name="connsiteX20" fmla="*/ 863600 w 865803"/>
              <a:gd name="connsiteY20" fmla="*/ 1346200 h 1587500"/>
              <a:gd name="connsiteX21" fmla="*/ 863600 w 865803"/>
              <a:gd name="connsiteY21" fmla="*/ 1587500 h 1587500"/>
              <a:gd name="connsiteX0" fmla="*/ 0 w 865803"/>
              <a:gd name="connsiteY0" fmla="*/ 0 h 1587500"/>
              <a:gd name="connsiteX1" fmla="*/ 50800 w 865803"/>
              <a:gd name="connsiteY1" fmla="*/ 76200 h 1587500"/>
              <a:gd name="connsiteX2" fmla="*/ 88900 w 865803"/>
              <a:gd name="connsiteY2" fmla="*/ 101600 h 1587500"/>
              <a:gd name="connsiteX3" fmla="*/ 101600 w 865803"/>
              <a:gd name="connsiteY3" fmla="*/ 139700 h 1587500"/>
              <a:gd name="connsiteX4" fmla="*/ 185821 w 865803"/>
              <a:gd name="connsiteY4" fmla="*/ 245298 h 1587500"/>
              <a:gd name="connsiteX5" fmla="*/ 234282 w 865803"/>
              <a:gd name="connsiteY5" fmla="*/ 270332 h 1587500"/>
              <a:gd name="connsiteX6" fmla="*/ 279400 w 865803"/>
              <a:gd name="connsiteY6" fmla="*/ 330200 h 1587500"/>
              <a:gd name="connsiteX7" fmla="*/ 317500 w 865803"/>
              <a:gd name="connsiteY7" fmla="*/ 355600 h 1587500"/>
              <a:gd name="connsiteX8" fmla="*/ 368300 w 865803"/>
              <a:gd name="connsiteY8" fmla="*/ 419100 h 1587500"/>
              <a:gd name="connsiteX9" fmla="*/ 367967 w 865803"/>
              <a:gd name="connsiteY9" fmla="*/ 476799 h 1587500"/>
              <a:gd name="connsiteX10" fmla="*/ 436479 w 865803"/>
              <a:gd name="connsiteY10" fmla="*/ 586395 h 1587500"/>
              <a:gd name="connsiteX11" fmla="*/ 480261 w 865803"/>
              <a:gd name="connsiteY11" fmla="*/ 648797 h 1587500"/>
              <a:gd name="connsiteX12" fmla="*/ 520700 w 865803"/>
              <a:gd name="connsiteY12" fmla="*/ 722829 h 1587500"/>
              <a:gd name="connsiteX13" fmla="*/ 567154 w 865803"/>
              <a:gd name="connsiteY13" fmla="*/ 786694 h 1587500"/>
              <a:gd name="connsiteX14" fmla="*/ 618287 w 865803"/>
              <a:gd name="connsiteY14" fmla="*/ 890123 h 1587500"/>
              <a:gd name="connsiteX15" fmla="*/ 660400 w 865803"/>
              <a:gd name="connsiteY15" fmla="*/ 977900 h 1587500"/>
              <a:gd name="connsiteX16" fmla="*/ 685800 w 865803"/>
              <a:gd name="connsiteY16" fmla="*/ 1028700 h 1587500"/>
              <a:gd name="connsiteX17" fmla="*/ 725236 w 865803"/>
              <a:gd name="connsiteY17" fmla="*/ 1101634 h 1587500"/>
              <a:gd name="connsiteX18" fmla="*/ 800100 w 865803"/>
              <a:gd name="connsiteY18" fmla="*/ 1219200 h 1587500"/>
              <a:gd name="connsiteX19" fmla="*/ 833854 w 865803"/>
              <a:gd name="connsiteY19" fmla="*/ 1257300 h 1587500"/>
              <a:gd name="connsiteX20" fmla="*/ 863600 w 865803"/>
              <a:gd name="connsiteY20" fmla="*/ 1346200 h 1587500"/>
              <a:gd name="connsiteX21" fmla="*/ 863600 w 865803"/>
              <a:gd name="connsiteY21" fmla="*/ 1587500 h 1587500"/>
              <a:gd name="connsiteX0" fmla="*/ 0 w 865803"/>
              <a:gd name="connsiteY0" fmla="*/ 0 h 1587500"/>
              <a:gd name="connsiteX1" fmla="*/ 50800 w 865803"/>
              <a:gd name="connsiteY1" fmla="*/ 76200 h 1587500"/>
              <a:gd name="connsiteX2" fmla="*/ 88900 w 865803"/>
              <a:gd name="connsiteY2" fmla="*/ 101600 h 1587500"/>
              <a:gd name="connsiteX3" fmla="*/ 101600 w 865803"/>
              <a:gd name="connsiteY3" fmla="*/ 139700 h 1587500"/>
              <a:gd name="connsiteX4" fmla="*/ 185821 w 865803"/>
              <a:gd name="connsiteY4" fmla="*/ 245298 h 1587500"/>
              <a:gd name="connsiteX5" fmla="*/ 234282 w 865803"/>
              <a:gd name="connsiteY5" fmla="*/ 270332 h 1587500"/>
              <a:gd name="connsiteX6" fmla="*/ 279400 w 865803"/>
              <a:gd name="connsiteY6" fmla="*/ 330200 h 1587500"/>
              <a:gd name="connsiteX7" fmla="*/ 317500 w 865803"/>
              <a:gd name="connsiteY7" fmla="*/ 355600 h 1587500"/>
              <a:gd name="connsiteX8" fmla="*/ 367967 w 865803"/>
              <a:gd name="connsiteY8" fmla="*/ 476799 h 1587500"/>
              <a:gd name="connsiteX9" fmla="*/ 436479 w 865803"/>
              <a:gd name="connsiteY9" fmla="*/ 586395 h 1587500"/>
              <a:gd name="connsiteX10" fmla="*/ 480261 w 865803"/>
              <a:gd name="connsiteY10" fmla="*/ 648797 h 1587500"/>
              <a:gd name="connsiteX11" fmla="*/ 520700 w 865803"/>
              <a:gd name="connsiteY11" fmla="*/ 722829 h 1587500"/>
              <a:gd name="connsiteX12" fmla="*/ 567154 w 865803"/>
              <a:gd name="connsiteY12" fmla="*/ 786694 h 1587500"/>
              <a:gd name="connsiteX13" fmla="*/ 618287 w 865803"/>
              <a:gd name="connsiteY13" fmla="*/ 890123 h 1587500"/>
              <a:gd name="connsiteX14" fmla="*/ 660400 w 865803"/>
              <a:gd name="connsiteY14" fmla="*/ 977900 h 1587500"/>
              <a:gd name="connsiteX15" fmla="*/ 685800 w 865803"/>
              <a:gd name="connsiteY15" fmla="*/ 1028700 h 1587500"/>
              <a:gd name="connsiteX16" fmla="*/ 725236 w 865803"/>
              <a:gd name="connsiteY16" fmla="*/ 1101634 h 1587500"/>
              <a:gd name="connsiteX17" fmla="*/ 800100 w 865803"/>
              <a:gd name="connsiteY17" fmla="*/ 1219200 h 1587500"/>
              <a:gd name="connsiteX18" fmla="*/ 833854 w 865803"/>
              <a:gd name="connsiteY18" fmla="*/ 1257300 h 1587500"/>
              <a:gd name="connsiteX19" fmla="*/ 863600 w 865803"/>
              <a:gd name="connsiteY19" fmla="*/ 1346200 h 1587500"/>
              <a:gd name="connsiteX20" fmla="*/ 863600 w 865803"/>
              <a:gd name="connsiteY20" fmla="*/ 1587500 h 1587500"/>
              <a:gd name="connsiteX0" fmla="*/ 0 w 865803"/>
              <a:gd name="connsiteY0" fmla="*/ 0 h 1587500"/>
              <a:gd name="connsiteX1" fmla="*/ 50800 w 865803"/>
              <a:gd name="connsiteY1" fmla="*/ 76200 h 1587500"/>
              <a:gd name="connsiteX2" fmla="*/ 88900 w 865803"/>
              <a:gd name="connsiteY2" fmla="*/ 101600 h 1587500"/>
              <a:gd name="connsiteX3" fmla="*/ 101600 w 865803"/>
              <a:gd name="connsiteY3" fmla="*/ 139700 h 1587500"/>
              <a:gd name="connsiteX4" fmla="*/ 185821 w 865803"/>
              <a:gd name="connsiteY4" fmla="*/ 245298 h 1587500"/>
              <a:gd name="connsiteX5" fmla="*/ 234282 w 865803"/>
              <a:gd name="connsiteY5" fmla="*/ 270332 h 1587500"/>
              <a:gd name="connsiteX6" fmla="*/ 279400 w 865803"/>
              <a:gd name="connsiteY6" fmla="*/ 330200 h 1587500"/>
              <a:gd name="connsiteX7" fmla="*/ 315161 w 865803"/>
              <a:gd name="connsiteY7" fmla="*/ 394797 h 1587500"/>
              <a:gd name="connsiteX8" fmla="*/ 367967 w 865803"/>
              <a:gd name="connsiteY8" fmla="*/ 476799 h 1587500"/>
              <a:gd name="connsiteX9" fmla="*/ 436479 w 865803"/>
              <a:gd name="connsiteY9" fmla="*/ 586395 h 1587500"/>
              <a:gd name="connsiteX10" fmla="*/ 480261 w 865803"/>
              <a:gd name="connsiteY10" fmla="*/ 648797 h 1587500"/>
              <a:gd name="connsiteX11" fmla="*/ 520700 w 865803"/>
              <a:gd name="connsiteY11" fmla="*/ 722829 h 1587500"/>
              <a:gd name="connsiteX12" fmla="*/ 567154 w 865803"/>
              <a:gd name="connsiteY12" fmla="*/ 786694 h 1587500"/>
              <a:gd name="connsiteX13" fmla="*/ 618287 w 865803"/>
              <a:gd name="connsiteY13" fmla="*/ 890123 h 1587500"/>
              <a:gd name="connsiteX14" fmla="*/ 660400 w 865803"/>
              <a:gd name="connsiteY14" fmla="*/ 977900 h 1587500"/>
              <a:gd name="connsiteX15" fmla="*/ 685800 w 865803"/>
              <a:gd name="connsiteY15" fmla="*/ 1028700 h 1587500"/>
              <a:gd name="connsiteX16" fmla="*/ 725236 w 865803"/>
              <a:gd name="connsiteY16" fmla="*/ 1101634 h 1587500"/>
              <a:gd name="connsiteX17" fmla="*/ 800100 w 865803"/>
              <a:gd name="connsiteY17" fmla="*/ 1219200 h 1587500"/>
              <a:gd name="connsiteX18" fmla="*/ 833854 w 865803"/>
              <a:gd name="connsiteY18" fmla="*/ 1257300 h 1587500"/>
              <a:gd name="connsiteX19" fmla="*/ 863600 w 865803"/>
              <a:gd name="connsiteY19" fmla="*/ 1346200 h 1587500"/>
              <a:gd name="connsiteX20" fmla="*/ 863600 w 865803"/>
              <a:gd name="connsiteY20" fmla="*/ 1587500 h 1587500"/>
              <a:gd name="connsiteX0" fmla="*/ 0 w 865803"/>
              <a:gd name="connsiteY0" fmla="*/ 0 h 1587500"/>
              <a:gd name="connsiteX1" fmla="*/ 50800 w 865803"/>
              <a:gd name="connsiteY1" fmla="*/ 76200 h 1587500"/>
              <a:gd name="connsiteX2" fmla="*/ 88900 w 865803"/>
              <a:gd name="connsiteY2" fmla="*/ 101600 h 1587500"/>
              <a:gd name="connsiteX3" fmla="*/ 101600 w 865803"/>
              <a:gd name="connsiteY3" fmla="*/ 139700 h 1587500"/>
              <a:gd name="connsiteX4" fmla="*/ 185821 w 865803"/>
              <a:gd name="connsiteY4" fmla="*/ 245298 h 1587500"/>
              <a:gd name="connsiteX5" fmla="*/ 234282 w 865803"/>
              <a:gd name="connsiteY5" fmla="*/ 270332 h 1587500"/>
              <a:gd name="connsiteX6" fmla="*/ 274721 w 865803"/>
              <a:gd name="connsiteY6" fmla="*/ 339999 h 1587500"/>
              <a:gd name="connsiteX7" fmla="*/ 315161 w 865803"/>
              <a:gd name="connsiteY7" fmla="*/ 394797 h 1587500"/>
              <a:gd name="connsiteX8" fmla="*/ 367967 w 865803"/>
              <a:gd name="connsiteY8" fmla="*/ 476799 h 1587500"/>
              <a:gd name="connsiteX9" fmla="*/ 436479 w 865803"/>
              <a:gd name="connsiteY9" fmla="*/ 586395 h 1587500"/>
              <a:gd name="connsiteX10" fmla="*/ 480261 w 865803"/>
              <a:gd name="connsiteY10" fmla="*/ 648797 h 1587500"/>
              <a:gd name="connsiteX11" fmla="*/ 520700 w 865803"/>
              <a:gd name="connsiteY11" fmla="*/ 722829 h 1587500"/>
              <a:gd name="connsiteX12" fmla="*/ 567154 w 865803"/>
              <a:gd name="connsiteY12" fmla="*/ 786694 h 1587500"/>
              <a:gd name="connsiteX13" fmla="*/ 618287 w 865803"/>
              <a:gd name="connsiteY13" fmla="*/ 890123 h 1587500"/>
              <a:gd name="connsiteX14" fmla="*/ 660400 w 865803"/>
              <a:gd name="connsiteY14" fmla="*/ 977900 h 1587500"/>
              <a:gd name="connsiteX15" fmla="*/ 685800 w 865803"/>
              <a:gd name="connsiteY15" fmla="*/ 1028700 h 1587500"/>
              <a:gd name="connsiteX16" fmla="*/ 725236 w 865803"/>
              <a:gd name="connsiteY16" fmla="*/ 1101634 h 1587500"/>
              <a:gd name="connsiteX17" fmla="*/ 800100 w 865803"/>
              <a:gd name="connsiteY17" fmla="*/ 1219200 h 1587500"/>
              <a:gd name="connsiteX18" fmla="*/ 833854 w 865803"/>
              <a:gd name="connsiteY18" fmla="*/ 1257300 h 1587500"/>
              <a:gd name="connsiteX19" fmla="*/ 863600 w 865803"/>
              <a:gd name="connsiteY19" fmla="*/ 1346200 h 1587500"/>
              <a:gd name="connsiteX20" fmla="*/ 863600 w 865803"/>
              <a:gd name="connsiteY20" fmla="*/ 1587500 h 1587500"/>
              <a:gd name="connsiteX0" fmla="*/ 0 w 865803"/>
              <a:gd name="connsiteY0" fmla="*/ 0 h 1587500"/>
              <a:gd name="connsiteX1" fmla="*/ 50800 w 865803"/>
              <a:gd name="connsiteY1" fmla="*/ 76200 h 1587500"/>
              <a:gd name="connsiteX2" fmla="*/ 88900 w 865803"/>
              <a:gd name="connsiteY2" fmla="*/ 101600 h 1587500"/>
              <a:gd name="connsiteX3" fmla="*/ 101600 w 865803"/>
              <a:gd name="connsiteY3" fmla="*/ 139700 h 1587500"/>
              <a:gd name="connsiteX4" fmla="*/ 185821 w 865803"/>
              <a:gd name="connsiteY4" fmla="*/ 245298 h 1587500"/>
              <a:gd name="connsiteX5" fmla="*/ 229603 w 865803"/>
              <a:gd name="connsiteY5" fmla="*/ 286664 h 1587500"/>
              <a:gd name="connsiteX6" fmla="*/ 274721 w 865803"/>
              <a:gd name="connsiteY6" fmla="*/ 339999 h 1587500"/>
              <a:gd name="connsiteX7" fmla="*/ 315161 w 865803"/>
              <a:gd name="connsiteY7" fmla="*/ 394797 h 1587500"/>
              <a:gd name="connsiteX8" fmla="*/ 367967 w 865803"/>
              <a:gd name="connsiteY8" fmla="*/ 476799 h 1587500"/>
              <a:gd name="connsiteX9" fmla="*/ 436479 w 865803"/>
              <a:gd name="connsiteY9" fmla="*/ 586395 h 1587500"/>
              <a:gd name="connsiteX10" fmla="*/ 480261 w 865803"/>
              <a:gd name="connsiteY10" fmla="*/ 648797 h 1587500"/>
              <a:gd name="connsiteX11" fmla="*/ 520700 w 865803"/>
              <a:gd name="connsiteY11" fmla="*/ 722829 h 1587500"/>
              <a:gd name="connsiteX12" fmla="*/ 567154 w 865803"/>
              <a:gd name="connsiteY12" fmla="*/ 786694 h 1587500"/>
              <a:gd name="connsiteX13" fmla="*/ 618287 w 865803"/>
              <a:gd name="connsiteY13" fmla="*/ 890123 h 1587500"/>
              <a:gd name="connsiteX14" fmla="*/ 660400 w 865803"/>
              <a:gd name="connsiteY14" fmla="*/ 977900 h 1587500"/>
              <a:gd name="connsiteX15" fmla="*/ 685800 w 865803"/>
              <a:gd name="connsiteY15" fmla="*/ 1028700 h 1587500"/>
              <a:gd name="connsiteX16" fmla="*/ 725236 w 865803"/>
              <a:gd name="connsiteY16" fmla="*/ 1101634 h 1587500"/>
              <a:gd name="connsiteX17" fmla="*/ 800100 w 865803"/>
              <a:gd name="connsiteY17" fmla="*/ 1219200 h 1587500"/>
              <a:gd name="connsiteX18" fmla="*/ 833854 w 865803"/>
              <a:gd name="connsiteY18" fmla="*/ 1257300 h 1587500"/>
              <a:gd name="connsiteX19" fmla="*/ 863600 w 865803"/>
              <a:gd name="connsiteY19" fmla="*/ 1346200 h 1587500"/>
              <a:gd name="connsiteX20" fmla="*/ 863600 w 865803"/>
              <a:gd name="connsiteY20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65803" h="1587500">
                <a:moveTo>
                  <a:pt x="0" y="0"/>
                </a:moveTo>
                <a:cubicBezTo>
                  <a:pt x="16933" y="25400"/>
                  <a:pt x="30698" y="53226"/>
                  <a:pt x="50800" y="76200"/>
                </a:cubicBezTo>
                <a:cubicBezTo>
                  <a:pt x="60851" y="87687"/>
                  <a:pt x="79365" y="89681"/>
                  <a:pt x="88900" y="101600"/>
                </a:cubicBezTo>
                <a:cubicBezTo>
                  <a:pt x="97263" y="112053"/>
                  <a:pt x="85447" y="115750"/>
                  <a:pt x="101600" y="139700"/>
                </a:cubicBezTo>
                <a:cubicBezTo>
                  <a:pt x="117753" y="163650"/>
                  <a:pt x="164487" y="220804"/>
                  <a:pt x="185821" y="245298"/>
                </a:cubicBezTo>
                <a:cubicBezTo>
                  <a:pt x="207155" y="269792"/>
                  <a:pt x="212670" y="273964"/>
                  <a:pt x="229603" y="286664"/>
                </a:cubicBezTo>
                <a:cubicBezTo>
                  <a:pt x="239932" y="317652"/>
                  <a:pt x="260461" y="321977"/>
                  <a:pt x="274721" y="339999"/>
                </a:cubicBezTo>
                <a:cubicBezTo>
                  <a:pt x="288981" y="358021"/>
                  <a:pt x="299620" y="371997"/>
                  <a:pt x="315161" y="394797"/>
                </a:cubicBezTo>
                <a:cubicBezTo>
                  <a:pt x="330702" y="417597"/>
                  <a:pt x="347747" y="444866"/>
                  <a:pt x="367967" y="476799"/>
                </a:cubicBezTo>
                <a:cubicBezTo>
                  <a:pt x="388187" y="508732"/>
                  <a:pt x="417763" y="557729"/>
                  <a:pt x="436479" y="586395"/>
                </a:cubicBezTo>
                <a:cubicBezTo>
                  <a:pt x="455195" y="615061"/>
                  <a:pt x="466224" y="626058"/>
                  <a:pt x="480261" y="648797"/>
                </a:cubicBezTo>
                <a:cubicBezTo>
                  <a:pt x="494298" y="671536"/>
                  <a:pt x="506218" y="699846"/>
                  <a:pt x="520700" y="722829"/>
                </a:cubicBezTo>
                <a:cubicBezTo>
                  <a:pt x="535182" y="745812"/>
                  <a:pt x="550890" y="758812"/>
                  <a:pt x="567154" y="786694"/>
                </a:cubicBezTo>
                <a:cubicBezTo>
                  <a:pt x="583419" y="814576"/>
                  <a:pt x="602746" y="858256"/>
                  <a:pt x="618287" y="890123"/>
                </a:cubicBezTo>
                <a:cubicBezTo>
                  <a:pt x="633828" y="921990"/>
                  <a:pt x="649148" y="954804"/>
                  <a:pt x="660400" y="977900"/>
                </a:cubicBezTo>
                <a:cubicBezTo>
                  <a:pt x="671652" y="1000996"/>
                  <a:pt x="674994" y="1008078"/>
                  <a:pt x="685800" y="1028700"/>
                </a:cubicBezTo>
                <a:cubicBezTo>
                  <a:pt x="696606" y="1049322"/>
                  <a:pt x="710384" y="1079357"/>
                  <a:pt x="725236" y="1101634"/>
                </a:cubicBezTo>
                <a:cubicBezTo>
                  <a:pt x="785999" y="1192778"/>
                  <a:pt x="740414" y="1159514"/>
                  <a:pt x="800100" y="1219200"/>
                </a:cubicBezTo>
                <a:cubicBezTo>
                  <a:pt x="804333" y="1231900"/>
                  <a:pt x="827867" y="1245326"/>
                  <a:pt x="833854" y="1257300"/>
                </a:cubicBezTo>
                <a:cubicBezTo>
                  <a:pt x="845664" y="1280919"/>
                  <a:pt x="858642" y="1291167"/>
                  <a:pt x="863600" y="1346200"/>
                </a:cubicBezTo>
                <a:cubicBezTo>
                  <a:pt x="868558" y="1401233"/>
                  <a:pt x="863600" y="1507067"/>
                  <a:pt x="863600" y="1587500"/>
                </a:cubicBezTo>
              </a:path>
            </a:pathLst>
          </a:custGeom>
          <a:ln w="381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38300" y="2749550"/>
            <a:ext cx="1410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??</a:t>
            </a:r>
            <a:r>
              <a:rPr lang="en-US" sz="1600" b="1" dirty="0" smtClean="0">
                <a:solidFill>
                  <a:srgbClr val="FF0000"/>
                </a:solidFill>
                <a:latin typeface="Star Jedi Outline"/>
                <a:cs typeface="Star Jedi Outline"/>
              </a:rPr>
              <a:t>PAMDE</a:t>
            </a:r>
            <a:r>
              <a:rPr lang="en-US" sz="1600" b="1" dirty="0" smtClean="0">
                <a:solidFill>
                  <a:srgbClr val="FF0000"/>
                </a:solidFill>
              </a:rPr>
              <a:t>??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08142" y="4349750"/>
            <a:ext cx="2042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??</a:t>
            </a:r>
            <a:r>
              <a:rPr lang="en-US" sz="1600" b="1" dirty="0" smtClean="0">
                <a:solidFill>
                  <a:srgbClr val="FF6600"/>
                </a:solidFill>
                <a:latin typeface="Star Jedi Outline"/>
                <a:cs typeface="Star Jedi Outline"/>
              </a:rPr>
              <a:t>PADME</a:t>
            </a:r>
            <a:r>
              <a:rPr lang="en-US" sz="1600" b="1" dirty="0" smtClean="0">
                <a:solidFill>
                  <a:srgbClr val="FF6600"/>
                </a:solidFill>
              </a:rPr>
              <a:t> DUMP??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9700" y="2192923"/>
            <a:ext cx="96693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90"/>
                </a:solidFill>
                <a:latin typeface="Star Jedi Outline"/>
                <a:cs typeface="Star Jedi Outline"/>
              </a:rPr>
              <a:t>PADME</a:t>
            </a:r>
            <a:endParaRPr lang="en-US" sz="1600" b="1" dirty="0">
              <a:solidFill>
                <a:srgbClr val="000090"/>
              </a:solidFill>
              <a:latin typeface="Star Jedi Outline"/>
              <a:cs typeface="Star Jedi Outline"/>
            </a:endParaRPr>
          </a:p>
        </p:txBody>
      </p:sp>
    </p:spTree>
    <p:extLst>
      <p:ext uri="{BB962C8B-B14F-4D97-AF65-F5344CB8AC3E}">
        <p14:creationId xmlns:p14="http://schemas.microsoft.com/office/powerpoint/2010/main" val="168088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BTF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3" y="735673"/>
            <a:ext cx="8564939" cy="5289356"/>
          </a:xfrm>
        </p:spPr>
        <p:txBody>
          <a:bodyPr>
            <a:normAutofit/>
          </a:bodyPr>
          <a:lstStyle/>
          <a:p>
            <a:r>
              <a:rPr lang="en-US" dirty="0" smtClean="0"/>
              <a:t>Energy upgrades up to 1 </a:t>
            </a:r>
            <a:r>
              <a:rPr lang="en-US" dirty="0" err="1" smtClean="0"/>
              <a:t>GeV</a:t>
            </a:r>
            <a:r>
              <a:rPr lang="en-US" dirty="0" smtClean="0"/>
              <a:t> electrons</a:t>
            </a:r>
          </a:p>
          <a:p>
            <a:pPr lvl="1"/>
            <a:r>
              <a:rPr lang="en-US" dirty="0" smtClean="0"/>
              <a:t>Proposal to reach &gt;800MeV energy for positrons (see V. </a:t>
            </a:r>
            <a:r>
              <a:rPr lang="en-US" dirty="0" err="1" smtClean="0"/>
              <a:t>Buonomo</a:t>
            </a:r>
            <a:r>
              <a:rPr lang="en-US" dirty="0" smtClean="0"/>
              <a:t> BTF user workshop) </a:t>
            </a:r>
          </a:p>
          <a:p>
            <a:r>
              <a:rPr lang="en-US" dirty="0" smtClean="0"/>
              <a:t>Longer Duty Cycle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Standard BTF</a:t>
            </a:r>
            <a:r>
              <a:rPr lang="en-US" dirty="0" smtClean="0"/>
              <a:t> duty cycle = 50*10 ns = </a:t>
            </a:r>
            <a:r>
              <a:rPr lang="en-US" dirty="0" smtClean="0">
                <a:solidFill>
                  <a:srgbClr val="0000FF"/>
                </a:solidFill>
              </a:rPr>
              <a:t>5x10</a:t>
            </a:r>
            <a:r>
              <a:rPr lang="en-US" baseline="30000" dirty="0" smtClean="0">
                <a:solidFill>
                  <a:srgbClr val="0000FF"/>
                </a:solidFill>
              </a:rPr>
              <a:t>-7</a:t>
            </a:r>
            <a:r>
              <a:rPr lang="en-US" dirty="0" smtClean="0">
                <a:solidFill>
                  <a:srgbClr val="0000FF"/>
                </a:solidFill>
              </a:rPr>
              <a:t> s</a:t>
            </a:r>
            <a:endParaRPr lang="en-US" baseline="30000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Already obtained upgrade 50</a:t>
            </a:r>
            <a:r>
              <a:rPr lang="en-US" dirty="0"/>
              <a:t>*40ns= </a:t>
            </a:r>
            <a:r>
              <a:rPr lang="en-US" dirty="0" smtClean="0">
                <a:solidFill>
                  <a:srgbClr val="0000FF"/>
                </a:solidFill>
              </a:rPr>
              <a:t>20x10</a:t>
            </a:r>
            <a:r>
              <a:rPr lang="en-US" baseline="30000" dirty="0">
                <a:solidFill>
                  <a:srgbClr val="0000FF"/>
                </a:solidFill>
              </a:rPr>
              <a:t>-7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 (Thanks to BTF team)</a:t>
            </a:r>
          </a:p>
          <a:p>
            <a:pPr lvl="1"/>
            <a:r>
              <a:rPr lang="en-US" dirty="0" smtClean="0"/>
              <a:t>Any increase of duty cycle increase linearly experiment statistics  </a:t>
            </a:r>
          </a:p>
          <a:p>
            <a:r>
              <a:rPr lang="en-US" dirty="0" smtClean="0"/>
              <a:t>Collimation system</a:t>
            </a:r>
          </a:p>
          <a:p>
            <a:pPr lvl="1"/>
            <a:r>
              <a:rPr lang="en-US" dirty="0" smtClean="0"/>
              <a:t>Assure better beam definition for positrons bea</a:t>
            </a:r>
            <a:r>
              <a:rPr lang="en-US" dirty="0"/>
              <a:t>m</a:t>
            </a:r>
            <a:endParaRPr lang="en-US" dirty="0" smtClean="0"/>
          </a:p>
          <a:p>
            <a:r>
              <a:rPr lang="en-US" dirty="0" smtClean="0"/>
              <a:t>Maximum current in BTF hall</a:t>
            </a:r>
          </a:p>
          <a:p>
            <a:pPr lvl="1"/>
            <a:r>
              <a:rPr lang="en-US" dirty="0" smtClean="0"/>
              <a:t>Limited by radio protection to 6.2x10</a:t>
            </a:r>
            <a:r>
              <a:rPr lang="en-US" baseline="30000" dirty="0" smtClean="0"/>
              <a:t>8 </a:t>
            </a:r>
            <a:r>
              <a:rPr lang="en-US" dirty="0" smtClean="0"/>
              <a:t>per bunch for long term operation</a:t>
            </a:r>
            <a:endParaRPr lang="en-US" baseline="30000" dirty="0" smtClean="0"/>
          </a:p>
          <a:p>
            <a:pPr lvl="1"/>
            <a:r>
              <a:rPr lang="en-US" dirty="0" smtClean="0"/>
              <a:t>Can reach &gt;3x10</a:t>
            </a:r>
            <a:r>
              <a:rPr lang="en-US" baseline="30000" dirty="0" smtClean="0"/>
              <a:t>10 </a:t>
            </a:r>
            <a:r>
              <a:rPr lang="en-US" dirty="0" smtClean="0"/>
              <a:t>particle per bunch after proper screening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609" y="5884297"/>
            <a:ext cx="896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recent BTF user workshop for details at:</a:t>
            </a:r>
          </a:p>
          <a:p>
            <a:r>
              <a:rPr lang="en-US" dirty="0"/>
              <a:t>https://</a:t>
            </a:r>
            <a:r>
              <a:rPr lang="en-US" dirty="0" err="1"/>
              <a:t>agenda.infn.it</a:t>
            </a:r>
            <a:r>
              <a:rPr lang="en-US" dirty="0"/>
              <a:t>/</a:t>
            </a:r>
            <a:r>
              <a:rPr lang="en-US" dirty="0" err="1"/>
              <a:t>conferenceOtherViews.py?view</a:t>
            </a:r>
            <a:r>
              <a:rPr lang="en-US" dirty="0"/>
              <a:t>=</a:t>
            </a:r>
            <a:r>
              <a:rPr lang="en-US" dirty="0" err="1"/>
              <a:t>standard&amp;confId</a:t>
            </a:r>
            <a:r>
              <a:rPr lang="en-US" dirty="0"/>
              <a:t>=7359</a:t>
            </a:r>
          </a:p>
        </p:txBody>
      </p:sp>
    </p:spTree>
    <p:extLst>
      <p:ext uri="{BB962C8B-B14F-4D97-AF65-F5344CB8AC3E}">
        <p14:creationId xmlns:p14="http://schemas.microsoft.com/office/powerpoint/2010/main" val="8881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Improvement in case of BTF upgrades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0" y="903542"/>
            <a:ext cx="9147297" cy="4345400"/>
            <a:chOff x="0" y="814642"/>
            <a:chExt cx="9147297" cy="4345400"/>
          </a:xfrm>
        </p:grpSpPr>
        <p:pic>
          <p:nvPicPr>
            <p:cNvPr id="12" name="Picture 11" descr="Screenshot 2014-05-16 15.53.36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205" y="814642"/>
              <a:ext cx="4530092" cy="4320000"/>
            </a:xfrm>
            <a:prstGeom prst="rect">
              <a:avLst/>
            </a:prstGeom>
          </p:spPr>
        </p:pic>
        <p:sp>
          <p:nvSpPr>
            <p:cNvPr id="13" name="Down Arrow 12"/>
            <p:cNvSpPr/>
            <p:nvPr/>
          </p:nvSpPr>
          <p:spPr>
            <a:xfrm>
              <a:off x="5765800" y="2159000"/>
              <a:ext cx="254000" cy="355600"/>
            </a:xfrm>
            <a:prstGeom prst="downArrow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7073900" y="2273300"/>
              <a:ext cx="1829146" cy="523220"/>
              <a:chOff x="7124700" y="1828800"/>
              <a:chExt cx="1829146" cy="52322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378700" y="1828800"/>
                <a:ext cx="15751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e</a:t>
                </a:r>
                <a:r>
                  <a:rPr lang="en-US" sz="1400" b="1" baseline="30000" dirty="0" smtClean="0">
                    <a:solidFill>
                      <a:srgbClr val="FF0000"/>
                    </a:solidFill>
                  </a:rPr>
                  <a:t>+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 750 MeV</a:t>
                </a:r>
              </a:p>
              <a:p>
                <a:r>
                  <a:rPr lang="en-US" sz="1400" b="1" dirty="0">
                    <a:solidFill>
                      <a:srgbClr val="FF0000"/>
                    </a:solidFill>
                  </a:rPr>
                  <a:t>e</a:t>
                </a:r>
                <a:r>
                  <a:rPr lang="en-US" sz="1400" b="1" baseline="30000" dirty="0" smtClean="0">
                    <a:solidFill>
                      <a:srgbClr val="FF0000"/>
                    </a:solidFill>
                  </a:rPr>
                  <a:t>+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 1 </a:t>
                </a:r>
                <a:r>
                  <a:rPr lang="en-US" sz="1400" b="1" dirty="0" err="1" smtClean="0">
                    <a:solidFill>
                      <a:srgbClr val="FF0000"/>
                    </a:solidFill>
                  </a:rPr>
                  <a:t>GeV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7124700" y="2021820"/>
                <a:ext cx="288355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124700" y="2212320"/>
                <a:ext cx="288355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ysDash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5257800" y="2390120"/>
              <a:ext cx="1460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Duty cycle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 rot="16200000">
              <a:off x="7019355" y="1130300"/>
              <a:ext cx="254000" cy="355600"/>
            </a:xfrm>
            <a:prstGeom prst="downArrow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36855" y="1106388"/>
              <a:ext cx="1460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Energy ~√E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pic>
          <p:nvPicPr>
            <p:cNvPr id="23" name="Picture 22" descr="Screenshot 2014-05-16 16.09.2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40042"/>
              <a:ext cx="4513632" cy="4320000"/>
            </a:xfrm>
            <a:prstGeom prst="rect">
              <a:avLst/>
            </a:prstGeom>
          </p:spPr>
        </p:pic>
        <p:sp>
          <p:nvSpPr>
            <p:cNvPr id="24" name="Freeform 23"/>
            <p:cNvSpPr/>
            <p:nvPr/>
          </p:nvSpPr>
          <p:spPr>
            <a:xfrm>
              <a:off x="609599" y="1035408"/>
              <a:ext cx="2273301" cy="1822092"/>
            </a:xfrm>
            <a:custGeom>
              <a:avLst/>
              <a:gdLst>
                <a:gd name="connsiteX0" fmla="*/ 0 w 2182848"/>
                <a:gd name="connsiteY0" fmla="*/ 1562100 h 1562100"/>
                <a:gd name="connsiteX1" fmla="*/ 660400 w 2182848"/>
                <a:gd name="connsiteY1" fmla="*/ 1511300 h 1562100"/>
                <a:gd name="connsiteX2" fmla="*/ 1079500 w 2182848"/>
                <a:gd name="connsiteY2" fmla="*/ 1473200 h 1562100"/>
                <a:gd name="connsiteX3" fmla="*/ 1231900 w 2182848"/>
                <a:gd name="connsiteY3" fmla="*/ 1447800 h 1562100"/>
                <a:gd name="connsiteX4" fmla="*/ 1384300 w 2182848"/>
                <a:gd name="connsiteY4" fmla="*/ 1371600 h 1562100"/>
                <a:gd name="connsiteX5" fmla="*/ 1485900 w 2182848"/>
                <a:gd name="connsiteY5" fmla="*/ 1346200 h 1562100"/>
                <a:gd name="connsiteX6" fmla="*/ 1562100 w 2182848"/>
                <a:gd name="connsiteY6" fmla="*/ 1282700 h 1562100"/>
                <a:gd name="connsiteX7" fmla="*/ 1600200 w 2182848"/>
                <a:gd name="connsiteY7" fmla="*/ 1270000 h 1562100"/>
                <a:gd name="connsiteX8" fmla="*/ 1676400 w 2182848"/>
                <a:gd name="connsiteY8" fmla="*/ 1155700 h 1562100"/>
                <a:gd name="connsiteX9" fmla="*/ 1701800 w 2182848"/>
                <a:gd name="connsiteY9" fmla="*/ 1117600 h 1562100"/>
                <a:gd name="connsiteX10" fmla="*/ 1765300 w 2182848"/>
                <a:gd name="connsiteY10" fmla="*/ 1003300 h 1562100"/>
                <a:gd name="connsiteX11" fmla="*/ 1790700 w 2182848"/>
                <a:gd name="connsiteY11" fmla="*/ 965200 h 1562100"/>
                <a:gd name="connsiteX12" fmla="*/ 1866900 w 2182848"/>
                <a:gd name="connsiteY12" fmla="*/ 889000 h 1562100"/>
                <a:gd name="connsiteX13" fmla="*/ 1955800 w 2182848"/>
                <a:gd name="connsiteY13" fmla="*/ 787400 h 1562100"/>
                <a:gd name="connsiteX14" fmla="*/ 1981200 w 2182848"/>
                <a:gd name="connsiteY14" fmla="*/ 647700 h 1562100"/>
                <a:gd name="connsiteX15" fmla="*/ 1993900 w 2182848"/>
                <a:gd name="connsiteY15" fmla="*/ 596900 h 1562100"/>
                <a:gd name="connsiteX16" fmla="*/ 2019300 w 2182848"/>
                <a:gd name="connsiteY16" fmla="*/ 495300 h 1562100"/>
                <a:gd name="connsiteX17" fmla="*/ 2057400 w 2182848"/>
                <a:gd name="connsiteY17" fmla="*/ 469900 h 1562100"/>
                <a:gd name="connsiteX18" fmla="*/ 2095500 w 2182848"/>
                <a:gd name="connsiteY18" fmla="*/ 381000 h 1562100"/>
                <a:gd name="connsiteX19" fmla="*/ 2159000 w 2182848"/>
                <a:gd name="connsiteY19" fmla="*/ 266700 h 1562100"/>
                <a:gd name="connsiteX20" fmla="*/ 2171700 w 2182848"/>
                <a:gd name="connsiteY20" fmla="*/ 0 h 1562100"/>
                <a:gd name="connsiteX0" fmla="*/ 0 w 2182848"/>
                <a:gd name="connsiteY0" fmla="*/ 1562100 h 1562100"/>
                <a:gd name="connsiteX1" fmla="*/ 660400 w 2182848"/>
                <a:gd name="connsiteY1" fmla="*/ 1511300 h 1562100"/>
                <a:gd name="connsiteX2" fmla="*/ 1079500 w 2182848"/>
                <a:gd name="connsiteY2" fmla="*/ 1473200 h 1562100"/>
                <a:gd name="connsiteX3" fmla="*/ 1231900 w 2182848"/>
                <a:gd name="connsiteY3" fmla="*/ 1447800 h 1562100"/>
                <a:gd name="connsiteX4" fmla="*/ 1384300 w 2182848"/>
                <a:gd name="connsiteY4" fmla="*/ 1371600 h 1562100"/>
                <a:gd name="connsiteX5" fmla="*/ 1485900 w 2182848"/>
                <a:gd name="connsiteY5" fmla="*/ 1346200 h 1562100"/>
                <a:gd name="connsiteX6" fmla="*/ 1562100 w 2182848"/>
                <a:gd name="connsiteY6" fmla="*/ 1282700 h 1562100"/>
                <a:gd name="connsiteX7" fmla="*/ 1600200 w 2182848"/>
                <a:gd name="connsiteY7" fmla="*/ 1270000 h 1562100"/>
                <a:gd name="connsiteX8" fmla="*/ 1676400 w 2182848"/>
                <a:gd name="connsiteY8" fmla="*/ 1155700 h 1562100"/>
                <a:gd name="connsiteX9" fmla="*/ 1701800 w 2182848"/>
                <a:gd name="connsiteY9" fmla="*/ 1117600 h 1562100"/>
                <a:gd name="connsiteX10" fmla="*/ 1765300 w 2182848"/>
                <a:gd name="connsiteY10" fmla="*/ 1003300 h 1562100"/>
                <a:gd name="connsiteX11" fmla="*/ 1790700 w 2182848"/>
                <a:gd name="connsiteY11" fmla="*/ 965200 h 1562100"/>
                <a:gd name="connsiteX12" fmla="*/ 1866900 w 2182848"/>
                <a:gd name="connsiteY12" fmla="*/ 889000 h 1562100"/>
                <a:gd name="connsiteX13" fmla="*/ 1955800 w 2182848"/>
                <a:gd name="connsiteY13" fmla="*/ 787400 h 1562100"/>
                <a:gd name="connsiteX14" fmla="*/ 1981200 w 2182848"/>
                <a:gd name="connsiteY14" fmla="*/ 647700 h 1562100"/>
                <a:gd name="connsiteX15" fmla="*/ 1993900 w 2182848"/>
                <a:gd name="connsiteY15" fmla="*/ 596900 h 1562100"/>
                <a:gd name="connsiteX16" fmla="*/ 2095500 w 2182848"/>
                <a:gd name="connsiteY16" fmla="*/ 539750 h 1562100"/>
                <a:gd name="connsiteX17" fmla="*/ 2057400 w 2182848"/>
                <a:gd name="connsiteY17" fmla="*/ 469900 h 1562100"/>
                <a:gd name="connsiteX18" fmla="*/ 2095500 w 2182848"/>
                <a:gd name="connsiteY18" fmla="*/ 381000 h 1562100"/>
                <a:gd name="connsiteX19" fmla="*/ 2159000 w 2182848"/>
                <a:gd name="connsiteY19" fmla="*/ 266700 h 1562100"/>
                <a:gd name="connsiteX20" fmla="*/ 2171700 w 2182848"/>
                <a:gd name="connsiteY20" fmla="*/ 0 h 1562100"/>
                <a:gd name="connsiteX0" fmla="*/ 0 w 2182848"/>
                <a:gd name="connsiteY0" fmla="*/ 1562100 h 1562100"/>
                <a:gd name="connsiteX1" fmla="*/ 660400 w 2182848"/>
                <a:gd name="connsiteY1" fmla="*/ 1511300 h 1562100"/>
                <a:gd name="connsiteX2" fmla="*/ 1079500 w 2182848"/>
                <a:gd name="connsiteY2" fmla="*/ 1473200 h 1562100"/>
                <a:gd name="connsiteX3" fmla="*/ 1231900 w 2182848"/>
                <a:gd name="connsiteY3" fmla="*/ 1447800 h 1562100"/>
                <a:gd name="connsiteX4" fmla="*/ 1384300 w 2182848"/>
                <a:gd name="connsiteY4" fmla="*/ 1371600 h 1562100"/>
                <a:gd name="connsiteX5" fmla="*/ 1485900 w 2182848"/>
                <a:gd name="connsiteY5" fmla="*/ 1346200 h 1562100"/>
                <a:gd name="connsiteX6" fmla="*/ 1562100 w 2182848"/>
                <a:gd name="connsiteY6" fmla="*/ 1282700 h 1562100"/>
                <a:gd name="connsiteX7" fmla="*/ 1600200 w 2182848"/>
                <a:gd name="connsiteY7" fmla="*/ 1270000 h 1562100"/>
                <a:gd name="connsiteX8" fmla="*/ 1676400 w 2182848"/>
                <a:gd name="connsiteY8" fmla="*/ 1155700 h 1562100"/>
                <a:gd name="connsiteX9" fmla="*/ 1701800 w 2182848"/>
                <a:gd name="connsiteY9" fmla="*/ 1117600 h 1562100"/>
                <a:gd name="connsiteX10" fmla="*/ 1765300 w 2182848"/>
                <a:gd name="connsiteY10" fmla="*/ 1003300 h 1562100"/>
                <a:gd name="connsiteX11" fmla="*/ 1790700 w 2182848"/>
                <a:gd name="connsiteY11" fmla="*/ 965200 h 1562100"/>
                <a:gd name="connsiteX12" fmla="*/ 1866900 w 2182848"/>
                <a:gd name="connsiteY12" fmla="*/ 889000 h 1562100"/>
                <a:gd name="connsiteX13" fmla="*/ 1955800 w 2182848"/>
                <a:gd name="connsiteY13" fmla="*/ 787400 h 1562100"/>
                <a:gd name="connsiteX14" fmla="*/ 1981200 w 2182848"/>
                <a:gd name="connsiteY14" fmla="*/ 647700 h 1562100"/>
                <a:gd name="connsiteX15" fmla="*/ 1993900 w 2182848"/>
                <a:gd name="connsiteY15" fmla="*/ 596900 h 1562100"/>
                <a:gd name="connsiteX16" fmla="*/ 2095500 w 2182848"/>
                <a:gd name="connsiteY16" fmla="*/ 539750 h 1562100"/>
                <a:gd name="connsiteX17" fmla="*/ 2108200 w 2182848"/>
                <a:gd name="connsiteY17" fmla="*/ 469900 h 1562100"/>
                <a:gd name="connsiteX18" fmla="*/ 2095500 w 2182848"/>
                <a:gd name="connsiteY18" fmla="*/ 381000 h 1562100"/>
                <a:gd name="connsiteX19" fmla="*/ 2159000 w 2182848"/>
                <a:gd name="connsiteY19" fmla="*/ 266700 h 1562100"/>
                <a:gd name="connsiteX20" fmla="*/ 2171700 w 2182848"/>
                <a:gd name="connsiteY20" fmla="*/ 0 h 1562100"/>
                <a:gd name="connsiteX0" fmla="*/ 0 w 2182848"/>
                <a:gd name="connsiteY0" fmla="*/ 1562100 h 1562100"/>
                <a:gd name="connsiteX1" fmla="*/ 660400 w 2182848"/>
                <a:gd name="connsiteY1" fmla="*/ 1511300 h 1562100"/>
                <a:gd name="connsiteX2" fmla="*/ 1079500 w 2182848"/>
                <a:gd name="connsiteY2" fmla="*/ 1473200 h 1562100"/>
                <a:gd name="connsiteX3" fmla="*/ 1231900 w 2182848"/>
                <a:gd name="connsiteY3" fmla="*/ 1447800 h 1562100"/>
                <a:gd name="connsiteX4" fmla="*/ 1384300 w 2182848"/>
                <a:gd name="connsiteY4" fmla="*/ 1371600 h 1562100"/>
                <a:gd name="connsiteX5" fmla="*/ 1485900 w 2182848"/>
                <a:gd name="connsiteY5" fmla="*/ 1346200 h 1562100"/>
                <a:gd name="connsiteX6" fmla="*/ 1562100 w 2182848"/>
                <a:gd name="connsiteY6" fmla="*/ 1282700 h 1562100"/>
                <a:gd name="connsiteX7" fmla="*/ 1600200 w 2182848"/>
                <a:gd name="connsiteY7" fmla="*/ 1270000 h 1562100"/>
                <a:gd name="connsiteX8" fmla="*/ 1676400 w 2182848"/>
                <a:gd name="connsiteY8" fmla="*/ 1155700 h 1562100"/>
                <a:gd name="connsiteX9" fmla="*/ 1701800 w 2182848"/>
                <a:gd name="connsiteY9" fmla="*/ 1117600 h 1562100"/>
                <a:gd name="connsiteX10" fmla="*/ 1790700 w 2182848"/>
                <a:gd name="connsiteY10" fmla="*/ 1035050 h 1562100"/>
                <a:gd name="connsiteX11" fmla="*/ 1790700 w 2182848"/>
                <a:gd name="connsiteY11" fmla="*/ 965200 h 1562100"/>
                <a:gd name="connsiteX12" fmla="*/ 1866900 w 2182848"/>
                <a:gd name="connsiteY12" fmla="*/ 889000 h 1562100"/>
                <a:gd name="connsiteX13" fmla="*/ 1955800 w 2182848"/>
                <a:gd name="connsiteY13" fmla="*/ 787400 h 1562100"/>
                <a:gd name="connsiteX14" fmla="*/ 1981200 w 2182848"/>
                <a:gd name="connsiteY14" fmla="*/ 647700 h 1562100"/>
                <a:gd name="connsiteX15" fmla="*/ 1993900 w 2182848"/>
                <a:gd name="connsiteY15" fmla="*/ 596900 h 1562100"/>
                <a:gd name="connsiteX16" fmla="*/ 2095500 w 2182848"/>
                <a:gd name="connsiteY16" fmla="*/ 539750 h 1562100"/>
                <a:gd name="connsiteX17" fmla="*/ 2108200 w 2182848"/>
                <a:gd name="connsiteY17" fmla="*/ 469900 h 1562100"/>
                <a:gd name="connsiteX18" fmla="*/ 2095500 w 2182848"/>
                <a:gd name="connsiteY18" fmla="*/ 381000 h 1562100"/>
                <a:gd name="connsiteX19" fmla="*/ 2159000 w 2182848"/>
                <a:gd name="connsiteY19" fmla="*/ 266700 h 1562100"/>
                <a:gd name="connsiteX20" fmla="*/ 2171700 w 2182848"/>
                <a:gd name="connsiteY20" fmla="*/ 0 h 1562100"/>
                <a:gd name="connsiteX0" fmla="*/ 0 w 2182848"/>
                <a:gd name="connsiteY0" fmla="*/ 1562100 h 1562100"/>
                <a:gd name="connsiteX1" fmla="*/ 660400 w 2182848"/>
                <a:gd name="connsiteY1" fmla="*/ 1511300 h 1562100"/>
                <a:gd name="connsiteX2" fmla="*/ 1079500 w 2182848"/>
                <a:gd name="connsiteY2" fmla="*/ 1473200 h 1562100"/>
                <a:gd name="connsiteX3" fmla="*/ 1231900 w 2182848"/>
                <a:gd name="connsiteY3" fmla="*/ 1447800 h 1562100"/>
                <a:gd name="connsiteX4" fmla="*/ 1384300 w 2182848"/>
                <a:gd name="connsiteY4" fmla="*/ 1371600 h 1562100"/>
                <a:gd name="connsiteX5" fmla="*/ 1485900 w 2182848"/>
                <a:gd name="connsiteY5" fmla="*/ 1346200 h 1562100"/>
                <a:gd name="connsiteX6" fmla="*/ 1562100 w 2182848"/>
                <a:gd name="connsiteY6" fmla="*/ 1282700 h 1562100"/>
                <a:gd name="connsiteX7" fmla="*/ 1600200 w 2182848"/>
                <a:gd name="connsiteY7" fmla="*/ 1270000 h 1562100"/>
                <a:gd name="connsiteX8" fmla="*/ 1676400 w 2182848"/>
                <a:gd name="connsiteY8" fmla="*/ 1155700 h 1562100"/>
                <a:gd name="connsiteX9" fmla="*/ 1701800 w 2182848"/>
                <a:gd name="connsiteY9" fmla="*/ 1117600 h 1562100"/>
                <a:gd name="connsiteX10" fmla="*/ 1790700 w 2182848"/>
                <a:gd name="connsiteY10" fmla="*/ 1035050 h 1562100"/>
                <a:gd name="connsiteX11" fmla="*/ 1822450 w 2182848"/>
                <a:gd name="connsiteY11" fmla="*/ 984250 h 1562100"/>
                <a:gd name="connsiteX12" fmla="*/ 1866900 w 2182848"/>
                <a:gd name="connsiteY12" fmla="*/ 889000 h 1562100"/>
                <a:gd name="connsiteX13" fmla="*/ 1955800 w 2182848"/>
                <a:gd name="connsiteY13" fmla="*/ 787400 h 1562100"/>
                <a:gd name="connsiteX14" fmla="*/ 1981200 w 2182848"/>
                <a:gd name="connsiteY14" fmla="*/ 647700 h 1562100"/>
                <a:gd name="connsiteX15" fmla="*/ 1993900 w 2182848"/>
                <a:gd name="connsiteY15" fmla="*/ 596900 h 1562100"/>
                <a:gd name="connsiteX16" fmla="*/ 2095500 w 2182848"/>
                <a:gd name="connsiteY16" fmla="*/ 539750 h 1562100"/>
                <a:gd name="connsiteX17" fmla="*/ 2108200 w 2182848"/>
                <a:gd name="connsiteY17" fmla="*/ 469900 h 1562100"/>
                <a:gd name="connsiteX18" fmla="*/ 2095500 w 2182848"/>
                <a:gd name="connsiteY18" fmla="*/ 381000 h 1562100"/>
                <a:gd name="connsiteX19" fmla="*/ 2159000 w 2182848"/>
                <a:gd name="connsiteY19" fmla="*/ 266700 h 1562100"/>
                <a:gd name="connsiteX20" fmla="*/ 2171700 w 2182848"/>
                <a:gd name="connsiteY20" fmla="*/ 0 h 1562100"/>
                <a:gd name="connsiteX0" fmla="*/ 0 w 2182848"/>
                <a:gd name="connsiteY0" fmla="*/ 1562100 h 1562100"/>
                <a:gd name="connsiteX1" fmla="*/ 660400 w 2182848"/>
                <a:gd name="connsiteY1" fmla="*/ 1511300 h 1562100"/>
                <a:gd name="connsiteX2" fmla="*/ 1079500 w 2182848"/>
                <a:gd name="connsiteY2" fmla="*/ 1473200 h 1562100"/>
                <a:gd name="connsiteX3" fmla="*/ 1231900 w 2182848"/>
                <a:gd name="connsiteY3" fmla="*/ 1447800 h 1562100"/>
                <a:gd name="connsiteX4" fmla="*/ 1384300 w 2182848"/>
                <a:gd name="connsiteY4" fmla="*/ 1371600 h 1562100"/>
                <a:gd name="connsiteX5" fmla="*/ 1485900 w 2182848"/>
                <a:gd name="connsiteY5" fmla="*/ 1346200 h 1562100"/>
                <a:gd name="connsiteX6" fmla="*/ 1562100 w 2182848"/>
                <a:gd name="connsiteY6" fmla="*/ 1282700 h 1562100"/>
                <a:gd name="connsiteX7" fmla="*/ 1600200 w 2182848"/>
                <a:gd name="connsiteY7" fmla="*/ 1270000 h 1562100"/>
                <a:gd name="connsiteX8" fmla="*/ 1676400 w 2182848"/>
                <a:gd name="connsiteY8" fmla="*/ 1155700 h 1562100"/>
                <a:gd name="connsiteX9" fmla="*/ 1701800 w 2182848"/>
                <a:gd name="connsiteY9" fmla="*/ 1117600 h 1562100"/>
                <a:gd name="connsiteX10" fmla="*/ 1790700 w 2182848"/>
                <a:gd name="connsiteY10" fmla="*/ 1035050 h 1562100"/>
                <a:gd name="connsiteX11" fmla="*/ 1822450 w 2182848"/>
                <a:gd name="connsiteY11" fmla="*/ 984250 h 1562100"/>
                <a:gd name="connsiteX12" fmla="*/ 1866900 w 2182848"/>
                <a:gd name="connsiteY12" fmla="*/ 889000 h 1562100"/>
                <a:gd name="connsiteX13" fmla="*/ 1955800 w 2182848"/>
                <a:gd name="connsiteY13" fmla="*/ 787400 h 1562100"/>
                <a:gd name="connsiteX14" fmla="*/ 1981200 w 2182848"/>
                <a:gd name="connsiteY14" fmla="*/ 647700 h 1562100"/>
                <a:gd name="connsiteX15" fmla="*/ 2025650 w 2182848"/>
                <a:gd name="connsiteY15" fmla="*/ 615950 h 1562100"/>
                <a:gd name="connsiteX16" fmla="*/ 2095500 w 2182848"/>
                <a:gd name="connsiteY16" fmla="*/ 539750 h 1562100"/>
                <a:gd name="connsiteX17" fmla="*/ 2108200 w 2182848"/>
                <a:gd name="connsiteY17" fmla="*/ 469900 h 1562100"/>
                <a:gd name="connsiteX18" fmla="*/ 2095500 w 2182848"/>
                <a:gd name="connsiteY18" fmla="*/ 381000 h 1562100"/>
                <a:gd name="connsiteX19" fmla="*/ 2159000 w 2182848"/>
                <a:gd name="connsiteY19" fmla="*/ 266700 h 1562100"/>
                <a:gd name="connsiteX20" fmla="*/ 2171700 w 2182848"/>
                <a:gd name="connsiteY20" fmla="*/ 0 h 1562100"/>
                <a:gd name="connsiteX0" fmla="*/ 0 w 2182848"/>
                <a:gd name="connsiteY0" fmla="*/ 1562100 h 1562100"/>
                <a:gd name="connsiteX1" fmla="*/ 660400 w 2182848"/>
                <a:gd name="connsiteY1" fmla="*/ 1511300 h 1562100"/>
                <a:gd name="connsiteX2" fmla="*/ 1079500 w 2182848"/>
                <a:gd name="connsiteY2" fmla="*/ 1473200 h 1562100"/>
                <a:gd name="connsiteX3" fmla="*/ 1231900 w 2182848"/>
                <a:gd name="connsiteY3" fmla="*/ 1447800 h 1562100"/>
                <a:gd name="connsiteX4" fmla="*/ 1384300 w 2182848"/>
                <a:gd name="connsiteY4" fmla="*/ 1371600 h 1562100"/>
                <a:gd name="connsiteX5" fmla="*/ 1485900 w 2182848"/>
                <a:gd name="connsiteY5" fmla="*/ 1346200 h 1562100"/>
                <a:gd name="connsiteX6" fmla="*/ 1562100 w 2182848"/>
                <a:gd name="connsiteY6" fmla="*/ 1282700 h 1562100"/>
                <a:gd name="connsiteX7" fmla="*/ 1600200 w 2182848"/>
                <a:gd name="connsiteY7" fmla="*/ 1270000 h 1562100"/>
                <a:gd name="connsiteX8" fmla="*/ 1676400 w 2182848"/>
                <a:gd name="connsiteY8" fmla="*/ 1155700 h 1562100"/>
                <a:gd name="connsiteX9" fmla="*/ 1701800 w 2182848"/>
                <a:gd name="connsiteY9" fmla="*/ 1117600 h 1562100"/>
                <a:gd name="connsiteX10" fmla="*/ 1790700 w 2182848"/>
                <a:gd name="connsiteY10" fmla="*/ 1035050 h 1562100"/>
                <a:gd name="connsiteX11" fmla="*/ 1822450 w 2182848"/>
                <a:gd name="connsiteY11" fmla="*/ 984250 h 1562100"/>
                <a:gd name="connsiteX12" fmla="*/ 1866900 w 2182848"/>
                <a:gd name="connsiteY12" fmla="*/ 889000 h 1562100"/>
                <a:gd name="connsiteX13" fmla="*/ 1955800 w 2182848"/>
                <a:gd name="connsiteY13" fmla="*/ 787400 h 1562100"/>
                <a:gd name="connsiteX14" fmla="*/ 2000250 w 2182848"/>
                <a:gd name="connsiteY14" fmla="*/ 692150 h 1562100"/>
                <a:gd name="connsiteX15" fmla="*/ 1981200 w 2182848"/>
                <a:gd name="connsiteY15" fmla="*/ 647700 h 1562100"/>
                <a:gd name="connsiteX16" fmla="*/ 2025650 w 2182848"/>
                <a:gd name="connsiteY16" fmla="*/ 615950 h 1562100"/>
                <a:gd name="connsiteX17" fmla="*/ 2095500 w 2182848"/>
                <a:gd name="connsiteY17" fmla="*/ 539750 h 1562100"/>
                <a:gd name="connsiteX18" fmla="*/ 2108200 w 2182848"/>
                <a:gd name="connsiteY18" fmla="*/ 469900 h 1562100"/>
                <a:gd name="connsiteX19" fmla="*/ 2095500 w 2182848"/>
                <a:gd name="connsiteY19" fmla="*/ 381000 h 1562100"/>
                <a:gd name="connsiteX20" fmla="*/ 2159000 w 2182848"/>
                <a:gd name="connsiteY20" fmla="*/ 266700 h 1562100"/>
                <a:gd name="connsiteX21" fmla="*/ 2171700 w 2182848"/>
                <a:gd name="connsiteY21" fmla="*/ 0 h 1562100"/>
                <a:gd name="connsiteX0" fmla="*/ 0 w 2182848"/>
                <a:gd name="connsiteY0" fmla="*/ 1562100 h 1562100"/>
                <a:gd name="connsiteX1" fmla="*/ 660400 w 2182848"/>
                <a:gd name="connsiteY1" fmla="*/ 1511300 h 1562100"/>
                <a:gd name="connsiteX2" fmla="*/ 1079500 w 2182848"/>
                <a:gd name="connsiteY2" fmla="*/ 1473200 h 1562100"/>
                <a:gd name="connsiteX3" fmla="*/ 1231900 w 2182848"/>
                <a:gd name="connsiteY3" fmla="*/ 1447800 h 1562100"/>
                <a:gd name="connsiteX4" fmla="*/ 1384300 w 2182848"/>
                <a:gd name="connsiteY4" fmla="*/ 1371600 h 1562100"/>
                <a:gd name="connsiteX5" fmla="*/ 1485900 w 2182848"/>
                <a:gd name="connsiteY5" fmla="*/ 1346200 h 1562100"/>
                <a:gd name="connsiteX6" fmla="*/ 1562100 w 2182848"/>
                <a:gd name="connsiteY6" fmla="*/ 1282700 h 1562100"/>
                <a:gd name="connsiteX7" fmla="*/ 1600200 w 2182848"/>
                <a:gd name="connsiteY7" fmla="*/ 1270000 h 1562100"/>
                <a:gd name="connsiteX8" fmla="*/ 1676400 w 2182848"/>
                <a:gd name="connsiteY8" fmla="*/ 1155700 h 1562100"/>
                <a:gd name="connsiteX9" fmla="*/ 1701800 w 2182848"/>
                <a:gd name="connsiteY9" fmla="*/ 1117600 h 1562100"/>
                <a:gd name="connsiteX10" fmla="*/ 1790700 w 2182848"/>
                <a:gd name="connsiteY10" fmla="*/ 1035050 h 1562100"/>
                <a:gd name="connsiteX11" fmla="*/ 1822450 w 2182848"/>
                <a:gd name="connsiteY11" fmla="*/ 984250 h 1562100"/>
                <a:gd name="connsiteX12" fmla="*/ 1866900 w 2182848"/>
                <a:gd name="connsiteY12" fmla="*/ 889000 h 1562100"/>
                <a:gd name="connsiteX13" fmla="*/ 1955800 w 2182848"/>
                <a:gd name="connsiteY13" fmla="*/ 787400 h 1562100"/>
                <a:gd name="connsiteX14" fmla="*/ 2000250 w 2182848"/>
                <a:gd name="connsiteY14" fmla="*/ 692150 h 1562100"/>
                <a:gd name="connsiteX15" fmla="*/ 2019300 w 2182848"/>
                <a:gd name="connsiteY15" fmla="*/ 654050 h 1562100"/>
                <a:gd name="connsiteX16" fmla="*/ 2025650 w 2182848"/>
                <a:gd name="connsiteY16" fmla="*/ 615950 h 1562100"/>
                <a:gd name="connsiteX17" fmla="*/ 2095500 w 2182848"/>
                <a:gd name="connsiteY17" fmla="*/ 539750 h 1562100"/>
                <a:gd name="connsiteX18" fmla="*/ 2108200 w 2182848"/>
                <a:gd name="connsiteY18" fmla="*/ 469900 h 1562100"/>
                <a:gd name="connsiteX19" fmla="*/ 2095500 w 2182848"/>
                <a:gd name="connsiteY19" fmla="*/ 381000 h 1562100"/>
                <a:gd name="connsiteX20" fmla="*/ 2159000 w 2182848"/>
                <a:gd name="connsiteY20" fmla="*/ 266700 h 1562100"/>
                <a:gd name="connsiteX21" fmla="*/ 2171700 w 2182848"/>
                <a:gd name="connsiteY21" fmla="*/ 0 h 1562100"/>
                <a:gd name="connsiteX0" fmla="*/ 0 w 2179076"/>
                <a:gd name="connsiteY0" fmla="*/ 1562100 h 1562100"/>
                <a:gd name="connsiteX1" fmla="*/ 660400 w 2179076"/>
                <a:gd name="connsiteY1" fmla="*/ 1511300 h 1562100"/>
                <a:gd name="connsiteX2" fmla="*/ 1079500 w 2179076"/>
                <a:gd name="connsiteY2" fmla="*/ 1473200 h 1562100"/>
                <a:gd name="connsiteX3" fmla="*/ 1231900 w 2179076"/>
                <a:gd name="connsiteY3" fmla="*/ 1447800 h 1562100"/>
                <a:gd name="connsiteX4" fmla="*/ 1384300 w 2179076"/>
                <a:gd name="connsiteY4" fmla="*/ 1371600 h 1562100"/>
                <a:gd name="connsiteX5" fmla="*/ 1485900 w 2179076"/>
                <a:gd name="connsiteY5" fmla="*/ 1346200 h 1562100"/>
                <a:gd name="connsiteX6" fmla="*/ 1562100 w 2179076"/>
                <a:gd name="connsiteY6" fmla="*/ 1282700 h 1562100"/>
                <a:gd name="connsiteX7" fmla="*/ 1600200 w 2179076"/>
                <a:gd name="connsiteY7" fmla="*/ 1270000 h 1562100"/>
                <a:gd name="connsiteX8" fmla="*/ 1676400 w 2179076"/>
                <a:gd name="connsiteY8" fmla="*/ 1155700 h 1562100"/>
                <a:gd name="connsiteX9" fmla="*/ 1701800 w 2179076"/>
                <a:gd name="connsiteY9" fmla="*/ 1117600 h 1562100"/>
                <a:gd name="connsiteX10" fmla="*/ 1790700 w 2179076"/>
                <a:gd name="connsiteY10" fmla="*/ 1035050 h 1562100"/>
                <a:gd name="connsiteX11" fmla="*/ 1822450 w 2179076"/>
                <a:gd name="connsiteY11" fmla="*/ 984250 h 1562100"/>
                <a:gd name="connsiteX12" fmla="*/ 1866900 w 2179076"/>
                <a:gd name="connsiteY12" fmla="*/ 889000 h 1562100"/>
                <a:gd name="connsiteX13" fmla="*/ 1955800 w 2179076"/>
                <a:gd name="connsiteY13" fmla="*/ 787400 h 1562100"/>
                <a:gd name="connsiteX14" fmla="*/ 2000250 w 2179076"/>
                <a:gd name="connsiteY14" fmla="*/ 692150 h 1562100"/>
                <a:gd name="connsiteX15" fmla="*/ 2019300 w 2179076"/>
                <a:gd name="connsiteY15" fmla="*/ 654050 h 1562100"/>
                <a:gd name="connsiteX16" fmla="*/ 2025650 w 2179076"/>
                <a:gd name="connsiteY16" fmla="*/ 615950 h 1562100"/>
                <a:gd name="connsiteX17" fmla="*/ 2095500 w 2179076"/>
                <a:gd name="connsiteY17" fmla="*/ 539750 h 1562100"/>
                <a:gd name="connsiteX18" fmla="*/ 2108200 w 2179076"/>
                <a:gd name="connsiteY18" fmla="*/ 469900 h 1562100"/>
                <a:gd name="connsiteX19" fmla="*/ 2095500 w 2179076"/>
                <a:gd name="connsiteY19" fmla="*/ 381000 h 1562100"/>
                <a:gd name="connsiteX20" fmla="*/ 2152650 w 2179076"/>
                <a:gd name="connsiteY20" fmla="*/ 266700 h 1562100"/>
                <a:gd name="connsiteX21" fmla="*/ 2171700 w 2179076"/>
                <a:gd name="connsiteY21" fmla="*/ 0 h 1562100"/>
                <a:gd name="connsiteX0" fmla="*/ 0 w 2172491"/>
                <a:gd name="connsiteY0" fmla="*/ 1562100 h 1562100"/>
                <a:gd name="connsiteX1" fmla="*/ 660400 w 2172491"/>
                <a:gd name="connsiteY1" fmla="*/ 1511300 h 1562100"/>
                <a:gd name="connsiteX2" fmla="*/ 1079500 w 2172491"/>
                <a:gd name="connsiteY2" fmla="*/ 1473200 h 1562100"/>
                <a:gd name="connsiteX3" fmla="*/ 1231900 w 2172491"/>
                <a:gd name="connsiteY3" fmla="*/ 1447800 h 1562100"/>
                <a:gd name="connsiteX4" fmla="*/ 1384300 w 2172491"/>
                <a:gd name="connsiteY4" fmla="*/ 1371600 h 1562100"/>
                <a:gd name="connsiteX5" fmla="*/ 1485900 w 2172491"/>
                <a:gd name="connsiteY5" fmla="*/ 1346200 h 1562100"/>
                <a:gd name="connsiteX6" fmla="*/ 1562100 w 2172491"/>
                <a:gd name="connsiteY6" fmla="*/ 1282700 h 1562100"/>
                <a:gd name="connsiteX7" fmla="*/ 1600200 w 2172491"/>
                <a:gd name="connsiteY7" fmla="*/ 1270000 h 1562100"/>
                <a:gd name="connsiteX8" fmla="*/ 1676400 w 2172491"/>
                <a:gd name="connsiteY8" fmla="*/ 1155700 h 1562100"/>
                <a:gd name="connsiteX9" fmla="*/ 1701800 w 2172491"/>
                <a:gd name="connsiteY9" fmla="*/ 1117600 h 1562100"/>
                <a:gd name="connsiteX10" fmla="*/ 1790700 w 2172491"/>
                <a:gd name="connsiteY10" fmla="*/ 1035050 h 1562100"/>
                <a:gd name="connsiteX11" fmla="*/ 1822450 w 2172491"/>
                <a:gd name="connsiteY11" fmla="*/ 984250 h 1562100"/>
                <a:gd name="connsiteX12" fmla="*/ 1866900 w 2172491"/>
                <a:gd name="connsiteY12" fmla="*/ 889000 h 1562100"/>
                <a:gd name="connsiteX13" fmla="*/ 1955800 w 2172491"/>
                <a:gd name="connsiteY13" fmla="*/ 787400 h 1562100"/>
                <a:gd name="connsiteX14" fmla="*/ 2000250 w 2172491"/>
                <a:gd name="connsiteY14" fmla="*/ 692150 h 1562100"/>
                <a:gd name="connsiteX15" fmla="*/ 2019300 w 2172491"/>
                <a:gd name="connsiteY15" fmla="*/ 654050 h 1562100"/>
                <a:gd name="connsiteX16" fmla="*/ 2025650 w 2172491"/>
                <a:gd name="connsiteY16" fmla="*/ 615950 h 1562100"/>
                <a:gd name="connsiteX17" fmla="*/ 2095500 w 2172491"/>
                <a:gd name="connsiteY17" fmla="*/ 539750 h 1562100"/>
                <a:gd name="connsiteX18" fmla="*/ 2108200 w 2172491"/>
                <a:gd name="connsiteY18" fmla="*/ 469900 h 1562100"/>
                <a:gd name="connsiteX19" fmla="*/ 2095500 w 2172491"/>
                <a:gd name="connsiteY19" fmla="*/ 381000 h 1562100"/>
                <a:gd name="connsiteX20" fmla="*/ 2152650 w 2172491"/>
                <a:gd name="connsiteY20" fmla="*/ 266700 h 1562100"/>
                <a:gd name="connsiteX21" fmla="*/ 2171700 w 2172491"/>
                <a:gd name="connsiteY21" fmla="*/ 0 h 1562100"/>
                <a:gd name="connsiteX0" fmla="*/ 0 w 2172491"/>
                <a:gd name="connsiteY0" fmla="*/ 1562100 h 1562100"/>
                <a:gd name="connsiteX1" fmla="*/ 660400 w 2172491"/>
                <a:gd name="connsiteY1" fmla="*/ 1511300 h 1562100"/>
                <a:gd name="connsiteX2" fmla="*/ 1079500 w 2172491"/>
                <a:gd name="connsiteY2" fmla="*/ 1473200 h 1562100"/>
                <a:gd name="connsiteX3" fmla="*/ 1231900 w 2172491"/>
                <a:gd name="connsiteY3" fmla="*/ 1447800 h 1562100"/>
                <a:gd name="connsiteX4" fmla="*/ 1384300 w 2172491"/>
                <a:gd name="connsiteY4" fmla="*/ 1371600 h 1562100"/>
                <a:gd name="connsiteX5" fmla="*/ 1485900 w 2172491"/>
                <a:gd name="connsiteY5" fmla="*/ 1346200 h 1562100"/>
                <a:gd name="connsiteX6" fmla="*/ 1562100 w 2172491"/>
                <a:gd name="connsiteY6" fmla="*/ 1282700 h 1562100"/>
                <a:gd name="connsiteX7" fmla="*/ 1600200 w 2172491"/>
                <a:gd name="connsiteY7" fmla="*/ 1270000 h 1562100"/>
                <a:gd name="connsiteX8" fmla="*/ 1676400 w 2172491"/>
                <a:gd name="connsiteY8" fmla="*/ 1155700 h 1562100"/>
                <a:gd name="connsiteX9" fmla="*/ 1701800 w 2172491"/>
                <a:gd name="connsiteY9" fmla="*/ 1117600 h 1562100"/>
                <a:gd name="connsiteX10" fmla="*/ 1790700 w 2172491"/>
                <a:gd name="connsiteY10" fmla="*/ 1035050 h 1562100"/>
                <a:gd name="connsiteX11" fmla="*/ 1822450 w 2172491"/>
                <a:gd name="connsiteY11" fmla="*/ 984250 h 1562100"/>
                <a:gd name="connsiteX12" fmla="*/ 1866900 w 2172491"/>
                <a:gd name="connsiteY12" fmla="*/ 889000 h 1562100"/>
                <a:gd name="connsiteX13" fmla="*/ 1955800 w 2172491"/>
                <a:gd name="connsiteY13" fmla="*/ 787400 h 1562100"/>
                <a:gd name="connsiteX14" fmla="*/ 2000250 w 2172491"/>
                <a:gd name="connsiteY14" fmla="*/ 692150 h 1562100"/>
                <a:gd name="connsiteX15" fmla="*/ 2019300 w 2172491"/>
                <a:gd name="connsiteY15" fmla="*/ 654050 h 1562100"/>
                <a:gd name="connsiteX16" fmla="*/ 2025650 w 2172491"/>
                <a:gd name="connsiteY16" fmla="*/ 615950 h 1562100"/>
                <a:gd name="connsiteX17" fmla="*/ 2095500 w 2172491"/>
                <a:gd name="connsiteY17" fmla="*/ 539750 h 1562100"/>
                <a:gd name="connsiteX18" fmla="*/ 2108200 w 2172491"/>
                <a:gd name="connsiteY18" fmla="*/ 469900 h 1562100"/>
                <a:gd name="connsiteX19" fmla="*/ 2095500 w 2172491"/>
                <a:gd name="connsiteY19" fmla="*/ 381000 h 1562100"/>
                <a:gd name="connsiteX20" fmla="*/ 2152650 w 2172491"/>
                <a:gd name="connsiteY20" fmla="*/ 266700 h 1562100"/>
                <a:gd name="connsiteX21" fmla="*/ 2171700 w 2172491"/>
                <a:gd name="connsiteY21" fmla="*/ 0 h 1562100"/>
                <a:gd name="connsiteX0" fmla="*/ 0 w 2172491"/>
                <a:gd name="connsiteY0" fmla="*/ 1562100 h 1562100"/>
                <a:gd name="connsiteX1" fmla="*/ 660400 w 2172491"/>
                <a:gd name="connsiteY1" fmla="*/ 1511300 h 1562100"/>
                <a:gd name="connsiteX2" fmla="*/ 1079500 w 2172491"/>
                <a:gd name="connsiteY2" fmla="*/ 1473200 h 1562100"/>
                <a:gd name="connsiteX3" fmla="*/ 1231900 w 2172491"/>
                <a:gd name="connsiteY3" fmla="*/ 1447800 h 1562100"/>
                <a:gd name="connsiteX4" fmla="*/ 1384300 w 2172491"/>
                <a:gd name="connsiteY4" fmla="*/ 1371600 h 1562100"/>
                <a:gd name="connsiteX5" fmla="*/ 1485900 w 2172491"/>
                <a:gd name="connsiteY5" fmla="*/ 1346200 h 1562100"/>
                <a:gd name="connsiteX6" fmla="*/ 1562100 w 2172491"/>
                <a:gd name="connsiteY6" fmla="*/ 1282700 h 1562100"/>
                <a:gd name="connsiteX7" fmla="*/ 1600200 w 2172491"/>
                <a:gd name="connsiteY7" fmla="*/ 1270000 h 1562100"/>
                <a:gd name="connsiteX8" fmla="*/ 1676400 w 2172491"/>
                <a:gd name="connsiteY8" fmla="*/ 1155700 h 1562100"/>
                <a:gd name="connsiteX9" fmla="*/ 1701800 w 2172491"/>
                <a:gd name="connsiteY9" fmla="*/ 1117600 h 1562100"/>
                <a:gd name="connsiteX10" fmla="*/ 1790700 w 2172491"/>
                <a:gd name="connsiteY10" fmla="*/ 1035050 h 1562100"/>
                <a:gd name="connsiteX11" fmla="*/ 1822450 w 2172491"/>
                <a:gd name="connsiteY11" fmla="*/ 984250 h 1562100"/>
                <a:gd name="connsiteX12" fmla="*/ 1866900 w 2172491"/>
                <a:gd name="connsiteY12" fmla="*/ 889000 h 1562100"/>
                <a:gd name="connsiteX13" fmla="*/ 1955800 w 2172491"/>
                <a:gd name="connsiteY13" fmla="*/ 787400 h 1562100"/>
                <a:gd name="connsiteX14" fmla="*/ 2000250 w 2172491"/>
                <a:gd name="connsiteY14" fmla="*/ 692150 h 1562100"/>
                <a:gd name="connsiteX15" fmla="*/ 2019300 w 2172491"/>
                <a:gd name="connsiteY15" fmla="*/ 654050 h 1562100"/>
                <a:gd name="connsiteX16" fmla="*/ 2025650 w 2172491"/>
                <a:gd name="connsiteY16" fmla="*/ 615950 h 1562100"/>
                <a:gd name="connsiteX17" fmla="*/ 2095500 w 2172491"/>
                <a:gd name="connsiteY17" fmla="*/ 539750 h 1562100"/>
                <a:gd name="connsiteX18" fmla="*/ 2108200 w 2172491"/>
                <a:gd name="connsiteY18" fmla="*/ 469900 h 1562100"/>
                <a:gd name="connsiteX19" fmla="*/ 2139950 w 2172491"/>
                <a:gd name="connsiteY19" fmla="*/ 349250 h 1562100"/>
                <a:gd name="connsiteX20" fmla="*/ 2152650 w 2172491"/>
                <a:gd name="connsiteY20" fmla="*/ 266700 h 1562100"/>
                <a:gd name="connsiteX21" fmla="*/ 2171700 w 2172491"/>
                <a:gd name="connsiteY21" fmla="*/ 0 h 1562100"/>
                <a:gd name="connsiteX0" fmla="*/ 0 w 2172491"/>
                <a:gd name="connsiteY0" fmla="*/ 1562100 h 1562100"/>
                <a:gd name="connsiteX1" fmla="*/ 660400 w 2172491"/>
                <a:gd name="connsiteY1" fmla="*/ 1511300 h 1562100"/>
                <a:gd name="connsiteX2" fmla="*/ 1079500 w 2172491"/>
                <a:gd name="connsiteY2" fmla="*/ 1473200 h 1562100"/>
                <a:gd name="connsiteX3" fmla="*/ 1231900 w 2172491"/>
                <a:gd name="connsiteY3" fmla="*/ 1447800 h 1562100"/>
                <a:gd name="connsiteX4" fmla="*/ 1384300 w 2172491"/>
                <a:gd name="connsiteY4" fmla="*/ 1371600 h 1562100"/>
                <a:gd name="connsiteX5" fmla="*/ 1485900 w 2172491"/>
                <a:gd name="connsiteY5" fmla="*/ 1346200 h 1562100"/>
                <a:gd name="connsiteX6" fmla="*/ 1562100 w 2172491"/>
                <a:gd name="connsiteY6" fmla="*/ 1282700 h 1562100"/>
                <a:gd name="connsiteX7" fmla="*/ 1600200 w 2172491"/>
                <a:gd name="connsiteY7" fmla="*/ 1270000 h 1562100"/>
                <a:gd name="connsiteX8" fmla="*/ 1676400 w 2172491"/>
                <a:gd name="connsiteY8" fmla="*/ 1155700 h 1562100"/>
                <a:gd name="connsiteX9" fmla="*/ 1727200 w 2172491"/>
                <a:gd name="connsiteY9" fmla="*/ 1149350 h 1562100"/>
                <a:gd name="connsiteX10" fmla="*/ 1790700 w 2172491"/>
                <a:gd name="connsiteY10" fmla="*/ 1035050 h 1562100"/>
                <a:gd name="connsiteX11" fmla="*/ 1822450 w 2172491"/>
                <a:gd name="connsiteY11" fmla="*/ 984250 h 1562100"/>
                <a:gd name="connsiteX12" fmla="*/ 1866900 w 2172491"/>
                <a:gd name="connsiteY12" fmla="*/ 889000 h 1562100"/>
                <a:gd name="connsiteX13" fmla="*/ 1955800 w 2172491"/>
                <a:gd name="connsiteY13" fmla="*/ 787400 h 1562100"/>
                <a:gd name="connsiteX14" fmla="*/ 2000250 w 2172491"/>
                <a:gd name="connsiteY14" fmla="*/ 692150 h 1562100"/>
                <a:gd name="connsiteX15" fmla="*/ 2019300 w 2172491"/>
                <a:gd name="connsiteY15" fmla="*/ 654050 h 1562100"/>
                <a:gd name="connsiteX16" fmla="*/ 2025650 w 2172491"/>
                <a:gd name="connsiteY16" fmla="*/ 615950 h 1562100"/>
                <a:gd name="connsiteX17" fmla="*/ 2095500 w 2172491"/>
                <a:gd name="connsiteY17" fmla="*/ 539750 h 1562100"/>
                <a:gd name="connsiteX18" fmla="*/ 2108200 w 2172491"/>
                <a:gd name="connsiteY18" fmla="*/ 469900 h 1562100"/>
                <a:gd name="connsiteX19" fmla="*/ 2139950 w 2172491"/>
                <a:gd name="connsiteY19" fmla="*/ 349250 h 1562100"/>
                <a:gd name="connsiteX20" fmla="*/ 2152650 w 2172491"/>
                <a:gd name="connsiteY20" fmla="*/ 266700 h 1562100"/>
                <a:gd name="connsiteX21" fmla="*/ 2171700 w 2172491"/>
                <a:gd name="connsiteY21" fmla="*/ 0 h 1562100"/>
                <a:gd name="connsiteX0" fmla="*/ 0 w 2172491"/>
                <a:gd name="connsiteY0" fmla="*/ 1562100 h 1562100"/>
                <a:gd name="connsiteX1" fmla="*/ 660400 w 2172491"/>
                <a:gd name="connsiteY1" fmla="*/ 1511300 h 1562100"/>
                <a:gd name="connsiteX2" fmla="*/ 1079500 w 2172491"/>
                <a:gd name="connsiteY2" fmla="*/ 1473200 h 1562100"/>
                <a:gd name="connsiteX3" fmla="*/ 1231900 w 2172491"/>
                <a:gd name="connsiteY3" fmla="*/ 1447800 h 1562100"/>
                <a:gd name="connsiteX4" fmla="*/ 1384300 w 2172491"/>
                <a:gd name="connsiteY4" fmla="*/ 1371600 h 1562100"/>
                <a:gd name="connsiteX5" fmla="*/ 1485900 w 2172491"/>
                <a:gd name="connsiteY5" fmla="*/ 1346200 h 1562100"/>
                <a:gd name="connsiteX6" fmla="*/ 1562100 w 2172491"/>
                <a:gd name="connsiteY6" fmla="*/ 1282700 h 1562100"/>
                <a:gd name="connsiteX7" fmla="*/ 1600200 w 2172491"/>
                <a:gd name="connsiteY7" fmla="*/ 1270000 h 1562100"/>
                <a:gd name="connsiteX8" fmla="*/ 1708150 w 2172491"/>
                <a:gd name="connsiteY8" fmla="*/ 1187450 h 1562100"/>
                <a:gd name="connsiteX9" fmla="*/ 1727200 w 2172491"/>
                <a:gd name="connsiteY9" fmla="*/ 1149350 h 1562100"/>
                <a:gd name="connsiteX10" fmla="*/ 1790700 w 2172491"/>
                <a:gd name="connsiteY10" fmla="*/ 1035050 h 1562100"/>
                <a:gd name="connsiteX11" fmla="*/ 1822450 w 2172491"/>
                <a:gd name="connsiteY11" fmla="*/ 984250 h 1562100"/>
                <a:gd name="connsiteX12" fmla="*/ 1866900 w 2172491"/>
                <a:gd name="connsiteY12" fmla="*/ 889000 h 1562100"/>
                <a:gd name="connsiteX13" fmla="*/ 1955800 w 2172491"/>
                <a:gd name="connsiteY13" fmla="*/ 787400 h 1562100"/>
                <a:gd name="connsiteX14" fmla="*/ 2000250 w 2172491"/>
                <a:gd name="connsiteY14" fmla="*/ 692150 h 1562100"/>
                <a:gd name="connsiteX15" fmla="*/ 2019300 w 2172491"/>
                <a:gd name="connsiteY15" fmla="*/ 654050 h 1562100"/>
                <a:gd name="connsiteX16" fmla="*/ 2025650 w 2172491"/>
                <a:gd name="connsiteY16" fmla="*/ 615950 h 1562100"/>
                <a:gd name="connsiteX17" fmla="*/ 2095500 w 2172491"/>
                <a:gd name="connsiteY17" fmla="*/ 539750 h 1562100"/>
                <a:gd name="connsiteX18" fmla="*/ 2108200 w 2172491"/>
                <a:gd name="connsiteY18" fmla="*/ 469900 h 1562100"/>
                <a:gd name="connsiteX19" fmla="*/ 2139950 w 2172491"/>
                <a:gd name="connsiteY19" fmla="*/ 349250 h 1562100"/>
                <a:gd name="connsiteX20" fmla="*/ 2152650 w 2172491"/>
                <a:gd name="connsiteY20" fmla="*/ 266700 h 1562100"/>
                <a:gd name="connsiteX21" fmla="*/ 2171700 w 2172491"/>
                <a:gd name="connsiteY21" fmla="*/ 0 h 1562100"/>
                <a:gd name="connsiteX0" fmla="*/ 0 w 2172491"/>
                <a:gd name="connsiteY0" fmla="*/ 1562100 h 1562100"/>
                <a:gd name="connsiteX1" fmla="*/ 660400 w 2172491"/>
                <a:gd name="connsiteY1" fmla="*/ 1511300 h 1562100"/>
                <a:gd name="connsiteX2" fmla="*/ 1079500 w 2172491"/>
                <a:gd name="connsiteY2" fmla="*/ 1473200 h 1562100"/>
                <a:gd name="connsiteX3" fmla="*/ 1231900 w 2172491"/>
                <a:gd name="connsiteY3" fmla="*/ 1447800 h 1562100"/>
                <a:gd name="connsiteX4" fmla="*/ 1384300 w 2172491"/>
                <a:gd name="connsiteY4" fmla="*/ 1371600 h 1562100"/>
                <a:gd name="connsiteX5" fmla="*/ 1485900 w 2172491"/>
                <a:gd name="connsiteY5" fmla="*/ 1346200 h 1562100"/>
                <a:gd name="connsiteX6" fmla="*/ 1562100 w 2172491"/>
                <a:gd name="connsiteY6" fmla="*/ 1282700 h 1562100"/>
                <a:gd name="connsiteX7" fmla="*/ 1600200 w 2172491"/>
                <a:gd name="connsiteY7" fmla="*/ 1270000 h 1562100"/>
                <a:gd name="connsiteX8" fmla="*/ 1708150 w 2172491"/>
                <a:gd name="connsiteY8" fmla="*/ 1187450 h 1562100"/>
                <a:gd name="connsiteX9" fmla="*/ 1727200 w 2172491"/>
                <a:gd name="connsiteY9" fmla="*/ 1149350 h 1562100"/>
                <a:gd name="connsiteX10" fmla="*/ 1790700 w 2172491"/>
                <a:gd name="connsiteY10" fmla="*/ 1035050 h 1562100"/>
                <a:gd name="connsiteX11" fmla="*/ 1841500 w 2172491"/>
                <a:gd name="connsiteY11" fmla="*/ 984250 h 1562100"/>
                <a:gd name="connsiteX12" fmla="*/ 1866900 w 2172491"/>
                <a:gd name="connsiteY12" fmla="*/ 889000 h 1562100"/>
                <a:gd name="connsiteX13" fmla="*/ 1955800 w 2172491"/>
                <a:gd name="connsiteY13" fmla="*/ 787400 h 1562100"/>
                <a:gd name="connsiteX14" fmla="*/ 2000250 w 2172491"/>
                <a:gd name="connsiteY14" fmla="*/ 692150 h 1562100"/>
                <a:gd name="connsiteX15" fmla="*/ 2019300 w 2172491"/>
                <a:gd name="connsiteY15" fmla="*/ 654050 h 1562100"/>
                <a:gd name="connsiteX16" fmla="*/ 2025650 w 2172491"/>
                <a:gd name="connsiteY16" fmla="*/ 615950 h 1562100"/>
                <a:gd name="connsiteX17" fmla="*/ 2095500 w 2172491"/>
                <a:gd name="connsiteY17" fmla="*/ 539750 h 1562100"/>
                <a:gd name="connsiteX18" fmla="*/ 2108200 w 2172491"/>
                <a:gd name="connsiteY18" fmla="*/ 469900 h 1562100"/>
                <a:gd name="connsiteX19" fmla="*/ 2139950 w 2172491"/>
                <a:gd name="connsiteY19" fmla="*/ 349250 h 1562100"/>
                <a:gd name="connsiteX20" fmla="*/ 2152650 w 2172491"/>
                <a:gd name="connsiteY20" fmla="*/ 266700 h 1562100"/>
                <a:gd name="connsiteX21" fmla="*/ 2171700 w 2172491"/>
                <a:gd name="connsiteY21" fmla="*/ 0 h 1562100"/>
                <a:gd name="connsiteX0" fmla="*/ 0 w 2172491"/>
                <a:gd name="connsiteY0" fmla="*/ 1562100 h 1562100"/>
                <a:gd name="connsiteX1" fmla="*/ 660400 w 2172491"/>
                <a:gd name="connsiteY1" fmla="*/ 1511300 h 1562100"/>
                <a:gd name="connsiteX2" fmla="*/ 1079500 w 2172491"/>
                <a:gd name="connsiteY2" fmla="*/ 1473200 h 1562100"/>
                <a:gd name="connsiteX3" fmla="*/ 1231900 w 2172491"/>
                <a:gd name="connsiteY3" fmla="*/ 1447800 h 1562100"/>
                <a:gd name="connsiteX4" fmla="*/ 1384300 w 2172491"/>
                <a:gd name="connsiteY4" fmla="*/ 1371600 h 1562100"/>
                <a:gd name="connsiteX5" fmla="*/ 1485900 w 2172491"/>
                <a:gd name="connsiteY5" fmla="*/ 1346200 h 1562100"/>
                <a:gd name="connsiteX6" fmla="*/ 1562100 w 2172491"/>
                <a:gd name="connsiteY6" fmla="*/ 1282700 h 1562100"/>
                <a:gd name="connsiteX7" fmla="*/ 1600200 w 2172491"/>
                <a:gd name="connsiteY7" fmla="*/ 1270000 h 1562100"/>
                <a:gd name="connsiteX8" fmla="*/ 1708150 w 2172491"/>
                <a:gd name="connsiteY8" fmla="*/ 1187450 h 1562100"/>
                <a:gd name="connsiteX9" fmla="*/ 1727200 w 2172491"/>
                <a:gd name="connsiteY9" fmla="*/ 1149350 h 1562100"/>
                <a:gd name="connsiteX10" fmla="*/ 1790700 w 2172491"/>
                <a:gd name="connsiteY10" fmla="*/ 1035050 h 1562100"/>
                <a:gd name="connsiteX11" fmla="*/ 1841500 w 2172491"/>
                <a:gd name="connsiteY11" fmla="*/ 984250 h 1562100"/>
                <a:gd name="connsiteX12" fmla="*/ 1892300 w 2172491"/>
                <a:gd name="connsiteY12" fmla="*/ 914400 h 1562100"/>
                <a:gd name="connsiteX13" fmla="*/ 1955800 w 2172491"/>
                <a:gd name="connsiteY13" fmla="*/ 787400 h 1562100"/>
                <a:gd name="connsiteX14" fmla="*/ 2000250 w 2172491"/>
                <a:gd name="connsiteY14" fmla="*/ 692150 h 1562100"/>
                <a:gd name="connsiteX15" fmla="*/ 2019300 w 2172491"/>
                <a:gd name="connsiteY15" fmla="*/ 654050 h 1562100"/>
                <a:gd name="connsiteX16" fmla="*/ 2025650 w 2172491"/>
                <a:gd name="connsiteY16" fmla="*/ 615950 h 1562100"/>
                <a:gd name="connsiteX17" fmla="*/ 2095500 w 2172491"/>
                <a:gd name="connsiteY17" fmla="*/ 539750 h 1562100"/>
                <a:gd name="connsiteX18" fmla="*/ 2108200 w 2172491"/>
                <a:gd name="connsiteY18" fmla="*/ 469900 h 1562100"/>
                <a:gd name="connsiteX19" fmla="*/ 2139950 w 2172491"/>
                <a:gd name="connsiteY19" fmla="*/ 349250 h 1562100"/>
                <a:gd name="connsiteX20" fmla="*/ 2152650 w 2172491"/>
                <a:gd name="connsiteY20" fmla="*/ 266700 h 1562100"/>
                <a:gd name="connsiteX21" fmla="*/ 2171700 w 2172491"/>
                <a:gd name="connsiteY21" fmla="*/ 0 h 1562100"/>
                <a:gd name="connsiteX0" fmla="*/ 0 w 2172491"/>
                <a:gd name="connsiteY0" fmla="*/ 1562100 h 1562100"/>
                <a:gd name="connsiteX1" fmla="*/ 660400 w 2172491"/>
                <a:gd name="connsiteY1" fmla="*/ 1511300 h 1562100"/>
                <a:gd name="connsiteX2" fmla="*/ 1079500 w 2172491"/>
                <a:gd name="connsiteY2" fmla="*/ 1479550 h 1562100"/>
                <a:gd name="connsiteX3" fmla="*/ 1231900 w 2172491"/>
                <a:gd name="connsiteY3" fmla="*/ 1447800 h 1562100"/>
                <a:gd name="connsiteX4" fmla="*/ 1384300 w 2172491"/>
                <a:gd name="connsiteY4" fmla="*/ 1371600 h 1562100"/>
                <a:gd name="connsiteX5" fmla="*/ 1485900 w 2172491"/>
                <a:gd name="connsiteY5" fmla="*/ 1346200 h 1562100"/>
                <a:gd name="connsiteX6" fmla="*/ 1562100 w 2172491"/>
                <a:gd name="connsiteY6" fmla="*/ 1282700 h 1562100"/>
                <a:gd name="connsiteX7" fmla="*/ 1600200 w 2172491"/>
                <a:gd name="connsiteY7" fmla="*/ 1270000 h 1562100"/>
                <a:gd name="connsiteX8" fmla="*/ 1708150 w 2172491"/>
                <a:gd name="connsiteY8" fmla="*/ 1187450 h 1562100"/>
                <a:gd name="connsiteX9" fmla="*/ 1727200 w 2172491"/>
                <a:gd name="connsiteY9" fmla="*/ 1149350 h 1562100"/>
                <a:gd name="connsiteX10" fmla="*/ 1790700 w 2172491"/>
                <a:gd name="connsiteY10" fmla="*/ 1035050 h 1562100"/>
                <a:gd name="connsiteX11" fmla="*/ 1841500 w 2172491"/>
                <a:gd name="connsiteY11" fmla="*/ 984250 h 1562100"/>
                <a:gd name="connsiteX12" fmla="*/ 1892300 w 2172491"/>
                <a:gd name="connsiteY12" fmla="*/ 914400 h 1562100"/>
                <a:gd name="connsiteX13" fmla="*/ 1955800 w 2172491"/>
                <a:gd name="connsiteY13" fmla="*/ 787400 h 1562100"/>
                <a:gd name="connsiteX14" fmla="*/ 2000250 w 2172491"/>
                <a:gd name="connsiteY14" fmla="*/ 692150 h 1562100"/>
                <a:gd name="connsiteX15" fmla="*/ 2019300 w 2172491"/>
                <a:gd name="connsiteY15" fmla="*/ 654050 h 1562100"/>
                <a:gd name="connsiteX16" fmla="*/ 2025650 w 2172491"/>
                <a:gd name="connsiteY16" fmla="*/ 615950 h 1562100"/>
                <a:gd name="connsiteX17" fmla="*/ 2095500 w 2172491"/>
                <a:gd name="connsiteY17" fmla="*/ 539750 h 1562100"/>
                <a:gd name="connsiteX18" fmla="*/ 2108200 w 2172491"/>
                <a:gd name="connsiteY18" fmla="*/ 469900 h 1562100"/>
                <a:gd name="connsiteX19" fmla="*/ 2139950 w 2172491"/>
                <a:gd name="connsiteY19" fmla="*/ 349250 h 1562100"/>
                <a:gd name="connsiteX20" fmla="*/ 2152650 w 2172491"/>
                <a:gd name="connsiteY20" fmla="*/ 266700 h 1562100"/>
                <a:gd name="connsiteX21" fmla="*/ 2171700 w 2172491"/>
                <a:gd name="connsiteY21" fmla="*/ 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72491" h="1562100">
                  <a:moveTo>
                    <a:pt x="0" y="1562100"/>
                  </a:moveTo>
                  <a:cubicBezTo>
                    <a:pt x="584342" y="1521332"/>
                    <a:pt x="364740" y="1544151"/>
                    <a:pt x="660400" y="1511300"/>
                  </a:cubicBezTo>
                  <a:cubicBezTo>
                    <a:pt x="835300" y="1467575"/>
                    <a:pt x="660536" y="1514464"/>
                    <a:pt x="1079500" y="1479550"/>
                  </a:cubicBezTo>
                  <a:cubicBezTo>
                    <a:pt x="1133509" y="1475049"/>
                    <a:pt x="1179617" y="1458257"/>
                    <a:pt x="1231900" y="1447800"/>
                  </a:cubicBezTo>
                  <a:cubicBezTo>
                    <a:pt x="1311931" y="1394446"/>
                    <a:pt x="1295318" y="1395868"/>
                    <a:pt x="1384300" y="1371600"/>
                  </a:cubicBezTo>
                  <a:cubicBezTo>
                    <a:pt x="1416181" y="1362905"/>
                    <a:pt x="1455072" y="1361614"/>
                    <a:pt x="1485900" y="1346200"/>
                  </a:cubicBezTo>
                  <a:cubicBezTo>
                    <a:pt x="1569002" y="1304649"/>
                    <a:pt x="1477838" y="1338875"/>
                    <a:pt x="1562100" y="1282700"/>
                  </a:cubicBezTo>
                  <a:cubicBezTo>
                    <a:pt x="1573239" y="1275274"/>
                    <a:pt x="1587500" y="1274233"/>
                    <a:pt x="1600200" y="1270000"/>
                  </a:cubicBezTo>
                  <a:cubicBezTo>
                    <a:pt x="1625600" y="1231900"/>
                    <a:pt x="1686983" y="1207558"/>
                    <a:pt x="1708150" y="1187450"/>
                  </a:cubicBezTo>
                  <a:cubicBezTo>
                    <a:pt x="1729317" y="1167342"/>
                    <a:pt x="1713442" y="1174750"/>
                    <a:pt x="1727200" y="1149350"/>
                  </a:cubicBezTo>
                  <a:cubicBezTo>
                    <a:pt x="1740958" y="1123950"/>
                    <a:pt x="1771650" y="1062567"/>
                    <a:pt x="1790700" y="1035050"/>
                  </a:cubicBezTo>
                  <a:cubicBezTo>
                    <a:pt x="1809750" y="1007533"/>
                    <a:pt x="1824567" y="1004358"/>
                    <a:pt x="1841500" y="984250"/>
                  </a:cubicBezTo>
                  <a:cubicBezTo>
                    <a:pt x="1858433" y="964142"/>
                    <a:pt x="1873250" y="947208"/>
                    <a:pt x="1892300" y="914400"/>
                  </a:cubicBezTo>
                  <a:cubicBezTo>
                    <a:pt x="1911350" y="881592"/>
                    <a:pt x="1938867" y="824442"/>
                    <a:pt x="1955800" y="787400"/>
                  </a:cubicBezTo>
                  <a:cubicBezTo>
                    <a:pt x="1972733" y="750358"/>
                    <a:pt x="1996017" y="715433"/>
                    <a:pt x="2000250" y="692150"/>
                  </a:cubicBezTo>
                  <a:cubicBezTo>
                    <a:pt x="2004483" y="668867"/>
                    <a:pt x="2015067" y="666750"/>
                    <a:pt x="2019300" y="654050"/>
                  </a:cubicBezTo>
                  <a:cubicBezTo>
                    <a:pt x="2023533" y="641350"/>
                    <a:pt x="2012950" y="635000"/>
                    <a:pt x="2025650" y="615950"/>
                  </a:cubicBezTo>
                  <a:cubicBezTo>
                    <a:pt x="2038350" y="596900"/>
                    <a:pt x="2081742" y="564092"/>
                    <a:pt x="2095500" y="539750"/>
                  </a:cubicBezTo>
                  <a:cubicBezTo>
                    <a:pt x="2109258" y="515408"/>
                    <a:pt x="2095500" y="478367"/>
                    <a:pt x="2108200" y="469900"/>
                  </a:cubicBezTo>
                  <a:cubicBezTo>
                    <a:pt x="2200654" y="331218"/>
                    <a:pt x="2132542" y="383117"/>
                    <a:pt x="2139950" y="349250"/>
                  </a:cubicBezTo>
                  <a:cubicBezTo>
                    <a:pt x="2147358" y="315383"/>
                    <a:pt x="2117530" y="403811"/>
                    <a:pt x="2152650" y="266700"/>
                  </a:cubicBezTo>
                  <a:cubicBezTo>
                    <a:pt x="2178429" y="217036"/>
                    <a:pt x="2171700" y="318187"/>
                    <a:pt x="2171700" y="0"/>
                  </a:cubicBez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09599" y="1752600"/>
              <a:ext cx="2350173" cy="2933700"/>
            </a:xfrm>
            <a:custGeom>
              <a:avLst/>
              <a:gdLst>
                <a:gd name="connsiteX0" fmla="*/ 0 w 866696"/>
                <a:gd name="connsiteY0" fmla="*/ 0 h 1587500"/>
                <a:gd name="connsiteX1" fmla="*/ 50800 w 866696"/>
                <a:gd name="connsiteY1" fmla="*/ 76200 h 1587500"/>
                <a:gd name="connsiteX2" fmla="*/ 88900 w 866696"/>
                <a:gd name="connsiteY2" fmla="*/ 101600 h 1587500"/>
                <a:gd name="connsiteX3" fmla="*/ 101600 w 866696"/>
                <a:gd name="connsiteY3" fmla="*/ 139700 h 1587500"/>
                <a:gd name="connsiteX4" fmla="*/ 190500 w 866696"/>
                <a:gd name="connsiteY4" fmla="*/ 215900 h 1587500"/>
                <a:gd name="connsiteX5" fmla="*/ 241300 w 866696"/>
                <a:gd name="connsiteY5" fmla="*/ 254000 h 1587500"/>
                <a:gd name="connsiteX6" fmla="*/ 279400 w 866696"/>
                <a:gd name="connsiteY6" fmla="*/ 330200 h 1587500"/>
                <a:gd name="connsiteX7" fmla="*/ 317500 w 866696"/>
                <a:gd name="connsiteY7" fmla="*/ 355600 h 1587500"/>
                <a:gd name="connsiteX8" fmla="*/ 368300 w 866696"/>
                <a:gd name="connsiteY8" fmla="*/ 419100 h 1587500"/>
                <a:gd name="connsiteX9" fmla="*/ 393700 w 866696"/>
                <a:gd name="connsiteY9" fmla="*/ 457200 h 1587500"/>
                <a:gd name="connsiteX10" fmla="*/ 431800 w 866696"/>
                <a:gd name="connsiteY10" fmla="*/ 508000 h 1587500"/>
                <a:gd name="connsiteX11" fmla="*/ 482600 w 866696"/>
                <a:gd name="connsiteY11" fmla="*/ 609600 h 1587500"/>
                <a:gd name="connsiteX12" fmla="*/ 520700 w 866696"/>
                <a:gd name="connsiteY12" fmla="*/ 647700 h 1587500"/>
                <a:gd name="connsiteX13" fmla="*/ 546100 w 866696"/>
                <a:gd name="connsiteY13" fmla="*/ 698500 h 1587500"/>
                <a:gd name="connsiteX14" fmla="*/ 571500 w 866696"/>
                <a:gd name="connsiteY14" fmla="*/ 736600 h 1587500"/>
                <a:gd name="connsiteX15" fmla="*/ 596900 w 866696"/>
                <a:gd name="connsiteY15" fmla="*/ 787400 h 1587500"/>
                <a:gd name="connsiteX16" fmla="*/ 622300 w 866696"/>
                <a:gd name="connsiteY16" fmla="*/ 825500 h 1587500"/>
                <a:gd name="connsiteX17" fmla="*/ 635000 w 866696"/>
                <a:gd name="connsiteY17" fmla="*/ 863600 h 1587500"/>
                <a:gd name="connsiteX18" fmla="*/ 660400 w 866696"/>
                <a:gd name="connsiteY18" fmla="*/ 977900 h 1587500"/>
                <a:gd name="connsiteX19" fmla="*/ 685800 w 866696"/>
                <a:gd name="connsiteY19" fmla="*/ 1028700 h 1587500"/>
                <a:gd name="connsiteX20" fmla="*/ 711200 w 866696"/>
                <a:gd name="connsiteY20" fmla="*/ 1104900 h 1587500"/>
                <a:gd name="connsiteX21" fmla="*/ 800100 w 866696"/>
                <a:gd name="connsiteY21" fmla="*/ 1219200 h 1587500"/>
                <a:gd name="connsiteX22" fmla="*/ 812800 w 866696"/>
                <a:gd name="connsiteY22" fmla="*/ 1257300 h 1587500"/>
                <a:gd name="connsiteX23" fmla="*/ 863600 w 866696"/>
                <a:gd name="connsiteY23" fmla="*/ 1346200 h 1587500"/>
                <a:gd name="connsiteX24" fmla="*/ 863600 w 866696"/>
                <a:gd name="connsiteY24" fmla="*/ 1587500 h 1587500"/>
                <a:gd name="connsiteX0" fmla="*/ 0 w 866696"/>
                <a:gd name="connsiteY0" fmla="*/ 0 h 1587500"/>
                <a:gd name="connsiteX1" fmla="*/ 50800 w 866696"/>
                <a:gd name="connsiteY1" fmla="*/ 76200 h 1587500"/>
                <a:gd name="connsiteX2" fmla="*/ 88900 w 866696"/>
                <a:gd name="connsiteY2" fmla="*/ 101600 h 1587500"/>
                <a:gd name="connsiteX3" fmla="*/ 101600 w 866696"/>
                <a:gd name="connsiteY3" fmla="*/ 139700 h 1587500"/>
                <a:gd name="connsiteX4" fmla="*/ 190500 w 866696"/>
                <a:gd name="connsiteY4" fmla="*/ 215900 h 1587500"/>
                <a:gd name="connsiteX5" fmla="*/ 241300 w 866696"/>
                <a:gd name="connsiteY5" fmla="*/ 254000 h 1587500"/>
                <a:gd name="connsiteX6" fmla="*/ 279400 w 866696"/>
                <a:gd name="connsiteY6" fmla="*/ 330200 h 1587500"/>
                <a:gd name="connsiteX7" fmla="*/ 317500 w 866696"/>
                <a:gd name="connsiteY7" fmla="*/ 355600 h 1587500"/>
                <a:gd name="connsiteX8" fmla="*/ 368300 w 866696"/>
                <a:gd name="connsiteY8" fmla="*/ 419100 h 1587500"/>
                <a:gd name="connsiteX9" fmla="*/ 367967 w 866696"/>
                <a:gd name="connsiteY9" fmla="*/ 476799 h 1587500"/>
                <a:gd name="connsiteX10" fmla="*/ 431800 w 866696"/>
                <a:gd name="connsiteY10" fmla="*/ 508000 h 1587500"/>
                <a:gd name="connsiteX11" fmla="*/ 482600 w 866696"/>
                <a:gd name="connsiteY11" fmla="*/ 609600 h 1587500"/>
                <a:gd name="connsiteX12" fmla="*/ 520700 w 866696"/>
                <a:gd name="connsiteY12" fmla="*/ 647700 h 1587500"/>
                <a:gd name="connsiteX13" fmla="*/ 546100 w 866696"/>
                <a:gd name="connsiteY13" fmla="*/ 698500 h 1587500"/>
                <a:gd name="connsiteX14" fmla="*/ 571500 w 866696"/>
                <a:gd name="connsiteY14" fmla="*/ 736600 h 1587500"/>
                <a:gd name="connsiteX15" fmla="*/ 596900 w 866696"/>
                <a:gd name="connsiteY15" fmla="*/ 787400 h 1587500"/>
                <a:gd name="connsiteX16" fmla="*/ 622300 w 866696"/>
                <a:gd name="connsiteY16" fmla="*/ 825500 h 1587500"/>
                <a:gd name="connsiteX17" fmla="*/ 635000 w 866696"/>
                <a:gd name="connsiteY17" fmla="*/ 863600 h 1587500"/>
                <a:gd name="connsiteX18" fmla="*/ 660400 w 866696"/>
                <a:gd name="connsiteY18" fmla="*/ 977900 h 1587500"/>
                <a:gd name="connsiteX19" fmla="*/ 685800 w 866696"/>
                <a:gd name="connsiteY19" fmla="*/ 1028700 h 1587500"/>
                <a:gd name="connsiteX20" fmla="*/ 711200 w 866696"/>
                <a:gd name="connsiteY20" fmla="*/ 1104900 h 1587500"/>
                <a:gd name="connsiteX21" fmla="*/ 800100 w 866696"/>
                <a:gd name="connsiteY21" fmla="*/ 1219200 h 1587500"/>
                <a:gd name="connsiteX22" fmla="*/ 812800 w 866696"/>
                <a:gd name="connsiteY22" fmla="*/ 1257300 h 1587500"/>
                <a:gd name="connsiteX23" fmla="*/ 863600 w 866696"/>
                <a:gd name="connsiteY23" fmla="*/ 1346200 h 1587500"/>
                <a:gd name="connsiteX24" fmla="*/ 863600 w 866696"/>
                <a:gd name="connsiteY24" fmla="*/ 1587500 h 1587500"/>
                <a:gd name="connsiteX0" fmla="*/ 0 w 866696"/>
                <a:gd name="connsiteY0" fmla="*/ 0 h 1587500"/>
                <a:gd name="connsiteX1" fmla="*/ 50800 w 866696"/>
                <a:gd name="connsiteY1" fmla="*/ 76200 h 1587500"/>
                <a:gd name="connsiteX2" fmla="*/ 88900 w 866696"/>
                <a:gd name="connsiteY2" fmla="*/ 101600 h 1587500"/>
                <a:gd name="connsiteX3" fmla="*/ 101600 w 866696"/>
                <a:gd name="connsiteY3" fmla="*/ 139700 h 1587500"/>
                <a:gd name="connsiteX4" fmla="*/ 190500 w 866696"/>
                <a:gd name="connsiteY4" fmla="*/ 215900 h 1587500"/>
                <a:gd name="connsiteX5" fmla="*/ 241300 w 866696"/>
                <a:gd name="connsiteY5" fmla="*/ 254000 h 1587500"/>
                <a:gd name="connsiteX6" fmla="*/ 279400 w 866696"/>
                <a:gd name="connsiteY6" fmla="*/ 330200 h 1587500"/>
                <a:gd name="connsiteX7" fmla="*/ 317500 w 866696"/>
                <a:gd name="connsiteY7" fmla="*/ 355600 h 1587500"/>
                <a:gd name="connsiteX8" fmla="*/ 368300 w 866696"/>
                <a:gd name="connsiteY8" fmla="*/ 419100 h 1587500"/>
                <a:gd name="connsiteX9" fmla="*/ 367967 w 866696"/>
                <a:gd name="connsiteY9" fmla="*/ 476799 h 1587500"/>
                <a:gd name="connsiteX10" fmla="*/ 436479 w 866696"/>
                <a:gd name="connsiteY10" fmla="*/ 586395 h 1587500"/>
                <a:gd name="connsiteX11" fmla="*/ 482600 w 866696"/>
                <a:gd name="connsiteY11" fmla="*/ 609600 h 1587500"/>
                <a:gd name="connsiteX12" fmla="*/ 520700 w 866696"/>
                <a:gd name="connsiteY12" fmla="*/ 647700 h 1587500"/>
                <a:gd name="connsiteX13" fmla="*/ 546100 w 866696"/>
                <a:gd name="connsiteY13" fmla="*/ 698500 h 1587500"/>
                <a:gd name="connsiteX14" fmla="*/ 571500 w 866696"/>
                <a:gd name="connsiteY14" fmla="*/ 736600 h 1587500"/>
                <a:gd name="connsiteX15" fmla="*/ 596900 w 866696"/>
                <a:gd name="connsiteY15" fmla="*/ 787400 h 1587500"/>
                <a:gd name="connsiteX16" fmla="*/ 622300 w 866696"/>
                <a:gd name="connsiteY16" fmla="*/ 825500 h 1587500"/>
                <a:gd name="connsiteX17" fmla="*/ 635000 w 866696"/>
                <a:gd name="connsiteY17" fmla="*/ 863600 h 1587500"/>
                <a:gd name="connsiteX18" fmla="*/ 660400 w 866696"/>
                <a:gd name="connsiteY18" fmla="*/ 977900 h 1587500"/>
                <a:gd name="connsiteX19" fmla="*/ 685800 w 866696"/>
                <a:gd name="connsiteY19" fmla="*/ 1028700 h 1587500"/>
                <a:gd name="connsiteX20" fmla="*/ 711200 w 866696"/>
                <a:gd name="connsiteY20" fmla="*/ 1104900 h 1587500"/>
                <a:gd name="connsiteX21" fmla="*/ 800100 w 866696"/>
                <a:gd name="connsiteY21" fmla="*/ 1219200 h 1587500"/>
                <a:gd name="connsiteX22" fmla="*/ 812800 w 866696"/>
                <a:gd name="connsiteY22" fmla="*/ 1257300 h 1587500"/>
                <a:gd name="connsiteX23" fmla="*/ 863600 w 866696"/>
                <a:gd name="connsiteY23" fmla="*/ 1346200 h 1587500"/>
                <a:gd name="connsiteX24" fmla="*/ 863600 w 866696"/>
                <a:gd name="connsiteY24" fmla="*/ 1587500 h 1587500"/>
                <a:gd name="connsiteX0" fmla="*/ 0 w 866696"/>
                <a:gd name="connsiteY0" fmla="*/ 0 h 1587500"/>
                <a:gd name="connsiteX1" fmla="*/ 50800 w 866696"/>
                <a:gd name="connsiteY1" fmla="*/ 76200 h 1587500"/>
                <a:gd name="connsiteX2" fmla="*/ 88900 w 866696"/>
                <a:gd name="connsiteY2" fmla="*/ 101600 h 1587500"/>
                <a:gd name="connsiteX3" fmla="*/ 101600 w 866696"/>
                <a:gd name="connsiteY3" fmla="*/ 139700 h 1587500"/>
                <a:gd name="connsiteX4" fmla="*/ 190500 w 866696"/>
                <a:gd name="connsiteY4" fmla="*/ 215900 h 1587500"/>
                <a:gd name="connsiteX5" fmla="*/ 241300 w 866696"/>
                <a:gd name="connsiteY5" fmla="*/ 254000 h 1587500"/>
                <a:gd name="connsiteX6" fmla="*/ 279400 w 866696"/>
                <a:gd name="connsiteY6" fmla="*/ 330200 h 1587500"/>
                <a:gd name="connsiteX7" fmla="*/ 317500 w 866696"/>
                <a:gd name="connsiteY7" fmla="*/ 355600 h 1587500"/>
                <a:gd name="connsiteX8" fmla="*/ 368300 w 866696"/>
                <a:gd name="connsiteY8" fmla="*/ 419100 h 1587500"/>
                <a:gd name="connsiteX9" fmla="*/ 367967 w 866696"/>
                <a:gd name="connsiteY9" fmla="*/ 476799 h 1587500"/>
                <a:gd name="connsiteX10" fmla="*/ 436479 w 866696"/>
                <a:gd name="connsiteY10" fmla="*/ 586395 h 1587500"/>
                <a:gd name="connsiteX11" fmla="*/ 482600 w 866696"/>
                <a:gd name="connsiteY11" fmla="*/ 609600 h 1587500"/>
                <a:gd name="connsiteX12" fmla="*/ 520700 w 866696"/>
                <a:gd name="connsiteY12" fmla="*/ 722829 h 1587500"/>
                <a:gd name="connsiteX13" fmla="*/ 546100 w 866696"/>
                <a:gd name="connsiteY13" fmla="*/ 698500 h 1587500"/>
                <a:gd name="connsiteX14" fmla="*/ 571500 w 866696"/>
                <a:gd name="connsiteY14" fmla="*/ 736600 h 1587500"/>
                <a:gd name="connsiteX15" fmla="*/ 596900 w 866696"/>
                <a:gd name="connsiteY15" fmla="*/ 787400 h 1587500"/>
                <a:gd name="connsiteX16" fmla="*/ 622300 w 866696"/>
                <a:gd name="connsiteY16" fmla="*/ 825500 h 1587500"/>
                <a:gd name="connsiteX17" fmla="*/ 635000 w 866696"/>
                <a:gd name="connsiteY17" fmla="*/ 863600 h 1587500"/>
                <a:gd name="connsiteX18" fmla="*/ 660400 w 866696"/>
                <a:gd name="connsiteY18" fmla="*/ 977900 h 1587500"/>
                <a:gd name="connsiteX19" fmla="*/ 685800 w 866696"/>
                <a:gd name="connsiteY19" fmla="*/ 1028700 h 1587500"/>
                <a:gd name="connsiteX20" fmla="*/ 711200 w 866696"/>
                <a:gd name="connsiteY20" fmla="*/ 1104900 h 1587500"/>
                <a:gd name="connsiteX21" fmla="*/ 800100 w 866696"/>
                <a:gd name="connsiteY21" fmla="*/ 1219200 h 1587500"/>
                <a:gd name="connsiteX22" fmla="*/ 812800 w 866696"/>
                <a:gd name="connsiteY22" fmla="*/ 1257300 h 1587500"/>
                <a:gd name="connsiteX23" fmla="*/ 863600 w 866696"/>
                <a:gd name="connsiteY23" fmla="*/ 1346200 h 1587500"/>
                <a:gd name="connsiteX24" fmla="*/ 863600 w 866696"/>
                <a:gd name="connsiteY24" fmla="*/ 1587500 h 1587500"/>
                <a:gd name="connsiteX0" fmla="*/ 0 w 866696"/>
                <a:gd name="connsiteY0" fmla="*/ 0 h 1587500"/>
                <a:gd name="connsiteX1" fmla="*/ 50800 w 866696"/>
                <a:gd name="connsiteY1" fmla="*/ 76200 h 1587500"/>
                <a:gd name="connsiteX2" fmla="*/ 88900 w 866696"/>
                <a:gd name="connsiteY2" fmla="*/ 101600 h 1587500"/>
                <a:gd name="connsiteX3" fmla="*/ 101600 w 866696"/>
                <a:gd name="connsiteY3" fmla="*/ 139700 h 1587500"/>
                <a:gd name="connsiteX4" fmla="*/ 190500 w 866696"/>
                <a:gd name="connsiteY4" fmla="*/ 215900 h 1587500"/>
                <a:gd name="connsiteX5" fmla="*/ 241300 w 866696"/>
                <a:gd name="connsiteY5" fmla="*/ 254000 h 1587500"/>
                <a:gd name="connsiteX6" fmla="*/ 279400 w 866696"/>
                <a:gd name="connsiteY6" fmla="*/ 330200 h 1587500"/>
                <a:gd name="connsiteX7" fmla="*/ 317500 w 866696"/>
                <a:gd name="connsiteY7" fmla="*/ 355600 h 1587500"/>
                <a:gd name="connsiteX8" fmla="*/ 368300 w 866696"/>
                <a:gd name="connsiteY8" fmla="*/ 419100 h 1587500"/>
                <a:gd name="connsiteX9" fmla="*/ 367967 w 866696"/>
                <a:gd name="connsiteY9" fmla="*/ 476799 h 1587500"/>
                <a:gd name="connsiteX10" fmla="*/ 436479 w 866696"/>
                <a:gd name="connsiteY10" fmla="*/ 586395 h 1587500"/>
                <a:gd name="connsiteX11" fmla="*/ 480261 w 866696"/>
                <a:gd name="connsiteY11" fmla="*/ 648797 h 1587500"/>
                <a:gd name="connsiteX12" fmla="*/ 520700 w 866696"/>
                <a:gd name="connsiteY12" fmla="*/ 722829 h 1587500"/>
                <a:gd name="connsiteX13" fmla="*/ 546100 w 866696"/>
                <a:gd name="connsiteY13" fmla="*/ 698500 h 1587500"/>
                <a:gd name="connsiteX14" fmla="*/ 571500 w 866696"/>
                <a:gd name="connsiteY14" fmla="*/ 736600 h 1587500"/>
                <a:gd name="connsiteX15" fmla="*/ 596900 w 866696"/>
                <a:gd name="connsiteY15" fmla="*/ 787400 h 1587500"/>
                <a:gd name="connsiteX16" fmla="*/ 622300 w 866696"/>
                <a:gd name="connsiteY16" fmla="*/ 825500 h 1587500"/>
                <a:gd name="connsiteX17" fmla="*/ 635000 w 866696"/>
                <a:gd name="connsiteY17" fmla="*/ 863600 h 1587500"/>
                <a:gd name="connsiteX18" fmla="*/ 660400 w 866696"/>
                <a:gd name="connsiteY18" fmla="*/ 977900 h 1587500"/>
                <a:gd name="connsiteX19" fmla="*/ 685800 w 866696"/>
                <a:gd name="connsiteY19" fmla="*/ 1028700 h 1587500"/>
                <a:gd name="connsiteX20" fmla="*/ 711200 w 866696"/>
                <a:gd name="connsiteY20" fmla="*/ 1104900 h 1587500"/>
                <a:gd name="connsiteX21" fmla="*/ 800100 w 866696"/>
                <a:gd name="connsiteY21" fmla="*/ 1219200 h 1587500"/>
                <a:gd name="connsiteX22" fmla="*/ 812800 w 866696"/>
                <a:gd name="connsiteY22" fmla="*/ 1257300 h 1587500"/>
                <a:gd name="connsiteX23" fmla="*/ 863600 w 866696"/>
                <a:gd name="connsiteY23" fmla="*/ 1346200 h 1587500"/>
                <a:gd name="connsiteX24" fmla="*/ 863600 w 866696"/>
                <a:gd name="connsiteY24" fmla="*/ 1587500 h 1587500"/>
                <a:gd name="connsiteX0" fmla="*/ 0 w 866696"/>
                <a:gd name="connsiteY0" fmla="*/ 0 h 1587500"/>
                <a:gd name="connsiteX1" fmla="*/ 50800 w 866696"/>
                <a:gd name="connsiteY1" fmla="*/ 76200 h 1587500"/>
                <a:gd name="connsiteX2" fmla="*/ 88900 w 866696"/>
                <a:gd name="connsiteY2" fmla="*/ 101600 h 1587500"/>
                <a:gd name="connsiteX3" fmla="*/ 101600 w 866696"/>
                <a:gd name="connsiteY3" fmla="*/ 139700 h 1587500"/>
                <a:gd name="connsiteX4" fmla="*/ 190500 w 866696"/>
                <a:gd name="connsiteY4" fmla="*/ 215900 h 1587500"/>
                <a:gd name="connsiteX5" fmla="*/ 241300 w 866696"/>
                <a:gd name="connsiteY5" fmla="*/ 254000 h 1587500"/>
                <a:gd name="connsiteX6" fmla="*/ 279400 w 866696"/>
                <a:gd name="connsiteY6" fmla="*/ 330200 h 1587500"/>
                <a:gd name="connsiteX7" fmla="*/ 317500 w 866696"/>
                <a:gd name="connsiteY7" fmla="*/ 355600 h 1587500"/>
                <a:gd name="connsiteX8" fmla="*/ 368300 w 866696"/>
                <a:gd name="connsiteY8" fmla="*/ 419100 h 1587500"/>
                <a:gd name="connsiteX9" fmla="*/ 367967 w 866696"/>
                <a:gd name="connsiteY9" fmla="*/ 476799 h 1587500"/>
                <a:gd name="connsiteX10" fmla="*/ 436479 w 866696"/>
                <a:gd name="connsiteY10" fmla="*/ 586395 h 1587500"/>
                <a:gd name="connsiteX11" fmla="*/ 480261 w 866696"/>
                <a:gd name="connsiteY11" fmla="*/ 648797 h 1587500"/>
                <a:gd name="connsiteX12" fmla="*/ 520700 w 866696"/>
                <a:gd name="connsiteY12" fmla="*/ 722829 h 1587500"/>
                <a:gd name="connsiteX13" fmla="*/ 553118 w 866696"/>
                <a:gd name="connsiteY13" fmla="*/ 819359 h 1587500"/>
                <a:gd name="connsiteX14" fmla="*/ 571500 w 866696"/>
                <a:gd name="connsiteY14" fmla="*/ 736600 h 1587500"/>
                <a:gd name="connsiteX15" fmla="*/ 596900 w 866696"/>
                <a:gd name="connsiteY15" fmla="*/ 787400 h 1587500"/>
                <a:gd name="connsiteX16" fmla="*/ 622300 w 866696"/>
                <a:gd name="connsiteY16" fmla="*/ 825500 h 1587500"/>
                <a:gd name="connsiteX17" fmla="*/ 635000 w 866696"/>
                <a:gd name="connsiteY17" fmla="*/ 863600 h 1587500"/>
                <a:gd name="connsiteX18" fmla="*/ 660400 w 866696"/>
                <a:gd name="connsiteY18" fmla="*/ 977900 h 1587500"/>
                <a:gd name="connsiteX19" fmla="*/ 685800 w 866696"/>
                <a:gd name="connsiteY19" fmla="*/ 1028700 h 1587500"/>
                <a:gd name="connsiteX20" fmla="*/ 711200 w 866696"/>
                <a:gd name="connsiteY20" fmla="*/ 1104900 h 1587500"/>
                <a:gd name="connsiteX21" fmla="*/ 800100 w 866696"/>
                <a:gd name="connsiteY21" fmla="*/ 1219200 h 1587500"/>
                <a:gd name="connsiteX22" fmla="*/ 812800 w 866696"/>
                <a:gd name="connsiteY22" fmla="*/ 1257300 h 1587500"/>
                <a:gd name="connsiteX23" fmla="*/ 863600 w 866696"/>
                <a:gd name="connsiteY23" fmla="*/ 1346200 h 1587500"/>
                <a:gd name="connsiteX24" fmla="*/ 863600 w 866696"/>
                <a:gd name="connsiteY24" fmla="*/ 1587500 h 1587500"/>
                <a:gd name="connsiteX0" fmla="*/ 0 w 866696"/>
                <a:gd name="connsiteY0" fmla="*/ 0 h 1587500"/>
                <a:gd name="connsiteX1" fmla="*/ 50800 w 866696"/>
                <a:gd name="connsiteY1" fmla="*/ 76200 h 1587500"/>
                <a:gd name="connsiteX2" fmla="*/ 88900 w 866696"/>
                <a:gd name="connsiteY2" fmla="*/ 101600 h 1587500"/>
                <a:gd name="connsiteX3" fmla="*/ 101600 w 866696"/>
                <a:gd name="connsiteY3" fmla="*/ 139700 h 1587500"/>
                <a:gd name="connsiteX4" fmla="*/ 190500 w 866696"/>
                <a:gd name="connsiteY4" fmla="*/ 215900 h 1587500"/>
                <a:gd name="connsiteX5" fmla="*/ 241300 w 866696"/>
                <a:gd name="connsiteY5" fmla="*/ 254000 h 1587500"/>
                <a:gd name="connsiteX6" fmla="*/ 279400 w 866696"/>
                <a:gd name="connsiteY6" fmla="*/ 330200 h 1587500"/>
                <a:gd name="connsiteX7" fmla="*/ 317500 w 866696"/>
                <a:gd name="connsiteY7" fmla="*/ 355600 h 1587500"/>
                <a:gd name="connsiteX8" fmla="*/ 368300 w 866696"/>
                <a:gd name="connsiteY8" fmla="*/ 419100 h 1587500"/>
                <a:gd name="connsiteX9" fmla="*/ 367967 w 866696"/>
                <a:gd name="connsiteY9" fmla="*/ 476799 h 1587500"/>
                <a:gd name="connsiteX10" fmla="*/ 436479 w 866696"/>
                <a:gd name="connsiteY10" fmla="*/ 586395 h 1587500"/>
                <a:gd name="connsiteX11" fmla="*/ 480261 w 866696"/>
                <a:gd name="connsiteY11" fmla="*/ 648797 h 1587500"/>
                <a:gd name="connsiteX12" fmla="*/ 520700 w 866696"/>
                <a:gd name="connsiteY12" fmla="*/ 722829 h 1587500"/>
                <a:gd name="connsiteX13" fmla="*/ 553118 w 866696"/>
                <a:gd name="connsiteY13" fmla="*/ 819359 h 1587500"/>
                <a:gd name="connsiteX14" fmla="*/ 585536 w 866696"/>
                <a:gd name="connsiteY14" fmla="*/ 932587 h 1587500"/>
                <a:gd name="connsiteX15" fmla="*/ 596900 w 866696"/>
                <a:gd name="connsiteY15" fmla="*/ 787400 h 1587500"/>
                <a:gd name="connsiteX16" fmla="*/ 622300 w 866696"/>
                <a:gd name="connsiteY16" fmla="*/ 825500 h 1587500"/>
                <a:gd name="connsiteX17" fmla="*/ 635000 w 866696"/>
                <a:gd name="connsiteY17" fmla="*/ 863600 h 1587500"/>
                <a:gd name="connsiteX18" fmla="*/ 660400 w 866696"/>
                <a:gd name="connsiteY18" fmla="*/ 977900 h 1587500"/>
                <a:gd name="connsiteX19" fmla="*/ 685800 w 866696"/>
                <a:gd name="connsiteY19" fmla="*/ 1028700 h 1587500"/>
                <a:gd name="connsiteX20" fmla="*/ 711200 w 866696"/>
                <a:gd name="connsiteY20" fmla="*/ 1104900 h 1587500"/>
                <a:gd name="connsiteX21" fmla="*/ 800100 w 866696"/>
                <a:gd name="connsiteY21" fmla="*/ 1219200 h 1587500"/>
                <a:gd name="connsiteX22" fmla="*/ 812800 w 866696"/>
                <a:gd name="connsiteY22" fmla="*/ 1257300 h 1587500"/>
                <a:gd name="connsiteX23" fmla="*/ 863600 w 866696"/>
                <a:gd name="connsiteY23" fmla="*/ 1346200 h 1587500"/>
                <a:gd name="connsiteX24" fmla="*/ 863600 w 866696"/>
                <a:gd name="connsiteY24" fmla="*/ 1587500 h 1587500"/>
                <a:gd name="connsiteX0" fmla="*/ 0 w 866696"/>
                <a:gd name="connsiteY0" fmla="*/ 0 h 1587500"/>
                <a:gd name="connsiteX1" fmla="*/ 50800 w 866696"/>
                <a:gd name="connsiteY1" fmla="*/ 76200 h 1587500"/>
                <a:gd name="connsiteX2" fmla="*/ 88900 w 866696"/>
                <a:gd name="connsiteY2" fmla="*/ 101600 h 1587500"/>
                <a:gd name="connsiteX3" fmla="*/ 101600 w 866696"/>
                <a:gd name="connsiteY3" fmla="*/ 139700 h 1587500"/>
                <a:gd name="connsiteX4" fmla="*/ 190500 w 866696"/>
                <a:gd name="connsiteY4" fmla="*/ 215900 h 1587500"/>
                <a:gd name="connsiteX5" fmla="*/ 241300 w 866696"/>
                <a:gd name="connsiteY5" fmla="*/ 254000 h 1587500"/>
                <a:gd name="connsiteX6" fmla="*/ 279400 w 866696"/>
                <a:gd name="connsiteY6" fmla="*/ 330200 h 1587500"/>
                <a:gd name="connsiteX7" fmla="*/ 317500 w 866696"/>
                <a:gd name="connsiteY7" fmla="*/ 355600 h 1587500"/>
                <a:gd name="connsiteX8" fmla="*/ 368300 w 866696"/>
                <a:gd name="connsiteY8" fmla="*/ 419100 h 1587500"/>
                <a:gd name="connsiteX9" fmla="*/ 367967 w 866696"/>
                <a:gd name="connsiteY9" fmla="*/ 476799 h 1587500"/>
                <a:gd name="connsiteX10" fmla="*/ 436479 w 866696"/>
                <a:gd name="connsiteY10" fmla="*/ 586395 h 1587500"/>
                <a:gd name="connsiteX11" fmla="*/ 480261 w 866696"/>
                <a:gd name="connsiteY11" fmla="*/ 648797 h 1587500"/>
                <a:gd name="connsiteX12" fmla="*/ 520700 w 866696"/>
                <a:gd name="connsiteY12" fmla="*/ 722829 h 1587500"/>
                <a:gd name="connsiteX13" fmla="*/ 553118 w 866696"/>
                <a:gd name="connsiteY13" fmla="*/ 819359 h 1587500"/>
                <a:gd name="connsiteX14" fmla="*/ 585536 w 866696"/>
                <a:gd name="connsiteY14" fmla="*/ 932587 h 1587500"/>
                <a:gd name="connsiteX15" fmla="*/ 622300 w 866696"/>
                <a:gd name="connsiteY15" fmla="*/ 825500 h 1587500"/>
                <a:gd name="connsiteX16" fmla="*/ 635000 w 866696"/>
                <a:gd name="connsiteY16" fmla="*/ 863600 h 1587500"/>
                <a:gd name="connsiteX17" fmla="*/ 660400 w 866696"/>
                <a:gd name="connsiteY17" fmla="*/ 977900 h 1587500"/>
                <a:gd name="connsiteX18" fmla="*/ 685800 w 866696"/>
                <a:gd name="connsiteY18" fmla="*/ 1028700 h 1587500"/>
                <a:gd name="connsiteX19" fmla="*/ 711200 w 866696"/>
                <a:gd name="connsiteY19" fmla="*/ 1104900 h 1587500"/>
                <a:gd name="connsiteX20" fmla="*/ 800100 w 866696"/>
                <a:gd name="connsiteY20" fmla="*/ 1219200 h 1587500"/>
                <a:gd name="connsiteX21" fmla="*/ 812800 w 866696"/>
                <a:gd name="connsiteY21" fmla="*/ 1257300 h 1587500"/>
                <a:gd name="connsiteX22" fmla="*/ 863600 w 866696"/>
                <a:gd name="connsiteY22" fmla="*/ 1346200 h 1587500"/>
                <a:gd name="connsiteX23" fmla="*/ 863600 w 866696"/>
                <a:gd name="connsiteY23" fmla="*/ 1587500 h 1587500"/>
                <a:gd name="connsiteX0" fmla="*/ 0 w 866696"/>
                <a:gd name="connsiteY0" fmla="*/ 0 h 1587500"/>
                <a:gd name="connsiteX1" fmla="*/ 50800 w 866696"/>
                <a:gd name="connsiteY1" fmla="*/ 76200 h 1587500"/>
                <a:gd name="connsiteX2" fmla="*/ 88900 w 866696"/>
                <a:gd name="connsiteY2" fmla="*/ 101600 h 1587500"/>
                <a:gd name="connsiteX3" fmla="*/ 101600 w 866696"/>
                <a:gd name="connsiteY3" fmla="*/ 139700 h 1587500"/>
                <a:gd name="connsiteX4" fmla="*/ 190500 w 866696"/>
                <a:gd name="connsiteY4" fmla="*/ 215900 h 1587500"/>
                <a:gd name="connsiteX5" fmla="*/ 241300 w 866696"/>
                <a:gd name="connsiteY5" fmla="*/ 254000 h 1587500"/>
                <a:gd name="connsiteX6" fmla="*/ 279400 w 866696"/>
                <a:gd name="connsiteY6" fmla="*/ 330200 h 1587500"/>
                <a:gd name="connsiteX7" fmla="*/ 317500 w 866696"/>
                <a:gd name="connsiteY7" fmla="*/ 355600 h 1587500"/>
                <a:gd name="connsiteX8" fmla="*/ 368300 w 866696"/>
                <a:gd name="connsiteY8" fmla="*/ 419100 h 1587500"/>
                <a:gd name="connsiteX9" fmla="*/ 367967 w 866696"/>
                <a:gd name="connsiteY9" fmla="*/ 476799 h 1587500"/>
                <a:gd name="connsiteX10" fmla="*/ 436479 w 866696"/>
                <a:gd name="connsiteY10" fmla="*/ 586395 h 1587500"/>
                <a:gd name="connsiteX11" fmla="*/ 480261 w 866696"/>
                <a:gd name="connsiteY11" fmla="*/ 648797 h 1587500"/>
                <a:gd name="connsiteX12" fmla="*/ 520700 w 866696"/>
                <a:gd name="connsiteY12" fmla="*/ 722829 h 1587500"/>
                <a:gd name="connsiteX13" fmla="*/ 553118 w 866696"/>
                <a:gd name="connsiteY13" fmla="*/ 819359 h 1587500"/>
                <a:gd name="connsiteX14" fmla="*/ 585536 w 866696"/>
                <a:gd name="connsiteY14" fmla="*/ 932587 h 1587500"/>
                <a:gd name="connsiteX15" fmla="*/ 635000 w 866696"/>
                <a:gd name="connsiteY15" fmla="*/ 863600 h 1587500"/>
                <a:gd name="connsiteX16" fmla="*/ 660400 w 866696"/>
                <a:gd name="connsiteY16" fmla="*/ 977900 h 1587500"/>
                <a:gd name="connsiteX17" fmla="*/ 685800 w 866696"/>
                <a:gd name="connsiteY17" fmla="*/ 1028700 h 1587500"/>
                <a:gd name="connsiteX18" fmla="*/ 711200 w 866696"/>
                <a:gd name="connsiteY18" fmla="*/ 1104900 h 1587500"/>
                <a:gd name="connsiteX19" fmla="*/ 800100 w 866696"/>
                <a:gd name="connsiteY19" fmla="*/ 1219200 h 1587500"/>
                <a:gd name="connsiteX20" fmla="*/ 812800 w 866696"/>
                <a:gd name="connsiteY20" fmla="*/ 1257300 h 1587500"/>
                <a:gd name="connsiteX21" fmla="*/ 863600 w 866696"/>
                <a:gd name="connsiteY21" fmla="*/ 1346200 h 1587500"/>
                <a:gd name="connsiteX22" fmla="*/ 863600 w 866696"/>
                <a:gd name="connsiteY22" fmla="*/ 1587500 h 1587500"/>
                <a:gd name="connsiteX0" fmla="*/ 0 w 866696"/>
                <a:gd name="connsiteY0" fmla="*/ 0 h 1587500"/>
                <a:gd name="connsiteX1" fmla="*/ 50800 w 866696"/>
                <a:gd name="connsiteY1" fmla="*/ 76200 h 1587500"/>
                <a:gd name="connsiteX2" fmla="*/ 88900 w 866696"/>
                <a:gd name="connsiteY2" fmla="*/ 101600 h 1587500"/>
                <a:gd name="connsiteX3" fmla="*/ 101600 w 866696"/>
                <a:gd name="connsiteY3" fmla="*/ 139700 h 1587500"/>
                <a:gd name="connsiteX4" fmla="*/ 190500 w 866696"/>
                <a:gd name="connsiteY4" fmla="*/ 215900 h 1587500"/>
                <a:gd name="connsiteX5" fmla="*/ 241300 w 866696"/>
                <a:gd name="connsiteY5" fmla="*/ 254000 h 1587500"/>
                <a:gd name="connsiteX6" fmla="*/ 279400 w 866696"/>
                <a:gd name="connsiteY6" fmla="*/ 330200 h 1587500"/>
                <a:gd name="connsiteX7" fmla="*/ 317500 w 866696"/>
                <a:gd name="connsiteY7" fmla="*/ 355600 h 1587500"/>
                <a:gd name="connsiteX8" fmla="*/ 368300 w 866696"/>
                <a:gd name="connsiteY8" fmla="*/ 419100 h 1587500"/>
                <a:gd name="connsiteX9" fmla="*/ 367967 w 866696"/>
                <a:gd name="connsiteY9" fmla="*/ 476799 h 1587500"/>
                <a:gd name="connsiteX10" fmla="*/ 436479 w 866696"/>
                <a:gd name="connsiteY10" fmla="*/ 586395 h 1587500"/>
                <a:gd name="connsiteX11" fmla="*/ 480261 w 866696"/>
                <a:gd name="connsiteY11" fmla="*/ 648797 h 1587500"/>
                <a:gd name="connsiteX12" fmla="*/ 520700 w 866696"/>
                <a:gd name="connsiteY12" fmla="*/ 722829 h 1587500"/>
                <a:gd name="connsiteX13" fmla="*/ 553118 w 866696"/>
                <a:gd name="connsiteY13" fmla="*/ 819359 h 1587500"/>
                <a:gd name="connsiteX14" fmla="*/ 585536 w 866696"/>
                <a:gd name="connsiteY14" fmla="*/ 932587 h 1587500"/>
                <a:gd name="connsiteX15" fmla="*/ 660400 w 866696"/>
                <a:gd name="connsiteY15" fmla="*/ 977900 h 1587500"/>
                <a:gd name="connsiteX16" fmla="*/ 685800 w 866696"/>
                <a:gd name="connsiteY16" fmla="*/ 1028700 h 1587500"/>
                <a:gd name="connsiteX17" fmla="*/ 711200 w 866696"/>
                <a:gd name="connsiteY17" fmla="*/ 1104900 h 1587500"/>
                <a:gd name="connsiteX18" fmla="*/ 800100 w 866696"/>
                <a:gd name="connsiteY18" fmla="*/ 1219200 h 1587500"/>
                <a:gd name="connsiteX19" fmla="*/ 812800 w 866696"/>
                <a:gd name="connsiteY19" fmla="*/ 1257300 h 1587500"/>
                <a:gd name="connsiteX20" fmla="*/ 863600 w 866696"/>
                <a:gd name="connsiteY20" fmla="*/ 1346200 h 1587500"/>
                <a:gd name="connsiteX21" fmla="*/ 863600 w 866696"/>
                <a:gd name="connsiteY21" fmla="*/ 1587500 h 1587500"/>
                <a:gd name="connsiteX0" fmla="*/ 0 w 866696"/>
                <a:gd name="connsiteY0" fmla="*/ 0 h 1587500"/>
                <a:gd name="connsiteX1" fmla="*/ 50800 w 866696"/>
                <a:gd name="connsiteY1" fmla="*/ 76200 h 1587500"/>
                <a:gd name="connsiteX2" fmla="*/ 88900 w 866696"/>
                <a:gd name="connsiteY2" fmla="*/ 101600 h 1587500"/>
                <a:gd name="connsiteX3" fmla="*/ 101600 w 866696"/>
                <a:gd name="connsiteY3" fmla="*/ 139700 h 1587500"/>
                <a:gd name="connsiteX4" fmla="*/ 190500 w 866696"/>
                <a:gd name="connsiteY4" fmla="*/ 215900 h 1587500"/>
                <a:gd name="connsiteX5" fmla="*/ 241300 w 866696"/>
                <a:gd name="connsiteY5" fmla="*/ 254000 h 1587500"/>
                <a:gd name="connsiteX6" fmla="*/ 279400 w 866696"/>
                <a:gd name="connsiteY6" fmla="*/ 330200 h 1587500"/>
                <a:gd name="connsiteX7" fmla="*/ 317500 w 866696"/>
                <a:gd name="connsiteY7" fmla="*/ 355600 h 1587500"/>
                <a:gd name="connsiteX8" fmla="*/ 368300 w 866696"/>
                <a:gd name="connsiteY8" fmla="*/ 419100 h 1587500"/>
                <a:gd name="connsiteX9" fmla="*/ 367967 w 866696"/>
                <a:gd name="connsiteY9" fmla="*/ 476799 h 1587500"/>
                <a:gd name="connsiteX10" fmla="*/ 436479 w 866696"/>
                <a:gd name="connsiteY10" fmla="*/ 586395 h 1587500"/>
                <a:gd name="connsiteX11" fmla="*/ 480261 w 866696"/>
                <a:gd name="connsiteY11" fmla="*/ 648797 h 1587500"/>
                <a:gd name="connsiteX12" fmla="*/ 520700 w 866696"/>
                <a:gd name="connsiteY12" fmla="*/ 722829 h 1587500"/>
                <a:gd name="connsiteX13" fmla="*/ 553118 w 866696"/>
                <a:gd name="connsiteY13" fmla="*/ 819359 h 1587500"/>
                <a:gd name="connsiteX14" fmla="*/ 618287 w 866696"/>
                <a:gd name="connsiteY14" fmla="*/ 890123 h 1587500"/>
                <a:gd name="connsiteX15" fmla="*/ 660400 w 866696"/>
                <a:gd name="connsiteY15" fmla="*/ 977900 h 1587500"/>
                <a:gd name="connsiteX16" fmla="*/ 685800 w 866696"/>
                <a:gd name="connsiteY16" fmla="*/ 1028700 h 1587500"/>
                <a:gd name="connsiteX17" fmla="*/ 711200 w 866696"/>
                <a:gd name="connsiteY17" fmla="*/ 1104900 h 1587500"/>
                <a:gd name="connsiteX18" fmla="*/ 800100 w 866696"/>
                <a:gd name="connsiteY18" fmla="*/ 1219200 h 1587500"/>
                <a:gd name="connsiteX19" fmla="*/ 812800 w 866696"/>
                <a:gd name="connsiteY19" fmla="*/ 1257300 h 1587500"/>
                <a:gd name="connsiteX20" fmla="*/ 863600 w 866696"/>
                <a:gd name="connsiteY20" fmla="*/ 1346200 h 1587500"/>
                <a:gd name="connsiteX21" fmla="*/ 863600 w 866696"/>
                <a:gd name="connsiteY21" fmla="*/ 1587500 h 1587500"/>
                <a:gd name="connsiteX0" fmla="*/ 0 w 866696"/>
                <a:gd name="connsiteY0" fmla="*/ 0 h 1587500"/>
                <a:gd name="connsiteX1" fmla="*/ 50800 w 866696"/>
                <a:gd name="connsiteY1" fmla="*/ 76200 h 1587500"/>
                <a:gd name="connsiteX2" fmla="*/ 88900 w 866696"/>
                <a:gd name="connsiteY2" fmla="*/ 101600 h 1587500"/>
                <a:gd name="connsiteX3" fmla="*/ 101600 w 866696"/>
                <a:gd name="connsiteY3" fmla="*/ 139700 h 1587500"/>
                <a:gd name="connsiteX4" fmla="*/ 190500 w 866696"/>
                <a:gd name="connsiteY4" fmla="*/ 215900 h 1587500"/>
                <a:gd name="connsiteX5" fmla="*/ 241300 w 866696"/>
                <a:gd name="connsiteY5" fmla="*/ 254000 h 1587500"/>
                <a:gd name="connsiteX6" fmla="*/ 279400 w 866696"/>
                <a:gd name="connsiteY6" fmla="*/ 330200 h 1587500"/>
                <a:gd name="connsiteX7" fmla="*/ 317500 w 866696"/>
                <a:gd name="connsiteY7" fmla="*/ 355600 h 1587500"/>
                <a:gd name="connsiteX8" fmla="*/ 368300 w 866696"/>
                <a:gd name="connsiteY8" fmla="*/ 419100 h 1587500"/>
                <a:gd name="connsiteX9" fmla="*/ 367967 w 866696"/>
                <a:gd name="connsiteY9" fmla="*/ 476799 h 1587500"/>
                <a:gd name="connsiteX10" fmla="*/ 436479 w 866696"/>
                <a:gd name="connsiteY10" fmla="*/ 586395 h 1587500"/>
                <a:gd name="connsiteX11" fmla="*/ 480261 w 866696"/>
                <a:gd name="connsiteY11" fmla="*/ 648797 h 1587500"/>
                <a:gd name="connsiteX12" fmla="*/ 520700 w 866696"/>
                <a:gd name="connsiteY12" fmla="*/ 722829 h 1587500"/>
                <a:gd name="connsiteX13" fmla="*/ 567154 w 866696"/>
                <a:gd name="connsiteY13" fmla="*/ 786694 h 1587500"/>
                <a:gd name="connsiteX14" fmla="*/ 618287 w 866696"/>
                <a:gd name="connsiteY14" fmla="*/ 890123 h 1587500"/>
                <a:gd name="connsiteX15" fmla="*/ 660400 w 866696"/>
                <a:gd name="connsiteY15" fmla="*/ 977900 h 1587500"/>
                <a:gd name="connsiteX16" fmla="*/ 685800 w 866696"/>
                <a:gd name="connsiteY16" fmla="*/ 1028700 h 1587500"/>
                <a:gd name="connsiteX17" fmla="*/ 711200 w 866696"/>
                <a:gd name="connsiteY17" fmla="*/ 1104900 h 1587500"/>
                <a:gd name="connsiteX18" fmla="*/ 800100 w 866696"/>
                <a:gd name="connsiteY18" fmla="*/ 1219200 h 1587500"/>
                <a:gd name="connsiteX19" fmla="*/ 812800 w 866696"/>
                <a:gd name="connsiteY19" fmla="*/ 1257300 h 1587500"/>
                <a:gd name="connsiteX20" fmla="*/ 863600 w 866696"/>
                <a:gd name="connsiteY20" fmla="*/ 1346200 h 1587500"/>
                <a:gd name="connsiteX21" fmla="*/ 863600 w 866696"/>
                <a:gd name="connsiteY21" fmla="*/ 1587500 h 1587500"/>
                <a:gd name="connsiteX0" fmla="*/ 0 w 866696"/>
                <a:gd name="connsiteY0" fmla="*/ 0 h 1587500"/>
                <a:gd name="connsiteX1" fmla="*/ 50800 w 866696"/>
                <a:gd name="connsiteY1" fmla="*/ 76200 h 1587500"/>
                <a:gd name="connsiteX2" fmla="*/ 88900 w 866696"/>
                <a:gd name="connsiteY2" fmla="*/ 101600 h 1587500"/>
                <a:gd name="connsiteX3" fmla="*/ 101600 w 866696"/>
                <a:gd name="connsiteY3" fmla="*/ 139700 h 1587500"/>
                <a:gd name="connsiteX4" fmla="*/ 190500 w 866696"/>
                <a:gd name="connsiteY4" fmla="*/ 215900 h 1587500"/>
                <a:gd name="connsiteX5" fmla="*/ 241300 w 866696"/>
                <a:gd name="connsiteY5" fmla="*/ 254000 h 1587500"/>
                <a:gd name="connsiteX6" fmla="*/ 279400 w 866696"/>
                <a:gd name="connsiteY6" fmla="*/ 330200 h 1587500"/>
                <a:gd name="connsiteX7" fmla="*/ 317500 w 866696"/>
                <a:gd name="connsiteY7" fmla="*/ 355600 h 1587500"/>
                <a:gd name="connsiteX8" fmla="*/ 368300 w 866696"/>
                <a:gd name="connsiteY8" fmla="*/ 419100 h 1587500"/>
                <a:gd name="connsiteX9" fmla="*/ 367967 w 866696"/>
                <a:gd name="connsiteY9" fmla="*/ 476799 h 1587500"/>
                <a:gd name="connsiteX10" fmla="*/ 436479 w 866696"/>
                <a:gd name="connsiteY10" fmla="*/ 586395 h 1587500"/>
                <a:gd name="connsiteX11" fmla="*/ 480261 w 866696"/>
                <a:gd name="connsiteY11" fmla="*/ 648797 h 1587500"/>
                <a:gd name="connsiteX12" fmla="*/ 520700 w 866696"/>
                <a:gd name="connsiteY12" fmla="*/ 722829 h 1587500"/>
                <a:gd name="connsiteX13" fmla="*/ 567154 w 866696"/>
                <a:gd name="connsiteY13" fmla="*/ 786694 h 1587500"/>
                <a:gd name="connsiteX14" fmla="*/ 618287 w 866696"/>
                <a:gd name="connsiteY14" fmla="*/ 890123 h 1587500"/>
                <a:gd name="connsiteX15" fmla="*/ 660400 w 866696"/>
                <a:gd name="connsiteY15" fmla="*/ 977900 h 1587500"/>
                <a:gd name="connsiteX16" fmla="*/ 685800 w 866696"/>
                <a:gd name="connsiteY16" fmla="*/ 1028700 h 1587500"/>
                <a:gd name="connsiteX17" fmla="*/ 725236 w 866696"/>
                <a:gd name="connsiteY17" fmla="*/ 1101634 h 1587500"/>
                <a:gd name="connsiteX18" fmla="*/ 800100 w 866696"/>
                <a:gd name="connsiteY18" fmla="*/ 1219200 h 1587500"/>
                <a:gd name="connsiteX19" fmla="*/ 812800 w 866696"/>
                <a:gd name="connsiteY19" fmla="*/ 1257300 h 1587500"/>
                <a:gd name="connsiteX20" fmla="*/ 863600 w 866696"/>
                <a:gd name="connsiteY20" fmla="*/ 1346200 h 1587500"/>
                <a:gd name="connsiteX21" fmla="*/ 863600 w 866696"/>
                <a:gd name="connsiteY21" fmla="*/ 1587500 h 1587500"/>
                <a:gd name="connsiteX0" fmla="*/ 0 w 865803"/>
                <a:gd name="connsiteY0" fmla="*/ 0 h 1587500"/>
                <a:gd name="connsiteX1" fmla="*/ 50800 w 865803"/>
                <a:gd name="connsiteY1" fmla="*/ 76200 h 1587500"/>
                <a:gd name="connsiteX2" fmla="*/ 88900 w 865803"/>
                <a:gd name="connsiteY2" fmla="*/ 101600 h 1587500"/>
                <a:gd name="connsiteX3" fmla="*/ 101600 w 865803"/>
                <a:gd name="connsiteY3" fmla="*/ 139700 h 1587500"/>
                <a:gd name="connsiteX4" fmla="*/ 190500 w 865803"/>
                <a:gd name="connsiteY4" fmla="*/ 215900 h 1587500"/>
                <a:gd name="connsiteX5" fmla="*/ 241300 w 865803"/>
                <a:gd name="connsiteY5" fmla="*/ 254000 h 1587500"/>
                <a:gd name="connsiteX6" fmla="*/ 279400 w 865803"/>
                <a:gd name="connsiteY6" fmla="*/ 330200 h 1587500"/>
                <a:gd name="connsiteX7" fmla="*/ 317500 w 865803"/>
                <a:gd name="connsiteY7" fmla="*/ 355600 h 1587500"/>
                <a:gd name="connsiteX8" fmla="*/ 368300 w 865803"/>
                <a:gd name="connsiteY8" fmla="*/ 419100 h 1587500"/>
                <a:gd name="connsiteX9" fmla="*/ 367967 w 865803"/>
                <a:gd name="connsiteY9" fmla="*/ 476799 h 1587500"/>
                <a:gd name="connsiteX10" fmla="*/ 436479 w 865803"/>
                <a:gd name="connsiteY10" fmla="*/ 586395 h 1587500"/>
                <a:gd name="connsiteX11" fmla="*/ 480261 w 865803"/>
                <a:gd name="connsiteY11" fmla="*/ 648797 h 1587500"/>
                <a:gd name="connsiteX12" fmla="*/ 520700 w 865803"/>
                <a:gd name="connsiteY12" fmla="*/ 722829 h 1587500"/>
                <a:gd name="connsiteX13" fmla="*/ 567154 w 865803"/>
                <a:gd name="connsiteY13" fmla="*/ 786694 h 1587500"/>
                <a:gd name="connsiteX14" fmla="*/ 618287 w 865803"/>
                <a:gd name="connsiteY14" fmla="*/ 890123 h 1587500"/>
                <a:gd name="connsiteX15" fmla="*/ 660400 w 865803"/>
                <a:gd name="connsiteY15" fmla="*/ 977900 h 1587500"/>
                <a:gd name="connsiteX16" fmla="*/ 685800 w 865803"/>
                <a:gd name="connsiteY16" fmla="*/ 1028700 h 1587500"/>
                <a:gd name="connsiteX17" fmla="*/ 725236 w 865803"/>
                <a:gd name="connsiteY17" fmla="*/ 1101634 h 1587500"/>
                <a:gd name="connsiteX18" fmla="*/ 800100 w 865803"/>
                <a:gd name="connsiteY18" fmla="*/ 1219200 h 1587500"/>
                <a:gd name="connsiteX19" fmla="*/ 833854 w 865803"/>
                <a:gd name="connsiteY19" fmla="*/ 1257300 h 1587500"/>
                <a:gd name="connsiteX20" fmla="*/ 863600 w 865803"/>
                <a:gd name="connsiteY20" fmla="*/ 1346200 h 1587500"/>
                <a:gd name="connsiteX21" fmla="*/ 863600 w 865803"/>
                <a:gd name="connsiteY21" fmla="*/ 1587500 h 1587500"/>
                <a:gd name="connsiteX0" fmla="*/ 0 w 865803"/>
                <a:gd name="connsiteY0" fmla="*/ 0 h 1587500"/>
                <a:gd name="connsiteX1" fmla="*/ 50800 w 865803"/>
                <a:gd name="connsiteY1" fmla="*/ 76200 h 1587500"/>
                <a:gd name="connsiteX2" fmla="*/ 88900 w 865803"/>
                <a:gd name="connsiteY2" fmla="*/ 101600 h 1587500"/>
                <a:gd name="connsiteX3" fmla="*/ 101600 w 865803"/>
                <a:gd name="connsiteY3" fmla="*/ 139700 h 1587500"/>
                <a:gd name="connsiteX4" fmla="*/ 190500 w 865803"/>
                <a:gd name="connsiteY4" fmla="*/ 215900 h 1587500"/>
                <a:gd name="connsiteX5" fmla="*/ 234282 w 865803"/>
                <a:gd name="connsiteY5" fmla="*/ 270332 h 1587500"/>
                <a:gd name="connsiteX6" fmla="*/ 279400 w 865803"/>
                <a:gd name="connsiteY6" fmla="*/ 330200 h 1587500"/>
                <a:gd name="connsiteX7" fmla="*/ 317500 w 865803"/>
                <a:gd name="connsiteY7" fmla="*/ 355600 h 1587500"/>
                <a:gd name="connsiteX8" fmla="*/ 368300 w 865803"/>
                <a:gd name="connsiteY8" fmla="*/ 419100 h 1587500"/>
                <a:gd name="connsiteX9" fmla="*/ 367967 w 865803"/>
                <a:gd name="connsiteY9" fmla="*/ 476799 h 1587500"/>
                <a:gd name="connsiteX10" fmla="*/ 436479 w 865803"/>
                <a:gd name="connsiteY10" fmla="*/ 586395 h 1587500"/>
                <a:gd name="connsiteX11" fmla="*/ 480261 w 865803"/>
                <a:gd name="connsiteY11" fmla="*/ 648797 h 1587500"/>
                <a:gd name="connsiteX12" fmla="*/ 520700 w 865803"/>
                <a:gd name="connsiteY12" fmla="*/ 722829 h 1587500"/>
                <a:gd name="connsiteX13" fmla="*/ 567154 w 865803"/>
                <a:gd name="connsiteY13" fmla="*/ 786694 h 1587500"/>
                <a:gd name="connsiteX14" fmla="*/ 618287 w 865803"/>
                <a:gd name="connsiteY14" fmla="*/ 890123 h 1587500"/>
                <a:gd name="connsiteX15" fmla="*/ 660400 w 865803"/>
                <a:gd name="connsiteY15" fmla="*/ 977900 h 1587500"/>
                <a:gd name="connsiteX16" fmla="*/ 685800 w 865803"/>
                <a:gd name="connsiteY16" fmla="*/ 1028700 h 1587500"/>
                <a:gd name="connsiteX17" fmla="*/ 725236 w 865803"/>
                <a:gd name="connsiteY17" fmla="*/ 1101634 h 1587500"/>
                <a:gd name="connsiteX18" fmla="*/ 800100 w 865803"/>
                <a:gd name="connsiteY18" fmla="*/ 1219200 h 1587500"/>
                <a:gd name="connsiteX19" fmla="*/ 833854 w 865803"/>
                <a:gd name="connsiteY19" fmla="*/ 1257300 h 1587500"/>
                <a:gd name="connsiteX20" fmla="*/ 863600 w 865803"/>
                <a:gd name="connsiteY20" fmla="*/ 1346200 h 1587500"/>
                <a:gd name="connsiteX21" fmla="*/ 863600 w 865803"/>
                <a:gd name="connsiteY21" fmla="*/ 1587500 h 1587500"/>
                <a:gd name="connsiteX0" fmla="*/ 0 w 865803"/>
                <a:gd name="connsiteY0" fmla="*/ 0 h 1587500"/>
                <a:gd name="connsiteX1" fmla="*/ 50800 w 865803"/>
                <a:gd name="connsiteY1" fmla="*/ 76200 h 1587500"/>
                <a:gd name="connsiteX2" fmla="*/ 88900 w 865803"/>
                <a:gd name="connsiteY2" fmla="*/ 101600 h 1587500"/>
                <a:gd name="connsiteX3" fmla="*/ 101600 w 865803"/>
                <a:gd name="connsiteY3" fmla="*/ 139700 h 1587500"/>
                <a:gd name="connsiteX4" fmla="*/ 185821 w 865803"/>
                <a:gd name="connsiteY4" fmla="*/ 245298 h 1587500"/>
                <a:gd name="connsiteX5" fmla="*/ 234282 w 865803"/>
                <a:gd name="connsiteY5" fmla="*/ 270332 h 1587500"/>
                <a:gd name="connsiteX6" fmla="*/ 279400 w 865803"/>
                <a:gd name="connsiteY6" fmla="*/ 330200 h 1587500"/>
                <a:gd name="connsiteX7" fmla="*/ 317500 w 865803"/>
                <a:gd name="connsiteY7" fmla="*/ 355600 h 1587500"/>
                <a:gd name="connsiteX8" fmla="*/ 368300 w 865803"/>
                <a:gd name="connsiteY8" fmla="*/ 419100 h 1587500"/>
                <a:gd name="connsiteX9" fmla="*/ 367967 w 865803"/>
                <a:gd name="connsiteY9" fmla="*/ 476799 h 1587500"/>
                <a:gd name="connsiteX10" fmla="*/ 436479 w 865803"/>
                <a:gd name="connsiteY10" fmla="*/ 586395 h 1587500"/>
                <a:gd name="connsiteX11" fmla="*/ 480261 w 865803"/>
                <a:gd name="connsiteY11" fmla="*/ 648797 h 1587500"/>
                <a:gd name="connsiteX12" fmla="*/ 520700 w 865803"/>
                <a:gd name="connsiteY12" fmla="*/ 722829 h 1587500"/>
                <a:gd name="connsiteX13" fmla="*/ 567154 w 865803"/>
                <a:gd name="connsiteY13" fmla="*/ 786694 h 1587500"/>
                <a:gd name="connsiteX14" fmla="*/ 618287 w 865803"/>
                <a:gd name="connsiteY14" fmla="*/ 890123 h 1587500"/>
                <a:gd name="connsiteX15" fmla="*/ 660400 w 865803"/>
                <a:gd name="connsiteY15" fmla="*/ 977900 h 1587500"/>
                <a:gd name="connsiteX16" fmla="*/ 685800 w 865803"/>
                <a:gd name="connsiteY16" fmla="*/ 1028700 h 1587500"/>
                <a:gd name="connsiteX17" fmla="*/ 725236 w 865803"/>
                <a:gd name="connsiteY17" fmla="*/ 1101634 h 1587500"/>
                <a:gd name="connsiteX18" fmla="*/ 800100 w 865803"/>
                <a:gd name="connsiteY18" fmla="*/ 1219200 h 1587500"/>
                <a:gd name="connsiteX19" fmla="*/ 833854 w 865803"/>
                <a:gd name="connsiteY19" fmla="*/ 1257300 h 1587500"/>
                <a:gd name="connsiteX20" fmla="*/ 863600 w 865803"/>
                <a:gd name="connsiteY20" fmla="*/ 1346200 h 1587500"/>
                <a:gd name="connsiteX21" fmla="*/ 863600 w 865803"/>
                <a:gd name="connsiteY21" fmla="*/ 1587500 h 1587500"/>
                <a:gd name="connsiteX0" fmla="*/ 0 w 865803"/>
                <a:gd name="connsiteY0" fmla="*/ 0 h 1587500"/>
                <a:gd name="connsiteX1" fmla="*/ 50800 w 865803"/>
                <a:gd name="connsiteY1" fmla="*/ 76200 h 1587500"/>
                <a:gd name="connsiteX2" fmla="*/ 88900 w 865803"/>
                <a:gd name="connsiteY2" fmla="*/ 101600 h 1587500"/>
                <a:gd name="connsiteX3" fmla="*/ 101600 w 865803"/>
                <a:gd name="connsiteY3" fmla="*/ 139700 h 1587500"/>
                <a:gd name="connsiteX4" fmla="*/ 185821 w 865803"/>
                <a:gd name="connsiteY4" fmla="*/ 245298 h 1587500"/>
                <a:gd name="connsiteX5" fmla="*/ 234282 w 865803"/>
                <a:gd name="connsiteY5" fmla="*/ 270332 h 1587500"/>
                <a:gd name="connsiteX6" fmla="*/ 279400 w 865803"/>
                <a:gd name="connsiteY6" fmla="*/ 330200 h 1587500"/>
                <a:gd name="connsiteX7" fmla="*/ 317500 w 865803"/>
                <a:gd name="connsiteY7" fmla="*/ 355600 h 1587500"/>
                <a:gd name="connsiteX8" fmla="*/ 367967 w 865803"/>
                <a:gd name="connsiteY8" fmla="*/ 476799 h 1587500"/>
                <a:gd name="connsiteX9" fmla="*/ 436479 w 865803"/>
                <a:gd name="connsiteY9" fmla="*/ 586395 h 1587500"/>
                <a:gd name="connsiteX10" fmla="*/ 480261 w 865803"/>
                <a:gd name="connsiteY10" fmla="*/ 648797 h 1587500"/>
                <a:gd name="connsiteX11" fmla="*/ 520700 w 865803"/>
                <a:gd name="connsiteY11" fmla="*/ 722829 h 1587500"/>
                <a:gd name="connsiteX12" fmla="*/ 567154 w 865803"/>
                <a:gd name="connsiteY12" fmla="*/ 786694 h 1587500"/>
                <a:gd name="connsiteX13" fmla="*/ 618287 w 865803"/>
                <a:gd name="connsiteY13" fmla="*/ 890123 h 1587500"/>
                <a:gd name="connsiteX14" fmla="*/ 660400 w 865803"/>
                <a:gd name="connsiteY14" fmla="*/ 977900 h 1587500"/>
                <a:gd name="connsiteX15" fmla="*/ 685800 w 865803"/>
                <a:gd name="connsiteY15" fmla="*/ 1028700 h 1587500"/>
                <a:gd name="connsiteX16" fmla="*/ 725236 w 865803"/>
                <a:gd name="connsiteY16" fmla="*/ 1101634 h 1587500"/>
                <a:gd name="connsiteX17" fmla="*/ 800100 w 865803"/>
                <a:gd name="connsiteY17" fmla="*/ 1219200 h 1587500"/>
                <a:gd name="connsiteX18" fmla="*/ 833854 w 865803"/>
                <a:gd name="connsiteY18" fmla="*/ 1257300 h 1587500"/>
                <a:gd name="connsiteX19" fmla="*/ 863600 w 865803"/>
                <a:gd name="connsiteY19" fmla="*/ 1346200 h 1587500"/>
                <a:gd name="connsiteX20" fmla="*/ 863600 w 865803"/>
                <a:gd name="connsiteY20" fmla="*/ 1587500 h 1587500"/>
                <a:gd name="connsiteX0" fmla="*/ 0 w 865803"/>
                <a:gd name="connsiteY0" fmla="*/ 0 h 1587500"/>
                <a:gd name="connsiteX1" fmla="*/ 50800 w 865803"/>
                <a:gd name="connsiteY1" fmla="*/ 76200 h 1587500"/>
                <a:gd name="connsiteX2" fmla="*/ 88900 w 865803"/>
                <a:gd name="connsiteY2" fmla="*/ 101600 h 1587500"/>
                <a:gd name="connsiteX3" fmla="*/ 101600 w 865803"/>
                <a:gd name="connsiteY3" fmla="*/ 139700 h 1587500"/>
                <a:gd name="connsiteX4" fmla="*/ 185821 w 865803"/>
                <a:gd name="connsiteY4" fmla="*/ 245298 h 1587500"/>
                <a:gd name="connsiteX5" fmla="*/ 234282 w 865803"/>
                <a:gd name="connsiteY5" fmla="*/ 270332 h 1587500"/>
                <a:gd name="connsiteX6" fmla="*/ 279400 w 865803"/>
                <a:gd name="connsiteY6" fmla="*/ 330200 h 1587500"/>
                <a:gd name="connsiteX7" fmla="*/ 315161 w 865803"/>
                <a:gd name="connsiteY7" fmla="*/ 394797 h 1587500"/>
                <a:gd name="connsiteX8" fmla="*/ 367967 w 865803"/>
                <a:gd name="connsiteY8" fmla="*/ 476799 h 1587500"/>
                <a:gd name="connsiteX9" fmla="*/ 436479 w 865803"/>
                <a:gd name="connsiteY9" fmla="*/ 586395 h 1587500"/>
                <a:gd name="connsiteX10" fmla="*/ 480261 w 865803"/>
                <a:gd name="connsiteY10" fmla="*/ 648797 h 1587500"/>
                <a:gd name="connsiteX11" fmla="*/ 520700 w 865803"/>
                <a:gd name="connsiteY11" fmla="*/ 722829 h 1587500"/>
                <a:gd name="connsiteX12" fmla="*/ 567154 w 865803"/>
                <a:gd name="connsiteY12" fmla="*/ 786694 h 1587500"/>
                <a:gd name="connsiteX13" fmla="*/ 618287 w 865803"/>
                <a:gd name="connsiteY13" fmla="*/ 890123 h 1587500"/>
                <a:gd name="connsiteX14" fmla="*/ 660400 w 865803"/>
                <a:gd name="connsiteY14" fmla="*/ 977900 h 1587500"/>
                <a:gd name="connsiteX15" fmla="*/ 685800 w 865803"/>
                <a:gd name="connsiteY15" fmla="*/ 1028700 h 1587500"/>
                <a:gd name="connsiteX16" fmla="*/ 725236 w 865803"/>
                <a:gd name="connsiteY16" fmla="*/ 1101634 h 1587500"/>
                <a:gd name="connsiteX17" fmla="*/ 800100 w 865803"/>
                <a:gd name="connsiteY17" fmla="*/ 1219200 h 1587500"/>
                <a:gd name="connsiteX18" fmla="*/ 833854 w 865803"/>
                <a:gd name="connsiteY18" fmla="*/ 1257300 h 1587500"/>
                <a:gd name="connsiteX19" fmla="*/ 863600 w 865803"/>
                <a:gd name="connsiteY19" fmla="*/ 1346200 h 1587500"/>
                <a:gd name="connsiteX20" fmla="*/ 863600 w 865803"/>
                <a:gd name="connsiteY20" fmla="*/ 1587500 h 1587500"/>
                <a:gd name="connsiteX0" fmla="*/ 0 w 865803"/>
                <a:gd name="connsiteY0" fmla="*/ 0 h 1587500"/>
                <a:gd name="connsiteX1" fmla="*/ 50800 w 865803"/>
                <a:gd name="connsiteY1" fmla="*/ 76200 h 1587500"/>
                <a:gd name="connsiteX2" fmla="*/ 88900 w 865803"/>
                <a:gd name="connsiteY2" fmla="*/ 101600 h 1587500"/>
                <a:gd name="connsiteX3" fmla="*/ 101600 w 865803"/>
                <a:gd name="connsiteY3" fmla="*/ 139700 h 1587500"/>
                <a:gd name="connsiteX4" fmla="*/ 185821 w 865803"/>
                <a:gd name="connsiteY4" fmla="*/ 245298 h 1587500"/>
                <a:gd name="connsiteX5" fmla="*/ 234282 w 865803"/>
                <a:gd name="connsiteY5" fmla="*/ 270332 h 1587500"/>
                <a:gd name="connsiteX6" fmla="*/ 274721 w 865803"/>
                <a:gd name="connsiteY6" fmla="*/ 339999 h 1587500"/>
                <a:gd name="connsiteX7" fmla="*/ 315161 w 865803"/>
                <a:gd name="connsiteY7" fmla="*/ 394797 h 1587500"/>
                <a:gd name="connsiteX8" fmla="*/ 367967 w 865803"/>
                <a:gd name="connsiteY8" fmla="*/ 476799 h 1587500"/>
                <a:gd name="connsiteX9" fmla="*/ 436479 w 865803"/>
                <a:gd name="connsiteY9" fmla="*/ 586395 h 1587500"/>
                <a:gd name="connsiteX10" fmla="*/ 480261 w 865803"/>
                <a:gd name="connsiteY10" fmla="*/ 648797 h 1587500"/>
                <a:gd name="connsiteX11" fmla="*/ 520700 w 865803"/>
                <a:gd name="connsiteY11" fmla="*/ 722829 h 1587500"/>
                <a:gd name="connsiteX12" fmla="*/ 567154 w 865803"/>
                <a:gd name="connsiteY12" fmla="*/ 786694 h 1587500"/>
                <a:gd name="connsiteX13" fmla="*/ 618287 w 865803"/>
                <a:gd name="connsiteY13" fmla="*/ 890123 h 1587500"/>
                <a:gd name="connsiteX14" fmla="*/ 660400 w 865803"/>
                <a:gd name="connsiteY14" fmla="*/ 977900 h 1587500"/>
                <a:gd name="connsiteX15" fmla="*/ 685800 w 865803"/>
                <a:gd name="connsiteY15" fmla="*/ 1028700 h 1587500"/>
                <a:gd name="connsiteX16" fmla="*/ 725236 w 865803"/>
                <a:gd name="connsiteY16" fmla="*/ 1101634 h 1587500"/>
                <a:gd name="connsiteX17" fmla="*/ 800100 w 865803"/>
                <a:gd name="connsiteY17" fmla="*/ 1219200 h 1587500"/>
                <a:gd name="connsiteX18" fmla="*/ 833854 w 865803"/>
                <a:gd name="connsiteY18" fmla="*/ 1257300 h 1587500"/>
                <a:gd name="connsiteX19" fmla="*/ 863600 w 865803"/>
                <a:gd name="connsiteY19" fmla="*/ 1346200 h 1587500"/>
                <a:gd name="connsiteX20" fmla="*/ 863600 w 865803"/>
                <a:gd name="connsiteY20" fmla="*/ 1587500 h 1587500"/>
                <a:gd name="connsiteX0" fmla="*/ 0 w 865803"/>
                <a:gd name="connsiteY0" fmla="*/ 0 h 1587500"/>
                <a:gd name="connsiteX1" fmla="*/ 50800 w 865803"/>
                <a:gd name="connsiteY1" fmla="*/ 76200 h 1587500"/>
                <a:gd name="connsiteX2" fmla="*/ 88900 w 865803"/>
                <a:gd name="connsiteY2" fmla="*/ 101600 h 1587500"/>
                <a:gd name="connsiteX3" fmla="*/ 101600 w 865803"/>
                <a:gd name="connsiteY3" fmla="*/ 139700 h 1587500"/>
                <a:gd name="connsiteX4" fmla="*/ 185821 w 865803"/>
                <a:gd name="connsiteY4" fmla="*/ 245298 h 1587500"/>
                <a:gd name="connsiteX5" fmla="*/ 229603 w 865803"/>
                <a:gd name="connsiteY5" fmla="*/ 286664 h 1587500"/>
                <a:gd name="connsiteX6" fmla="*/ 274721 w 865803"/>
                <a:gd name="connsiteY6" fmla="*/ 339999 h 1587500"/>
                <a:gd name="connsiteX7" fmla="*/ 315161 w 865803"/>
                <a:gd name="connsiteY7" fmla="*/ 394797 h 1587500"/>
                <a:gd name="connsiteX8" fmla="*/ 367967 w 865803"/>
                <a:gd name="connsiteY8" fmla="*/ 476799 h 1587500"/>
                <a:gd name="connsiteX9" fmla="*/ 436479 w 865803"/>
                <a:gd name="connsiteY9" fmla="*/ 586395 h 1587500"/>
                <a:gd name="connsiteX10" fmla="*/ 480261 w 865803"/>
                <a:gd name="connsiteY10" fmla="*/ 648797 h 1587500"/>
                <a:gd name="connsiteX11" fmla="*/ 520700 w 865803"/>
                <a:gd name="connsiteY11" fmla="*/ 722829 h 1587500"/>
                <a:gd name="connsiteX12" fmla="*/ 567154 w 865803"/>
                <a:gd name="connsiteY12" fmla="*/ 786694 h 1587500"/>
                <a:gd name="connsiteX13" fmla="*/ 618287 w 865803"/>
                <a:gd name="connsiteY13" fmla="*/ 890123 h 1587500"/>
                <a:gd name="connsiteX14" fmla="*/ 660400 w 865803"/>
                <a:gd name="connsiteY14" fmla="*/ 977900 h 1587500"/>
                <a:gd name="connsiteX15" fmla="*/ 685800 w 865803"/>
                <a:gd name="connsiteY15" fmla="*/ 1028700 h 1587500"/>
                <a:gd name="connsiteX16" fmla="*/ 725236 w 865803"/>
                <a:gd name="connsiteY16" fmla="*/ 1101634 h 1587500"/>
                <a:gd name="connsiteX17" fmla="*/ 800100 w 865803"/>
                <a:gd name="connsiteY17" fmla="*/ 1219200 h 1587500"/>
                <a:gd name="connsiteX18" fmla="*/ 833854 w 865803"/>
                <a:gd name="connsiteY18" fmla="*/ 1257300 h 1587500"/>
                <a:gd name="connsiteX19" fmla="*/ 863600 w 865803"/>
                <a:gd name="connsiteY19" fmla="*/ 1346200 h 1587500"/>
                <a:gd name="connsiteX20" fmla="*/ 863600 w 865803"/>
                <a:gd name="connsiteY20" fmla="*/ 1587500 h 158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5803" h="1587500">
                  <a:moveTo>
                    <a:pt x="0" y="0"/>
                  </a:moveTo>
                  <a:cubicBezTo>
                    <a:pt x="16933" y="25400"/>
                    <a:pt x="30698" y="53226"/>
                    <a:pt x="50800" y="76200"/>
                  </a:cubicBezTo>
                  <a:cubicBezTo>
                    <a:pt x="60851" y="87687"/>
                    <a:pt x="79365" y="89681"/>
                    <a:pt x="88900" y="101600"/>
                  </a:cubicBezTo>
                  <a:cubicBezTo>
                    <a:pt x="97263" y="112053"/>
                    <a:pt x="85447" y="115750"/>
                    <a:pt x="101600" y="139700"/>
                  </a:cubicBezTo>
                  <a:cubicBezTo>
                    <a:pt x="117753" y="163650"/>
                    <a:pt x="164487" y="220804"/>
                    <a:pt x="185821" y="245298"/>
                  </a:cubicBezTo>
                  <a:cubicBezTo>
                    <a:pt x="207155" y="269792"/>
                    <a:pt x="212670" y="273964"/>
                    <a:pt x="229603" y="286664"/>
                  </a:cubicBezTo>
                  <a:cubicBezTo>
                    <a:pt x="239932" y="317652"/>
                    <a:pt x="260461" y="321977"/>
                    <a:pt x="274721" y="339999"/>
                  </a:cubicBezTo>
                  <a:cubicBezTo>
                    <a:pt x="288981" y="358021"/>
                    <a:pt x="299620" y="371997"/>
                    <a:pt x="315161" y="394797"/>
                  </a:cubicBezTo>
                  <a:cubicBezTo>
                    <a:pt x="330702" y="417597"/>
                    <a:pt x="347747" y="444866"/>
                    <a:pt x="367967" y="476799"/>
                  </a:cubicBezTo>
                  <a:cubicBezTo>
                    <a:pt x="388187" y="508732"/>
                    <a:pt x="417763" y="557729"/>
                    <a:pt x="436479" y="586395"/>
                  </a:cubicBezTo>
                  <a:cubicBezTo>
                    <a:pt x="455195" y="615061"/>
                    <a:pt x="466224" y="626058"/>
                    <a:pt x="480261" y="648797"/>
                  </a:cubicBezTo>
                  <a:cubicBezTo>
                    <a:pt x="494298" y="671536"/>
                    <a:pt x="506218" y="699846"/>
                    <a:pt x="520700" y="722829"/>
                  </a:cubicBezTo>
                  <a:cubicBezTo>
                    <a:pt x="535182" y="745812"/>
                    <a:pt x="550890" y="758812"/>
                    <a:pt x="567154" y="786694"/>
                  </a:cubicBezTo>
                  <a:cubicBezTo>
                    <a:pt x="583419" y="814576"/>
                    <a:pt x="602746" y="858256"/>
                    <a:pt x="618287" y="890123"/>
                  </a:cubicBezTo>
                  <a:cubicBezTo>
                    <a:pt x="633828" y="921990"/>
                    <a:pt x="649148" y="954804"/>
                    <a:pt x="660400" y="977900"/>
                  </a:cubicBezTo>
                  <a:cubicBezTo>
                    <a:pt x="671652" y="1000996"/>
                    <a:pt x="674994" y="1008078"/>
                    <a:pt x="685800" y="1028700"/>
                  </a:cubicBezTo>
                  <a:cubicBezTo>
                    <a:pt x="696606" y="1049322"/>
                    <a:pt x="710384" y="1079357"/>
                    <a:pt x="725236" y="1101634"/>
                  </a:cubicBezTo>
                  <a:cubicBezTo>
                    <a:pt x="785999" y="1192778"/>
                    <a:pt x="740414" y="1159514"/>
                    <a:pt x="800100" y="1219200"/>
                  </a:cubicBezTo>
                  <a:cubicBezTo>
                    <a:pt x="804333" y="1231900"/>
                    <a:pt x="827867" y="1245326"/>
                    <a:pt x="833854" y="1257300"/>
                  </a:cubicBezTo>
                  <a:cubicBezTo>
                    <a:pt x="845664" y="1280919"/>
                    <a:pt x="858642" y="1291167"/>
                    <a:pt x="863600" y="1346200"/>
                  </a:cubicBezTo>
                  <a:cubicBezTo>
                    <a:pt x="868558" y="1401233"/>
                    <a:pt x="863600" y="1507067"/>
                    <a:pt x="863600" y="1587500"/>
                  </a:cubicBezTo>
                </a:path>
              </a:pathLst>
            </a:custGeom>
            <a:ln w="38100" cmpd="sng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44600" y="2038350"/>
              <a:ext cx="1410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??</a:t>
              </a:r>
              <a:r>
                <a:rPr lang="en-US" sz="1600" b="1" dirty="0" smtClean="0">
                  <a:solidFill>
                    <a:srgbClr val="FF0000"/>
                  </a:solidFill>
                  <a:latin typeface="Star Jedi Outline"/>
                  <a:cs typeface="Star Jedi Outline"/>
                </a:rPr>
                <a:t>PAMDE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??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4999" y="3816350"/>
              <a:ext cx="20422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6600"/>
                  </a:solidFill>
                </a:rPr>
                <a:t>??</a:t>
              </a:r>
              <a:r>
                <a:rPr lang="en-US" sz="1600" b="1" dirty="0" smtClean="0">
                  <a:solidFill>
                    <a:srgbClr val="FF6600"/>
                  </a:solidFill>
                  <a:latin typeface="Star Jedi Outline"/>
                  <a:cs typeface="Star Jedi Outline"/>
                </a:rPr>
                <a:t>PADME</a:t>
              </a:r>
              <a:r>
                <a:rPr lang="en-US" sz="1600" b="1" dirty="0" smtClean="0">
                  <a:solidFill>
                    <a:srgbClr val="FF6600"/>
                  </a:solidFill>
                </a:rPr>
                <a:t> DUMP??</a:t>
              </a:r>
              <a:endParaRPr lang="en-US" sz="1600" b="1" dirty="0">
                <a:solidFill>
                  <a:srgbClr val="FF6600"/>
                </a:solidFill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 rot="16200000">
              <a:off x="2590800" y="2182912"/>
              <a:ext cx="254000" cy="3556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19400" y="2133600"/>
              <a:ext cx="161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Energy</a:t>
              </a:r>
              <a:endParaRPr lang="en-US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1117599" y="2876272"/>
              <a:ext cx="254000" cy="3556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9599" y="3120092"/>
              <a:ext cx="1460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Duty cycle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 rot="13500000">
              <a:off x="2426262" y="3129816"/>
              <a:ext cx="254000" cy="355600"/>
            </a:xfrm>
            <a:prstGeom prst="downArrow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03500" y="2796520"/>
              <a:ext cx="1612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6600"/>
                  </a:solidFill>
                </a:rPr>
                <a:t>Energy</a:t>
              </a:r>
            </a:p>
            <a:p>
              <a:r>
                <a:rPr lang="en-US" b="1" dirty="0">
                  <a:solidFill>
                    <a:srgbClr val="FF6600"/>
                  </a:solidFill>
                </a:rPr>
                <a:t>Duty </a:t>
              </a:r>
              <a:r>
                <a:rPr lang="en-US" b="1" dirty="0" smtClean="0">
                  <a:solidFill>
                    <a:srgbClr val="FF6600"/>
                  </a:solidFill>
                </a:rPr>
                <a:t>cycle</a:t>
              </a:r>
              <a:endParaRPr lang="en-US" b="1" dirty="0">
                <a:solidFill>
                  <a:srgbClr val="FF6600"/>
                </a:solidFill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 rot="16200000">
              <a:off x="2629462" y="4230625"/>
              <a:ext cx="254000" cy="355600"/>
            </a:xfrm>
            <a:prstGeom prst="downArrow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59100" y="4049729"/>
              <a:ext cx="1612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6600"/>
                  </a:solidFill>
                </a:rPr>
                <a:t>Energy</a:t>
              </a:r>
            </a:p>
            <a:p>
              <a:r>
                <a:rPr lang="en-US" b="1" dirty="0">
                  <a:solidFill>
                    <a:srgbClr val="FF6600"/>
                  </a:solidFill>
                </a:rPr>
                <a:t>Duty </a:t>
              </a:r>
              <a:r>
                <a:rPr lang="en-US" b="1" dirty="0" smtClean="0">
                  <a:solidFill>
                    <a:srgbClr val="FF6600"/>
                  </a:solidFill>
                </a:rPr>
                <a:t>cycle</a:t>
              </a:r>
              <a:endParaRPr lang="en-US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0" y="5259220"/>
            <a:ext cx="9144000" cy="1309855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PADME experiments profits of every upgrade of the BTF beam</a:t>
            </a:r>
            <a:endParaRPr lang="en-US" dirty="0" smtClean="0"/>
          </a:p>
          <a:p>
            <a:pPr lvl="1"/>
            <a:r>
              <a:rPr lang="en-US" sz="1600" dirty="0" smtClean="0"/>
              <a:t>Energy gives access to higher masses both in visible and invisible decays</a:t>
            </a:r>
          </a:p>
          <a:p>
            <a:pPr lvl="1"/>
            <a:r>
              <a:rPr lang="en-US" sz="1600" dirty="0" smtClean="0"/>
              <a:t>Duty cycle gives access to lower </a:t>
            </a:r>
            <a:r>
              <a:rPr lang="en-US" sz="1600" dirty="0" smtClean="0">
                <a:latin typeface="Symbol" charset="2"/>
                <a:cs typeface="Symbol" charset="2"/>
              </a:rPr>
              <a:t>e</a:t>
            </a:r>
            <a:r>
              <a:rPr lang="en-US" sz="1600" baseline="30000" dirty="0" smtClean="0"/>
              <a:t>2</a:t>
            </a:r>
          </a:p>
          <a:p>
            <a:pPr lvl="1"/>
            <a:r>
              <a:rPr lang="en-US" sz="1600" dirty="0" smtClean="0"/>
              <a:t>In case of Bremsstrahlung production duty cycle helps also in the mass ranges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9686" y="656366"/>
            <a:ext cx="410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</a:rPr>
              <a:t>Decays to lepton pairs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61619" y="627976"/>
            <a:ext cx="410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</a:rPr>
              <a:t>Decays to invisible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1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PADME path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3" y="735673"/>
            <a:ext cx="8564939" cy="58334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9/2013: Idea born during </a:t>
            </a:r>
            <a:r>
              <a:rPr lang="en-US" dirty="0" err="1" smtClean="0"/>
              <a:t>phipsi</a:t>
            </a:r>
            <a:r>
              <a:rPr lang="en-US" dirty="0" smtClean="0"/>
              <a:t> conference in Rome</a:t>
            </a:r>
          </a:p>
          <a:p>
            <a:pPr>
              <a:lnSpc>
                <a:spcPct val="90000"/>
              </a:lnSpc>
            </a:pPr>
            <a:r>
              <a:rPr lang="en-US" dirty="0"/>
              <a:t>25/02/</a:t>
            </a:r>
            <a:r>
              <a:rPr lang="en-US" dirty="0" smtClean="0"/>
              <a:t>2014: LNF seminar “U boson searches at BTF”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hlinkClick r:id="rId2"/>
              </a:rPr>
              <a:t>https://agenda.infn.it/conferenceDisplay.py?confId=</a:t>
            </a:r>
            <a:r>
              <a:rPr lang="en-US" sz="1400" dirty="0" smtClean="0">
                <a:hlinkClick r:id="rId2"/>
              </a:rPr>
              <a:t>7604</a:t>
            </a: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12/03/2014: First sensitivity assessment with full G4 </a:t>
            </a:r>
            <a:r>
              <a:rPr lang="en-US" dirty="0" err="1" smtClean="0"/>
              <a:t>montecarlo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Includes only invisible decay!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Paper submitted to </a:t>
            </a:r>
            <a:r>
              <a:rPr lang="en-US" sz="1600" dirty="0" err="1" smtClean="0"/>
              <a:t>ArXiv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://arxiv.org/abs/arXiv:</a:t>
            </a:r>
            <a:r>
              <a:rPr lang="en-US" sz="1600" dirty="0" smtClean="0">
                <a:hlinkClick r:id="rId3"/>
              </a:rPr>
              <a:t>1403.3041</a:t>
            </a: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Contact with LNF scientific committee chair G. </a:t>
            </a:r>
            <a:r>
              <a:rPr lang="en-US" dirty="0" err="1" smtClean="0"/>
              <a:t>Rolandi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Full presentation foresee at next LNF Scientific Committee 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21</a:t>
            </a:r>
            <a:r>
              <a:rPr lang="en-US" dirty="0"/>
              <a:t>/03/</a:t>
            </a:r>
            <a:r>
              <a:rPr lang="en-US" dirty="0" smtClean="0"/>
              <a:t>2014: talk at what’s next DM WG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https://</a:t>
            </a:r>
            <a:r>
              <a:rPr lang="en-US" sz="1600" dirty="0" err="1"/>
              <a:t>agenda.infn.it</a:t>
            </a:r>
            <a:r>
              <a:rPr lang="en-US" sz="1600" dirty="0"/>
              <a:t>/</a:t>
            </a:r>
            <a:r>
              <a:rPr lang="en-US" sz="1600" dirty="0" err="1"/>
              <a:t>conferenceTimeTable.py?confId</a:t>
            </a:r>
            <a:r>
              <a:rPr lang="en-US" sz="1600" dirty="0"/>
              <a:t>=7748#20140321</a:t>
            </a: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25/03/2014 ERC starting grant proposal by V. </a:t>
            </a:r>
            <a:r>
              <a:rPr lang="en-US" dirty="0" err="1" smtClean="0"/>
              <a:t>Kozhuharov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2M euro requested for a 5 year project (short list results in July 2014)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7/05/2014: First BTF user Workshop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https://</a:t>
            </a:r>
            <a:r>
              <a:rPr lang="en-US" sz="1400" dirty="0" err="1"/>
              <a:t>agenda.infn.it</a:t>
            </a:r>
            <a:r>
              <a:rPr lang="en-US" sz="1400" dirty="0"/>
              <a:t>/</a:t>
            </a:r>
            <a:r>
              <a:rPr lang="en-US" sz="1400" dirty="0" err="1" smtClean="0"/>
              <a:t>contributionDisplay.py?contribId</a:t>
            </a:r>
            <a:r>
              <a:rPr lang="en-US" sz="1400" dirty="0"/>
              <a:t>=13&amp;sessionId=2&amp;confId=7359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2014-04-28 12.38.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6" y="4534044"/>
            <a:ext cx="3235470" cy="2034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boson production and decays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73" y="748966"/>
            <a:ext cx="8998327" cy="5289356"/>
          </a:xfrm>
        </p:spPr>
        <p:txBody>
          <a:bodyPr>
            <a:noAutofit/>
          </a:bodyPr>
          <a:lstStyle/>
          <a:p>
            <a:r>
              <a:rPr lang="en-US" dirty="0" smtClean="0"/>
              <a:t>U boson </a:t>
            </a:r>
            <a:r>
              <a:rPr lang="en-US" dirty="0" smtClean="0">
                <a:solidFill>
                  <a:srgbClr val="000090"/>
                </a:solidFill>
              </a:rPr>
              <a:t>can be produced </a:t>
            </a:r>
            <a:r>
              <a:rPr lang="en-US" dirty="0" smtClean="0"/>
              <a:t>in e</a:t>
            </a:r>
            <a:r>
              <a:rPr lang="en-US" baseline="30000" dirty="0" smtClean="0"/>
              <a:t>+ </a:t>
            </a:r>
            <a:r>
              <a:rPr lang="en-US" dirty="0" smtClean="0"/>
              <a:t>collision on target by:</a:t>
            </a:r>
          </a:p>
          <a:p>
            <a:pPr lvl="1"/>
            <a:r>
              <a:rPr lang="en-US" dirty="0" smtClean="0"/>
              <a:t>Bremsstrahlung:  </a:t>
            </a:r>
            <a:r>
              <a:rPr lang="en-US" dirty="0" err="1" smtClean="0"/>
              <a:t>e</a:t>
            </a:r>
            <a:r>
              <a:rPr lang="en-US" baseline="30000" dirty="0" err="1"/>
              <a:t>+</a:t>
            </a:r>
            <a:r>
              <a:rPr lang="en-US" dirty="0" err="1" smtClean="0"/>
              <a:t>A</a:t>
            </a:r>
            <a:r>
              <a:rPr lang="en-US" dirty="0"/>
              <a:t> </a:t>
            </a:r>
            <a:r>
              <a:rPr lang="en-US" dirty="0" smtClean="0"/>
              <a:t>→</a:t>
            </a:r>
            <a:r>
              <a:rPr lang="en-US" dirty="0" err="1" smtClean="0"/>
              <a:t>e</a:t>
            </a:r>
            <a:r>
              <a:rPr lang="en-US" baseline="30000" dirty="0" err="1"/>
              <a:t>+</a:t>
            </a:r>
            <a:r>
              <a:rPr lang="en-US" dirty="0" err="1"/>
              <a:t>AU</a:t>
            </a:r>
            <a:endParaRPr lang="en-US" dirty="0" smtClean="0"/>
          </a:p>
          <a:p>
            <a:pPr lvl="1"/>
            <a:r>
              <a:rPr lang="en-US" dirty="0" smtClean="0"/>
              <a:t>Annihilation      : 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→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err="1" smtClean="0"/>
              <a:t>U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000090"/>
                </a:solidFill>
              </a:rPr>
              <a:t>no dark matter candidate lighter than the U </a:t>
            </a:r>
            <a:r>
              <a:rPr lang="en-US" dirty="0" smtClean="0"/>
              <a:t>boson exist:</a:t>
            </a:r>
          </a:p>
          <a:p>
            <a:pPr lvl="1"/>
            <a:r>
              <a:rPr lang="en-US" sz="1600" dirty="0" err="1" smtClean="0">
                <a:solidFill>
                  <a:srgbClr val="000090"/>
                </a:solidFill>
              </a:rPr>
              <a:t>U</a:t>
            </a:r>
            <a:r>
              <a:rPr lang="en-US" sz="1600" dirty="0" err="1" smtClean="0">
                <a:solidFill>
                  <a:srgbClr val="000090"/>
                </a:solidFill>
                <a:cs typeface="Times New Roman"/>
              </a:rPr>
              <a:t>→</a:t>
            </a:r>
            <a:r>
              <a:rPr lang="en-US" sz="1600" dirty="0" err="1" smtClean="0">
                <a:solidFill>
                  <a:srgbClr val="000090"/>
                </a:solidFill>
                <a:cs typeface="Symbol" charset="2"/>
              </a:rPr>
              <a:t>e</a:t>
            </a:r>
            <a:r>
              <a:rPr lang="en-US" sz="1600" baseline="300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+</a:t>
            </a:r>
            <a:r>
              <a:rPr lang="en-US" sz="1600" dirty="0" err="1" smtClean="0">
                <a:solidFill>
                  <a:srgbClr val="000090"/>
                </a:solidFill>
                <a:cs typeface="Symbol" charset="2"/>
              </a:rPr>
              <a:t>e</a:t>
            </a:r>
            <a:r>
              <a:rPr lang="en-US" sz="1600" baseline="30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-</a:t>
            </a:r>
            <a:r>
              <a:rPr lang="en-US" sz="16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,</a:t>
            </a:r>
            <a:r>
              <a:rPr lang="en-US" sz="16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m</a:t>
            </a:r>
            <a:r>
              <a:rPr lang="en-US" sz="1600" baseline="300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+</a:t>
            </a:r>
            <a:r>
              <a:rPr lang="en-US" sz="16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m</a:t>
            </a:r>
            <a:r>
              <a:rPr lang="en-US" sz="1600" baseline="30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-</a:t>
            </a:r>
            <a:r>
              <a:rPr lang="en-US" sz="16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,</a:t>
            </a:r>
            <a:r>
              <a:rPr lang="en-US" sz="16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p</a:t>
            </a:r>
            <a:r>
              <a:rPr lang="en-US" sz="1600" baseline="300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+</a:t>
            </a:r>
            <a:r>
              <a:rPr lang="en-US" sz="16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p</a:t>
            </a:r>
            <a:r>
              <a:rPr lang="en-US" sz="1600" baseline="30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-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smtClean="0"/>
              <a:t>the so called </a:t>
            </a:r>
            <a:r>
              <a:rPr lang="en-US" sz="1600" dirty="0" smtClean="0">
                <a:solidFill>
                  <a:srgbClr val="000090"/>
                </a:solidFill>
              </a:rPr>
              <a:t>“Visible” decays</a:t>
            </a:r>
          </a:p>
          <a:p>
            <a:pPr lvl="1"/>
            <a:r>
              <a:rPr lang="en-US" sz="1600" dirty="0" smtClean="0"/>
              <a:t>For M</a:t>
            </a:r>
            <a:r>
              <a:rPr lang="en-US" sz="1600" baseline="-25000" dirty="0" smtClean="0"/>
              <a:t>U</a:t>
            </a:r>
            <a:r>
              <a:rPr lang="en-US" sz="1600" dirty="0"/>
              <a:t>&lt;</a:t>
            </a:r>
            <a:r>
              <a:rPr lang="en-US" sz="1600" dirty="0" smtClean="0"/>
              <a:t>210 MeV U only decay to </a:t>
            </a:r>
            <a:r>
              <a:rPr lang="en-US" sz="1600" dirty="0" err="1" smtClean="0"/>
              <a:t>e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e</a:t>
            </a:r>
            <a:r>
              <a:rPr lang="en-US" sz="1600" baseline="30000" dirty="0" smtClean="0">
                <a:latin typeface="Symbol" charset="2"/>
                <a:cs typeface="Symbol" charset="2"/>
              </a:rPr>
              <a:t>- </a:t>
            </a:r>
            <a:r>
              <a:rPr lang="en-US" sz="1600" dirty="0" smtClean="0">
                <a:cs typeface="Symbol" charset="2"/>
              </a:rPr>
              <a:t>BR(</a:t>
            </a:r>
            <a:r>
              <a:rPr lang="en-US" sz="1600" dirty="0" err="1" smtClean="0">
                <a:cs typeface="Symbol" charset="2"/>
              </a:rPr>
              <a:t>e+e</a:t>
            </a:r>
            <a:r>
              <a:rPr lang="en-US" sz="1600" dirty="0" smtClean="0">
                <a:cs typeface="Symbol" charset="2"/>
              </a:rPr>
              <a:t>-)=1</a:t>
            </a:r>
            <a:endParaRPr lang="en-US" sz="1600" baseline="30000" dirty="0" smtClean="0">
              <a:cs typeface="Symbol" charset="2"/>
            </a:endParaRPr>
          </a:p>
          <a:p>
            <a:r>
              <a:rPr lang="en-US" dirty="0" smtClean="0">
                <a:cs typeface="Times New Roman"/>
              </a:rPr>
              <a:t>If </a:t>
            </a:r>
            <a:r>
              <a:rPr lang="en-US" dirty="0" smtClean="0">
                <a:solidFill>
                  <a:srgbClr val="000090"/>
                </a:solidFill>
                <a:cs typeface="Times New Roman"/>
              </a:rPr>
              <a:t>any dark matter </a:t>
            </a:r>
            <a:r>
              <a:rPr lang="en-US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c</a:t>
            </a:r>
            <a:r>
              <a:rPr lang="en-US" dirty="0" smtClean="0">
                <a:solidFill>
                  <a:srgbClr val="000090"/>
                </a:solidFill>
                <a:cs typeface="Times New Roman"/>
              </a:rPr>
              <a:t> with 2M</a:t>
            </a:r>
            <a:r>
              <a:rPr lang="en-US" baseline="-25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c</a:t>
            </a:r>
            <a:r>
              <a:rPr lang="en-US" dirty="0" smtClean="0">
                <a:solidFill>
                  <a:srgbClr val="000090"/>
                </a:solidFill>
                <a:cs typeface="Times New Roman"/>
              </a:rPr>
              <a:t>&lt;M</a:t>
            </a:r>
            <a:r>
              <a:rPr lang="en-US" baseline="-25000" dirty="0" smtClean="0">
                <a:solidFill>
                  <a:srgbClr val="000090"/>
                </a:solidFill>
                <a:cs typeface="Times New Roman"/>
              </a:rPr>
              <a:t>U</a:t>
            </a:r>
            <a:r>
              <a:rPr lang="en-US" dirty="0" smtClean="0">
                <a:solidFill>
                  <a:srgbClr val="000090"/>
                </a:solidFill>
                <a:cs typeface="Times New Roman"/>
              </a:rPr>
              <a:t> exist</a:t>
            </a:r>
          </a:p>
          <a:p>
            <a:pPr lvl="1"/>
            <a:r>
              <a:rPr lang="en-US" sz="1600" dirty="0" smtClean="0">
                <a:cs typeface="Times New Roman"/>
              </a:rPr>
              <a:t>U will dominantly decay into pure dark</a:t>
            </a:r>
            <a:br>
              <a:rPr lang="en-US" sz="1600" dirty="0" smtClean="0">
                <a:cs typeface="Times New Roman"/>
              </a:rPr>
            </a:br>
            <a:r>
              <a:rPr lang="en-US" sz="1600" dirty="0" smtClean="0">
                <a:cs typeface="Times New Roman"/>
              </a:rPr>
              <a:t>matter and BR(</a:t>
            </a:r>
            <a:r>
              <a:rPr lang="en-US" sz="1600" dirty="0" err="1" smtClean="0">
                <a:cs typeface="Times New Roman"/>
              </a:rPr>
              <a:t>l+l</a:t>
            </a:r>
            <a:r>
              <a:rPr lang="en-US" sz="1600" dirty="0" smtClean="0">
                <a:cs typeface="Times New Roman"/>
              </a:rPr>
              <a:t>-) becomes small suppressed by </a:t>
            </a:r>
            <a:r>
              <a:rPr lang="en-US" sz="1600" dirty="0" smtClean="0">
                <a:latin typeface="Symbol" charset="2"/>
                <a:cs typeface="Symbol" charset="2"/>
              </a:rPr>
              <a:t>e</a:t>
            </a:r>
            <a:r>
              <a:rPr lang="en-US" sz="1600" baseline="30000" dirty="0" smtClean="0">
                <a:cs typeface="Times New Roman"/>
              </a:rPr>
              <a:t>2</a:t>
            </a:r>
            <a:endParaRPr lang="en-US" sz="1600" baseline="30000" dirty="0" smtClean="0">
              <a:solidFill>
                <a:srgbClr val="000090"/>
              </a:solidFill>
              <a:cs typeface="Times New Roman"/>
            </a:endParaRPr>
          </a:p>
          <a:p>
            <a:pPr lvl="1"/>
            <a:r>
              <a:rPr lang="en-US" sz="1600" dirty="0" err="1" smtClean="0">
                <a:solidFill>
                  <a:srgbClr val="000090"/>
                </a:solidFill>
                <a:cs typeface="Times New Roman"/>
              </a:rPr>
              <a:t>U→</a:t>
            </a:r>
            <a:r>
              <a:rPr lang="en-US" sz="16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cc</a:t>
            </a:r>
            <a:r>
              <a:rPr lang="en-US" sz="1600" dirty="0" smtClean="0">
                <a:cs typeface="Symbol" charset="2"/>
              </a:rPr>
              <a:t> ~ 1 so called </a:t>
            </a:r>
            <a:r>
              <a:rPr lang="en-US" sz="1600" dirty="0" smtClean="0">
                <a:solidFill>
                  <a:srgbClr val="000090"/>
                </a:solidFill>
                <a:cs typeface="Symbol" charset="2"/>
              </a:rPr>
              <a:t>“Invisible” decays”</a:t>
            </a:r>
            <a:endParaRPr lang="en-US" sz="1600" dirty="0">
              <a:solidFill>
                <a:srgbClr val="000090"/>
              </a:solidFill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Screenshot 2014-02-24 12.14.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47" y="1824900"/>
            <a:ext cx="2276656" cy="2178000"/>
          </a:xfrm>
          <a:prstGeom prst="rect">
            <a:avLst/>
          </a:prstGeom>
        </p:spPr>
      </p:pic>
      <p:pic>
        <p:nvPicPr>
          <p:cNvPr id="9" name="Picture 8" descr="Screenshot 2014-02-24 12.15.27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8181"/>
          <a:stretch/>
        </p:blipFill>
        <p:spPr>
          <a:xfrm>
            <a:off x="4789025" y="1824900"/>
            <a:ext cx="2561638" cy="21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project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3" y="976973"/>
            <a:ext cx="8564939" cy="5289356"/>
          </a:xfrm>
        </p:spPr>
        <p:txBody>
          <a:bodyPr/>
          <a:lstStyle/>
          <a:p>
            <a:r>
              <a:rPr lang="en-US" dirty="0" smtClean="0"/>
              <a:t>2014 MC studies and financial support procurement</a:t>
            </a:r>
          </a:p>
          <a:p>
            <a:pPr lvl="1"/>
            <a:r>
              <a:rPr lang="en-US" dirty="0" smtClean="0"/>
              <a:t>ERC project submitted (P.I. V. </a:t>
            </a:r>
            <a:r>
              <a:rPr lang="en-US" dirty="0" err="1" smtClean="0"/>
              <a:t>Kozhuharov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Background studies at BTF for MC validation?</a:t>
            </a:r>
          </a:p>
          <a:p>
            <a:pPr lvl="1"/>
            <a:r>
              <a:rPr lang="en-US" dirty="0" smtClean="0"/>
              <a:t>Installation of radio protection screening (up to 10</a:t>
            </a:r>
            <a:r>
              <a:rPr lang="en-US" baseline="30000" dirty="0" smtClean="0"/>
              <a:t>10</a:t>
            </a:r>
            <a:r>
              <a:rPr lang="en-US" dirty="0" smtClean="0"/>
              <a:t> part/bunch)</a:t>
            </a:r>
          </a:p>
          <a:p>
            <a:r>
              <a:rPr lang="en-US" dirty="0" smtClean="0"/>
              <a:t>2015-summer 2016 construction and commissioning</a:t>
            </a:r>
          </a:p>
          <a:p>
            <a:pPr lvl="1"/>
            <a:r>
              <a:rPr lang="en-US" dirty="0" smtClean="0"/>
              <a:t>Construction of calorimeter + active target</a:t>
            </a:r>
          </a:p>
          <a:p>
            <a:pPr lvl="1"/>
            <a:r>
              <a:rPr lang="en-US" dirty="0" smtClean="0"/>
              <a:t>Construction and commissioning of the spectrometer + magnet</a:t>
            </a:r>
          </a:p>
          <a:p>
            <a:pPr lvl="1"/>
            <a:r>
              <a:rPr lang="en-US" dirty="0" smtClean="0"/>
              <a:t>Short run to study beam background 1 month </a:t>
            </a:r>
            <a:r>
              <a:rPr lang="en-US" dirty="0"/>
              <a:t>10</a:t>
            </a:r>
            <a:r>
              <a:rPr lang="en-US" baseline="30000" dirty="0"/>
              <a:t>4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/</a:t>
            </a:r>
            <a:r>
              <a:rPr lang="en-US" dirty="0" smtClean="0"/>
              <a:t>bunch</a:t>
            </a:r>
          </a:p>
          <a:p>
            <a:pPr marL="342900" lvl="1" indent="-342900">
              <a:spcBef>
                <a:spcPts val="2000"/>
              </a:spcBef>
              <a:buClr>
                <a:schemeClr val="accent2"/>
              </a:buClr>
              <a:buSzTx/>
            </a:pPr>
            <a:r>
              <a:rPr lang="en-US" sz="2000" dirty="0" smtClean="0"/>
              <a:t>Summer 2016 Main run: 550 </a:t>
            </a:r>
            <a:r>
              <a:rPr lang="en-US" sz="2000" dirty="0"/>
              <a:t>MeV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4 </a:t>
            </a:r>
            <a:r>
              <a:rPr lang="en-US" sz="2000" dirty="0" smtClean="0"/>
              <a:t>e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/bunch</a:t>
            </a:r>
          </a:p>
          <a:p>
            <a:pPr lvl="1"/>
            <a:r>
              <a:rPr lang="en-US" dirty="0" smtClean="0"/>
              <a:t>Simultaneous measurement in the visible and invisible modes </a:t>
            </a:r>
          </a:p>
          <a:p>
            <a:r>
              <a:rPr lang="en-US" dirty="0" smtClean="0"/>
              <a:t>2017 upgrade of the BTF to 1GeV electrons</a:t>
            </a:r>
          </a:p>
          <a:p>
            <a:r>
              <a:rPr lang="en-US" dirty="0" smtClean="0"/>
              <a:t>2017-2018 Dump experiment: 1 </a:t>
            </a:r>
            <a:r>
              <a:rPr lang="en-US" dirty="0" err="1" smtClean="0"/>
              <a:t>GeV</a:t>
            </a:r>
            <a:r>
              <a:rPr lang="en-US" dirty="0" smtClean="0"/>
              <a:t> 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baseline="30000" dirty="0" smtClean="0">
                <a:cs typeface="Symbol" charset="2"/>
              </a:rPr>
              <a:t>  </a:t>
            </a:r>
            <a:r>
              <a:rPr lang="en-US" dirty="0" smtClean="0">
                <a:cs typeface="Symbol" charset="2"/>
              </a:rPr>
              <a:t>at 10</a:t>
            </a:r>
            <a:r>
              <a:rPr lang="en-US" baseline="30000" dirty="0" smtClean="0">
                <a:cs typeface="Symbol" charset="2"/>
              </a:rPr>
              <a:t>10</a:t>
            </a:r>
            <a:r>
              <a:rPr lang="en-US" dirty="0" smtClean="0">
                <a:cs typeface="Symbol" charset="2"/>
              </a:rPr>
              <a:t> 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cs typeface="Symbol" charset="2"/>
              </a:rPr>
              <a:t>/bunch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Compatibility with DA</a:t>
            </a:r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NE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6973"/>
            <a:ext cx="9144000" cy="5289356"/>
          </a:xfrm>
        </p:spPr>
        <p:txBody>
          <a:bodyPr/>
          <a:lstStyle/>
          <a:p>
            <a:r>
              <a:rPr lang="en-US" dirty="0" smtClean="0"/>
              <a:t>The PADME project is </a:t>
            </a:r>
            <a:r>
              <a:rPr lang="en-US" dirty="0" smtClean="0">
                <a:solidFill>
                  <a:srgbClr val="000090"/>
                </a:solidFill>
              </a:rPr>
              <a:t>compatible</a:t>
            </a:r>
            <a:r>
              <a:rPr lang="en-US" dirty="0" smtClean="0"/>
              <a:t> with any activity at </a:t>
            </a:r>
            <a:r>
              <a:rPr lang="en-US" dirty="0" smtClean="0">
                <a:solidFill>
                  <a:srgbClr val="000090"/>
                </a:solidFill>
              </a:rPr>
              <a:t>the DA</a:t>
            </a:r>
            <a:r>
              <a:rPr lang="en-US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F</a:t>
            </a:r>
            <a:r>
              <a:rPr lang="en-US" dirty="0" smtClean="0">
                <a:solidFill>
                  <a:srgbClr val="000090"/>
                </a:solidFill>
              </a:rPr>
              <a:t>NE </a:t>
            </a:r>
            <a:r>
              <a:rPr lang="en-US" dirty="0" smtClean="0"/>
              <a:t>ring limitation to the experiment being: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Fixed positron </a:t>
            </a:r>
            <a:r>
              <a:rPr lang="en-US" dirty="0" smtClean="0"/>
              <a:t>beam </a:t>
            </a:r>
            <a:r>
              <a:rPr lang="en-US" dirty="0" smtClean="0">
                <a:solidFill>
                  <a:srgbClr val="000090"/>
                </a:solidFill>
              </a:rPr>
              <a:t>energy to 510 MeV  </a:t>
            </a:r>
            <a:r>
              <a:rPr lang="en-US" dirty="0" smtClean="0"/>
              <a:t>(instead of 550 MeV)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10 ns </a:t>
            </a:r>
            <a:r>
              <a:rPr lang="en-US" dirty="0" smtClean="0"/>
              <a:t>bunch duration </a:t>
            </a:r>
          </a:p>
          <a:p>
            <a:pPr lvl="1"/>
            <a:r>
              <a:rPr lang="en-US" dirty="0" smtClean="0"/>
              <a:t>Efficiency of </a:t>
            </a:r>
            <a:r>
              <a:rPr lang="en-US" dirty="0" smtClean="0">
                <a:solidFill>
                  <a:srgbClr val="000090"/>
                </a:solidFill>
              </a:rPr>
              <a:t>data taking limited to 50% </a:t>
            </a:r>
            <a:r>
              <a:rPr lang="en-US" dirty="0" smtClean="0"/>
              <a:t>due to time devoted to injection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of electrons into the DA</a:t>
            </a:r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NE ring</a:t>
            </a:r>
          </a:p>
          <a:p>
            <a:r>
              <a:rPr lang="en-US" dirty="0" smtClean="0"/>
              <a:t>The PADME project can be even compatible with usage of the BTF as test facility</a:t>
            </a:r>
          </a:p>
          <a:p>
            <a:pPr lvl="1"/>
            <a:r>
              <a:rPr lang="en-US" dirty="0" smtClean="0"/>
              <a:t>The PADME target has a probability interaction 5x10</a:t>
            </a:r>
            <a:r>
              <a:rPr lang="en-US" baseline="30000" dirty="0" smtClean="0"/>
              <a:t>-6</a:t>
            </a:r>
            <a:r>
              <a:rPr lang="en-US" dirty="0" smtClean="0"/>
              <a:t> (beam untouched)</a:t>
            </a:r>
            <a:endParaRPr lang="en-US" baseline="30000" dirty="0" smtClean="0"/>
          </a:p>
          <a:p>
            <a:pPr lvl="1"/>
            <a:r>
              <a:rPr lang="en-US" dirty="0" smtClean="0"/>
              <a:t>If beam is </a:t>
            </a:r>
            <a:r>
              <a:rPr lang="en-US" dirty="0" err="1" smtClean="0"/>
              <a:t>splitted</a:t>
            </a:r>
            <a:r>
              <a:rPr lang="en-US" dirty="0" smtClean="0"/>
              <a:t> if there is enough space in the BTF beam can be reused</a:t>
            </a:r>
            <a:br>
              <a:rPr lang="en-US" dirty="0" smtClean="0"/>
            </a:br>
            <a:r>
              <a:rPr lang="en-US" dirty="0" smtClean="0"/>
              <a:t>see talks at (BTF user </a:t>
            </a:r>
            <a:r>
              <a:rPr lang="en-US" dirty="0" smtClean="0"/>
              <a:t>workshop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Users intensity lower 10</a:t>
            </a:r>
            <a:r>
              <a:rPr lang="en-US" baseline="30000" dirty="0" smtClean="0"/>
              <a:t>3</a:t>
            </a:r>
            <a:r>
              <a:rPr lang="en-US" dirty="0" smtClean="0"/>
              <a:t>10</a:t>
            </a:r>
            <a:r>
              <a:rPr lang="en-US" baseline="30000" dirty="0" smtClean="0"/>
              <a:t>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4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are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 the INFN community </a:t>
            </a:r>
          </a:p>
          <a:p>
            <a:r>
              <a:rPr lang="en-US" dirty="0" smtClean="0"/>
              <a:t>Scientific review of the project</a:t>
            </a:r>
          </a:p>
          <a:p>
            <a:r>
              <a:rPr lang="en-US" dirty="0" smtClean="0"/>
              <a:t>Form a “proto team” to better assess the physics reach and start working on the detectors </a:t>
            </a:r>
          </a:p>
          <a:p>
            <a:r>
              <a:rPr lang="en-US" dirty="0" smtClean="0"/>
              <a:t>Dedicated beam time at BTF in 2015 (order of 1 month)</a:t>
            </a:r>
          </a:p>
          <a:p>
            <a:r>
              <a:rPr lang="en-US" dirty="0" smtClean="0"/>
              <a:t>Who we are (up to now)</a:t>
            </a:r>
          </a:p>
          <a:p>
            <a:pPr lvl="1"/>
            <a:r>
              <a:rPr lang="en-US" u="sng" dirty="0" smtClean="0"/>
              <a:t>Raggi</a:t>
            </a:r>
            <a:r>
              <a:rPr lang="en-US" dirty="0" smtClean="0"/>
              <a:t> LNF, </a:t>
            </a:r>
            <a:r>
              <a:rPr lang="en-US" dirty="0" err="1" smtClean="0"/>
              <a:t>Kozhuharov</a:t>
            </a:r>
            <a:r>
              <a:rPr lang="en-US" dirty="0" smtClean="0"/>
              <a:t> LNF, Valente RM1, </a:t>
            </a:r>
            <a:r>
              <a:rPr lang="en-US" dirty="0" err="1" smtClean="0"/>
              <a:t>Dosselli</a:t>
            </a:r>
            <a:r>
              <a:rPr lang="en-US" dirty="0" smtClean="0"/>
              <a:t> LNF (ERC team)</a:t>
            </a:r>
          </a:p>
          <a:p>
            <a:pPr lvl="1"/>
            <a:r>
              <a:rPr lang="en-US" dirty="0" smtClean="0"/>
              <a:t>Interest from: F. </a:t>
            </a:r>
            <a:r>
              <a:rPr lang="en-US" dirty="0" err="1" smtClean="0"/>
              <a:t>Bossi</a:t>
            </a:r>
            <a:r>
              <a:rPr lang="en-US" dirty="0" smtClean="0"/>
              <a:t> LNF ,L. </a:t>
            </a:r>
            <a:r>
              <a:rPr lang="en-US" dirty="0" err="1" smtClean="0"/>
              <a:t>Foggetta</a:t>
            </a:r>
            <a:r>
              <a:rPr lang="en-US" dirty="0" smtClean="0"/>
              <a:t> LNF , </a:t>
            </a:r>
            <a:r>
              <a:rPr lang="en-US" dirty="0" err="1" smtClean="0"/>
              <a:t>Buonomo</a:t>
            </a:r>
            <a:r>
              <a:rPr lang="en-US" dirty="0" smtClean="0"/>
              <a:t> LNF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4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901700"/>
            <a:ext cx="78486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0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3" y="722972"/>
            <a:ext cx="8564939" cy="5754027"/>
          </a:xfrm>
        </p:spPr>
        <p:txBody>
          <a:bodyPr>
            <a:noAutofit/>
          </a:bodyPr>
          <a:lstStyle/>
          <a:p>
            <a:r>
              <a:rPr lang="en-US" dirty="0" smtClean="0"/>
              <a:t>An experiment running at BTF sensitive to both </a:t>
            </a:r>
            <a:r>
              <a:rPr lang="en-US" dirty="0" err="1" smtClean="0"/>
              <a:t>U→invisible</a:t>
            </a:r>
            <a:r>
              <a:rPr lang="en-US" dirty="0" smtClean="0"/>
              <a:t> and </a:t>
            </a:r>
            <a:r>
              <a:rPr lang="en-US" dirty="0" err="1" smtClean="0">
                <a:cs typeface="Symbol" charset="2"/>
              </a:rPr>
              <a:t>U</a:t>
            </a:r>
            <a:r>
              <a:rPr lang="en-US" dirty="0" err="1"/>
              <a:t>→e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 </a:t>
            </a:r>
            <a:r>
              <a:rPr lang="en-US" dirty="0" smtClean="0">
                <a:cs typeface="Symbol" charset="2"/>
              </a:rPr>
              <a:t>decays was proposed </a:t>
            </a:r>
            <a:endParaRPr lang="en-US" dirty="0" smtClean="0"/>
          </a:p>
          <a:p>
            <a:r>
              <a:rPr lang="en-US" dirty="0" smtClean="0"/>
              <a:t>Sensitivity study for U boson produced into annihilation process  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>
                <a:latin typeface="Symbol" charset="2"/>
                <a:cs typeface="Symbol" charset="2"/>
              </a:rPr>
              <a:t>-</a:t>
            </a:r>
            <a:r>
              <a:rPr lang="en-US" dirty="0"/>
              <a:t> →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err="1" smtClean="0"/>
              <a:t>U</a:t>
            </a:r>
            <a:r>
              <a:rPr lang="en-US" dirty="0" smtClean="0"/>
              <a:t> was presented</a:t>
            </a:r>
          </a:p>
          <a:p>
            <a:pPr lvl="1"/>
            <a:r>
              <a:rPr lang="en-US" dirty="0" smtClean="0"/>
              <a:t>The detection through missing mass is independent of the U decay mode and never performed so far</a:t>
            </a:r>
          </a:p>
          <a:p>
            <a:r>
              <a:rPr lang="en-US" dirty="0" smtClean="0"/>
              <a:t>Exclusion limit in </a:t>
            </a:r>
            <a:r>
              <a:rPr lang="en-US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e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down to 1-2・10</a:t>
            </a:r>
            <a:r>
              <a:rPr lang="en-US" baseline="30000" dirty="0" smtClean="0">
                <a:solidFill>
                  <a:srgbClr val="0000FF"/>
                </a:solidFill>
              </a:rPr>
              <a:t>-6</a:t>
            </a:r>
            <a:r>
              <a:rPr lang="en-US" dirty="0" smtClean="0"/>
              <a:t> can be achieved </a:t>
            </a:r>
            <a:r>
              <a:rPr lang="en-US" dirty="0" smtClean="0">
                <a:solidFill>
                  <a:srgbClr val="0000FF"/>
                </a:solidFill>
              </a:rPr>
              <a:t>in invisible decays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0000FF"/>
                </a:solidFill>
              </a:rPr>
              <a:t>the present BTF </a:t>
            </a:r>
            <a:r>
              <a:rPr lang="en-US" dirty="0" smtClean="0"/>
              <a:t>beam parameters in the region </a:t>
            </a: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</a:rPr>
              <a:t>U </a:t>
            </a:r>
            <a:r>
              <a:rPr lang="en-US" dirty="0" smtClean="0">
                <a:solidFill>
                  <a:srgbClr val="0000FF"/>
                </a:solidFill>
              </a:rPr>
              <a:t>2-20 MeV</a:t>
            </a:r>
            <a:endParaRPr lang="en-US" baseline="30000" dirty="0">
              <a:solidFill>
                <a:srgbClr val="0000FF"/>
              </a:solidFill>
            </a:endParaRPr>
          </a:p>
          <a:p>
            <a:r>
              <a:rPr lang="en-US" dirty="0" smtClean="0"/>
              <a:t>Possible accessible regions for a bremsstrahlung produced </a:t>
            </a:r>
            <a:r>
              <a:rPr lang="en-US" dirty="0" err="1" smtClean="0"/>
              <a:t>U→e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 were identified to reach 100MeV</a:t>
            </a:r>
          </a:p>
          <a:p>
            <a:pPr lvl="1"/>
            <a:r>
              <a:rPr lang="en-US" dirty="0" smtClean="0"/>
              <a:t>Detailed study of the sensitivity in this channel is planned</a:t>
            </a:r>
          </a:p>
          <a:p>
            <a:pPr lvl="1"/>
            <a:r>
              <a:rPr lang="en-US" dirty="0" smtClean="0"/>
              <a:t>Sensitivity for different dark sector models to be understood</a:t>
            </a:r>
          </a:p>
          <a:p>
            <a:r>
              <a:rPr lang="en-US" dirty="0" err="1" smtClean="0"/>
              <a:t>ArXiv</a:t>
            </a:r>
            <a:r>
              <a:rPr lang="en-US" dirty="0" smtClean="0"/>
              <a:t> 1403.3041: PADME sensitivity to invisible decays with annihilation production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1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Calorimeter cluster reconstruction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4300" y="4281453"/>
            <a:ext cx="9029700" cy="217114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</a:rPr>
              <a:t>Seed</a:t>
            </a:r>
            <a:r>
              <a:rPr lang="en-US" dirty="0" smtClean="0"/>
              <a:t> defined as cell with </a:t>
            </a:r>
            <a:r>
              <a:rPr lang="en-US" dirty="0" smtClean="0">
                <a:solidFill>
                  <a:srgbClr val="0000FF"/>
                </a:solidFill>
              </a:rPr>
              <a:t>maximum energy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0000FF"/>
                </a:solidFill>
              </a:rPr>
              <a:t>E</a:t>
            </a:r>
            <a:r>
              <a:rPr lang="en-US" baseline="-25000" dirty="0" err="1" smtClean="0">
                <a:solidFill>
                  <a:srgbClr val="0000FF"/>
                </a:solidFill>
              </a:rPr>
              <a:t>seed</a:t>
            </a:r>
            <a:r>
              <a:rPr lang="en-US" dirty="0" smtClean="0">
                <a:solidFill>
                  <a:srgbClr val="0000FF"/>
                </a:solidFill>
              </a:rPr>
              <a:t>&gt;10MeV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 smtClean="0"/>
              <a:t>A cluster includes all the cell with center distance &lt;4.6 cm and energy &gt;0.1 MeV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All the cell included are removed from seed search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Seed search is iterated on remaining cells.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Cluster returns reconstructed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Cl</a:t>
            </a:r>
            <a:r>
              <a:rPr lang="en-US" dirty="0" smtClean="0"/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baseline="-25000" dirty="0" err="1" smtClean="0"/>
              <a:t>Cl</a:t>
            </a:r>
            <a:r>
              <a:rPr lang="en-US" dirty="0" smtClean="0"/>
              <a:t> and Mmiss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Cl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020508" y="805690"/>
            <a:ext cx="5102984" cy="3329509"/>
            <a:chOff x="379069" y="721020"/>
            <a:chExt cx="5102984" cy="3329509"/>
          </a:xfrm>
        </p:grpSpPr>
        <p:grpSp>
          <p:nvGrpSpPr>
            <p:cNvPr id="3" name="Group 2"/>
            <p:cNvGrpSpPr/>
            <p:nvPr/>
          </p:nvGrpSpPr>
          <p:grpSpPr>
            <a:xfrm>
              <a:off x="379069" y="724197"/>
              <a:ext cx="4960823" cy="3326332"/>
              <a:chOff x="379069" y="724197"/>
              <a:chExt cx="4960823" cy="3326332"/>
            </a:xfrm>
          </p:grpSpPr>
          <p:pic>
            <p:nvPicPr>
              <p:cNvPr id="8" name="Picture 7" descr="Screenshot 2014-02-24 18.31.15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069" y="724197"/>
                <a:ext cx="4960823" cy="3326332"/>
              </a:xfrm>
              <a:prstGeom prst="rect">
                <a:avLst/>
              </a:prstGeom>
            </p:spPr>
          </p:pic>
          <p:sp>
            <p:nvSpPr>
              <p:cNvPr id="11" name="Oval 10"/>
              <p:cNvSpPr/>
              <p:nvPr/>
            </p:nvSpPr>
            <p:spPr>
              <a:xfrm>
                <a:off x="2932500" y="2575256"/>
                <a:ext cx="1070594" cy="10359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243144" y="721020"/>
              <a:ext cx="1238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 (MeV)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548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001" y="1582248"/>
            <a:ext cx="4920412" cy="4684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limits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4" y="1370661"/>
            <a:ext cx="3436215" cy="222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4643438" y="2608263"/>
          <a:ext cx="14001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8" r:id="rId5" imgW="969480" imgH="404280" progId="">
                  <p:embed/>
                </p:oleObj>
              </mc:Choice>
              <mc:Fallback>
                <p:oleObj r:id="rId5" imgW="969480" imgH="404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608263"/>
                        <a:ext cx="1400175" cy="5826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868863" y="1819275"/>
            <a:ext cx="1979612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4158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>
              <a:lnSpc>
                <a:spcPct val="97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sz="1200" dirty="0">
                <a:latin typeface="+mn-lt"/>
              </a:rPr>
              <a:t>Phys.Rev.D80:095002,2009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32174" y="1006691"/>
            <a:ext cx="3058330" cy="36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72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sz="1400" b="1" i="1" dirty="0" smtClean="0">
                <a:latin typeface="+mn-lt"/>
              </a:rPr>
              <a:t>Phys.Rev.Lett.106:080801,2011</a:t>
            </a:r>
            <a:endParaRPr lang="en-US" sz="1400" b="1" i="1" dirty="0">
              <a:latin typeface="+mn-lt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41324" y="3663950"/>
            <a:ext cx="2797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4158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>
              <a:lnSpc>
                <a:spcPct val="97000"/>
              </a:lnSpc>
            </a:pPr>
            <a:r>
              <a:rPr lang="en-US" sz="1400" dirty="0">
                <a:latin typeface="+mn-lt"/>
                <a:cs typeface="FCOQSH+CMMI10" charset="0"/>
              </a:rPr>
              <a:t> α</a:t>
            </a:r>
            <a:r>
              <a:rPr lang="en-US" sz="1400" baseline="33000" dirty="0">
                <a:latin typeface="+mn-lt"/>
                <a:cs typeface="WBSJML+CMSY7" charset="0"/>
              </a:rPr>
              <a:t>−</a:t>
            </a:r>
            <a:r>
              <a:rPr lang="en-US" sz="1400" baseline="33000" dirty="0">
                <a:latin typeface="+mn-lt"/>
                <a:cs typeface="RIPZCD+CMR7" charset="0"/>
              </a:rPr>
              <a:t>1</a:t>
            </a:r>
            <a:r>
              <a:rPr lang="en-US" sz="1400" dirty="0">
                <a:latin typeface="+mn-lt"/>
                <a:cs typeface="RIPZCD+CMR7" charset="0"/>
              </a:rPr>
              <a:t> </a:t>
            </a:r>
            <a:r>
              <a:rPr lang="en-US" sz="1400" dirty="0">
                <a:latin typeface="+mn-lt"/>
                <a:cs typeface="NKYKYW+CMR10" charset="0"/>
              </a:rPr>
              <a:t>= 137</a:t>
            </a:r>
            <a:r>
              <a:rPr lang="en-US" sz="1400" dirty="0">
                <a:latin typeface="+mn-lt"/>
                <a:cs typeface="FCOQSH+CMMI10" charset="0"/>
              </a:rPr>
              <a:t> .</a:t>
            </a:r>
            <a:r>
              <a:rPr lang="en-US" sz="1400" dirty="0">
                <a:latin typeface="+mn-lt"/>
                <a:cs typeface="NKYKYW+CMR10" charset="0"/>
              </a:rPr>
              <a:t>035 999 037 (91)</a:t>
            </a:r>
            <a:r>
              <a:rPr lang="en-US" sz="1400" dirty="0">
                <a:latin typeface="+mn-lt"/>
                <a:cs typeface="FCOQSH+CMMI10" charset="0"/>
              </a:rPr>
              <a:t> </a:t>
            </a:r>
          </a:p>
        </p:txBody>
      </p:sp>
      <p:graphicFrame>
        <p:nvGraphicFramePr>
          <p:cNvPr id="20" name="Object 16"/>
          <p:cNvGraphicFramePr>
            <a:graphicFrameLocks noChangeAspect="1"/>
          </p:cNvGraphicFramePr>
          <p:nvPr/>
        </p:nvGraphicFramePr>
        <p:xfrm>
          <a:off x="2849563" y="1460500"/>
          <a:ext cx="9366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9" name="Equation" r:id="rId7" imgW="604440" imgH="361440" progId="Equation.3">
                  <p:embed/>
                </p:oleObj>
              </mc:Choice>
              <mc:Fallback>
                <p:oleObj name="Equation" r:id="rId7" imgW="604440" imgH="36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1460500"/>
                        <a:ext cx="936625" cy="468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5143500" y="2009775"/>
            <a:ext cx="565150" cy="41751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454025" y="6167438"/>
            <a:ext cx="80883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4536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sz="1800" b="1" dirty="0">
                <a:solidFill>
                  <a:srgbClr val="000090"/>
                </a:solidFill>
              </a:rPr>
              <a:t>However this is based on a single measurement with drastically improved precision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198900" y="3024403"/>
            <a:ext cx="2719164" cy="750672"/>
            <a:chOff x="6160800" y="3087903"/>
            <a:chExt cx="2719164" cy="750672"/>
          </a:xfrm>
        </p:grpSpPr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6160800" y="3530600"/>
              <a:ext cx="2719164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4536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 sz="1400" dirty="0">
                  <a:solidFill>
                    <a:srgbClr val="FF0000"/>
                  </a:solidFill>
                </a:rPr>
                <a:t>|</a:t>
              </a:r>
              <a:r>
                <a:rPr lang="en-US" sz="1400" dirty="0" err="1">
                  <a:solidFill>
                    <a:srgbClr val="FF0000"/>
                  </a:solidFill>
                </a:rPr>
                <a:t>a</a:t>
              </a:r>
              <a:r>
                <a:rPr lang="en-US" sz="1400" baseline="-33000" dirty="0" err="1">
                  <a:solidFill>
                    <a:srgbClr val="FF0000"/>
                  </a:solidFill>
                </a:rPr>
                <a:t>e</a:t>
              </a:r>
              <a:r>
                <a:rPr lang="en-US" sz="1400" baseline="33000" dirty="0" err="1">
                  <a:solidFill>
                    <a:srgbClr val="FF0000"/>
                  </a:solidFill>
                </a:rPr>
                <a:t>th</a:t>
              </a:r>
              <a:r>
                <a:rPr lang="en-US" sz="1400" dirty="0">
                  <a:solidFill>
                    <a:srgbClr val="FF0000"/>
                  </a:solidFill>
                </a:rPr>
                <a:t> – </a:t>
              </a:r>
              <a:r>
                <a:rPr lang="en-US" sz="1400" dirty="0" err="1">
                  <a:solidFill>
                    <a:srgbClr val="FF0000"/>
                  </a:solidFill>
                </a:rPr>
                <a:t>a</a:t>
              </a:r>
              <a:r>
                <a:rPr lang="en-US" sz="1400" baseline="-33000" dirty="0" err="1">
                  <a:solidFill>
                    <a:srgbClr val="FF0000"/>
                  </a:solidFill>
                </a:rPr>
                <a:t>e</a:t>
              </a:r>
              <a:r>
                <a:rPr lang="en-US" sz="1400" baseline="33000" dirty="0" err="1">
                  <a:solidFill>
                    <a:srgbClr val="FF0000"/>
                  </a:solidFill>
                </a:rPr>
                <a:t>exp</a:t>
              </a:r>
              <a:r>
                <a:rPr lang="en-US" sz="1400" dirty="0">
                  <a:solidFill>
                    <a:srgbClr val="FF0000"/>
                  </a:solidFill>
                </a:rPr>
                <a:t>| = (1.06 ± 0.82) × 10</a:t>
              </a:r>
              <a:r>
                <a:rPr lang="en-US" sz="1400" baseline="33000" dirty="0">
                  <a:solidFill>
                    <a:srgbClr val="FF0000"/>
                  </a:solidFill>
                </a:rPr>
                <a:t>−12</a:t>
              </a:r>
              <a:r>
                <a:rPr lang="en-US" sz="1400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6160800" y="3087903"/>
              <a:ext cx="2160588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3528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 sz="1400" i="1" dirty="0">
                  <a:solidFill>
                    <a:srgbClr val="FF0000"/>
                  </a:solidFill>
                </a:rPr>
                <a:t>2</a:t>
              </a:r>
              <a:r>
                <a:rPr lang="en-US" sz="1400" i="1" dirty="0">
                  <a:solidFill>
                    <a:srgbClr val="FF0000"/>
                  </a:solidFill>
                  <a:latin typeface="Symbol" charset="0"/>
                </a:rPr>
                <a:t>s</a:t>
              </a:r>
              <a:r>
                <a:rPr lang="en-US" sz="1400" i="1" dirty="0">
                  <a:solidFill>
                    <a:srgbClr val="FF0000"/>
                  </a:solidFill>
                </a:rPr>
                <a:t> limit from new </a:t>
              </a:r>
              <a:r>
                <a:rPr lang="en-US" sz="1400" i="1" dirty="0">
                  <a:solidFill>
                    <a:srgbClr val="FF0000"/>
                  </a:solidFill>
                  <a:latin typeface="Symbol" charset="0"/>
                </a:rPr>
                <a:t>a,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6160800" y="3298525"/>
              <a:ext cx="22976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1200" b="1" dirty="0" err="1">
                  <a:solidFill>
                    <a:srgbClr val="FF0000"/>
                  </a:solidFill>
                </a:rPr>
                <a:t>Phys</a:t>
              </a:r>
              <a:r>
                <a:rPr lang="da-DK" sz="1200" b="1" dirty="0">
                  <a:solidFill>
                    <a:srgbClr val="FF0000"/>
                  </a:solidFill>
                </a:rPr>
                <a:t> Rev D 86, 095029 (2012)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853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calorimeter performance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00819" y="4335721"/>
            <a:ext cx="8840151" cy="2166680"/>
          </a:xfrm>
        </p:spPr>
        <p:txBody>
          <a:bodyPr>
            <a:normAutofit/>
          </a:bodyPr>
          <a:lstStyle/>
          <a:p>
            <a:r>
              <a:rPr lang="en-US" dirty="0" smtClean="0"/>
              <a:t>Missing mass resolution in agreement with toy MC using </a:t>
            </a:r>
          </a:p>
          <a:p>
            <a:pPr lvl="1"/>
            <a:r>
              <a:rPr lang="en-US" sz="1600" dirty="0">
                <a:latin typeface="Symbol" charset="2"/>
                <a:cs typeface="Symbol" charset="2"/>
              </a:rPr>
              <a:t>s</a:t>
            </a:r>
            <a:r>
              <a:rPr lang="en-US" sz="1600" dirty="0"/>
              <a:t>(E)/E =1.1%/√E ⨁ 0.4%/E ⨁1.2% </a:t>
            </a:r>
            <a:r>
              <a:rPr lang="en-US" sz="1200" b="1" dirty="0">
                <a:solidFill>
                  <a:schemeClr val="bg2">
                    <a:lumMod val="90000"/>
                  </a:schemeClr>
                </a:solidFill>
              </a:rPr>
              <a:t>[NIM A 718 (2013) 107–109</a:t>
            </a:r>
            <a:r>
              <a:rPr lang="en-US" sz="1200" b="1" dirty="0" smtClean="0">
                <a:solidFill>
                  <a:schemeClr val="bg2">
                    <a:lumMod val="90000"/>
                  </a:schemeClr>
                </a:solidFill>
              </a:rPr>
              <a:t>]</a:t>
            </a:r>
            <a:endParaRPr lang="en-US" sz="1600" dirty="0" smtClean="0"/>
          </a:p>
          <a:p>
            <a:pPr lvl="1"/>
            <a:r>
              <a:rPr lang="en-US" sz="1600" dirty="0" smtClean="0"/>
              <a:t>Differences are ~ 10%</a:t>
            </a:r>
          </a:p>
          <a:p>
            <a:r>
              <a:rPr lang="en-US" dirty="0" smtClean="0"/>
              <a:t>Resolution is the result of combination of angular resolution energy resolution and angle energy correlation due to production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1FC4CDA-588E-1140-AFA1-80A2C5395CA1}" type="datetime1">
              <a:rPr lang="it-IT" smtClean="0"/>
              <a:pPr algn="ctr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0" name="Picture 9" descr="Screenshot 2014-02-25 12.53.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48" y="752735"/>
            <a:ext cx="5677705" cy="33588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08700" y="38735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90"/>
                </a:solidFill>
              </a:rPr>
              <a:t>Mmiss</a:t>
            </a:r>
            <a:r>
              <a:rPr lang="en-US" sz="1200" b="1" baseline="30000" dirty="0" smtClean="0">
                <a:solidFill>
                  <a:srgbClr val="000090"/>
                </a:solidFill>
              </a:rPr>
              <a:t>2</a:t>
            </a:r>
            <a:r>
              <a:rPr lang="en-US" sz="1200" b="1" dirty="0" smtClean="0">
                <a:solidFill>
                  <a:srgbClr val="000090"/>
                </a:solidFill>
              </a:rPr>
              <a:t>(MeV)</a:t>
            </a:r>
            <a:endParaRPr lang="en-US" sz="1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187396"/>
              </p:ext>
            </p:extLst>
          </p:nvPr>
        </p:nvGraphicFramePr>
        <p:xfrm>
          <a:off x="128933" y="800100"/>
          <a:ext cx="8926168" cy="5562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10967"/>
                <a:gridCol w="2184400"/>
                <a:gridCol w="977900"/>
                <a:gridCol w="1765300"/>
                <a:gridCol w="2387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Extra assumptions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KLOE2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q</a:t>
                      </a:r>
                      <a:r>
                        <a:rPr lang="en-US" dirty="0" smtClean="0"/>
                        <a:t>≠0 &amp; </a:t>
                      </a:r>
                      <a:r>
                        <a:rPr lang="en-US" dirty="0" err="1" smtClean="0"/>
                        <a:t>U→e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endParaRPr lang="en-US" baseline="300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f</a:t>
                      </a:r>
                      <a:r>
                        <a:rPr lang="en-US" dirty="0" err="1" smtClean="0"/>
                        <a:t>→</a:t>
                      </a:r>
                      <a:r>
                        <a:rPr lang="en-US" baseline="0" dirty="0" err="1" smtClean="0"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endParaRPr lang="en-US" dirty="0" smtClean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KLOE2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U→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 smtClean="0"/>
                        <a:t>- 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Prel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lang="en-US" baseline="30000" dirty="0" err="1" smtClean="0">
                          <a:latin typeface="Century Gothic"/>
                          <a:cs typeface="Century Gothic"/>
                        </a:rPr>
                        <a:t>+</a:t>
                      </a: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lang="en-US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→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 dirty="0" err="1" smtClean="0"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 dirty="0" err="1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endParaRPr lang="en-US" dirty="0" smtClean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U→e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dirty="0" smtClean="0"/>
                        <a:t> on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U→e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  <a:r>
                        <a:rPr lang="en-US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dirty="0" smtClean="0"/>
                        <a:t> on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 running 2014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BABAR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q</a:t>
                      </a:r>
                      <a:r>
                        <a:rPr lang="en-US" dirty="0" smtClean="0"/>
                        <a:t>≠0 &amp; </a:t>
                      </a:r>
                      <a:r>
                        <a:rPr lang="en-US" dirty="0" err="1" smtClean="0"/>
                        <a:t>U</a:t>
                      </a:r>
                      <a:r>
                        <a:rPr lang="en-US" dirty="0" err="1" smtClean="0"/>
                        <a:t>→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 dirty="0" smtClean="0"/>
                        <a:t>-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A1 (MAMI)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U→e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smtClean="0"/>
                        <a:t>-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  <a:r>
                        <a:rPr lang="en-US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dirty="0" smtClean="0"/>
                        <a:t> on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WASA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cosy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q</a:t>
                      </a:r>
                      <a:r>
                        <a:rPr lang="en-US" dirty="0" smtClean="0"/>
                        <a:t>≠0 &amp; </a:t>
                      </a:r>
                      <a:r>
                        <a:rPr lang="en-US" dirty="0" err="1" smtClean="0"/>
                        <a:t>U→e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baseline="30000" dirty="0" smtClean="0"/>
                        <a:t>0</a:t>
                      </a:r>
                      <a:r>
                        <a:rPr lang="en-US" dirty="0" smtClean="0"/>
                        <a:t>→e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/>
                        <a:t>e</a:t>
                      </a:r>
                      <a:r>
                        <a:rPr lang="en-US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g</a:t>
                      </a:r>
                      <a:endParaRPr lang="en-US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q</a:t>
                      </a:r>
                      <a:r>
                        <a:rPr lang="en-US" dirty="0" smtClean="0"/>
                        <a:t>≠0 &amp; </a:t>
                      </a:r>
                      <a:r>
                        <a:rPr lang="en-US" dirty="0" err="1" smtClean="0"/>
                        <a:t>U→e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on dump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Proposal (2023)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DARK 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U→e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dirty="0" smtClean="0"/>
                        <a:t> on H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Planned (2016?)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VEPP3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  <a:r>
                        <a:rPr lang="en-US" baseline="30000" dirty="0" smtClean="0"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lang="en-US" dirty="0" smtClean="0"/>
                        <a:t> on H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Proposal (unknown)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q</a:t>
                      </a:r>
                      <a:r>
                        <a:rPr lang="en-US" dirty="0" smtClean="0"/>
                        <a:t>≠0 </a:t>
                      </a:r>
                      <a:r>
                        <a:rPr lang="en-US" dirty="0" err="1" smtClean="0"/>
                        <a:t>U→e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smtClean="0"/>
                        <a:t>- </a:t>
                      </a:r>
                      <a:r>
                        <a:rPr lang="en-US" baseline="0" dirty="0" smtClean="0"/>
                        <a:t>+ 5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on nuclei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SINDRUM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q</a:t>
                      </a:r>
                      <a:r>
                        <a:rPr lang="en-US" dirty="0" smtClean="0"/>
                        <a:t>≠0 </a:t>
                      </a:r>
                      <a:r>
                        <a:rPr lang="en-US" dirty="0" err="1" smtClean="0"/>
                        <a:t>U</a:t>
                      </a:r>
                      <a:r>
                        <a:rPr lang="en-US" dirty="0" err="1" smtClean="0"/>
                        <a:t>→e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baseline="30000" dirty="0" smtClean="0"/>
                        <a:t>0</a:t>
                      </a:r>
                      <a:r>
                        <a:rPr lang="en-US" dirty="0" smtClean="0"/>
                        <a:t>→e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/>
                        <a:t>e</a:t>
                      </a:r>
                      <a:r>
                        <a:rPr lang="en-US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P348 (CERN)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U→e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smtClean="0"/>
                        <a:t>- </a:t>
                      </a:r>
                      <a:r>
                        <a:rPr lang="en-US" baseline="0" dirty="0" smtClean="0"/>
                        <a:t>or 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Symbol" charset="2"/>
                        </a:rPr>
                        <a:t>e</a:t>
                      </a:r>
                      <a:r>
                        <a:rPr lang="en-US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dirty="0" smtClean="0">
                          <a:latin typeface="+mn-lt"/>
                          <a:cs typeface="Symbol" charset="2"/>
                        </a:rPr>
                        <a:t> on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Proposal (201?)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PADME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lang="en-US" baseline="30000" dirty="0" smtClean="0">
                          <a:latin typeface="Century Gothic"/>
                          <a:cs typeface="Century Gothic"/>
                        </a:rPr>
                        <a:t>+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 on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Proposal (2016?)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4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Padme work flow (from ERC)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7" name="Picture 6" descr="Screenshot 2014-05-15 23.46.0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" r="1250"/>
          <a:stretch/>
        </p:blipFill>
        <p:spPr>
          <a:xfrm>
            <a:off x="50800" y="724492"/>
            <a:ext cx="9029700" cy="590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Particle astrophysics PAMELA 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4" y="4584700"/>
            <a:ext cx="8376026" cy="1981200"/>
          </a:xfrm>
        </p:spPr>
        <p:txBody>
          <a:bodyPr/>
          <a:lstStyle/>
          <a:p>
            <a:r>
              <a:rPr lang="en-US" dirty="0"/>
              <a:t>Positron excess: PAMELA, FERMI, AMS02</a:t>
            </a:r>
          </a:p>
          <a:p>
            <a:r>
              <a:rPr lang="en-US" dirty="0"/>
              <a:t>No significant excess in antiprotons</a:t>
            </a:r>
          </a:p>
          <a:p>
            <a:pPr lvl="1"/>
            <a:r>
              <a:rPr lang="en-US" dirty="0"/>
              <a:t>Consistent with pure secondary production</a:t>
            </a:r>
          </a:p>
          <a:p>
            <a:r>
              <a:rPr lang="en-US" dirty="0" err="1"/>
              <a:t>Leptofilic</a:t>
            </a:r>
            <a:r>
              <a:rPr lang="en-US" dirty="0"/>
              <a:t> </a:t>
            </a:r>
            <a:r>
              <a:rPr lang="en-US" dirty="0" smtClean="0"/>
              <a:t>dark matter annihilation</a:t>
            </a:r>
            <a:r>
              <a:rPr lang="en-US" dirty="0"/>
              <a:t>?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04800" y="1012825"/>
            <a:ext cx="8473064" cy="3337200"/>
            <a:chOff x="330200" y="1076325"/>
            <a:chExt cx="8473064" cy="3337200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1076325"/>
              <a:ext cx="4221163" cy="3336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138" y="1076325"/>
              <a:ext cx="3893126" cy="333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64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PADME cost from ERC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7" name="Picture 6" descr="Screenshot 2014-05-16 00.01.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839951"/>
            <a:ext cx="8312728" cy="56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6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Target </a:t>
            </a:r>
            <a:r>
              <a:rPr lang="en-US" dirty="0" err="1" smtClean="0"/>
              <a:t>termal</a:t>
            </a:r>
            <a:r>
              <a:rPr lang="en-US" dirty="0" smtClean="0"/>
              <a:t> load and out gassing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total energy deposit into the target will be</a:t>
            </a:r>
          </a:p>
          <a:p>
            <a:pPr lvl="1"/>
            <a:r>
              <a:rPr lang="en-US" dirty="0" err="1" smtClean="0"/>
              <a:t>Etot</a:t>
            </a:r>
            <a:r>
              <a:rPr lang="en-US" dirty="0" smtClean="0"/>
              <a:t>=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mip</a:t>
            </a:r>
            <a:r>
              <a:rPr lang="en-US" dirty="0" err="1">
                <a:latin typeface="Symbol" charset="2"/>
                <a:cs typeface="Symbol" charset="2"/>
              </a:rPr>
              <a:t>・</a:t>
            </a:r>
            <a:r>
              <a:rPr lang="en-US" dirty="0" err="1" smtClean="0">
                <a:latin typeface="Symbol" charset="2"/>
                <a:cs typeface="Symbol" charset="2"/>
              </a:rPr>
              <a:t>r・</a:t>
            </a:r>
            <a:r>
              <a:rPr lang="en-US" dirty="0" err="1" smtClean="0">
                <a:cs typeface="Symbol" charset="2"/>
              </a:rPr>
              <a:t>Targ</a:t>
            </a:r>
            <a:r>
              <a:rPr lang="en-US" baseline="-25000" dirty="0" err="1" smtClean="0">
                <a:cs typeface="Symbol" charset="2"/>
              </a:rPr>
              <a:t>Z</a:t>
            </a:r>
            <a:r>
              <a:rPr lang="en-US" dirty="0" err="1">
                <a:latin typeface="Symbol" charset="2"/>
                <a:cs typeface="Symbol" charset="2"/>
              </a:rPr>
              <a:t>・</a:t>
            </a:r>
            <a:r>
              <a:rPr lang="en-US" dirty="0" err="1" smtClean="0">
                <a:cs typeface="Symbol" charset="2"/>
              </a:rPr>
              <a:t>Ne</a:t>
            </a:r>
            <a:r>
              <a:rPr lang="en-US" dirty="0" err="1">
                <a:latin typeface="Symbol" charset="2"/>
                <a:cs typeface="Symbol" charset="2"/>
              </a:rPr>
              <a:t>・</a:t>
            </a:r>
            <a:r>
              <a:rPr lang="en-US" dirty="0" err="1" smtClean="0">
                <a:cs typeface="Symbol" charset="2"/>
              </a:rPr>
              <a:t>N</a:t>
            </a:r>
            <a:r>
              <a:rPr lang="en-US" baseline="-25000" dirty="0" err="1" smtClean="0">
                <a:cs typeface="Symbol" charset="2"/>
              </a:rPr>
              <a:t>Bunch</a:t>
            </a:r>
            <a:r>
              <a:rPr lang="en-US" dirty="0" smtClean="0">
                <a:cs typeface="Symbol" charset="2"/>
              </a:rPr>
              <a:t>=</a:t>
            </a:r>
            <a:r>
              <a:rPr lang="en-US" dirty="0" smtClean="0"/>
              <a:t>2MeV</a:t>
            </a:r>
            <a:r>
              <a:rPr lang="en-US" dirty="0">
                <a:latin typeface="Symbol" charset="2"/>
                <a:cs typeface="Symbol" charset="2"/>
              </a:rPr>
              <a:t>・</a:t>
            </a:r>
            <a:r>
              <a:rPr lang="en-US" dirty="0" smtClean="0"/>
              <a:t>2.62</a:t>
            </a:r>
            <a:r>
              <a:rPr lang="en-US" dirty="0">
                <a:latin typeface="Symbol" charset="2"/>
                <a:cs typeface="Symbol" charset="2"/>
              </a:rPr>
              <a:t>・</a:t>
            </a:r>
            <a:r>
              <a:rPr lang="en-US" dirty="0" smtClean="0"/>
              <a:t>0.005</a:t>
            </a:r>
            <a:r>
              <a:rPr lang="en-US" dirty="0">
                <a:latin typeface="Symbol" charset="2"/>
                <a:cs typeface="Symbol" charset="2"/>
              </a:rPr>
              <a:t>・</a:t>
            </a:r>
            <a:r>
              <a:rPr lang="en-US" dirty="0" smtClean="0"/>
              <a:t>Ne</a:t>
            </a:r>
            <a:r>
              <a:rPr lang="en-US" dirty="0">
                <a:latin typeface="Symbol" charset="2"/>
                <a:cs typeface="Symbol" charset="2"/>
              </a:rPr>
              <a:t>・</a:t>
            </a:r>
            <a:r>
              <a:rPr lang="en-US" dirty="0" smtClean="0"/>
              <a:t>50=13 </a:t>
            </a:r>
            <a:r>
              <a:rPr lang="en-US" dirty="0" err="1" smtClean="0"/>
              <a:t>GeV</a:t>
            </a:r>
            <a:r>
              <a:rPr lang="en-US" dirty="0" smtClean="0"/>
              <a:t>/s</a:t>
            </a:r>
          </a:p>
          <a:p>
            <a:pPr lvl="1"/>
            <a:r>
              <a:rPr lang="en-US" dirty="0" smtClean="0"/>
              <a:t>Converting to joule gives P=20</a:t>
            </a:r>
            <a:r>
              <a:rPr lang="en-US" dirty="0">
                <a:latin typeface="Symbol" charset="2"/>
                <a:cs typeface="Symbol" charset="2"/>
              </a:rPr>
              <a:t>・</a:t>
            </a:r>
            <a:r>
              <a:rPr lang="en-US" dirty="0" smtClean="0"/>
              <a:t>10</a:t>
            </a:r>
            <a:r>
              <a:rPr lang="en-US" baseline="30000" dirty="0" smtClean="0"/>
              <a:t>-10</a:t>
            </a:r>
            <a:r>
              <a:rPr lang="en-US" dirty="0" smtClean="0"/>
              <a:t> joule/s</a:t>
            </a:r>
          </a:p>
          <a:p>
            <a:pPr lvl="1"/>
            <a:r>
              <a:rPr lang="en-US" dirty="0" smtClean="0"/>
              <a:t>The total mass of the target will be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tar</a:t>
            </a:r>
            <a:r>
              <a:rPr lang="en-US" dirty="0" smtClean="0"/>
              <a:t> = 2</a:t>
            </a:r>
            <a:r>
              <a:rPr lang="en-US" dirty="0">
                <a:latin typeface="Symbol" charset="2"/>
                <a:cs typeface="Symbol" charset="2"/>
              </a:rPr>
              <a:t>・</a:t>
            </a:r>
            <a:r>
              <a:rPr lang="en-US" dirty="0" smtClean="0"/>
              <a:t>2</a:t>
            </a:r>
            <a:r>
              <a:rPr lang="en-US" dirty="0">
                <a:latin typeface="Symbol" charset="2"/>
                <a:cs typeface="Symbol" charset="2"/>
              </a:rPr>
              <a:t>・</a:t>
            </a:r>
            <a:r>
              <a:rPr lang="en-US" dirty="0" smtClean="0"/>
              <a:t>0.005</a:t>
            </a:r>
            <a:r>
              <a:rPr lang="en-US" dirty="0">
                <a:latin typeface="Symbol" charset="2"/>
                <a:cs typeface="Symbol" charset="2"/>
              </a:rPr>
              <a:t>・</a:t>
            </a:r>
            <a:r>
              <a:rPr lang="en-US" dirty="0" smtClean="0"/>
              <a:t>2.62 = 0.05 g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T/</a:t>
            </a:r>
            <a:r>
              <a:rPr lang="en-US" dirty="0" err="1" smtClean="0"/>
              <a:t>dt</a:t>
            </a:r>
            <a:r>
              <a:rPr lang="en-US" dirty="0" smtClean="0"/>
              <a:t> = P/(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tar</a:t>
            </a:r>
            <a:r>
              <a:rPr lang="en-US" dirty="0" err="1" smtClean="0">
                <a:latin typeface="Symbol" charset="2"/>
                <a:cs typeface="Symbol" charset="2"/>
              </a:rPr>
              <a:t>・</a:t>
            </a:r>
            <a:r>
              <a:rPr lang="en-US" dirty="0" err="1" smtClean="0"/>
              <a:t>c</a:t>
            </a:r>
            <a:r>
              <a:rPr lang="en-US" dirty="0" smtClean="0"/>
              <a:t>) = 5.6x10</a:t>
            </a:r>
            <a:r>
              <a:rPr lang="en-US" baseline="30000" dirty="0" smtClean="0"/>
              <a:t>-8</a:t>
            </a:r>
            <a:r>
              <a:rPr lang="en-US" dirty="0" smtClean="0"/>
              <a:t> ºC/s</a:t>
            </a:r>
          </a:p>
          <a:p>
            <a:r>
              <a:rPr lang="en-US" dirty="0" smtClean="0"/>
              <a:t>In the dump case</a:t>
            </a:r>
          </a:p>
          <a:p>
            <a:pPr lvl="1"/>
            <a:r>
              <a:rPr lang="en-US" dirty="0" smtClean="0"/>
              <a:t>E</a:t>
            </a:r>
            <a:r>
              <a:rPr lang="en-US" baseline="-25000" dirty="0" smtClean="0"/>
              <a:t>beam</a:t>
            </a:r>
            <a:r>
              <a:rPr lang="en-US" dirty="0" smtClean="0">
                <a:latin typeface="Symbol" charset="2"/>
                <a:cs typeface="Symbol" charset="2"/>
              </a:rPr>
              <a:t>・</a:t>
            </a:r>
            <a:r>
              <a:rPr lang="en-US" dirty="0" smtClean="0">
                <a:latin typeface="Century Gothic"/>
                <a:cs typeface="Century Gothic"/>
              </a:rPr>
              <a:t>N</a:t>
            </a:r>
            <a:r>
              <a:rPr lang="en-US" baseline="-25000" dirty="0" smtClean="0">
                <a:latin typeface="Century Gothic"/>
                <a:cs typeface="Century Gothic"/>
              </a:rPr>
              <a:t>e</a:t>
            </a:r>
            <a:r>
              <a:rPr lang="en-US">
                <a:latin typeface="Symbol" charset="2"/>
                <a:cs typeface="Symbol" charset="2"/>
              </a:rPr>
              <a:t>・</a:t>
            </a:r>
            <a:r>
              <a:rPr lang="en-US" smtClean="0">
                <a:latin typeface="Century Gothic"/>
                <a:cs typeface="Century Gothic"/>
              </a:rPr>
              <a:t>50 = </a:t>
            </a:r>
            <a:r>
              <a:rPr lang="en-US" smtClean="0"/>
              <a:t>1GeV</a:t>
            </a:r>
            <a:r>
              <a:rPr lang="en-US" dirty="0">
                <a:latin typeface="Symbol" charset="2"/>
                <a:cs typeface="Symbol" charset="2"/>
              </a:rPr>
              <a:t>・</a:t>
            </a:r>
            <a:r>
              <a:rPr lang="en-US" dirty="0" smtClean="0"/>
              <a:t>10</a:t>
            </a:r>
            <a:r>
              <a:rPr lang="en-US" baseline="30000" dirty="0" smtClean="0"/>
              <a:t>10</a:t>
            </a:r>
            <a:r>
              <a:rPr lang="en-US">
                <a:latin typeface="Symbol" charset="2"/>
                <a:cs typeface="Symbol" charset="2"/>
              </a:rPr>
              <a:t>・</a:t>
            </a:r>
            <a:r>
              <a:rPr lang="en-US" smtClean="0"/>
              <a:t>50 =</a:t>
            </a:r>
            <a:endParaRPr lang="en-US" dirty="0" smtClean="0"/>
          </a:p>
          <a:p>
            <a:r>
              <a:rPr lang="en-US" dirty="0" smtClean="0"/>
              <a:t>Outgassing of the target is very very 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9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from the total cross section per atom in fig.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Tot</a:t>
            </a:r>
            <a:r>
              <a:rPr lang="en-US" dirty="0" smtClean="0"/>
              <a:t> =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Atm</a:t>
            </a:r>
            <a:r>
              <a:rPr lang="en-US" dirty="0" smtClean="0"/>
              <a:t> </a:t>
            </a:r>
            <a:r>
              <a:rPr lang="en-US" dirty="0">
                <a:latin typeface="Symbol" charset="2"/>
                <a:cs typeface="Symbol" charset="2"/>
              </a:rPr>
              <a:t>・</a:t>
            </a:r>
            <a:r>
              <a:rPr lang="en-US" dirty="0" err="1" smtClean="0"/>
              <a:t>N</a:t>
            </a:r>
            <a:r>
              <a:rPr lang="en-US" baseline="-25000" dirty="0" err="1" smtClean="0"/>
              <a:t>atm</a:t>
            </a:r>
            <a:r>
              <a:rPr lang="en-US" dirty="0" err="1" smtClean="0">
                <a:latin typeface="Symbol" charset="2"/>
                <a:cs typeface="Symbol" charset="2"/>
              </a:rPr>
              <a:t>・</a:t>
            </a:r>
            <a:r>
              <a:rPr lang="en-US" dirty="0" err="1" smtClean="0">
                <a:cs typeface="Symbol" charset="2"/>
              </a:rPr>
              <a:t>Nele</a:t>
            </a:r>
            <a:endParaRPr lang="en-US" dirty="0" smtClean="0"/>
          </a:p>
          <a:p>
            <a:pPr lvl="1"/>
            <a:r>
              <a:rPr lang="en-US" dirty="0" err="1" smtClean="0"/>
              <a:t>Natm</a:t>
            </a:r>
            <a:r>
              <a:rPr lang="en-US" dirty="0" smtClean="0"/>
              <a:t> = (Mass/</a:t>
            </a:r>
            <a:r>
              <a:rPr lang="en-US" dirty="0" err="1" smtClean="0"/>
              <a:t>MolarMass</a:t>
            </a:r>
            <a:r>
              <a:rPr lang="en-US" dirty="0" smtClean="0"/>
              <a:t>)</a:t>
            </a:r>
            <a:r>
              <a:rPr lang="en-US" dirty="0" smtClean="0">
                <a:latin typeface="Symbol" charset="2"/>
                <a:cs typeface="Symbol" charset="2"/>
              </a:rPr>
              <a:t>・</a:t>
            </a:r>
            <a:r>
              <a:rPr lang="en-US" dirty="0" err="1" smtClean="0"/>
              <a:t>NAvog</a:t>
            </a:r>
            <a:r>
              <a:rPr lang="en-US" dirty="0" smtClean="0"/>
              <a:t>     mass in g/cm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0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Hints for dark matter annihilation?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2588" y="3019425"/>
            <a:ext cx="8434387" cy="3279775"/>
          </a:xfrm>
        </p:spPr>
        <p:txBody>
          <a:bodyPr>
            <a:normAutofit/>
          </a:bodyPr>
          <a:lstStyle/>
          <a:p>
            <a:r>
              <a:rPr lang="en-US" dirty="0"/>
              <a:t>If Dark Matter is the explanation to the positron excess, then the mediator should be light ( &lt; 2*</a:t>
            </a:r>
            <a:r>
              <a:rPr lang="en-US" dirty="0" err="1"/>
              <a:t>M</a:t>
            </a:r>
            <a:r>
              <a:rPr lang="en-US" baseline="-25000" dirty="0" err="1"/>
              <a:t>proton</a:t>
            </a:r>
            <a:r>
              <a:rPr lang="en-US" dirty="0"/>
              <a:t>)</a:t>
            </a:r>
          </a:p>
          <a:p>
            <a:r>
              <a:rPr lang="en-US" dirty="0"/>
              <a:t> Coupling constant to DM could be arbitrary (even </a:t>
            </a:r>
            <a:r>
              <a:rPr lang="en-US" dirty="0" err="1"/>
              <a:t>О</a:t>
            </a:r>
            <a:r>
              <a:rPr lang="en-US" dirty="0"/>
              <a:t>(1))</a:t>
            </a:r>
          </a:p>
          <a:p>
            <a:r>
              <a:rPr lang="en-US" dirty="0"/>
              <a:t>The </a:t>
            </a:r>
            <a:r>
              <a:rPr lang="en-US" dirty="0" err="1"/>
              <a:t>Lagrangian</a:t>
            </a:r>
            <a:r>
              <a:rPr lang="en-US" dirty="0"/>
              <a:t> term can arise through </a:t>
            </a:r>
          </a:p>
          <a:p>
            <a:pPr lvl="1"/>
            <a:r>
              <a:rPr lang="en-US" dirty="0" smtClean="0"/>
              <a:t>Fermions </a:t>
            </a:r>
            <a:r>
              <a:rPr lang="en-US" dirty="0"/>
              <a:t>being charged (</a:t>
            </a:r>
            <a:r>
              <a:rPr lang="en-US" dirty="0" err="1"/>
              <a:t>mili</a:t>
            </a:r>
            <a:r>
              <a:rPr lang="en-US" dirty="0"/>
              <a:t>) under this new gauge symmetry (</a:t>
            </a:r>
            <a:r>
              <a:rPr lang="en-US" dirty="0" err="1"/>
              <a:t>q</a:t>
            </a:r>
            <a:r>
              <a:rPr lang="en-US" baseline="-25000" dirty="0" err="1"/>
              <a:t>f</a:t>
            </a:r>
            <a:r>
              <a:rPr lang="en-US" dirty="0"/>
              <a:t>  0 for some </a:t>
            </a:r>
            <a:r>
              <a:rPr lang="en-US" dirty="0" err="1"/>
              <a:t>flavours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Kinetic mixing between ordinary photon and DM one</a:t>
            </a:r>
          </a:p>
          <a:p>
            <a:pPr lvl="1"/>
            <a:r>
              <a:rPr lang="en-US" dirty="0"/>
              <a:t>Using simply an effective description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6" y="5791200"/>
            <a:ext cx="31289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5133975" y="860425"/>
            <a:ext cx="3683000" cy="1617663"/>
            <a:chOff x="4879975" y="885825"/>
            <a:chExt cx="3683000" cy="1617663"/>
          </a:xfrm>
        </p:grpSpPr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4879975" y="1282700"/>
              <a:ext cx="1063625" cy="4905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"/>
            <p:cNvSpPr>
              <a:spLocks noChangeShapeType="1"/>
            </p:cNvSpPr>
            <p:nvPr/>
          </p:nvSpPr>
          <p:spPr bwMode="auto">
            <a:xfrm flipH="1">
              <a:off x="4970463" y="1744663"/>
              <a:ext cx="928687" cy="7588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8200" y="1657350"/>
              <a:ext cx="145891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5051425" y="885825"/>
              <a:ext cx="233363" cy="373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6048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 dirty="0" err="1"/>
                <a:t>е</a:t>
              </a:r>
              <a:r>
                <a:rPr lang="en-US" baseline="33000" dirty="0">
                  <a:latin typeface="Symbol" charset="0"/>
                </a:rPr>
                <a:t>-</a:t>
              </a:r>
            </a:p>
          </p:txBody>
        </p:sp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4975225" y="1892300"/>
              <a:ext cx="2349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6048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 dirty="0" err="1"/>
                <a:t>е</a:t>
              </a:r>
              <a:r>
                <a:rPr lang="en-US" baseline="33000" dirty="0"/>
                <a:t>+</a:t>
              </a: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5849938" y="1203325"/>
              <a:ext cx="2063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6048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 dirty="0"/>
                <a:t>g'</a:t>
              </a: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7402513" y="1579563"/>
              <a:ext cx="11604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6048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/>
                <a:t>U, A', .... 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92163" y="812800"/>
            <a:ext cx="2951162" cy="2039938"/>
            <a:chOff x="284163" y="812800"/>
            <a:chExt cx="2951162" cy="2039938"/>
          </a:xfrm>
        </p:grpSpPr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287338" y="873125"/>
              <a:ext cx="900112" cy="36036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285750" y="2312988"/>
              <a:ext cx="903288" cy="5397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1233488"/>
              <a:ext cx="1223963" cy="179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2205038"/>
              <a:ext cx="1223963" cy="179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H="1">
              <a:off x="2644775" y="927100"/>
              <a:ext cx="449263" cy="2476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>
              <a:off x="2376488" y="1076325"/>
              <a:ext cx="449262" cy="2476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>
              <a:off x="2644775" y="1863725"/>
              <a:ext cx="449263" cy="2476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H="1">
              <a:off x="2376488" y="2011363"/>
              <a:ext cx="449262" cy="2476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2343150" y="2259013"/>
              <a:ext cx="446088" cy="2476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2611438" y="2408238"/>
              <a:ext cx="446087" cy="2476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2343150" y="1323975"/>
              <a:ext cx="446088" cy="2476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2611438" y="1471613"/>
              <a:ext cx="446087" cy="2476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1187450" y="1233488"/>
              <a:ext cx="1588" cy="10795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309563" y="2300288"/>
              <a:ext cx="168275" cy="373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36288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pPr>
                <a:lnSpc>
                  <a:spcPct val="88000"/>
                </a:lnSpc>
              </a:pPr>
              <a:r>
                <a:rPr lang="en-US" dirty="0">
                  <a:latin typeface="Symbol" charset="0"/>
                </a:rPr>
                <a:t>c</a:t>
              </a: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1604963" y="831850"/>
              <a:ext cx="220662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5040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 sz="2000" dirty="0"/>
                <a:t>U</a:t>
              </a: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1592263" y="1828800"/>
              <a:ext cx="220662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5040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 sz="2000" dirty="0"/>
                <a:t>U</a:t>
              </a: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3000375" y="1824038"/>
              <a:ext cx="196850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5040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 sz="2000"/>
                <a:t>е</a:t>
              </a:r>
              <a:r>
                <a:rPr lang="en-US" sz="2000" baseline="33000"/>
                <a:t>+</a:t>
              </a:r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3038475" y="812800"/>
              <a:ext cx="196850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5040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 sz="2000" dirty="0" err="1"/>
                <a:t>е</a:t>
              </a:r>
              <a:r>
                <a:rPr lang="en-US" sz="2000" baseline="33000" dirty="0"/>
                <a:t>+</a:t>
              </a:r>
            </a:p>
          </p:txBody>
        </p:sp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3006725" y="2265363"/>
              <a:ext cx="193675" cy="312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5040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 sz="2000" dirty="0" err="1"/>
                <a:t>е</a:t>
              </a:r>
              <a:r>
                <a:rPr lang="en-US" sz="2000" baseline="33000" dirty="0">
                  <a:latin typeface="Symbol" charset="0"/>
                </a:rPr>
                <a:t>-</a:t>
              </a: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3036888" y="1312863"/>
              <a:ext cx="193675" cy="312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5040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 sz="2000" dirty="0" err="1"/>
                <a:t>е</a:t>
              </a:r>
              <a:r>
                <a:rPr lang="en-US" sz="2000" baseline="33000" dirty="0">
                  <a:latin typeface="Symbol" charset="0"/>
                </a:rPr>
                <a:t>-</a:t>
              </a: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84163" y="873125"/>
              <a:ext cx="168275" cy="373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36288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pPr>
                <a:lnSpc>
                  <a:spcPct val="88000"/>
                </a:lnSpc>
              </a:pPr>
              <a:r>
                <a:rPr lang="en-US" dirty="0">
                  <a:latin typeface="Symbol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12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g-2 SM discrepancy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35362" y="2470469"/>
            <a:ext cx="5608638" cy="1441132"/>
          </a:xfrm>
        </p:spPr>
        <p:txBody>
          <a:bodyPr>
            <a:normAutofit/>
          </a:bodyPr>
          <a:lstStyle/>
          <a:p>
            <a:r>
              <a:rPr lang="en-US" dirty="0"/>
              <a:t>About </a:t>
            </a:r>
            <a:r>
              <a:rPr lang="en-US" dirty="0" smtClean="0"/>
              <a:t>3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</a:t>
            </a:r>
            <a:r>
              <a:rPr lang="en-US" dirty="0"/>
              <a:t>discrepancy between theory and experiment (</a:t>
            </a:r>
            <a:r>
              <a:rPr lang="en-US" dirty="0" smtClean="0"/>
              <a:t>3.6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/>
              <a:t>, if taking into account </a:t>
            </a:r>
            <a:r>
              <a:rPr lang="en-US" dirty="0" smtClean="0"/>
              <a:t>only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hadrons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588555" y="493713"/>
            <a:ext cx="5221288" cy="3578225"/>
          </a:xfrm>
          <a:prstGeom prst="rect">
            <a:avLst/>
          </a:prstGeom>
          <a:ln/>
        </p:spPr>
        <p:txBody>
          <a:bodyPr vert="horz" lIns="90000" tIns="64440" rIns="90000" bIns="4680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3375" indent="-323850">
              <a:buFont typeface="Arial" charset="0"/>
              <a:buChar char="•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dirty="0">
              <a:solidFill>
                <a:srgbClr val="00008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 r="1802"/>
          <a:stretch/>
        </p:blipFill>
        <p:spPr bwMode="auto">
          <a:xfrm>
            <a:off x="3535363" y="799783"/>
            <a:ext cx="5580000" cy="164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4389438"/>
            <a:ext cx="66865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32734" y="4114800"/>
            <a:ext cx="645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Contribution to g-2 from dark photon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736600"/>
            <a:ext cx="3595688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21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DAMA-Libra effect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Screenshot 2014-04-24 16.47.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062" y="750173"/>
            <a:ext cx="2776197" cy="362605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94641" y="4571933"/>
            <a:ext cx="3849427" cy="114938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Nuclear recoil by the exchange of a dark photon</a:t>
            </a:r>
          </a:p>
          <a:p>
            <a:r>
              <a:rPr lang="en-US" dirty="0" smtClean="0"/>
              <a:t>Independent of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dirty="0" smtClean="0"/>
              <a:t> mass value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" y="733748"/>
            <a:ext cx="4790663" cy="413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79613" y="856255"/>
            <a:ext cx="16605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4032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sz="1600" b="1" i="1"/>
              <a:t>arXiv:1401.3295v1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9" y="4826774"/>
            <a:ext cx="5040836" cy="171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63575" y="5304217"/>
            <a:ext cx="1939925" cy="26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4112" rIns="0" bIns="0"/>
          <a:lstStyle>
            <a:lvl1pPr>
              <a:tabLst>
                <a:tab pos="111125" algn="l"/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111125" algn="l"/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111125" algn="l"/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111125" algn="l"/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111125" algn="l"/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>
              <a:lnSpc>
                <a:spcPct val="93000"/>
              </a:lnSpc>
              <a:spcBef>
                <a:spcPts val="788"/>
              </a:spcBef>
            </a:pPr>
            <a:r>
              <a:rPr lang="en-US" sz="1600" b="1" i="1" dirty="0" err="1">
                <a:solidFill>
                  <a:srgbClr val="000080"/>
                </a:solidFill>
                <a:latin typeface="Arial" charset="0"/>
              </a:rPr>
              <a:t>radiopure</a:t>
            </a:r>
            <a:r>
              <a:rPr lang="en-US" sz="1600" b="1" i="1" dirty="0">
                <a:solidFill>
                  <a:srgbClr val="000080"/>
                </a:solidFill>
                <a:latin typeface="Arial" charset="0"/>
              </a:rPr>
              <a:t> </a:t>
            </a:r>
            <a:r>
              <a:rPr lang="en-US" sz="1600" b="1" i="1" dirty="0" err="1">
                <a:solidFill>
                  <a:srgbClr val="000080"/>
                </a:solidFill>
                <a:latin typeface="Arial" charset="0"/>
              </a:rPr>
              <a:t>NaI</a:t>
            </a:r>
            <a:r>
              <a:rPr lang="en-US" sz="1600" b="1" i="1" dirty="0">
                <a:solidFill>
                  <a:srgbClr val="000080"/>
                </a:solidFill>
                <a:latin typeface="Arial" charset="0"/>
              </a:rPr>
              <a:t> (</a:t>
            </a:r>
            <a:r>
              <a:rPr lang="en-US" sz="1600" b="1" i="1" dirty="0" err="1">
                <a:solidFill>
                  <a:srgbClr val="000080"/>
                </a:solidFill>
                <a:latin typeface="Arial" charset="0"/>
              </a:rPr>
              <a:t>Tl</a:t>
            </a:r>
            <a:r>
              <a:rPr lang="en-US" sz="1600" b="1" i="1" dirty="0">
                <a:solidFill>
                  <a:srgbClr val="000080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53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of 3.5KeV </a:t>
            </a:r>
            <a:r>
              <a:rPr lang="en-US" dirty="0" smtClean="0">
                <a:latin typeface="Century Gothic"/>
                <a:cs typeface="Century Gothic"/>
              </a:rPr>
              <a:t>X-ray </a:t>
            </a:r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735673"/>
            <a:ext cx="8902699" cy="2375827"/>
          </a:xfrm>
        </p:spPr>
        <p:txBody>
          <a:bodyPr/>
          <a:lstStyle/>
          <a:p>
            <a:r>
              <a:rPr lang="en-US" dirty="0" smtClean="0"/>
              <a:t>Recently </a:t>
            </a:r>
            <a:r>
              <a:rPr lang="en-US" dirty="0"/>
              <a:t>a </a:t>
            </a:r>
            <a:r>
              <a:rPr lang="en-US" dirty="0">
                <a:solidFill>
                  <a:srgbClr val="000090"/>
                </a:solidFill>
              </a:rPr>
              <a:t>3.55 </a:t>
            </a:r>
            <a:r>
              <a:rPr lang="en-US" dirty="0" err="1" smtClean="0">
                <a:solidFill>
                  <a:srgbClr val="000090"/>
                </a:solidFill>
              </a:rPr>
              <a:t>KeV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X-ray </a:t>
            </a:r>
            <a:r>
              <a:rPr lang="en-US" dirty="0" smtClean="0">
                <a:solidFill>
                  <a:srgbClr val="000090"/>
                </a:solidFill>
              </a:rPr>
              <a:t>line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90"/>
                </a:solidFill>
              </a:rPr>
              <a:t>~3</a:t>
            </a:r>
            <a:r>
              <a:rPr lang="en-US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/>
              <a:t>) has </a:t>
            </a:r>
            <a:r>
              <a:rPr lang="en-US" dirty="0"/>
              <a:t>been reported in the stacks analysis of </a:t>
            </a:r>
            <a:r>
              <a:rPr lang="en-US" dirty="0">
                <a:solidFill>
                  <a:srgbClr val="000090"/>
                </a:solidFill>
              </a:rPr>
              <a:t>73 galaxy </a:t>
            </a:r>
            <a:r>
              <a:rPr lang="en-US" dirty="0" smtClean="0"/>
              <a:t>clusters from </a:t>
            </a:r>
            <a:r>
              <a:rPr lang="en-US" dirty="0">
                <a:solidFill>
                  <a:srgbClr val="000090"/>
                </a:solidFill>
              </a:rPr>
              <a:t>the XMM-Newton </a:t>
            </a:r>
            <a:r>
              <a:rPr lang="en-US" dirty="0" smtClean="0"/>
              <a:t>telescope </a:t>
            </a:r>
            <a:r>
              <a:rPr lang="en-US" b="1" dirty="0"/>
              <a:t>arXiv:1402.2301v1</a:t>
            </a:r>
            <a:endParaRPr lang="en-US" b="1" dirty="0" smtClean="0"/>
          </a:p>
          <a:p>
            <a:r>
              <a:rPr lang="en-US" dirty="0"/>
              <a:t>A similar analysis </a:t>
            </a:r>
            <a:r>
              <a:rPr lang="en-US" dirty="0" smtClean="0"/>
              <a:t>finds an evidence at the </a:t>
            </a:r>
            <a:r>
              <a:rPr lang="en-US" dirty="0" smtClean="0">
                <a:solidFill>
                  <a:srgbClr val="000090"/>
                </a:solidFill>
              </a:rPr>
              <a:t>4.4</a:t>
            </a:r>
            <a:r>
              <a:rPr lang="en-US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/>
              <a:t>  </a:t>
            </a:r>
            <a:r>
              <a:rPr lang="en-US" dirty="0"/>
              <a:t>level for a </a:t>
            </a:r>
            <a:r>
              <a:rPr lang="en-US" dirty="0" smtClean="0">
                <a:solidFill>
                  <a:srgbClr val="000090"/>
                </a:solidFill>
              </a:rPr>
              <a:t>3.52 </a:t>
            </a:r>
            <a:r>
              <a:rPr lang="en-US" dirty="0" err="1" smtClean="0">
                <a:solidFill>
                  <a:srgbClr val="000090"/>
                </a:solidFill>
              </a:rPr>
              <a:t>KeV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/>
              <a:t>line from </a:t>
            </a:r>
            <a:r>
              <a:rPr lang="en-US" dirty="0" smtClean="0"/>
              <a:t>the </a:t>
            </a:r>
            <a:r>
              <a:rPr lang="en-US" dirty="0"/>
              <a:t>analysis of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0090"/>
                </a:solidFill>
              </a:rPr>
              <a:t>X</a:t>
            </a:r>
            <a:r>
              <a:rPr lang="en-US" dirty="0">
                <a:solidFill>
                  <a:srgbClr val="000090"/>
                </a:solidFill>
              </a:rPr>
              <a:t>-ray spectrum of the Andromeda galaxy (M31) and </a:t>
            </a:r>
            <a:r>
              <a:rPr lang="en-US" dirty="0" smtClean="0">
                <a:solidFill>
                  <a:srgbClr val="000090"/>
                </a:solidFill>
              </a:rPr>
              <a:t>the Perseus C</a:t>
            </a:r>
            <a:r>
              <a:rPr lang="en-US" dirty="0" smtClean="0"/>
              <a:t>luster </a:t>
            </a:r>
            <a:r>
              <a:rPr lang="en-US" b="1" dirty="0" smtClean="0"/>
              <a:t>arXiv</a:t>
            </a:r>
            <a:r>
              <a:rPr lang="en-US" b="1" dirty="0"/>
              <a:t>:1402.4119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Screenshot 2014-04-16 12.50.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35" y="3023933"/>
            <a:ext cx="4555888" cy="3323475"/>
          </a:xfrm>
          <a:prstGeom prst="rect">
            <a:avLst/>
          </a:prstGeom>
        </p:spPr>
      </p:pic>
      <p:pic>
        <p:nvPicPr>
          <p:cNvPr id="8" name="Picture 7" descr="Screenshot 2014-04-16 12.54.3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2954"/>
          <a:stretch/>
        </p:blipFill>
        <p:spPr>
          <a:xfrm>
            <a:off x="18549" y="3036633"/>
            <a:ext cx="4621132" cy="32350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03446" y="4296032"/>
            <a:ext cx="13388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arXiv:1402.4119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805066" y="4308732"/>
            <a:ext cx="1511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arXiv:1402.2301v1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582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A62-TDAQ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62412</TotalTime>
  <Words>4696</Words>
  <Application>Microsoft Macintosh PowerPoint</Application>
  <PresentationFormat>On-screen Show (4:3)</PresentationFormat>
  <Paragraphs>730</Paragraphs>
  <Slides>52</Slides>
  <Notes>2</Notes>
  <HiddenSlides>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NA62-TDAQ</vt:lpstr>
      <vt:lpstr>Equation</vt:lpstr>
      <vt:lpstr>PADME project at DAFNE BTF</vt:lpstr>
      <vt:lpstr>Outline</vt:lpstr>
      <vt:lpstr>The simplest dark sector model</vt:lpstr>
      <vt:lpstr>U boson production and decays</vt:lpstr>
      <vt:lpstr>Particle astrophysics PAMELA AMS</vt:lpstr>
      <vt:lpstr>Hints for dark matter annihilation?</vt:lpstr>
      <vt:lpstr>Muon g-2 SM discrepancy</vt:lpstr>
      <vt:lpstr>The DAMA-Libra effect</vt:lpstr>
      <vt:lpstr>Observation of 3.5KeV X-ray line</vt:lpstr>
      <vt:lpstr>U(1) symmetry explanation</vt:lpstr>
      <vt:lpstr>Dark sector with dark Higgs</vt:lpstr>
      <vt:lpstr>Experimental status U(1) + dark higgs</vt:lpstr>
      <vt:lpstr>U boson searches at  1GeV scale </vt:lpstr>
      <vt:lpstr>Dark photon searches status</vt:lpstr>
      <vt:lpstr>The PADME approach</vt:lpstr>
      <vt:lpstr>Why dark photon invisible decays? </vt:lpstr>
      <vt:lpstr>The PADME experiment proposal</vt:lpstr>
      <vt:lpstr>DAFNE Beam Test Facility (BTF)</vt:lpstr>
      <vt:lpstr>Beam conditions</vt:lpstr>
      <vt:lpstr>PADME active target</vt:lpstr>
      <vt:lpstr>PADME spectrometer &amp; Magnet</vt:lpstr>
      <vt:lpstr>The electromagnetic calorimeter</vt:lpstr>
      <vt:lpstr>Geant4 MC status </vt:lpstr>
      <vt:lpstr>Search in annihilation production </vt:lpstr>
      <vt:lpstr>Experimental technique</vt:lpstr>
      <vt:lpstr>Main background sources</vt:lpstr>
      <vt:lpstr>Signal selection</vt:lpstr>
      <vt:lpstr>Background estimates</vt:lpstr>
      <vt:lpstr>Background estimates II</vt:lpstr>
      <vt:lpstr>The gg normalization selection</vt:lpstr>
      <vt:lpstr>Sensitivity estimate</vt:lpstr>
      <vt:lpstr>Search in bremsstrahlung production </vt:lpstr>
      <vt:lpstr>Visible analysis strategy</vt:lpstr>
      <vt:lpstr>Indication on visible decay sensitivity</vt:lpstr>
      <vt:lpstr>Visible decay: dump experiment</vt:lpstr>
      <vt:lpstr>Competitors</vt:lpstr>
      <vt:lpstr>Possible BTF upgrades</vt:lpstr>
      <vt:lpstr>Improvement in case of BTF upgrades</vt:lpstr>
      <vt:lpstr>The PADME path so far</vt:lpstr>
      <vt:lpstr>Possible project development</vt:lpstr>
      <vt:lpstr>Compatibility with DAFNE operation</vt:lpstr>
      <vt:lpstr>Why we are here?</vt:lpstr>
      <vt:lpstr>What next</vt:lpstr>
      <vt:lpstr>Conclusions</vt:lpstr>
      <vt:lpstr>Calorimeter cluster reconstruction</vt:lpstr>
      <vt:lpstr>Indirect limits</vt:lpstr>
      <vt:lpstr>MC calorimeter performance</vt:lpstr>
      <vt:lpstr>Experimental status</vt:lpstr>
      <vt:lpstr>Padme work flow (from ERC)</vt:lpstr>
      <vt:lpstr>PADME cost from ERC project</vt:lpstr>
      <vt:lpstr>Target termal load and out gassing</vt:lpstr>
      <vt:lpstr>Rates</vt:lpstr>
    </vt:vector>
  </TitlesOfParts>
  <Manager/>
  <Company>INFN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boson at BTF</dc:title>
  <dc:subject/>
  <dc:creator>M. Raggi</dc:creator>
  <cp:keywords/>
  <dc:description/>
  <cp:lastModifiedBy>Mauro Raggi</cp:lastModifiedBy>
  <cp:revision>1389</cp:revision>
  <cp:lastPrinted>2013-12-03T11:45:57Z</cp:lastPrinted>
  <dcterms:created xsi:type="dcterms:W3CDTF">2012-03-21T10:21:10Z</dcterms:created>
  <dcterms:modified xsi:type="dcterms:W3CDTF">2014-05-20T13:52:21Z</dcterms:modified>
  <cp:category/>
</cp:coreProperties>
</file>