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408" r:id="rId2"/>
    <p:sldId id="444" r:id="rId3"/>
    <p:sldId id="442" r:id="rId4"/>
    <p:sldId id="443" r:id="rId5"/>
    <p:sldId id="441" r:id="rId6"/>
    <p:sldId id="440" r:id="rId7"/>
  </p:sldIdLst>
  <p:sldSz cx="9144000" cy="6858000" type="letter"/>
  <p:notesSz cx="7102475" cy="10234613"/>
  <p:custDataLst>
    <p:tags r:id="rId10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Font typeface="Wingdings" pitchFamily="2" charset="2"/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Font typeface="Wingdings" pitchFamily="2" charset="2"/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Font typeface="Wingdings" pitchFamily="2" charset="2"/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Font typeface="Wingdings" pitchFamily="2" charset="2"/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Font typeface="Wingdings" pitchFamily="2" charset="2"/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0000"/>
    <a:srgbClr val="D23C60"/>
    <a:srgbClr val="6C6CDC"/>
    <a:srgbClr val="7B96E1"/>
    <a:srgbClr val="008000"/>
    <a:srgbClr val="CC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5" autoAdjust="0"/>
    <p:restoredTop sz="95687" autoAdjust="0"/>
  </p:normalViewPr>
  <p:slideViewPr>
    <p:cSldViewPr snapToGrid="0">
      <p:cViewPr varScale="1">
        <p:scale>
          <a:sx n="55" d="100"/>
          <a:sy n="55" d="100"/>
        </p:scale>
        <p:origin x="-92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1771" y="-91"/>
      </p:cViewPr>
      <p:guideLst>
        <p:guide orient="horz" pos="32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632575" y="9809163"/>
            <a:ext cx="403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874" tIns="45131" rIns="91874" bIns="45131" anchor="ctr">
            <a:spAutoFit/>
          </a:bodyPr>
          <a:lstStyle/>
          <a:p>
            <a:pPr algn="r" defTabSz="928688" eaLnBrk="0" hangingPunct="0">
              <a:spcBef>
                <a:spcPct val="0"/>
              </a:spcBef>
              <a:buClrTx/>
              <a:buFontTx/>
              <a:buNone/>
            </a:pPr>
            <a:fld id="{B5C86C98-0949-4F60-B2A6-075945CE60B5}" type="slidenum">
              <a:rPr lang="en-US" sz="1400">
                <a:solidFill>
                  <a:schemeClr val="tx1"/>
                </a:solidFill>
                <a:latin typeface="Helvetica" pitchFamily="34" charset="0"/>
              </a:rPr>
              <a:pPr algn="r" defTabSz="928688" eaLnBrk="0" hangingPunct="0">
                <a:spcBef>
                  <a:spcPct val="0"/>
                </a:spcBef>
                <a:buClrTx/>
                <a:buFontTx/>
                <a:buNone/>
              </a:pPr>
              <a:t>‹#›</a:t>
            </a:fld>
            <a:endParaRPr lang="en-US" sz="1400">
              <a:solidFill>
                <a:schemeClr val="tx1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047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57750"/>
            <a:ext cx="521335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4" tIns="45131" rIns="91874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776288"/>
            <a:ext cx="5094287" cy="3821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632575" y="9809163"/>
            <a:ext cx="403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874" tIns="45131" rIns="91874" bIns="45131" anchor="ctr">
            <a:spAutoFit/>
          </a:bodyPr>
          <a:lstStyle/>
          <a:p>
            <a:pPr algn="r" defTabSz="928688" eaLnBrk="0" hangingPunct="0">
              <a:spcBef>
                <a:spcPct val="0"/>
              </a:spcBef>
              <a:buClrTx/>
              <a:buFontTx/>
              <a:buNone/>
            </a:pPr>
            <a:fld id="{1D4FAA2F-2387-4A15-8A01-705A9116E600}" type="slidenum">
              <a:rPr lang="en-US" sz="1400">
                <a:solidFill>
                  <a:schemeClr val="tx1"/>
                </a:solidFill>
                <a:latin typeface="Helvetica" pitchFamily="34" charset="0"/>
              </a:rPr>
              <a:pPr algn="r" defTabSz="928688" eaLnBrk="0" hangingPunct="0">
                <a:spcBef>
                  <a:spcPct val="0"/>
                </a:spcBef>
                <a:buClrTx/>
                <a:buFontTx/>
                <a:buNone/>
              </a:pPr>
              <a:t>‹#›</a:t>
            </a:fld>
            <a:endParaRPr lang="en-US" sz="1400">
              <a:solidFill>
                <a:schemeClr val="tx1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02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C374-B04E-4F67-96BB-34E5224B0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34DF1-2BA6-4BFA-B0A6-398A5E86A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2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6813" y="381000"/>
            <a:ext cx="1943100" cy="5280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381000"/>
            <a:ext cx="5676900" cy="5280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67EAF-F9D6-4C0D-AF78-185BCC20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9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EA6DD-AAB9-4704-997F-EF2A65DFD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64EA-9898-4B71-B5F5-EBF030D2E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513" y="1546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9913" y="1546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CE7BA-BEDA-4392-AB3B-254E7CAB9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9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D81FA-38A0-4302-9BD8-575AA87F6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7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11C40-79BF-4D9E-93B1-0975A19C1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9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4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5D0AE-798D-451E-AC9A-FD2124657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163BF-E2E8-4330-95D6-989C8AB68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2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37BF9-88E4-4DA8-A865-4A18202CB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8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477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7513" y="154622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 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2020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4365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 b="1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342021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 b="1"/>
            </a:lvl1pPr>
          </a:lstStyle>
          <a:p>
            <a:pPr>
              <a:defRPr/>
            </a:pPr>
            <a:r>
              <a:rPr lang="en-US"/>
              <a:t>F. Bedeschi, INFN-Pisa</a:t>
            </a:r>
          </a:p>
        </p:txBody>
      </p:sp>
      <p:pic>
        <p:nvPicPr>
          <p:cNvPr id="1030" name="Picture 1031" descr="blue_line_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605838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38" descr="logoinfn_negativ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3" y="0"/>
            <a:ext cx="1392237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031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87900" y="6524625"/>
            <a:ext cx="8366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ctr" hangingPunct="0">
              <a:spcBef>
                <a:spcPct val="0"/>
              </a:spcBef>
              <a:buClrTx/>
              <a:buFontTx/>
              <a:buNone/>
              <a:defRPr sz="1400">
                <a:solidFill>
                  <a:schemeClr val="bg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31F828B4-4D9E-4601-809E-3C42FE174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28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CC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1400" dirty="0" smtClean="0">
                <a:solidFill>
                  <a:schemeClr val="bg1"/>
                </a:solidFill>
              </a:rPr>
              <a:t>Riunione CSN1, Elba, Maggio 2014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/>
              <a:t>F. Bedeschi, INFN-Pisa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fld id="{CFBA4310-0BEC-430F-BF25-D5427FC1C3C5}" type="slidenum">
              <a:rPr lang="en-US" sz="1400" smtClean="0">
                <a:solidFill>
                  <a:schemeClr val="bg1"/>
                </a:solidFill>
                <a:latin typeface="Times" pitchFamily="18" charset="0"/>
              </a:rPr>
              <a:pPr/>
              <a:t>1</a:t>
            </a:fld>
            <a:endParaRPr lang="en-US" sz="1400" smtClean="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 smtClean="0"/>
              <a:t>Riunione</a:t>
            </a:r>
            <a:r>
              <a:rPr lang="en-US" sz="3200" dirty="0" smtClean="0"/>
              <a:t> CSN1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464" y="3123827"/>
            <a:ext cx="6365875" cy="2271713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Comunicazioni</a:t>
            </a:r>
            <a:endParaRPr lang="en-US" dirty="0" smtClean="0"/>
          </a:p>
          <a:p>
            <a:pPr lvl="1" eaLnBrk="1" hangingPunct="1"/>
            <a:r>
              <a:rPr lang="it-IT" dirty="0" smtClean="0"/>
              <a:t>Varie</a:t>
            </a:r>
          </a:p>
          <a:p>
            <a:pPr lvl="1" eaLnBrk="1" hangingPunct="1"/>
            <a:r>
              <a:rPr lang="it-IT" dirty="0" smtClean="0"/>
              <a:t>Partenze</a:t>
            </a:r>
          </a:p>
          <a:p>
            <a:pPr lvl="1" eaLnBrk="1" hangingPunct="1"/>
            <a:r>
              <a:rPr lang="it-IT" dirty="0" smtClean="0"/>
              <a:t>Settembre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5268913" y="1343025"/>
            <a:ext cx="3875087" cy="904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2400" u="sng" dirty="0"/>
              <a:t>F. Bedeschi</a:t>
            </a:r>
          </a:p>
          <a:p>
            <a:pPr eaLnBrk="1" hangingPunct="1"/>
            <a:r>
              <a:rPr lang="it-IT" sz="2400" dirty="0" smtClean="0">
                <a:solidFill>
                  <a:srgbClr val="CCFFFF"/>
                </a:solidFill>
              </a:rPr>
              <a:t>La Biodola, Maggio 2014</a:t>
            </a:r>
            <a:endParaRPr lang="it-IT" sz="2400" dirty="0">
              <a:solidFill>
                <a:srgbClr val="CCFFFF"/>
              </a:solidFill>
            </a:endParaRP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888378" y="2256212"/>
            <a:ext cx="2301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533400" indent="-5334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defRPr sz="2800">
                <a:solidFill>
                  <a:srgbClr val="FFFF00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4000" u="sng" dirty="0">
                <a:solidFill>
                  <a:schemeClr val="bg1"/>
                </a:solidFill>
              </a:rPr>
              <a:t>Sommario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Highlights from FALC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49" y="1393824"/>
            <a:ext cx="8490961" cy="4702175"/>
          </a:xfrm>
        </p:spPr>
        <p:txBody>
          <a:bodyPr/>
          <a:lstStyle/>
          <a:p>
            <a:r>
              <a:rPr lang="it-IT" dirty="0" smtClean="0"/>
              <a:t>Situazione finanziamento HEP migliora ovunque tranne Spagna, Francia e Italia</a:t>
            </a:r>
          </a:p>
          <a:p>
            <a:r>
              <a:rPr lang="it-IT" dirty="0" smtClean="0"/>
              <a:t>LHC High Lum e’ gia’ nei programmi a medio termine del CERN</a:t>
            </a:r>
          </a:p>
          <a:p>
            <a:pPr lvl="1"/>
            <a:r>
              <a:rPr lang="it-IT" dirty="0" smtClean="0"/>
              <a:t>P5 dara’ un forte supporto a LHC fase 2</a:t>
            </a:r>
          </a:p>
          <a:p>
            <a:r>
              <a:rPr lang="it-IT" dirty="0" smtClean="0"/>
              <a:t>Cina continua a perseguire FCC da 50-70 km</a:t>
            </a:r>
          </a:p>
          <a:p>
            <a:r>
              <a:rPr lang="it-IT" dirty="0" smtClean="0"/>
              <a:t>ILC prepara review per la politica giapponese e una valutazione dei costi «site specific»</a:t>
            </a:r>
          </a:p>
          <a:p>
            <a:pPr lvl="1"/>
            <a:r>
              <a:rPr lang="it-IT" dirty="0"/>
              <a:t>S</a:t>
            </a:r>
            <a:r>
              <a:rPr lang="it-IT" dirty="0" smtClean="0"/>
              <a:t>i spera di riuscire a concludere i negoziati con le altre nazioni entro fine del 2018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Riunione CSN1, Elba, Maggio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Bedeschi, INFN-Pisa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EA6DD-AAB9-4704-997F-EF2A65DFD3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31" y="1366116"/>
            <a:ext cx="7772400" cy="4114800"/>
          </a:xfrm>
        </p:spPr>
        <p:txBody>
          <a:bodyPr/>
          <a:lstStyle/>
          <a:p>
            <a:r>
              <a:rPr lang="it-IT" dirty="0" smtClean="0"/>
              <a:t>Discussione Mu2E</a:t>
            </a:r>
          </a:p>
          <a:p>
            <a:pPr lvl="1"/>
            <a:r>
              <a:rPr lang="it-IT" dirty="0" smtClean="0"/>
              <a:t>Come si arriva al CTS?</a:t>
            </a:r>
          </a:p>
          <a:p>
            <a:endParaRPr lang="it-IT" dirty="0" smtClean="0"/>
          </a:p>
          <a:p>
            <a:r>
              <a:rPr lang="it-IT" dirty="0" smtClean="0"/>
              <a:t>R&amp;D per LHC fase 2 </a:t>
            </a:r>
          </a:p>
          <a:p>
            <a:pPr lvl="1"/>
            <a:r>
              <a:rPr lang="it-IT" dirty="0" smtClean="0"/>
              <a:t>Urgenze 2014</a:t>
            </a:r>
          </a:p>
          <a:p>
            <a:pPr lvl="1"/>
            <a:r>
              <a:rPr lang="it-IT" dirty="0" smtClean="0"/>
              <a:t>Piano finanziamento 3 anni</a:t>
            </a:r>
          </a:p>
          <a:p>
            <a:pPr lvl="1"/>
            <a:r>
              <a:rPr lang="it-IT" dirty="0" smtClean="0"/>
              <a:t>Forma del finanziamento</a:t>
            </a:r>
          </a:p>
          <a:p>
            <a:pPr lvl="1"/>
            <a:endParaRPr lang="it-IT" dirty="0"/>
          </a:p>
          <a:p>
            <a:r>
              <a:rPr lang="it-IT" dirty="0" smtClean="0"/>
              <a:t>Ripartizione tasca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Riunione CSN1, Elba, Maggio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Bedeschi, INFN-Pisa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EA6DD-AAB9-4704-997F-EF2A65DFD3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4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Quadro finanziario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459" y="1684771"/>
            <a:ext cx="7772400" cy="4114800"/>
          </a:xfrm>
        </p:spPr>
        <p:txBody>
          <a:bodyPr/>
          <a:lstStyle/>
          <a:p>
            <a:r>
              <a:rPr lang="it-IT" dirty="0" smtClean="0"/>
              <a:t>Tasca complessiva da asssegnare:	 1980 k€</a:t>
            </a:r>
          </a:p>
          <a:p>
            <a:endParaRPr lang="it-IT" dirty="0"/>
          </a:p>
          <a:p>
            <a:r>
              <a:rPr lang="it-IT" dirty="0" smtClean="0"/>
              <a:t>R&amp;D fase 2 fuori tasca</a:t>
            </a:r>
          </a:p>
          <a:p>
            <a:pPr lvl="1"/>
            <a:r>
              <a:rPr lang="it-IT" dirty="0" smtClean="0"/>
              <a:t>Envelope complessivo include finanziamenti 2014</a:t>
            </a:r>
          </a:p>
          <a:p>
            <a:endParaRPr lang="it-IT" dirty="0"/>
          </a:p>
          <a:p>
            <a:r>
              <a:rPr lang="it-IT" dirty="0" smtClean="0"/>
              <a:t>Rabbocco missioni a luglio previo referaggio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Riunione CSN1, Elba, Maggio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Bedeschi, INFN-Pisa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EA6DD-AAB9-4704-997F-EF2A65DFD3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Workshop</a:t>
            </a:r>
            <a:r>
              <a:rPr lang="it-IT" dirty="0"/>
              <a:t> </a:t>
            </a:r>
            <a:r>
              <a:rPr lang="it-IT" dirty="0" smtClean="0"/>
              <a:t>CSN1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Connessioni Vydio da prenotare</a:t>
            </a:r>
          </a:p>
          <a:p>
            <a:pPr lvl="1"/>
            <a:r>
              <a:rPr lang="it-IT" dirty="0" smtClean="0"/>
              <a:t>Prego conveners di occuparsene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r>
              <a:rPr lang="it-IT" dirty="0" smtClean="0"/>
              <a:t>Bus ritorno</a:t>
            </a:r>
            <a:endParaRPr lang="it-IT" dirty="0"/>
          </a:p>
          <a:p>
            <a:pPr lvl="1"/>
            <a:r>
              <a:rPr lang="it-IT" dirty="0" smtClean="0"/>
              <a:t>Prevista </a:t>
            </a:r>
            <a:r>
              <a:rPr lang="it-IT" dirty="0" smtClean="0"/>
              <a:t>partenza alle 15 </a:t>
            </a:r>
          </a:p>
          <a:p>
            <a:pPr lvl="2"/>
            <a:r>
              <a:rPr lang="it-IT" dirty="0" smtClean="0"/>
              <a:t>Probabile arrivo Fiumicino 20 – </a:t>
            </a:r>
            <a:r>
              <a:rPr lang="it-IT" dirty="0" smtClean="0"/>
              <a:t>20:30</a:t>
            </a:r>
            <a:endParaRPr lang="it-IT" dirty="0"/>
          </a:p>
          <a:p>
            <a:pPr lvl="1"/>
            <a:r>
              <a:rPr lang="it-IT" dirty="0" smtClean="0"/>
              <a:t>Controllate compatibilita’ con voli</a:t>
            </a:r>
          </a:p>
          <a:p>
            <a:pPr lvl="2"/>
            <a:r>
              <a:rPr lang="it-IT" dirty="0" smtClean="0"/>
              <a:t>Si puo’ anticipare un po’ ... Sacrificando il pranzo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Riunione CSN1, Elba, Maggio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Bedeschi, INFN-Pisa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EA6DD-AAB9-4704-997F-EF2A65DFD3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5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Riunione settembre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565" y="3010849"/>
            <a:ext cx="7772400" cy="993115"/>
          </a:xfrm>
        </p:spPr>
        <p:txBody>
          <a:bodyPr/>
          <a:lstStyle/>
          <a:p>
            <a:r>
              <a:rPr lang="it-IT" dirty="0" smtClean="0"/>
              <a:t>Aggiornamenti da Alessia su Catania?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Riunione CSN1, Elba, Maggio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Bedeschi, INFN-Pisa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EA6DD-AAB9-4704-997F-EF2A65DFD3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9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462"/>
  <p:tag name="DEFAULTHEIGHT" val="328"/>
  <p:tag name="PREAMBLE" val="\documentclass{article}&#10;\pagestyle{empty}&#10;\usepackage{xspace,amssymb,amsfonts,amsmath}&#10;\usepackage{color}&#10;\usepackage{TeX4PPT}&#10;&#10;\begin{equation}&#10;E = \frac{s-\lambda q}{1-\lambda}&#10;\end{equation}&#10;\end{document}&#10;&#10;"/>
  <p:tag name="MAGPC" val="200"/>
  <p:tag name="FONTSIZE" val="10"/>
</p:tagLst>
</file>

<file path=ppt/theme/theme1.xml><?xml version="1.0" encoding="utf-8"?>
<a:theme xmlns:a="http://schemas.openxmlformats.org/drawingml/2006/main" name="Lezioni_CERN_2003">
  <a:themeElements>
    <a:clrScheme name="Lezioni_CERN_20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zioni_CERN_20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tx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 typeface="Wingdings" pitchFamily="2" charset="2"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tx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 typeface="Wingdings" pitchFamily="2" charset="2"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zioni_CERN_20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zioni_CERN_20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zioni_CERN_20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zioni_CERN_20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zioni_CERN_20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zioni_CERN_20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zioni_CERN_20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Data\Microsoft\Templates\Lezioni_CERN_2003.pot</Template>
  <TotalTime>39028</TotalTime>
  <Pages>22</Pages>
  <Words>249</Words>
  <Application>Microsoft Office PowerPoint</Application>
  <PresentationFormat>Letter Paper (8.5x11 in)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Lezioni_CERN_2003</vt:lpstr>
      <vt:lpstr>Riunione CSN1</vt:lpstr>
      <vt:lpstr>Highlights from FALC</vt:lpstr>
      <vt:lpstr>Highlights</vt:lpstr>
      <vt:lpstr>Quadro finanziario</vt:lpstr>
      <vt:lpstr>Workshop CSN1 </vt:lpstr>
      <vt:lpstr>Riunione settembre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of Collaboration Meeting talk</dc:title>
  <dc:subject>Bs workshop 1/14/05</dc:subject>
  <dc:creator>Franco Bedeschi</dc:creator>
  <cp:lastModifiedBy>bed</cp:lastModifiedBy>
  <cp:revision>1896</cp:revision>
  <cp:lastPrinted>2012-09-21T10:14:29Z</cp:lastPrinted>
  <dcterms:created xsi:type="dcterms:W3CDTF">1997-01-27T15:41:37Z</dcterms:created>
  <dcterms:modified xsi:type="dcterms:W3CDTF">2014-05-20T13:23:11Z</dcterms:modified>
</cp:coreProperties>
</file>