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sldIdLst>
    <p:sldId id="258" r:id="rId2"/>
  </p:sldIdLst>
  <p:sldSz cx="9144000" cy="6858000" type="screen4x3"/>
  <p:notesSz cx="6858000" cy="9144000"/>
  <p:defaultTextStyle>
    <a:defPPr>
      <a:defRPr lang="it-IT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2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2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2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2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2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12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12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12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12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010491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18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it-IT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42D0892-C7A9-4FA9-8812-91539092CBAE}" type="datetimeFigureOut">
              <a:rPr lang="it-IT"/>
              <a:pPr/>
              <a:t>18/05/2009</a:t>
            </a:fld>
            <a:endParaRPr lang="it-IT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43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it-IT"/>
          </a:p>
        </p:txBody>
      </p:sp>
      <p:sp>
        <p:nvSpPr>
          <p:cNvPr id="143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B270385-E6AA-42B7-A181-3E3164AB5C56}" type="slidenum">
              <a:rPr lang="it-IT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35600E-9F14-47AA-B8C5-B53CDFC58FE1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A61514-74E5-4003-849A-4A16720E37A8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F5BBFC-AE67-4416-AA23-8BE91D5FCC31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A5C670-0DED-48A7-9FB1-C450AFBAD88C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5FF016-3EA2-4F8D-8A06-141964842183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02A66E-4911-4BC5-96F1-A96FA538CFDF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D7B8A8-14A3-4098-BA26-01BB5D23B447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A2447D-8D72-4EEF-99F2-51C14D63239C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6DBC80-8425-49C6-818E-D8B6AC2E7421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FFADFE-8069-44A8-8370-A08A8E70CCAA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C8D1B9-B670-41B3-AFE6-24B96FBD2C8A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1B66278C-9F34-49D3-BAD2-B203D0697CE4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12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12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12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12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124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124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124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124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oleObject" Target="../embeddings/Microsoft_Office_Word_97_-_2003_Document2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Microsoft_Office_Word_97_-_2003_Document1.doc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Text Box 466"/>
          <p:cNvSpPr txBox="1">
            <a:spLocks noChangeArrowheads="1"/>
          </p:cNvSpPr>
          <p:nvPr/>
        </p:nvSpPr>
        <p:spPr bwMode="auto">
          <a:xfrm>
            <a:off x="990600" y="0"/>
            <a:ext cx="80010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 dirty="0">
                <a:solidFill>
                  <a:srgbClr val="CC0000"/>
                </a:solidFill>
                <a:latin typeface="Verdana" pitchFamily="34" charset="0"/>
                <a:cs typeface="Times New Roman" pitchFamily="18" charset="0"/>
              </a:rPr>
              <a:t>Staggered double-layer array crystals for the reduction of the depth-of-interaction uncertainty in </a:t>
            </a:r>
            <a:r>
              <a:rPr lang="en-US" sz="2000" dirty="0" smtClean="0">
                <a:solidFill>
                  <a:srgbClr val="CC0000"/>
                </a:solidFill>
                <a:latin typeface="Verdana" pitchFamily="34" charset="0"/>
                <a:cs typeface="Times New Roman" pitchFamily="18" charset="0"/>
              </a:rPr>
              <a:t>“in-beam” </a:t>
            </a:r>
            <a:r>
              <a:rPr lang="en-US" sz="2000" dirty="0">
                <a:solidFill>
                  <a:srgbClr val="CC0000"/>
                </a:solidFill>
                <a:latin typeface="Verdana" pitchFamily="34" charset="0"/>
                <a:cs typeface="Times New Roman" pitchFamily="18" charset="0"/>
              </a:rPr>
              <a:t>PET: a preliminary study</a:t>
            </a:r>
            <a:endParaRPr lang="it-IT" sz="2000" dirty="0">
              <a:solidFill>
                <a:srgbClr val="CC0000"/>
              </a:solidFill>
              <a:latin typeface="Verdana" pitchFamily="34" charset="0"/>
              <a:cs typeface="Times New Roman" pitchFamily="18" charset="0"/>
            </a:endParaRPr>
          </a:p>
        </p:txBody>
      </p:sp>
      <p:pic>
        <p:nvPicPr>
          <p:cNvPr id="1029" name="Picture 881" descr="cherubino_pant541_14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2400" y="152400"/>
            <a:ext cx="685800" cy="700088"/>
          </a:xfrm>
          <a:prstGeom prst="rect">
            <a:avLst/>
          </a:prstGeom>
          <a:solidFill>
            <a:schemeClr val="bg1"/>
          </a:solidFill>
          <a:ln w="76200">
            <a:noFill/>
            <a:miter lim="800000"/>
            <a:headEnd/>
            <a:tailEnd/>
          </a:ln>
        </p:spPr>
      </p:pic>
      <p:pic>
        <p:nvPicPr>
          <p:cNvPr id="1030" name="Picture 188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2400" y="990600"/>
            <a:ext cx="625475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1" name="Text Box 476"/>
          <p:cNvSpPr txBox="1">
            <a:spLocks noChangeArrowheads="1"/>
          </p:cNvSpPr>
          <p:nvPr/>
        </p:nvSpPr>
        <p:spPr bwMode="auto">
          <a:xfrm>
            <a:off x="1066800" y="1066800"/>
            <a:ext cx="7277100" cy="67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2000">
                <a:latin typeface="Tahoma" pitchFamily="34" charset="0"/>
                <a:cs typeface="Times New Roman" pitchFamily="18" charset="0"/>
              </a:rPr>
              <a:t>N. Belcari, F. Attanasi,</a:t>
            </a:r>
            <a:r>
              <a:rPr lang="it-IT" sz="2000" baseline="30000">
                <a:latin typeface="Tahoma" pitchFamily="34" charset="0"/>
                <a:cs typeface="Times New Roman" pitchFamily="18" charset="0"/>
              </a:rPr>
              <a:t> </a:t>
            </a:r>
            <a:r>
              <a:rPr lang="it-IT" sz="2000" u="sng">
                <a:latin typeface="Tahoma" pitchFamily="34" charset="0"/>
                <a:cs typeface="Times New Roman" pitchFamily="18" charset="0"/>
              </a:rPr>
              <a:t>V. Rosso </a:t>
            </a:r>
            <a:r>
              <a:rPr lang="it-IT" sz="2000">
                <a:latin typeface="Tahoma" pitchFamily="34" charset="0"/>
                <a:cs typeface="Times New Roman" pitchFamily="18" charset="0"/>
              </a:rPr>
              <a:t>, A. Del Guerra</a:t>
            </a:r>
            <a:endParaRPr lang="en-US" baseline="30000">
              <a:latin typeface="Tahoma" pitchFamily="34" charset="0"/>
              <a:cs typeface="Times New Roman" pitchFamily="18" charset="0"/>
            </a:endParaRPr>
          </a:p>
          <a:p>
            <a:r>
              <a:rPr lang="en-US" sz="1800" i="1">
                <a:latin typeface="Tahoma" pitchFamily="34" charset="0"/>
                <a:cs typeface="Times New Roman" pitchFamily="18" charset="0"/>
              </a:rPr>
              <a:t>Department of Physics - University of Pisa and INFN, Pisa, Italy</a:t>
            </a:r>
            <a:r>
              <a:rPr lang="en-US" sz="180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graphicFrame>
        <p:nvGraphicFramePr>
          <p:cNvPr id="1027" name="Object 9"/>
          <p:cNvGraphicFramePr>
            <a:graphicFrameLocks noChangeAspect="1"/>
          </p:cNvGraphicFramePr>
          <p:nvPr/>
        </p:nvGraphicFramePr>
        <p:xfrm>
          <a:off x="5029200" y="3048000"/>
          <a:ext cx="4038600" cy="3048000"/>
        </p:xfrm>
        <a:graphic>
          <a:graphicData uri="http://schemas.openxmlformats.org/presentationml/2006/ole">
            <p:oleObj spid="_x0000_s1027" name="Document" r:id="rId6" imgW="4990692" imgH="3735134" progId="Word.Document.8">
              <p:embed/>
            </p:oleObj>
          </a:graphicData>
        </a:graphic>
      </p:graphicFrame>
      <p:sp>
        <p:nvSpPr>
          <p:cNvPr id="1032" name="Rettangolo 11"/>
          <p:cNvSpPr>
            <a:spLocks noChangeArrowheads="1"/>
          </p:cNvSpPr>
          <p:nvPr/>
        </p:nvSpPr>
        <p:spPr bwMode="auto">
          <a:xfrm>
            <a:off x="76200" y="1752600"/>
            <a:ext cx="8915400" cy="1247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 sz="1200" dirty="0">
                <a:latin typeface="Tahoma" pitchFamily="34" charset="0"/>
                <a:cs typeface="Times New Roman" pitchFamily="18" charset="0"/>
              </a:rPr>
              <a:t>PET is a valuable method for in-beam monitoring of the accuracy of the treatment in </a:t>
            </a:r>
            <a:r>
              <a:rPr lang="en-US" sz="1200" dirty="0" err="1">
                <a:latin typeface="Tahoma" pitchFamily="34" charset="0"/>
                <a:cs typeface="Times New Roman" pitchFamily="18" charset="0"/>
              </a:rPr>
              <a:t>hadron</a:t>
            </a:r>
            <a:r>
              <a:rPr lang="en-US" sz="1200" dirty="0">
                <a:latin typeface="Tahoma" pitchFamily="34" charset="0"/>
                <a:cs typeface="Times New Roman" pitchFamily="18" charset="0"/>
              </a:rPr>
              <a:t> therapy. It takes advantage of short lived </a:t>
            </a:r>
            <a:r>
              <a:rPr lang="en-US" sz="1400" dirty="0">
                <a:latin typeface="Symbol" pitchFamily="18" charset="2"/>
                <a:cs typeface="Times New Roman" pitchFamily="18" charset="0"/>
              </a:rPr>
              <a:t>b</a:t>
            </a:r>
            <a:r>
              <a:rPr lang="en-US" sz="1200" baseline="30000" dirty="0">
                <a:latin typeface="Tahoma" pitchFamily="34" charset="0"/>
                <a:cs typeface="Times New Roman" pitchFamily="18" charset="0"/>
              </a:rPr>
              <a:t>+</a:t>
            </a:r>
            <a:r>
              <a:rPr lang="en-US" sz="1200" dirty="0">
                <a:latin typeface="Tahoma" pitchFamily="34" charset="0"/>
                <a:cs typeface="Times New Roman" pitchFamily="18" charset="0"/>
              </a:rPr>
              <a:t>-emitters produced in the biological tissues during irradiation by means of projectile and/or target nuclei fragmentations.</a:t>
            </a:r>
          </a:p>
          <a:p>
            <a:pPr algn="just"/>
            <a:r>
              <a:rPr lang="en-US" sz="1200" dirty="0">
                <a:latin typeface="Tahoma" pitchFamily="34" charset="0"/>
                <a:cs typeface="Times New Roman" pitchFamily="18" charset="0"/>
              </a:rPr>
              <a:t>An essential step towards the development of a high sensitivity in-beam PET system is to enlarge the detector area and to increase the </a:t>
            </a:r>
            <a:r>
              <a:rPr lang="en-US" sz="1200" dirty="0" err="1">
                <a:latin typeface="Tahoma" pitchFamily="34" charset="0"/>
                <a:cs typeface="Times New Roman" pitchFamily="18" charset="0"/>
              </a:rPr>
              <a:t>scintillator</a:t>
            </a:r>
            <a:r>
              <a:rPr lang="en-US" sz="1200" dirty="0">
                <a:latin typeface="Tahoma" pitchFamily="34" charset="0"/>
                <a:cs typeface="Times New Roman" pitchFamily="18" charset="0"/>
              </a:rPr>
              <a:t> thickness. However, this solution has the drawback of a degradation of the spatial resolution due to the parallax effect, mainly caused by the uncertainty on the depth of the interaction (DOI) of the </a:t>
            </a:r>
            <a:r>
              <a:rPr lang="en-US" sz="1400" dirty="0">
                <a:latin typeface="Symbol" pitchFamily="18" charset="2"/>
                <a:cs typeface="Times New Roman" pitchFamily="18" charset="0"/>
              </a:rPr>
              <a:t>g</a:t>
            </a:r>
            <a:r>
              <a:rPr lang="en-US" sz="1200" dirty="0">
                <a:latin typeface="Tahoma" pitchFamily="34" charset="0"/>
                <a:cs typeface="Times New Roman" pitchFamily="18" charset="0"/>
              </a:rPr>
              <a:t> in the </a:t>
            </a:r>
            <a:r>
              <a:rPr lang="en-US" sz="1200" dirty="0" err="1">
                <a:latin typeface="Tahoma" pitchFamily="34" charset="0"/>
                <a:cs typeface="Times New Roman" pitchFamily="18" charset="0"/>
              </a:rPr>
              <a:t>scintillator</a:t>
            </a:r>
            <a:r>
              <a:rPr lang="en-US" sz="1200" dirty="0">
                <a:latin typeface="Tahoma" pitchFamily="34" charset="0"/>
                <a:cs typeface="Times New Roman" pitchFamily="18" charset="0"/>
              </a:rPr>
              <a:t>. To reduce the DOI contribution we propose to use detecting heads based on a staggered double-layer crystals arrays.</a:t>
            </a:r>
          </a:p>
        </p:txBody>
      </p:sp>
      <p:sp>
        <p:nvSpPr>
          <p:cNvPr id="1033" name="CasellaDiTesto 86"/>
          <p:cNvSpPr txBox="1">
            <a:spLocks noChangeArrowheads="1"/>
          </p:cNvSpPr>
          <p:nvPr/>
        </p:nvSpPr>
        <p:spPr bwMode="auto">
          <a:xfrm>
            <a:off x="3962400" y="3200400"/>
            <a:ext cx="2819400" cy="106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solidFill>
                  <a:srgbClr val="FF0000"/>
                </a:solidFill>
                <a:latin typeface="Tahoma" pitchFamily="34" charset="0"/>
                <a:cs typeface="Times New Roman" pitchFamily="18" charset="0"/>
              </a:rPr>
              <a:t>Experimental image obtained  when the two matrices were flood field illuminated by a 511 keV source.</a:t>
            </a:r>
          </a:p>
        </p:txBody>
      </p:sp>
      <p:sp>
        <p:nvSpPr>
          <p:cNvPr id="1035" name="CasellaDiTesto 90"/>
          <p:cNvSpPr txBox="1">
            <a:spLocks noChangeArrowheads="1"/>
          </p:cNvSpPr>
          <p:nvPr/>
        </p:nvSpPr>
        <p:spPr bwMode="auto">
          <a:xfrm>
            <a:off x="152400" y="3200400"/>
            <a:ext cx="3276600" cy="131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GB" sz="1600">
                <a:solidFill>
                  <a:srgbClr val="010491"/>
                </a:solidFill>
                <a:latin typeface="Tahoma" pitchFamily="34" charset="0"/>
                <a:cs typeface="Times New Roman" pitchFamily="18" charset="0"/>
              </a:rPr>
              <a:t>The information about the DOI, in terms of upper or bottom layer, arise from the position of the reconstructed interaction point.</a:t>
            </a:r>
            <a:endParaRPr lang="it-IT" sz="1600">
              <a:solidFill>
                <a:srgbClr val="010491"/>
              </a:solidFill>
              <a:latin typeface="Tahoma" pitchFamily="34" charset="0"/>
              <a:cs typeface="Times New Roman" pitchFamily="18" charset="0"/>
            </a:endParaRPr>
          </a:p>
          <a:p>
            <a:endParaRPr lang="it-IT" sz="1600">
              <a:latin typeface="Tahoma" pitchFamily="34" charset="0"/>
              <a:cs typeface="Times New Roman" pitchFamily="18" charset="0"/>
            </a:endParaRPr>
          </a:p>
        </p:txBody>
      </p:sp>
      <p:sp>
        <p:nvSpPr>
          <p:cNvPr id="1036" name="CasellaDiTesto 91"/>
          <p:cNvSpPr txBox="1">
            <a:spLocks noChangeArrowheads="1"/>
          </p:cNvSpPr>
          <p:nvPr/>
        </p:nvSpPr>
        <p:spPr bwMode="auto">
          <a:xfrm>
            <a:off x="609600" y="6096000"/>
            <a:ext cx="8077200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1400">
                <a:solidFill>
                  <a:srgbClr val="00B050"/>
                </a:solidFill>
                <a:latin typeface="Tahoma" pitchFamily="34" charset="0"/>
                <a:cs typeface="Times New Roman" pitchFamily="18" charset="0"/>
              </a:rPr>
              <a:t>The dual layer staggered solution will bring information on the depth of interaction of the </a:t>
            </a:r>
            <a:r>
              <a:rPr lang="en-GB" sz="1400">
                <a:solidFill>
                  <a:srgbClr val="00B050"/>
                </a:solidFill>
                <a:latin typeface="Symbol" pitchFamily="18" charset="2"/>
                <a:cs typeface="Times New Roman" pitchFamily="18" charset="0"/>
              </a:rPr>
              <a:t>g</a:t>
            </a:r>
            <a:r>
              <a:rPr lang="en-GB" sz="1400">
                <a:solidFill>
                  <a:srgbClr val="00B050"/>
                </a:solidFill>
                <a:latin typeface="Tahoma" pitchFamily="34" charset="0"/>
                <a:cs typeface="Times New Roman" pitchFamily="18" charset="0"/>
              </a:rPr>
              <a:t> in the scintillating crystals: in the acquired image all of the 50 pixels of the two layers were correctly identified. Hence, For each </a:t>
            </a:r>
            <a:r>
              <a:rPr lang="en-GB" sz="1400">
                <a:solidFill>
                  <a:srgbClr val="00B050"/>
                </a:solidFill>
                <a:latin typeface="Symbol" pitchFamily="18" charset="2"/>
                <a:cs typeface="Times New Roman" pitchFamily="18" charset="0"/>
              </a:rPr>
              <a:t>g</a:t>
            </a:r>
            <a:r>
              <a:rPr lang="en-GB" sz="1400">
                <a:solidFill>
                  <a:srgbClr val="00B050"/>
                </a:solidFill>
                <a:latin typeface="Tahoma" pitchFamily="34" charset="0"/>
                <a:cs typeface="Times New Roman" pitchFamily="18" charset="0"/>
              </a:rPr>
              <a:t> we can attribute a Z information reducing the DOI uncertainty.</a:t>
            </a:r>
            <a:r>
              <a:rPr lang="en-US" sz="1400">
                <a:solidFill>
                  <a:srgbClr val="00B050"/>
                </a:solidFill>
                <a:latin typeface="Tahoma" pitchFamily="34" charset="0"/>
                <a:cs typeface="Times New Roman" pitchFamily="18" charset="0"/>
              </a:rPr>
              <a:t> </a:t>
            </a:r>
            <a:endParaRPr lang="it-IT" sz="1400">
              <a:solidFill>
                <a:srgbClr val="00B050"/>
              </a:solidFill>
              <a:latin typeface="Tahoma" pitchFamily="34" charset="0"/>
              <a:cs typeface="Times New Roman" pitchFamily="18" charset="0"/>
            </a:endParaRPr>
          </a:p>
        </p:txBody>
      </p:sp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76200" y="3048000"/>
            <a:ext cx="3581400" cy="2971800"/>
          </a:xfrm>
          <a:prstGeom prst="rect">
            <a:avLst/>
          </a:prstGeom>
          <a:noFill/>
          <a:ln w="28575">
            <a:solidFill>
              <a:srgbClr val="01049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039" name="Rectangle 15"/>
          <p:cNvSpPr>
            <a:spLocks noChangeArrowheads="1"/>
          </p:cNvSpPr>
          <p:nvPr/>
        </p:nvSpPr>
        <p:spPr bwMode="auto">
          <a:xfrm>
            <a:off x="3886200" y="3048000"/>
            <a:ext cx="5181600" cy="2971800"/>
          </a:xfrm>
          <a:prstGeom prst="rect">
            <a:avLst/>
          </a:prstGeom>
          <a:noFill/>
          <a:ln w="28575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grpSp>
        <p:nvGrpSpPr>
          <p:cNvPr id="16" name="Gruppo 15"/>
          <p:cNvGrpSpPr/>
          <p:nvPr/>
        </p:nvGrpSpPr>
        <p:grpSpPr>
          <a:xfrm>
            <a:off x="228600" y="4321175"/>
            <a:ext cx="3352800" cy="1612900"/>
            <a:chOff x="0" y="4321175"/>
            <a:chExt cx="3586163" cy="1612900"/>
          </a:xfrm>
        </p:grpSpPr>
        <p:graphicFrame>
          <p:nvGraphicFramePr>
            <p:cNvPr id="1026" name="Object 116"/>
            <p:cNvGraphicFramePr>
              <a:graphicFrameLocks noChangeAspect="1"/>
            </p:cNvGraphicFramePr>
            <p:nvPr/>
          </p:nvGraphicFramePr>
          <p:xfrm>
            <a:off x="0" y="4321175"/>
            <a:ext cx="3586163" cy="1612900"/>
          </p:xfrm>
          <a:graphic>
            <a:graphicData uri="http://schemas.openxmlformats.org/presentationml/2006/ole">
              <p:oleObj spid="_x0000_s1026" name="Document" r:id="rId7" imgW="4416809" imgH="2420727" progId="Word.Document.8">
                <p:embed/>
              </p:oleObj>
            </a:graphicData>
          </a:graphic>
        </p:graphicFrame>
        <p:sp>
          <p:nvSpPr>
            <p:cNvPr id="14" name="CasellaDiTesto 13"/>
            <p:cNvSpPr txBox="1"/>
            <p:nvPr/>
          </p:nvSpPr>
          <p:spPr>
            <a:xfrm>
              <a:off x="2990850" y="4819650"/>
              <a:ext cx="152400" cy="36253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>
                <a:lnSpc>
                  <a:spcPts val="700"/>
                </a:lnSpc>
              </a:pPr>
              <a:r>
                <a:rPr lang="it-IT" sz="800" dirty="0" smtClean="0"/>
                <a:t>A</a:t>
              </a:r>
            </a:p>
            <a:p>
              <a:pPr>
                <a:lnSpc>
                  <a:spcPts val="700"/>
                </a:lnSpc>
              </a:pPr>
              <a:endParaRPr lang="it-IT" sz="800" dirty="0"/>
            </a:p>
            <a:p>
              <a:pPr>
                <a:lnSpc>
                  <a:spcPts val="700"/>
                </a:lnSpc>
              </a:pPr>
              <a:r>
                <a:rPr lang="it-IT" sz="800" dirty="0" smtClean="0"/>
                <a:t>B</a:t>
              </a:r>
              <a:endParaRPr lang="it-IT" sz="800" dirty="0"/>
            </a:p>
          </p:txBody>
        </p:sp>
        <p:sp>
          <p:nvSpPr>
            <p:cNvPr id="15" name="CasellaDiTesto 14"/>
            <p:cNvSpPr txBox="1"/>
            <p:nvPr/>
          </p:nvSpPr>
          <p:spPr>
            <a:xfrm>
              <a:off x="3352800" y="5190540"/>
              <a:ext cx="152400" cy="36253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>
                <a:lnSpc>
                  <a:spcPts val="700"/>
                </a:lnSpc>
              </a:pPr>
              <a:r>
                <a:rPr lang="it-IT" sz="800" dirty="0" smtClean="0"/>
                <a:t>A</a:t>
              </a:r>
            </a:p>
            <a:p>
              <a:pPr>
                <a:lnSpc>
                  <a:spcPts val="700"/>
                </a:lnSpc>
              </a:pPr>
              <a:endParaRPr lang="it-IT" sz="800" dirty="0"/>
            </a:p>
            <a:p>
              <a:pPr>
                <a:lnSpc>
                  <a:spcPts val="700"/>
                </a:lnSpc>
              </a:pPr>
              <a:r>
                <a:rPr lang="it-IT" sz="800" dirty="0" smtClean="0"/>
                <a:t>B</a:t>
              </a:r>
              <a:endParaRPr lang="it-IT" sz="800" dirty="0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2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24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</TotalTime>
  <Words>277</Words>
  <Application>Microsoft Office PowerPoint</Application>
  <PresentationFormat>Presentazione su schermo (4:3)</PresentationFormat>
  <Paragraphs>14</Paragraphs>
  <Slides>1</Slides>
  <Notes>1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3" baseType="lpstr">
      <vt:lpstr>Blank Presentation</vt:lpstr>
      <vt:lpstr>Document</vt:lpstr>
      <vt:lpstr>Diapositiva 1</vt:lpstr>
    </vt:vector>
  </TitlesOfParts>
  <Company>sara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valeria</dc:creator>
  <dc:description>INFN</dc:description>
  <cp:lastModifiedBy>Utente Windows</cp:lastModifiedBy>
  <cp:revision>31</cp:revision>
  <dcterms:created xsi:type="dcterms:W3CDTF">2009-02-06T18:40:14Z</dcterms:created>
  <dcterms:modified xsi:type="dcterms:W3CDTF">2009-05-18T10:32:12Z</dcterms:modified>
</cp:coreProperties>
</file>