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50"/>
  </p:notesMasterIdLst>
  <p:sldIdLst>
    <p:sldId id="256" r:id="rId2"/>
    <p:sldId id="628" r:id="rId3"/>
    <p:sldId id="634" r:id="rId4"/>
    <p:sldId id="635" r:id="rId5"/>
    <p:sldId id="626" r:id="rId6"/>
    <p:sldId id="614" r:id="rId7"/>
    <p:sldId id="636" r:id="rId8"/>
    <p:sldId id="649" r:id="rId9"/>
    <p:sldId id="654" r:id="rId10"/>
    <p:sldId id="656" r:id="rId11"/>
    <p:sldId id="615" r:id="rId12"/>
    <p:sldId id="655" r:id="rId13"/>
    <p:sldId id="657" r:id="rId14"/>
    <p:sldId id="658" r:id="rId15"/>
    <p:sldId id="659" r:id="rId16"/>
    <p:sldId id="660" r:id="rId17"/>
    <p:sldId id="661" r:id="rId18"/>
    <p:sldId id="662" r:id="rId19"/>
    <p:sldId id="663" r:id="rId20"/>
    <p:sldId id="619" r:id="rId21"/>
    <p:sldId id="648" r:id="rId22"/>
    <p:sldId id="620" r:id="rId23"/>
    <p:sldId id="622" r:id="rId24"/>
    <p:sldId id="642" r:id="rId25"/>
    <p:sldId id="637" r:id="rId26"/>
    <p:sldId id="640" r:id="rId27"/>
    <p:sldId id="641" r:id="rId28"/>
    <p:sldId id="653" r:id="rId29"/>
    <p:sldId id="650" r:id="rId30"/>
    <p:sldId id="638" r:id="rId31"/>
    <p:sldId id="639" r:id="rId32"/>
    <p:sldId id="617" r:id="rId33"/>
    <p:sldId id="618" r:id="rId34"/>
    <p:sldId id="602" r:id="rId35"/>
    <p:sldId id="603" r:id="rId36"/>
    <p:sldId id="605" r:id="rId37"/>
    <p:sldId id="606" r:id="rId38"/>
    <p:sldId id="633" r:id="rId39"/>
    <p:sldId id="608" r:id="rId40"/>
    <p:sldId id="610" r:id="rId41"/>
    <p:sldId id="611" r:id="rId42"/>
    <p:sldId id="645" r:id="rId43"/>
    <p:sldId id="613" r:id="rId44"/>
    <p:sldId id="646" r:id="rId45"/>
    <p:sldId id="647" r:id="rId46"/>
    <p:sldId id="651" r:id="rId47"/>
    <p:sldId id="399" r:id="rId48"/>
    <p:sldId id="58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2"/>
    <a:srgbClr val="FF00FF"/>
    <a:srgbClr val="F9A7D8"/>
    <a:srgbClr val="FFA1A1"/>
    <a:srgbClr val="FF33CC"/>
    <a:srgbClr val="00FF00"/>
    <a:srgbClr val="FF7171"/>
    <a:srgbClr val="0070C0"/>
    <a:srgbClr val="5EF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128" autoAdjust="0"/>
  </p:normalViewPr>
  <p:slideViewPr>
    <p:cSldViewPr snapToGrid="0">
      <p:cViewPr varScale="1">
        <p:scale>
          <a:sx n="71" d="100"/>
          <a:sy n="71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3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1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8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7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7147" y="6459785"/>
            <a:ext cx="5835316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4968" y="6459785"/>
            <a:ext cx="9375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03/11/2014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Tensor Spin Observables Workshop 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3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06/06/2014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Joint Hall A/C Collaboration Meeting	Elena Long &lt;ellie@jlab.org&gt;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1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83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4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Overview of Spin Structure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3"/>
                <a:stretch>
                  <a:fillRect l="-5152" b="-16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48864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Elena Long</a:t>
            </a:r>
          </a:p>
          <a:p>
            <a:r>
              <a:rPr lang="en-US" cap="none" dirty="0" smtClean="0"/>
              <a:t>HiX2014</a:t>
            </a:r>
          </a:p>
          <a:p>
            <a:r>
              <a:rPr lang="en-US" cap="none" dirty="0" err="1" smtClean="0"/>
              <a:t>Laboratori</a:t>
            </a:r>
            <a:r>
              <a:rPr lang="en-US" cap="none" dirty="0" smtClean="0"/>
              <a:t> </a:t>
            </a:r>
            <a:r>
              <a:rPr lang="en-US" cap="none" dirty="0" err="1" smtClean="0"/>
              <a:t>Nazionali</a:t>
            </a:r>
            <a:r>
              <a:rPr lang="en-US" cap="none" dirty="0" smtClean="0"/>
              <a:t> di </a:t>
            </a:r>
            <a:r>
              <a:rPr lang="en-US" cap="none" dirty="0" err="1" smtClean="0"/>
              <a:t>Frascati</a:t>
            </a:r>
            <a:endParaRPr lang="en-US" cap="none" dirty="0" smtClean="0"/>
          </a:p>
          <a:p>
            <a:r>
              <a:rPr lang="en-US" cap="none" dirty="0" smtClean="0"/>
              <a:t>November 17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, 2014</a:t>
            </a:r>
            <a:endParaRPr lang="en-US" cap="non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05" y="6335987"/>
            <a:ext cx="1408148" cy="535874"/>
          </a:xfrm>
          <a:prstGeom prst="rect">
            <a:avLst/>
          </a:prstGeom>
        </p:spPr>
      </p:pic>
      <p:sp>
        <p:nvSpPr>
          <p:cNvPr id="2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92" y="4842376"/>
            <a:ext cx="4115488" cy="10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“High Impact” Boer-Mulders @ JLab12 CLAS12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333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Avakian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, JLab E12-06-112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5980" y="1704757"/>
                <a:ext cx="3806020" cy="378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Classified “High impact” by JLab PAC41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Polarized electron beam on unpolarized target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Azimuthal asymmetries provide access to </a:t>
                </a:r>
                <a:r>
                  <a:rPr lang="en-US" sz="2000" dirty="0" err="1" smtClean="0"/>
                  <a:t>Buer</a:t>
                </a:r>
                <a:r>
                  <a:rPr lang="en-US" sz="2000" dirty="0" smtClean="0"/>
                  <a:t>-Mulders function,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Increase statistics by factor of ~100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980" y="1704757"/>
                <a:ext cx="3806020" cy="3788601"/>
              </a:xfrm>
              <a:prstGeom prst="rect">
                <a:avLst/>
              </a:prstGeom>
              <a:blipFill rotWithShape="0">
                <a:blip r:embed="rId2"/>
                <a:stretch>
                  <a:fillRect l="-1442" t="-966" r="-2724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>
          <a:xfrm>
            <a:off x="-82960" y="1737360"/>
            <a:ext cx="4504764" cy="3197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0" r="1250"/>
          <a:stretch/>
        </p:blipFill>
        <p:spPr>
          <a:xfrm>
            <a:off x="4082132" y="2767958"/>
            <a:ext cx="4303848" cy="31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2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Transversity</a:t>
            </a:r>
            <a:r>
              <a:rPr lang="en-US" dirty="0" smtClean="0"/>
              <a:t> @ JLab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49" y="1835983"/>
            <a:ext cx="7111483" cy="402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450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Y.X. Zhao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smtClean="0"/>
              <a:t>C </a:t>
            </a:r>
            <a:r>
              <a:rPr lang="en-US" b="1" dirty="0" smtClean="0"/>
              <a:t>90</a:t>
            </a:r>
            <a:r>
              <a:rPr lang="en-US" dirty="0" smtClean="0"/>
              <a:t>, 055201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90134" y="1704757"/>
                <a:ext cx="520186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K+ and K- production in SIDIS from transversely polarized 3He </a:t>
                </a:r>
                <a:r>
                  <a:rPr lang="en-US" sz="2400" dirty="0" smtClean="0"/>
                  <a:t>target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Measured Collins and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moments, related to nucleon </a:t>
                </a:r>
                <a:r>
                  <a:rPr lang="en-US" sz="2400" dirty="0" err="1"/>
                  <a:t>transversity</a:t>
                </a:r>
                <a:r>
                  <a:rPr lang="en-US" sz="2400" dirty="0"/>
                  <a:t> &amp;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distributions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Collins &amp;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for K</a:t>
                </a:r>
                <a:r>
                  <a:rPr lang="en-US" sz="2400" baseline="30000" dirty="0"/>
                  <a:t>+</a:t>
                </a:r>
                <a:r>
                  <a:rPr lang="en-US" sz="2400" dirty="0"/>
                  <a:t> ~</a:t>
                </a:r>
                <a:r>
                  <a:rPr lang="en-US" sz="2400" dirty="0" smtClean="0"/>
                  <a:t>0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Collins &amp;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for K</a:t>
                </a:r>
                <a:r>
                  <a:rPr lang="en-US" sz="2400" baseline="30000" dirty="0"/>
                  <a:t>-</a:t>
                </a:r>
                <a:r>
                  <a:rPr lang="en-US" sz="2400" dirty="0"/>
                  <a:t> negative, differ from prediction at </a:t>
                </a:r>
                <a:r>
                  <a:rPr lang="en-US" sz="2400" dirty="0" smtClean="0"/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level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34" y="1704757"/>
                <a:ext cx="5201866" cy="4154984"/>
              </a:xfrm>
              <a:prstGeom prst="rect">
                <a:avLst/>
              </a:prstGeom>
              <a:blipFill rotWithShape="0">
                <a:blip r:embed="rId3"/>
                <a:stretch>
                  <a:fillRect l="-1641" t="-1175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74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“High Impact” </a:t>
            </a:r>
            <a:r>
              <a:rPr lang="en-US" dirty="0" err="1" smtClean="0"/>
              <a:t>Transversity</a:t>
            </a:r>
            <a:r>
              <a:rPr lang="en-US" dirty="0" smtClean="0"/>
              <a:t> @ JLab12 CLAS12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333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Avakian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, JLab E12-12-009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90134" y="1704757"/>
                <a:ext cx="520186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SIDIS Di-hadron production from </a:t>
                </a:r>
                <a:r>
                  <a:rPr lang="en-US" sz="2400" dirty="0"/>
                  <a:t>transversely polarized </a:t>
                </a:r>
                <a:r>
                  <a:rPr lang="en-US" sz="2400" dirty="0" smtClean="0"/>
                  <a:t>HD-Ice target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To measure </a:t>
                </a:r>
                <a:r>
                  <a:rPr lang="en-US" sz="2400" dirty="0" err="1" smtClean="0"/>
                  <a:t>transversity</a:t>
                </a:r>
                <a:r>
                  <a:rPr lang="en-US" sz="2400" dirty="0" smtClean="0"/>
                  <a:t>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Classified “High impact” by JLab PAC41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34" y="1704757"/>
                <a:ext cx="5201866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1641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2" y="1856365"/>
            <a:ext cx="6641261" cy="41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82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Parton Distributions (GPDs)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GPDs give insight into nucleon spin crisis</a:t>
            </a:r>
          </a:p>
          <a:p>
            <a:pPr lvl="1"/>
            <a:r>
              <a:rPr lang="en-US" sz="2200" dirty="0" smtClean="0"/>
              <a:t>Quark OAM?</a:t>
            </a:r>
          </a:p>
          <a:p>
            <a:pPr lvl="1"/>
            <a:r>
              <a:rPr lang="en-US" sz="2200" dirty="0" smtClean="0"/>
              <a:t>Gluon polarization?</a:t>
            </a:r>
          </a:p>
          <a:p>
            <a:pPr lvl="1"/>
            <a:r>
              <a:rPr lang="en-US" sz="2200" dirty="0" smtClean="0"/>
              <a:t>Gluon OAM?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r>
              <a:rPr lang="en-US" sz="2400" dirty="0" smtClean="0"/>
              <a:t>Measured through Deeply Virtual Compton Scattering (DVCS) and Meson Production (DVMP)</a:t>
            </a:r>
          </a:p>
          <a:p>
            <a:pPr lvl="1"/>
            <a:r>
              <a:rPr lang="en-US" sz="2200" dirty="0" smtClean="0"/>
              <a:t>“DVCS is the cleanest ‘golden’ channel to study GPDs” –JLab Pac41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6185" y="3635494"/>
                <a:ext cx="3746667" cy="443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85" y="3635494"/>
                <a:ext cx="3746667" cy="4438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86185" y="3581706"/>
            <a:ext cx="805133" cy="546541"/>
          </a:xfrm>
          <a:prstGeom prst="ellipse">
            <a:avLst/>
          </a:prstGeom>
          <a:noFill/>
          <a:ln w="38100">
            <a:solidFill>
              <a:srgbClr val="0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5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@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440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Yaschenko</a:t>
            </a:r>
            <a:r>
              <a:rPr lang="en-US" dirty="0" smtClean="0"/>
              <a:t>, </a:t>
            </a:r>
            <a:r>
              <a:rPr lang="en-US" dirty="0"/>
              <a:t>Phys. </a:t>
            </a:r>
            <a:r>
              <a:rPr lang="en-US" dirty="0" smtClean="0"/>
              <a:t>Part. </a:t>
            </a:r>
            <a:r>
              <a:rPr lang="en-US" dirty="0" err="1" smtClean="0"/>
              <a:t>Nucl</a:t>
            </a:r>
            <a:r>
              <a:rPr lang="en-US" dirty="0" smtClean="0"/>
              <a:t>. </a:t>
            </a:r>
            <a:r>
              <a:rPr lang="en-US" b="1" dirty="0" smtClean="0"/>
              <a:t>45</a:t>
            </a:r>
            <a:r>
              <a:rPr lang="en-US" dirty="0" smtClean="0"/>
              <a:t>, 173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90134" y="1839227"/>
            <a:ext cx="5201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DVCS results still in analysis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Longitudinally polarized electron beam on unpolarized hydrogen target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from recoil detector added in last 2 years of HERA running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Beam-helicity asymmetry amplitudes provide constraints to GPD models and fits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0314" y="1995636"/>
            <a:ext cx="6778474" cy="3307438"/>
            <a:chOff x="180314" y="1995636"/>
            <a:chExt cx="6778474" cy="33074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4" y="2216883"/>
              <a:ext cx="6778474" cy="30861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191872" y="1995636"/>
              <a:ext cx="1600200" cy="317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ep </a:t>
              </a:r>
              <a:r>
                <a:rPr lang="en-US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ep</a:t>
              </a:r>
              <a:r>
                <a:rPr lang="el-G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γ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0314" y="1958607"/>
            <a:ext cx="6722740" cy="3047618"/>
            <a:chOff x="180314" y="1958607"/>
            <a:chExt cx="6722740" cy="3047618"/>
          </a:xfrm>
        </p:grpSpPr>
        <p:sp>
          <p:nvSpPr>
            <p:cNvPr id="16" name="Rectangle 15"/>
            <p:cNvSpPr/>
            <p:nvPr/>
          </p:nvSpPr>
          <p:spPr>
            <a:xfrm>
              <a:off x="2160526" y="1958607"/>
              <a:ext cx="1600200" cy="317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ep </a:t>
              </a:r>
              <a:r>
                <a:rPr lang="en-US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e</a:t>
              </a:r>
              <a:r>
                <a:rPr lang="el-G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γ</a:t>
              </a:r>
              <a:r>
                <a:rPr lang="en-US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p</a:t>
              </a:r>
              <a:r>
                <a:rPr lang="el-G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π</a:t>
              </a:r>
              <a:r>
                <a:rPr lang="en-US" baseline="300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0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4" y="2282296"/>
              <a:ext cx="6722740" cy="272392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0314" y="1896610"/>
            <a:ext cx="6906816" cy="3412895"/>
            <a:chOff x="180314" y="1896610"/>
            <a:chExt cx="6906816" cy="34128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4" y="2441546"/>
              <a:ext cx="6906816" cy="28679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85800" y="1896610"/>
              <a:ext cx="6217254" cy="531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ep </a:t>
              </a:r>
              <a:r>
                <a:rPr lang="en-US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e</a:t>
              </a:r>
              <a:r>
                <a:rPr lang="el-G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γ</a:t>
              </a:r>
              <a:r>
                <a:rPr lang="en-US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n</a:t>
              </a:r>
              <a:r>
                <a:rPr lang="el-GR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π</a:t>
              </a:r>
              <a:r>
                <a:rPr lang="en-US" baseline="300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+                                                                      </a:t>
              </a:r>
              <a:r>
                <a:rPr lang="en-US" baseline="300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.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294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55449" cy="145075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High Impact” DVCS @ JLab12 Hall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3576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Camsonne</a:t>
            </a:r>
            <a:r>
              <a:rPr lang="en-US" dirty="0" smtClean="0"/>
              <a:t>, et al, JLab E12-06-114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90134" y="1839227"/>
            <a:ext cx="5201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Classified “Major high-impact highlight” by JLab PAC41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Longitudinally polarized electron beam on unpolarized hydrogen target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Precision test of scaling through measurement of DVCS absolute cross </a:t>
            </a:r>
            <a:r>
              <a:rPr lang="en-US" sz="2400" dirty="0" smtClean="0"/>
              <a:t>section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Just starting to run!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5" y="1886288"/>
            <a:ext cx="6015890" cy="40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5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0757"/>
          </a:xfrm>
        </p:spPr>
        <p:txBody>
          <a:bodyPr/>
          <a:lstStyle/>
          <a:p>
            <a:r>
              <a:rPr lang="en-US" dirty="0" smtClean="0"/>
              <a:t>Future “High Impact” DVCS @ JLab12 CLAS12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3576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Camsonne</a:t>
            </a:r>
            <a:r>
              <a:rPr lang="en-US" dirty="0" smtClean="0"/>
              <a:t>, et al, JLab E12-06-114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90134" y="1839227"/>
                <a:ext cx="520186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Classified “Major highlight” by JLab PAC41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Longitudinally polarized electron beam on transversely polarized HD-Ice target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Provide access to elusive GPD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and the u and d quark contributions to total OAM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34" y="1839227"/>
                <a:ext cx="5201866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641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2335520"/>
            <a:ext cx="7029854" cy="342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" y="2401004"/>
            <a:ext cx="7007868" cy="32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Form Factors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Describe the electromagnetic structure of nucleons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42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Form Factors – World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2" y="1777701"/>
            <a:ext cx="11613776" cy="4166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57332"/>
            <a:ext cx="4613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Puckett, et al, Phys. Rev. C </a:t>
            </a:r>
            <a:r>
              <a:rPr lang="en-US" b="1" dirty="0" smtClean="0"/>
              <a:t>85</a:t>
            </a:r>
            <a:r>
              <a:rPr lang="en-US" dirty="0" smtClean="0"/>
              <a:t>, 045203 (2012)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0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Form Factors – World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57332"/>
            <a:ext cx="4613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Puckett, et al, Phys. Rev. C </a:t>
            </a:r>
            <a:r>
              <a:rPr lang="en-US" b="1" dirty="0" smtClean="0"/>
              <a:t>85</a:t>
            </a:r>
            <a:r>
              <a:rPr lang="en-US" dirty="0" smtClean="0"/>
              <a:t>, 045203 (2012)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" y="1826608"/>
            <a:ext cx="11479306" cy="41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6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the Nucleon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spin structure allows us to access information regarding the structure of nucleons</a:t>
            </a:r>
          </a:p>
          <a:p>
            <a:r>
              <a:rPr lang="en-US" dirty="0" smtClean="0"/>
              <a:t>A 3D picture of nucleons would give insights on the dynamics of how quarks and gluons form the nucleons</a:t>
            </a:r>
          </a:p>
          <a:p>
            <a:r>
              <a:rPr lang="en-US" dirty="0" smtClean="0"/>
              <a:t>We can begin to access this information through spin observables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1" y="3667934"/>
            <a:ext cx="4373218" cy="2201160"/>
          </a:xfrm>
          <a:prstGeom prst="rect">
            <a:avLst/>
          </a:prstGeom>
        </p:spPr>
      </p:pic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22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baseline="30000" dirty="0" smtClean="0"/>
              <a:t>3</a:t>
            </a:r>
            <a:r>
              <a:rPr lang="en-US" dirty="0" smtClean="0"/>
              <a:t>He as a Free Neutron Target – Spin Asymmetries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/>
          <a:stretch/>
        </p:blipFill>
        <p:spPr>
          <a:xfrm>
            <a:off x="7201230" y="2661419"/>
            <a:ext cx="1803541" cy="2471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/>
          <a:stretch/>
        </p:blipFill>
        <p:spPr>
          <a:xfrm>
            <a:off x="8705270" y="2661420"/>
            <a:ext cx="3486730" cy="2471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0730" y="5271982"/>
            <a:ext cx="108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600" baseline="30000" dirty="0" smtClean="0"/>
              <a:t>~90%</a:t>
            </a:r>
            <a:endParaRPr lang="en-US" sz="3600" dirty="0"/>
          </a:p>
        </p:txBody>
      </p:sp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875862"/>
            <a:ext cx="76379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aseline="30000" dirty="0"/>
              <a:t> 3</a:t>
            </a:r>
            <a:r>
              <a:rPr lang="en-US" sz="2600" dirty="0"/>
              <a:t>He often used as a free neutron target due to its unique spin </a:t>
            </a:r>
            <a:r>
              <a:rPr lang="en-US" sz="2600" dirty="0" smtClean="0"/>
              <a:t>properties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Experimental uncertainties have matched or surpassed theoretical descriptions of the </a:t>
            </a:r>
            <a:r>
              <a:rPr lang="en-US" sz="2600" baseline="30000" dirty="0"/>
              <a:t>3</a:t>
            </a:r>
            <a:r>
              <a:rPr lang="en-US" sz="2600" dirty="0"/>
              <a:t>He nucleus</a:t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Recent studies have been done to better understand the effects on a neutron inside of a </a:t>
            </a:r>
            <a:r>
              <a:rPr lang="en-US" sz="2600" baseline="30000" dirty="0"/>
              <a:t>3</a:t>
            </a:r>
            <a:r>
              <a:rPr lang="en-US" sz="2600" dirty="0"/>
              <a:t>He </a:t>
            </a:r>
            <a:r>
              <a:rPr lang="en-US" sz="2600" dirty="0" smtClean="0"/>
              <a:t>nucleus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Necessary for extracting any neutron information from 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He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85303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aseline="30000" dirty="0" smtClean="0"/>
                  <a:t>3</a:t>
                </a:r>
                <a:r>
                  <a:rPr lang="en-US" dirty="0" smtClean="0"/>
                  <a:t>He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e,e’n</a:t>
                </a:r>
                <a:r>
                  <a:rPr lang="en-US" dirty="0" smtClean="0"/>
                  <a:t>) SSA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1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550" y="1915620"/>
                <a:ext cx="6806001" cy="450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Unpolarized beam on polarized target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Probe of nucleonic effects of knocking out neutrons from 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He</a:t>
                </a:r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Particular Final State Interactions and Meson Exchange Currents</a:t>
                </a:r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In PWIA,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 smtClean="0"/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Any non-zero result indicates higher-order effects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0" y="1915620"/>
                <a:ext cx="6806001" cy="4505208"/>
              </a:xfrm>
              <a:prstGeom prst="rect">
                <a:avLst/>
              </a:prstGeom>
              <a:blipFill rotWithShape="0">
                <a:blip r:embed="rId3"/>
                <a:stretch>
                  <a:fillRect l="-1791" t="-1218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86" y="2120347"/>
            <a:ext cx="5308012" cy="372876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107097" y="972225"/>
            <a:ext cx="0" cy="3096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58886" y="1124625"/>
            <a:ext cx="337932" cy="2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3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</a:t>
            </a:r>
            <a:r>
              <a:rPr lang="en-US" dirty="0" smtClean="0"/>
              <a:t>’)X SSA / 2-Photon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6" y="1912523"/>
            <a:ext cx="6092158" cy="402272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20067" y="1845734"/>
            <a:ext cx="500667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957332"/>
            <a:ext cx="4838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Katich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113</a:t>
            </a:r>
            <a:r>
              <a:rPr lang="en-US" dirty="0" smtClean="0"/>
              <a:t>, 022502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20066" y="1796349"/>
            <a:ext cx="56719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0.16 &lt; x &lt; </a:t>
            </a:r>
            <a:r>
              <a:rPr lang="en-US" sz="2400" dirty="0" smtClean="0"/>
              <a:t>0.65</a:t>
            </a:r>
            <a:br>
              <a:rPr lang="en-US" sz="2400" dirty="0" smtClean="0"/>
            </a:b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First measurement of </a:t>
            </a:r>
            <a:r>
              <a:rPr lang="en-US" sz="2400" i="1" dirty="0"/>
              <a:t>A</a:t>
            </a:r>
            <a:r>
              <a:rPr lang="en-US" sz="2400" i="1" baseline="-25000" dirty="0"/>
              <a:t>y</a:t>
            </a:r>
            <a:r>
              <a:rPr lang="en-US" sz="2400" dirty="0"/>
              <a:t> for </a:t>
            </a:r>
            <a:r>
              <a:rPr lang="en-US" sz="2400" dirty="0" smtClean="0"/>
              <a:t>neutron</a:t>
            </a:r>
            <a:br>
              <a:rPr lang="en-US" sz="2400" dirty="0" smtClean="0"/>
            </a:b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In Born approximation,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y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0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Unless </a:t>
            </a:r>
            <a:r>
              <a:rPr lang="en-US" sz="2400" dirty="0"/>
              <a:t>2-photon exchange effects </a:t>
            </a:r>
            <a:r>
              <a:rPr lang="en-US" sz="2400" dirty="0" smtClean="0"/>
              <a:t>included</a:t>
            </a:r>
            <a:br>
              <a:rPr lang="en-US" sz="2400" dirty="0" smtClean="0"/>
            </a:b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Non-zero negative value found, 2.8</a:t>
            </a:r>
            <a:r>
              <a:rPr lang="el-GR" sz="2400" dirty="0"/>
              <a:t>σ</a:t>
            </a:r>
            <a:r>
              <a:rPr lang="en-US" sz="2400" dirty="0"/>
              <a:t> </a:t>
            </a:r>
            <a:r>
              <a:rPr lang="en-US" sz="2400" dirty="0" smtClean="0"/>
              <a:t>level</a:t>
            </a:r>
            <a:br>
              <a:rPr lang="en-US" sz="2400" dirty="0" smtClean="0"/>
            </a:b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Agrees with 2-photon-exchange using </a:t>
            </a:r>
            <a:r>
              <a:rPr lang="en-US" sz="2400" dirty="0" err="1"/>
              <a:t>Sivers</a:t>
            </a:r>
            <a:r>
              <a:rPr lang="en-US" sz="2400" dirty="0"/>
              <a:t> TMD input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" b="-1"/>
          <a:stretch/>
        </p:blipFill>
        <p:spPr>
          <a:xfrm>
            <a:off x="6459494" y="120386"/>
            <a:ext cx="5626226" cy="61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3He(</a:t>
            </a:r>
            <a:r>
              <a:rPr lang="en-US" dirty="0" err="1" smtClean="0"/>
              <a:t>e,e’d</a:t>
            </a:r>
            <a:r>
              <a:rPr lang="en-US" dirty="0" smtClean="0"/>
              <a:t>) DSA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57332"/>
            <a:ext cx="623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Mihovilovic, G. </a:t>
            </a:r>
            <a:r>
              <a:rPr lang="en-US" dirty="0" err="1" smtClean="0"/>
              <a:t>Jin</a:t>
            </a:r>
            <a:r>
              <a:rPr lang="en-US" dirty="0" smtClean="0"/>
              <a:t>, E. Long,</a:t>
            </a:r>
            <a:r>
              <a:rPr lang="en-US" dirty="0"/>
              <a:t> </a:t>
            </a:r>
            <a:r>
              <a:rPr lang="en-US" dirty="0" smtClean="0"/>
              <a:t>Y.W. Zhang, et </a:t>
            </a:r>
            <a:r>
              <a:rPr lang="en-US" dirty="0"/>
              <a:t>al</a:t>
            </a:r>
            <a:r>
              <a:rPr lang="en-US" dirty="0" smtClean="0"/>
              <a:t>., arXiv:1409.2253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4546" y="1903577"/>
            <a:ext cx="5671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=0.25 GeV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p</a:t>
            </a:r>
            <a:r>
              <a:rPr lang="en-US" sz="2400" baseline="-25000" dirty="0" err="1"/>
              <a:t>miss</a:t>
            </a:r>
            <a:r>
              <a:rPr lang="en-US" sz="2400" dirty="0"/>
              <a:t> &lt; 270 MeV/</a:t>
            </a:r>
            <a:r>
              <a:rPr lang="en-US" sz="2400" i="1" dirty="0"/>
              <a:t>c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Systematic discrepancy with state-of-the-art 3-body </a:t>
            </a:r>
            <a:r>
              <a:rPr lang="en-US" sz="2400" dirty="0" err="1"/>
              <a:t>Fadeev</a:t>
            </a:r>
            <a:r>
              <a:rPr lang="en-US" sz="2400" dirty="0"/>
              <a:t> calculations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measurement of </a:t>
            </a:r>
            <a:r>
              <a:rPr lang="en-US" sz="2400" baseline="30000" dirty="0"/>
              <a:t>3</a:t>
            </a:r>
            <a:r>
              <a:rPr lang="en-US" sz="2400" dirty="0"/>
              <a:t>He(</a:t>
            </a:r>
            <a:r>
              <a:rPr lang="en-US" sz="2400" dirty="0" err="1"/>
              <a:t>e,e’d</a:t>
            </a:r>
            <a:r>
              <a:rPr lang="en-US" sz="2400" dirty="0"/>
              <a:t>)p DSA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Sensitive to 3He ground-state </a:t>
            </a:r>
            <a:r>
              <a:rPr lang="en-US" sz="2400" dirty="0" err="1"/>
              <a:t>wavefunction</a:t>
            </a:r>
            <a:r>
              <a:rPr lang="en-US" sz="2400" dirty="0"/>
              <a:t> and 3-nucleon forces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Extracted deuteron </a:t>
            </a:r>
            <a:r>
              <a:rPr lang="en-US" sz="2400" dirty="0" err="1"/>
              <a:t>Pz</a:t>
            </a:r>
            <a:r>
              <a:rPr lang="en-US" sz="2400" dirty="0"/>
              <a:t> and </a:t>
            </a:r>
            <a:r>
              <a:rPr lang="en-US" sz="2400" dirty="0" err="1"/>
              <a:t>Pzz</a:t>
            </a:r>
            <a:r>
              <a:rPr lang="en-US" sz="2400" dirty="0"/>
              <a:t> in </a:t>
            </a:r>
            <a:r>
              <a:rPr lang="en-US" sz="2400" baseline="30000" dirty="0"/>
              <a:t>3</a:t>
            </a:r>
            <a:r>
              <a:rPr lang="en-US" sz="2400" dirty="0"/>
              <a:t>He</a:t>
            </a:r>
          </a:p>
        </p:txBody>
      </p:sp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3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3He(</a:t>
            </a:r>
            <a:r>
              <a:rPr lang="en-US" dirty="0" err="1" smtClean="0"/>
              <a:t>e,e’d</a:t>
            </a:r>
            <a:r>
              <a:rPr lang="en-US" dirty="0" smtClean="0"/>
              <a:t>) DSA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1"/>
          <a:stretch/>
        </p:blipFill>
        <p:spPr>
          <a:xfrm>
            <a:off x="6562874" y="-246301"/>
            <a:ext cx="5520319" cy="6507868"/>
          </a:xfrm>
        </p:spPr>
      </p:pic>
      <p:sp>
        <p:nvSpPr>
          <p:cNvPr id="12" name="Rectangle 11"/>
          <p:cNvSpPr/>
          <p:nvPr/>
        </p:nvSpPr>
        <p:spPr>
          <a:xfrm>
            <a:off x="454546" y="1903577"/>
            <a:ext cx="5671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=0.25 </a:t>
            </a:r>
            <a:r>
              <a:rPr lang="en-US" sz="2400" dirty="0" smtClean="0"/>
              <a:t>GeV</a:t>
            </a:r>
            <a:r>
              <a:rPr lang="en-US" sz="2400" baseline="30000" dirty="0" smtClean="0"/>
              <a:t>2</a:t>
            </a:r>
            <a:r>
              <a:rPr lang="en-US" sz="2400" dirty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miss</a:t>
            </a:r>
            <a:r>
              <a:rPr lang="en-US" sz="2400" dirty="0" smtClean="0"/>
              <a:t> </a:t>
            </a:r>
            <a:r>
              <a:rPr lang="en-US" sz="2400" dirty="0"/>
              <a:t>&lt; 270 </a:t>
            </a:r>
            <a:r>
              <a:rPr lang="en-US" sz="2400" dirty="0" smtClean="0"/>
              <a:t>MeV/</a:t>
            </a:r>
            <a:r>
              <a:rPr lang="en-US" sz="2400" i="1" dirty="0" smtClean="0"/>
              <a:t>c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Systematic discrepancy with </a:t>
            </a:r>
            <a:r>
              <a:rPr lang="en-US" sz="2400" dirty="0" smtClean="0"/>
              <a:t>state-of-the-art 3-body </a:t>
            </a:r>
            <a:r>
              <a:rPr lang="en-US" sz="2400" dirty="0" err="1" smtClean="0"/>
              <a:t>Fadeev</a:t>
            </a:r>
            <a:r>
              <a:rPr lang="en-US" sz="2400" dirty="0" smtClean="0"/>
              <a:t> calculations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measurement of </a:t>
            </a:r>
            <a:r>
              <a:rPr lang="en-US" sz="2400" baseline="30000" dirty="0"/>
              <a:t>3</a:t>
            </a:r>
            <a:r>
              <a:rPr lang="en-US" sz="2400" dirty="0"/>
              <a:t>He(</a:t>
            </a:r>
            <a:r>
              <a:rPr lang="en-US" sz="2400" dirty="0" err="1"/>
              <a:t>e,e’d</a:t>
            </a:r>
            <a:r>
              <a:rPr lang="en-US" sz="2400" dirty="0"/>
              <a:t>)p </a:t>
            </a:r>
            <a:r>
              <a:rPr lang="en-US" sz="2400" dirty="0" smtClean="0"/>
              <a:t>DSA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Sensitive to 3He ground-state </a:t>
            </a:r>
            <a:r>
              <a:rPr lang="en-US" sz="2400" dirty="0" err="1"/>
              <a:t>wavefunction</a:t>
            </a:r>
            <a:r>
              <a:rPr lang="en-US" sz="2400" dirty="0"/>
              <a:t> and 3-nucleon </a:t>
            </a:r>
            <a:r>
              <a:rPr lang="en-US" sz="2400" dirty="0" smtClean="0"/>
              <a:t>forces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Extracted deuteron </a:t>
            </a:r>
            <a:r>
              <a:rPr lang="en-US" sz="2400" dirty="0" err="1"/>
              <a:t>Pz</a:t>
            </a:r>
            <a:r>
              <a:rPr lang="en-US" sz="2400" dirty="0"/>
              <a:t> and </a:t>
            </a:r>
            <a:r>
              <a:rPr lang="en-US" sz="2400" dirty="0" err="1"/>
              <a:t>Pzz</a:t>
            </a:r>
            <a:r>
              <a:rPr lang="en-US" sz="2400" dirty="0"/>
              <a:t> in </a:t>
            </a:r>
            <a:r>
              <a:rPr lang="en-US" sz="2400" baseline="30000" dirty="0"/>
              <a:t>3</a:t>
            </a:r>
            <a:r>
              <a:rPr lang="en-US" sz="2400" dirty="0"/>
              <a:t>He</a:t>
            </a:r>
          </a:p>
        </p:txBody>
      </p:sp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81912" y="-246301"/>
            <a:ext cx="6571771" cy="6495200"/>
            <a:chOff x="6081912" y="-259748"/>
            <a:chExt cx="6571771" cy="6495200"/>
          </a:xfrm>
        </p:grpSpPr>
        <p:sp>
          <p:nvSpPr>
            <p:cNvPr id="5" name="Rectangle 4"/>
            <p:cNvSpPr/>
            <p:nvPr/>
          </p:nvSpPr>
          <p:spPr>
            <a:xfrm>
              <a:off x="6562875" y="-259748"/>
              <a:ext cx="6090808" cy="757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912" y="259709"/>
              <a:ext cx="6056299" cy="597574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5957332"/>
            <a:ext cx="623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Mihovilovic, G. </a:t>
            </a:r>
            <a:r>
              <a:rPr lang="en-US" dirty="0" err="1" smtClean="0"/>
              <a:t>Jin</a:t>
            </a:r>
            <a:r>
              <a:rPr lang="en-US" dirty="0" smtClean="0"/>
              <a:t>, E. Long,</a:t>
            </a:r>
            <a:r>
              <a:rPr lang="en-US" dirty="0"/>
              <a:t> </a:t>
            </a:r>
            <a:r>
              <a:rPr lang="en-US" dirty="0" smtClean="0"/>
              <a:t>Y.W. Zhang, et </a:t>
            </a:r>
            <a:r>
              <a:rPr lang="en-US" dirty="0"/>
              <a:t>al</a:t>
            </a:r>
            <a:r>
              <a:rPr lang="en-US" dirty="0" smtClean="0"/>
              <a:t>., arXiv:1409.2253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3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Describe the longitudinal momentum distribution of quarks and gluons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79098" y="3261853"/>
            <a:ext cx="8487570" cy="465577"/>
            <a:chOff x="1879911" y="3672189"/>
            <a:chExt cx="8487570" cy="465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79911" y="3672189"/>
                  <a:ext cx="2956963" cy="4655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911" y="3672189"/>
                  <a:ext cx="2956963" cy="4655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688717" y="3687065"/>
              <a:ext cx="3678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Scattering on Unpolarized Targets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88844" y="3765320"/>
            <a:ext cx="7271330" cy="430887"/>
            <a:chOff x="2789657" y="4175656"/>
            <a:chExt cx="7271330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789657" y="4175656"/>
                  <a:ext cx="215026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657" y="4175656"/>
                  <a:ext cx="2150269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688717" y="4175656"/>
              <a:ext cx="3372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Scattering on Polarized Targets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7886" y="4252286"/>
            <a:ext cx="8041260" cy="722762"/>
            <a:chOff x="2788847" y="4689127"/>
            <a:chExt cx="8041260" cy="722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788847" y="4689127"/>
                  <a:ext cx="3782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847" y="4689127"/>
                  <a:ext cx="378225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688717" y="4704003"/>
              <a:ext cx="41413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Scattering on Tensor-Polarized Targets</a:t>
              </a:r>
            </a:p>
            <a:p>
              <a:r>
                <a:rPr lang="en-US" sz="2000" dirty="0" smtClean="0"/>
                <a:t>                                   (Save for later)</a:t>
              </a:r>
              <a:endParaRPr lang="en-US" sz="2000" dirty="0"/>
            </a:p>
          </p:txBody>
        </p:sp>
      </p:grp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23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 smtClean="0"/>
                  <a:t> Analysis @ JLab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57332"/>
            <a:ext cx="329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D.S. Parno</a:t>
            </a:r>
            <a:r>
              <a:rPr lang="en-US" dirty="0"/>
              <a:t> et al</a:t>
            </a:r>
            <a:r>
              <a:rPr lang="en-US" dirty="0" smtClean="0"/>
              <a:t>., arXiv:1406.1207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876425"/>
            <a:ext cx="5596124" cy="41632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53274" y="1749288"/>
            <a:ext cx="4273255" cy="2459553"/>
            <a:chOff x="6338803" y="1815548"/>
            <a:chExt cx="4273255" cy="24595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8" r="51929"/>
            <a:stretch/>
          </p:blipFill>
          <p:spPr>
            <a:xfrm>
              <a:off x="6338803" y="1815548"/>
              <a:ext cx="4273255" cy="24595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7" t="91506" r="67773" b="1633"/>
            <a:stretch/>
          </p:blipFill>
          <p:spPr>
            <a:xfrm>
              <a:off x="6958601" y="3289468"/>
              <a:ext cx="1444487" cy="17227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280452" y="51197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19706" y="3101259"/>
            <a:ext cx="6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40579" y="3909392"/>
            <a:ext cx="4128570" cy="2225734"/>
            <a:chOff x="6338803" y="4029292"/>
            <a:chExt cx="4128570" cy="22257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7" t="1781" b="9588"/>
            <a:stretch/>
          </p:blipFill>
          <p:spPr>
            <a:xfrm>
              <a:off x="6338803" y="4029292"/>
              <a:ext cx="4128570" cy="22257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16" t="93572" r="13728" b="-432"/>
            <a:stretch/>
          </p:blipFill>
          <p:spPr>
            <a:xfrm>
              <a:off x="6877878" y="5608695"/>
              <a:ext cx="2067340" cy="172278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912605" y="3997671"/>
            <a:ext cx="6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42251" y="6016968"/>
            <a:ext cx="3904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O.A. Rondon, EPJ </a:t>
            </a:r>
            <a:r>
              <a:rPr lang="en-US" dirty="0" err="1" smtClean="0"/>
              <a:t>WoC</a:t>
            </a:r>
            <a:r>
              <a:rPr lang="en-US" dirty="0" smtClean="0"/>
              <a:t> </a:t>
            </a:r>
            <a:r>
              <a:rPr lang="en-US" b="1" dirty="0" smtClean="0"/>
              <a:t>73</a:t>
            </a:r>
            <a:r>
              <a:rPr lang="en-US" dirty="0" smtClean="0"/>
              <a:t>, 02001 (2014)</a:t>
            </a:r>
            <a:endParaRPr lang="en-US" dirty="0"/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556470" y="1982140"/>
            <a:ext cx="169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See </a:t>
            </a:r>
            <a:r>
              <a:rPr lang="en-US" dirty="0" smtClean="0"/>
              <a:t>Mark Jones’s Talk, Wed. 11am</a:t>
            </a:r>
            <a:endParaRPr lang="en-US" dirty="0"/>
          </a:p>
        </p:txBody>
      </p:sp>
      <p:sp>
        <p:nvSpPr>
          <p:cNvPr id="2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0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Results @ JLab Hall 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57332"/>
            <a:ext cx="329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D.S. Parno</a:t>
            </a:r>
            <a:r>
              <a:rPr lang="en-US" dirty="0"/>
              <a:t> et al</a:t>
            </a:r>
            <a:r>
              <a:rPr lang="en-US" dirty="0" smtClean="0"/>
              <a:t>., arXiv:1406.1207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233"/>
          <a:stretch/>
        </p:blipFill>
        <p:spPr>
          <a:xfrm>
            <a:off x="3684412" y="1771921"/>
            <a:ext cx="5042452" cy="2654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667" y="2502053"/>
                <a:ext cx="2009396" cy="66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7" y="2502053"/>
                <a:ext cx="2009396" cy="667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240" y="3584752"/>
                <a:ext cx="3396250" cy="731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̅"/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0" y="3584752"/>
                <a:ext cx="3396250" cy="7315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239" y="4771042"/>
                <a:ext cx="3595022" cy="731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9" y="4771042"/>
                <a:ext cx="3595022" cy="731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>
          <a:xfrm>
            <a:off x="6500338" y="3327079"/>
            <a:ext cx="5631852" cy="28879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56470" y="1982140"/>
            <a:ext cx="169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See </a:t>
            </a:r>
            <a:r>
              <a:rPr lang="en-US" dirty="0" smtClean="0"/>
              <a:t>Mark Jones’s Talk, Wed. 11am</a:t>
            </a:r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09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Future “High Impact”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@ JLab12 Hall C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r="-2485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57332"/>
            <a:ext cx="315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X. Zheng </a:t>
            </a:r>
            <a:r>
              <a:rPr lang="en-US" i="1" dirty="0" smtClean="0"/>
              <a:t>et </a:t>
            </a:r>
            <a:r>
              <a:rPr lang="en-US" i="1" dirty="0"/>
              <a:t>al</a:t>
            </a:r>
            <a:r>
              <a:rPr lang="en-US" i="1" dirty="0" smtClean="0"/>
              <a:t>.</a:t>
            </a:r>
            <a:r>
              <a:rPr lang="en-US" dirty="0" smtClean="0"/>
              <a:t>, JLab E12-06-110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56470" y="1982140"/>
            <a:ext cx="169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See </a:t>
            </a:r>
            <a:r>
              <a:rPr lang="en-US" dirty="0" smtClean="0"/>
              <a:t>Mark Jones’s Talk, Wed. 11am</a:t>
            </a:r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5" y="1787493"/>
            <a:ext cx="4637112" cy="44619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9948" y="1940972"/>
            <a:ext cx="4497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Identified as “High Impact” by JLab PAC41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Polarized electron beam on polarized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target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Extend </a:t>
            </a:r>
            <a:r>
              <a:rPr lang="el-GR" sz="2400" dirty="0" smtClean="0"/>
              <a:t>Δ</a:t>
            </a:r>
            <a:r>
              <a:rPr lang="en-US" sz="2400" dirty="0" smtClean="0"/>
              <a:t>q/q for u &amp; d quarks up to large </a:t>
            </a:r>
            <a:r>
              <a:rPr lang="en-US" sz="2400" i="1" dirty="0" smtClean="0"/>
              <a:t>x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6288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Results @ JLab CLAS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10340"/>
            <a:ext cx="428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Prok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Phys. Rev. C </a:t>
            </a:r>
            <a:r>
              <a:rPr lang="en-US" b="1" dirty="0" smtClean="0"/>
              <a:t>90</a:t>
            </a:r>
            <a:r>
              <a:rPr lang="en-US" dirty="0" smtClean="0"/>
              <a:t>, 025212 (2014)</a:t>
            </a:r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672"/>
          <a:stretch/>
        </p:blipFill>
        <p:spPr>
          <a:xfrm>
            <a:off x="781881" y="1762539"/>
            <a:ext cx="4650020" cy="4320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07" y="1763863"/>
            <a:ext cx="4615021" cy="4319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019073">
            <a:off x="178339" y="2720804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7019073">
            <a:off x="5899711" y="2794941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Deuteron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01168" lvl="1" indent="0">
                  <a:buNone/>
                </a:pPr>
                <a:r>
                  <a:rPr lang="en-US" sz="2400" dirty="0" smtClean="0"/>
                  <a:t>The Wigner Distribution would give 3D distributions of </a:t>
                </a:r>
                <a:r>
                  <a:rPr lang="en-US" sz="2400" dirty="0" err="1" smtClean="0"/>
                  <a:t>partons</a:t>
                </a:r>
                <a:r>
                  <a:rPr lang="en-US" sz="2400" dirty="0" smtClean="0"/>
                  <a:t>, including how they move and are located inside a nucleon</a:t>
                </a:r>
              </a:p>
              <a:p>
                <a:pPr marL="201168" lvl="1" indent="0">
                  <a:buNone/>
                </a:pPr>
                <a:endParaRPr lang="en-US" sz="2400" dirty="0" smtClean="0"/>
              </a:p>
              <a:p>
                <a:pPr marL="201168" lvl="1" indent="0" algn="ctr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01168" lvl="1" indent="0">
                  <a:buNone/>
                </a:pPr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sz="2400" dirty="0" smtClean="0"/>
                  <a:t>But it requires simultaneous measurement of the position and momenta</a:t>
                </a:r>
              </a:p>
              <a:p>
                <a:pPr marL="201168" lvl="1" indent="0">
                  <a:buNone/>
                </a:pP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≥ℏ/2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121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87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Functions from World Data 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45" y="1876053"/>
            <a:ext cx="4654243" cy="4371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957332"/>
            <a:ext cx="548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Jimenez-Delgado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smtClean="0"/>
              <a:t>D </a:t>
            </a:r>
            <a:r>
              <a:rPr lang="en-US" b="1" dirty="0" smtClean="0"/>
              <a:t>89</a:t>
            </a:r>
            <a:r>
              <a:rPr lang="en-US" dirty="0" smtClean="0"/>
              <a:t>, 034025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1"/>
          <a:stretch/>
        </p:blipFill>
        <p:spPr>
          <a:xfrm>
            <a:off x="-92764" y="1834308"/>
            <a:ext cx="3896139" cy="35236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>
          <a:xfrm>
            <a:off x="3750367" y="1834308"/>
            <a:ext cx="3740976" cy="3523624"/>
          </a:xfrm>
          <a:prstGeom prst="rect">
            <a:avLst/>
          </a:prstGeom>
        </p:spPr>
      </p:pic>
      <p:sp>
        <p:nvSpPr>
          <p:cNvPr id="18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6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Functions from World Data 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57332"/>
            <a:ext cx="548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Jimenez-Delgado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smtClean="0"/>
              <a:t>D </a:t>
            </a:r>
            <a:r>
              <a:rPr lang="en-US" b="1" dirty="0" smtClean="0"/>
              <a:t>89</a:t>
            </a:r>
            <a:r>
              <a:rPr lang="en-US" dirty="0" smtClean="0"/>
              <a:t>, 034025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8"/>
          <a:stretch/>
        </p:blipFill>
        <p:spPr>
          <a:xfrm>
            <a:off x="8036109" y="1769634"/>
            <a:ext cx="3394876" cy="45373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1639" y="1890210"/>
            <a:ext cx="3783551" cy="3912394"/>
            <a:chOff x="2436162" y="412180"/>
            <a:chExt cx="3783551" cy="39123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16" b="30346"/>
            <a:stretch/>
          </p:blipFill>
          <p:spPr>
            <a:xfrm>
              <a:off x="2436162" y="412180"/>
              <a:ext cx="3631151" cy="3460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38" r="53316" b="501"/>
            <a:stretch/>
          </p:blipFill>
          <p:spPr>
            <a:xfrm>
              <a:off x="2588562" y="3894268"/>
              <a:ext cx="3631151" cy="43030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223398" y="3277450"/>
            <a:ext cx="3695388" cy="1521668"/>
            <a:chOff x="4072790" y="3277450"/>
            <a:chExt cx="3695388" cy="1521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72" r="52490"/>
            <a:stretch/>
          </p:blipFill>
          <p:spPr>
            <a:xfrm>
              <a:off x="4072790" y="3277450"/>
              <a:ext cx="3695388" cy="152166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44" t="5966" r="55848" b="89270"/>
            <a:stretch/>
          </p:blipFill>
          <p:spPr>
            <a:xfrm>
              <a:off x="4830184" y="3919950"/>
              <a:ext cx="451821" cy="236668"/>
            </a:xfrm>
            <a:prstGeom prst="rect">
              <a:avLst/>
            </a:prstGeom>
          </p:spPr>
        </p:pic>
      </p:grpSp>
      <p:sp>
        <p:nvSpPr>
          <p:cNvPr id="28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3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sup>
                    </m:sSub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@ JLab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6"/>
          <a:stretch/>
        </p:blipFill>
        <p:spPr>
          <a:xfrm>
            <a:off x="5923971" y="2410398"/>
            <a:ext cx="5621229" cy="3389901"/>
          </a:xfrm>
        </p:spPr>
      </p:pic>
      <p:grpSp>
        <p:nvGrpSpPr>
          <p:cNvPr id="11" name="Group 10"/>
          <p:cNvGrpSpPr/>
          <p:nvPr/>
        </p:nvGrpSpPr>
        <p:grpSpPr>
          <a:xfrm>
            <a:off x="264995" y="2329912"/>
            <a:ext cx="5622216" cy="3465655"/>
            <a:chOff x="578899" y="1846263"/>
            <a:chExt cx="3509647" cy="2163422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98"/>
            <a:stretch/>
          </p:blipFill>
          <p:spPr>
            <a:xfrm>
              <a:off x="578899" y="1846263"/>
              <a:ext cx="3509031" cy="1906872"/>
            </a:xfrm>
            <a:prstGeom prst="rect">
              <a:avLst/>
            </a:prstGeom>
          </p:spPr>
        </p:pic>
        <p:pic>
          <p:nvPicPr>
            <p:cNvPr id="10" name="Content Placeholder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8" t="91846"/>
            <a:stretch/>
          </p:blipFill>
          <p:spPr>
            <a:xfrm>
              <a:off x="1118403" y="3681690"/>
              <a:ext cx="2970143" cy="32799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5957332"/>
            <a:ext cx="487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Posik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113</a:t>
            </a:r>
            <a:r>
              <a:rPr lang="en-US" dirty="0" smtClean="0"/>
              <a:t>, 022002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09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Twist-3 Matrix Element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@ JLab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1881807"/>
            <a:ext cx="6294814" cy="40834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14052" y="1703583"/>
                <a:ext cx="5766776" cy="4735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Long. polarized electrons on trans. &amp; long. polarized 3He target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=3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Agree </a:t>
                </a:r>
                <a:r>
                  <a:rPr lang="en-US" sz="2000" dirty="0"/>
                  <a:t>with QCD, resolve previous data disagreement at Q2=5 </a:t>
                </a:r>
                <a:r>
                  <a:rPr lang="en-US" sz="2000" dirty="0" smtClean="0"/>
                  <a:t>GeV^2</a:t>
                </a:r>
                <a:br>
                  <a:rPr lang="en-US" sz="2000" dirty="0" smtClean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Neutron </a:t>
                </a:r>
                <a:r>
                  <a:rPr lang="en-US" sz="2000" dirty="0"/>
                  <a:t>color E&amp;M </a:t>
                </a:r>
                <a:r>
                  <a:rPr lang="en-US" sz="2000" dirty="0" smtClean="0"/>
                  <a:t>FF </a:t>
                </a:r>
                <a:r>
                  <a:rPr lang="en-US" sz="2000" dirty="0"/>
                  <a:t>extracted, opposite sign ~30 </a:t>
                </a:r>
                <a:r>
                  <a:rPr lang="en-US" sz="2000" dirty="0" smtClean="0"/>
                  <a:t>MeV/</a:t>
                </a:r>
                <a:r>
                  <a:rPr lang="en-US" sz="2000" dirty="0" err="1" smtClean="0"/>
                  <a:t>fm</a:t>
                </a:r>
                <a:endParaRPr lang="en-US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Probes confinement forces</a:t>
                </a:r>
                <a:br>
                  <a:rPr lang="en-US" sz="2000" dirty="0" smtClean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See </a:t>
                </a:r>
                <a:r>
                  <a:rPr lang="en-US" sz="2000" dirty="0"/>
                  <a:t>Brad </a:t>
                </a:r>
                <a:r>
                  <a:rPr lang="en-US" sz="2000" dirty="0" err="1"/>
                  <a:t>Sawatzky’s</a:t>
                </a:r>
                <a:r>
                  <a:rPr lang="en-US" sz="2000" dirty="0"/>
                  <a:t> talk, Wed. 12pm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52" y="1703583"/>
                <a:ext cx="5766776" cy="4735720"/>
              </a:xfrm>
              <a:prstGeom prst="rect">
                <a:avLst/>
              </a:prstGeom>
              <a:blipFill rotWithShape="0">
                <a:blip r:embed="rId4"/>
                <a:stretch>
                  <a:fillRect l="-951" t="-644" r="-1691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5957332"/>
            <a:ext cx="487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Posik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113</a:t>
            </a:r>
            <a:r>
              <a:rPr lang="en-US" dirty="0" smtClean="0"/>
              <a:t>, 022002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84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Structure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36797" y="2157751"/>
            <a:ext cx="7910843" cy="399084"/>
            <a:chOff x="1879911" y="3672189"/>
            <a:chExt cx="7910843" cy="399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79911" y="3672189"/>
                  <a:ext cx="2529219" cy="399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911" y="3672189"/>
                  <a:ext cx="2529219" cy="3990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69" r="-723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463433" y="3687065"/>
              <a:ext cx="3327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Scattering on Unpolarized Targets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46543" y="2661218"/>
            <a:ext cx="7386716" cy="369332"/>
            <a:chOff x="2789657" y="4175656"/>
            <a:chExt cx="738671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89657" y="4175656"/>
                  <a:ext cx="18392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657" y="4175656"/>
                  <a:ext cx="183928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90" r="-13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6463433" y="4175656"/>
              <a:ext cx="3712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Scattering on Vector Polarized Targets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5585" y="3134933"/>
            <a:ext cx="7415995" cy="384208"/>
            <a:chOff x="2788847" y="4649371"/>
            <a:chExt cx="7415995" cy="384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88847" y="4649371"/>
                  <a:ext cx="32405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847" y="4649371"/>
                  <a:ext cx="32405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88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6463433" y="4664247"/>
              <a:ext cx="374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Scattering on Tensor-Polarized Targets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76650" y="3731540"/>
            <a:ext cx="1987627" cy="1323439"/>
            <a:chOff x="1050622" y="1264050"/>
            <a:chExt cx="1987627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094896" y="1264050"/>
                  <a:ext cx="19433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 smtClean="0"/>
                    <a:t>Vector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896" y="1264050"/>
                  <a:ext cx="194335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524" t="-28261" r="-31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1050622" y="1264050"/>
              <a:ext cx="1914639" cy="1323439"/>
              <a:chOff x="1063874" y="1264050"/>
              <a:chExt cx="1914639" cy="132343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15879" y="1264050"/>
                <a:ext cx="49885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 smtClean="0"/>
                  <a:t>-</a:t>
                </a:r>
                <a:endParaRPr lang="en-US" sz="8000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063874" y="1683892"/>
                <a:ext cx="705707" cy="669979"/>
                <a:chOff x="-74520" y="1810707"/>
                <a:chExt cx="1512748" cy="1436161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-74520" y="1810707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77" name="Up Arrow 76"/>
                <p:cNvSpPr/>
                <p:nvPr/>
              </p:nvSpPr>
              <p:spPr>
                <a:xfrm>
                  <a:off x="1183527" y="184394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Up Arrow 77"/>
                <p:cNvSpPr/>
                <p:nvPr/>
              </p:nvSpPr>
              <p:spPr>
                <a:xfrm>
                  <a:off x="1175448" y="2628392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272806" y="1683571"/>
                <a:ext cx="705707" cy="669979"/>
                <a:chOff x="2163443" y="1822630"/>
                <a:chExt cx="1512748" cy="1436161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2163443" y="1822630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74" name="Up Arrow 73"/>
                <p:cNvSpPr/>
                <p:nvPr/>
              </p:nvSpPr>
              <p:spPr>
                <a:xfrm rot="10800000">
                  <a:off x="3421490" y="1855868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Up Arrow 74"/>
                <p:cNvSpPr/>
                <p:nvPr/>
              </p:nvSpPr>
              <p:spPr>
                <a:xfrm rot="10800000">
                  <a:off x="3413411" y="264031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" name="Group 78"/>
          <p:cNvGrpSpPr/>
          <p:nvPr/>
        </p:nvGrpSpPr>
        <p:grpSpPr>
          <a:xfrm>
            <a:off x="6694583" y="4965342"/>
            <a:ext cx="3739439" cy="1292662"/>
            <a:chOff x="190155" y="2708032"/>
            <a:chExt cx="3739439" cy="129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77347" y="2708032"/>
                  <a:ext cx="27659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 smtClean="0"/>
                    <a:t>Tensor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47" y="2708032"/>
                  <a:ext cx="276595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298" t="-28889" r="-883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80"/>
            <p:cNvGrpSpPr/>
            <p:nvPr/>
          </p:nvGrpSpPr>
          <p:grpSpPr>
            <a:xfrm>
              <a:off x="190155" y="2985031"/>
              <a:ext cx="3739439" cy="1015663"/>
              <a:chOff x="-101389" y="3223567"/>
              <a:chExt cx="3739439" cy="1015663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01389" y="3223567"/>
                <a:ext cx="305885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(    +    )-2</a:t>
                </a:r>
                <a:endParaRPr lang="en-US" sz="60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2843109" y="3460365"/>
                <a:ext cx="794941" cy="664117"/>
                <a:chOff x="4366236" y="4184062"/>
                <a:chExt cx="1704028" cy="1423596"/>
              </a:xfrm>
            </p:grpSpPr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80" r="8840"/>
                <a:stretch/>
              </p:blipFill>
              <p:spPr>
                <a:xfrm rot="2249605">
                  <a:off x="4366236" y="4184062"/>
                  <a:ext cx="1086903" cy="1423596"/>
                </a:xfrm>
                <a:prstGeom prst="rect">
                  <a:avLst/>
                </a:prstGeom>
              </p:spPr>
            </p:pic>
            <p:sp>
              <p:nvSpPr>
                <p:cNvPr id="111" name="Up Arrow 110"/>
                <p:cNvSpPr/>
                <p:nvPr/>
              </p:nvSpPr>
              <p:spPr>
                <a:xfrm>
                  <a:off x="5519419" y="4543476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Up Arrow 111"/>
                <p:cNvSpPr/>
                <p:nvPr/>
              </p:nvSpPr>
              <p:spPr>
                <a:xfrm rot="10800000">
                  <a:off x="5815563" y="4543476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181450" y="3449606"/>
                <a:ext cx="705707" cy="669979"/>
                <a:chOff x="-74520" y="1810707"/>
                <a:chExt cx="1512748" cy="1436161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-74520" y="1810707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108" name="Up Arrow 107"/>
                <p:cNvSpPr/>
                <p:nvPr/>
              </p:nvSpPr>
              <p:spPr>
                <a:xfrm>
                  <a:off x="1183527" y="184394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Up Arrow 108"/>
                <p:cNvSpPr/>
                <p:nvPr/>
              </p:nvSpPr>
              <p:spPr>
                <a:xfrm>
                  <a:off x="1175448" y="2628392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1275570" y="3444859"/>
                <a:ext cx="705707" cy="669979"/>
                <a:chOff x="2163443" y="1822630"/>
                <a:chExt cx="1512748" cy="1436161"/>
              </a:xfrm>
            </p:grpSpPr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2163443" y="1822630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87" name="Up Arrow 86"/>
                <p:cNvSpPr/>
                <p:nvPr/>
              </p:nvSpPr>
              <p:spPr>
                <a:xfrm rot="10800000">
                  <a:off x="3421490" y="1855868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Up Arrow 105"/>
                <p:cNvSpPr/>
                <p:nvPr/>
              </p:nvSpPr>
              <p:spPr>
                <a:xfrm rot="10800000">
                  <a:off x="3413411" y="264031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520035" y="4031541"/>
            <a:ext cx="1665671" cy="1480814"/>
            <a:chOff x="2327007" y="2529000"/>
            <a:chExt cx="1665671" cy="1480814"/>
          </a:xfrm>
        </p:grpSpPr>
        <p:grpSp>
          <p:nvGrpSpPr>
            <p:cNvPr id="114" name="Group 113"/>
            <p:cNvGrpSpPr/>
            <p:nvPr/>
          </p:nvGrpSpPr>
          <p:grpSpPr>
            <a:xfrm>
              <a:off x="2485815" y="3041306"/>
              <a:ext cx="1506863" cy="968508"/>
              <a:chOff x="3767087" y="4861841"/>
              <a:chExt cx="1506863" cy="968508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767087" y="5005137"/>
                <a:ext cx="549419" cy="676615"/>
                <a:chOff x="3767087" y="4548375"/>
                <a:chExt cx="549419" cy="113337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3767087" y="4548375"/>
                  <a:ext cx="549419" cy="13079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 flipV="1">
                  <a:off x="3767087" y="4625789"/>
                  <a:ext cx="549419" cy="9816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3767087" y="4625789"/>
                  <a:ext cx="549419" cy="10187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/>
                <p:cNvSpPr/>
                <p:nvPr/>
              </p:nvSpPr>
              <p:spPr>
                <a:xfrm>
                  <a:off x="3767087" y="5550957"/>
                  <a:ext cx="549419" cy="13079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4361521" y="4861841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 </a:t>
                </a:r>
                <a:r>
                  <a:rPr lang="en-US" dirty="0" smtClean="0"/>
                  <a:t>= +½ 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78716" y="5461017"/>
                <a:ext cx="867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 </a:t>
                </a:r>
                <a:r>
                  <a:rPr lang="en-US" dirty="0" smtClean="0"/>
                  <a:t>= -½ </a:t>
                </a:r>
                <a:endParaRPr lang="en-US" dirty="0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327007" y="2529000"/>
              <a:ext cx="867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Spin-½</a:t>
              </a:r>
            </a:p>
            <a:p>
              <a:pPr algn="ctr"/>
              <a:r>
                <a:rPr lang="en-US" b="1" dirty="0" smtClean="0"/>
                <a:t>System</a:t>
              </a:r>
              <a:endParaRPr lang="en-US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52314" y="3817785"/>
            <a:ext cx="1614633" cy="2141053"/>
            <a:chOff x="4324596" y="2182413"/>
            <a:chExt cx="1614633" cy="2141053"/>
          </a:xfrm>
        </p:grpSpPr>
        <p:grpSp>
          <p:nvGrpSpPr>
            <p:cNvPr id="124" name="Group 123"/>
            <p:cNvGrpSpPr/>
            <p:nvPr/>
          </p:nvGrpSpPr>
          <p:grpSpPr>
            <a:xfrm>
              <a:off x="4483404" y="2738764"/>
              <a:ext cx="1455825" cy="1584702"/>
              <a:chOff x="4483404" y="2738764"/>
              <a:chExt cx="1455825" cy="1584702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4485979" y="2844360"/>
                <a:ext cx="549419" cy="15814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4485979" y="2937959"/>
                <a:ext cx="549419" cy="1186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4485979" y="2937959"/>
                <a:ext cx="549419" cy="12316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4485979" y="4056555"/>
                <a:ext cx="549419" cy="15814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140611" y="3954134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 </a:t>
                </a:r>
                <a:r>
                  <a:rPr lang="en-US" dirty="0" smtClean="0"/>
                  <a:t>= -1</a:t>
                </a:r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695826" y="3544744"/>
                <a:ext cx="128588" cy="74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483404" y="3463979"/>
                <a:ext cx="549419" cy="15814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118170" y="2738764"/>
                <a:ext cx="82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 </a:t>
                </a:r>
                <a:r>
                  <a:rPr lang="en-US" dirty="0" smtClean="0"/>
                  <a:t>= +1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175878" y="3363810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 </a:t>
                </a:r>
                <a:r>
                  <a:rPr lang="en-US" dirty="0" smtClean="0"/>
                  <a:t>= 0</a:t>
                </a:r>
                <a:endParaRPr lang="en-US" dirty="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324596" y="2182413"/>
              <a:ext cx="867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Spin-1</a:t>
              </a:r>
            </a:p>
            <a:p>
              <a:pPr algn="ctr"/>
              <a:r>
                <a:rPr lang="en-US" b="1" dirty="0" smtClean="0"/>
                <a:t>System</a:t>
              </a:r>
              <a:endParaRPr lang="en-US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98342" y="5946612"/>
            <a:ext cx="458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 </a:t>
            </a:r>
            <a:r>
              <a:rPr lang="en-US" dirty="0" err="1"/>
              <a:t>Hoodbhoy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</a:t>
            </a:r>
            <a:r>
              <a:rPr lang="en-US" dirty="0" err="1"/>
              <a:t>Nucl</a:t>
            </a:r>
            <a:r>
              <a:rPr lang="en-US" dirty="0"/>
              <a:t>. Phys. </a:t>
            </a:r>
            <a:r>
              <a:rPr lang="en-US" b="1" dirty="0"/>
              <a:t>B312,</a:t>
            </a:r>
            <a:r>
              <a:rPr lang="en-US" dirty="0"/>
              <a:t> 571 (1989)</a:t>
            </a:r>
          </a:p>
        </p:txBody>
      </p:sp>
      <p:sp>
        <p:nvSpPr>
          <p:cNvPr id="135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0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6221"/>
                <a:ext cx="10058400" cy="4693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Leading twist</a:t>
                </a:r>
              </a:p>
              <a:p>
                <a:pPr marL="0" indent="0" algn="ctr" fontAlgn="auto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i="1" dirty="0" smtClean="0"/>
              </a:p>
              <a:p>
                <a:pPr marL="0" indent="0" algn="ctr" fontAlgn="auto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i="1" dirty="0" smtClean="0"/>
              </a:p>
              <a:p>
                <a:pPr marL="0" indent="0" algn="ctr" fontAlgn="auto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measure of quark distributions when the nucleus is in a particular spin state</a:t>
                </a: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r>
                  <a:rPr lang="en-US" b="1" u="sng" dirty="0"/>
                  <a:t>Looks at nuclear effects at the resolution of quarks</a:t>
                </a:r>
                <a:r>
                  <a:rPr lang="en-US" b="1" u="sng" dirty="0" smtClean="0"/>
                  <a:t>!</a:t>
                </a:r>
                <a:endParaRPr lang="en-US" dirty="0" smtClean="0"/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r>
                  <a:rPr lang="en-US" dirty="0" smtClean="0"/>
                  <a:t>If </a:t>
                </a:r>
                <a:r>
                  <a:rPr lang="en-US" dirty="0"/>
                  <a:t>there are no nuclear effects,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vanishes</a:t>
                </a:r>
                <a:r>
                  <a:rPr lang="en-US" dirty="0" smtClean="0"/>
                  <a:t>.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dirty="0"/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dirty="0" smtClean="0"/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dirty="0"/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r>
                  <a:rPr lang="en-US" dirty="0" smtClean="0"/>
                  <a:t>Even with D-state admixture, it’s expected to be vanishingly small</a:t>
                </a:r>
                <a:endParaRPr lang="en-US" dirty="0"/>
              </a:p>
              <a:p>
                <a:pPr marL="0" indent="0" algn="ctr" fontAlgn="auto">
                  <a:buClr>
                    <a:schemeClr val="accent1">
                      <a:lumMod val="75000"/>
                    </a:schemeClr>
                  </a:buClr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6221"/>
                <a:ext cx="10058400" cy="4693563"/>
              </a:xfrm>
              <a:blipFill rotWithShape="0">
                <a:blip r:embed="rId3"/>
                <a:stretch>
                  <a:fillRect l="-1515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3" b="70253"/>
          <a:stretch>
            <a:fillRect/>
          </a:stretch>
        </p:blipFill>
        <p:spPr bwMode="auto">
          <a:xfrm>
            <a:off x="4566761" y="2166148"/>
            <a:ext cx="31194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026988" y="4388668"/>
            <a:ext cx="8141402" cy="1229317"/>
            <a:chOff x="2676223" y="2368995"/>
            <a:chExt cx="8141402" cy="1229317"/>
          </a:xfrm>
        </p:grpSpPr>
        <p:grpSp>
          <p:nvGrpSpPr>
            <p:cNvPr id="27" name="Group 26"/>
            <p:cNvGrpSpPr/>
            <p:nvPr/>
          </p:nvGrpSpPr>
          <p:grpSpPr>
            <a:xfrm>
              <a:off x="2676223" y="2368995"/>
              <a:ext cx="4525804" cy="1229317"/>
              <a:chOff x="3919726" y="2446232"/>
              <a:chExt cx="4525804" cy="1229317"/>
            </a:xfrm>
          </p:grpSpPr>
          <p:sp>
            <p:nvSpPr>
              <p:cNvPr id="30" name="TextBox 20"/>
              <p:cNvSpPr txBox="1">
                <a:spLocks noChangeArrowheads="1"/>
              </p:cNvSpPr>
              <p:nvPr/>
            </p:nvSpPr>
            <p:spPr bwMode="auto">
              <a:xfrm>
                <a:off x="5391150" y="2611438"/>
                <a:ext cx="633428" cy="1015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1" tIns="45702" rIns="91401" bIns="4570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/>
                <a:r>
                  <a:rPr lang="en-US" sz="60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rPr>
                  <a:t>=</a:t>
                </a: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6255783" y="2696228"/>
                <a:ext cx="777875" cy="76358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01" tIns="45702" rIns="91401" bIns="45702" anchor="ctr"/>
              <a:lstStyle>
                <a:lvl1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2pPr>
                <a:lvl3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3pPr>
                <a:lvl4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4pPr>
                <a:lvl5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dirty="0"/>
                  <a:t>n</a:t>
                </a:r>
              </a:p>
            </p:txBody>
          </p:sp>
          <p:sp>
            <p:nvSpPr>
              <p:cNvPr id="32" name="Oval 3"/>
              <p:cNvSpPr>
                <a:spLocks noChangeArrowheads="1"/>
              </p:cNvSpPr>
              <p:nvPr/>
            </p:nvSpPr>
            <p:spPr bwMode="auto">
              <a:xfrm>
                <a:off x="7667655" y="2696228"/>
                <a:ext cx="777875" cy="76358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01" tIns="45702" rIns="91401" bIns="45702" anchor="ctr"/>
              <a:lstStyle>
                <a:lvl1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2pPr>
                <a:lvl3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3pPr>
                <a:lvl4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4pPr>
                <a:lvl5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dirty="0"/>
                  <a:t>p</a:t>
                </a:r>
              </a:p>
            </p:txBody>
          </p:sp>
          <p:sp>
            <p:nvSpPr>
              <p:cNvPr id="33" name="TextBox 20"/>
              <p:cNvSpPr txBox="1">
                <a:spLocks noChangeArrowheads="1"/>
              </p:cNvSpPr>
              <p:nvPr/>
            </p:nvSpPr>
            <p:spPr bwMode="auto">
              <a:xfrm>
                <a:off x="7046913" y="2608263"/>
                <a:ext cx="633412" cy="101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1" tIns="45702" rIns="91401" bIns="4570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/>
                <a:r>
                  <a:rPr lang="en-US" sz="60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rPr>
                  <a:t>+</a:t>
                </a: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3919726" y="2446232"/>
                <a:ext cx="1252317" cy="122931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01" tIns="45702" rIns="91401" bIns="45702" anchor="ctr"/>
              <a:lstStyle>
                <a:lvl1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2pPr>
                <a:lvl3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3pPr>
                <a:lvl4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4pPr>
                <a:lvl5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dirty="0"/>
                  <a:t>Deuteron</a:t>
                </a:r>
              </a:p>
            </p:txBody>
          </p:sp>
        </p:grpSp>
        <p:sp>
          <p:nvSpPr>
            <p:cNvPr id="28" name="Right Arrow 27"/>
            <p:cNvSpPr/>
            <p:nvPr/>
          </p:nvSpPr>
          <p:spPr>
            <a:xfrm>
              <a:off x="7542259" y="2437742"/>
              <a:ext cx="1323833" cy="1091821"/>
            </a:xfrm>
            <a:prstGeom prst="rightArrow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8921272" y="2585618"/>
                  <a:ext cx="189635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272" y="2585618"/>
                  <a:ext cx="1896353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8363280" y="5676426"/>
            <a:ext cx="3887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Khan &amp; </a:t>
            </a:r>
            <a:r>
              <a:rPr lang="en-US" dirty="0" err="1">
                <a:solidFill>
                  <a:srgbClr val="000000"/>
                </a:solidFill>
                <a:ea typeface="MS PGothic" panose="020B0600070205080204" pitchFamily="34" charset="-128"/>
              </a:rPr>
              <a:t>Hoodbhoy</a:t>
            </a:r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, PRC 44 ,1219 (1991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ea typeface="MS PGothic" panose="020B0600070205080204" pitchFamily="34" charset="-128"/>
              </a:rPr>
              <a:t>Umnikov</a:t>
            </a:r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, PLB 391, 177 (1997)</a:t>
            </a:r>
            <a:endParaRPr lang="en-US" dirty="0"/>
          </a:p>
        </p:txBody>
      </p:sp>
      <p:sp>
        <p:nvSpPr>
          <p:cNvPr id="36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33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461" y="2328857"/>
            <a:ext cx="4719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All conventional </a:t>
            </a:r>
            <a:r>
              <a:rPr lang="en-US" sz="2800" b="1" dirty="0"/>
              <a:t>models predict small or vanishing values of </a:t>
            </a:r>
            <a:r>
              <a:rPr lang="en-US" sz="2800" b="1" i="1" dirty="0" smtClean="0"/>
              <a:t>b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 contrast with the HERMES data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6579"/>
            <a:ext cx="6211110" cy="4288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6579"/>
            <a:ext cx="6211110" cy="42885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1768"/>
            <a:ext cx="6211110" cy="4288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18138"/>
            <a:ext cx="6211110" cy="428853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389253" y="1775675"/>
            <a:ext cx="6358247" cy="4451769"/>
            <a:chOff x="8123190" y="3389498"/>
            <a:chExt cx="4082062" cy="2858083"/>
          </a:xfrm>
        </p:grpSpPr>
        <p:sp>
          <p:nvSpPr>
            <p:cNvPr id="42" name="Rectangle 41"/>
            <p:cNvSpPr/>
            <p:nvPr/>
          </p:nvSpPr>
          <p:spPr>
            <a:xfrm>
              <a:off x="8123190" y="3389498"/>
              <a:ext cx="4082062" cy="2858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88" y="3481331"/>
              <a:ext cx="3987598" cy="2753282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278643" y="2328857"/>
            <a:ext cx="4719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All conventional </a:t>
            </a:r>
            <a:r>
              <a:rPr lang="en-US" sz="2800" b="1" dirty="0"/>
              <a:t>models predict small or vanishing values of </a:t>
            </a:r>
            <a:r>
              <a:rPr lang="en-US" sz="2800" b="1" i="1" dirty="0" smtClean="0"/>
              <a:t>b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in contrast with the HERMES data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Any measurement of a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&lt;0 indicates exotic </a:t>
            </a:r>
            <a:r>
              <a:rPr lang="en-US" sz="2800" dirty="0" smtClean="0"/>
              <a:t>physics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0" y="5979370"/>
            <a:ext cx="299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K. Slifer </a:t>
            </a:r>
            <a:r>
              <a:rPr lang="en-US" i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 JLab E12-13-011</a:t>
            </a:r>
            <a:endParaRPr lang="en-US" dirty="0"/>
          </a:p>
        </p:txBody>
      </p:sp>
      <p:sp>
        <p:nvSpPr>
          <p:cNvPr id="3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91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by ratio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69810"/>
          <a:stretch>
            <a:fillRect/>
          </a:stretch>
        </p:blipFill>
        <p:spPr bwMode="auto">
          <a:xfrm>
            <a:off x="1743209" y="2397613"/>
            <a:ext cx="4383271" cy="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7" b="35854"/>
          <a:stretch>
            <a:fillRect/>
          </a:stretch>
        </p:blipFill>
        <p:spPr bwMode="auto">
          <a:xfrm>
            <a:off x="1942448" y="3400084"/>
            <a:ext cx="3984792" cy="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t="73898" r="476" b="3159"/>
          <a:stretch>
            <a:fillRect/>
          </a:stretch>
        </p:blipFill>
        <p:spPr bwMode="auto">
          <a:xfrm>
            <a:off x="2036461" y="4402554"/>
            <a:ext cx="3984792" cy="9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3" t="1569" b="63333"/>
          <a:stretch/>
        </p:blipFill>
        <p:spPr>
          <a:xfrm>
            <a:off x="6126479" y="2196572"/>
            <a:ext cx="4959669" cy="3567774"/>
          </a:xfrm>
          <a:prstGeom prst="rect">
            <a:avLst/>
          </a:prstGeom>
        </p:spPr>
      </p:pic>
      <p:sp>
        <p:nvSpPr>
          <p:cNvPr id="2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99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84301" y="3390000"/>
            <a:ext cx="6166909" cy="2193972"/>
            <a:chOff x="1316645" y="2164786"/>
            <a:chExt cx="8044823" cy="2862070"/>
          </a:xfrm>
        </p:grpSpPr>
        <p:grpSp>
          <p:nvGrpSpPr>
            <p:cNvPr id="50" name="Group 49"/>
            <p:cNvGrpSpPr/>
            <p:nvPr/>
          </p:nvGrpSpPr>
          <p:grpSpPr>
            <a:xfrm>
              <a:off x="1316645" y="2164786"/>
              <a:ext cx="8044823" cy="2862070"/>
              <a:chOff x="1316645" y="2164786"/>
              <a:chExt cx="8044823" cy="2862070"/>
            </a:xfrm>
          </p:grpSpPr>
          <p:sp>
            <p:nvSpPr>
              <p:cNvPr id="52" name="TextBox 23"/>
              <p:cNvSpPr txBox="1">
                <a:spLocks noChangeArrowheads="1"/>
              </p:cNvSpPr>
              <p:nvPr/>
            </p:nvSpPr>
            <p:spPr bwMode="auto">
              <a:xfrm rot="19265500">
                <a:off x="7497990" y="2215394"/>
                <a:ext cx="793935" cy="39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1" tIns="45702" rIns="91401" bIns="45702">
                <a:spAutoFit/>
              </a:bodyPr>
              <a:lstStyle>
                <a:lvl1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2pPr>
                <a:lvl3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3pPr>
                <a:lvl4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4pPr>
                <a:lvl5pPr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halkboard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SHMS</a:t>
                </a:r>
                <a:endParaRPr lang="en-US" sz="1200" baseline="30000" dirty="0">
                  <a:latin typeface="+mn-lt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316645" y="2164786"/>
                <a:ext cx="8044823" cy="2862070"/>
                <a:chOff x="1316645" y="2164786"/>
                <a:chExt cx="8044823" cy="2862070"/>
              </a:xfrm>
            </p:grpSpPr>
            <p:cxnSp>
              <p:nvCxnSpPr>
                <p:cNvPr id="54" name="Straight Connector 53"/>
                <p:cNvCxnSpPr>
                  <a:endCxn id="55" idx="3"/>
                </p:cNvCxnSpPr>
                <p:nvPr/>
              </p:nvCxnSpPr>
              <p:spPr>
                <a:xfrm>
                  <a:off x="6280420" y="3638224"/>
                  <a:ext cx="2437962" cy="13886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tangle 22"/>
                <p:cNvSpPr>
                  <a:spLocks noChangeArrowheads="1"/>
                </p:cNvSpPr>
                <p:nvPr/>
              </p:nvSpPr>
              <p:spPr bwMode="auto">
                <a:xfrm rot="1830035">
                  <a:off x="7533293" y="4505015"/>
                  <a:ext cx="1273177" cy="3974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9pPr>
                </a:lstStyle>
                <a:p>
                  <a:pPr eaLnBrk="1" hangingPunct="1"/>
                  <a:endParaRPr lang="en-US" sz="12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6" name="Straight Connector 55"/>
                <p:cNvCxnSpPr>
                  <a:endCxn id="52" idx="3"/>
                </p:cNvCxnSpPr>
                <p:nvPr/>
              </p:nvCxnSpPr>
              <p:spPr>
                <a:xfrm flipV="1">
                  <a:off x="6289383" y="2164786"/>
                  <a:ext cx="1914476" cy="14555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2906236" y="3602237"/>
                  <a:ext cx="6440487" cy="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8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643856" y="3910293"/>
                  <a:ext cx="1083583" cy="66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>
                      <a:latin typeface="+mn-lt"/>
                    </a:rPr>
                    <a:t>Polarized</a:t>
                  </a:r>
                </a:p>
                <a:p>
                  <a:pPr algn="ctr">
                    <a:defRPr/>
                  </a:pPr>
                  <a:r>
                    <a:rPr lang="en-US" sz="1200" dirty="0">
                      <a:latin typeface="+mn-lt"/>
                    </a:rPr>
                    <a:t>Target</a:t>
                  </a:r>
                </a:p>
              </p:txBody>
            </p:sp>
            <p:sp>
              <p:nvSpPr>
                <p:cNvPr id="59" name="TextBox 26"/>
                <p:cNvSpPr txBox="1">
                  <a:spLocks noChangeArrowheads="1"/>
                </p:cNvSpPr>
                <p:nvPr/>
              </p:nvSpPr>
              <p:spPr bwMode="auto">
                <a:xfrm rot="1904859">
                  <a:off x="7798592" y="4452612"/>
                  <a:ext cx="692724" cy="397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latin typeface="+mn-lt"/>
                    </a:rPr>
                    <a:t>HMS</a:t>
                  </a:r>
                  <a:endParaRPr lang="en-US" sz="1200" baseline="30000" dirty="0">
                    <a:latin typeface="+mn-lt"/>
                  </a:endParaRPr>
                </a:p>
              </p:txBody>
            </p:sp>
            <p:sp>
              <p:nvSpPr>
                <p:cNvPr id="60" name="Rectangle 29"/>
                <p:cNvSpPr>
                  <a:spLocks noChangeArrowheads="1"/>
                </p:cNvSpPr>
                <p:nvPr/>
              </p:nvSpPr>
              <p:spPr bwMode="auto">
                <a:xfrm>
                  <a:off x="4029076" y="3426854"/>
                  <a:ext cx="264969" cy="397433"/>
                </a:xfrm>
                <a:prstGeom prst="rect">
                  <a:avLst/>
                </a:prstGeom>
                <a:solidFill>
                  <a:srgbClr val="30A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1pPr>
                  <a:lvl2pPr marL="37931725" indent="-37474525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5pPr>
                  <a:lvl6pPr marL="25146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6pPr>
                  <a:lvl7pPr marL="29718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7pPr>
                  <a:lvl8pPr marL="34290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8pPr>
                  <a:lvl9pPr marL="38862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9pPr>
                </a:lstStyle>
                <a:p>
                  <a:pPr eaLnBrk="1" hangingPunct="1"/>
                  <a:endParaRPr lang="en-US" sz="12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741280" y="2731529"/>
                  <a:ext cx="832764" cy="66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>
                      <a:latin typeface="+mn-lt"/>
                    </a:rPr>
                    <a:t>Slow</a:t>
                  </a:r>
                </a:p>
                <a:p>
                  <a:pPr>
                    <a:defRPr/>
                  </a:pPr>
                  <a:r>
                    <a:rPr lang="en-US" sz="1200" dirty="0">
                      <a:latin typeface="+mn-lt"/>
                    </a:rPr>
                    <a:t>Raster</a:t>
                  </a:r>
                </a:p>
              </p:txBody>
            </p:sp>
            <p:sp>
              <p:nvSpPr>
                <p:cNvPr id="62" name="Oval 23"/>
                <p:cNvSpPr>
                  <a:spLocks noChangeArrowheads="1"/>
                </p:cNvSpPr>
                <p:nvPr/>
              </p:nvSpPr>
              <p:spPr bwMode="auto">
                <a:xfrm>
                  <a:off x="6171880" y="3320922"/>
                  <a:ext cx="372755" cy="5589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9pPr>
                </a:lstStyle>
                <a:p>
                  <a:pPr eaLnBrk="1" hangingPunct="1"/>
                  <a:endParaRPr lang="en-US" sz="12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403601" y="3433203"/>
                  <a:ext cx="264969" cy="39743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1pPr>
                  <a:lvl2pPr marL="37931725" indent="-37474525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5pPr>
                  <a:lvl6pPr marL="25146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6pPr>
                  <a:lvl7pPr marL="29718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7pPr>
                  <a:lvl8pPr marL="34290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8pPr>
                  <a:lvl9pPr marL="38862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lvl9pPr>
                </a:lstStyle>
                <a:p>
                  <a:pPr eaLnBrk="1" hangingPunct="1"/>
                  <a:endParaRPr lang="en-US" sz="1200">
                    <a:solidFill>
                      <a:srgbClr val="000000"/>
                    </a:solidFill>
                    <a:latin typeface="Chalkboard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4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115806" y="3777690"/>
                  <a:ext cx="832764" cy="66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>
                      <a:latin typeface="+mn-lt"/>
                    </a:rPr>
                    <a:t>Fast</a:t>
                  </a:r>
                </a:p>
                <a:p>
                  <a:pPr>
                    <a:defRPr/>
                  </a:pPr>
                  <a:r>
                    <a:rPr lang="en-US" sz="1200" dirty="0">
                      <a:latin typeface="+mn-lt"/>
                    </a:rPr>
                    <a:t>Raster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/>
              </p:nvSpPr>
              <p:spPr bwMode="auto">
                <a:xfrm>
                  <a:off x="7429502" y="3437966"/>
                  <a:ext cx="725487" cy="39743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lIns="91401" tIns="45702" rIns="91401" bIns="45702">
                  <a:spAutoFit/>
                </a:bodyPr>
                <a:lstStyle>
                  <a:lvl1pPr defTabSz="912813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 defTabSz="912813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 defTabSz="912813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 defTabSz="912813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 defTabSz="912813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66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7449579" y="3042679"/>
                  <a:ext cx="699623" cy="397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 err="1">
                      <a:latin typeface="+mn-lt"/>
                    </a:rPr>
                    <a:t>Lumi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67" name="Right Bracket 66"/>
                <p:cNvSpPr/>
                <p:nvPr/>
              </p:nvSpPr>
              <p:spPr>
                <a:xfrm>
                  <a:off x="8729663" y="3494088"/>
                  <a:ext cx="285750" cy="252412"/>
                </a:xfrm>
                <a:prstGeom prst="rightBracket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68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8402651" y="2805113"/>
                  <a:ext cx="958817" cy="66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>
                      <a:latin typeface="+mn-lt"/>
                    </a:rPr>
                    <a:t>Faraday</a:t>
                  </a:r>
                  <a:br>
                    <a:rPr lang="en-US" sz="1200" dirty="0">
                      <a:latin typeface="+mn-lt"/>
                    </a:rPr>
                  </a:br>
                  <a:r>
                    <a:rPr lang="en-US" sz="1200" dirty="0">
                      <a:latin typeface="+mn-lt"/>
                    </a:rPr>
                    <a:t>Cup</a:t>
                  </a:r>
                </a:p>
              </p:txBody>
            </p:sp>
            <p:sp>
              <p:nvSpPr>
                <p:cNvPr id="69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316645" y="3279315"/>
                  <a:ext cx="1345628" cy="66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01" tIns="45702" rIns="91401" bIns="45702">
                  <a:spAutoFit/>
                </a:bodyPr>
                <a:lstStyle>
                  <a:lvl1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2pPr>
                  <a:lvl3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3pPr>
                  <a:lvl4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4pPr>
                  <a:lvl5pPr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5pPr>
                  <a:lvl6pPr marL="22844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6pPr>
                  <a:lvl7pPr marL="27416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7pPr>
                  <a:lvl8pPr marL="31988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8pPr>
                  <a:lvl9pPr marL="3656013" indent="15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Chalkboard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dirty="0" smtClean="0">
                      <a:latin typeface="+mn-lt"/>
                    </a:rPr>
                    <a:t>Unpolarized</a:t>
                  </a:r>
                </a:p>
                <a:p>
                  <a:pPr algn="ctr">
                    <a:defRPr/>
                  </a:pPr>
                  <a:r>
                    <a:rPr lang="en-US" sz="1200" dirty="0" smtClean="0">
                      <a:latin typeface="+mn-lt"/>
                    </a:rPr>
                    <a:t>Beam</a:t>
                  </a:r>
                  <a:endParaRPr lang="en-US" sz="1200" dirty="0">
                    <a:latin typeface="+mn-lt"/>
                  </a:endParaRPr>
                </a:p>
              </p:txBody>
            </p:sp>
          </p:grpSp>
        </p:grp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 rot="19194947">
              <a:off x="7400683" y="2223749"/>
              <a:ext cx="988551" cy="3974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000000"/>
                  </a:solidFill>
                  <a:latin typeface="Chalkboard"/>
                  <a:ea typeface="MS PGothic" panose="020B0600070205080204" pitchFamily="34" charset="-128"/>
                </a:rPr>
                <a:t>SHMS</a:t>
              </a:r>
              <a:endParaRPr lang="en-US" sz="1200" dirty="0">
                <a:solidFill>
                  <a:srgbClr val="000000"/>
                </a:solidFill>
                <a:latin typeface="Chalkboard"/>
                <a:ea typeface="MS PGothic" panose="020B0600070205080204" pitchFamily="34" charset="-128"/>
              </a:endParaRPr>
            </a:p>
          </p:txBody>
        </p:sp>
      </p:grp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097280" y="1845734"/>
            <a:ext cx="5253930" cy="402336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Jefferson Lab’s Hall C</a:t>
            </a:r>
          </a:p>
          <a:p>
            <a:pPr lvl="1"/>
            <a:r>
              <a:rPr lang="en-US" sz="2400" dirty="0" smtClean="0"/>
              <a:t>Unpolarized beam, tensor polarized target (longitudinal alignment)</a:t>
            </a:r>
          </a:p>
        </p:txBody>
      </p:sp>
      <p:pic>
        <p:nvPicPr>
          <p:cNvPr id="7" name="Picture 5" descr="Screen shot 2011-08-21 at 9.2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04" y="1992030"/>
            <a:ext cx="5249461" cy="398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0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1266" y="1897585"/>
                <a:ext cx="3188117" cy="3439793"/>
              </a:xfrm>
            </p:spPr>
            <p:txBody>
              <a:bodyPr/>
              <a:lstStyle/>
              <a:p>
                <a:pPr lvl="1"/>
                <a:r>
                  <a:rPr lang="en-US" sz="2000" dirty="0" smtClean="0"/>
                  <a:t>Dynamic Nuclear Polarization of ND</a:t>
                </a:r>
                <a:r>
                  <a:rPr lang="en-US" sz="2000" baseline="-25000" dirty="0" smtClean="0"/>
                  <a:t>3</a:t>
                </a:r>
                <a:endParaRPr lang="en-US" sz="2000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30%</m:t>
                    </m:r>
                  </m:oMath>
                </a14:m>
                <a:endParaRPr lang="en-US" sz="4000" dirty="0" smtClean="0"/>
              </a:p>
              <a:p>
                <a:pPr lvl="1"/>
                <a:r>
                  <a:rPr lang="en-US" sz="2000" dirty="0" smtClean="0"/>
                  <a:t>5 </a:t>
                </a:r>
                <a:r>
                  <a:rPr lang="en-US" sz="2000" dirty="0"/>
                  <a:t>Tesla at 1 K</a:t>
                </a:r>
              </a:p>
              <a:p>
                <a:pPr lvl="1"/>
                <a:r>
                  <a:rPr lang="en-US" sz="2000" dirty="0"/>
                  <a:t>3cm Target Length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0.65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𝑑𝑖𝑙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0.27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266" y="1897585"/>
                <a:ext cx="3188117" cy="3439793"/>
              </a:xfrm>
              <a:blipFill rotWithShape="0">
                <a:blip r:embed="rId3"/>
                <a:stretch>
                  <a:fillRect t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856" r="1266" b="441"/>
          <a:stretch>
            <a:fillRect/>
          </a:stretch>
        </p:blipFill>
        <p:spPr bwMode="auto">
          <a:xfrm>
            <a:off x="7943121" y="1910123"/>
            <a:ext cx="45085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01" y="4702269"/>
            <a:ext cx="1975312" cy="14814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48152" y="3982827"/>
            <a:ext cx="2490145" cy="24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25" y="1737360"/>
            <a:ext cx="3225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900458" y="550316"/>
            <a:ext cx="169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</a:t>
            </a:r>
            <a:r>
              <a:rPr lang="en-US" dirty="0" smtClean="0"/>
              <a:t>See Dustin Keller’s Talk, Wed. 12:30pm</a:t>
            </a:r>
            <a:endParaRPr lang="en-US" dirty="0"/>
          </a:p>
        </p:txBody>
      </p:sp>
      <p:sp>
        <p:nvSpPr>
          <p:cNvPr id="2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28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4927158" y="1855305"/>
                <a:ext cx="2398644" cy="887896"/>
              </a:xfrm>
              <a:prstGeom prst="ellipse">
                <a:avLst/>
              </a:prstGeom>
              <a:solidFill>
                <a:srgbClr val="0000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58" y="1855305"/>
                <a:ext cx="2398644" cy="887896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6161" y="2057034"/>
            <a:ext cx="4812104" cy="1692008"/>
            <a:chOff x="206161" y="2057034"/>
            <a:chExt cx="4812104" cy="1692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2153478" y="2861146"/>
                  <a:ext cx="2398644" cy="887896"/>
                </a:xfrm>
                <a:prstGeom prst="ellipse">
                  <a:avLst/>
                </a:prstGeom>
                <a:solidFill>
                  <a:srgbClr val="00009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478" y="2861146"/>
                  <a:ext cx="2398644" cy="88789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06161" y="2057034"/>
              <a:ext cx="205133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Transverse</a:t>
              </a:r>
            </a:p>
            <a:p>
              <a:r>
                <a:rPr lang="en-US" sz="2800" dirty="0" smtClean="0"/>
                <a:t>Momentum</a:t>
              </a:r>
            </a:p>
            <a:p>
              <a:r>
                <a:rPr lang="en-US" sz="2800" dirty="0" smtClean="0"/>
                <a:t>Distributions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Left Arrow 16"/>
                <p:cNvSpPr/>
                <p:nvPr/>
              </p:nvSpPr>
              <p:spPr>
                <a:xfrm rot="19800000">
                  <a:off x="3899894" y="2271029"/>
                  <a:ext cx="1118371" cy="735495"/>
                </a:xfrm>
                <a:prstGeom prst="left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Left Arrow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00000">
                  <a:off x="3899894" y="2271029"/>
                  <a:ext cx="1118371" cy="735495"/>
                </a:xfrm>
                <a:prstGeom prst="leftArrow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43211" y="3800727"/>
            <a:ext cx="4308911" cy="1783496"/>
            <a:chOff x="243211" y="3800727"/>
            <a:chExt cx="4308911" cy="1783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2153478" y="4470635"/>
                  <a:ext cx="2398644" cy="887896"/>
                </a:xfrm>
                <a:prstGeom prst="ellipse">
                  <a:avLst/>
                </a:prstGeom>
                <a:solidFill>
                  <a:srgbClr val="00009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478" y="4470635"/>
                  <a:ext cx="2398644" cy="887896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43211" y="4199228"/>
              <a:ext cx="191026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Patron</a:t>
              </a:r>
            </a:p>
            <a:p>
              <a:r>
                <a:rPr lang="en-US" sz="2800" dirty="0" smtClean="0"/>
                <a:t>Distribution</a:t>
              </a:r>
            </a:p>
            <a:p>
              <a:r>
                <a:rPr lang="en-US" sz="2800" dirty="0" smtClean="0"/>
                <a:t>Functions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Down Arrow 17"/>
                <p:cNvSpPr/>
                <p:nvPr/>
              </p:nvSpPr>
              <p:spPr>
                <a:xfrm>
                  <a:off x="2690190" y="3800727"/>
                  <a:ext cx="1311966" cy="621222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" name="Down Arrow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190" y="3800727"/>
                  <a:ext cx="1311966" cy="621222"/>
                </a:xfrm>
                <a:prstGeom prst="downArrow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7284988" y="2168648"/>
            <a:ext cx="4834704" cy="1580394"/>
            <a:chOff x="7284988" y="2168648"/>
            <a:chExt cx="4834704" cy="1580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7501814" y="2861146"/>
                  <a:ext cx="2398644" cy="887896"/>
                </a:xfrm>
                <a:prstGeom prst="ellipse">
                  <a:avLst/>
                </a:prstGeom>
                <a:solidFill>
                  <a:srgbClr val="00009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814" y="2861146"/>
                  <a:ext cx="2398644" cy="887896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0068361" y="2168648"/>
              <a:ext cx="205133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Generalized</a:t>
              </a:r>
            </a:p>
            <a:p>
              <a:r>
                <a:rPr lang="en-US" sz="2800" dirty="0" smtClean="0"/>
                <a:t>Parton</a:t>
              </a:r>
            </a:p>
            <a:p>
              <a:r>
                <a:rPr lang="en-US" sz="2800" dirty="0" smtClean="0"/>
                <a:t>Distributions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ight Arrow 18"/>
                <p:cNvSpPr/>
                <p:nvPr/>
              </p:nvSpPr>
              <p:spPr>
                <a:xfrm rot="1800000">
                  <a:off x="7284988" y="2220256"/>
                  <a:ext cx="1113182" cy="715618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Right Arrow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7284988" y="2220256"/>
                  <a:ext cx="1113182" cy="715618"/>
                </a:xfrm>
                <a:prstGeom prst="rightArrow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7501814" y="3800727"/>
            <a:ext cx="3796307" cy="1557804"/>
            <a:chOff x="7501814" y="3800727"/>
            <a:chExt cx="3796307" cy="1557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7501814" y="4470635"/>
                  <a:ext cx="2398644" cy="887896"/>
                </a:xfrm>
                <a:prstGeom prst="ellipse">
                  <a:avLst/>
                </a:prstGeom>
                <a:solidFill>
                  <a:srgbClr val="00009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814" y="4470635"/>
                  <a:ext cx="2398644" cy="887896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0068361" y="4404424"/>
              <a:ext cx="12297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Form</a:t>
              </a:r>
            </a:p>
            <a:p>
              <a:r>
                <a:rPr lang="en-US" sz="2800" dirty="0" smtClean="0"/>
                <a:t>Factors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Down Arrow 19"/>
                <p:cNvSpPr/>
                <p:nvPr/>
              </p:nvSpPr>
              <p:spPr>
                <a:xfrm>
                  <a:off x="8002171" y="3800727"/>
                  <a:ext cx="1397930" cy="621222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171" y="3800727"/>
                  <a:ext cx="1397930" cy="621222"/>
                </a:xfrm>
                <a:prstGeom prst="downArrow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0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459578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will give insight into:</a:t>
                </a:r>
              </a:p>
              <a:p>
                <a:pPr algn="ctr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Close-Kumano sum rule</a:t>
                </a:r>
                <a:r>
                  <a:rPr lang="en-US" baseline="30000" dirty="0" smtClean="0"/>
                  <a:t>[1]</a:t>
                </a:r>
              </a:p>
              <a:p>
                <a:pPr algn="ctr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6-quark hidden color</a:t>
                </a:r>
                <a:r>
                  <a:rPr lang="en-US" baseline="30000" dirty="0" smtClean="0"/>
                  <a:t>[2]</a:t>
                </a:r>
              </a:p>
              <a:p>
                <a:pPr algn="ctr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OAM and spin crisis</a:t>
                </a:r>
                <a:r>
                  <a:rPr lang="en-US" baseline="30000" dirty="0" smtClean="0"/>
                  <a:t>[3]</a:t>
                </a:r>
              </a:p>
              <a:p>
                <a:pPr algn="ctr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Pionic</a:t>
                </a:r>
                <a:r>
                  <a:rPr lang="en-US" dirty="0" smtClean="0"/>
                  <a:t> effects</a:t>
                </a:r>
                <a:r>
                  <a:rPr lang="en-US" baseline="30000" dirty="0" smtClean="0"/>
                  <a:t>[2,4]</a:t>
                </a:r>
              </a:p>
              <a:p>
                <a:pPr algn="ctr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Polarized sea quarks</a:t>
                </a:r>
                <a:r>
                  <a:rPr lang="en-US" baseline="30000" dirty="0" smtClean="0"/>
                  <a:t>[4]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459578" cy="4023360"/>
              </a:xfrm>
              <a:blipFill rotWithShape="0">
                <a:blip r:embed="rId3"/>
                <a:stretch>
                  <a:fillRect l="-2049" t="-2121" r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96" y="4672513"/>
            <a:ext cx="570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Approved</a:t>
            </a:r>
            <a:r>
              <a:rPr lang="en-US" dirty="0" smtClean="0"/>
              <a:t> JLab Experiment E12-13-011</a:t>
            </a:r>
          </a:p>
          <a:p>
            <a:pPr algn="ctr"/>
            <a:r>
              <a:rPr lang="en-US" dirty="0" smtClean="0"/>
              <a:t>Spokespersons: </a:t>
            </a:r>
            <a:r>
              <a:rPr lang="en-US" dirty="0"/>
              <a:t>K. Slifer</a:t>
            </a:r>
            <a:r>
              <a:rPr lang="en-US" dirty="0" smtClean="0"/>
              <a:t>, E</a:t>
            </a:r>
            <a:r>
              <a:rPr lang="en-US" dirty="0"/>
              <a:t>. Long</a:t>
            </a:r>
            <a:r>
              <a:rPr lang="en-US" dirty="0" smtClean="0"/>
              <a:t>, </a:t>
            </a:r>
            <a:r>
              <a:rPr lang="en-US" dirty="0"/>
              <a:t>D. Keller</a:t>
            </a:r>
            <a:r>
              <a:rPr lang="en-US" dirty="0" smtClean="0"/>
              <a:t>,</a:t>
            </a:r>
            <a:r>
              <a:rPr lang="en-US" dirty="0"/>
              <a:t> P. Solvignon,</a:t>
            </a:r>
            <a:r>
              <a:rPr lang="en-US" dirty="0" smtClean="0"/>
              <a:t> J.P. Chen, O.R. </a:t>
            </a:r>
            <a:r>
              <a:rPr lang="en-US" dirty="0" err="1" smtClean="0"/>
              <a:t>Aramayo</a:t>
            </a:r>
            <a:r>
              <a:rPr lang="en-US" dirty="0" smtClean="0"/>
              <a:t>, N. Kalantarians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02145" y="5678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 smtClean="0"/>
              <a:t>[3]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Taneja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Phys. Rev. </a:t>
            </a:r>
            <a:r>
              <a:rPr lang="en-US" b="1" dirty="0"/>
              <a:t>D86,</a:t>
            </a:r>
            <a:r>
              <a:rPr lang="en-US" dirty="0"/>
              <a:t> 036008 (2012)</a:t>
            </a:r>
          </a:p>
          <a:p>
            <a:r>
              <a:rPr lang="en-US" baseline="30000" dirty="0" smtClean="0"/>
              <a:t>[4]</a:t>
            </a:r>
            <a:r>
              <a:rPr lang="en-US" dirty="0" smtClean="0"/>
              <a:t> </a:t>
            </a:r>
            <a:r>
              <a:rPr lang="en-US" dirty="0"/>
              <a:t>S Kumano, Phys. Rev. </a:t>
            </a:r>
            <a:r>
              <a:rPr lang="en-US" b="1" dirty="0"/>
              <a:t>D82,</a:t>
            </a:r>
            <a:r>
              <a:rPr lang="en-US" dirty="0"/>
              <a:t> 017501 (2010)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6427303" y="1752970"/>
            <a:ext cx="5404237" cy="3783813"/>
            <a:chOff x="8123190" y="3389498"/>
            <a:chExt cx="4082062" cy="2858083"/>
          </a:xfrm>
        </p:grpSpPr>
        <p:sp>
          <p:nvSpPr>
            <p:cNvPr id="102" name="Rectangle 101"/>
            <p:cNvSpPr/>
            <p:nvPr/>
          </p:nvSpPr>
          <p:spPr>
            <a:xfrm>
              <a:off x="8123190" y="3389498"/>
              <a:ext cx="4082062" cy="2858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88" y="3481331"/>
              <a:ext cx="3987598" cy="275328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139" y="5663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[1]</a:t>
            </a:r>
            <a:r>
              <a:rPr lang="en-US" dirty="0"/>
              <a:t> FE Close, S Kumano, Phys. Rev. </a:t>
            </a:r>
            <a:r>
              <a:rPr lang="en-US" b="1" dirty="0"/>
              <a:t>D42,</a:t>
            </a:r>
            <a:r>
              <a:rPr lang="en-US" dirty="0"/>
              <a:t> 2377 (1990)</a:t>
            </a:r>
          </a:p>
          <a:p>
            <a:r>
              <a:rPr lang="en-US" baseline="30000" dirty="0"/>
              <a:t>[2]</a:t>
            </a:r>
            <a:r>
              <a:rPr lang="en-US" dirty="0"/>
              <a:t> G Miller, Phys. Rev. </a:t>
            </a:r>
            <a:r>
              <a:rPr lang="en-US" b="1" dirty="0"/>
              <a:t>C89,</a:t>
            </a:r>
            <a:r>
              <a:rPr lang="en-US" dirty="0"/>
              <a:t> 045203 (2014)</a:t>
            </a:r>
          </a:p>
        </p:txBody>
      </p:sp>
      <p:sp>
        <p:nvSpPr>
          <p:cNvPr id="10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0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95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i="1" dirty="0" smtClean="0"/>
              <a:t>x</a:t>
            </a:r>
            <a:r>
              <a:rPr lang="en-US" dirty="0" smtClean="0"/>
              <a:t> Tensor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Repeat same experiment, only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 smtClean="0"/>
                  <a:t> in the quasi-elastic region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Can give insight to short range deuteron 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6727" y="2639362"/>
            <a:ext cx="5885648" cy="3648047"/>
            <a:chOff x="626727" y="2639362"/>
            <a:chExt cx="5885648" cy="3648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1" b="51642"/>
            <a:stretch/>
          </p:blipFill>
          <p:spPr>
            <a:xfrm>
              <a:off x="626727" y="2639362"/>
              <a:ext cx="5885648" cy="36480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69492" y="4012164"/>
              <a:ext cx="820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S-state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0758" y="5147203"/>
              <a:ext cx="857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D-state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69492" y="2979869"/>
              <a:ext cx="635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651128" y="4178806"/>
                <a:ext cx="4545562" cy="134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28" y="4178806"/>
                <a:ext cx="4545562" cy="1344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7" b="35854"/>
          <a:stretch>
            <a:fillRect/>
          </a:stretch>
        </p:blipFill>
        <p:spPr bwMode="auto">
          <a:xfrm>
            <a:off x="6929928" y="3100613"/>
            <a:ext cx="3984792" cy="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73164" y="5979370"/>
            <a:ext cx="512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L. Frankfurt, M. </a:t>
            </a:r>
            <a:r>
              <a:rPr lang="en-US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Strikman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 Phys. </a:t>
            </a:r>
            <a:r>
              <a:rPr lang="en-US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Rept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160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 235 (1988)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8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</a:t>
            </a:r>
            <a:r>
              <a:rPr lang="en-US" i="1" dirty="0"/>
              <a:t>x</a:t>
            </a:r>
            <a:r>
              <a:rPr lang="en-US" dirty="0"/>
              <a:t> Tensor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Repeat same experiment, only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 smtClean="0"/>
                  <a:t> in the quasi-elastic region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Can give insight to short range deuteron 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651128" y="4178806"/>
                <a:ext cx="4545562" cy="134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28" y="4178806"/>
                <a:ext cx="4545562" cy="1344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7" b="35854"/>
          <a:stretch>
            <a:fillRect/>
          </a:stretch>
        </p:blipFill>
        <p:spPr bwMode="auto">
          <a:xfrm>
            <a:off x="6929928" y="3100613"/>
            <a:ext cx="3984792" cy="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2683135"/>
            <a:ext cx="5539409" cy="3640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0637" y="5667838"/>
            <a:ext cx="554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Sargsian, </a:t>
            </a:r>
            <a:r>
              <a:rPr lang="en-US" dirty="0" err="1" smtClean="0"/>
              <a:t>Strikman</a:t>
            </a:r>
            <a:r>
              <a:rPr lang="en-US" dirty="0" smtClean="0"/>
              <a:t>, J. Phys.: Conf. Ser. </a:t>
            </a:r>
            <a:r>
              <a:rPr lang="en-US" b="1" dirty="0" smtClean="0"/>
              <a:t>543</a:t>
            </a:r>
            <a:r>
              <a:rPr lang="en-US" dirty="0" smtClean="0"/>
              <a:t>, 012099 (2014)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3035" y="3274536"/>
            <a:ext cx="67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AV18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06531" y="4097347"/>
            <a:ext cx="67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AV18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07221" y="455691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cdBonn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95731" y="495040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cdBonn</a:t>
            </a:r>
            <a:endParaRPr lang="en-US" dirty="0"/>
          </a:p>
        </p:txBody>
      </p:sp>
      <p:sp>
        <p:nvSpPr>
          <p:cNvPr id="3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73164" y="5979370"/>
            <a:ext cx="512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L. Frankfurt, M. </a:t>
            </a:r>
            <a:r>
              <a:rPr lang="en-US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Strikman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 Phys. </a:t>
            </a:r>
            <a:r>
              <a:rPr lang="en-US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Rept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160</a:t>
            </a:r>
            <a:r>
              <a:rPr lang="en-US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 235 (1988)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5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486386" y="2154751"/>
            <a:ext cx="4582841" cy="3252103"/>
            <a:chOff x="5382482" y="3451788"/>
            <a:chExt cx="2845584" cy="2019300"/>
          </a:xfrm>
        </p:grpSpPr>
        <p:grpSp>
          <p:nvGrpSpPr>
            <p:cNvPr id="45" name="Group 44"/>
            <p:cNvGrpSpPr/>
            <p:nvPr/>
          </p:nvGrpSpPr>
          <p:grpSpPr>
            <a:xfrm>
              <a:off x="5382482" y="3451788"/>
              <a:ext cx="2845584" cy="2019300"/>
              <a:chOff x="9204278" y="3508012"/>
              <a:chExt cx="2845584" cy="201930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0" t="4217" r="2362" b="17748"/>
              <a:stretch/>
            </p:blipFill>
            <p:spPr>
              <a:xfrm>
                <a:off x="9344762" y="3508012"/>
                <a:ext cx="2705100" cy="2019300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9204278" y="4607133"/>
                <a:ext cx="1568467" cy="669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47646" r="35929" b="40229"/>
            <a:stretch/>
          </p:blipFill>
          <p:spPr>
            <a:xfrm>
              <a:off x="5415158" y="4470111"/>
              <a:ext cx="1521938" cy="313744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8" y="1973418"/>
            <a:ext cx="6015271" cy="4167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n-US" i="1" dirty="0"/>
              <a:t>x</a:t>
            </a:r>
            <a:r>
              <a:rPr lang="en-US" dirty="0"/>
              <a:t> Tensor 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1833" y="19465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Measuring high-</a:t>
            </a:r>
            <a:r>
              <a:rPr lang="en-US" sz="2400" i="1" dirty="0" smtClean="0"/>
              <a:t>x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zz</a:t>
            </a:r>
            <a:r>
              <a:rPr lang="en-US" sz="2400" dirty="0" smtClean="0"/>
              <a:t> will give insight into: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SRCs </a:t>
            </a:r>
            <a:r>
              <a:rPr lang="en-US" sz="2400" dirty="0"/>
              <a:t>&amp; </a:t>
            </a:r>
            <a:r>
              <a:rPr lang="en-US" sz="2400" dirty="0" err="1"/>
              <a:t>pn</a:t>
            </a:r>
            <a:r>
              <a:rPr lang="en-US" sz="2400" dirty="0"/>
              <a:t> dominance</a:t>
            </a:r>
            <a:r>
              <a:rPr lang="en-US" sz="2400" baseline="30000" dirty="0"/>
              <a:t>[1]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Differentiate light cone and VN models</a:t>
            </a:r>
            <a:r>
              <a:rPr lang="en-US" sz="2400" baseline="30000" dirty="0"/>
              <a:t>[2</a:t>
            </a:r>
            <a:r>
              <a:rPr lang="en-US" sz="2400" baseline="30000" dirty="0" smtClean="0"/>
              <a:t>]</a:t>
            </a:r>
            <a:br>
              <a:rPr lang="en-US" sz="2400" baseline="30000" dirty="0" smtClean="0"/>
            </a:br>
            <a:endParaRPr lang="en-US" sz="2400" baseline="30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Better understanding of s/d</a:t>
            </a:r>
            <a:r>
              <a:rPr lang="en-US" sz="2400" baseline="30000" dirty="0"/>
              <a:t>[3</a:t>
            </a:r>
            <a:r>
              <a:rPr lang="en-US" sz="2400" baseline="30000" dirty="0" smtClean="0"/>
              <a:t>]</a:t>
            </a:r>
            <a:br>
              <a:rPr lang="en-US" sz="2400" baseline="30000" dirty="0" smtClean="0"/>
            </a:br>
            <a:endParaRPr lang="en-US" sz="2400" baseline="30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Final state interaction models</a:t>
            </a:r>
            <a:r>
              <a:rPr lang="en-US" sz="2400" baseline="30000" dirty="0"/>
              <a:t>[4</a:t>
            </a:r>
            <a:r>
              <a:rPr lang="en-US" sz="2400" baseline="30000" dirty="0" smtClean="0"/>
              <a:t>]</a:t>
            </a:r>
            <a:br>
              <a:rPr lang="en-US" sz="2400" baseline="30000" dirty="0" smtClean="0"/>
            </a:br>
            <a:endParaRPr lang="en-US" sz="24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6763757" y="50330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[1]</a:t>
            </a:r>
            <a:r>
              <a:rPr lang="en-US" dirty="0"/>
              <a:t> J Arrington </a:t>
            </a:r>
            <a:r>
              <a:rPr lang="en-US" i="1" dirty="0"/>
              <a:t>et al</a:t>
            </a:r>
            <a:r>
              <a:rPr lang="en-US" dirty="0"/>
              <a:t>, </a:t>
            </a:r>
            <a:r>
              <a:rPr lang="en-US" dirty="0" err="1"/>
              <a:t>Prog</a:t>
            </a:r>
            <a:r>
              <a:rPr lang="en-US" dirty="0"/>
              <a:t>. Part. </a:t>
            </a:r>
            <a:r>
              <a:rPr lang="en-US" dirty="0" err="1"/>
              <a:t>Nucl</a:t>
            </a:r>
            <a:r>
              <a:rPr lang="en-US" dirty="0"/>
              <a:t>. Phys. </a:t>
            </a:r>
            <a:r>
              <a:rPr lang="en-US" b="1" dirty="0"/>
              <a:t>67,</a:t>
            </a:r>
            <a:r>
              <a:rPr lang="en-US" dirty="0"/>
              <a:t> 898 (2012) </a:t>
            </a:r>
          </a:p>
          <a:p>
            <a:r>
              <a:rPr lang="en-US" baseline="30000" dirty="0"/>
              <a:t>[2]</a:t>
            </a:r>
            <a:r>
              <a:rPr lang="en-US" dirty="0"/>
              <a:t> M. Sargsian, private communication</a:t>
            </a:r>
            <a:endParaRPr lang="en-US" baseline="30000" dirty="0"/>
          </a:p>
          <a:p>
            <a:r>
              <a:rPr lang="en-US" baseline="30000" dirty="0"/>
              <a:t>[3]</a:t>
            </a:r>
            <a:r>
              <a:rPr lang="en-US" dirty="0"/>
              <a:t> L Frankfurt, M </a:t>
            </a:r>
            <a:r>
              <a:rPr lang="en-US" dirty="0" err="1"/>
              <a:t>Strikman</a:t>
            </a:r>
            <a:r>
              <a:rPr lang="en-US" dirty="0"/>
              <a:t>, Phys. Rept. </a:t>
            </a:r>
            <a:r>
              <a:rPr lang="en-US" b="1" dirty="0"/>
              <a:t>160, </a:t>
            </a:r>
            <a:r>
              <a:rPr lang="en-US" dirty="0"/>
              <a:t>235</a:t>
            </a:r>
            <a:endParaRPr lang="en-US" baseline="30000" dirty="0"/>
          </a:p>
          <a:p>
            <a:r>
              <a:rPr lang="en-US" baseline="30000" dirty="0"/>
              <a:t>[4]</a:t>
            </a:r>
            <a:r>
              <a:rPr lang="en-US" dirty="0"/>
              <a:t> W Cosyn, M Sargsian, arXiv:1407.1653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0" y="5952958"/>
            <a:ext cx="32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Long, </a:t>
            </a:r>
            <a:r>
              <a:rPr lang="en-US" i="1" dirty="0" smtClean="0"/>
              <a:t>et al</a:t>
            </a:r>
            <a:r>
              <a:rPr lang="en-US" dirty="0" smtClean="0"/>
              <a:t>, JLab LOI12-14-002</a:t>
            </a:r>
            <a:endParaRPr lang="en-US" dirty="0"/>
          </a:p>
        </p:txBody>
      </p:sp>
      <p:sp>
        <p:nvSpPr>
          <p:cNvPr id="156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4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486386" y="2154751"/>
            <a:ext cx="4582841" cy="3252103"/>
            <a:chOff x="5382482" y="3451788"/>
            <a:chExt cx="2845584" cy="2019300"/>
          </a:xfrm>
        </p:grpSpPr>
        <p:grpSp>
          <p:nvGrpSpPr>
            <p:cNvPr id="45" name="Group 44"/>
            <p:cNvGrpSpPr/>
            <p:nvPr/>
          </p:nvGrpSpPr>
          <p:grpSpPr>
            <a:xfrm>
              <a:off x="5382482" y="3451788"/>
              <a:ext cx="2845584" cy="2019300"/>
              <a:chOff x="9204278" y="3508012"/>
              <a:chExt cx="2845584" cy="201930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0" t="4217" r="2362" b="17748"/>
              <a:stretch/>
            </p:blipFill>
            <p:spPr>
              <a:xfrm>
                <a:off x="9344762" y="3508012"/>
                <a:ext cx="2705100" cy="2019300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9204278" y="4607133"/>
                <a:ext cx="1568467" cy="669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47646" r="35929" b="40229"/>
            <a:stretch/>
          </p:blipFill>
          <p:spPr>
            <a:xfrm>
              <a:off x="5415158" y="4470111"/>
              <a:ext cx="1521938" cy="313744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8" y="1973418"/>
            <a:ext cx="6015271" cy="4167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n-US" i="1" dirty="0"/>
              <a:t>x</a:t>
            </a:r>
            <a:r>
              <a:rPr lang="en-US" dirty="0"/>
              <a:t> Tensor 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1833" y="1946532"/>
            <a:ext cx="5760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Encouraged for full submission by PAC42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“The measurement proposed here arises from a well-developed context, presents a clear objective, and enjoys strong theory support. It would further explore the nature of short-range </a:t>
            </a:r>
            <a:r>
              <a:rPr lang="en-US" sz="2400" b="1" i="1" dirty="0" err="1"/>
              <a:t>pn</a:t>
            </a:r>
            <a:r>
              <a:rPr lang="en-US" sz="2400" b="1" dirty="0"/>
              <a:t> correlations in nuclei, the discovery of which has been one of the most important results of the JLab 6 </a:t>
            </a:r>
            <a:r>
              <a:rPr lang="en-US" sz="2400" b="1" dirty="0" err="1"/>
              <a:t>GeV</a:t>
            </a:r>
            <a:r>
              <a:rPr lang="en-US" sz="2400" b="1" dirty="0"/>
              <a:t> nuclear program.”</a:t>
            </a:r>
          </a:p>
          <a:p>
            <a:pPr algn="ctr"/>
            <a:r>
              <a:rPr lang="en-US" sz="2400" dirty="0"/>
              <a:t>-JLab PAC42 Theory Advisory </a:t>
            </a:r>
            <a:r>
              <a:rPr lang="en-US" sz="2400" dirty="0" smtClean="0"/>
              <a:t>Committee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952958"/>
            <a:ext cx="32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Long, </a:t>
            </a:r>
            <a:r>
              <a:rPr lang="en-US" i="1" dirty="0" smtClean="0"/>
              <a:t>et al</a:t>
            </a:r>
            <a:r>
              <a:rPr lang="en-US" dirty="0" smtClean="0"/>
              <a:t>, JLab LOI12-14-002</a:t>
            </a:r>
            <a:endParaRPr lang="en-US" dirty="0"/>
          </a:p>
        </p:txBody>
      </p:sp>
      <p:sp>
        <p:nvSpPr>
          <p:cNvPr id="32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86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28544" y="5977468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 Jaffe, A Manohar, Phys.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/>
              <a:t>B223, </a:t>
            </a:r>
            <a:r>
              <a:rPr lang="en-US" dirty="0"/>
              <a:t>218 (1989)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85" y="5978833"/>
            <a:ext cx="327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J. Maxwell, </a:t>
            </a:r>
            <a:r>
              <a:rPr lang="en-US" i="1" dirty="0" smtClean="0"/>
              <a:t>et al</a:t>
            </a:r>
            <a:r>
              <a:rPr lang="en-US" dirty="0" smtClean="0"/>
              <a:t>, JLab LOI-14-001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4546" y="1797561"/>
                <a:ext cx="6277558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Hadronic double helicity flip structure function,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Unpolarized electron beam on transversely-aligned tensor polarized target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Insensitive to bound nucleons or </a:t>
                </a:r>
                <a:r>
                  <a:rPr lang="en-US" sz="2200" dirty="0" err="1" smtClean="0"/>
                  <a:t>pions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Any non-zero value indicates exotic </a:t>
                </a:r>
                <a:r>
                  <a:rPr lang="en-US" sz="2200" dirty="0" err="1" smtClean="0"/>
                  <a:t>gluonic</a:t>
                </a:r>
                <a:r>
                  <a:rPr lang="en-US" sz="2200" dirty="0" smtClean="0"/>
                  <a:t> components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Encouraged for full submission by PAC42</a:t>
                </a: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6" y="1797561"/>
                <a:ext cx="6277558" cy="4493538"/>
              </a:xfrm>
              <a:prstGeom prst="rect">
                <a:avLst/>
              </a:prstGeom>
              <a:blipFill rotWithShape="0">
                <a:blip r:embed="rId3"/>
                <a:stretch>
                  <a:fillRect l="-1166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65" y="1850345"/>
            <a:ext cx="4189813" cy="4200598"/>
          </a:xfrm>
          <a:prstGeom prst="rect">
            <a:avLst/>
          </a:prstGeom>
        </p:spPr>
      </p:pic>
      <p:sp>
        <p:nvSpPr>
          <p:cNvPr id="16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– Recent results are exciting and the future is promising!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08438" cy="4023360"/>
          </a:xfrm>
        </p:spPr>
        <p:txBody>
          <a:bodyPr/>
          <a:lstStyle/>
          <a:p>
            <a:r>
              <a:rPr lang="en-US" dirty="0" smtClean="0"/>
              <a:t>PDFs</a:t>
            </a:r>
          </a:p>
          <a:p>
            <a:r>
              <a:rPr lang="en-US" dirty="0" smtClean="0"/>
              <a:t>TMDs</a:t>
            </a:r>
          </a:p>
          <a:p>
            <a:r>
              <a:rPr lang="en-US" dirty="0" smtClean="0"/>
              <a:t>Structure Functions</a:t>
            </a:r>
          </a:p>
          <a:p>
            <a:r>
              <a:rPr lang="en-US" dirty="0" smtClean="0"/>
              <a:t>Spin Asymmetries</a:t>
            </a:r>
          </a:p>
          <a:p>
            <a:r>
              <a:rPr lang="en-US" dirty="0" smtClean="0"/>
              <a:t>DVCS at JLab12 just starting to turn 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1810941"/>
            <a:ext cx="5770813" cy="4166527"/>
          </a:xfrm>
          <a:prstGeom prst="rect">
            <a:avLst/>
          </a:prstGeom>
        </p:spPr>
      </p:pic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84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47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18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Distribution Functions (PDFs)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168" y="2116892"/>
            <a:ext cx="3317902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Unpolarized</a:t>
            </a:r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 smtClean="0"/>
              <a:t>Helicity</a:t>
            </a:r>
          </a:p>
          <a:p>
            <a:endParaRPr lang="en-US" sz="3200" dirty="0"/>
          </a:p>
          <a:p>
            <a:r>
              <a:rPr lang="en-US" sz="3200" dirty="0" err="1" smtClean="0"/>
              <a:t>Transversity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68791" y="5479852"/>
            <a:ext cx="2171700" cy="660400"/>
            <a:chOff x="6273800" y="1889125"/>
            <a:chExt cx="2171700" cy="660400"/>
          </a:xfrm>
        </p:grpSpPr>
        <p:sp>
          <p:nvSpPr>
            <p:cNvPr id="8" name="Rectangle 7"/>
            <p:cNvSpPr/>
            <p:nvPr/>
          </p:nvSpPr>
          <p:spPr>
            <a:xfrm>
              <a:off x="6273800" y="1889125"/>
              <a:ext cx="2171700" cy="66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6826250" y="1894681"/>
              <a:ext cx="1420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Nucleon Spin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6826250" y="2181225"/>
              <a:ext cx="12112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Quark Spin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484937" y="2079625"/>
              <a:ext cx="266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484937" y="2346325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43454" y="1991946"/>
            <a:ext cx="4361646" cy="3614321"/>
            <a:chOff x="5514980" y="2315691"/>
            <a:chExt cx="4361646" cy="3614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514980" y="2390218"/>
                  <a:ext cx="3796745" cy="3539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        +</m:t>
                      </m:r>
                    </m:oMath>
                  </a14:m>
                  <a:endParaRPr lang="en-US" altLang="en-US" sz="2800" dirty="0"/>
                </a:p>
                <a:p>
                  <a:endParaRPr lang="en-US" altLang="en-US" sz="2800" b="0" dirty="0" smtClean="0"/>
                </a:p>
                <a:p>
                  <a:r>
                    <a:rPr lang="en-US" altLang="en-US" sz="2800" b="0" dirty="0" smtClean="0"/>
                    <a:t>                           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        +</m:t>
                      </m:r>
                    </m:oMath>
                  </a14:m>
                  <a:endParaRPr lang="en-US" altLang="en-US" sz="2800" i="1" dirty="0" smtClean="0">
                    <a:latin typeface="Cambria Math" panose="02040503050406030204" pitchFamily="18" charset="0"/>
                  </a:endParaRPr>
                </a:p>
                <a:p>
                  <a:endParaRPr lang="en-US" altLang="en-US" sz="280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n-US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            −</m:t>
                      </m:r>
                    </m:oMath>
                  </a14:m>
                  <a:endParaRPr lang="en-US" altLang="en-US" sz="2800" dirty="0"/>
                </a:p>
                <a:p>
                  <a:endParaRPr lang="en-US" altLang="en-US" sz="2800" i="1" dirty="0" smtClean="0">
                    <a:latin typeface="Cambria Math" panose="02040503050406030204" pitchFamily="18" charset="0"/>
                  </a:endParaRPr>
                </a:p>
                <a:p>
                  <a:endParaRPr lang="en-US" altLang="en-US" sz="280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n-US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           −</m:t>
                      </m:r>
                    </m:oMath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14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4980" y="2390218"/>
                  <a:ext cx="3796745" cy="35394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7080772" y="4982692"/>
              <a:ext cx="635935" cy="947320"/>
              <a:chOff x="7006222" y="2775511"/>
              <a:chExt cx="635935" cy="94732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7327705" y="5468412"/>
              <a:ext cx="142067" cy="369015"/>
              <a:chOff x="7253155" y="3261231"/>
              <a:chExt cx="142067" cy="369015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283202" y="4982692"/>
              <a:ext cx="635935" cy="947320"/>
              <a:chOff x="7006222" y="2775511"/>
              <a:chExt cx="635935" cy="94732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rot="10800000">
              <a:off x="8530135" y="5468412"/>
              <a:ext cx="142067" cy="369015"/>
              <a:chOff x="7253155" y="3261231"/>
              <a:chExt cx="142067" cy="36901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5400000">
              <a:off x="7120184" y="3901551"/>
              <a:ext cx="635935" cy="947320"/>
              <a:chOff x="7006223" y="2775511"/>
              <a:chExt cx="635935" cy="947320"/>
            </a:xfrm>
          </p:grpSpPr>
          <p:sp>
            <p:nvSpPr>
              <p:cNvPr id="35" name="Oval 34"/>
              <p:cNvSpPr/>
              <p:nvPr/>
            </p:nvSpPr>
            <p:spPr>
              <a:xfrm rot="16200000">
                <a:off x="7006223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R</a:t>
                </a:r>
                <a:endParaRPr lang="en-US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8415245" y="3878307"/>
              <a:ext cx="635935" cy="947320"/>
              <a:chOff x="7006223" y="2775511"/>
              <a:chExt cx="635935" cy="947320"/>
            </a:xfrm>
          </p:grpSpPr>
          <p:sp>
            <p:nvSpPr>
              <p:cNvPr id="33" name="Oval 32"/>
              <p:cNvSpPr/>
              <p:nvPr/>
            </p:nvSpPr>
            <p:spPr>
              <a:xfrm rot="16200000">
                <a:off x="7006223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7080769" y="2347521"/>
              <a:ext cx="635935" cy="635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27703" y="2597324"/>
              <a:ext cx="142067" cy="1420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259553" y="2316963"/>
              <a:ext cx="635935" cy="635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endPara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240691" y="2315691"/>
              <a:ext cx="635935" cy="635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endPara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259551" y="3215985"/>
              <a:ext cx="635935" cy="635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06484" y="3390320"/>
              <a:ext cx="142067" cy="369015"/>
              <a:chOff x="7253155" y="3261231"/>
              <a:chExt cx="142067" cy="36901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9240691" y="3211989"/>
              <a:ext cx="635935" cy="635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 rot="10800000">
              <a:off x="9487624" y="3386324"/>
              <a:ext cx="142067" cy="369015"/>
              <a:chOff x="7253155" y="3261231"/>
              <a:chExt cx="142067" cy="36901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9226872" y="4400138"/>
            <a:ext cx="2757404" cy="10425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See previous talk, next 2 talks and Monday morning session</a:t>
            </a:r>
          </a:p>
        </p:txBody>
      </p:sp>
      <p:sp>
        <p:nvSpPr>
          <p:cNvPr id="48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77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Momentum Distributions (TMDs)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008" y="5435334"/>
            <a:ext cx="2319759" cy="1159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 See TMD Sessions, Tuesday and Thursday Afternoon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6432"/>
              </p:ext>
            </p:extLst>
          </p:nvPr>
        </p:nvGraphicFramePr>
        <p:xfrm>
          <a:off x="1781391" y="1731714"/>
          <a:ext cx="7705603" cy="459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551"/>
                <a:gridCol w="2029671"/>
                <a:gridCol w="2477286"/>
                <a:gridCol w="2328095"/>
              </a:tblGrid>
              <a:tr h="7395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Unpolarized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Longitudinally Polarized</a:t>
                      </a:r>
                    </a:p>
                    <a:p>
                      <a:pPr algn="ctr"/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Transversely Polarized</a:t>
                      </a:r>
                    </a:p>
                    <a:p>
                      <a:pPr algn="ctr"/>
                      <a:r>
                        <a:rPr lang="en-US" dirty="0" smtClean="0"/>
                        <a:t>(T)</a:t>
                      </a:r>
                      <a:endParaRPr lang="en-US" dirty="0"/>
                    </a:p>
                  </a:txBody>
                  <a:tcPr>
                    <a:solidFill>
                      <a:srgbClr val="000092"/>
                    </a:solidFill>
                  </a:tcPr>
                </a:tc>
              </a:tr>
              <a:tr h="12836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836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836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52627" y="2837633"/>
            <a:ext cx="1436629" cy="488757"/>
            <a:chOff x="2652627" y="2837633"/>
            <a:chExt cx="1436629" cy="4887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652627" y="2901638"/>
                  <a:ext cx="9894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627" y="2901638"/>
                  <a:ext cx="98943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3600499" y="2837633"/>
              <a:ext cx="488757" cy="488757"/>
              <a:chOff x="2188559" y="2813110"/>
              <a:chExt cx="635935" cy="63593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188559" y="2813110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35493" y="3062913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139385" y="4066728"/>
                <a:ext cx="1989134" cy="372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          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85" y="4066728"/>
                <a:ext cx="1989134" cy="372603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0543" y="4074581"/>
            <a:ext cx="2545680" cy="802372"/>
            <a:chOff x="4570543" y="4074581"/>
            <a:chExt cx="2545680" cy="802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570543" y="4104398"/>
                  <a:ext cx="19874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−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543" y="4104398"/>
                  <a:ext cx="19874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5530110" y="4083971"/>
              <a:ext cx="637416" cy="427897"/>
              <a:chOff x="4007330" y="4270474"/>
              <a:chExt cx="637416" cy="427897"/>
            </a:xfrm>
          </p:grpSpPr>
          <p:grpSp>
            <p:nvGrpSpPr>
              <p:cNvPr id="55" name="Group 54"/>
              <p:cNvGrpSpPr/>
              <p:nvPr/>
            </p:nvGrpSpPr>
            <p:grpSpPr>
              <a:xfrm rot="5400000">
                <a:off x="4112089" y="4165715"/>
                <a:ext cx="427897" cy="637416"/>
                <a:chOff x="7006223" y="2775511"/>
                <a:chExt cx="635935" cy="947320"/>
              </a:xfrm>
            </p:grpSpPr>
            <p:sp>
              <p:nvSpPr>
                <p:cNvPr id="56" name="Oval 55"/>
                <p:cNvSpPr/>
                <p:nvPr/>
              </p:nvSpPr>
              <p:spPr>
                <a:xfrm rot="16200000">
                  <a:off x="7006223" y="3086896"/>
                  <a:ext cx="635935" cy="6359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H="1" flipV="1">
                  <a:off x="7324189" y="2775511"/>
                  <a:ext cx="4495" cy="311386"/>
                </a:xfrm>
                <a:prstGeom prst="straightConnector1">
                  <a:avLst/>
                </a:prstGeom>
                <a:ln w="63500"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rot="5400000">
                <a:off x="4201195" y="4364314"/>
                <a:ext cx="95592" cy="248297"/>
                <a:chOff x="2312429" y="5430382"/>
                <a:chExt cx="109188" cy="283612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2312429" y="5604806"/>
                  <a:ext cx="109188" cy="1091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2367022" y="5430382"/>
                  <a:ext cx="1" cy="1754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6478807" y="4074581"/>
              <a:ext cx="637416" cy="427897"/>
              <a:chOff x="4956027" y="4261084"/>
              <a:chExt cx="637416" cy="427897"/>
            </a:xfrm>
          </p:grpSpPr>
          <p:grpSp>
            <p:nvGrpSpPr>
              <p:cNvPr id="58" name="Group 57"/>
              <p:cNvGrpSpPr/>
              <p:nvPr/>
            </p:nvGrpSpPr>
            <p:grpSpPr>
              <a:xfrm rot="5400000">
                <a:off x="5060786" y="4156325"/>
                <a:ext cx="427897" cy="637416"/>
                <a:chOff x="7006223" y="2775511"/>
                <a:chExt cx="635935" cy="947320"/>
              </a:xfrm>
            </p:grpSpPr>
            <p:sp>
              <p:nvSpPr>
                <p:cNvPr id="59" name="Oval 58"/>
                <p:cNvSpPr/>
                <p:nvPr/>
              </p:nvSpPr>
              <p:spPr>
                <a:xfrm rot="16200000">
                  <a:off x="7006223" y="3086896"/>
                  <a:ext cx="635935" cy="6359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>
                <a:xfrm flipH="1" flipV="1">
                  <a:off x="7324189" y="2775511"/>
                  <a:ext cx="4495" cy="311386"/>
                </a:xfrm>
                <a:prstGeom prst="straightConnector1">
                  <a:avLst/>
                </a:prstGeom>
                <a:ln w="63500"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rot="16200000">
                <a:off x="5142982" y="4364313"/>
                <a:ext cx="95592" cy="248297"/>
                <a:chOff x="2312429" y="5430382"/>
                <a:chExt cx="109188" cy="283612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12429" y="5604806"/>
                  <a:ext cx="109188" cy="10918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Arrow Connector 92"/>
                <p:cNvCxnSpPr/>
                <p:nvPr/>
              </p:nvCxnSpPr>
              <p:spPr>
                <a:xfrm flipH="1" flipV="1">
                  <a:off x="2367022" y="5430382"/>
                  <a:ext cx="1" cy="1754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" name="TextBox 164"/>
            <p:cNvSpPr txBox="1"/>
            <p:nvPr/>
          </p:nvSpPr>
          <p:spPr>
            <a:xfrm>
              <a:off x="5985489" y="450762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Helicity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03564" y="2846637"/>
            <a:ext cx="2242499" cy="806556"/>
            <a:chOff x="7103564" y="2846637"/>
            <a:chExt cx="2242499" cy="806556"/>
          </a:xfrm>
        </p:grpSpPr>
        <p:grpSp>
          <p:nvGrpSpPr>
            <p:cNvPr id="122" name="Group 121"/>
            <p:cNvGrpSpPr/>
            <p:nvPr/>
          </p:nvGrpSpPr>
          <p:grpSpPr>
            <a:xfrm>
              <a:off x="8123059" y="2863915"/>
              <a:ext cx="371481" cy="371481"/>
              <a:chOff x="1970245" y="4996816"/>
              <a:chExt cx="635935" cy="635935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1970245" y="499681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2217178" y="5171151"/>
                <a:ext cx="142067" cy="369015"/>
                <a:chOff x="7253155" y="3261231"/>
                <a:chExt cx="142067" cy="369015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7253155" y="3488179"/>
                  <a:ext cx="142067" cy="1420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6" name="Straight Arrow Connector 125"/>
                <p:cNvCxnSpPr/>
                <p:nvPr/>
              </p:nvCxnSpPr>
              <p:spPr>
                <a:xfrm flipH="1" flipV="1">
                  <a:off x="7324187" y="3261231"/>
                  <a:ext cx="1" cy="22824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9" name="Group 128"/>
            <p:cNvGrpSpPr/>
            <p:nvPr/>
          </p:nvGrpSpPr>
          <p:grpSpPr>
            <a:xfrm>
              <a:off x="8974582" y="2863915"/>
              <a:ext cx="371481" cy="371481"/>
              <a:chOff x="3172675" y="4996816"/>
              <a:chExt cx="635935" cy="635935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172675" y="499681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 rot="10800000">
                <a:off x="3419608" y="5171151"/>
                <a:ext cx="142067" cy="369015"/>
                <a:chOff x="7253155" y="3261231"/>
                <a:chExt cx="142067" cy="369015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7253155" y="3488179"/>
                  <a:ext cx="142067" cy="1420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flipH="1" flipV="1">
                  <a:off x="7324187" y="3261231"/>
                  <a:ext cx="1" cy="22824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7103564" y="2846637"/>
                  <a:ext cx="1924438" cy="3726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           −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564" y="2846637"/>
                  <a:ext cx="1924438" cy="37260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TextBox 165"/>
            <p:cNvSpPr txBox="1"/>
            <p:nvPr/>
          </p:nvSpPr>
          <p:spPr>
            <a:xfrm>
              <a:off x="7199255" y="3283861"/>
              <a:ext cx="14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Boer-Mulders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19041" y="4086685"/>
            <a:ext cx="1352242" cy="818669"/>
            <a:chOff x="8119041" y="4086685"/>
            <a:chExt cx="1352242" cy="818669"/>
          </a:xfrm>
        </p:grpSpPr>
        <p:grpSp>
          <p:nvGrpSpPr>
            <p:cNvPr id="110" name="Group 109"/>
            <p:cNvGrpSpPr/>
            <p:nvPr/>
          </p:nvGrpSpPr>
          <p:grpSpPr>
            <a:xfrm rot="5400000">
              <a:off x="8252186" y="3995738"/>
              <a:ext cx="371481" cy="553376"/>
              <a:chOff x="7006222" y="2775511"/>
              <a:chExt cx="635935" cy="94732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 rot="13500000">
              <a:off x="8305485" y="4198066"/>
              <a:ext cx="82988" cy="215560"/>
              <a:chOff x="7253155" y="3261231"/>
              <a:chExt cx="142067" cy="36901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 rot="5400000">
              <a:off x="9008854" y="3995738"/>
              <a:ext cx="371481" cy="553376"/>
              <a:chOff x="7006222" y="2775511"/>
              <a:chExt cx="635935" cy="94732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 rot="2700000">
              <a:off x="9062153" y="4198066"/>
              <a:ext cx="82988" cy="215560"/>
              <a:chOff x="7253155" y="3261231"/>
              <a:chExt cx="142067" cy="369015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/>
            <p:cNvSpPr txBox="1"/>
            <p:nvPr/>
          </p:nvSpPr>
          <p:spPr>
            <a:xfrm>
              <a:off x="8119041" y="4536022"/>
              <a:ext cx="1271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 Gear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50768" y="4915004"/>
            <a:ext cx="2291980" cy="768086"/>
            <a:chOff x="7050768" y="4915004"/>
            <a:chExt cx="2291980" cy="768086"/>
          </a:xfrm>
        </p:grpSpPr>
        <p:grpSp>
          <p:nvGrpSpPr>
            <p:cNvPr id="11" name="Group 10"/>
            <p:cNvGrpSpPr/>
            <p:nvPr/>
          </p:nvGrpSpPr>
          <p:grpSpPr>
            <a:xfrm>
              <a:off x="8119744" y="4915004"/>
              <a:ext cx="371481" cy="553376"/>
              <a:chOff x="1970245" y="4685431"/>
              <a:chExt cx="635935" cy="94732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970245" y="4685431"/>
                <a:ext cx="635935" cy="947320"/>
                <a:chOff x="7006222" y="2775511"/>
                <a:chExt cx="635935" cy="94732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006222" y="3086896"/>
                  <a:ext cx="635935" cy="6359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 flipH="1" flipV="1">
                  <a:off x="7324189" y="2775511"/>
                  <a:ext cx="4495" cy="311386"/>
                </a:xfrm>
                <a:prstGeom prst="straightConnector1">
                  <a:avLst/>
                </a:prstGeom>
                <a:ln w="63500"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2217178" y="5171151"/>
                <a:ext cx="142067" cy="369015"/>
                <a:chOff x="7253155" y="3261231"/>
                <a:chExt cx="142067" cy="369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7253155" y="3488179"/>
                  <a:ext cx="142067" cy="1420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flipH="1" flipV="1">
                  <a:off x="7324187" y="3261231"/>
                  <a:ext cx="1" cy="22824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8971267" y="4915004"/>
              <a:ext cx="371481" cy="553376"/>
              <a:chOff x="3172675" y="4685431"/>
              <a:chExt cx="635935" cy="94732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3172675" y="4685431"/>
                <a:ext cx="635935" cy="947320"/>
                <a:chOff x="7006222" y="2775511"/>
                <a:chExt cx="635935" cy="94732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006222" y="3086896"/>
                  <a:ext cx="635935" cy="6359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Arrow Connector 84"/>
                <p:cNvCxnSpPr/>
                <p:nvPr/>
              </p:nvCxnSpPr>
              <p:spPr>
                <a:xfrm flipH="1" flipV="1">
                  <a:off x="7324189" y="2775511"/>
                  <a:ext cx="4495" cy="311386"/>
                </a:xfrm>
                <a:prstGeom prst="straightConnector1">
                  <a:avLst/>
                </a:prstGeom>
                <a:ln w="63500"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 rot="10800000">
                <a:off x="3419608" y="5171151"/>
                <a:ext cx="142067" cy="369015"/>
                <a:chOff x="7253155" y="3261231"/>
                <a:chExt cx="142067" cy="369015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253155" y="3488179"/>
                  <a:ext cx="142067" cy="1420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H="1" flipV="1">
                  <a:off x="7324187" y="3261231"/>
                  <a:ext cx="1" cy="22824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100249" y="5029928"/>
                  <a:ext cx="1879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          −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249" y="5029928"/>
                  <a:ext cx="187987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TextBox 167"/>
            <p:cNvSpPr txBox="1"/>
            <p:nvPr/>
          </p:nvSpPr>
          <p:spPr>
            <a:xfrm>
              <a:off x="7050768" y="5313758"/>
              <a:ext cx="129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Transversity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57584" y="5552150"/>
            <a:ext cx="2331194" cy="770155"/>
            <a:chOff x="7057584" y="5552150"/>
            <a:chExt cx="2331194" cy="770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7139385" y="5704545"/>
                  <a:ext cx="1989134" cy="3726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           −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385" y="5704545"/>
                  <a:ext cx="1989134" cy="37260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" name="Group 95"/>
            <p:cNvGrpSpPr/>
            <p:nvPr/>
          </p:nvGrpSpPr>
          <p:grpSpPr>
            <a:xfrm>
              <a:off x="8161239" y="5552150"/>
              <a:ext cx="371481" cy="553376"/>
              <a:chOff x="7006222" y="2775511"/>
              <a:chExt cx="635935" cy="94732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 rot="13500000">
              <a:off x="8305485" y="5835883"/>
              <a:ext cx="82988" cy="215560"/>
              <a:chOff x="7253155" y="3261231"/>
              <a:chExt cx="142067" cy="369015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9017297" y="5552150"/>
              <a:ext cx="371481" cy="553376"/>
              <a:chOff x="7006222" y="2775511"/>
              <a:chExt cx="635935" cy="94732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2700000">
              <a:off x="9161543" y="5835883"/>
              <a:ext cx="82988" cy="215560"/>
              <a:chOff x="7253155" y="3261231"/>
              <a:chExt cx="142067" cy="36901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7057584" y="5952973"/>
              <a:ext cx="1271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Pretzelosity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3523" y="5097221"/>
            <a:ext cx="2311678" cy="1108334"/>
            <a:chOff x="4743523" y="5097221"/>
            <a:chExt cx="2311678" cy="1108334"/>
          </a:xfrm>
        </p:grpSpPr>
        <p:grpSp>
          <p:nvGrpSpPr>
            <p:cNvPr id="138" name="Group 137"/>
            <p:cNvGrpSpPr/>
            <p:nvPr/>
          </p:nvGrpSpPr>
          <p:grpSpPr>
            <a:xfrm>
              <a:off x="6678041" y="5097221"/>
              <a:ext cx="371481" cy="553376"/>
              <a:chOff x="7006222" y="2775511"/>
              <a:chExt cx="635935" cy="94732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Arrow Connector 142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 rot="16200000">
              <a:off x="6822287" y="5369049"/>
              <a:ext cx="82988" cy="215560"/>
              <a:chOff x="7253155" y="3261231"/>
              <a:chExt cx="142067" cy="369015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4743523" y="5262945"/>
                  <a:ext cx="1942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          −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523" y="5262945"/>
                  <a:ext cx="194277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6" name="Group 145"/>
            <p:cNvGrpSpPr/>
            <p:nvPr/>
          </p:nvGrpSpPr>
          <p:grpSpPr>
            <a:xfrm>
              <a:off x="5866274" y="5097221"/>
              <a:ext cx="371481" cy="553376"/>
              <a:chOff x="7006222" y="2775511"/>
              <a:chExt cx="635935" cy="94732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Arrow Connector 150"/>
              <p:cNvCxnSpPr/>
              <p:nvPr/>
            </p:nvCxnSpPr>
            <p:spPr>
              <a:xfrm flipH="1" flipV="1">
                <a:off x="7324189" y="2775511"/>
                <a:ext cx="4495" cy="311386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 rot="5400000">
              <a:off x="6010520" y="5369049"/>
              <a:ext cx="82988" cy="215560"/>
              <a:chOff x="7253155" y="3261231"/>
              <a:chExt cx="142067" cy="369015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253155" y="3488179"/>
                <a:ext cx="142067" cy="14206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>
              <a:xfrm flipH="1" flipV="1">
                <a:off x="7324187" y="3261231"/>
                <a:ext cx="1" cy="228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0" name="TextBox 169"/>
            <p:cNvSpPr txBox="1"/>
            <p:nvPr/>
          </p:nvSpPr>
          <p:spPr>
            <a:xfrm>
              <a:off x="5783763" y="5836223"/>
              <a:ext cx="1271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 Gear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03327" y="5094499"/>
            <a:ext cx="2120009" cy="1105222"/>
            <a:chOff x="2603327" y="5094499"/>
            <a:chExt cx="2120009" cy="1105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2603327" y="5282078"/>
                  <a:ext cx="1783950" cy="3726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        −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327" y="5282078"/>
                  <a:ext cx="1783950" cy="3726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2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Group 152"/>
            <p:cNvGrpSpPr/>
            <p:nvPr/>
          </p:nvGrpSpPr>
          <p:grpSpPr>
            <a:xfrm>
              <a:off x="3625181" y="5094499"/>
              <a:ext cx="371481" cy="588560"/>
              <a:chOff x="7006222" y="2715280"/>
              <a:chExt cx="635935" cy="1007551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7006222" y="3086896"/>
                <a:ext cx="635935" cy="635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Arrow Connector 154"/>
              <p:cNvCxnSpPr/>
              <p:nvPr/>
            </p:nvCxnSpPr>
            <p:spPr>
              <a:xfrm flipV="1">
                <a:off x="7328684" y="2715280"/>
                <a:ext cx="0" cy="371618"/>
              </a:xfrm>
              <a:prstGeom prst="straightConnector1">
                <a:avLst/>
              </a:prstGeom>
              <a:ln w="63500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Oval 156"/>
            <p:cNvSpPr/>
            <p:nvPr/>
          </p:nvSpPr>
          <p:spPr>
            <a:xfrm rot="13500000">
              <a:off x="3772774" y="5455823"/>
              <a:ext cx="82988" cy="829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239191" y="5311579"/>
              <a:ext cx="371481" cy="3714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>
              <a:off x="4424931" y="5685023"/>
              <a:ext cx="0" cy="240573"/>
            </a:xfrm>
            <a:prstGeom prst="straightConnector1">
              <a:avLst/>
            </a:prstGeom>
            <a:ln w="63500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 rot="2700000">
              <a:off x="4383437" y="5455824"/>
              <a:ext cx="82988" cy="829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996662" y="5830389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Sivers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933222" y="205515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296833" y="17217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H="1" flipV="1">
            <a:off x="1722573" y="1693379"/>
            <a:ext cx="930054" cy="7311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>
            <a:grpSpLocks/>
          </p:cNvGrpSpPr>
          <p:nvPr/>
        </p:nvGrpSpPr>
        <p:grpSpPr bwMode="auto">
          <a:xfrm>
            <a:off x="9736053" y="2177233"/>
            <a:ext cx="2171700" cy="660400"/>
            <a:chOff x="6273800" y="1889125"/>
            <a:chExt cx="2171700" cy="660400"/>
          </a:xfrm>
        </p:grpSpPr>
        <p:sp>
          <p:nvSpPr>
            <p:cNvPr id="128" name="Rectangle 127"/>
            <p:cNvSpPr/>
            <p:nvPr/>
          </p:nvSpPr>
          <p:spPr>
            <a:xfrm>
              <a:off x="6273800" y="1889125"/>
              <a:ext cx="2171700" cy="66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6826250" y="1894681"/>
              <a:ext cx="1420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Nucleon Spin</a:t>
              </a:r>
            </a:p>
          </p:txBody>
        </p:sp>
        <p:sp>
          <p:nvSpPr>
            <p:cNvPr id="135" name="TextBox 19"/>
            <p:cNvSpPr txBox="1">
              <a:spLocks noChangeArrowheads="1"/>
            </p:cNvSpPr>
            <p:nvPr/>
          </p:nvSpPr>
          <p:spPr bwMode="auto">
            <a:xfrm>
              <a:off x="6826250" y="2181225"/>
              <a:ext cx="12112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Quark Spin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6484937" y="2079625"/>
              <a:ext cx="266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6484937" y="2346325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9312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Asymmetries @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469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Airapetian</a:t>
            </a:r>
            <a:r>
              <a:rPr lang="en-US" dirty="0"/>
              <a:t> et al</a:t>
            </a:r>
            <a:r>
              <a:rPr lang="en-US" dirty="0" smtClean="0"/>
              <a:t>., </a:t>
            </a:r>
            <a:r>
              <a:rPr lang="en-US" dirty="0"/>
              <a:t>Phys</a:t>
            </a:r>
            <a:r>
              <a:rPr lang="en-US" dirty="0" smtClean="0"/>
              <a:t>. </a:t>
            </a:r>
            <a:r>
              <a:rPr lang="en-US" dirty="0" err="1" smtClean="0"/>
              <a:t>Lett</a:t>
            </a:r>
            <a:r>
              <a:rPr lang="en-US" dirty="0" smtClean="0"/>
              <a:t>. B </a:t>
            </a:r>
            <a:r>
              <a:rPr lang="en-US" b="1" dirty="0" smtClean="0"/>
              <a:t>728</a:t>
            </a:r>
            <a:r>
              <a:rPr lang="en-US" dirty="0" smtClean="0"/>
              <a:t>, 183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027" y="1871606"/>
            <a:ext cx="64033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Inclusive </a:t>
            </a:r>
            <a:r>
              <a:rPr lang="en-US" sz="2200" dirty="0" err="1" smtClean="0"/>
              <a:t>electroproduction</a:t>
            </a:r>
            <a:r>
              <a:rPr lang="en-US" sz="2200" dirty="0" smtClean="0"/>
              <a:t> of </a:t>
            </a:r>
            <a:r>
              <a:rPr lang="en-US" sz="2200" dirty="0" err="1" smtClean="0"/>
              <a:t>pions</a:t>
            </a:r>
            <a:r>
              <a:rPr lang="en-US" sz="2200" dirty="0" smtClean="0"/>
              <a:t> and </a:t>
            </a:r>
            <a:r>
              <a:rPr lang="en-US" sz="2200" dirty="0" err="1" smtClean="0"/>
              <a:t>kaons</a:t>
            </a:r>
            <a:r>
              <a:rPr lang="en-US" sz="2200" dirty="0" smtClean="0"/>
              <a:t> from transversely polarized protons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dependence primarily caused by the </a:t>
            </a:r>
            <a:r>
              <a:rPr lang="en-US" sz="2200" dirty="0" err="1" smtClean="0"/>
              <a:t>Sivers</a:t>
            </a:r>
            <a:r>
              <a:rPr lang="en-US" sz="2200" dirty="0" smtClean="0"/>
              <a:t> effect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large asymmetries measured with high </a:t>
            </a:r>
            <a:r>
              <a:rPr lang="en-US" sz="2200" i="1" dirty="0" smtClean="0"/>
              <a:t>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Exclusive processes can contribute &amp; effects from fragmentation of the struck quark dominate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Data can lead to better understanding of spin-orbit effects of </a:t>
            </a:r>
            <a:r>
              <a:rPr lang="en-US" sz="2200" dirty="0" err="1" smtClean="0"/>
              <a:t>partons</a:t>
            </a:r>
            <a:r>
              <a:rPr lang="en-US" sz="2200" dirty="0" smtClean="0"/>
              <a:t> in the nucleon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62401" y="1764461"/>
            <a:ext cx="5029200" cy="4546221"/>
            <a:chOff x="19086" y="-33090"/>
            <a:chExt cx="5590515" cy="5053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97"/>
            <a:stretch/>
          </p:blipFill>
          <p:spPr>
            <a:xfrm>
              <a:off x="19086" y="-33090"/>
              <a:ext cx="5590515" cy="44990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20"/>
            <a:stretch/>
          </p:blipFill>
          <p:spPr>
            <a:xfrm>
              <a:off x="19086" y="4500697"/>
              <a:ext cx="5590515" cy="519843"/>
            </a:xfrm>
            <a:prstGeom prst="rect">
              <a:avLst/>
            </a:prstGeom>
          </p:spPr>
        </p:pic>
      </p:grp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42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 smtClean="0"/>
              <a:t>Transverse Asymmetries – Theory &amp;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447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Sun, F. Yuan, </a:t>
            </a:r>
            <a:r>
              <a:rPr lang="en-US" dirty="0"/>
              <a:t>Phys</a:t>
            </a:r>
            <a:r>
              <a:rPr lang="en-US" dirty="0" smtClean="0"/>
              <a:t>. Rev. D </a:t>
            </a:r>
            <a:r>
              <a:rPr lang="en-US" b="1" dirty="0" smtClean="0"/>
              <a:t>88</a:t>
            </a:r>
            <a:r>
              <a:rPr lang="en-US" dirty="0" smtClean="0"/>
              <a:t>, 034016 </a:t>
            </a:r>
            <a:r>
              <a:rPr lang="en-US" dirty="0"/>
              <a:t>(</a:t>
            </a:r>
            <a:r>
              <a:rPr lang="en-US" dirty="0" smtClean="0"/>
              <a:t>2013)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1377" y="1785959"/>
            <a:ext cx="6403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Recent </a:t>
            </a:r>
            <a:r>
              <a:rPr lang="en-US" sz="2200" dirty="0" err="1" smtClean="0"/>
              <a:t>Sivers</a:t>
            </a:r>
            <a:r>
              <a:rPr lang="en-US" sz="2200" dirty="0" smtClean="0"/>
              <a:t> theoretical fits for SIDIS and </a:t>
            </a:r>
            <a:r>
              <a:rPr lang="en-US" sz="2200" dirty="0" err="1" smtClean="0"/>
              <a:t>Drell</a:t>
            </a:r>
            <a:r>
              <a:rPr lang="en-US" sz="2200" dirty="0" smtClean="0"/>
              <a:t>-Yan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Include Q2 evolutions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Predictions for upcoming experiments</a:t>
            </a:r>
            <a:endParaRPr lang="en-US" sz="2200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9"/>
          <a:stretch/>
        </p:blipFill>
        <p:spPr>
          <a:xfrm>
            <a:off x="1097280" y="2890285"/>
            <a:ext cx="4579776" cy="3067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/>
          <a:stretch/>
        </p:blipFill>
        <p:spPr>
          <a:xfrm>
            <a:off x="6482846" y="2887303"/>
            <a:ext cx="4729637" cy="306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88" y="1785959"/>
            <a:ext cx="4999258" cy="43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“High Impact” Transverse SIDIS @ JLab12 CLAS12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7332"/>
            <a:ext cx="374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Contalbrigo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, JLab E12-11-111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29600" y="1704757"/>
                <a:ext cx="3962400" cy="4412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Classified “master experiment with high impact” by JLab PAC41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Polarized electron beam on transversely polarized HD-Ice target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SSA provide access to </a:t>
                </a:r>
                <a:r>
                  <a:rPr lang="en-US" sz="2000" dirty="0" err="1" smtClean="0"/>
                  <a:t>Transversity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), </a:t>
                </a:r>
                <a:r>
                  <a:rPr lang="en-US" sz="2000" dirty="0" err="1" smtClean="0"/>
                  <a:t>Sivers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), and </a:t>
                </a:r>
                <a:r>
                  <a:rPr lang="en-US" sz="2000" dirty="0" err="1" smtClean="0"/>
                  <a:t>Pretzelosity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DSA provide access to Worm gear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704757"/>
                <a:ext cx="3962400" cy="4412170"/>
              </a:xfrm>
              <a:prstGeom prst="rect">
                <a:avLst/>
              </a:prstGeom>
              <a:blipFill rotWithShape="0">
                <a:blip r:embed="rId2"/>
                <a:stretch>
                  <a:fillRect l="-1385" t="-830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63370" y="5971448"/>
            <a:ext cx="523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TMD Sessions, Tuesday and Thursday Afternoon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11/17/2014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HiX2014				Elena Long &lt;ellie@jlab.org&gt;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2" y="1856365"/>
            <a:ext cx="7267575" cy="3524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" y="2314077"/>
            <a:ext cx="3905250" cy="35909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58031" y="1191032"/>
            <a:ext cx="3956727" cy="4845213"/>
            <a:chOff x="8227823" y="1164137"/>
            <a:chExt cx="3956727" cy="48452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823" y="1164137"/>
              <a:ext cx="3956727" cy="4845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15400" y="135988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Collins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66969" y="916604"/>
            <a:ext cx="4708370" cy="5120031"/>
            <a:chOff x="2766969" y="916604"/>
            <a:chExt cx="4708370" cy="51200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969" y="916604"/>
              <a:ext cx="4708370" cy="51200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62158" y="1183343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Sivers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648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424FF"/>
      </a:hlink>
      <a:folHlink>
        <a:srgbClr val="2424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10804</TotalTime>
  <Words>1645</Words>
  <Application>Microsoft Office PowerPoint</Application>
  <PresentationFormat>Widescreen</PresentationFormat>
  <Paragraphs>539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Chalkboard</vt:lpstr>
      <vt:lpstr>Wingdings</vt:lpstr>
      <vt:lpstr>Retrospect</vt:lpstr>
      <vt:lpstr>Overview of Spin Structure at Large x</vt:lpstr>
      <vt:lpstr>Picture of the Nucleon</vt:lpstr>
      <vt:lpstr>Wigner Distribution</vt:lpstr>
      <vt:lpstr>Wigner Distribution</vt:lpstr>
      <vt:lpstr>Parton Distribution Functions (PDFs)</vt:lpstr>
      <vt:lpstr>Transverse Momentum Distributions (TMDs)</vt:lpstr>
      <vt:lpstr>Transverse Asymmetries @ HERMES</vt:lpstr>
      <vt:lpstr>Transverse Asymmetries – Theory &amp; Predictions</vt:lpstr>
      <vt:lpstr>Future “High Impact” Transverse SIDIS @ JLab12 CLAS12</vt:lpstr>
      <vt:lpstr>Future “High Impact” Boer-Mulders @ JLab12 CLAS12</vt:lpstr>
      <vt:lpstr>Transversity @ JLab</vt:lpstr>
      <vt:lpstr>Future “High Impact” Transversity @ JLab12 CLAS12</vt:lpstr>
      <vt:lpstr>Generalized Parton Distributions (GPDs)</vt:lpstr>
      <vt:lpstr>DVCS @ Hermes</vt:lpstr>
      <vt:lpstr>“High Impact” DVCS @ JLab12 Hall A </vt:lpstr>
      <vt:lpstr>Future “High Impact” DVCS @ JLab12 CLAS12</vt:lpstr>
      <vt:lpstr>EM Form Factors</vt:lpstr>
      <vt:lpstr>Proton Form Factors – World Data</vt:lpstr>
      <vt:lpstr>Neutron Form Factors – World Data</vt:lpstr>
      <vt:lpstr>Using 3He as a Free Neutron Target – Spin Asymmetries</vt:lpstr>
      <vt:lpstr>3He (e,e’n) SSA A_y^0</vt:lpstr>
      <vt:lpstr>3He(e,e’)X SSA / 2-Photon Exchange</vt:lpstr>
      <vt:lpstr>3He(e,e’d) DSA</vt:lpstr>
      <vt:lpstr>3He(e,e’d) DSA</vt:lpstr>
      <vt:lpstr>Structure Functions</vt:lpstr>
      <vt:lpstr>A_1^n, A_1^p, A_2^p Analysis @ JLab</vt:lpstr>
      <vt:lpstr>A_1^n, g_1^n/F_1^n Results @ JLab Hall A</vt:lpstr>
      <vt:lpstr>Future “High Impact” A_1^n @ JLab12 Hall C</vt:lpstr>
      <vt:lpstr>g_1/F_1 Results @ JLab CLAS</vt:lpstr>
      <vt:lpstr>Structure Functions from World Data Fits</vt:lpstr>
      <vt:lpstr>Structure Functions from World Data Fits</vt:lpstr>
      <vt:lpstr>g_2^3He from d_2^n @ JLab</vt:lpstr>
      <vt:lpstr>Twist-3 Matrix Element d_2^n @ JLab</vt:lpstr>
      <vt:lpstr>Tensor Structure Functions</vt:lpstr>
      <vt:lpstr>Tensor Structure Function, b_1</vt:lpstr>
      <vt:lpstr>Tensor Structure Function, b_1</vt:lpstr>
      <vt:lpstr>Tensor Structure Function, b_1</vt:lpstr>
      <vt:lpstr>Tensor Structure Function, b_1</vt:lpstr>
      <vt:lpstr>Tensor Structure Function, b_1</vt:lpstr>
      <vt:lpstr>Tensor Structure Function, b_1</vt:lpstr>
      <vt:lpstr>High-x Tensor Structure</vt:lpstr>
      <vt:lpstr>High-x Tensor Structure</vt:lpstr>
      <vt:lpstr>High-x Tensor Structure</vt:lpstr>
      <vt:lpstr>High-x Tensor Structure</vt:lpstr>
      <vt:lpstr>Tensor Structure Function, b_4</vt:lpstr>
      <vt:lpstr>Conclusion – Recent results are exciting and the future is promising!</vt:lpstr>
      <vt:lpstr>Thank you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883</cp:revision>
  <dcterms:created xsi:type="dcterms:W3CDTF">2013-12-10T16:21:31Z</dcterms:created>
  <dcterms:modified xsi:type="dcterms:W3CDTF">2014-11-17T08:44:28Z</dcterms:modified>
</cp:coreProperties>
</file>