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99" r:id="rId2"/>
  </p:sldMasterIdLst>
  <p:notesMasterIdLst>
    <p:notesMasterId r:id="rId37"/>
  </p:notesMasterIdLst>
  <p:handoutMasterIdLst>
    <p:handoutMasterId r:id="rId38"/>
  </p:handoutMasterIdLst>
  <p:sldIdLst>
    <p:sldId id="256" r:id="rId3"/>
    <p:sldId id="567" r:id="rId4"/>
    <p:sldId id="558" r:id="rId5"/>
    <p:sldId id="570" r:id="rId6"/>
    <p:sldId id="482" r:id="rId7"/>
    <p:sldId id="480" r:id="rId8"/>
    <p:sldId id="540" r:id="rId9"/>
    <p:sldId id="555" r:id="rId10"/>
    <p:sldId id="568" r:id="rId11"/>
    <p:sldId id="564" r:id="rId12"/>
    <p:sldId id="554" r:id="rId13"/>
    <p:sldId id="560" r:id="rId14"/>
    <p:sldId id="531" r:id="rId15"/>
    <p:sldId id="572" r:id="rId16"/>
    <p:sldId id="556" r:id="rId17"/>
    <p:sldId id="537" r:id="rId18"/>
    <p:sldId id="530" r:id="rId19"/>
    <p:sldId id="529" r:id="rId20"/>
    <p:sldId id="538" r:id="rId21"/>
    <p:sldId id="536" r:id="rId22"/>
    <p:sldId id="557" r:id="rId23"/>
    <p:sldId id="574" r:id="rId24"/>
    <p:sldId id="562" r:id="rId25"/>
    <p:sldId id="526" r:id="rId26"/>
    <p:sldId id="504" r:id="rId27"/>
    <p:sldId id="523" r:id="rId28"/>
    <p:sldId id="451" r:id="rId29"/>
    <p:sldId id="361" r:id="rId30"/>
    <p:sldId id="471" r:id="rId31"/>
    <p:sldId id="519" r:id="rId32"/>
    <p:sldId id="521" r:id="rId33"/>
    <p:sldId id="454" r:id="rId34"/>
    <p:sldId id="466" r:id="rId35"/>
    <p:sldId id="457" r:id="rId36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314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0628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5942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12569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65715" algn="l" defTabSz="45314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18844" algn="l" defTabSz="45314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171985" algn="l" defTabSz="45314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25134" algn="l" defTabSz="45314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3333FF"/>
    <a:srgbClr val="0000CC"/>
    <a:srgbClr val="FF9900"/>
    <a:srgbClr val="FFFF66"/>
    <a:srgbClr val="006600"/>
    <a:srgbClr val="80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98073" autoAdjust="0"/>
  </p:normalViewPr>
  <p:slideViewPr>
    <p:cSldViewPr>
      <p:cViewPr>
        <p:scale>
          <a:sx n="100" d="100"/>
          <a:sy n="100" d="100"/>
        </p:scale>
        <p:origin x="-28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18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388B10-EEFA-6246-8D1D-F47C0F69CA5B}" type="datetime1">
              <a:rPr lang="en-US"/>
              <a:pPr/>
              <a:t>11/21/14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F6336C-190F-E242-857B-764379D56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07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72" tIns="46186" rIns="92372" bIns="461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250CE0-28C5-FD46-B741-CFB89264BF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450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0"/>
      </a:defRPr>
    </a:lvl1pPr>
    <a:lvl2pPr marL="37595031" indent="-3714188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062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5942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1256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65715" algn="l" defTabSz="906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8844" algn="l" defTabSz="906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1985" algn="l" defTabSz="906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5134" algn="l" defTabSz="906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35013" indent="-2825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30300" indent="-2254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82738" indent="-2254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5175" indent="-2254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23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495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67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39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F. Lin</a:t>
            </a:r>
            <a:endParaRPr lang="ru-RU" sz="1200"/>
          </a:p>
        </p:txBody>
      </p:sp>
      <p:sp>
        <p:nvSpPr>
          <p:cNvPr id="7173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35013" indent="-2825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30300" indent="-2254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82738" indent="-2254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5175" indent="-2254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23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495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67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39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AA4FB46-F8E2-4644-BC39-BCC3EADB46E6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78128CD-44BD-514D-B456-3911BF56D0D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7288" y="701675"/>
            <a:ext cx="4618037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3129" y="4385456"/>
            <a:ext cx="5547942" cy="415514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562BA74-B08D-A14A-BC9E-41635C91577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98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7288" y="701675"/>
            <a:ext cx="4618037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3129" y="4385456"/>
            <a:ext cx="5547942" cy="415514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3140" indent="0" algn="ctr">
              <a:buNone/>
              <a:defRPr/>
            </a:lvl2pPr>
            <a:lvl3pPr marL="906283" indent="0" algn="ctr">
              <a:buNone/>
              <a:defRPr/>
            </a:lvl3pPr>
            <a:lvl4pPr marL="1359426" indent="0" algn="ctr">
              <a:buNone/>
              <a:defRPr/>
            </a:lvl4pPr>
            <a:lvl5pPr marL="1812569" indent="0" algn="ctr">
              <a:buNone/>
              <a:defRPr/>
            </a:lvl5pPr>
            <a:lvl6pPr marL="2265715" indent="0" algn="ctr">
              <a:buNone/>
              <a:defRPr/>
            </a:lvl6pPr>
            <a:lvl7pPr marL="2718844" indent="0" algn="ctr">
              <a:buNone/>
              <a:defRPr/>
            </a:lvl7pPr>
            <a:lvl8pPr marL="3171985" indent="0" algn="ctr">
              <a:buNone/>
              <a:defRPr/>
            </a:lvl8pPr>
            <a:lvl9pPr marL="36251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7D8A39-43C7-6546-B6F7-15B01088A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EIC R&amp;D Meeting July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EIC R&amp;D Meeting July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EIC R&amp;D Meeting July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EIC R&amp;D Meeting July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39857" indent="-339857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52635-733F-5648-834B-1A29BD4AB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140" indent="0">
              <a:buNone/>
              <a:defRPr sz="1800"/>
            </a:lvl2pPr>
            <a:lvl3pPr marL="906283" indent="0">
              <a:buNone/>
              <a:defRPr sz="1600"/>
            </a:lvl3pPr>
            <a:lvl4pPr marL="1359426" indent="0">
              <a:buNone/>
              <a:defRPr sz="1400"/>
            </a:lvl4pPr>
            <a:lvl5pPr marL="1812569" indent="0">
              <a:buNone/>
              <a:defRPr sz="1400"/>
            </a:lvl5pPr>
            <a:lvl6pPr marL="2265715" indent="0">
              <a:buNone/>
              <a:defRPr sz="1400"/>
            </a:lvl6pPr>
            <a:lvl7pPr marL="2718844" indent="0">
              <a:buNone/>
              <a:defRPr sz="1400"/>
            </a:lvl7pPr>
            <a:lvl8pPr marL="3171985" indent="0">
              <a:buNone/>
              <a:defRPr sz="1400"/>
            </a:lvl8pPr>
            <a:lvl9pPr marL="36251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C7E63B-0576-6647-8CDE-C4B6FFB7D4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6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6D455F-7E49-5B4F-92F8-D144BAF10C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1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0C7058-5481-F74B-8F10-36AE95287A9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5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5" y="6247376"/>
            <a:ext cx="2128320" cy="470930"/>
          </a:xfrm>
          <a:prstGeom prst="rect">
            <a:avLst/>
          </a:prstGeom>
          <a:ln/>
        </p:spPr>
        <p:txBody>
          <a:bodyPr lIns="82197" tIns="41100" rIns="82197" bIns="4110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  <a:ln/>
        </p:spPr>
        <p:txBody>
          <a:bodyPr lIns="82197" tIns="41100" rIns="82197" bIns="4110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B8735-DF41-314B-9867-E05105CE1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7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86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EIC R&amp;D Meeting July 2014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EIC R&amp;D Meeting July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theme" Target="../theme/theme2.xml"/><Relationship Id="rId9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2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7600" y="6492961"/>
            <a:ext cx="1371600" cy="365125"/>
          </a:xfrm>
          <a:prstGeom prst="rect">
            <a:avLst/>
          </a:prstGeom>
        </p:spPr>
        <p:txBody>
          <a:bodyPr vert="horz" wrap="square" lIns="90598" tIns="45301" rIns="90598" bIns="45301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fld id="{08C9B6E5-0AE6-8E4E-8D6F-BDD3333D80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990600" y="6492961"/>
            <a:ext cx="2895600" cy="365125"/>
          </a:xfrm>
          <a:prstGeom prst="rect">
            <a:avLst/>
          </a:prstGeom>
        </p:spPr>
        <p:txBody>
          <a:bodyPr lIns="90598" tIns="45301" rIns="90598" bIns="45301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898989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HiX2014,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Rome,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Italy, 11/21/14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314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06283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59426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12569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39857" indent="-339857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marL="736352" indent="-28322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marL="1132874" indent="-226569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marL="1585971" indent="-22656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marL="2039135" indent="-226569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492281" indent="-226569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45422" indent="-226569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398569" indent="-226569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51704" indent="-226569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6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140" algn="l" defTabSz="906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283" algn="l" defTabSz="906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426" algn="l" defTabSz="906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569" algn="l" defTabSz="906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715" algn="l" defTabSz="906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8844" algn="l" defTabSz="906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1985" algn="l" defTabSz="906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5134" algn="l" defTabSz="906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10583"/>
            <a:ext cx="9145588" cy="684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166" y="64897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pPr eaLnBrk="1" hangingPunct="1"/>
            <a:fld id="{646CCB68-4FAD-1042-A2AE-74D95A5F5F13}" type="slidenum">
              <a:rPr kumimoji="1"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pPr eaLnBrk="1" hangingPunct="1"/>
              <a:t>‹#›</a:t>
            </a:fld>
            <a:endParaRPr kumimoji="1"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833" y="6487583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pPr eaLnBrk="1" hangingPunct="1"/>
            <a:r>
              <a:rPr kumimoji="1"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E.C. Aschenauer</a:t>
            </a:r>
            <a:endParaRPr kumimoji="1"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93180" y="6483346"/>
            <a:ext cx="540908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pPr eaLnBrk="1" hangingPunct="1"/>
            <a:r>
              <a:rPr kumimoji="1" lang="cs-CZ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EIC R&amp;D Meeting July 2014</a:t>
            </a:r>
            <a:endParaRPr kumimoji="1"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51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31.e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emf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696200" cy="17526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(High-</a:t>
            </a:r>
            <a:r>
              <a:rPr lang="en-US" sz="4000" dirty="0" smtClean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x) </a:t>
            </a:r>
            <a:r>
              <a:rPr lang="en-US" sz="4000" dirty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physics at an Electron-Ion Collider (EIC)</a:t>
            </a:r>
            <a:endParaRPr lang="ru-RU" dirty="0">
              <a:solidFill>
                <a:srgbClr val="99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2" y="3124200"/>
            <a:ext cx="5486400" cy="2286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Pawel Nadel-Turonski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Jefferson Lab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4</a:t>
            </a:r>
            <a:r>
              <a:rPr lang="en-US" sz="2000" baseline="30000" dirty="0">
                <a:latin typeface="Arial" charset="0"/>
                <a:ea typeface="ＭＳ Ｐゴシック" charset="0"/>
                <a:cs typeface="Arial" charset="0"/>
              </a:rPr>
              <a:t>th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 International Workshop on Nucleon Structure at Large </a:t>
            </a:r>
            <a:r>
              <a:rPr lang="en-US" sz="2000" dirty="0" err="1">
                <a:latin typeface="Arial" charset="0"/>
                <a:ea typeface="ＭＳ Ｐゴシック" charset="0"/>
                <a:cs typeface="Arial" charset="0"/>
              </a:rPr>
              <a:t>Bjorken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 x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Rome, Italy, November 17-21,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76200" y="2"/>
            <a:ext cx="89916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On-shell extrapolation 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  <a:sym typeface="Wingdings"/>
              </a:rPr>
              <a:t>M</a:t>
            </a:r>
            <a:r>
              <a:rPr lang="en-US" baseline="-25000" dirty="0" smtClean="0">
                <a:latin typeface="Arial" charset="0"/>
                <a:ea typeface="ＭＳ Ｐゴシック" charset="0"/>
                <a:cs typeface="Arial" charset="0"/>
                <a:sym typeface="Wingdings"/>
              </a:rPr>
              <a:t>N</a:t>
            </a:r>
            <a:endParaRPr lang="en-US" baseline="-25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10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5334000" y="4114800"/>
            <a:ext cx="3810000" cy="1143000"/>
          </a:xfrm>
        </p:spPr>
        <p:txBody>
          <a:bodyPr/>
          <a:lstStyle/>
          <a:p>
            <a:pPr>
              <a:buSzTx/>
            </a:pPr>
            <a:r>
              <a:rPr lang="en-US" sz="20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Free neutron at pole</a:t>
            </a:r>
            <a:endParaRPr lang="en-US" sz="2000" dirty="0">
              <a:solidFill>
                <a:srgbClr val="8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Pole value not affected by final-state interactions</a:t>
            </a:r>
          </a:p>
        </p:txBody>
      </p:sp>
      <p:pic>
        <p:nvPicPr>
          <p:cNvPr id="8" name="Picture 7" descr="on_shell_extrapol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4864100" cy="4191000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381000" y="53340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As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Chew-Low extrapolation in πN, NN</a:t>
            </a:r>
            <a:endParaRPr lang="en-US" sz="1400" i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Model-independent method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Also applicable to other observables and channels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638800" y="5181600"/>
            <a:ext cx="3200400" cy="30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400" dirty="0" err="1" smtClean="0">
                <a:solidFill>
                  <a:srgbClr val="147806"/>
                </a:solidFill>
                <a:latin typeface="+mn-lt"/>
              </a:rPr>
              <a:t>Sargsian</a:t>
            </a:r>
            <a:r>
              <a:rPr lang="en-US" sz="1400" dirty="0" smtClean="0">
                <a:solidFill>
                  <a:srgbClr val="147806"/>
                </a:solidFill>
                <a:latin typeface="+mn-lt"/>
              </a:rPr>
              <a:t>, </a:t>
            </a:r>
            <a:r>
              <a:rPr lang="en-US" sz="1400" dirty="0" err="1" smtClean="0">
                <a:solidFill>
                  <a:srgbClr val="147806"/>
                </a:solidFill>
                <a:latin typeface="+mn-lt"/>
              </a:rPr>
              <a:t>Strikman</a:t>
            </a:r>
            <a:r>
              <a:rPr lang="en-US" sz="1400" dirty="0" smtClean="0">
                <a:solidFill>
                  <a:srgbClr val="147806"/>
                </a:solidFill>
                <a:latin typeface="+mn-lt"/>
              </a:rPr>
              <a:t> 2005: no-loop theorem</a:t>
            </a:r>
            <a:endParaRPr lang="en-US" sz="1400" dirty="0">
              <a:solidFill>
                <a:srgbClr val="147806"/>
              </a:solidFill>
              <a:latin typeface="+mn-lt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48400" y="5612288"/>
            <a:ext cx="2514600" cy="33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600" dirty="0" smtClean="0">
                <a:solidFill>
                  <a:srgbClr val="147806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>
                <a:solidFill>
                  <a:srgbClr val="147806"/>
                </a:solidFill>
                <a:latin typeface="+mn-lt"/>
                <a:sym typeface="Wingdings"/>
              </a:rPr>
              <a:t> </a:t>
            </a:r>
            <a:r>
              <a:rPr lang="en-US" sz="1600" dirty="0" smtClean="0">
                <a:solidFill>
                  <a:srgbClr val="147806"/>
                </a:solidFill>
                <a:latin typeface="+mn-lt"/>
              </a:rPr>
              <a:t>Talk by Vim </a:t>
            </a:r>
            <a:r>
              <a:rPr lang="en-US" sz="1600" dirty="0" err="1" smtClean="0">
                <a:solidFill>
                  <a:srgbClr val="147806"/>
                </a:solidFill>
                <a:latin typeface="+mn-lt"/>
              </a:rPr>
              <a:t>Cosyn</a:t>
            </a:r>
            <a:endParaRPr lang="en-US" sz="1600" dirty="0">
              <a:solidFill>
                <a:srgbClr val="147806"/>
              </a:solidFill>
              <a:latin typeface="+mn-lt"/>
            </a:endParaRPr>
          </a:p>
        </p:txBody>
      </p:sp>
      <p:pic>
        <p:nvPicPr>
          <p:cNvPr id="16" name="Picture 15" descr="deuteron_diagr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2641600" cy="2387600"/>
          </a:xfrm>
          <a:prstGeom prst="rect">
            <a:avLst/>
          </a:prstGeom>
        </p:spPr>
      </p:pic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590800" y="4226043"/>
            <a:ext cx="2438400" cy="26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pl-PL" sz="1200" dirty="0" smtClean="0">
                <a:solidFill>
                  <a:srgbClr val="008000"/>
                </a:solidFill>
                <a:latin typeface="+mn-lt"/>
              </a:rPr>
              <a:t>W. </a:t>
            </a:r>
            <a:r>
              <a:rPr lang="pl-PL" sz="1200" dirty="0" err="1">
                <a:solidFill>
                  <a:srgbClr val="008000"/>
                </a:solidFill>
                <a:latin typeface="+mn-lt"/>
              </a:rPr>
              <a:t>Cosyn</a:t>
            </a:r>
            <a:r>
              <a:rPr lang="pl-PL" sz="1200" dirty="0">
                <a:solidFill>
                  <a:srgbClr val="008000"/>
                </a:solidFill>
                <a:latin typeface="+mn-lt"/>
              </a:rPr>
              <a:t> e</a:t>
            </a:r>
            <a:r>
              <a:rPr lang="pl-PL" sz="1200" dirty="0" smtClean="0">
                <a:solidFill>
                  <a:srgbClr val="008000"/>
                </a:solidFill>
                <a:latin typeface="+mn-lt"/>
              </a:rPr>
              <a:t>t al., </a:t>
            </a:r>
            <a:r>
              <a:rPr lang="en-US" sz="1200" dirty="0" smtClean="0">
                <a:solidFill>
                  <a:srgbClr val="008000"/>
                </a:solidFill>
                <a:latin typeface="+mn-lt"/>
              </a:rPr>
              <a:t>arXiv</a:t>
            </a:r>
            <a:r>
              <a:rPr lang="en-US" sz="1200" dirty="0">
                <a:solidFill>
                  <a:srgbClr val="008000"/>
                </a:solidFill>
                <a:latin typeface="+mn-lt"/>
              </a:rPr>
              <a:t>:1409.5768 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2438400" y="1524000"/>
            <a:ext cx="1295400" cy="26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Only stat. errors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4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4191000" y="12192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Shadowing at small x</a:t>
            </a:r>
            <a:endParaRPr lang="en-US" sz="2000" b="1" dirty="0" smtClean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Interference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between diffractive scattering on nucleons 1 and 2</a:t>
            </a:r>
            <a:endParaRPr lang="en-US" sz="18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800" dirty="0" smtClean="0"/>
              <a:t>Nuclear </a:t>
            </a:r>
            <a:r>
              <a:rPr lang="en-US" sz="1800" dirty="0"/>
              <a:t>effect calculable in terms of nucleon diffractive </a:t>
            </a:r>
            <a:r>
              <a:rPr lang="en-US" sz="1800" dirty="0" smtClean="0"/>
              <a:t>structure</a:t>
            </a:r>
          </a:p>
          <a:p>
            <a:pPr lvl="1">
              <a:buSzPct val="70000"/>
              <a:buFont typeface="Arial" charset="0"/>
              <a:buChar char="̶"/>
            </a:pPr>
            <a:endParaRPr lang="en-US" sz="18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457200" lvl="1" indent="0">
              <a:buSzPct val="70000"/>
              <a:buNone/>
            </a:pPr>
            <a:endParaRPr lang="en-US" sz="18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Determines approach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to saturation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 heavy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nuclei</a:t>
            </a:r>
            <a:endParaRPr lang="en-US" sz="1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Shadowing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11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8" name="Picture 4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5840"/>
            <a:ext cx="285496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5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810000"/>
            <a:ext cx="34671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105400" y="5566865"/>
            <a:ext cx="2667000" cy="30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400" dirty="0" smtClean="0">
                <a:solidFill>
                  <a:srgbClr val="147806"/>
                </a:solidFill>
                <a:latin typeface="+mn-lt"/>
              </a:rPr>
              <a:t>Frankfurt, </a:t>
            </a:r>
            <a:r>
              <a:rPr lang="en-US" sz="1400" dirty="0" err="1" smtClean="0">
                <a:solidFill>
                  <a:srgbClr val="147806"/>
                </a:solidFill>
                <a:latin typeface="+mn-lt"/>
              </a:rPr>
              <a:t>Guzey</a:t>
            </a:r>
            <a:r>
              <a:rPr lang="en-US" sz="1400" dirty="0" smtClean="0">
                <a:solidFill>
                  <a:srgbClr val="147806"/>
                </a:solidFill>
                <a:latin typeface="+mn-lt"/>
              </a:rPr>
              <a:t>, </a:t>
            </a:r>
            <a:r>
              <a:rPr lang="en-US" sz="1400" dirty="0" err="1" smtClean="0">
                <a:solidFill>
                  <a:srgbClr val="147806"/>
                </a:solidFill>
                <a:latin typeface="+mn-lt"/>
              </a:rPr>
              <a:t>Strikman</a:t>
            </a:r>
            <a:r>
              <a:rPr lang="en-US" sz="1400" dirty="0" smtClean="0">
                <a:solidFill>
                  <a:srgbClr val="147806"/>
                </a:solidFill>
                <a:latin typeface="+mn-lt"/>
              </a:rPr>
              <a:t> 2011</a:t>
            </a:r>
            <a:endParaRPr lang="en-US" sz="1400" dirty="0">
              <a:solidFill>
                <a:srgbClr val="147806"/>
              </a:solidFill>
              <a:latin typeface="+mn-lt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267200" y="450433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Shadowing in tagged DIS</a:t>
            </a:r>
            <a:endParaRPr lang="en-US" sz="2000" b="1" dirty="0" smtClean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Strong </a:t>
            </a:r>
            <a:r>
              <a:rPr lang="en-US" sz="1800" dirty="0" err="1" smtClean="0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800" baseline="-25000" dirty="0" err="1" smtClean="0"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 dependence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Clean coherent effect with N=2</a:t>
            </a:r>
            <a:endParaRPr lang="en-US" sz="18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105400" y="2836822"/>
            <a:ext cx="3505200" cy="51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400" dirty="0" err="1">
                <a:solidFill>
                  <a:srgbClr val="008000"/>
                </a:solidFill>
              </a:rPr>
              <a:t>Gribov</a:t>
            </a:r>
            <a:r>
              <a:rPr lang="en-US" sz="1400" dirty="0">
                <a:solidFill>
                  <a:srgbClr val="008000"/>
                </a:solidFill>
              </a:rPr>
              <a:t> 70’s, Frankfurt, </a:t>
            </a:r>
            <a:r>
              <a:rPr lang="en-US" sz="1400" dirty="0" err="1">
                <a:solidFill>
                  <a:srgbClr val="008000"/>
                </a:solidFill>
              </a:rPr>
              <a:t>Strikman</a:t>
            </a:r>
            <a:r>
              <a:rPr lang="en-US" sz="1400" dirty="0">
                <a:solidFill>
                  <a:srgbClr val="008000"/>
                </a:solidFill>
              </a:rPr>
              <a:t> ’98, Frankfurt, </a:t>
            </a:r>
            <a:r>
              <a:rPr lang="en-US" sz="1400" dirty="0" err="1">
                <a:solidFill>
                  <a:srgbClr val="008000"/>
                </a:solidFill>
              </a:rPr>
              <a:t>Guzey</a:t>
            </a:r>
            <a:r>
              <a:rPr lang="en-US" sz="1400" dirty="0">
                <a:solidFill>
                  <a:srgbClr val="008000"/>
                </a:solidFill>
              </a:rPr>
              <a:t>, </a:t>
            </a:r>
            <a:r>
              <a:rPr lang="en-US" sz="1400" dirty="0" err="1">
                <a:solidFill>
                  <a:srgbClr val="008000"/>
                </a:solidFill>
              </a:rPr>
              <a:t>Strikman</a:t>
            </a:r>
            <a:r>
              <a:rPr lang="en-US" sz="1400" dirty="0">
                <a:solidFill>
                  <a:srgbClr val="008000"/>
                </a:solidFill>
              </a:rPr>
              <a:t> ‘02</a:t>
            </a:r>
            <a:r>
              <a:rPr lang="en-US" sz="1400" dirty="0" smtClean="0">
                <a:solidFill>
                  <a:srgbClr val="008000"/>
                </a:solidFill>
              </a:rPr>
              <a:t>+</a:t>
            </a:r>
            <a:endParaRPr lang="en-US" sz="1400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42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152400" y="2"/>
            <a:ext cx="88392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Polarized structure functions</a:t>
            </a:r>
            <a:endParaRPr lang="en-US" baseline="-25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12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1447800"/>
            <a:ext cx="5212080" cy="45605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04804" y="990600"/>
            <a:ext cx="830579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As with </a:t>
            </a:r>
            <a:r>
              <a:rPr lang="en-US" sz="1800" dirty="0" err="1" smtClean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unpolarized</a:t>
            </a:r>
            <a:r>
              <a:rPr lang="en-US" sz="1800" dirty="0" smtClean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 structure functions, on-shell extrapolation can also be performed in the polarized case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04799" y="3048000"/>
            <a:ext cx="304800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On-shell extrapolation of A</a:t>
            </a:r>
            <a:r>
              <a:rPr lang="en-US" sz="1800" baseline="-250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||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 is easier than for F</a:t>
            </a:r>
            <a:r>
              <a:rPr lang="en-US" sz="1800" baseline="-250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800" baseline="300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n</a:t>
            </a:r>
            <a:endParaRPr lang="en-US" sz="1800" b="1" baseline="30000" dirty="0">
              <a:solidFill>
                <a:srgbClr val="008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Effects of FSI, </a:t>
            </a:r>
            <a:r>
              <a:rPr lang="en-US" sz="1600" dirty="0" err="1" smtClean="0">
                <a:latin typeface="Arial" charset="0"/>
                <a:ea typeface="ＭＳ Ｐゴシック" charset="0"/>
                <a:cs typeface="Arial" charset="0"/>
              </a:rPr>
              <a:t>etc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, at higher values of M</a:t>
            </a:r>
            <a:r>
              <a:rPr lang="en-US" sz="1600" baseline="30000" dirty="0" smtClean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 – t are not included here</a:t>
            </a:r>
            <a:endParaRPr lang="en-US" sz="14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04800" y="48768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Note that A</a:t>
            </a:r>
            <a:r>
              <a:rPr lang="en-US" sz="1800" baseline="-25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||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 increases with Q</a:t>
            </a: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 at fixed x</a:t>
            </a:r>
            <a:endParaRPr lang="en-US" sz="16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04800" y="1981200"/>
            <a:ext cx="373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g</a:t>
            </a:r>
            <a:r>
              <a:rPr lang="en-US" sz="18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800" baseline="30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accessible through longitudinal spin asymmetry A</a:t>
            </a:r>
            <a:r>
              <a:rPr lang="en-US" sz="18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||</a:t>
            </a:r>
            <a:endParaRPr lang="en-US" sz="1600" dirty="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486400" y="5902443"/>
            <a:ext cx="2438400" cy="26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pl-PL" sz="1200" dirty="0" smtClean="0">
                <a:solidFill>
                  <a:srgbClr val="008000"/>
                </a:solidFill>
                <a:latin typeface="+mn-lt"/>
              </a:rPr>
              <a:t>W. </a:t>
            </a:r>
            <a:r>
              <a:rPr lang="pl-PL" sz="1200" dirty="0" err="1">
                <a:solidFill>
                  <a:srgbClr val="008000"/>
                </a:solidFill>
                <a:latin typeface="+mn-lt"/>
              </a:rPr>
              <a:t>Cosyn</a:t>
            </a:r>
            <a:r>
              <a:rPr lang="pl-PL" sz="1200" dirty="0">
                <a:solidFill>
                  <a:srgbClr val="008000"/>
                </a:solidFill>
                <a:latin typeface="+mn-lt"/>
              </a:rPr>
              <a:t> e</a:t>
            </a:r>
            <a:r>
              <a:rPr lang="pl-PL" sz="1200" dirty="0" smtClean="0">
                <a:solidFill>
                  <a:srgbClr val="008000"/>
                </a:solidFill>
                <a:latin typeface="+mn-lt"/>
              </a:rPr>
              <a:t>t al., </a:t>
            </a:r>
            <a:r>
              <a:rPr lang="en-US" sz="1200" dirty="0" smtClean="0">
                <a:solidFill>
                  <a:srgbClr val="008000"/>
                </a:solidFill>
                <a:latin typeface="+mn-lt"/>
              </a:rPr>
              <a:t>arXiv</a:t>
            </a:r>
            <a:r>
              <a:rPr lang="en-US" sz="1200" dirty="0">
                <a:solidFill>
                  <a:srgbClr val="008000"/>
                </a:solidFill>
                <a:latin typeface="+mn-lt"/>
              </a:rPr>
              <a:t>:1409.5768 </a:t>
            </a: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5029200" y="2057400"/>
            <a:ext cx="1295400" cy="26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Only stat. errors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7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152400" y="2"/>
            <a:ext cx="88392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CM-energy dependence of A</a:t>
            </a:r>
            <a:r>
              <a:rPr lang="en-US" baseline="-25000" dirty="0" smtClean="0">
                <a:latin typeface="Arial" charset="0"/>
                <a:ea typeface="ＭＳ Ｐゴシック" charset="0"/>
                <a:cs typeface="Arial" charset="0"/>
              </a:rPr>
              <a:t>||</a:t>
            </a:r>
            <a:endParaRPr lang="en-US" baseline="-25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13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47160" y="1905000"/>
            <a:ext cx="5120640" cy="4480560"/>
            <a:chOff x="3797295" y="1422395"/>
            <a:chExt cx="5120640" cy="4480560"/>
          </a:xfrm>
        </p:grpSpPr>
        <p:pic>
          <p:nvPicPr>
            <p:cNvPr id="6" name="Picture 5" descr="A_LL-Theory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295" y="1422395"/>
              <a:ext cx="5120640" cy="448056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6570129" y="3217333"/>
              <a:ext cx="0" cy="965200"/>
            </a:xfrm>
            <a:prstGeom prst="straightConnector1">
              <a:avLst/>
            </a:prstGeom>
            <a:ln>
              <a:solidFill>
                <a:srgbClr val="03B21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349994" y="3386670"/>
              <a:ext cx="51533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FoM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/>
              </a:r>
              <a:br>
                <a:rPr lang="en-US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x25</a:t>
              </a:r>
              <a:endPara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737181"/>
              </p:ext>
            </p:extLst>
          </p:nvPr>
        </p:nvGraphicFramePr>
        <p:xfrm>
          <a:off x="296863" y="3679825"/>
          <a:ext cx="3436937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5" name="Equation" r:id="rId4" imgW="2565400" imgH="1803400" progId="Equation.3">
                  <p:embed/>
                </p:oleObj>
              </mc:Choice>
              <mc:Fallback>
                <p:oleObj name="Equation" r:id="rId4" imgW="2565400" imgH="180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863" y="3679825"/>
                        <a:ext cx="3436937" cy="241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152400" y="1981200"/>
            <a:ext cx="373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FoM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 ~ event rate x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n-US" sz="1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800" baseline="-25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e</a:t>
            </a:r>
            <a:r>
              <a:rPr lang="en-US" sz="1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800" baseline="-25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D</a:t>
            </a:r>
            <a:r>
              <a:rPr lang="en-US" sz="1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A</a:t>
            </a:r>
            <a:r>
              <a:rPr lang="en-US" sz="1800" baseline="-250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||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152400" y="1143000"/>
            <a:ext cx="868679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At fixed </a:t>
            </a:r>
            <a:r>
              <a:rPr lang="en-US" sz="1800" dirty="0" smtClean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x and Q</a:t>
            </a:r>
            <a:r>
              <a:rPr lang="en-US" sz="1800" baseline="30000" dirty="0" smtClean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800" dirty="0" smtClean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en-US" sz="1800" dirty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a lower cm-energy </a:t>
            </a:r>
            <a:r>
              <a:rPr lang="en-US" sz="1800" i="1" dirty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 increases the </a:t>
            </a:r>
            <a:r>
              <a:rPr lang="en-US" sz="1800" dirty="0" smtClean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asymmetry</a:t>
            </a:r>
            <a:endParaRPr lang="en-US" sz="1400" b="1" dirty="0" smtClean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A</a:t>
            </a:r>
            <a:r>
              <a:rPr lang="en-US" sz="1400" baseline="-25000" dirty="0" smtClean="0">
                <a:latin typeface="Arial" charset="0"/>
                <a:ea typeface="ＭＳ Ｐゴシック" charset="0"/>
                <a:cs typeface="Arial" charset="0"/>
              </a:rPr>
              <a:t>||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 can be large compared with systematic uncertainties from </a:t>
            </a:r>
            <a:r>
              <a:rPr lang="en-US" sz="1400" dirty="0" err="1" smtClean="0">
                <a:latin typeface="Arial" charset="0"/>
                <a:ea typeface="ＭＳ Ｐゴシック" charset="0"/>
                <a:cs typeface="Arial" charset="0"/>
              </a:rPr>
              <a:t>polarimetry</a:t>
            </a:r>
            <a:endParaRPr lang="en-US" sz="14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152400" y="27432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Good low-</a:t>
            </a:r>
            <a:r>
              <a:rPr lang="en-US" sz="1800" i="1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 performance important!</a:t>
            </a:r>
            <a:endParaRPr lang="en-US" sz="14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181600" y="5486400"/>
            <a:ext cx="2438400" cy="26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pl-PL" sz="1200" dirty="0" smtClean="0">
                <a:solidFill>
                  <a:srgbClr val="008000"/>
                </a:solidFill>
                <a:latin typeface="+mn-lt"/>
              </a:rPr>
              <a:t>W. </a:t>
            </a:r>
            <a:r>
              <a:rPr lang="pl-PL" sz="1200" dirty="0" err="1">
                <a:solidFill>
                  <a:srgbClr val="008000"/>
                </a:solidFill>
                <a:latin typeface="+mn-lt"/>
              </a:rPr>
              <a:t>Cosyn</a:t>
            </a:r>
            <a:r>
              <a:rPr lang="pl-PL" sz="1200" dirty="0">
                <a:solidFill>
                  <a:srgbClr val="008000"/>
                </a:solidFill>
                <a:latin typeface="+mn-lt"/>
              </a:rPr>
              <a:t> e</a:t>
            </a:r>
            <a:r>
              <a:rPr lang="pl-PL" sz="1200" dirty="0" smtClean="0">
                <a:solidFill>
                  <a:srgbClr val="008000"/>
                </a:solidFill>
                <a:latin typeface="+mn-lt"/>
              </a:rPr>
              <a:t>t al., </a:t>
            </a:r>
            <a:r>
              <a:rPr lang="en-US" sz="1200" dirty="0" smtClean="0">
                <a:solidFill>
                  <a:srgbClr val="008000"/>
                </a:solidFill>
                <a:latin typeface="+mn-lt"/>
              </a:rPr>
              <a:t>arXiv</a:t>
            </a:r>
            <a:r>
              <a:rPr lang="en-US" sz="1200" dirty="0">
                <a:solidFill>
                  <a:srgbClr val="008000"/>
                </a:solidFill>
                <a:latin typeface="+mn-lt"/>
              </a:rPr>
              <a:t>:1409.5768 </a:t>
            </a:r>
          </a:p>
        </p:txBody>
      </p:sp>
    </p:spTree>
    <p:extLst>
      <p:ext uri="{BB962C8B-B14F-4D97-AF65-F5344CB8AC3E}">
        <p14:creationId xmlns:p14="http://schemas.microsoft.com/office/powerpoint/2010/main" val="358974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76200" y="2"/>
            <a:ext cx="89916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Experimental considerations</a:t>
            </a:r>
            <a:endParaRPr lang="en-US" baseline="-25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14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153400" cy="1066800"/>
          </a:xfrm>
        </p:spPr>
        <p:txBody>
          <a:bodyPr/>
          <a:lstStyle/>
          <a:p>
            <a:pPr>
              <a:buSzTx/>
            </a:pPr>
            <a:r>
              <a:rPr lang="en-US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Inclusive measurements at low x and Q</a:t>
            </a:r>
            <a:r>
              <a:rPr lang="en-US" baseline="300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 are systematics limited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err="1" smtClean="0">
                <a:latin typeface="Arial" charset="0"/>
                <a:ea typeface="ＭＳ Ｐゴシック" charset="0"/>
                <a:cs typeface="Arial" charset="0"/>
              </a:rPr>
              <a:t>Polarimetry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 is essential</a:t>
            </a:r>
            <a:endParaRPr lang="en-US" sz="1600" dirty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err="1" smtClean="0">
                <a:latin typeface="Arial" charset="0"/>
                <a:ea typeface="ＭＳ Ｐゴシック" charset="0"/>
                <a:cs typeface="Arial" charset="0"/>
              </a:rPr>
              <a:t>Radiative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 corrections and detector coverage important at extreme values of y</a:t>
            </a:r>
            <a:endParaRPr lang="en-US" sz="14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0" y="4343400"/>
            <a:ext cx="838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High-x measurements possible at high Q</a:t>
            </a:r>
            <a:r>
              <a:rPr lang="en-US" sz="1800" baseline="300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 - extension of </a:t>
            </a:r>
            <a:r>
              <a:rPr lang="en-US" sz="1800" dirty="0" err="1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JLab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 12 </a:t>
            </a:r>
            <a:r>
              <a:rPr lang="en-US" sz="1800" dirty="0" err="1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GeV</a:t>
            </a:r>
            <a:endParaRPr lang="en-US" sz="1800" dirty="0" smtClean="0">
              <a:solidFill>
                <a:srgbClr val="008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Good 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performance 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at 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low 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is essential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At x = 0.7, and </a:t>
            </a:r>
            <a:r>
              <a:rPr lang="en-US" sz="1600" dirty="0" err="1" smtClean="0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1600" baseline="-25000" dirty="0" err="1" smtClean="0">
                <a:latin typeface="Arial" charset="0"/>
                <a:ea typeface="ＭＳ Ｐゴシック" charset="0"/>
                <a:cs typeface="Arial" charset="0"/>
              </a:rPr>
              <a:t>eN</a:t>
            </a:r>
            <a:r>
              <a:rPr lang="en-US" sz="1600" baseline="-250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= 600 GeV</a:t>
            </a:r>
            <a:r>
              <a:rPr lang="en-US" sz="1600" baseline="30000" dirty="0" smtClean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 (e.g., 3 </a:t>
            </a:r>
            <a:r>
              <a:rPr lang="en-US" sz="1600" dirty="0" err="1" smtClean="0">
                <a:latin typeface="Arial" charset="0"/>
                <a:ea typeface="ＭＳ Ｐゴシック" charset="0"/>
                <a:cs typeface="Arial" charset="0"/>
              </a:rPr>
              <a:t>GeV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 e</a:t>
            </a:r>
            <a:r>
              <a:rPr lang="en-US" sz="1600" baseline="30000" dirty="0" smtClean="0">
                <a:latin typeface="Arial" charset="0"/>
                <a:ea typeface="ＭＳ Ｐゴシック" charset="0"/>
                <a:cs typeface="Arial" charset="0"/>
              </a:rPr>
              <a:t>-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 on 50 </a:t>
            </a:r>
            <a:r>
              <a:rPr lang="en-US" sz="1600" dirty="0" err="1" smtClean="0">
                <a:latin typeface="Arial" charset="0"/>
                <a:ea typeface="ＭＳ Ｐゴシック" charset="0"/>
                <a:cs typeface="Arial" charset="0"/>
              </a:rPr>
              <a:t>GeV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/A N):</a:t>
            </a:r>
          </a:p>
          <a:p>
            <a:pPr marL="914400" lvl="2" indent="0">
              <a:buSzPct val="70000"/>
              <a:buNone/>
            </a:pP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400" baseline="30000" dirty="0" smtClean="0">
                <a:latin typeface="Arial" charset="0"/>
                <a:ea typeface="ＭＳ Ｐゴシック" charset="0"/>
                <a:cs typeface="Arial" charset="0"/>
              </a:rPr>
              <a:t>2 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= 378 GeV</a:t>
            </a:r>
            <a:r>
              <a:rPr lang="en-US" sz="1400" baseline="30000" dirty="0" smtClean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 for y = 0.9</a:t>
            </a:r>
            <a:endParaRPr lang="en-US" sz="1400" dirty="0">
              <a:latin typeface="Arial" charset="0"/>
              <a:ea typeface="ＭＳ Ｐゴシック" charset="0"/>
              <a:cs typeface="Arial" charset="0"/>
            </a:endParaRPr>
          </a:p>
          <a:p>
            <a:pPr marL="914400" lvl="2" indent="0">
              <a:buSzPct val="70000"/>
              <a:buNone/>
            </a:pP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400" baseline="30000" dirty="0" smtClean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 = 21 GeV</a:t>
            </a:r>
            <a:r>
              <a:rPr lang="en-US" sz="1400" baseline="30000" dirty="0" smtClean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 for y = 0.05</a:t>
            </a:r>
            <a:endParaRPr lang="en-US" sz="16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These are deuteron kinematics for which the MEIC reaches its full luminosity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57200" y="32004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Exclusive- and semi-inclusive reactions pose a wide range of challenges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Drive design of central detector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Spectator tagging equally important as for inclusive (e.g., DVCS on neutron)!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57200" y="1066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Spectator 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tagging requires high-resolution forward hadron 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spectrometers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Large-acceptance magnets required for good </a:t>
            </a:r>
            <a:r>
              <a:rPr lang="en-US" sz="1600" dirty="0" err="1" smtClean="0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600" baseline="-25000" dirty="0" err="1" smtClean="0"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 coverage (e.g., SRC)</a:t>
            </a:r>
          </a:p>
        </p:txBody>
      </p:sp>
    </p:spTree>
    <p:extLst>
      <p:ext uri="{BB962C8B-B14F-4D97-AF65-F5344CB8AC3E}">
        <p14:creationId xmlns:p14="http://schemas.microsoft.com/office/powerpoint/2010/main" val="140715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844800"/>
            <a:ext cx="4432300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152400" y="2"/>
            <a:ext cx="88392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Uncertainty in spectator momentum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15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4" name="Picture 4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5814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4571999" cy="1905000"/>
          </a:xfrm>
        </p:spPr>
        <p:txBody>
          <a:bodyPr/>
          <a:lstStyle/>
          <a:p>
            <a:pPr>
              <a:buSzTx/>
            </a:pPr>
            <a:r>
              <a:rPr lang="en-US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Two contributions to uncertainty in measured spectator momentum</a:t>
            </a:r>
            <a:endParaRPr lang="en-US" dirty="0">
              <a:solidFill>
                <a:srgbClr val="8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Resolution of detector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906283" lvl="2" indent="0">
              <a:buSzPct val="70000"/>
              <a:buNone/>
            </a:pPr>
            <a:r>
              <a:rPr lang="en-US" sz="1400" i="1" dirty="0" smtClean="0">
                <a:latin typeface="Arial" charset="0"/>
                <a:ea typeface="ＭＳ Ｐゴシック" charset="0"/>
                <a:cs typeface="Arial" charset="0"/>
              </a:rPr>
              <a:t>Final-state resolution</a:t>
            </a:r>
            <a:endParaRPr lang="en-US" sz="1400" b="1" i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Momentum spread in the beam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906283" lvl="2" indent="0">
              <a:buSzPct val="70000"/>
              <a:buNone/>
            </a:pPr>
            <a:r>
              <a:rPr lang="en-US" sz="1400" i="1" dirty="0" smtClean="0">
                <a:latin typeface="Arial" charset="0"/>
                <a:ea typeface="ＭＳ Ｐゴシック" charset="0"/>
                <a:cs typeface="Arial" charset="0"/>
              </a:rPr>
              <a:t>Initial-state resolution</a:t>
            </a:r>
            <a:endParaRPr lang="en-US" sz="1400" i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04800" y="3200400"/>
            <a:ext cx="4343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Ideal detector gives negligible contribution to uncertainty</a:t>
            </a:r>
            <a:endParaRPr lang="en-US" sz="1800" dirty="0">
              <a:solidFill>
                <a:srgbClr val="008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Can be achieved ! 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Uncertainty entirely due to beam</a:t>
            </a:r>
          </a:p>
          <a:p>
            <a:pPr marL="914400" lvl="2" indent="0">
              <a:buSzPct val="70000"/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Arial" charset="0"/>
              </a:rPr>
              <a:t>f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ew x 10</a:t>
            </a:r>
            <a:r>
              <a:rPr lang="en-US" sz="1400" baseline="30000" dirty="0" smtClean="0">
                <a:latin typeface="Arial" charset="0"/>
                <a:ea typeface="ＭＳ Ｐゴシック" charset="0"/>
                <a:cs typeface="Arial" charset="0"/>
              </a:rPr>
              <a:t>-4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 longitudinal (</a:t>
            </a:r>
            <a:r>
              <a:rPr lang="en-US" sz="1400" dirty="0" err="1" smtClean="0">
                <a:latin typeface="Arial" charset="0"/>
                <a:ea typeface="ＭＳ Ｐゴシック" charset="0"/>
                <a:cs typeface="Arial" charset="0"/>
              </a:rPr>
              <a:t>dp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/p)</a:t>
            </a:r>
          </a:p>
          <a:p>
            <a:pPr marL="914400" lvl="2" indent="0">
              <a:buSzPct val="70000"/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Arial" charset="0"/>
              </a:rPr>
              <a:t>f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ew x 10</a:t>
            </a:r>
            <a:r>
              <a:rPr lang="en-US" sz="1400" baseline="30000" dirty="0" smtClean="0">
                <a:latin typeface="Arial" charset="0"/>
                <a:ea typeface="ＭＳ Ｐゴシック" charset="0"/>
                <a:cs typeface="Arial" charset="0"/>
              </a:rPr>
              <a:t>-4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 rad angular (</a:t>
            </a:r>
            <a:r>
              <a:rPr lang="en-US" sz="1400" dirty="0" err="1" smtClean="0">
                <a:latin typeface="Arial" charset="0"/>
                <a:ea typeface="ＭＳ Ｐゴシック" charset="0"/>
                <a:cs typeface="Arial" charset="0"/>
              </a:rPr>
              <a:t>dθ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/</a:t>
            </a:r>
            <a:r>
              <a:rPr lang="en-US" sz="1400" dirty="0" err="1" smtClean="0">
                <a:latin typeface="Arial" charset="0"/>
                <a:ea typeface="ＭＳ Ｐゴシック" charset="0"/>
                <a:cs typeface="Arial" charset="0"/>
              </a:rPr>
              <a:t>θ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)</a:t>
            </a:r>
            <a:endParaRPr lang="en-US" sz="14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304800" y="5105400"/>
            <a:ext cx="342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Simulation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shows effect on resolution (binning) in t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’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Uncertainty increases with the  ion beam energy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7239000" y="28194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50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GeV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/A d beam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0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Systematic uncertainty on 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baseline="-25000" dirty="0" err="1" smtClean="0">
                <a:latin typeface="Arial" charset="0"/>
                <a:ea typeface="ＭＳ Ｐゴシック" charset="0"/>
                <a:cs typeface="Arial" charset="0"/>
              </a:rPr>
              <a:t>T</a:t>
            </a:r>
            <a:endParaRPr lang="en-US" baseline="-25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16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2" name="Picture 1" descr="F_pT_error6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0"/>
            <a:ext cx="4152900" cy="3632200"/>
          </a:xfrm>
          <a:prstGeom prst="rect">
            <a:avLst/>
          </a:prstGeom>
        </p:spPr>
      </p:pic>
      <p:pic>
        <p:nvPicPr>
          <p:cNvPr id="3" name="Picture 2" descr="F_pT_smear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4152900" cy="363220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1000" y="4572000"/>
            <a:ext cx="8458200" cy="457200"/>
          </a:xfrm>
        </p:spPr>
        <p:txBody>
          <a:bodyPr/>
          <a:lstStyle/>
          <a:p>
            <a:pPr>
              <a:buSzTx/>
            </a:pPr>
            <a:r>
              <a:rPr lang="en-US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Smearing in </a:t>
            </a:r>
            <a:r>
              <a:rPr lang="en-US" dirty="0" err="1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baseline="-25000" dirty="0" err="1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 (left) gives systematic affecting on-shell extrapolation</a:t>
            </a:r>
            <a:r>
              <a:rPr lang="en-US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(right)</a:t>
            </a:r>
            <a:endParaRPr lang="en-US" sz="1400" i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81000" y="5105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The resolution </a:t>
            </a:r>
            <a:r>
              <a:rPr lang="en-US" sz="1800" dirty="0" err="1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~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 0.02 </a:t>
            </a:r>
            <a:r>
              <a:rPr lang="en-US" sz="1800" dirty="0" err="1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GeV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/c for a 50 </a:t>
            </a:r>
            <a:r>
              <a:rPr lang="en-US" sz="1800" dirty="0" err="1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GeV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/A beam, is known to 10%</a:t>
            </a:r>
            <a:endParaRPr lang="en-US" sz="1400" dirty="0" smtClean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4267200" y="838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50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GeV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/A d beam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81000" y="55626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Can achieve systematic uncertainties for on-shell extrapolation comparable with the statistical uncertainties</a:t>
            </a:r>
            <a:endParaRPr lang="en-US" sz="1600" dirty="0" smtClean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2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EIC central detectors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17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1396940"/>
            <a:ext cx="4533900" cy="2438460"/>
            <a:chOff x="304800" y="1219140"/>
            <a:chExt cx="4533900" cy="2438460"/>
          </a:xfrm>
        </p:grpSpPr>
        <p:pic>
          <p:nvPicPr>
            <p:cNvPr id="2" name="Picture 1" descr="MEIC_detector_HBD_small5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219140"/>
              <a:ext cx="4533900" cy="2228850"/>
            </a:xfrm>
            <a:prstGeom prst="rect">
              <a:avLst/>
            </a:prstGeom>
          </p:spPr>
        </p:pic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237232" y="3377127"/>
              <a:ext cx="2029968" cy="14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337" tIns="41170" rIns="82337" bIns="41170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3048000" y="3418065"/>
              <a:ext cx="385679" cy="239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lnSpc>
                  <a:spcPct val="100000"/>
                </a:lnSpc>
                <a:buSzPct val="45000"/>
                <a:buFont typeface="Wingdings" charset="0"/>
                <a:buNone/>
                <a:defRPr/>
              </a:pPr>
              <a:r>
                <a:rPr lang="en-US" sz="1000" b="1" dirty="0">
                  <a:cs typeface="Arial" charset="0"/>
                </a:rPr>
                <a:t>5 m</a:t>
              </a: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990600" y="3377127"/>
              <a:ext cx="1216152" cy="14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337" tIns="41170" rIns="82337" bIns="41170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1295400" y="3418065"/>
              <a:ext cx="385679" cy="239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lnSpc>
                  <a:spcPct val="100000"/>
                </a:lnSpc>
                <a:buSzPct val="45000"/>
                <a:buFont typeface="Wingdings" charset="0"/>
                <a:buNone/>
                <a:defRPr/>
              </a:pPr>
              <a:r>
                <a:rPr lang="en-US" sz="1000" b="1" dirty="0">
                  <a:cs typeface="Arial" charset="0"/>
                </a:rPr>
                <a:t>3 m</a:t>
              </a:r>
            </a:p>
          </p:txBody>
        </p:sp>
        <p:sp>
          <p:nvSpPr>
            <p:cNvPr id="30" name="Text Box 3"/>
            <p:cNvSpPr txBox="1">
              <a:spLocks noChangeArrowheads="1"/>
            </p:cNvSpPr>
            <p:nvPr/>
          </p:nvSpPr>
          <p:spPr bwMode="auto">
            <a:xfrm>
              <a:off x="1371604" y="1295400"/>
              <a:ext cx="2252596" cy="40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lnSpc>
                  <a:spcPct val="100000"/>
                </a:lnSpc>
                <a:buSzPct val="45000"/>
                <a:buFont typeface="Wingdings" charset="0"/>
                <a:buNone/>
                <a:defRPr/>
              </a:pPr>
              <a:r>
                <a:rPr lang="en-US" sz="1000" b="1" dirty="0">
                  <a:solidFill>
                    <a:srgbClr val="FFFFFF"/>
                  </a:solidFill>
                  <a:cs typeface="Arial" charset="0"/>
                </a:rPr>
                <a:t>dual-solenoid in common cryostat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1100" b="1" dirty="0">
                  <a:solidFill>
                    <a:srgbClr val="FFFFFF"/>
                  </a:solidFill>
                  <a:cs typeface="Arial" charset="0"/>
                </a:rPr>
                <a:t>4 m inner coil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 rot="16200000">
              <a:off x="164592" y="2362200"/>
              <a:ext cx="1493755" cy="239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n-US" sz="1000" b="1" dirty="0" err="1">
                  <a:solidFill>
                    <a:srgbClr val="FFFFFF"/>
                  </a:solidFill>
                  <a:cs typeface="Arial" charset="0"/>
                </a:rPr>
                <a:t>outer+inner</a:t>
              </a:r>
              <a:r>
                <a:rPr lang="en-US" sz="1000" b="1" dirty="0">
                  <a:solidFill>
                    <a:srgbClr val="FFFFFF"/>
                  </a:solidFill>
                  <a:cs typeface="Arial" charset="0"/>
                </a:rPr>
                <a:t>      EM </a:t>
              </a:r>
              <a:r>
                <a:rPr lang="en-US" sz="1000" b="1" dirty="0" err="1">
                  <a:solidFill>
                    <a:srgbClr val="FFFFFF"/>
                  </a:solidFill>
                  <a:cs typeface="Arial" charset="0"/>
                </a:rPr>
                <a:t>cal</a:t>
              </a:r>
              <a:endParaRPr lang="en-US" sz="1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 rot="16200000">
              <a:off x="667572" y="2197608"/>
              <a:ext cx="1100857" cy="239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n-US" sz="1000" b="1" dirty="0">
                  <a:solidFill>
                    <a:srgbClr val="FFFFFF"/>
                  </a:solidFill>
                  <a:cs typeface="Arial" charset="0"/>
                </a:rPr>
                <a:t>π/K Cherenkov</a:t>
              </a:r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 rot="16200000">
              <a:off x="1115628" y="2161032"/>
              <a:ext cx="790187" cy="239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n-US" sz="1000" b="1" dirty="0">
                  <a:solidFill>
                    <a:srgbClr val="FFFFFF"/>
                  </a:solidFill>
                  <a:cs typeface="Arial" charset="0"/>
                </a:rPr>
                <a:t>e/π    HBD</a:t>
              </a:r>
            </a:p>
          </p:txBody>
        </p: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 rot="16200000">
              <a:off x="890030" y="1423430"/>
              <a:ext cx="418804" cy="239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n-US" sz="1000" b="1" dirty="0">
                  <a:solidFill>
                    <a:srgbClr val="FFFFFF"/>
                  </a:solidFill>
                  <a:cs typeface="Arial" charset="0"/>
                </a:rPr>
                <a:t>TOF</a:t>
              </a:r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1676400" y="2971800"/>
              <a:ext cx="1501920" cy="357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6781" tIns="41170" rIns="66781" bIns="33398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sz="1500" dirty="0">
                  <a:solidFill>
                    <a:srgbClr val="FFFF00"/>
                  </a:solidFill>
                  <a:cs typeface="Arial" charset="0"/>
                </a:rPr>
                <a:t>(top view)</a:t>
              </a:r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3371518" y="1662489"/>
              <a:ext cx="620870" cy="547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lnSpc>
                  <a:spcPct val="100000"/>
                </a:lnSpc>
                <a:buSzPct val="45000"/>
                <a:buFont typeface="Wingdings" charset="0"/>
                <a:buNone/>
                <a:defRPr/>
              </a:pPr>
              <a:r>
                <a:rPr lang="en-US" sz="1000" b="1" dirty="0">
                  <a:solidFill>
                    <a:srgbClr val="FFFFFF"/>
                  </a:solidFill>
                  <a:cs typeface="Arial" charset="0"/>
                </a:rPr>
                <a:t>RICH</a:t>
              </a:r>
            </a:p>
            <a:p>
              <a:pPr algn="ctr">
                <a:lnSpc>
                  <a:spcPct val="100000"/>
                </a:lnSpc>
                <a:buSzPct val="45000"/>
                <a:buFont typeface="Wingdings" charset="0"/>
                <a:buNone/>
                <a:defRPr/>
              </a:pPr>
              <a:r>
                <a:rPr lang="en-US" sz="1000" b="1" dirty="0">
                  <a:solidFill>
                    <a:srgbClr val="FFFFFF"/>
                  </a:solidFill>
                  <a:cs typeface="Arial" charset="0"/>
                </a:rPr>
                <a:t>aerogel</a:t>
              </a:r>
            </a:p>
            <a:p>
              <a:pPr algn="ctr">
                <a:lnSpc>
                  <a:spcPct val="100000"/>
                </a:lnSpc>
                <a:buSzPct val="45000"/>
                <a:buFont typeface="Wingdings" charset="0"/>
                <a:buNone/>
                <a:defRPr/>
              </a:pPr>
              <a:r>
                <a:rPr lang="en-US" sz="1000" b="1" dirty="0">
                  <a:solidFill>
                    <a:srgbClr val="FFFFFF"/>
                  </a:solidFill>
                  <a:cs typeface="Arial" charset="0"/>
                </a:rPr>
                <a:t>+ CF</a:t>
              </a:r>
              <a:r>
                <a:rPr lang="en-US" sz="1000" b="1" baseline="-25000" dirty="0">
                  <a:solidFill>
                    <a:srgbClr val="FFFFFF"/>
                  </a:solidFill>
                  <a:cs typeface="Arial" charset="0"/>
                </a:rPr>
                <a:t>4</a:t>
              </a:r>
              <a:endParaRPr lang="en-US" sz="1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 rot="16200000">
              <a:off x="4120697" y="2738012"/>
              <a:ext cx="685034" cy="239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n-US" sz="1000" b="1" dirty="0">
                  <a:cs typeface="Arial" charset="0"/>
                </a:rPr>
                <a:t>Coil wall</a:t>
              </a: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 rot="16200000">
              <a:off x="351518" y="2515778"/>
              <a:ext cx="367708" cy="239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/>
            <a:p>
              <a:pPr>
                <a:lnSpc>
                  <a:spcPct val="100000"/>
                </a:lnSpc>
                <a:defRPr/>
              </a:pPr>
              <a:r>
                <a:rPr lang="en-US" sz="1000" b="1" dirty="0">
                  <a:solidFill>
                    <a:srgbClr val="000000"/>
                  </a:solidFill>
                  <a:cs typeface="Arial" charset="0"/>
                </a:rPr>
                <a:t>3 m</a:t>
              </a:r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684360" y="1795809"/>
              <a:ext cx="1440" cy="109728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337" tIns="41170" rIns="82337" bIns="41170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  <p:sp>
          <p:nvSpPr>
            <p:cNvPr id="40" name="Text Box 29"/>
            <p:cNvSpPr txBox="1">
              <a:spLocks noChangeArrowheads="1"/>
            </p:cNvSpPr>
            <p:nvPr/>
          </p:nvSpPr>
          <p:spPr bwMode="auto">
            <a:xfrm rot="16200000">
              <a:off x="158295" y="1670451"/>
              <a:ext cx="685034" cy="239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n-US" sz="1000" b="1" dirty="0">
                  <a:cs typeface="Arial" charset="0"/>
                </a:rPr>
                <a:t>Coil wall</a:t>
              </a: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1905000" y="2709616"/>
              <a:ext cx="1084282" cy="239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lnSpc>
                  <a:spcPct val="100000"/>
                </a:lnSpc>
                <a:buSzPct val="45000"/>
                <a:buFont typeface="Wingdings" charset="0"/>
                <a:buNone/>
                <a:defRPr/>
              </a:pPr>
              <a:r>
                <a:rPr lang="en-US" sz="1000" b="1" dirty="0">
                  <a:solidFill>
                    <a:srgbClr val="FFFFFF"/>
                  </a:solidFill>
                  <a:cs typeface="Arial" charset="0"/>
                </a:rPr>
                <a:t>EM calorimeter</a:t>
              </a: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1887944" y="1756967"/>
              <a:ext cx="1160056" cy="224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lnSpc>
                  <a:spcPct val="100000"/>
                </a:lnSpc>
                <a:buSzPct val="45000"/>
                <a:buFont typeface="Wingdings" charset="0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cs typeface="Arial" charset="0"/>
                </a:rPr>
                <a:t>barrel DIRC + TOF</a:t>
              </a: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1981200" y="2305523"/>
              <a:ext cx="964800" cy="361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038" tIns="42146" rIns="81038" bIns="42146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lnSpc>
                  <a:spcPct val="100000"/>
                </a:lnSpc>
                <a:buSzPct val="45000"/>
                <a:buFont typeface="Wingdings" charset="0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cs typeface="Arial" charset="0"/>
                </a:rPr>
                <a:t>Si-pixel vertex + Si disks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1752600" y="1985654"/>
              <a:ext cx="1371600" cy="362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81038" tIns="42146" rIns="81038" bIns="42146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lnSpc>
                  <a:spcPct val="100000"/>
                </a:lnSpc>
                <a:buSzPct val="45000"/>
                <a:buFont typeface="Wingdings" charset="0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cs typeface="Arial" charset="0"/>
                </a:rPr>
                <a:t>GEM/</a:t>
              </a:r>
              <a:r>
                <a:rPr lang="en-US" sz="900" b="1" dirty="0" err="1">
                  <a:solidFill>
                    <a:srgbClr val="FFFFFF"/>
                  </a:solidFill>
                  <a:cs typeface="Arial" charset="0"/>
                </a:rPr>
                <a:t>micromega</a:t>
              </a:r>
              <a:r>
                <a:rPr lang="en-US" sz="900" b="1" dirty="0">
                  <a:solidFill>
                    <a:srgbClr val="FFFFFF"/>
                  </a:solidFill>
                  <a:cs typeface="Arial" charset="0"/>
                </a:rPr>
                <a:t> central and forward</a:t>
              </a:r>
            </a:p>
          </p:txBody>
        </p: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 rot="16200000">
              <a:off x="3596822" y="1728118"/>
              <a:ext cx="1103156" cy="23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n-US" sz="1000" b="1" dirty="0">
                  <a:solidFill>
                    <a:srgbClr val="FFFFFF"/>
                  </a:solidFill>
                  <a:cs typeface="Arial" charset="0"/>
                </a:rPr>
                <a:t>EM calorimeter</a:t>
              </a: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 rot="16200000">
              <a:off x="4268594" y="1525339"/>
              <a:ext cx="670588" cy="393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en-US" sz="1000" b="1" dirty="0">
                  <a:cs typeface="Arial" charset="0"/>
                </a:rPr>
                <a:t>Forward </a:t>
              </a:r>
            </a:p>
            <a:p>
              <a:pPr algn="ctr">
                <a:lnSpc>
                  <a:spcPct val="100000"/>
                </a:lnSpc>
                <a:defRPr/>
              </a:pPr>
              <a:r>
                <a:rPr lang="en-US" sz="1000" b="1" dirty="0">
                  <a:cs typeface="Arial" charset="0"/>
                </a:rPr>
                <a:t>dipole</a:t>
              </a:r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 rot="16200000">
              <a:off x="3785630" y="2680435"/>
              <a:ext cx="418804" cy="239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038" tIns="42146" rIns="81038" bIns="42146">
              <a:spAutoFit/>
            </a:bodyPr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n-US" sz="1000" b="1" dirty="0">
                  <a:solidFill>
                    <a:srgbClr val="FFFFFF"/>
                  </a:solidFill>
                  <a:cs typeface="Arial" charset="0"/>
                </a:rPr>
                <a:t>TOF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3987800"/>
            <a:ext cx="5054600" cy="2260600"/>
          </a:xfrm>
          <a:prstGeom prst="rect">
            <a:avLst/>
          </a:prstGeom>
        </p:spPr>
      </p:pic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1219200" y="4826000"/>
            <a:ext cx="2057400" cy="35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6781" tIns="41170" rIns="66781" bIns="33398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500" dirty="0" smtClean="0">
                <a:solidFill>
                  <a:srgbClr val="FFFF00"/>
                </a:solidFill>
                <a:cs typeface="Arial" charset="0"/>
              </a:rPr>
              <a:t>(side view of top half)</a:t>
            </a:r>
            <a:endParaRPr lang="en-US" sz="15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1295400" y="990600"/>
            <a:ext cx="1905000" cy="3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15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MEIC IP1 detector</a:t>
            </a:r>
            <a:endParaRPr lang="en-US" sz="1500" b="1" dirty="0"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1295400" y="4216400"/>
            <a:ext cx="1905000" cy="3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15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ePHENIX</a:t>
            </a:r>
            <a:r>
              <a:rPr lang="en-US" sz="1500" b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detector</a:t>
            </a:r>
            <a:endParaRPr lang="en-US" sz="1500" b="1" dirty="0"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990600" y="3877500"/>
            <a:ext cx="2438400" cy="3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1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(approximately to scale)</a:t>
            </a:r>
            <a:endParaRPr lang="en-US" sz="15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48" name="Content Placeholder 1"/>
          <p:cNvSpPr txBox="1">
            <a:spLocks/>
          </p:cNvSpPr>
          <p:nvPr/>
        </p:nvSpPr>
        <p:spPr bwMode="auto">
          <a:xfrm>
            <a:off x="5257804" y="2971800"/>
            <a:ext cx="37337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MEIC IP1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Focus on exclusive processes and semi-inclusive DIS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Several solenoid options available (CLEO or dual)</a:t>
            </a:r>
          </a:p>
          <a:p>
            <a:pPr lvl="1">
              <a:buSzPct val="70000"/>
              <a:buFont typeface="Arial" charset="0"/>
              <a:buChar char="̶"/>
            </a:pPr>
            <a:endParaRPr lang="en-US" sz="14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" name="Content Placeholder 1"/>
          <p:cNvSpPr txBox="1">
            <a:spLocks/>
          </p:cNvSpPr>
          <p:nvPr/>
        </p:nvSpPr>
        <p:spPr bwMode="auto">
          <a:xfrm>
            <a:off x="5257800" y="1066800"/>
            <a:ext cx="3657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central detector concepts developed at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JLab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and BNL, exemplified by MEIC-IP1 and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ePHENIX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, are different in many details, but the impact on inclusive structure functions is limited</a:t>
            </a:r>
            <a:endParaRPr lang="en-US" sz="1400" b="1" i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" name="Content Placeholder 1"/>
          <p:cNvSpPr txBox="1">
            <a:spLocks/>
          </p:cNvSpPr>
          <p:nvPr/>
        </p:nvSpPr>
        <p:spPr bwMode="auto">
          <a:xfrm>
            <a:off x="5257799" y="4724400"/>
            <a:ext cx="304800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err="1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ePHENIX</a:t>
            </a:r>
            <a:endParaRPr lang="en-US" sz="1800" b="1" dirty="0">
              <a:solidFill>
                <a:srgbClr val="008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Focus on jet-physics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Possible to move </a:t>
            </a:r>
            <a:r>
              <a:rPr lang="en-US" sz="1600" dirty="0" err="1" smtClean="0">
                <a:latin typeface="Arial" charset="0"/>
                <a:ea typeface="ＭＳ Ｐゴシック" charset="0"/>
                <a:cs typeface="Arial" charset="0"/>
              </a:rPr>
              <a:t>sPHENIX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 to MEIC IP2</a:t>
            </a:r>
            <a:endParaRPr lang="en-US" sz="14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0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The MEIC </a:t>
            </a:r>
            <a:r>
              <a:rPr lang="en-US" i="1" dirty="0" smtClean="0">
                <a:latin typeface="Arial" charset="0"/>
                <a:ea typeface="ＭＳ Ｐゴシック" charset="0"/>
                <a:cs typeface="Arial" charset="0"/>
              </a:rPr>
              <a:t>full-acceptance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detector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523E242B-F6F5-D54B-A1D8-76568D13E9C5}" type="slidenum">
              <a:rPr lang="en-US">
                <a:solidFill>
                  <a:srgbClr val="898989"/>
                </a:solidFill>
              </a:rPr>
              <a:pPr/>
              <a:t>18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892436"/>
            <a:ext cx="3648960" cy="199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0" y="3149071"/>
            <a:ext cx="8455680" cy="81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6934200" y="2895600"/>
            <a:ext cx="10886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000" dirty="0">
                <a:solidFill>
                  <a:srgbClr val="B8004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far forward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000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hadron detection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142680" y="2819400"/>
            <a:ext cx="16861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000" dirty="0">
                <a:solidFill>
                  <a:srgbClr val="008000"/>
                </a:solidFill>
                <a:cs typeface="Arial" charset="0"/>
              </a:rPr>
              <a:t>low-</a:t>
            </a:r>
            <a:r>
              <a:rPr lang="en-US" sz="1000" dirty="0" smtClean="0">
                <a:solidFill>
                  <a:srgbClr val="008000"/>
                </a:solidFill>
                <a:cs typeface="Arial" charset="0"/>
              </a:rPr>
              <a:t>Q</a:t>
            </a:r>
            <a:r>
              <a:rPr lang="en-US" sz="1000" baseline="33000" dirty="0" smtClean="0">
                <a:solidFill>
                  <a:srgbClr val="008000"/>
                </a:solidFill>
                <a:cs typeface="Arial" charset="0"/>
              </a:rPr>
              <a:t>2 </a:t>
            </a:r>
            <a:r>
              <a:rPr lang="en-US" sz="1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electron </a:t>
            </a:r>
            <a:r>
              <a:rPr lang="en-US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detection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a</a:t>
            </a:r>
            <a:r>
              <a:rPr lang="en-US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nd</a:t>
            </a:r>
            <a:r>
              <a:rPr lang="en-US" sz="1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Compton </a:t>
            </a:r>
            <a:r>
              <a:rPr lang="en-US" sz="1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polarimeter</a:t>
            </a:r>
            <a:endParaRPr lang="en-US" sz="1000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2417760" y="3140425"/>
            <a:ext cx="902880" cy="33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900">
                <a:solidFill>
                  <a:srgbClr val="0000FF"/>
                </a:solidFill>
                <a:cs typeface="Arial" charset="0"/>
              </a:rPr>
              <a:t>large-aperture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900">
                <a:solidFill>
                  <a:srgbClr val="0000FF"/>
                </a:solidFill>
                <a:cs typeface="Arial" charset="0"/>
              </a:rPr>
              <a:t>electron quads</a:t>
            </a: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4458242" y="3573912"/>
            <a:ext cx="897120" cy="44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900">
                <a:solidFill>
                  <a:srgbClr val="0000FF"/>
                </a:solidFill>
                <a:cs typeface="Arial" charset="0"/>
              </a:rPr>
              <a:t>small-diameter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900">
                <a:solidFill>
                  <a:srgbClr val="0000FF"/>
                </a:solidFill>
                <a:cs typeface="Arial" charset="0"/>
              </a:rPr>
              <a:t>electron quads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3048000" y="4038676"/>
            <a:ext cx="1258560" cy="33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000" dirty="0">
                <a:solidFill>
                  <a:srgbClr val="B8004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central detector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900" dirty="0">
                <a:cs typeface="Arial" charset="0"/>
              </a:rPr>
              <a:t> with </a:t>
            </a:r>
            <a:r>
              <a:rPr lang="en-US" sz="900" dirty="0" err="1">
                <a:cs typeface="Arial" charset="0"/>
              </a:rPr>
              <a:t>endcaps</a:t>
            </a:r>
            <a:endParaRPr lang="en-US" sz="900" dirty="0">
              <a:cs typeface="Arial" charset="0"/>
            </a:endParaRP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4832640" y="3131871"/>
            <a:ext cx="653760" cy="32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000" dirty="0">
                <a:solidFill>
                  <a:srgbClr val="FF0000"/>
                </a:solidFill>
                <a:cs typeface="Arial" charset="0"/>
              </a:rPr>
              <a:t>ion quads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1536485" y="3719366"/>
            <a:ext cx="1379520" cy="45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900">
                <a:cs typeface="Arial" charset="0"/>
              </a:rPr>
              <a:t>50 mrad beam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900">
                <a:cs typeface="Arial" charset="0"/>
              </a:rPr>
              <a:t>(crab) crossing angle</a:t>
            </a:r>
          </a:p>
        </p:txBody>
      </p:sp>
      <p:sp>
        <p:nvSpPr>
          <p:cNvPr id="72" name="Rectangle 10"/>
          <p:cNvSpPr>
            <a:spLocks noChangeArrowheads="1"/>
          </p:cNvSpPr>
          <p:nvPr/>
        </p:nvSpPr>
        <p:spPr bwMode="auto">
          <a:xfrm>
            <a:off x="8405283" y="2935928"/>
            <a:ext cx="392962" cy="28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0457" rIns="80902" bIns="40457">
            <a:spAutoFit/>
          </a:bodyPr>
          <a:lstStyle/>
          <a:p>
            <a:pPr hangingPunct="1">
              <a:lnSpc>
                <a:spcPct val="100000"/>
              </a:lnSpc>
              <a:defRPr/>
            </a:pPr>
            <a:r>
              <a:rPr lang="de-DE" sz="1300" b="1">
                <a:solidFill>
                  <a:srgbClr val="008000"/>
                </a:solidFill>
                <a:latin typeface="Arial Narrow" charset="0"/>
                <a:cs typeface="Arial Unicode MS" charset="0"/>
              </a:rPr>
              <a:t>n, </a:t>
            </a:r>
            <a:r>
              <a:rPr lang="de-DE" sz="1300" b="1">
                <a:solidFill>
                  <a:srgbClr val="008000"/>
                </a:solidFill>
                <a:latin typeface="Symbol" charset="0"/>
                <a:cs typeface="Arial Unicode MS" charset="0"/>
              </a:rPr>
              <a:t>g</a:t>
            </a: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1738080" y="3395333"/>
            <a:ext cx="541440" cy="1440"/>
          </a:xfrm>
          <a:prstGeom prst="line">
            <a:avLst/>
          </a:prstGeom>
          <a:noFill/>
          <a:ln w="9525" cap="flat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74" name="Rectangle 13"/>
          <p:cNvSpPr>
            <a:spLocks noChangeArrowheads="1"/>
          </p:cNvSpPr>
          <p:nvPr/>
        </p:nvSpPr>
        <p:spPr bwMode="auto">
          <a:xfrm>
            <a:off x="495365" y="3785613"/>
            <a:ext cx="266707" cy="28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0457" rIns="80902" bIns="40457">
            <a:spAutoFit/>
          </a:bodyPr>
          <a:lstStyle/>
          <a:p>
            <a:pPr hangingPunct="1">
              <a:lnSpc>
                <a:spcPct val="100000"/>
              </a:lnSpc>
              <a:defRPr/>
            </a:pPr>
            <a:r>
              <a:rPr lang="de-DE" sz="1300" b="1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</a:p>
        </p:txBody>
      </p:sp>
      <p:sp>
        <p:nvSpPr>
          <p:cNvPr id="75" name="Line 14"/>
          <p:cNvSpPr>
            <a:spLocks noChangeShapeType="1"/>
          </p:cNvSpPr>
          <p:nvPr/>
        </p:nvSpPr>
        <p:spPr bwMode="auto">
          <a:xfrm flipV="1">
            <a:off x="819360" y="3859148"/>
            <a:ext cx="650880" cy="48965"/>
          </a:xfrm>
          <a:prstGeom prst="line">
            <a:avLst/>
          </a:prstGeom>
          <a:noFill/>
          <a:ln w="9525" cap="flat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5901120" y="3164909"/>
            <a:ext cx="89280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000">
                <a:cs typeface="Arial" charset="0"/>
              </a:rPr>
              <a:t>~60 mrad bend</a:t>
            </a:r>
          </a:p>
        </p:txBody>
      </p:sp>
      <p:sp>
        <p:nvSpPr>
          <p:cNvPr id="78" name="Text Box 18"/>
          <p:cNvSpPr txBox="1">
            <a:spLocks noChangeArrowheads="1"/>
          </p:cNvSpPr>
          <p:nvPr/>
        </p:nvSpPr>
        <p:spPr bwMode="auto">
          <a:xfrm>
            <a:off x="1676400" y="2667000"/>
            <a:ext cx="1524000" cy="34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6670" tIns="41100" rIns="66670" bIns="33345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500" dirty="0" smtClean="0">
                <a:cs typeface="Arial" charset="0"/>
              </a:rPr>
              <a:t>(top </a:t>
            </a:r>
            <a:r>
              <a:rPr lang="en-US" sz="1500" dirty="0">
                <a:cs typeface="Arial" charset="0"/>
              </a:rPr>
              <a:t>view)</a:t>
            </a:r>
          </a:p>
        </p:txBody>
      </p:sp>
      <p:sp>
        <p:nvSpPr>
          <p:cNvPr id="79" name="Text Box 35"/>
          <p:cNvSpPr txBox="1">
            <a:spLocks noChangeArrowheads="1"/>
          </p:cNvSpPr>
          <p:nvPr/>
        </p:nvSpPr>
        <p:spPr bwMode="auto">
          <a:xfrm>
            <a:off x="6253920" y="2771833"/>
            <a:ext cx="540000" cy="33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300">
                <a:solidFill>
                  <a:srgbClr val="000000"/>
                </a:solidFill>
                <a:cs typeface="Arial" charset="0"/>
              </a:rPr>
              <a:t>IP</a:t>
            </a:r>
          </a:p>
        </p:txBody>
      </p:sp>
      <p:sp>
        <p:nvSpPr>
          <p:cNvPr id="80" name="Text Box 36"/>
          <p:cNvSpPr txBox="1">
            <a:spLocks noChangeArrowheads="1"/>
          </p:cNvSpPr>
          <p:nvPr/>
        </p:nvSpPr>
        <p:spPr bwMode="auto">
          <a:xfrm>
            <a:off x="7755842" y="2771833"/>
            <a:ext cx="540000" cy="33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300">
                <a:solidFill>
                  <a:srgbClr val="000000"/>
                </a:solidFill>
                <a:cs typeface="Arial" charset="0"/>
              </a:rPr>
              <a:t>FP</a:t>
            </a:r>
          </a:p>
        </p:txBody>
      </p:sp>
      <p:sp>
        <p:nvSpPr>
          <p:cNvPr id="81" name="Text Box 37"/>
          <p:cNvSpPr txBox="1">
            <a:spLocks noChangeArrowheads="1"/>
          </p:cNvSpPr>
          <p:nvPr/>
        </p:nvSpPr>
        <p:spPr bwMode="auto">
          <a:xfrm>
            <a:off x="7804800" y="3967072"/>
            <a:ext cx="1013760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Roman pots</a:t>
            </a:r>
          </a:p>
        </p:txBody>
      </p:sp>
      <p:sp>
        <p:nvSpPr>
          <p:cNvPr id="82" name="Line 38"/>
          <p:cNvSpPr>
            <a:spLocks noChangeShapeType="1"/>
          </p:cNvSpPr>
          <p:nvPr/>
        </p:nvSpPr>
        <p:spPr bwMode="auto">
          <a:xfrm flipV="1">
            <a:off x="8328960" y="3425576"/>
            <a:ext cx="1440" cy="49253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 flipH="1" flipV="1">
            <a:off x="5796000" y="3425662"/>
            <a:ext cx="247680" cy="459409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84" name="Text Box 40"/>
          <p:cNvSpPr txBox="1">
            <a:spLocks noChangeArrowheads="1"/>
          </p:cNvSpPr>
          <p:nvPr/>
        </p:nvSpPr>
        <p:spPr bwMode="auto">
          <a:xfrm>
            <a:off x="6009121" y="3933952"/>
            <a:ext cx="882720" cy="48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Thin exit windows</a:t>
            </a:r>
          </a:p>
        </p:txBody>
      </p:sp>
      <p:sp>
        <p:nvSpPr>
          <p:cNvPr id="85" name="Line 41"/>
          <p:cNvSpPr>
            <a:spLocks noChangeShapeType="1"/>
          </p:cNvSpPr>
          <p:nvPr/>
        </p:nvSpPr>
        <p:spPr bwMode="auto">
          <a:xfrm flipV="1">
            <a:off x="7348321" y="3425662"/>
            <a:ext cx="180000" cy="459409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86" name="Line 42"/>
          <p:cNvSpPr>
            <a:spLocks noChangeShapeType="1"/>
          </p:cNvSpPr>
          <p:nvPr/>
        </p:nvSpPr>
        <p:spPr bwMode="auto">
          <a:xfrm flipV="1">
            <a:off x="6696000" y="3425662"/>
            <a:ext cx="164160" cy="459409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87" name="Text Box 43"/>
          <p:cNvSpPr txBox="1">
            <a:spLocks noChangeArrowheads="1"/>
          </p:cNvSpPr>
          <p:nvPr/>
        </p:nvSpPr>
        <p:spPr bwMode="auto">
          <a:xfrm>
            <a:off x="6999720" y="3933844"/>
            <a:ext cx="772680" cy="48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Fixed trackers</a:t>
            </a:r>
          </a:p>
        </p:txBody>
      </p:sp>
      <p:sp>
        <p:nvSpPr>
          <p:cNvPr id="88" name="Line 46"/>
          <p:cNvSpPr>
            <a:spLocks noChangeShapeType="1"/>
          </p:cNvSpPr>
          <p:nvPr/>
        </p:nvSpPr>
        <p:spPr bwMode="auto">
          <a:xfrm flipH="1">
            <a:off x="1370882" y="3946996"/>
            <a:ext cx="1962720" cy="653829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89" name="Line 47"/>
          <p:cNvSpPr>
            <a:spLocks noChangeShapeType="1"/>
          </p:cNvSpPr>
          <p:nvPr/>
        </p:nvSpPr>
        <p:spPr bwMode="auto">
          <a:xfrm flipH="1">
            <a:off x="4267200" y="3946996"/>
            <a:ext cx="165600" cy="653829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pic>
        <p:nvPicPr>
          <p:cNvPr id="90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61" y="3133227"/>
            <a:ext cx="1078560" cy="82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00" name="Group 70"/>
          <p:cNvGrpSpPr>
            <a:grpSpLocks/>
          </p:cNvGrpSpPr>
          <p:nvPr/>
        </p:nvGrpSpPr>
        <p:grpSpPr bwMode="auto">
          <a:xfrm>
            <a:off x="4937765" y="4847181"/>
            <a:ext cx="3643200" cy="1006082"/>
            <a:chOff x="5313362" y="4972049"/>
            <a:chExt cx="4016375" cy="1109676"/>
          </a:xfrm>
        </p:grpSpPr>
        <p:pic>
          <p:nvPicPr>
            <p:cNvPr id="101" name="Picture 18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35" t="28581" b="36536"/>
            <a:stretch>
              <a:fillRect/>
            </a:stretch>
          </p:blipFill>
          <p:spPr bwMode="auto">
            <a:xfrm>
              <a:off x="5421312" y="4972049"/>
              <a:ext cx="3838575" cy="740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1435" t="28581" b="36536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2" name="AutoShape 186"/>
            <p:cNvSpPr>
              <a:spLocks noChangeArrowheads="1"/>
            </p:cNvSpPr>
            <p:nvPr/>
          </p:nvSpPr>
          <p:spPr bwMode="auto">
            <a:xfrm>
              <a:off x="5313362" y="5024467"/>
              <a:ext cx="4016375" cy="581369"/>
            </a:xfrm>
            <a:prstGeom prst="wedgeRectCallout">
              <a:avLst>
                <a:gd name="adj1" fmla="val -35685"/>
                <a:gd name="adj2" fmla="val -248782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AutoShape 188"/>
            <p:cNvSpPr>
              <a:spLocks noChangeArrowheads="1"/>
            </p:cNvSpPr>
            <p:nvPr/>
          </p:nvSpPr>
          <p:spPr bwMode="auto">
            <a:xfrm>
              <a:off x="5353049" y="5033998"/>
              <a:ext cx="701675" cy="204909"/>
            </a:xfrm>
            <a:prstGeom prst="roundRect">
              <a:avLst>
                <a:gd name="adj" fmla="val 231"/>
              </a:avLst>
            </a:prstGeom>
            <a:solidFill>
              <a:srgbClr val="CC6633">
                <a:alpha val="29999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AutoShape 195"/>
            <p:cNvSpPr>
              <a:spLocks noChangeArrowheads="1"/>
            </p:cNvSpPr>
            <p:nvPr/>
          </p:nvSpPr>
          <p:spPr bwMode="auto">
            <a:xfrm>
              <a:off x="5353049" y="5462876"/>
              <a:ext cx="701675" cy="136606"/>
            </a:xfrm>
            <a:prstGeom prst="roundRect">
              <a:avLst>
                <a:gd name="adj" fmla="val 231"/>
              </a:avLst>
            </a:prstGeom>
            <a:solidFill>
              <a:srgbClr val="CC6633">
                <a:alpha val="29999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Text Box 187"/>
            <p:cNvSpPr txBox="1">
              <a:spLocks noChangeArrowheads="1"/>
            </p:cNvSpPr>
            <p:nvPr/>
          </p:nvSpPr>
          <p:spPr bwMode="auto">
            <a:xfrm>
              <a:off x="5972175" y="5234800"/>
              <a:ext cx="539750" cy="358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4990" tIns="38995" rIns="74990" bIns="38995">
              <a:spAutoFit/>
            </a:bodyPr>
            <a:lstStyle>
              <a:lvl1pPr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81000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760413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143000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524000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19812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4384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2895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3528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ts val="567"/>
                </a:spcBef>
                <a:defRPr/>
              </a:pPr>
              <a:r>
                <a:rPr lang="en-US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cs typeface="Arial Unicode MS" charset="0"/>
                </a:rPr>
                <a:t>2 Tm dipole</a:t>
              </a:r>
            </a:p>
          </p:txBody>
        </p:sp>
        <p:sp>
          <p:nvSpPr>
            <p:cNvPr id="106" name="Text Box 189"/>
            <p:cNvSpPr txBox="1">
              <a:spLocks noChangeArrowheads="1"/>
            </p:cNvSpPr>
            <p:nvPr/>
          </p:nvSpPr>
          <p:spPr bwMode="auto">
            <a:xfrm>
              <a:off x="5464175" y="5030821"/>
              <a:ext cx="512763" cy="222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4990" tIns="38995" rIns="74990" bIns="38995">
              <a:spAutoFit/>
            </a:bodyPr>
            <a:lstStyle>
              <a:lvl1pPr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81000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760413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143000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524000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19812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4384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2895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3528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567"/>
                </a:spcBef>
                <a:defRPr/>
              </a:pPr>
              <a:r>
                <a:rPr lang="en-US" sz="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cs typeface="Arial Unicode MS" charset="0"/>
                </a:rPr>
                <a:t>Endcap</a:t>
              </a:r>
              <a:endParaRPr lang="en-US" sz="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107" name="Text Box 190"/>
            <p:cNvSpPr txBox="1">
              <a:spLocks noChangeArrowheads="1"/>
            </p:cNvSpPr>
            <p:nvPr/>
          </p:nvSpPr>
          <p:spPr bwMode="auto">
            <a:xfrm>
              <a:off x="6661150" y="5003818"/>
              <a:ext cx="966788" cy="222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4990" tIns="38995" rIns="74990" bIns="38995">
              <a:spAutoFit/>
            </a:bodyPr>
            <a:lstStyle>
              <a:lvl1pPr defTabSz="374650" eaLnBrk="0" hangingPunct="0">
                <a:tabLst>
                  <a:tab pos="6032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619125" indent="-238125" defTabSz="374650" eaLnBrk="0" hangingPunct="0">
                <a:tabLst>
                  <a:tab pos="6032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52500" indent="-192088" defTabSz="374650" eaLnBrk="0" hangingPunct="0">
                <a:tabLst>
                  <a:tab pos="6032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333500" indent="-190500" defTabSz="374650" eaLnBrk="0" hangingPunct="0">
                <a:tabLst>
                  <a:tab pos="6032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714500" indent="-190500" defTabSz="374650" eaLnBrk="0" hangingPunct="0">
                <a:tabLst>
                  <a:tab pos="6032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171700" indent="-190500" defTabSz="3746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628900" indent="-190500" defTabSz="3746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086100" indent="-190500" defTabSz="3746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543300" indent="-190500" defTabSz="3746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567"/>
                </a:spcBef>
                <a:defRPr/>
              </a:pPr>
              <a:r>
                <a:rPr lang="en-US" sz="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cs typeface="Arial Unicode MS" charset="0"/>
                </a:rPr>
                <a:t>Ion </a:t>
              </a:r>
              <a:r>
                <a:rPr lang="en-US" sz="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cs typeface="Arial Unicode MS" charset="0"/>
                </a:rPr>
                <a:t>quadrupoles</a:t>
              </a:r>
              <a:endParaRPr lang="en-US" sz="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108" name="Text Box 191"/>
            <p:cNvSpPr txBox="1">
              <a:spLocks noChangeArrowheads="1"/>
            </p:cNvSpPr>
            <p:nvPr/>
          </p:nvSpPr>
          <p:spPr bwMode="auto">
            <a:xfrm>
              <a:off x="6403975" y="5423166"/>
              <a:ext cx="1216025" cy="222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4990" tIns="38995" rIns="74990" bIns="38995">
              <a:spAutoFit/>
            </a:bodyPr>
            <a:lstStyle>
              <a:lvl1pPr defTabSz="374650" eaLnBrk="0" hangingPunct="0">
                <a:tabLst>
                  <a:tab pos="603250" algn="l"/>
                  <a:tab pos="1204913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619125" indent="-238125" defTabSz="374650" eaLnBrk="0" hangingPunct="0">
                <a:tabLst>
                  <a:tab pos="603250" algn="l"/>
                  <a:tab pos="1204913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52500" indent="-192088" defTabSz="374650" eaLnBrk="0" hangingPunct="0">
                <a:tabLst>
                  <a:tab pos="603250" algn="l"/>
                  <a:tab pos="1204913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333500" indent="-190500" defTabSz="374650" eaLnBrk="0" hangingPunct="0">
                <a:tabLst>
                  <a:tab pos="603250" algn="l"/>
                  <a:tab pos="1204913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714500" indent="-190500" defTabSz="374650" eaLnBrk="0" hangingPunct="0">
                <a:tabLst>
                  <a:tab pos="603250" algn="l"/>
                  <a:tab pos="1204913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171700" indent="-190500" defTabSz="3746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  <a:tab pos="1204913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628900" indent="-190500" defTabSz="3746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  <a:tab pos="1204913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086100" indent="-190500" defTabSz="3746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  <a:tab pos="1204913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543300" indent="-190500" defTabSz="3746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  <a:tab pos="1204913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567"/>
                </a:spcBef>
                <a:defRPr/>
              </a:pPr>
              <a:r>
                <a:rPr lang="en-US" sz="8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cs typeface="Arial Unicode MS" charset="0"/>
                </a:rPr>
                <a:t>Electron </a:t>
              </a:r>
              <a:r>
                <a:rPr lang="en-US" sz="8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cs typeface="Arial Unicode MS" charset="0"/>
                </a:rPr>
                <a:t>quadrupoles</a:t>
              </a:r>
              <a:endParaRPr lang="en-US" sz="8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109" name="Line 192"/>
            <p:cNvSpPr>
              <a:spLocks noChangeShapeType="1"/>
            </p:cNvSpPr>
            <p:nvPr/>
          </p:nvSpPr>
          <p:spPr bwMode="auto">
            <a:xfrm>
              <a:off x="6411912" y="5223023"/>
              <a:ext cx="3429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193"/>
            <p:cNvSpPr txBox="1">
              <a:spLocks noChangeArrowheads="1"/>
            </p:cNvSpPr>
            <p:nvPr/>
          </p:nvSpPr>
          <p:spPr bwMode="auto">
            <a:xfrm>
              <a:off x="6421437" y="5019702"/>
              <a:ext cx="388938" cy="222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4990" tIns="38995" rIns="74990" bIns="38995">
              <a:spAutoFit/>
            </a:bodyPr>
            <a:lstStyle>
              <a:lvl1pPr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81000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760413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143000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524000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19812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4384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2895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3528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567"/>
                </a:spcBef>
                <a:defRPr/>
              </a:pPr>
              <a:r>
                <a:rPr lang="en-US" sz="80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cs typeface="Arial Unicode MS" charset="0"/>
                </a:rPr>
                <a:t>1 m</a:t>
              </a:r>
            </a:p>
          </p:txBody>
        </p:sp>
        <p:sp>
          <p:nvSpPr>
            <p:cNvPr id="111" name="Text Box 194"/>
            <p:cNvSpPr txBox="1">
              <a:spLocks noChangeArrowheads="1"/>
            </p:cNvSpPr>
            <p:nvPr/>
          </p:nvSpPr>
          <p:spPr bwMode="auto">
            <a:xfrm>
              <a:off x="6078537" y="4991110"/>
              <a:ext cx="433388" cy="273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4990" tIns="38995" rIns="74990" bIns="38995">
              <a:spAutoFit/>
            </a:bodyPr>
            <a:lstStyle>
              <a:lvl1pPr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81000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760413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143000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524000" defTabSz="760413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19812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4384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2895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3528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567"/>
                </a:spcBef>
                <a:defRPr/>
              </a:pPr>
              <a:r>
                <a:rPr lang="en-U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cs typeface="Arial Unicode MS" charset="0"/>
                </a:rPr>
                <a:t>1</a:t>
              </a:r>
              <a:r>
                <a:rPr lang="en-US" sz="80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cs typeface="Arial Unicode MS" charset="0"/>
                </a:rPr>
                <a:t> m</a:t>
              </a:r>
            </a:p>
          </p:txBody>
        </p:sp>
        <p:sp>
          <p:nvSpPr>
            <p:cNvPr id="112" name="Line 205"/>
            <p:cNvSpPr>
              <a:spLocks noChangeShapeType="1"/>
            </p:cNvSpPr>
            <p:nvPr/>
          </p:nvSpPr>
          <p:spPr bwMode="auto">
            <a:xfrm flipV="1">
              <a:off x="6570662" y="5245261"/>
              <a:ext cx="60325" cy="571838"/>
            </a:xfrm>
            <a:prstGeom prst="line">
              <a:avLst/>
            </a:prstGeom>
            <a:noFill/>
            <a:ln w="9525">
              <a:solidFill>
                <a:srgbClr val="804C1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206"/>
            <p:cNvSpPr txBox="1">
              <a:spLocks noChangeArrowheads="1"/>
            </p:cNvSpPr>
            <p:nvPr/>
          </p:nvSpPr>
          <p:spPr bwMode="auto">
            <a:xfrm>
              <a:off x="5489575" y="5774211"/>
              <a:ext cx="2903538" cy="307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4990" tIns="38995" rIns="74990" bIns="38995">
              <a:spAutoFit/>
            </a:bodyPr>
            <a:lstStyle>
              <a:lvl1pPr defTabSz="374650" eaLnBrk="0" hangingPunct="0">
                <a:tabLst>
                  <a:tab pos="603250" algn="l"/>
                  <a:tab pos="1204913" algn="l"/>
                  <a:tab pos="18097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619125" indent="-238125" defTabSz="374650" eaLnBrk="0" hangingPunct="0">
                <a:tabLst>
                  <a:tab pos="603250" algn="l"/>
                  <a:tab pos="1204913" algn="l"/>
                  <a:tab pos="18097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52500" indent="-192088" defTabSz="374650" eaLnBrk="0" hangingPunct="0">
                <a:tabLst>
                  <a:tab pos="603250" algn="l"/>
                  <a:tab pos="1204913" algn="l"/>
                  <a:tab pos="18097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333500" indent="-190500" defTabSz="374650" eaLnBrk="0" hangingPunct="0">
                <a:tabLst>
                  <a:tab pos="603250" algn="l"/>
                  <a:tab pos="1204913" algn="l"/>
                  <a:tab pos="18097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714500" indent="-190500" defTabSz="374650" eaLnBrk="0" hangingPunct="0">
                <a:tabLst>
                  <a:tab pos="603250" algn="l"/>
                  <a:tab pos="1204913" algn="l"/>
                  <a:tab pos="18097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171700" indent="-190500" defTabSz="3746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  <a:tab pos="1204913" algn="l"/>
                  <a:tab pos="18097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628900" indent="-190500" defTabSz="3746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  <a:tab pos="1204913" algn="l"/>
                  <a:tab pos="18097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086100" indent="-190500" defTabSz="3746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  <a:tab pos="1204913" algn="l"/>
                  <a:tab pos="18097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543300" indent="-190500" defTabSz="3746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  <a:tab pos="1204913" algn="l"/>
                  <a:tab pos="180975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567"/>
                </a:spcBef>
                <a:defRPr/>
              </a:pPr>
              <a:r>
                <a:rPr lang="en-US" sz="13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/>
                  <a:cs typeface="Times New Roman"/>
                </a:rPr>
                <a:t>Trackers and </a:t>
              </a:r>
              <a:r>
                <a:rPr lang="ja-JP" altLang="en-US" sz="13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/>
                  <a:cs typeface="Times New Roman"/>
                </a:rPr>
                <a:t>“</a:t>
              </a:r>
              <a:r>
                <a:rPr lang="en-US" sz="13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/>
                  <a:cs typeface="Times New Roman"/>
                </a:rPr>
                <a:t>donut</a:t>
              </a:r>
              <a:r>
                <a:rPr lang="ja-JP" altLang="en-US" sz="13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/>
                  <a:cs typeface="Times New Roman"/>
                </a:rPr>
                <a:t>”</a:t>
              </a:r>
              <a:r>
                <a:rPr lang="en-US" sz="13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/>
                  <a:cs typeface="Times New Roman"/>
                </a:rPr>
                <a:t> calorimeter</a:t>
              </a:r>
            </a:p>
          </p:txBody>
        </p:sp>
      </p:grpSp>
      <p:sp>
        <p:nvSpPr>
          <p:cNvPr id="114" name="Rectangle 11"/>
          <p:cNvSpPr>
            <a:spLocks noChangeArrowheads="1"/>
          </p:cNvSpPr>
          <p:nvPr/>
        </p:nvSpPr>
        <p:spPr bwMode="auto">
          <a:xfrm>
            <a:off x="1876324" y="3064101"/>
            <a:ext cx="257590" cy="28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0457" rIns="80902" bIns="40457">
            <a:spAutoFit/>
          </a:bodyPr>
          <a:lstStyle/>
          <a:p>
            <a:pPr hangingPunct="1">
              <a:lnSpc>
                <a:spcPct val="100000"/>
              </a:lnSpc>
              <a:defRPr/>
            </a:pPr>
            <a:r>
              <a:rPr lang="de-DE" sz="1300" b="1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lang="de-DE" sz="13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5" name="Text Box 31"/>
          <p:cNvSpPr txBox="1">
            <a:spLocks noChangeArrowheads="1"/>
          </p:cNvSpPr>
          <p:nvPr/>
        </p:nvSpPr>
        <p:spPr bwMode="auto">
          <a:xfrm>
            <a:off x="457200" y="925474"/>
            <a:ext cx="3581400" cy="32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1500" b="1" u="sng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Design goals:</a:t>
            </a:r>
          </a:p>
        </p:txBody>
      </p:sp>
      <p:sp>
        <p:nvSpPr>
          <p:cNvPr id="116" name="Text Box 32"/>
          <p:cNvSpPr txBox="1">
            <a:spLocks noChangeArrowheads="1"/>
          </p:cNvSpPr>
          <p:nvPr/>
        </p:nvSpPr>
        <p:spPr bwMode="auto">
          <a:xfrm>
            <a:off x="503160" y="1219200"/>
            <a:ext cx="4449840" cy="29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400" b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1. Detection/identification of complete final state</a:t>
            </a:r>
          </a:p>
        </p:txBody>
      </p:sp>
      <p:sp>
        <p:nvSpPr>
          <p:cNvPr id="117" name="Text Box 33"/>
          <p:cNvSpPr txBox="1">
            <a:spLocks noChangeArrowheads="1"/>
          </p:cNvSpPr>
          <p:nvPr/>
        </p:nvSpPr>
        <p:spPr bwMode="auto">
          <a:xfrm>
            <a:off x="515160" y="1524000"/>
            <a:ext cx="4285440" cy="29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2. Spectator </a:t>
            </a:r>
            <a:r>
              <a:rPr lang="en-US" sz="14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</a:t>
            </a:r>
            <a:r>
              <a:rPr lang="en-US" sz="1400" b="1" i="1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T</a:t>
            </a:r>
            <a:r>
              <a:rPr lang="en-US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resolution &lt;&lt; Fermi momentum </a:t>
            </a: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533400" y="1828800"/>
            <a:ext cx="4572000" cy="29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3. Low-</a:t>
            </a: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Q</a:t>
            </a:r>
            <a:r>
              <a:rPr lang="en-US" sz="1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2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electron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tagger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for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photoproduction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pic>
        <p:nvPicPr>
          <p:cNvPr id="59" name="Picture 58" descr="MEIC_detector_HBD_small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48201"/>
            <a:ext cx="2867025" cy="1619250"/>
          </a:xfrm>
          <a:prstGeom prst="rect">
            <a:avLst/>
          </a:prstGeom>
        </p:spPr>
      </p:pic>
      <p:sp>
        <p:nvSpPr>
          <p:cNvPr id="60" name="Text Box 55"/>
          <p:cNvSpPr txBox="1">
            <a:spLocks noChangeArrowheads="1"/>
          </p:cNvSpPr>
          <p:nvPr/>
        </p:nvSpPr>
        <p:spPr bwMode="auto">
          <a:xfrm>
            <a:off x="2362201" y="5410202"/>
            <a:ext cx="745041" cy="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US" sz="1100" b="1" dirty="0">
                <a:solidFill>
                  <a:srgbClr val="FFFFFF"/>
                </a:solidFill>
                <a:cs typeface="Arial" charset="0"/>
              </a:rPr>
              <a:t>Tracking</a:t>
            </a:r>
          </a:p>
        </p:txBody>
      </p:sp>
      <p:sp>
        <p:nvSpPr>
          <p:cNvPr id="61" name="Text Box 50"/>
          <p:cNvSpPr txBox="1">
            <a:spLocks noChangeArrowheads="1"/>
          </p:cNvSpPr>
          <p:nvPr/>
        </p:nvSpPr>
        <p:spPr bwMode="auto">
          <a:xfrm>
            <a:off x="3501485" y="4942210"/>
            <a:ext cx="477882" cy="23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SzPct val="45000"/>
              <a:buFont typeface="Wingdings" charset="0"/>
              <a:buNone/>
              <a:defRPr/>
            </a:pPr>
            <a:r>
              <a:rPr lang="en-US" sz="1000" b="1" dirty="0">
                <a:solidFill>
                  <a:srgbClr val="FFFFFF"/>
                </a:solidFill>
                <a:cs typeface="Arial" charset="0"/>
              </a:rPr>
              <a:t>RICH</a:t>
            </a:r>
          </a:p>
        </p:txBody>
      </p:sp>
      <p:sp>
        <p:nvSpPr>
          <p:cNvPr id="62" name="Text Box 53"/>
          <p:cNvSpPr txBox="1">
            <a:spLocks noChangeArrowheads="1"/>
          </p:cNvSpPr>
          <p:nvPr/>
        </p:nvSpPr>
        <p:spPr bwMode="auto">
          <a:xfrm rot="16200000">
            <a:off x="3529622" y="5349422"/>
            <a:ext cx="1103156" cy="23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000" b="1" dirty="0">
                <a:solidFill>
                  <a:srgbClr val="FFFFFF"/>
                </a:solidFill>
                <a:cs typeface="Arial" charset="0"/>
              </a:rPr>
              <a:t>EM calorimeter</a:t>
            </a:r>
          </a:p>
        </p:txBody>
      </p:sp>
      <p:sp>
        <p:nvSpPr>
          <p:cNvPr id="76" name="Text Box 56"/>
          <p:cNvSpPr txBox="1">
            <a:spLocks noChangeArrowheads="1"/>
          </p:cNvSpPr>
          <p:nvPr/>
        </p:nvSpPr>
        <p:spPr bwMode="auto">
          <a:xfrm rot="16200000">
            <a:off x="978410" y="5309578"/>
            <a:ext cx="1103156" cy="23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000" b="1" dirty="0">
                <a:solidFill>
                  <a:srgbClr val="FFFFFF"/>
                </a:solidFill>
                <a:cs typeface="Arial" charset="0"/>
              </a:rPr>
              <a:t>EM calorimeter</a:t>
            </a:r>
          </a:p>
        </p:txBody>
      </p:sp>
      <p:sp>
        <p:nvSpPr>
          <p:cNvPr id="119" name="Text Box 51"/>
          <p:cNvSpPr txBox="1">
            <a:spLocks noChangeArrowheads="1"/>
          </p:cNvSpPr>
          <p:nvPr/>
        </p:nvSpPr>
        <p:spPr bwMode="auto">
          <a:xfrm>
            <a:off x="1676400" y="4648203"/>
            <a:ext cx="2043824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2077" rIns="80902" bIns="42077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SzPct val="45000"/>
              <a:buFont typeface="Wingdings" charset="0"/>
              <a:buNone/>
              <a:defRPr/>
            </a:pPr>
            <a:r>
              <a:rPr lang="en-US" sz="900" b="1" dirty="0">
                <a:solidFill>
                  <a:srgbClr val="FFFFFF"/>
                </a:solidFill>
                <a:cs typeface="Arial" charset="0"/>
              </a:rPr>
              <a:t>dual-solenoid in common cryostat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900" b="1" dirty="0">
                <a:solidFill>
                  <a:srgbClr val="FFFFFF"/>
                </a:solidFill>
                <a:cs typeface="Arial" charset="0"/>
              </a:rPr>
              <a:t>4 m inner coil</a:t>
            </a:r>
          </a:p>
        </p:txBody>
      </p:sp>
      <p:sp>
        <p:nvSpPr>
          <p:cNvPr id="120" name="Text Box 54"/>
          <p:cNvSpPr txBox="1">
            <a:spLocks noChangeArrowheads="1"/>
          </p:cNvSpPr>
          <p:nvPr/>
        </p:nvSpPr>
        <p:spPr bwMode="auto">
          <a:xfrm>
            <a:off x="2211140" y="5751578"/>
            <a:ext cx="1084282" cy="23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SzPct val="45000"/>
              <a:buFont typeface="Wingdings" charset="0"/>
              <a:buNone/>
              <a:defRPr/>
            </a:pPr>
            <a:r>
              <a:rPr lang="en-US" sz="1000" b="1">
                <a:solidFill>
                  <a:srgbClr val="FFFFFF"/>
                </a:solidFill>
                <a:cs typeface="Arial" charset="0"/>
              </a:rPr>
              <a:t>EM calorimeter</a:t>
            </a:r>
          </a:p>
        </p:txBody>
      </p:sp>
      <p:sp>
        <p:nvSpPr>
          <p:cNvPr id="121" name="Text Box 52"/>
          <p:cNvSpPr txBox="1">
            <a:spLocks noChangeArrowheads="1"/>
          </p:cNvSpPr>
          <p:nvPr/>
        </p:nvSpPr>
        <p:spPr bwMode="auto">
          <a:xfrm>
            <a:off x="2165332" y="4992605"/>
            <a:ext cx="1160056" cy="22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2077" rIns="80902" bIns="42077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SzPct val="45000"/>
              <a:buFont typeface="Wingdings" charset="0"/>
              <a:buNone/>
              <a:defRPr/>
            </a:pPr>
            <a:r>
              <a:rPr lang="en-US" sz="900" b="1" dirty="0">
                <a:solidFill>
                  <a:srgbClr val="FFFFFF"/>
                </a:solidFill>
                <a:cs typeface="Arial" charset="0"/>
              </a:rPr>
              <a:t>barrel DIRC + TOF</a:t>
            </a:r>
          </a:p>
        </p:txBody>
      </p:sp>
      <p:sp>
        <p:nvSpPr>
          <p:cNvPr id="122" name="Text Box 4"/>
          <p:cNvSpPr txBox="1">
            <a:spLocks noChangeArrowheads="1"/>
          </p:cNvSpPr>
          <p:nvPr/>
        </p:nvSpPr>
        <p:spPr bwMode="auto">
          <a:xfrm rot="16200000">
            <a:off x="1536252" y="5552129"/>
            <a:ext cx="391127" cy="23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038" tIns="42146" rIns="81038" bIns="42146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000" b="1" dirty="0">
                <a:solidFill>
                  <a:srgbClr val="FFFFFF"/>
                </a:solidFill>
                <a:cs typeface="Arial" charset="0"/>
              </a:rPr>
              <a:t>π/K</a:t>
            </a:r>
          </a:p>
        </p:txBody>
      </p:sp>
      <p:sp>
        <p:nvSpPr>
          <p:cNvPr id="123" name="Text Box 4"/>
          <p:cNvSpPr txBox="1">
            <a:spLocks noChangeArrowheads="1"/>
          </p:cNvSpPr>
          <p:nvPr/>
        </p:nvSpPr>
        <p:spPr bwMode="auto">
          <a:xfrm rot="16200000">
            <a:off x="1773996" y="5486056"/>
            <a:ext cx="369837" cy="23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038" tIns="42146" rIns="81038" bIns="42146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000" b="1" dirty="0">
                <a:solidFill>
                  <a:srgbClr val="FFFFFF"/>
                </a:solidFill>
                <a:cs typeface="Arial" charset="0"/>
              </a:rPr>
              <a:t>e/π</a:t>
            </a:r>
          </a:p>
        </p:txBody>
      </p:sp>
      <p:sp>
        <p:nvSpPr>
          <p:cNvPr id="91" name="Text Box 34"/>
          <p:cNvSpPr txBox="1">
            <a:spLocks noChangeArrowheads="1"/>
          </p:cNvSpPr>
          <p:nvPr/>
        </p:nvSpPr>
        <p:spPr bwMode="auto">
          <a:xfrm>
            <a:off x="533400" y="2133601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4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. Compton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polarimeter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with e</a:t>
            </a:r>
            <a:r>
              <a:rPr lang="en-US" sz="14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-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and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γ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detection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9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Compton </a:t>
            </a:r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olarimetry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19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09600" y="914400"/>
            <a:ext cx="6248400" cy="1219200"/>
          </a:xfrm>
        </p:spPr>
        <p:txBody>
          <a:bodyPr/>
          <a:lstStyle/>
          <a:p>
            <a:pPr>
              <a:buSzTx/>
            </a:pPr>
            <a:r>
              <a:rPr lang="en-US" sz="20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Experience from HERA: uncertainty &gt; 1%</a:t>
            </a:r>
            <a:endParaRPr lang="en-US" sz="2000" dirty="0">
              <a:solidFill>
                <a:srgbClr val="8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Limited to detection of Compton photon only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Accelerator limitations (non-colliding bunches)</a:t>
            </a:r>
            <a:endParaRPr lang="en-US" sz="1600" b="1" i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609600" y="2133600"/>
            <a:ext cx="7696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Experience from </a:t>
            </a:r>
            <a:r>
              <a:rPr lang="en-US" sz="2000" dirty="0" err="1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JLab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 and SLAC</a:t>
            </a:r>
            <a:endParaRPr lang="en-US" sz="2000" dirty="0">
              <a:solidFill>
                <a:srgbClr val="008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SLD at SLAC reached 0.5% detecting the Compton electron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Compton </a:t>
            </a:r>
            <a:r>
              <a:rPr lang="en-US" sz="1800" dirty="0" err="1" smtClean="0">
                <a:latin typeface="Arial" charset="0"/>
                <a:ea typeface="ＭＳ Ｐゴシック" charset="0"/>
                <a:cs typeface="Arial" charset="0"/>
              </a:rPr>
              <a:t>polarimeters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 in Halls A and C at </a:t>
            </a:r>
            <a:r>
              <a:rPr lang="en-US" sz="1800" dirty="0" err="1" smtClean="0">
                <a:latin typeface="Arial" charset="0"/>
                <a:ea typeface="ＭＳ Ｐゴシック" charset="0"/>
                <a:cs typeface="Arial" charset="0"/>
              </a:rPr>
              <a:t>JLab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 reach ~1% detecting both the photon </a:t>
            </a:r>
            <a:r>
              <a:rPr lang="en-US" sz="1800" i="1" dirty="0" smtClean="0">
                <a:latin typeface="Arial" charset="0"/>
                <a:ea typeface="ＭＳ Ｐゴシック" charset="0"/>
                <a:cs typeface="Arial" charset="0"/>
              </a:rPr>
              <a:t>and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 the electron for cross check</a:t>
            </a:r>
          </a:p>
          <a:p>
            <a:pPr marL="457200" lvl="1" indent="0">
              <a:buSzPct val="70000"/>
              <a:buNone/>
            </a:pPr>
            <a:r>
              <a:rPr lang="en-US" sz="1600" i="1" dirty="0" smtClean="0">
                <a:latin typeface="Arial" charset="0"/>
                <a:ea typeface="ＭＳ Ｐゴシック" charset="0"/>
                <a:cs typeface="Arial" charset="0"/>
              </a:rPr>
              <a:t>	Laser at Chicane center ensures that polarization is identical to IP</a:t>
            </a:r>
            <a:endParaRPr lang="en-US" sz="1600" i="1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Compton_JLa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4" y="3886200"/>
            <a:ext cx="88773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7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EIC physics program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2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80" y="1169123"/>
            <a:ext cx="2583360" cy="332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80" y="1169123"/>
            <a:ext cx="2687040" cy="332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" name="Content Placeholder 1"/>
          <p:cNvSpPr txBox="1">
            <a:spLocks/>
          </p:cNvSpPr>
          <p:nvPr/>
        </p:nvSpPr>
        <p:spPr bwMode="auto">
          <a:xfrm>
            <a:off x="609602" y="4724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A program for a generic 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EIC 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has been outlined in several documents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White paper, INT report, </a:t>
            </a:r>
            <a:r>
              <a:rPr lang="en-US" sz="1600" dirty="0" err="1" smtClean="0">
                <a:latin typeface="Arial" charset="0"/>
                <a:ea typeface="ＭＳ Ｐゴシック" charset="0"/>
                <a:cs typeface="Arial" charset="0"/>
              </a:rPr>
              <a:t>etc</a:t>
            </a:r>
            <a:endParaRPr lang="en-US" sz="16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6" name="Content Placeholder 1"/>
          <p:cNvSpPr txBox="1">
            <a:spLocks/>
          </p:cNvSpPr>
          <p:nvPr/>
        </p:nvSpPr>
        <p:spPr bwMode="auto">
          <a:xfrm>
            <a:off x="609602" y="5486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Both the proposed </a:t>
            </a:r>
            <a:r>
              <a:rPr lang="en-US" sz="1800" dirty="0" err="1" smtClean="0">
                <a:latin typeface="Arial" charset="0"/>
                <a:ea typeface="ＭＳ Ｐゴシック" charset="0"/>
                <a:cs typeface="Arial" charset="0"/>
              </a:rPr>
              <a:t>JLab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 and BNL implementations support the full generic program, although some 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unique 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capabilities are site-specific</a:t>
            </a:r>
            <a:endParaRPr lang="en-US" sz="16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4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152400" y="2"/>
            <a:ext cx="88392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MEIC 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polarimeters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and low-</a:t>
            </a:r>
            <a:r>
              <a:rPr lang="en-US" i="1" dirty="0" smtClean="0"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i="1" baseline="30000" dirty="0" smtClean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i="1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tagger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20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2" name="Picture 1" descr="MEIC_detector_Compt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0" y="990660"/>
            <a:ext cx="8734425" cy="904875"/>
          </a:xfrm>
          <a:prstGeom prst="rect">
            <a:avLst/>
          </a:prstGeom>
        </p:spPr>
      </p:pic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301757" y="1293960"/>
            <a:ext cx="320040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337" tIns="41170" rIns="82337" bIns="4117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600200" y="990660"/>
            <a:ext cx="457000" cy="23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038" tIns="42146" rIns="81038" bIns="42146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SzPct val="45000"/>
              <a:buFont typeface="Wingdings" charset="0"/>
              <a:buNone/>
              <a:defRPr/>
            </a:pPr>
            <a:r>
              <a:rPr lang="en-US" sz="1000" b="1" dirty="0">
                <a:cs typeface="Arial" charset="0"/>
              </a:rPr>
              <a:t>30 m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04803" y="1589325"/>
            <a:ext cx="3200400" cy="23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38" tIns="42146" rIns="81038" bIns="42146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SzPct val="45000"/>
              <a:buFont typeface="Wingdings" charset="0"/>
              <a:buNone/>
              <a:defRPr/>
            </a:pPr>
            <a:r>
              <a:rPr lang="en-US" sz="1000" b="1" dirty="0">
                <a:cs typeface="Arial" charset="0"/>
              </a:rPr>
              <a:t>Compton </a:t>
            </a:r>
            <a:r>
              <a:rPr lang="en-US" sz="1000" b="1" dirty="0" err="1">
                <a:cs typeface="Arial" charset="0"/>
              </a:rPr>
              <a:t>polarimeter</a:t>
            </a:r>
            <a:r>
              <a:rPr lang="en-US" sz="1000" b="1" dirty="0">
                <a:cs typeface="Arial" charset="0"/>
              </a:rPr>
              <a:t> and low-Q</a:t>
            </a:r>
            <a:r>
              <a:rPr lang="en-US" sz="1000" b="1" baseline="30000" dirty="0">
                <a:cs typeface="Arial" charset="0"/>
              </a:rPr>
              <a:t>2</a:t>
            </a:r>
            <a:r>
              <a:rPr lang="en-US" sz="1000" b="1" dirty="0">
                <a:cs typeface="Arial" charset="0"/>
              </a:rPr>
              <a:t> tagger in GEANT</a:t>
            </a:r>
          </a:p>
        </p:txBody>
      </p:sp>
      <p:sp>
        <p:nvSpPr>
          <p:cNvPr id="8" name="Right Arrow 7"/>
          <p:cNvSpPr/>
          <p:nvPr/>
        </p:nvSpPr>
        <p:spPr bwMode="auto">
          <a:xfrm rot="1026870">
            <a:off x="2228888" y="2087869"/>
            <a:ext cx="914400" cy="295960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852" tIns="45428" rIns="90852" bIns="45428" numCol="1" rtlCol="0" anchor="t" anchorCtr="0" compatLnSpc="1">
            <a:prstTxWarp prst="textNoShape">
              <a:avLst/>
            </a:prstTxWarp>
          </a:bodyPr>
          <a:lstStyle/>
          <a:p>
            <a:pPr defTabSz="908730"/>
            <a:endParaRPr lang="en-US"/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1586821" y="2687698"/>
            <a:ext cx="6019800" cy="1801813"/>
            <a:chOff x="930" y="2321"/>
            <a:chExt cx="3792" cy="1135"/>
          </a:xfrm>
        </p:grpSpPr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 rot="1320000">
              <a:off x="3342" y="2323"/>
              <a:ext cx="480" cy="334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 rot="1320000">
              <a:off x="4242" y="3108"/>
              <a:ext cx="480" cy="33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59" name="Rectangle 17"/>
            <p:cNvSpPr>
              <a:spLocks noChangeArrowheads="1"/>
            </p:cNvSpPr>
            <p:nvPr/>
          </p:nvSpPr>
          <p:spPr bwMode="auto">
            <a:xfrm rot="20280000">
              <a:off x="930" y="3120"/>
              <a:ext cx="480" cy="336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 rot="20280000">
              <a:off x="1818" y="2321"/>
              <a:ext cx="480" cy="336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10" name="Arc 25"/>
          <p:cNvSpPr>
            <a:spLocks/>
          </p:cNvSpPr>
          <p:nvPr/>
        </p:nvSpPr>
        <p:spPr bwMode="auto">
          <a:xfrm flipH="1" flipV="1">
            <a:off x="6901771" y="3014666"/>
            <a:ext cx="681038" cy="1320800"/>
          </a:xfrm>
          <a:custGeom>
            <a:avLst/>
            <a:gdLst>
              <a:gd name="G0" fmla="+- 1208 0 0"/>
              <a:gd name="G1" fmla="+- 21600 0 0"/>
              <a:gd name="G2" fmla="+- 21600 0 0"/>
              <a:gd name="T0" fmla="*/ 0 w 16709"/>
              <a:gd name="T1" fmla="*/ 34 h 21600"/>
              <a:gd name="T2" fmla="*/ 16709 w 16709"/>
              <a:gd name="T3" fmla="*/ 6557 h 21600"/>
              <a:gd name="T4" fmla="*/ 1208 w 16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09" h="21600" fill="none" extrusionOk="0">
                <a:moveTo>
                  <a:pt x="-1" y="33"/>
                </a:moveTo>
                <a:cubicBezTo>
                  <a:pt x="402" y="11"/>
                  <a:pt x="805" y="-1"/>
                  <a:pt x="1208" y="0"/>
                </a:cubicBezTo>
                <a:cubicBezTo>
                  <a:pt x="7048" y="0"/>
                  <a:pt x="12640" y="2365"/>
                  <a:pt x="16708" y="6557"/>
                </a:cubicBezTo>
              </a:path>
              <a:path w="16709" h="21600" stroke="0" extrusionOk="0">
                <a:moveTo>
                  <a:pt x="-1" y="33"/>
                </a:moveTo>
                <a:cubicBezTo>
                  <a:pt x="402" y="11"/>
                  <a:pt x="805" y="-1"/>
                  <a:pt x="1208" y="0"/>
                </a:cubicBezTo>
                <a:cubicBezTo>
                  <a:pt x="7048" y="0"/>
                  <a:pt x="12640" y="2365"/>
                  <a:pt x="16708" y="6557"/>
                </a:cubicBezTo>
                <a:lnTo>
                  <a:pt x="1208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52" tIns="45428" rIns="90852" bIns="45428" anchor="ctr"/>
          <a:lstStyle/>
          <a:p>
            <a:endParaRPr lang="en-US"/>
          </a:p>
        </p:txBody>
      </p:sp>
      <p:sp>
        <p:nvSpPr>
          <p:cNvPr id="11" name="Freeform 42"/>
          <p:cNvSpPr>
            <a:spLocks/>
          </p:cNvSpPr>
          <p:nvPr/>
        </p:nvSpPr>
        <p:spPr bwMode="auto">
          <a:xfrm>
            <a:off x="2159913" y="2916238"/>
            <a:ext cx="2616200" cy="96838"/>
          </a:xfrm>
          <a:custGeom>
            <a:avLst/>
            <a:gdLst>
              <a:gd name="T0" fmla="*/ 0 w 2844"/>
              <a:gd name="T1" fmla="*/ 143 h 279"/>
              <a:gd name="T2" fmla="*/ 123 w 2844"/>
              <a:gd name="T3" fmla="*/ 137 h 279"/>
              <a:gd name="T4" fmla="*/ 227 w 2844"/>
              <a:gd name="T5" fmla="*/ 21 h 279"/>
              <a:gd name="T6" fmla="*/ 344 w 2844"/>
              <a:gd name="T7" fmla="*/ 260 h 279"/>
              <a:gd name="T8" fmla="*/ 454 w 2844"/>
              <a:gd name="T9" fmla="*/ 27 h 279"/>
              <a:gd name="T10" fmla="*/ 564 w 2844"/>
              <a:gd name="T11" fmla="*/ 254 h 279"/>
              <a:gd name="T12" fmla="*/ 674 w 2844"/>
              <a:gd name="T13" fmla="*/ 27 h 279"/>
              <a:gd name="T14" fmla="*/ 797 w 2844"/>
              <a:gd name="T15" fmla="*/ 260 h 279"/>
              <a:gd name="T16" fmla="*/ 901 w 2844"/>
              <a:gd name="T17" fmla="*/ 27 h 279"/>
              <a:gd name="T18" fmla="*/ 1024 w 2844"/>
              <a:gd name="T19" fmla="*/ 260 h 279"/>
              <a:gd name="T20" fmla="*/ 1134 w 2844"/>
              <a:gd name="T21" fmla="*/ 27 h 279"/>
              <a:gd name="T22" fmla="*/ 1250 w 2844"/>
              <a:gd name="T23" fmla="*/ 254 h 279"/>
              <a:gd name="T24" fmla="*/ 1355 w 2844"/>
              <a:gd name="T25" fmla="*/ 21 h 279"/>
              <a:gd name="T26" fmla="*/ 1477 w 2844"/>
              <a:gd name="T27" fmla="*/ 260 h 279"/>
              <a:gd name="T28" fmla="*/ 1581 w 2844"/>
              <a:gd name="T29" fmla="*/ 27 h 279"/>
              <a:gd name="T30" fmla="*/ 1698 w 2844"/>
              <a:gd name="T31" fmla="*/ 254 h 279"/>
              <a:gd name="T32" fmla="*/ 1814 w 2844"/>
              <a:gd name="T33" fmla="*/ 27 h 279"/>
              <a:gd name="T34" fmla="*/ 1931 w 2844"/>
              <a:gd name="T35" fmla="*/ 260 h 279"/>
              <a:gd name="T36" fmla="*/ 2041 w 2844"/>
              <a:gd name="T37" fmla="*/ 27 h 279"/>
              <a:gd name="T38" fmla="*/ 2157 w 2844"/>
              <a:gd name="T39" fmla="*/ 266 h 279"/>
              <a:gd name="T40" fmla="*/ 2268 w 2844"/>
              <a:gd name="T41" fmla="*/ 27 h 279"/>
              <a:gd name="T42" fmla="*/ 2384 w 2844"/>
              <a:gd name="T43" fmla="*/ 254 h 279"/>
              <a:gd name="T44" fmla="*/ 2494 w 2844"/>
              <a:gd name="T45" fmla="*/ 27 h 279"/>
              <a:gd name="T46" fmla="*/ 2611 w 2844"/>
              <a:gd name="T47" fmla="*/ 260 h 279"/>
              <a:gd name="T48" fmla="*/ 2715 w 2844"/>
              <a:gd name="T49" fmla="*/ 143 h 279"/>
              <a:gd name="T50" fmla="*/ 2844 w 2844"/>
              <a:gd name="T51" fmla="*/ 144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44" h="279">
                <a:moveTo>
                  <a:pt x="0" y="143"/>
                </a:moveTo>
                <a:lnTo>
                  <a:pt x="123" y="137"/>
                </a:lnTo>
                <a:cubicBezTo>
                  <a:pt x="161" y="117"/>
                  <a:pt x="190" y="0"/>
                  <a:pt x="227" y="21"/>
                </a:cubicBezTo>
                <a:cubicBezTo>
                  <a:pt x="264" y="42"/>
                  <a:pt x="306" y="259"/>
                  <a:pt x="344" y="260"/>
                </a:cubicBezTo>
                <a:cubicBezTo>
                  <a:pt x="382" y="261"/>
                  <a:pt x="417" y="28"/>
                  <a:pt x="454" y="27"/>
                </a:cubicBezTo>
                <a:cubicBezTo>
                  <a:pt x="491" y="26"/>
                  <a:pt x="527" y="254"/>
                  <a:pt x="564" y="254"/>
                </a:cubicBezTo>
                <a:cubicBezTo>
                  <a:pt x="601" y="254"/>
                  <a:pt x="635" y="26"/>
                  <a:pt x="674" y="27"/>
                </a:cubicBezTo>
                <a:cubicBezTo>
                  <a:pt x="713" y="28"/>
                  <a:pt x="759" y="260"/>
                  <a:pt x="797" y="260"/>
                </a:cubicBezTo>
                <a:cubicBezTo>
                  <a:pt x="835" y="260"/>
                  <a:pt x="863" y="27"/>
                  <a:pt x="901" y="27"/>
                </a:cubicBezTo>
                <a:cubicBezTo>
                  <a:pt x="939" y="27"/>
                  <a:pt x="985" y="260"/>
                  <a:pt x="1024" y="260"/>
                </a:cubicBezTo>
                <a:cubicBezTo>
                  <a:pt x="1063" y="260"/>
                  <a:pt x="1096" y="28"/>
                  <a:pt x="1134" y="27"/>
                </a:cubicBezTo>
                <a:cubicBezTo>
                  <a:pt x="1172" y="26"/>
                  <a:pt x="1213" y="255"/>
                  <a:pt x="1250" y="254"/>
                </a:cubicBezTo>
                <a:cubicBezTo>
                  <a:pt x="1287" y="253"/>
                  <a:pt x="1317" y="20"/>
                  <a:pt x="1355" y="21"/>
                </a:cubicBezTo>
                <a:cubicBezTo>
                  <a:pt x="1393" y="22"/>
                  <a:pt x="1439" y="259"/>
                  <a:pt x="1477" y="260"/>
                </a:cubicBezTo>
                <a:cubicBezTo>
                  <a:pt x="1515" y="261"/>
                  <a:pt x="1544" y="28"/>
                  <a:pt x="1581" y="27"/>
                </a:cubicBezTo>
                <a:cubicBezTo>
                  <a:pt x="1618" y="26"/>
                  <a:pt x="1659" y="254"/>
                  <a:pt x="1698" y="254"/>
                </a:cubicBezTo>
                <a:cubicBezTo>
                  <a:pt x="1737" y="254"/>
                  <a:pt x="1775" y="26"/>
                  <a:pt x="1814" y="27"/>
                </a:cubicBezTo>
                <a:cubicBezTo>
                  <a:pt x="1853" y="28"/>
                  <a:pt x="1893" y="260"/>
                  <a:pt x="1931" y="260"/>
                </a:cubicBezTo>
                <a:cubicBezTo>
                  <a:pt x="1969" y="260"/>
                  <a:pt x="2003" y="26"/>
                  <a:pt x="2041" y="27"/>
                </a:cubicBezTo>
                <a:cubicBezTo>
                  <a:pt x="2079" y="28"/>
                  <a:pt x="2119" y="266"/>
                  <a:pt x="2157" y="266"/>
                </a:cubicBezTo>
                <a:cubicBezTo>
                  <a:pt x="2195" y="266"/>
                  <a:pt x="2230" y="29"/>
                  <a:pt x="2268" y="27"/>
                </a:cubicBezTo>
                <a:cubicBezTo>
                  <a:pt x="2306" y="25"/>
                  <a:pt x="2346" y="254"/>
                  <a:pt x="2384" y="254"/>
                </a:cubicBezTo>
                <a:cubicBezTo>
                  <a:pt x="2422" y="254"/>
                  <a:pt x="2456" y="26"/>
                  <a:pt x="2494" y="27"/>
                </a:cubicBezTo>
                <a:cubicBezTo>
                  <a:pt x="2532" y="28"/>
                  <a:pt x="2574" y="241"/>
                  <a:pt x="2611" y="260"/>
                </a:cubicBezTo>
                <a:cubicBezTo>
                  <a:pt x="2648" y="279"/>
                  <a:pt x="2676" y="162"/>
                  <a:pt x="2715" y="143"/>
                </a:cubicBezTo>
                <a:lnTo>
                  <a:pt x="2844" y="144"/>
                </a:lnTo>
              </a:path>
            </a:pathLst>
          </a:custGeom>
          <a:noFill/>
          <a:ln w="12700" cap="flat">
            <a:solidFill>
              <a:srgbClr val="FF00FF"/>
            </a:solidFill>
            <a:prstDash val="solid"/>
            <a:round/>
            <a:headEnd type="stealth" w="med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852" tIns="45428" rIns="90852" bIns="45428"/>
          <a:lstStyle/>
          <a:p>
            <a:endParaRPr lang="en-US"/>
          </a:p>
        </p:txBody>
      </p: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2596476" y="2968625"/>
            <a:ext cx="1192213" cy="1320800"/>
            <a:chOff x="1566" y="2498"/>
            <a:chExt cx="751" cy="832"/>
          </a:xfrm>
        </p:grpSpPr>
        <p:sp>
          <p:nvSpPr>
            <p:cNvPr id="55" name="Arc 50"/>
            <p:cNvSpPr>
              <a:spLocks/>
            </p:cNvSpPr>
            <p:nvPr/>
          </p:nvSpPr>
          <p:spPr bwMode="auto">
            <a:xfrm rot="10800000" flipV="1">
              <a:off x="1885" y="2498"/>
              <a:ext cx="432" cy="832"/>
            </a:xfrm>
            <a:custGeom>
              <a:avLst/>
              <a:gdLst>
                <a:gd name="G0" fmla="+- 1208 0 0"/>
                <a:gd name="G1" fmla="+- 21600 0 0"/>
                <a:gd name="G2" fmla="+- 21600 0 0"/>
                <a:gd name="T0" fmla="*/ 0 w 16709"/>
                <a:gd name="T1" fmla="*/ 34 h 21600"/>
                <a:gd name="T2" fmla="*/ 16709 w 16709"/>
                <a:gd name="T3" fmla="*/ 6557 h 21600"/>
                <a:gd name="T4" fmla="*/ 1208 w 167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09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7048" y="0"/>
                    <a:pt x="12640" y="2365"/>
                    <a:pt x="16708" y="6557"/>
                  </a:cubicBezTo>
                </a:path>
                <a:path w="16709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7048" y="0"/>
                    <a:pt x="12640" y="2365"/>
                    <a:pt x="16708" y="6557"/>
                  </a:cubicBezTo>
                  <a:lnTo>
                    <a:pt x="1208" y="2160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 flipV="1">
              <a:off x="1566" y="2727"/>
              <a:ext cx="335" cy="51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dash"/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2458359" y="2671764"/>
            <a:ext cx="5132388" cy="1671638"/>
            <a:chOff x="1479" y="2311"/>
            <a:chExt cx="3233" cy="1053"/>
          </a:xfrm>
        </p:grpSpPr>
        <p:sp>
          <p:nvSpPr>
            <p:cNvPr id="48" name="Line 27"/>
            <p:cNvSpPr>
              <a:spLocks noChangeShapeType="1"/>
            </p:cNvSpPr>
            <p:nvPr/>
          </p:nvSpPr>
          <p:spPr bwMode="auto">
            <a:xfrm flipH="1" flipV="1">
              <a:off x="3818" y="2543"/>
              <a:ext cx="472" cy="57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Arc 28"/>
            <p:cNvSpPr>
              <a:spLocks/>
            </p:cNvSpPr>
            <p:nvPr/>
          </p:nvSpPr>
          <p:spPr bwMode="auto">
            <a:xfrm rot="-10800000" flipH="1" flipV="1">
              <a:off x="3372" y="2370"/>
              <a:ext cx="455" cy="455"/>
            </a:xfrm>
            <a:custGeom>
              <a:avLst/>
              <a:gdLst>
                <a:gd name="G0" fmla="+- 1208 0 0"/>
                <a:gd name="G1" fmla="+- 21600 0 0"/>
                <a:gd name="G2" fmla="+- 21600 0 0"/>
                <a:gd name="T0" fmla="*/ 0 w 18528"/>
                <a:gd name="T1" fmla="*/ 34 h 21600"/>
                <a:gd name="T2" fmla="*/ 18528 w 18528"/>
                <a:gd name="T3" fmla="*/ 8694 h 21600"/>
                <a:gd name="T4" fmla="*/ 1208 w 1852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28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</a:path>
                <a:path w="18528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  <a:lnTo>
                    <a:pt x="1208" y="21600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9"/>
            <p:cNvSpPr>
              <a:spLocks noChangeShapeType="1"/>
            </p:cNvSpPr>
            <p:nvPr/>
          </p:nvSpPr>
          <p:spPr bwMode="auto">
            <a:xfrm>
              <a:off x="2266" y="2370"/>
              <a:ext cx="110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Arc 30"/>
            <p:cNvSpPr>
              <a:spLocks/>
            </p:cNvSpPr>
            <p:nvPr/>
          </p:nvSpPr>
          <p:spPr bwMode="auto">
            <a:xfrm rot="10800000" flipV="1">
              <a:off x="1824" y="2370"/>
              <a:ext cx="455" cy="455"/>
            </a:xfrm>
            <a:custGeom>
              <a:avLst/>
              <a:gdLst>
                <a:gd name="G0" fmla="+- 1208 0 0"/>
                <a:gd name="G1" fmla="+- 21600 0 0"/>
                <a:gd name="G2" fmla="+- 21600 0 0"/>
                <a:gd name="T0" fmla="*/ 0 w 18528"/>
                <a:gd name="T1" fmla="*/ 34 h 21600"/>
                <a:gd name="T2" fmla="*/ 18528 w 18528"/>
                <a:gd name="T3" fmla="*/ 8694 h 21600"/>
                <a:gd name="T4" fmla="*/ 1208 w 1852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28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</a:path>
                <a:path w="18528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  <a:lnTo>
                    <a:pt x="1208" y="21600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31"/>
            <p:cNvSpPr>
              <a:spLocks noChangeShapeType="1"/>
            </p:cNvSpPr>
            <p:nvPr/>
          </p:nvSpPr>
          <p:spPr bwMode="auto">
            <a:xfrm flipV="1">
              <a:off x="1479" y="2549"/>
              <a:ext cx="349" cy="42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ysDot"/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Arc 59"/>
            <p:cNvSpPr>
              <a:spLocks/>
            </p:cNvSpPr>
            <p:nvPr/>
          </p:nvSpPr>
          <p:spPr bwMode="auto">
            <a:xfrm flipH="1" flipV="1">
              <a:off x="4314" y="2311"/>
              <a:ext cx="398" cy="1053"/>
            </a:xfrm>
            <a:custGeom>
              <a:avLst/>
              <a:gdLst>
                <a:gd name="G0" fmla="+- 1208 0 0"/>
                <a:gd name="G1" fmla="+- 21600 0 0"/>
                <a:gd name="G2" fmla="+- 21600 0 0"/>
                <a:gd name="T0" fmla="*/ 0 w 16709"/>
                <a:gd name="T1" fmla="*/ 34 h 21600"/>
                <a:gd name="T2" fmla="*/ 16709 w 16709"/>
                <a:gd name="T3" fmla="*/ 6557 h 21600"/>
                <a:gd name="T4" fmla="*/ 1208 w 167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09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7048" y="0"/>
                    <a:pt x="12640" y="2365"/>
                    <a:pt x="16708" y="6557"/>
                  </a:cubicBezTo>
                </a:path>
                <a:path w="16709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7048" y="0"/>
                    <a:pt x="12640" y="2365"/>
                    <a:pt x="16708" y="6557"/>
                  </a:cubicBezTo>
                  <a:lnTo>
                    <a:pt x="1208" y="21600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60"/>
            <p:cNvSpPr>
              <a:spLocks noChangeShapeType="1"/>
            </p:cNvSpPr>
            <p:nvPr/>
          </p:nvSpPr>
          <p:spPr bwMode="auto">
            <a:xfrm>
              <a:off x="4166" y="2774"/>
              <a:ext cx="151" cy="26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ysDot"/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Line 46"/>
          <p:cNvSpPr>
            <a:spLocks noChangeShapeType="1"/>
          </p:cNvSpPr>
          <p:nvPr/>
        </p:nvSpPr>
        <p:spPr bwMode="auto">
          <a:xfrm>
            <a:off x="4156984" y="2549585"/>
            <a:ext cx="1009650" cy="828675"/>
          </a:xfrm>
          <a:prstGeom prst="line">
            <a:avLst/>
          </a:prstGeom>
          <a:noFill/>
          <a:ln w="19050">
            <a:solidFill>
              <a:srgbClr val="00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852" tIns="45428" rIns="90852" bIns="45428"/>
          <a:lstStyle/>
          <a:p>
            <a:endParaRPr lang="en-US"/>
          </a:p>
        </p:txBody>
      </p:sp>
      <p:sp>
        <p:nvSpPr>
          <p:cNvPr id="15" name="Arc 61"/>
          <p:cNvSpPr>
            <a:spLocks/>
          </p:cNvSpPr>
          <p:nvPr/>
        </p:nvSpPr>
        <p:spPr bwMode="auto">
          <a:xfrm rot="7800000" flipH="1" flipV="1">
            <a:off x="4044271" y="2452691"/>
            <a:ext cx="257175" cy="217488"/>
          </a:xfrm>
          <a:custGeom>
            <a:avLst/>
            <a:gdLst>
              <a:gd name="G0" fmla="+- 17378 0 0"/>
              <a:gd name="G1" fmla="+- 21600 0 0"/>
              <a:gd name="G2" fmla="+- 21600 0 0"/>
              <a:gd name="T0" fmla="*/ 0 w 34698"/>
              <a:gd name="T1" fmla="*/ 8772 h 21600"/>
              <a:gd name="T2" fmla="*/ 34698 w 34698"/>
              <a:gd name="T3" fmla="*/ 8694 h 21600"/>
              <a:gd name="T4" fmla="*/ 17378 w 346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98" h="21600" fill="none" extrusionOk="0">
                <a:moveTo>
                  <a:pt x="-1" y="8771"/>
                </a:moveTo>
                <a:cubicBezTo>
                  <a:pt x="4071" y="3255"/>
                  <a:pt x="10521" y="-1"/>
                  <a:pt x="17378" y="0"/>
                </a:cubicBezTo>
                <a:cubicBezTo>
                  <a:pt x="24200" y="0"/>
                  <a:pt x="30621" y="3223"/>
                  <a:pt x="34698" y="8693"/>
                </a:cubicBezTo>
              </a:path>
              <a:path w="34698" h="21600" stroke="0" extrusionOk="0">
                <a:moveTo>
                  <a:pt x="-1" y="8771"/>
                </a:moveTo>
                <a:cubicBezTo>
                  <a:pt x="4071" y="3255"/>
                  <a:pt x="10521" y="-1"/>
                  <a:pt x="17378" y="0"/>
                </a:cubicBezTo>
                <a:cubicBezTo>
                  <a:pt x="24200" y="0"/>
                  <a:pt x="30621" y="3223"/>
                  <a:pt x="34698" y="8693"/>
                </a:cubicBezTo>
                <a:lnTo>
                  <a:pt x="17378" y="21600"/>
                </a:lnTo>
                <a:close/>
              </a:path>
            </a:pathLst>
          </a:custGeom>
          <a:noFill/>
          <a:ln w="190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52" tIns="45428" rIns="90852" bIns="45428" anchor="ctr"/>
          <a:lstStyle/>
          <a:p>
            <a:endParaRPr lang="en-US"/>
          </a:p>
        </p:txBody>
      </p:sp>
      <p:sp>
        <p:nvSpPr>
          <p:cNvPr id="16" name="Arc 62"/>
          <p:cNvSpPr>
            <a:spLocks/>
          </p:cNvSpPr>
          <p:nvPr/>
        </p:nvSpPr>
        <p:spPr bwMode="auto">
          <a:xfrm rot="18600000" flipH="1" flipV="1">
            <a:off x="5012646" y="3255966"/>
            <a:ext cx="260350" cy="217488"/>
          </a:xfrm>
          <a:custGeom>
            <a:avLst/>
            <a:gdLst>
              <a:gd name="G0" fmla="+- 17378 0 0"/>
              <a:gd name="G1" fmla="+- 21600 0 0"/>
              <a:gd name="G2" fmla="+- 21600 0 0"/>
              <a:gd name="T0" fmla="*/ 0 w 34698"/>
              <a:gd name="T1" fmla="*/ 8772 h 21600"/>
              <a:gd name="T2" fmla="*/ 34698 w 34698"/>
              <a:gd name="T3" fmla="*/ 8694 h 21600"/>
              <a:gd name="T4" fmla="*/ 17378 w 346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98" h="21600" fill="none" extrusionOk="0">
                <a:moveTo>
                  <a:pt x="-1" y="8771"/>
                </a:moveTo>
                <a:cubicBezTo>
                  <a:pt x="4071" y="3255"/>
                  <a:pt x="10521" y="-1"/>
                  <a:pt x="17378" y="0"/>
                </a:cubicBezTo>
                <a:cubicBezTo>
                  <a:pt x="24200" y="0"/>
                  <a:pt x="30621" y="3223"/>
                  <a:pt x="34698" y="8693"/>
                </a:cubicBezTo>
              </a:path>
              <a:path w="34698" h="21600" stroke="0" extrusionOk="0">
                <a:moveTo>
                  <a:pt x="-1" y="8771"/>
                </a:moveTo>
                <a:cubicBezTo>
                  <a:pt x="4071" y="3255"/>
                  <a:pt x="10521" y="-1"/>
                  <a:pt x="17378" y="0"/>
                </a:cubicBezTo>
                <a:cubicBezTo>
                  <a:pt x="24200" y="0"/>
                  <a:pt x="30621" y="3223"/>
                  <a:pt x="34698" y="8693"/>
                </a:cubicBezTo>
                <a:lnTo>
                  <a:pt x="17378" y="21600"/>
                </a:lnTo>
                <a:close/>
              </a:path>
            </a:pathLst>
          </a:custGeom>
          <a:noFill/>
          <a:ln w="190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52" tIns="45428" rIns="90852" bIns="45428" anchor="ctr"/>
          <a:lstStyle/>
          <a:p>
            <a:endParaRPr lang="en-US"/>
          </a:p>
        </p:txBody>
      </p:sp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567646" y="2965450"/>
            <a:ext cx="8077200" cy="1371600"/>
            <a:chOff x="288" y="2496"/>
            <a:chExt cx="5088" cy="864"/>
          </a:xfrm>
        </p:grpSpPr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288" y="3360"/>
              <a:ext cx="64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V="1">
              <a:off x="1379" y="2680"/>
              <a:ext cx="501" cy="50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2315" y="2496"/>
              <a:ext cx="10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H="1" flipV="1">
              <a:off x="3778" y="2674"/>
              <a:ext cx="502" cy="5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4721" y="3360"/>
              <a:ext cx="65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rc 18"/>
            <p:cNvSpPr>
              <a:spLocks/>
            </p:cNvSpPr>
            <p:nvPr/>
          </p:nvSpPr>
          <p:spPr bwMode="auto">
            <a:xfrm flipV="1">
              <a:off x="930" y="2904"/>
              <a:ext cx="455" cy="455"/>
            </a:xfrm>
            <a:custGeom>
              <a:avLst/>
              <a:gdLst>
                <a:gd name="G0" fmla="+- 1208 0 0"/>
                <a:gd name="G1" fmla="+- 21600 0 0"/>
                <a:gd name="G2" fmla="+- 21600 0 0"/>
                <a:gd name="T0" fmla="*/ 0 w 18528"/>
                <a:gd name="T1" fmla="*/ 34 h 21600"/>
                <a:gd name="T2" fmla="*/ 18528 w 18528"/>
                <a:gd name="T3" fmla="*/ 8694 h 21600"/>
                <a:gd name="T4" fmla="*/ 1208 w 1852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28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</a:path>
                <a:path w="18528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  <a:lnTo>
                    <a:pt x="1208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rc 19"/>
            <p:cNvSpPr>
              <a:spLocks/>
            </p:cNvSpPr>
            <p:nvPr/>
          </p:nvSpPr>
          <p:spPr bwMode="auto">
            <a:xfrm rot="10800000" flipV="1">
              <a:off x="1879" y="2496"/>
              <a:ext cx="455" cy="455"/>
            </a:xfrm>
            <a:custGeom>
              <a:avLst/>
              <a:gdLst>
                <a:gd name="G0" fmla="+- 1208 0 0"/>
                <a:gd name="G1" fmla="+- 21600 0 0"/>
                <a:gd name="G2" fmla="+- 21600 0 0"/>
                <a:gd name="T0" fmla="*/ 0 w 18528"/>
                <a:gd name="T1" fmla="*/ 34 h 21600"/>
                <a:gd name="T2" fmla="*/ 18528 w 18528"/>
                <a:gd name="T3" fmla="*/ 8694 h 21600"/>
                <a:gd name="T4" fmla="*/ 1208 w 1852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28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</a:path>
                <a:path w="18528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  <a:lnTo>
                    <a:pt x="1208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rc 20"/>
            <p:cNvSpPr>
              <a:spLocks/>
            </p:cNvSpPr>
            <p:nvPr/>
          </p:nvSpPr>
          <p:spPr bwMode="auto">
            <a:xfrm rot="-10800000" flipH="1" flipV="1">
              <a:off x="3325" y="2496"/>
              <a:ext cx="455" cy="455"/>
            </a:xfrm>
            <a:custGeom>
              <a:avLst/>
              <a:gdLst>
                <a:gd name="G0" fmla="+- 1208 0 0"/>
                <a:gd name="G1" fmla="+- 21600 0 0"/>
                <a:gd name="G2" fmla="+- 21600 0 0"/>
                <a:gd name="T0" fmla="*/ 0 w 18528"/>
                <a:gd name="T1" fmla="*/ 34 h 21600"/>
                <a:gd name="T2" fmla="*/ 18528 w 18528"/>
                <a:gd name="T3" fmla="*/ 8694 h 21600"/>
                <a:gd name="T4" fmla="*/ 1208 w 1852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28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</a:path>
                <a:path w="18528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  <a:lnTo>
                    <a:pt x="1208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rc 21"/>
            <p:cNvSpPr>
              <a:spLocks/>
            </p:cNvSpPr>
            <p:nvPr/>
          </p:nvSpPr>
          <p:spPr bwMode="auto">
            <a:xfrm flipH="1" flipV="1">
              <a:off x="4279" y="2904"/>
              <a:ext cx="455" cy="455"/>
            </a:xfrm>
            <a:custGeom>
              <a:avLst/>
              <a:gdLst>
                <a:gd name="G0" fmla="+- 1208 0 0"/>
                <a:gd name="G1" fmla="+- 21600 0 0"/>
                <a:gd name="G2" fmla="+- 21600 0 0"/>
                <a:gd name="T0" fmla="*/ 0 w 18528"/>
                <a:gd name="T1" fmla="*/ 34 h 21600"/>
                <a:gd name="T2" fmla="*/ 18528 w 18528"/>
                <a:gd name="T3" fmla="*/ 8694 h 21600"/>
                <a:gd name="T4" fmla="*/ 1208 w 1852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28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</a:path>
                <a:path w="18528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  <a:lnTo>
                    <a:pt x="1208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64"/>
            <p:cNvSpPr>
              <a:spLocks noChangeShapeType="1"/>
            </p:cNvSpPr>
            <p:nvPr/>
          </p:nvSpPr>
          <p:spPr bwMode="auto">
            <a:xfrm>
              <a:off x="5059" y="3359"/>
              <a:ext cx="31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1386856" y="2827398"/>
            <a:ext cx="5980113" cy="1209675"/>
            <a:chOff x="804" y="2409"/>
            <a:chExt cx="3767" cy="762"/>
          </a:xfrm>
        </p:grpSpPr>
        <p:grpSp>
          <p:nvGrpSpPr>
            <p:cNvPr id="26" name="Group 53"/>
            <p:cNvGrpSpPr>
              <a:grpSpLocks/>
            </p:cNvGrpSpPr>
            <p:nvPr/>
          </p:nvGrpSpPr>
          <p:grpSpPr bwMode="auto">
            <a:xfrm>
              <a:off x="1624" y="2591"/>
              <a:ext cx="182" cy="170"/>
              <a:chOff x="1624" y="2591"/>
              <a:chExt cx="182" cy="170"/>
            </a:xfrm>
          </p:grpSpPr>
          <p:sp>
            <p:nvSpPr>
              <p:cNvPr id="34" name="Line 40"/>
              <p:cNvSpPr>
                <a:spLocks noChangeShapeType="1"/>
              </p:cNvSpPr>
              <p:nvPr/>
            </p:nvSpPr>
            <p:spPr bwMode="auto">
              <a:xfrm rot="5400000" flipV="1">
                <a:off x="1696" y="2581"/>
                <a:ext cx="100" cy="12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non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7"/>
              <p:cNvSpPr>
                <a:spLocks noChangeShapeType="1"/>
              </p:cNvSpPr>
              <p:nvPr/>
            </p:nvSpPr>
            <p:spPr bwMode="auto">
              <a:xfrm rot="5400000" flipV="1">
                <a:off x="1677" y="2604"/>
                <a:ext cx="100" cy="12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non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48"/>
              <p:cNvSpPr>
                <a:spLocks noChangeShapeType="1"/>
              </p:cNvSpPr>
              <p:nvPr/>
            </p:nvSpPr>
            <p:spPr bwMode="auto">
              <a:xfrm rot="5400000" flipV="1">
                <a:off x="1658" y="2627"/>
                <a:ext cx="100" cy="12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non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49"/>
              <p:cNvSpPr>
                <a:spLocks noChangeShapeType="1"/>
              </p:cNvSpPr>
              <p:nvPr/>
            </p:nvSpPr>
            <p:spPr bwMode="auto">
              <a:xfrm rot="5400000" flipV="1">
                <a:off x="1634" y="2651"/>
                <a:ext cx="100" cy="12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non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54"/>
            <p:cNvGrpSpPr>
              <a:grpSpLocks/>
            </p:cNvGrpSpPr>
            <p:nvPr/>
          </p:nvGrpSpPr>
          <p:grpSpPr bwMode="auto">
            <a:xfrm rot="-241508">
              <a:off x="1573" y="3001"/>
              <a:ext cx="182" cy="170"/>
              <a:chOff x="1624" y="2591"/>
              <a:chExt cx="182" cy="170"/>
            </a:xfrm>
          </p:grpSpPr>
          <p:sp>
            <p:nvSpPr>
              <p:cNvPr id="30" name="Line 55"/>
              <p:cNvSpPr>
                <a:spLocks noChangeShapeType="1"/>
              </p:cNvSpPr>
              <p:nvPr/>
            </p:nvSpPr>
            <p:spPr bwMode="auto">
              <a:xfrm rot="5400000" flipV="1">
                <a:off x="1696" y="2581"/>
                <a:ext cx="100" cy="12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non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56"/>
              <p:cNvSpPr>
                <a:spLocks noChangeShapeType="1"/>
              </p:cNvSpPr>
              <p:nvPr/>
            </p:nvSpPr>
            <p:spPr bwMode="auto">
              <a:xfrm rot="5400000" flipV="1">
                <a:off x="1677" y="2604"/>
                <a:ext cx="100" cy="12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non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57"/>
              <p:cNvSpPr>
                <a:spLocks noChangeShapeType="1"/>
              </p:cNvSpPr>
              <p:nvPr/>
            </p:nvSpPr>
            <p:spPr bwMode="auto">
              <a:xfrm rot="5400000" flipV="1">
                <a:off x="1658" y="2627"/>
                <a:ext cx="100" cy="12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non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58"/>
              <p:cNvSpPr>
                <a:spLocks noChangeShapeType="1"/>
              </p:cNvSpPr>
              <p:nvPr/>
            </p:nvSpPr>
            <p:spPr bwMode="auto">
              <a:xfrm rot="5400000" flipV="1">
                <a:off x="1634" y="2651"/>
                <a:ext cx="100" cy="12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non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Rectangle 63"/>
            <p:cNvSpPr>
              <a:spLocks noChangeArrowheads="1"/>
            </p:cNvSpPr>
            <p:nvPr/>
          </p:nvSpPr>
          <p:spPr bwMode="auto">
            <a:xfrm>
              <a:off x="4091" y="2597"/>
              <a:ext cx="480" cy="164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9" name="Rectangle 65"/>
            <p:cNvSpPr>
              <a:spLocks noChangeArrowheads="1"/>
            </p:cNvSpPr>
            <p:nvPr/>
          </p:nvSpPr>
          <p:spPr bwMode="auto">
            <a:xfrm>
              <a:off x="804" y="2409"/>
              <a:ext cx="480" cy="164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383748" y="2528894"/>
            <a:ext cx="393699" cy="39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52" tIns="45428" rIns="90852" bIns="45428">
            <a:spAutoFit/>
          </a:bodyPr>
          <a:lstStyle/>
          <a:p>
            <a:r>
              <a:rPr lang="en-US" altLang="en-US" sz="2000">
                <a:sym typeface="Symbol" pitchFamily="18" charset="2"/>
              </a:rPr>
              <a:t></a:t>
            </a:r>
            <a:r>
              <a:rPr lang="en-US" altLang="en-US" sz="2000" baseline="-25000">
                <a:sym typeface="Symbol" pitchFamily="18" charset="2"/>
              </a:rPr>
              <a:t>c</a:t>
            </a:r>
            <a:endParaRPr lang="en-US" altLang="en-US" sz="2000">
              <a:sym typeface="Symbol" pitchFamily="18" charset="2"/>
            </a:endParaRPr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3554412" y="2057400"/>
            <a:ext cx="2008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52" tIns="45428" rIns="90852" bIns="45428"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Laser + </a:t>
            </a:r>
            <a:r>
              <a:rPr lang="en-US" altLang="en-US" sz="1400" b="1" dirty="0" err="1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Fabry</a:t>
            </a:r>
            <a:r>
              <a:rPr lang="en-US" altLang="en-US" sz="1400" b="1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 Perot cavity</a:t>
            </a:r>
          </a:p>
        </p:txBody>
      </p:sp>
      <p:sp>
        <p:nvSpPr>
          <p:cNvPr id="21" name="Text Box 74"/>
          <p:cNvSpPr txBox="1">
            <a:spLocks noChangeArrowheads="1"/>
          </p:cNvSpPr>
          <p:nvPr/>
        </p:nvSpPr>
        <p:spPr bwMode="auto">
          <a:xfrm>
            <a:off x="7967662" y="3733800"/>
            <a:ext cx="719138" cy="52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52" tIns="45428" rIns="90852" bIns="45428">
            <a:spAutoFit/>
          </a:bodyPr>
          <a:lstStyle/>
          <a:p>
            <a:pPr algn="ctr"/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e</a:t>
            </a:r>
            <a:r>
              <a:rPr lang="en-US" altLang="en-US" sz="1400" b="1" baseline="30000" dirty="0">
                <a:latin typeface="Arial Narrow" pitchFamily="34" charset="0"/>
                <a:sym typeface="Symbol" pitchFamily="18" charset="2"/>
              </a:rPr>
              <a:t>-</a:t>
            </a:r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altLang="en-US" sz="1400" b="1" dirty="0" smtClean="0">
                <a:latin typeface="Arial Narrow" pitchFamily="34" charset="0"/>
                <a:sym typeface="Symbol" pitchFamily="18" charset="2"/>
              </a:rPr>
              <a:t>beam from IP</a:t>
            </a:r>
            <a:endParaRPr lang="en-US" altLang="en-US" sz="1400" b="1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6500134" y="2524780"/>
            <a:ext cx="1729466" cy="52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52" tIns="45428" rIns="90852" bIns="45428">
            <a:spAutoFit/>
          </a:bodyPr>
          <a:lstStyle/>
          <a:p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L</a:t>
            </a:r>
            <a:r>
              <a:rPr lang="en-US" altLang="en-US" sz="1400" b="1" dirty="0" smtClean="0">
                <a:latin typeface="Arial Narrow" pitchFamily="34" charset="0"/>
                <a:sym typeface="Symbol" pitchFamily="18" charset="2"/>
              </a:rPr>
              <a:t>ow</a:t>
            </a:r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-</a:t>
            </a:r>
            <a:r>
              <a:rPr lang="en-US" altLang="en-US" sz="1400" b="1" dirty="0" smtClean="0">
                <a:latin typeface="Arial Narrow" pitchFamily="34" charset="0"/>
                <a:sym typeface="Symbol" pitchFamily="18" charset="2"/>
              </a:rPr>
              <a:t>Q</a:t>
            </a:r>
            <a:r>
              <a:rPr lang="en-US" altLang="en-US" sz="1400" b="1" baseline="30000" dirty="0" smtClean="0">
                <a:latin typeface="Arial Narrow" pitchFamily="34" charset="0"/>
                <a:sym typeface="Symbol" pitchFamily="18" charset="2"/>
              </a:rPr>
              <a:t>2</a:t>
            </a:r>
            <a:r>
              <a:rPr lang="en-US" altLang="en-US" sz="1400" b="1" dirty="0" smtClean="0">
                <a:latin typeface="Arial Narrow" pitchFamily="34" charset="0"/>
                <a:sym typeface="Symbol" pitchFamily="18" charset="2"/>
              </a:rPr>
              <a:t> tagger for low-energy electrons</a:t>
            </a:r>
            <a:endParaRPr lang="en-US" altLang="en-US" sz="1400" b="1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23" name="Text Box 76"/>
          <p:cNvSpPr txBox="1">
            <a:spLocks noChangeArrowheads="1"/>
          </p:cNvSpPr>
          <p:nvPr/>
        </p:nvSpPr>
        <p:spPr bwMode="auto">
          <a:xfrm>
            <a:off x="914400" y="3211170"/>
            <a:ext cx="1828800" cy="52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52" tIns="45428" rIns="90852" bIns="45428">
            <a:spAutoFit/>
          </a:bodyPr>
          <a:lstStyle/>
          <a:p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L</a:t>
            </a:r>
            <a:r>
              <a:rPr lang="en-US" altLang="en-US" sz="1400" b="1" dirty="0" smtClean="0">
                <a:latin typeface="Arial Narrow" pitchFamily="34" charset="0"/>
                <a:sym typeface="Symbol" pitchFamily="18" charset="2"/>
              </a:rPr>
              <a:t>ow</a:t>
            </a:r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-Q</a:t>
            </a:r>
            <a:r>
              <a:rPr lang="en-US" altLang="en-US" sz="1400" b="1" baseline="30000" dirty="0">
                <a:latin typeface="Arial Narrow" pitchFamily="34" charset="0"/>
                <a:sym typeface="Symbol" pitchFamily="18" charset="2"/>
              </a:rPr>
              <a:t>2</a:t>
            </a:r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altLang="en-US" sz="1400" b="1" dirty="0" smtClean="0">
                <a:latin typeface="Arial Narrow" pitchFamily="34" charset="0"/>
                <a:sym typeface="Symbol" pitchFamily="18" charset="2"/>
              </a:rPr>
              <a:t>tagger for high-energy electrons</a:t>
            </a:r>
            <a:endParaRPr lang="en-US" altLang="en-US" sz="1400" b="1" baseline="30000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24" name="Text Box 77"/>
          <p:cNvSpPr txBox="1">
            <a:spLocks noChangeArrowheads="1"/>
          </p:cNvSpPr>
          <p:nvPr/>
        </p:nvSpPr>
        <p:spPr bwMode="auto">
          <a:xfrm>
            <a:off x="3048000" y="3581400"/>
            <a:ext cx="1457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52" tIns="45428" rIns="90852" bIns="45428">
            <a:spAutoFit/>
          </a:bodyPr>
          <a:lstStyle/>
          <a:p>
            <a:r>
              <a:rPr lang="en-US" altLang="en-US" sz="1400" b="1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Compton electron</a:t>
            </a:r>
          </a:p>
          <a:p>
            <a:r>
              <a:rPr lang="en-US" altLang="en-US" sz="1400" b="1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tracking detector</a:t>
            </a: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381000" y="2438400"/>
            <a:ext cx="1370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52" tIns="45428" rIns="90852" bIns="45428">
            <a:spAutoFit/>
          </a:bodyPr>
          <a:lstStyle/>
          <a:p>
            <a:r>
              <a:rPr lang="en-US" altLang="en-US" sz="1400" b="1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Compton photon </a:t>
            </a:r>
          </a:p>
          <a:p>
            <a:r>
              <a:rPr lang="en-US" altLang="en-US" sz="1400" b="1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calorimeter</a:t>
            </a:r>
          </a:p>
        </p:txBody>
      </p:sp>
      <p:sp>
        <p:nvSpPr>
          <p:cNvPr id="65" name="Text Box 75"/>
          <p:cNvSpPr txBox="1">
            <a:spLocks noChangeArrowheads="1"/>
          </p:cNvSpPr>
          <p:nvPr/>
        </p:nvSpPr>
        <p:spPr bwMode="auto">
          <a:xfrm>
            <a:off x="2819400" y="4114800"/>
            <a:ext cx="2438400" cy="52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52" tIns="45428" rIns="90852" bIns="45428">
            <a:spAutoFit/>
          </a:bodyPr>
          <a:lstStyle/>
          <a:p>
            <a:r>
              <a:rPr lang="en-US" altLang="en-US" sz="1400" b="1" dirty="0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Compton- and low-Q</a:t>
            </a:r>
            <a:r>
              <a:rPr lang="en-US" altLang="en-US" sz="1400" b="1" baseline="30000" dirty="0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2</a:t>
            </a:r>
            <a:r>
              <a:rPr lang="en-US" altLang="en-US" sz="1400" b="1" dirty="0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 electrons are </a:t>
            </a:r>
            <a:r>
              <a:rPr lang="en-US" altLang="en-US" sz="1400" b="1" dirty="0" err="1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kinematically</a:t>
            </a:r>
            <a:r>
              <a:rPr lang="en-US" altLang="en-US" sz="1400" b="1" dirty="0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altLang="en-US" sz="1400" b="1" dirty="0" smtClean="0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separated!</a:t>
            </a:r>
            <a:endParaRPr lang="en-US" altLang="en-US" sz="1400" b="1" dirty="0">
              <a:solidFill>
                <a:srgbClr val="008000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77" name="Freeform 42"/>
          <p:cNvSpPr>
            <a:spLocks/>
          </p:cNvSpPr>
          <p:nvPr/>
        </p:nvSpPr>
        <p:spPr bwMode="auto">
          <a:xfrm>
            <a:off x="6527800" y="4267200"/>
            <a:ext cx="2159000" cy="152400"/>
          </a:xfrm>
          <a:custGeom>
            <a:avLst/>
            <a:gdLst>
              <a:gd name="T0" fmla="*/ 0 w 2844"/>
              <a:gd name="T1" fmla="*/ 143 h 279"/>
              <a:gd name="T2" fmla="*/ 123 w 2844"/>
              <a:gd name="T3" fmla="*/ 137 h 279"/>
              <a:gd name="T4" fmla="*/ 227 w 2844"/>
              <a:gd name="T5" fmla="*/ 21 h 279"/>
              <a:gd name="T6" fmla="*/ 344 w 2844"/>
              <a:gd name="T7" fmla="*/ 260 h 279"/>
              <a:gd name="T8" fmla="*/ 454 w 2844"/>
              <a:gd name="T9" fmla="*/ 27 h 279"/>
              <a:gd name="T10" fmla="*/ 564 w 2844"/>
              <a:gd name="T11" fmla="*/ 254 h 279"/>
              <a:gd name="T12" fmla="*/ 674 w 2844"/>
              <a:gd name="T13" fmla="*/ 27 h 279"/>
              <a:gd name="T14" fmla="*/ 797 w 2844"/>
              <a:gd name="T15" fmla="*/ 260 h 279"/>
              <a:gd name="T16" fmla="*/ 901 w 2844"/>
              <a:gd name="T17" fmla="*/ 27 h 279"/>
              <a:gd name="T18" fmla="*/ 1024 w 2844"/>
              <a:gd name="T19" fmla="*/ 260 h 279"/>
              <a:gd name="T20" fmla="*/ 1134 w 2844"/>
              <a:gd name="T21" fmla="*/ 27 h 279"/>
              <a:gd name="T22" fmla="*/ 1250 w 2844"/>
              <a:gd name="T23" fmla="*/ 254 h 279"/>
              <a:gd name="T24" fmla="*/ 1355 w 2844"/>
              <a:gd name="T25" fmla="*/ 21 h 279"/>
              <a:gd name="T26" fmla="*/ 1477 w 2844"/>
              <a:gd name="T27" fmla="*/ 260 h 279"/>
              <a:gd name="T28" fmla="*/ 1581 w 2844"/>
              <a:gd name="T29" fmla="*/ 27 h 279"/>
              <a:gd name="T30" fmla="*/ 1698 w 2844"/>
              <a:gd name="T31" fmla="*/ 254 h 279"/>
              <a:gd name="T32" fmla="*/ 1814 w 2844"/>
              <a:gd name="T33" fmla="*/ 27 h 279"/>
              <a:gd name="T34" fmla="*/ 1931 w 2844"/>
              <a:gd name="T35" fmla="*/ 260 h 279"/>
              <a:gd name="T36" fmla="*/ 2041 w 2844"/>
              <a:gd name="T37" fmla="*/ 27 h 279"/>
              <a:gd name="T38" fmla="*/ 2157 w 2844"/>
              <a:gd name="T39" fmla="*/ 266 h 279"/>
              <a:gd name="T40" fmla="*/ 2268 w 2844"/>
              <a:gd name="T41" fmla="*/ 27 h 279"/>
              <a:gd name="T42" fmla="*/ 2384 w 2844"/>
              <a:gd name="T43" fmla="*/ 254 h 279"/>
              <a:gd name="T44" fmla="*/ 2494 w 2844"/>
              <a:gd name="T45" fmla="*/ 27 h 279"/>
              <a:gd name="T46" fmla="*/ 2611 w 2844"/>
              <a:gd name="T47" fmla="*/ 260 h 279"/>
              <a:gd name="T48" fmla="*/ 2715 w 2844"/>
              <a:gd name="T49" fmla="*/ 143 h 279"/>
              <a:gd name="T50" fmla="*/ 2844 w 2844"/>
              <a:gd name="T51" fmla="*/ 144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44" h="279">
                <a:moveTo>
                  <a:pt x="0" y="143"/>
                </a:moveTo>
                <a:lnTo>
                  <a:pt x="123" y="137"/>
                </a:lnTo>
                <a:cubicBezTo>
                  <a:pt x="161" y="117"/>
                  <a:pt x="190" y="0"/>
                  <a:pt x="227" y="21"/>
                </a:cubicBezTo>
                <a:cubicBezTo>
                  <a:pt x="264" y="42"/>
                  <a:pt x="306" y="259"/>
                  <a:pt x="344" y="260"/>
                </a:cubicBezTo>
                <a:cubicBezTo>
                  <a:pt x="382" y="261"/>
                  <a:pt x="417" y="28"/>
                  <a:pt x="454" y="27"/>
                </a:cubicBezTo>
                <a:cubicBezTo>
                  <a:pt x="491" y="26"/>
                  <a:pt x="527" y="254"/>
                  <a:pt x="564" y="254"/>
                </a:cubicBezTo>
                <a:cubicBezTo>
                  <a:pt x="601" y="254"/>
                  <a:pt x="635" y="26"/>
                  <a:pt x="674" y="27"/>
                </a:cubicBezTo>
                <a:cubicBezTo>
                  <a:pt x="713" y="28"/>
                  <a:pt x="759" y="260"/>
                  <a:pt x="797" y="260"/>
                </a:cubicBezTo>
                <a:cubicBezTo>
                  <a:pt x="835" y="260"/>
                  <a:pt x="863" y="27"/>
                  <a:pt x="901" y="27"/>
                </a:cubicBezTo>
                <a:cubicBezTo>
                  <a:pt x="939" y="27"/>
                  <a:pt x="985" y="260"/>
                  <a:pt x="1024" y="260"/>
                </a:cubicBezTo>
                <a:cubicBezTo>
                  <a:pt x="1063" y="260"/>
                  <a:pt x="1096" y="28"/>
                  <a:pt x="1134" y="27"/>
                </a:cubicBezTo>
                <a:cubicBezTo>
                  <a:pt x="1172" y="26"/>
                  <a:pt x="1213" y="255"/>
                  <a:pt x="1250" y="254"/>
                </a:cubicBezTo>
                <a:cubicBezTo>
                  <a:pt x="1287" y="253"/>
                  <a:pt x="1317" y="20"/>
                  <a:pt x="1355" y="21"/>
                </a:cubicBezTo>
                <a:cubicBezTo>
                  <a:pt x="1393" y="22"/>
                  <a:pt x="1439" y="259"/>
                  <a:pt x="1477" y="260"/>
                </a:cubicBezTo>
                <a:cubicBezTo>
                  <a:pt x="1515" y="261"/>
                  <a:pt x="1544" y="28"/>
                  <a:pt x="1581" y="27"/>
                </a:cubicBezTo>
                <a:cubicBezTo>
                  <a:pt x="1618" y="26"/>
                  <a:pt x="1659" y="254"/>
                  <a:pt x="1698" y="254"/>
                </a:cubicBezTo>
                <a:cubicBezTo>
                  <a:pt x="1737" y="254"/>
                  <a:pt x="1775" y="26"/>
                  <a:pt x="1814" y="27"/>
                </a:cubicBezTo>
                <a:cubicBezTo>
                  <a:pt x="1853" y="28"/>
                  <a:pt x="1893" y="260"/>
                  <a:pt x="1931" y="260"/>
                </a:cubicBezTo>
                <a:cubicBezTo>
                  <a:pt x="1969" y="260"/>
                  <a:pt x="2003" y="26"/>
                  <a:pt x="2041" y="27"/>
                </a:cubicBezTo>
                <a:cubicBezTo>
                  <a:pt x="2079" y="28"/>
                  <a:pt x="2119" y="266"/>
                  <a:pt x="2157" y="266"/>
                </a:cubicBezTo>
                <a:cubicBezTo>
                  <a:pt x="2195" y="266"/>
                  <a:pt x="2230" y="29"/>
                  <a:pt x="2268" y="27"/>
                </a:cubicBezTo>
                <a:cubicBezTo>
                  <a:pt x="2306" y="25"/>
                  <a:pt x="2346" y="254"/>
                  <a:pt x="2384" y="254"/>
                </a:cubicBezTo>
                <a:cubicBezTo>
                  <a:pt x="2422" y="254"/>
                  <a:pt x="2456" y="26"/>
                  <a:pt x="2494" y="27"/>
                </a:cubicBezTo>
                <a:cubicBezTo>
                  <a:pt x="2532" y="28"/>
                  <a:pt x="2574" y="241"/>
                  <a:pt x="2611" y="260"/>
                </a:cubicBezTo>
                <a:cubicBezTo>
                  <a:pt x="2648" y="279"/>
                  <a:pt x="2676" y="162"/>
                  <a:pt x="2715" y="143"/>
                </a:cubicBezTo>
                <a:lnTo>
                  <a:pt x="2844" y="144"/>
                </a:lnTo>
              </a:path>
            </a:pathLst>
          </a:custGeom>
          <a:noFill/>
          <a:ln w="12700" cap="flat">
            <a:solidFill>
              <a:srgbClr val="FF00FF"/>
            </a:solidFill>
            <a:prstDash val="solid"/>
            <a:round/>
            <a:headEnd type="stealth" w="med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852" tIns="45428" rIns="90852" bIns="45428"/>
          <a:lstStyle/>
          <a:p>
            <a:endParaRPr lang="en-US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7546038" y="4419600"/>
            <a:ext cx="1369362" cy="30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52" tIns="45428" rIns="90852" bIns="45428">
            <a:spAutoFit/>
          </a:bodyPr>
          <a:lstStyle/>
          <a:p>
            <a:pPr algn="ctr"/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P</a:t>
            </a:r>
            <a:r>
              <a:rPr lang="en-US" altLang="en-US" sz="1400" b="1" dirty="0" smtClean="0">
                <a:latin typeface="Arial Narrow" pitchFamily="34" charset="0"/>
                <a:sym typeface="Symbol" pitchFamily="18" charset="2"/>
              </a:rPr>
              <a:t>hotons from IP</a:t>
            </a:r>
            <a:endParaRPr lang="en-US" altLang="en-US" sz="1400" b="1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79" name="Text Box 74"/>
          <p:cNvSpPr txBox="1">
            <a:spLocks noChangeArrowheads="1"/>
          </p:cNvSpPr>
          <p:nvPr/>
        </p:nvSpPr>
        <p:spPr bwMode="auto">
          <a:xfrm>
            <a:off x="164230" y="3733800"/>
            <a:ext cx="113117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52" tIns="45428" rIns="90852" bIns="45428">
            <a:noAutofit/>
          </a:bodyPr>
          <a:lstStyle/>
          <a:p>
            <a:pPr algn="ctr"/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e</a:t>
            </a:r>
            <a:r>
              <a:rPr lang="en-US" altLang="en-US" sz="1400" b="1" baseline="30000" dirty="0">
                <a:latin typeface="Arial Narrow" pitchFamily="34" charset="0"/>
                <a:sym typeface="Symbol" pitchFamily="18" charset="2"/>
              </a:rPr>
              <a:t>-</a:t>
            </a:r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altLang="en-US" sz="1400" b="1" dirty="0" smtClean="0">
                <a:latin typeface="Arial Narrow" pitchFamily="34" charset="0"/>
                <a:sym typeface="Symbol" pitchFamily="18" charset="2"/>
              </a:rPr>
              <a:t>beam to spin rotator</a:t>
            </a:r>
            <a:endParaRPr lang="en-US" altLang="en-US" sz="1400" b="1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80" name="Rectangle 65"/>
          <p:cNvSpPr>
            <a:spLocks noChangeArrowheads="1"/>
          </p:cNvSpPr>
          <p:nvPr/>
        </p:nvSpPr>
        <p:spPr bwMode="auto">
          <a:xfrm>
            <a:off x="5715000" y="4235450"/>
            <a:ext cx="762000" cy="26035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1" name="Text Box 74"/>
          <p:cNvSpPr txBox="1">
            <a:spLocks noChangeArrowheads="1"/>
          </p:cNvSpPr>
          <p:nvPr/>
        </p:nvSpPr>
        <p:spPr bwMode="auto">
          <a:xfrm>
            <a:off x="5486400" y="3657600"/>
            <a:ext cx="1143000" cy="52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52" tIns="45428" rIns="90852" bIns="45428">
            <a:spAutoFit/>
          </a:bodyPr>
          <a:lstStyle/>
          <a:p>
            <a:pPr algn="ctr"/>
            <a:r>
              <a:rPr lang="en-US" altLang="en-US" sz="1400" b="1" dirty="0" smtClean="0">
                <a:latin typeface="Arial Narrow" pitchFamily="34" charset="0"/>
                <a:sym typeface="Symbol" pitchFamily="18" charset="2"/>
              </a:rPr>
              <a:t>Luminosity monitor</a:t>
            </a:r>
            <a:endParaRPr lang="en-US" altLang="en-US" sz="1400" b="1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7" name="Content Placeholder 1"/>
          <p:cNvSpPr>
            <a:spLocks noGrp="1"/>
          </p:cNvSpPr>
          <p:nvPr>
            <p:ph idx="1"/>
          </p:nvPr>
        </p:nvSpPr>
        <p:spPr>
          <a:xfrm>
            <a:off x="381000" y="4876800"/>
            <a:ext cx="8382000" cy="762000"/>
          </a:xfrm>
        </p:spPr>
        <p:txBody>
          <a:bodyPr/>
          <a:lstStyle/>
          <a:p>
            <a:pPr>
              <a:buSzTx/>
            </a:pPr>
            <a:r>
              <a:rPr lang="en-US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One IP will have much larger version of the </a:t>
            </a:r>
            <a:r>
              <a:rPr lang="en-US" dirty="0" err="1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JLab</a:t>
            </a:r>
            <a:r>
              <a:rPr lang="en-US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 Compton chicane</a:t>
            </a:r>
          </a:p>
          <a:p>
            <a:pPr lvl="1"/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Detection of both electron and photon, the latter with low synchrotron background</a:t>
            </a:r>
            <a:endParaRPr lang="en-US" sz="16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9" name="Content Placeholder 1"/>
          <p:cNvSpPr txBox="1">
            <a:spLocks/>
          </p:cNvSpPr>
          <p:nvPr/>
        </p:nvSpPr>
        <p:spPr bwMode="auto">
          <a:xfrm>
            <a:off x="381000" y="55626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Second IP will have a similar chicane optimized for electron detection</a:t>
            </a:r>
            <a:endParaRPr lang="en-US" sz="1800" dirty="0">
              <a:solidFill>
                <a:srgbClr val="008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Goal is to push the uncertainty of the </a:t>
            </a:r>
            <a:r>
              <a:rPr lang="en-US" sz="1600" dirty="0" err="1" smtClean="0">
                <a:latin typeface="Arial" charset="0"/>
                <a:ea typeface="ＭＳ Ｐゴシック" charset="0"/>
                <a:cs typeface="Arial" charset="0"/>
              </a:rPr>
              <a:t>polarimeter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 towards what SLAC achieved</a:t>
            </a:r>
            <a:endParaRPr lang="en-US" sz="16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0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76200" y="2"/>
            <a:ext cx="8915400" cy="914400"/>
          </a:xfrm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eRHIC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: small-angle electron detection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21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762000"/>
            <a:ext cx="9144000" cy="5024438"/>
            <a:chOff x="0" y="762000"/>
            <a:chExt cx="9144000" cy="50244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0"/>
              <a:ext cx="9144000" cy="50244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2" name="Group 1"/>
            <p:cNvGrpSpPr/>
            <p:nvPr/>
          </p:nvGrpSpPr>
          <p:grpSpPr>
            <a:xfrm>
              <a:off x="223121" y="909638"/>
              <a:ext cx="8849759" cy="4031504"/>
              <a:chOff x="223121" y="1371600"/>
              <a:chExt cx="8849759" cy="403150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62000" y="5018811"/>
                <a:ext cx="8229600" cy="384293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>
                  <a:lnSpc>
                    <a:spcPts val="2300"/>
                  </a:lnSpc>
                </a:pPr>
                <a:r>
                  <a:rPr lang="en-US" dirty="0" smtClean="0">
                    <a:ln>
                      <a:prstDash val="solid"/>
                    </a:ln>
                    <a:solidFill>
                      <a:srgbClr val="0000FF"/>
                    </a:solidFill>
                    <a:effectLst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</a:rPr>
                  <a:t>Hadron beam is deflected 16 mrad on both rear and forward sides</a:t>
                </a:r>
                <a:endParaRPr lang="en-US" cap="none" spc="0" dirty="0">
                  <a:ln>
                    <a:prstDash val="solid"/>
                  </a:ln>
                  <a:solidFill>
                    <a:srgbClr val="0000FF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26440" y="3804920"/>
                <a:ext cx="4455160" cy="399682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algn="r">
                  <a:lnSpc>
                    <a:spcPts val="2300"/>
                  </a:lnSpc>
                </a:pPr>
                <a:r>
                  <a:rPr lang="en-US" b="1" dirty="0" smtClean="0">
                    <a:ln>
                      <a:prstDash val="solid"/>
                    </a:ln>
                    <a:effectLst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</a:rPr>
                  <a:t>10 mrad total crossing angle</a:t>
                </a:r>
                <a:endParaRPr lang="en-US" b="1" cap="none" spc="0" dirty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3733800" y="3505200"/>
                <a:ext cx="304800" cy="38100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 rot="960000">
                <a:off x="2944204" y="2905669"/>
                <a:ext cx="243840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algn="ctr"/>
                <a:r>
                  <a:rPr lang="en-US" sz="1400" dirty="0" smtClean="0">
                    <a:ln>
                      <a:prstDash val="solid"/>
                    </a:ln>
                    <a:effectLst/>
                    <a:latin typeface="Comic Sans MS"/>
                    <a:cs typeface="Comic Sans MS"/>
                  </a:rPr>
                  <a:t>The detector is aligned with incoming e-beam.</a:t>
                </a:r>
                <a:endParaRPr lang="en-US" sz="1400" cap="none" spc="0" dirty="0">
                  <a:ln>
                    <a:prstDash val="solid"/>
                  </a:ln>
                  <a:effectLst/>
                  <a:latin typeface="Comic Sans MS"/>
                  <a:cs typeface="Comic Sans M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62000" y="1371600"/>
                <a:ext cx="8310880" cy="39711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>
                  <a:lnSpc>
                    <a:spcPts val="2300"/>
                  </a:lnSpc>
                </a:pPr>
                <a:r>
                  <a:rPr lang="en-US" sz="2300" b="1" dirty="0" smtClean="0">
                    <a:ln>
                      <a:prstDash val="solid"/>
                    </a:ln>
                    <a:effectLst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</a:rPr>
                  <a:t>e-beam gets extra 10 mrad deflection on the rear side</a:t>
                </a:r>
                <a:endParaRPr lang="en-US" sz="2300" b="1" cap="none" spc="0" dirty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73960" y="2473960"/>
                <a:ext cx="5540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2.3 </a:t>
                </a:r>
              </a:p>
              <a:p>
                <a:pPr algn="ctr"/>
                <a:r>
                  <a:rPr lang="en-US" sz="1200" b="1" dirty="0" err="1" smtClean="0"/>
                  <a:t>mrad</a:t>
                </a:r>
                <a:endParaRPr lang="en-US" sz="12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94840" y="2316480"/>
                <a:ext cx="5540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3.1 </a:t>
                </a:r>
              </a:p>
              <a:p>
                <a:pPr algn="ctr"/>
                <a:r>
                  <a:rPr lang="en-US" sz="1200" b="1" dirty="0" err="1" smtClean="0"/>
                  <a:t>mrad</a:t>
                </a:r>
                <a:endParaRPr lang="en-US" sz="12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46480" y="2054423"/>
                <a:ext cx="8753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4.6 mrad</a:t>
                </a:r>
                <a:endParaRPr lang="en-US" sz="1200" b="1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 flipV="1">
                <a:off x="3312160" y="3413760"/>
                <a:ext cx="802640" cy="54864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792480" y="3434080"/>
                <a:ext cx="3291840" cy="1016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223121" y="3108960"/>
                <a:ext cx="6707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FF"/>
                    </a:solidFill>
                  </a:rPr>
                  <a:t>photon</a:t>
                </a:r>
              </a:p>
              <a:p>
                <a:pPr algn="ctr"/>
                <a:r>
                  <a:rPr lang="en-US" sz="1200" dirty="0" smtClean="0">
                    <a:solidFill>
                      <a:srgbClr val="0000FF"/>
                    </a:solidFill>
                  </a:rPr>
                  <a:t>beam</a:t>
                </a:r>
              </a:p>
              <a:p>
                <a:pPr algn="ctr"/>
                <a:r>
                  <a:rPr lang="en-US" sz="1200" dirty="0" smtClean="0">
                    <a:solidFill>
                      <a:srgbClr val="0000FF"/>
                    </a:solidFill>
                  </a:rPr>
                  <a:t>line</a:t>
                </a:r>
                <a:endParaRPr lang="en-US" sz="1200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81000" y="5486400"/>
            <a:ext cx="3581400" cy="26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200" dirty="0" smtClean="0">
                <a:solidFill>
                  <a:srgbClr val="147806"/>
                </a:solidFill>
                <a:latin typeface="+mn-lt"/>
              </a:rPr>
              <a:t>E. </a:t>
            </a:r>
            <a:r>
              <a:rPr lang="en-US" sz="1200" dirty="0" err="1" smtClean="0">
                <a:solidFill>
                  <a:srgbClr val="147806"/>
                </a:solidFill>
                <a:latin typeface="+mn-lt"/>
              </a:rPr>
              <a:t>Aschenauer</a:t>
            </a:r>
            <a:r>
              <a:rPr lang="en-US" sz="1200" dirty="0" smtClean="0">
                <a:solidFill>
                  <a:srgbClr val="147806"/>
                </a:solidFill>
                <a:latin typeface="+mn-lt"/>
              </a:rPr>
              <a:t>, EIC detector R&amp;D meeting, July 2014</a:t>
            </a:r>
            <a:endParaRPr lang="en-US" sz="1200" dirty="0">
              <a:solidFill>
                <a:srgbClr val="147806"/>
              </a:solidFill>
              <a:latin typeface="+mn-lt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76200" y="58674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The design of a Compton </a:t>
            </a:r>
            <a:r>
              <a:rPr lang="en-US" sz="1400" dirty="0" err="1" smtClean="0">
                <a:latin typeface="Arial" charset="0"/>
                <a:ea typeface="ＭＳ Ｐゴシック" charset="0"/>
                <a:cs typeface="Arial" charset="0"/>
              </a:rPr>
              <a:t>polarimeter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 and a low-Q</a:t>
            </a:r>
            <a:r>
              <a:rPr lang="en-US" sz="1400" baseline="30000" dirty="0" smtClean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 tagger for </a:t>
            </a:r>
            <a:r>
              <a:rPr lang="en-US" sz="1400" dirty="0" err="1" smtClean="0">
                <a:latin typeface="Arial" charset="0"/>
                <a:ea typeface="ＭＳ Ｐゴシック" charset="0"/>
                <a:cs typeface="Arial" charset="0"/>
              </a:rPr>
              <a:t>eRHIC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 is funded by the Generic detector R&amp;D for an EIC program.</a:t>
            </a:r>
            <a:endParaRPr lang="en-US" sz="14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6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4" descr="sigmaXp_sigmaYp_i_neut_09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60" y="4815840"/>
            <a:ext cx="1564640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 b="2455"/>
          <a:stretch>
            <a:fillRect/>
          </a:stretch>
        </p:blipFill>
        <p:spPr bwMode="auto">
          <a:xfrm>
            <a:off x="5791200" y="4876800"/>
            <a:ext cx="1564640" cy="142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003" b="24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" y="2784805"/>
            <a:ext cx="4353120" cy="262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237440" y="2564686"/>
            <a:ext cx="4296960" cy="1854915"/>
            <a:chOff x="3949920" y="2345302"/>
            <a:chExt cx="4296960" cy="1854915"/>
          </a:xfrm>
        </p:grpSpPr>
        <p:pic>
          <p:nvPicPr>
            <p:cNvPr id="30721" name="Pictur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920" y="2345302"/>
              <a:ext cx="4296960" cy="1854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0722" name="Line 2"/>
            <p:cNvSpPr>
              <a:spLocks noChangeShapeType="1"/>
            </p:cNvSpPr>
            <p:nvPr/>
          </p:nvSpPr>
          <p:spPr bwMode="auto">
            <a:xfrm>
              <a:off x="4701605" y="2732797"/>
              <a:ext cx="423360" cy="355718"/>
            </a:xfrm>
            <a:prstGeom prst="line">
              <a:avLst/>
            </a:prstGeom>
            <a:noFill/>
            <a:ln w="19080" cap="sq">
              <a:solidFill>
                <a:srgbClr val="0000FF"/>
              </a:solidFill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858" tIns="41430" rIns="82858" bIns="41430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4851365" y="3147560"/>
              <a:ext cx="550080" cy="361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555" tIns="42409" rIns="81555" bIns="42409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 eaLnBrk="0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sz="1800" dirty="0">
                  <a:solidFill>
                    <a:srgbClr val="0000FF"/>
                  </a:solidFill>
                  <a:latin typeface="Times New Roman" charset="0"/>
                  <a:cs typeface="ＭＳ Ｐゴシック" charset="0"/>
                </a:rPr>
                <a:t>ions</a:t>
              </a:r>
            </a:p>
          </p:txBody>
        </p:sp>
      </p:grp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0" y="994618"/>
            <a:ext cx="7462080" cy="120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188059" y="1433777"/>
            <a:ext cx="270145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0457" rIns="80902" bIns="40457">
            <a:spAutoFit/>
          </a:bodyPr>
          <a:lstStyle/>
          <a:p>
            <a:pPr hangingPunct="1">
              <a:lnSpc>
                <a:spcPct val="100000"/>
              </a:lnSpc>
              <a:defRPr/>
            </a:pPr>
            <a:r>
              <a:rPr lang="de-DE" sz="1800" b="1" dirty="0" err="1">
                <a:solidFill>
                  <a:srgbClr val="FF0000"/>
                </a:solidFill>
                <a:latin typeface="Arial Narrow" charset="0"/>
                <a:cs typeface="Arial Unicode MS" charset="0"/>
              </a:rPr>
              <a:t>e</a:t>
            </a:r>
            <a:endParaRPr lang="de-DE" sz="1800" b="1" dirty="0">
              <a:solidFill>
                <a:srgbClr val="FF0000"/>
              </a:solidFill>
              <a:latin typeface="Arial Narrow" charset="0"/>
              <a:cs typeface="Arial Unicode MS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8187841" y="1152212"/>
            <a:ext cx="280514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0457" rIns="80902" bIns="40457">
            <a:spAutoFit/>
          </a:bodyPr>
          <a:lstStyle/>
          <a:p>
            <a:pPr hangingPunct="1">
              <a:lnSpc>
                <a:spcPct val="100000"/>
              </a:lnSpc>
              <a:defRPr/>
            </a:pPr>
            <a:r>
              <a:rPr lang="de-DE" sz="1800" b="1" dirty="0">
                <a:solidFill>
                  <a:srgbClr val="0000FF"/>
                </a:solidFill>
                <a:latin typeface="Arial Narrow" charset="0"/>
                <a:cs typeface="Arial Unicode MS" charset="0"/>
              </a:rPr>
              <a:t>p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8055361" y="762003"/>
            <a:ext cx="729130" cy="39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0457" rIns="80902" bIns="40457">
            <a:spAutoFit/>
          </a:bodyPr>
          <a:lstStyle/>
          <a:p>
            <a:pPr hangingPunct="1">
              <a:tabLst>
                <a:tab pos="650811" algn="l"/>
              </a:tabLst>
              <a:defRPr/>
            </a:pPr>
            <a:r>
              <a:rPr lang="de-DE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(</a:t>
            </a:r>
            <a:r>
              <a:rPr lang="de-DE" sz="20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n</a:t>
            </a:r>
            <a:r>
              <a:rPr lang="de-DE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, </a:t>
            </a:r>
            <a:r>
              <a:rPr lang="de-DE" sz="20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γ</a:t>
            </a:r>
            <a:r>
              <a:rPr lang="de-DE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879360" y="1062225"/>
            <a:ext cx="1573920" cy="42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100" b="1">
                <a:cs typeface="Arial" charset="0"/>
              </a:rPr>
              <a:t>20 Tm dipole (in)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658880" y="1161592"/>
            <a:ext cx="1278720" cy="21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100" b="1">
                <a:cs typeface="Arial" charset="0"/>
              </a:rPr>
              <a:t>2 Tm dipole (out)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48000" y="1488504"/>
            <a:ext cx="1049760" cy="21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900">
                <a:cs typeface="Arial" charset="0"/>
              </a:rPr>
              <a:t>solenoid</a:t>
            </a: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8475842" y="1632523"/>
            <a:ext cx="25200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506641" y="1765018"/>
            <a:ext cx="2180159" cy="48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Recoil</a:t>
            </a: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protons (e.g. DVCS) (roman pots at focal point)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103360" y="1765098"/>
            <a:ext cx="1297440" cy="45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spcBef>
                <a:spcPts val="680"/>
              </a:spcBef>
              <a:defRPr/>
            </a:pP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Spectator 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protons</a:t>
            </a: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(e</a:t>
            </a:r>
            <a:r>
              <a:rPr lang="en-US" sz="1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xit windows)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7336800" y="1455387"/>
            <a:ext cx="226080" cy="378759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5608800" y="1419377"/>
            <a:ext cx="131040" cy="414764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8487360" y="1420823"/>
            <a:ext cx="24912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5638800" y="914400"/>
            <a:ext cx="1926720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Aperture-free drift space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7640640" y="827474"/>
            <a:ext cx="587520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/>
          <a:p>
            <a:pPr hangingPunct="1">
              <a:spcBef>
                <a:spcPts val="680"/>
              </a:spcBef>
              <a:defRPr/>
            </a:pPr>
            <a:r>
              <a:rPr lang="en-US" sz="13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 Unicode MS" charset="0"/>
              </a:rPr>
              <a:t>ZDC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861920" y="1685612"/>
            <a:ext cx="2383200" cy="68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S-shaped </a:t>
            </a:r>
            <a:r>
              <a:rPr lang="en-US" sz="1300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dipole configuration </a:t>
            </a: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optimizes acceptance and space (beam line separation &gt; 1 m)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89600" y="2240268"/>
            <a:ext cx="1339200" cy="3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>
            <a:norm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900" dirty="0">
                <a:cs typeface="Arial" charset="0"/>
              </a:rPr>
              <a:t>50 </a:t>
            </a:r>
            <a:r>
              <a:rPr lang="en-US" sz="900" dirty="0" err="1">
                <a:cs typeface="Arial" charset="0"/>
              </a:rPr>
              <a:t>mrad</a:t>
            </a:r>
            <a:r>
              <a:rPr lang="en-US" sz="900" dirty="0">
                <a:cs typeface="Arial" charset="0"/>
              </a:rPr>
              <a:t> crossing angle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900" dirty="0">
                <a:cs typeface="Arial" charset="0"/>
              </a:rPr>
              <a:t>(Belle II: 83 </a:t>
            </a:r>
            <a:r>
              <a:rPr lang="en-US" sz="900" dirty="0" err="1">
                <a:cs typeface="Arial" charset="0"/>
              </a:rPr>
              <a:t>mrad</a:t>
            </a:r>
            <a:r>
              <a:rPr lang="en-US" sz="900" dirty="0">
                <a:cs typeface="Arial" charset="0"/>
              </a:rPr>
              <a:t>)</a:t>
            </a:r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4572000" y="1419380"/>
            <a:ext cx="990600" cy="1400020"/>
          </a:xfrm>
          <a:prstGeom prst="line">
            <a:avLst/>
          </a:prstGeom>
          <a:noFill/>
          <a:ln w="18360" cap="flat">
            <a:solidFill>
              <a:srgbClr val="008000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E1D7A-5E63-4E49-A10A-5DB89A373DC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685800" y="5410200"/>
            <a:ext cx="3352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Red</a:t>
            </a:r>
            <a:r>
              <a:rPr lang="en-US" sz="1600" dirty="0">
                <a:latin typeface="Times New Roman" charset="0"/>
              </a:rPr>
              <a:t>: </a:t>
            </a:r>
            <a:r>
              <a:rPr lang="en-US" sz="1600" dirty="0" smtClean="0">
                <a:latin typeface="Times New Roman" charset="0"/>
              </a:rPr>
              <a:t>detected </a:t>
            </a:r>
            <a:r>
              <a:rPr lang="en-US" sz="1600" i="1" dirty="0">
                <a:latin typeface="Times New Roman" charset="0"/>
              </a:rPr>
              <a:t>before</a:t>
            </a:r>
            <a:r>
              <a:rPr lang="en-US" sz="1600" dirty="0">
                <a:latin typeface="Times New Roman" charset="0"/>
              </a:rPr>
              <a:t> ion </a:t>
            </a:r>
            <a:r>
              <a:rPr lang="en-US" sz="1600" dirty="0" err="1">
                <a:latin typeface="Times New Roman" charset="0"/>
              </a:rPr>
              <a:t>quadrupoles</a:t>
            </a:r>
            <a:endParaRPr lang="en-US" sz="1600" dirty="0">
              <a:latin typeface="Times New Roman" charset="0"/>
            </a:endParaRPr>
          </a:p>
          <a:p>
            <a:pPr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Blue</a:t>
            </a:r>
            <a:r>
              <a:rPr lang="en-US" sz="1600" dirty="0">
                <a:latin typeface="Times New Roman" charset="0"/>
              </a:rPr>
              <a:t>: </a:t>
            </a:r>
            <a:r>
              <a:rPr lang="en-US" sz="1600" dirty="0" smtClean="0">
                <a:latin typeface="Times New Roman" charset="0"/>
              </a:rPr>
              <a:t>detected </a:t>
            </a:r>
            <a:r>
              <a:rPr lang="en-US" sz="1600" i="1" dirty="0">
                <a:latin typeface="Times New Roman" charset="0"/>
              </a:rPr>
              <a:t>after</a:t>
            </a:r>
            <a:r>
              <a:rPr lang="en-US" sz="1600" dirty="0">
                <a:latin typeface="Times New Roman" charset="0"/>
              </a:rPr>
              <a:t> ion </a:t>
            </a:r>
            <a:r>
              <a:rPr lang="en-US" sz="1600" dirty="0" err="1" smtClean="0">
                <a:latin typeface="Times New Roman" charset="0"/>
              </a:rPr>
              <a:t>quadrupoles</a:t>
            </a:r>
            <a:endParaRPr lang="en-US" sz="1600" dirty="0" smtClean="0">
              <a:latin typeface="Times New Roman" charset="0"/>
            </a:endParaRPr>
          </a:p>
          <a:p>
            <a:pPr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600" dirty="0" smtClean="0">
                <a:latin typeface="Times New Roman" charset="0"/>
              </a:rPr>
              <a:t>Spectator protons from d: </a:t>
            </a:r>
            <a:r>
              <a:rPr lang="en-US" sz="1600" dirty="0" err="1" smtClean="0">
                <a:latin typeface="Times New Roman" charset="0"/>
              </a:rPr>
              <a:t>dp</a:t>
            </a:r>
            <a:r>
              <a:rPr lang="en-US" sz="1600" dirty="0" smtClean="0">
                <a:latin typeface="Times New Roman" charset="0"/>
              </a:rPr>
              <a:t>/p ~ -0.5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36" name="Title 2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MEIC small-angle hadron detection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5486400" y="1371600"/>
            <a:ext cx="228600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1000" dirty="0">
                <a:solidFill>
                  <a:srgbClr val="B8004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far forward </a:t>
            </a:r>
            <a:r>
              <a:rPr lang="en-US" sz="1000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hadron detection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255760" y="2209800"/>
            <a:ext cx="3888240" cy="2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spcBef>
                <a:spcPts val="680"/>
              </a:spcBef>
              <a:defRPr/>
            </a:pP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Spectator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angle after </a:t>
            </a:r>
            <a:r>
              <a:rPr lang="en-US" sz="1200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dipole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is 75 </a:t>
            </a:r>
            <a:r>
              <a:rPr lang="en-U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mrad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with respect to beam</a:t>
            </a:r>
            <a:endParaRPr lang="en-US" sz="12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/>
          <a:stretch>
            <a:fillRect/>
          </a:stretch>
        </p:blipFill>
        <p:spPr bwMode="auto">
          <a:xfrm>
            <a:off x="4572000" y="4858447"/>
            <a:ext cx="1564640" cy="14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8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4876800" y="4585889"/>
            <a:ext cx="1143000" cy="290911"/>
          </a:xfrm>
          <a:prstGeom prst="rect">
            <a:avLst/>
          </a:prstGeom>
          <a:solidFill>
            <a:srgbClr val="00FFFF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250" tIns="41127" rIns="82250" bIns="41127"/>
          <a:lstStyle/>
          <a:p>
            <a:pPr algn="ctr" defTabSz="404156" eaLnBrk="1">
              <a:buClr>
                <a:srgbClr val="000000"/>
              </a:buClr>
              <a:buSzPct val="100000"/>
              <a:tabLst>
                <a:tab pos="651216" algn="l"/>
                <a:tab pos="1302444" algn="l"/>
              </a:tabLst>
              <a:defRPr/>
            </a:pPr>
            <a:r>
              <a:rPr lang="de-DE" sz="1300" b="1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1300" b="1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horizontal</a:t>
            </a:r>
            <a:endParaRPr lang="de-DE" sz="1300" b="1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6096000" y="4585889"/>
            <a:ext cx="1143000" cy="290911"/>
          </a:xfrm>
          <a:prstGeom prst="rect">
            <a:avLst/>
          </a:prstGeom>
          <a:solidFill>
            <a:srgbClr val="00FFFF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250" tIns="41127" rIns="82250" bIns="41127"/>
          <a:lstStyle/>
          <a:p>
            <a:pPr algn="ctr" defTabSz="404156" eaLnBrk="1">
              <a:buClr>
                <a:srgbClr val="000000"/>
              </a:buClr>
              <a:buSzPct val="100000"/>
              <a:tabLst>
                <a:tab pos="651216" algn="l"/>
                <a:tab pos="1302444" algn="l"/>
              </a:tabLst>
              <a:defRPr/>
            </a:pPr>
            <a:r>
              <a:rPr lang="de-DE" sz="1300" b="1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1300" b="1" dirty="0" err="1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vertical</a:t>
            </a:r>
            <a:endParaRPr lang="de-DE" sz="1300" b="1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7635240" y="4572000"/>
            <a:ext cx="1143000" cy="290911"/>
          </a:xfrm>
          <a:prstGeom prst="rect">
            <a:avLst/>
          </a:prstGeom>
          <a:solidFill>
            <a:srgbClr val="00FFFF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250" tIns="41127" rIns="82250" bIns="41127"/>
          <a:lstStyle/>
          <a:p>
            <a:pPr algn="ctr" defTabSz="404156" eaLnBrk="1">
              <a:buClr>
                <a:srgbClr val="000000"/>
              </a:buClr>
              <a:buSzPct val="100000"/>
              <a:tabLst>
                <a:tab pos="651216" algn="l"/>
                <a:tab pos="1302444" algn="l"/>
              </a:tabLst>
              <a:defRPr/>
            </a:pPr>
            <a:r>
              <a:rPr lang="de-DE" sz="1300" b="1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1300" b="1" dirty="0" err="1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neutrals</a:t>
            </a:r>
            <a:endParaRPr lang="de-DE" sz="1300" b="1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074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DVCS recoil proton acceptance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23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914401"/>
            <a:ext cx="8686800" cy="1447800"/>
          </a:xfrm>
        </p:spPr>
        <p:txBody>
          <a:bodyPr/>
          <a:lstStyle/>
          <a:p>
            <a:pPr>
              <a:buSzTx/>
            </a:pPr>
            <a:r>
              <a:rPr lang="en-US" sz="1600" b="1" dirty="0">
                <a:latin typeface="Arial" charset="0"/>
                <a:ea typeface="ＭＳ Ｐゴシック" charset="0"/>
                <a:cs typeface="Arial" charset="0"/>
              </a:rPr>
              <a:t>Kinematics: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5 </a:t>
            </a: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GeV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e</a:t>
            </a:r>
            <a:r>
              <a:rPr lang="en-US" sz="1600" baseline="30000" dirty="0">
                <a:latin typeface="Arial" charset="0"/>
                <a:ea typeface="ＭＳ Ｐゴシック" charset="0"/>
                <a:cs typeface="Arial" charset="0"/>
              </a:rPr>
              <a:t>-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on 100 </a:t>
            </a: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GeV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p at a crossing angle of 50 </a:t>
            </a: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mrad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400" dirty="0">
                <a:latin typeface="Arial" charset="0"/>
                <a:ea typeface="ＭＳ Ｐゴシック" charset="0"/>
                <a:cs typeface="Arial" charset="0"/>
              </a:rPr>
              <a:t>Cuts: </a:t>
            </a: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400" i="1" baseline="30000" dirty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400" dirty="0">
                <a:latin typeface="Arial" charset="0"/>
                <a:ea typeface="ＭＳ Ｐゴシック" charset="0"/>
                <a:cs typeface="Arial" charset="0"/>
              </a:rPr>
              <a:t> &gt; 1 GeV</a:t>
            </a:r>
            <a:r>
              <a:rPr lang="en-US" sz="1400" baseline="30000" dirty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400" dirty="0">
                <a:latin typeface="Arial" charset="0"/>
                <a:ea typeface="ＭＳ Ｐゴシック" charset="0"/>
                <a:cs typeface="Arial" charset="0"/>
              </a:rPr>
              <a:t>, x &lt; 0.1, </a:t>
            </a:r>
            <a:r>
              <a:rPr lang="en-US" sz="1400" i="1" dirty="0" err="1">
                <a:latin typeface="Arial" charset="0"/>
                <a:ea typeface="ＭＳ Ｐゴシック" charset="0"/>
                <a:cs typeface="Arial" charset="0"/>
              </a:rPr>
              <a:t>E’</a:t>
            </a:r>
            <a:r>
              <a:rPr lang="en-US" sz="1400" i="1" baseline="-25000" dirty="0" err="1">
                <a:latin typeface="Arial" charset="0"/>
                <a:ea typeface="ＭＳ Ｐゴシック" charset="0"/>
                <a:cs typeface="Arial" charset="0"/>
              </a:rPr>
              <a:t>e</a:t>
            </a:r>
            <a:r>
              <a:rPr lang="en-US" sz="1400" dirty="0">
                <a:latin typeface="Arial" charset="0"/>
                <a:ea typeface="ＭＳ Ｐゴシック" charset="0"/>
                <a:cs typeface="Arial" charset="0"/>
              </a:rPr>
              <a:t> &gt; 1 </a:t>
            </a:r>
            <a:r>
              <a:rPr lang="en-US" sz="1400" dirty="0" err="1">
                <a:latin typeface="Arial" charset="0"/>
                <a:ea typeface="ＭＳ Ｐゴシック" charset="0"/>
                <a:cs typeface="Arial" charset="0"/>
              </a:rPr>
              <a:t>GeV</a:t>
            </a:r>
            <a:r>
              <a:rPr lang="en-US" sz="1400" dirty="0">
                <a:latin typeface="Arial" charset="0"/>
                <a:ea typeface="ＭＳ Ｐゴシック" charset="0"/>
                <a:cs typeface="Arial" charset="0"/>
              </a:rPr>
              <a:t>, recoil proton 10σ outside of beam</a:t>
            </a:r>
          </a:p>
          <a:p>
            <a:pPr>
              <a:buSzTx/>
            </a:pPr>
            <a:r>
              <a:rPr lang="en-US" sz="1600" b="1" dirty="0">
                <a:latin typeface="Arial" charset="0"/>
                <a:ea typeface="ＭＳ Ｐゴシック" charset="0"/>
                <a:cs typeface="Arial" charset="0"/>
              </a:rPr>
              <a:t>DVCS generator: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MILOU (from HERA, courtesy of BNL)</a:t>
            </a:r>
          </a:p>
          <a:p>
            <a:pPr>
              <a:buSzTx/>
            </a:pPr>
            <a:r>
              <a:rPr lang="en-US" sz="1600" b="1" dirty="0">
                <a:latin typeface="Arial" charset="0"/>
                <a:ea typeface="ＭＳ Ｐゴシック" charset="0"/>
                <a:cs typeface="Arial" charset="0"/>
              </a:rPr>
              <a:t>GEANT4 simulation: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tracking through all magnets done using the </a:t>
            </a: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JLab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GEMC package</a:t>
            </a:r>
          </a:p>
          <a:p>
            <a:pPr lvl="1">
              <a:buSzPct val="70000"/>
              <a:buFont typeface="Arial" charset="0"/>
              <a:buChar char="̶"/>
            </a:pPr>
            <a:endParaRPr lang="en-US" sz="16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457200" y="59436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A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 wider 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angular distribution 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at lower energies makes 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precise tracking easier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457200" y="55626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Recoil proton angle is independent of electron beam energy: </a:t>
            </a:r>
            <a:r>
              <a:rPr lang="en-US" sz="1600" i="1" dirty="0" err="1">
                <a:latin typeface="Arial" charset="0"/>
                <a:ea typeface="ＭＳ Ｐゴシック" charset="0"/>
                <a:cs typeface="Arial" charset="0"/>
              </a:rPr>
              <a:t>θ</a:t>
            </a:r>
            <a:r>
              <a:rPr lang="en-US" sz="1600" i="1" baseline="-25000" dirty="0" err="1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≈ </a:t>
            </a:r>
            <a:r>
              <a:rPr lang="en-US" sz="1600" i="1" dirty="0" err="1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600" i="1" baseline="-25000" dirty="0" err="1"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/</a:t>
            </a:r>
            <a:r>
              <a:rPr lang="en-US" sz="1600" i="1" dirty="0" err="1">
                <a:latin typeface="Arial" charset="0"/>
                <a:ea typeface="ＭＳ Ｐゴシック" charset="0"/>
                <a:cs typeface="Arial" charset="0"/>
              </a:rPr>
              <a:t>E</a:t>
            </a:r>
            <a:r>
              <a:rPr lang="en-US" sz="1600" i="1" baseline="-25000" dirty="0" err="1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≈ √(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-t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)/</a:t>
            </a:r>
            <a:r>
              <a:rPr lang="en-US" sz="1600" i="1" dirty="0" err="1">
                <a:latin typeface="Arial" charset="0"/>
                <a:ea typeface="ＭＳ Ｐゴシック" charset="0"/>
                <a:cs typeface="Arial" charset="0"/>
              </a:rPr>
              <a:t>E</a:t>
            </a:r>
            <a:r>
              <a:rPr lang="en-US" sz="1600" i="1" baseline="-25000" dirty="0" err="1">
                <a:latin typeface="Arial" charset="0"/>
                <a:ea typeface="ＭＳ Ｐゴシック" charset="0"/>
                <a:cs typeface="Arial" charset="0"/>
              </a:rPr>
              <a:t>p</a:t>
            </a:r>
            <a:endParaRPr lang="en-US" sz="1600" i="1" baseline="-25000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4" name="Picture 6" descr="D:\Google Drive\tmp\ThetaP_p_a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3" y="2274824"/>
            <a:ext cx="4404868" cy="321157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914400" y="4941824"/>
            <a:ext cx="2819400" cy="0"/>
          </a:xfrm>
          <a:prstGeom prst="line">
            <a:avLst/>
          </a:prstGeom>
          <a:ln w="762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90605" y="4527146"/>
            <a:ext cx="167640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695" tIns="45350" rIns="90695" bIns="4535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30000" dirty="0"/>
              <a:t>-</a:t>
            </a:r>
            <a:r>
              <a:rPr lang="en-US" sz="1400" dirty="0"/>
              <a:t> beam at 0 </a:t>
            </a:r>
            <a:r>
              <a:rPr lang="en-US" sz="1400" dirty="0" err="1"/>
              <a:t>mrad</a:t>
            </a:r>
            <a:endParaRPr lang="en-US" sz="1400" dirty="0"/>
          </a:p>
        </p:txBody>
      </p:sp>
      <p:pic>
        <p:nvPicPr>
          <p:cNvPr id="14" name="Picture 13" descr="Q2t_ac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29" y="2298192"/>
            <a:ext cx="4252976" cy="3100832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943600" y="2198624"/>
            <a:ext cx="2133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600" dirty="0">
                <a:latin typeface="Arial"/>
                <a:cs typeface="Arial"/>
              </a:rPr>
              <a:t>high-</a:t>
            </a:r>
            <a:r>
              <a:rPr lang="en-US" sz="1600" i="1" dirty="0">
                <a:latin typeface="Arial"/>
                <a:cs typeface="Arial"/>
              </a:rPr>
              <a:t>t</a:t>
            </a:r>
            <a:r>
              <a:rPr lang="en-US" sz="1600" dirty="0">
                <a:latin typeface="Arial"/>
                <a:cs typeface="Arial"/>
              </a:rPr>
              <a:t> acceptance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600204" y="2198624"/>
            <a:ext cx="1981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600" dirty="0">
                <a:latin typeface="Arial"/>
                <a:cs typeface="Arial"/>
              </a:rPr>
              <a:t>low-</a:t>
            </a:r>
            <a:r>
              <a:rPr lang="en-US" sz="1600" i="1" dirty="0">
                <a:latin typeface="Arial"/>
                <a:cs typeface="Arial"/>
              </a:rPr>
              <a:t>t</a:t>
            </a:r>
            <a:r>
              <a:rPr lang="en-US" sz="1600" dirty="0">
                <a:latin typeface="Arial"/>
                <a:cs typeface="Arial"/>
              </a:rPr>
              <a:t> acceptance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3" y="2655900"/>
            <a:ext cx="182880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695" tIns="45350" rIns="90695" bIns="45350">
            <a:spAutoFit/>
          </a:bodyPr>
          <a:lstStyle/>
          <a:p>
            <a:r>
              <a:rPr lang="en-US" sz="1400" dirty="0"/>
              <a:t>p beam at 50 </a:t>
            </a:r>
            <a:r>
              <a:rPr lang="en-US" sz="1400" dirty="0" err="1"/>
              <a:t>mrad</a:t>
            </a:r>
            <a:endParaRPr lang="en-US" sz="14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590800" y="3276603"/>
            <a:ext cx="990600" cy="44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257800" y="2655824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algn="ctr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400" dirty="0">
                <a:latin typeface="+mn-lt"/>
                <a:cs typeface="Times New Roman"/>
              </a:rPr>
              <a:t>High-</a:t>
            </a:r>
            <a:r>
              <a:rPr lang="en-US" sz="1400" i="1" dirty="0">
                <a:latin typeface="+mn-lt"/>
                <a:cs typeface="Times New Roman"/>
              </a:rPr>
              <a:t>t </a:t>
            </a:r>
            <a:r>
              <a:rPr lang="en-US" sz="1400" dirty="0">
                <a:latin typeface="+mn-lt"/>
                <a:cs typeface="Times New Roman"/>
              </a:rPr>
              <a:t>acceptance limited by magnet </a:t>
            </a:r>
            <a:r>
              <a:rPr lang="en-US" sz="1400" dirty="0" smtClean="0">
                <a:latin typeface="+mn-lt"/>
                <a:cs typeface="Times New Roman"/>
              </a:rPr>
              <a:t>apertures</a:t>
            </a:r>
            <a:endParaRPr lang="en-US" sz="1400" dirty="0">
              <a:latin typeface="+mn-lt"/>
              <a:cs typeface="Times New Roman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 rot="16200000">
            <a:off x="-393191" y="3989324"/>
            <a:ext cx="1676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600" dirty="0">
                <a:latin typeface="+mn-lt"/>
                <a:cs typeface="Arial"/>
              </a:rPr>
              <a:t>Proton angle at IP 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914400" y="3570224"/>
            <a:ext cx="3200400" cy="10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600" dirty="0">
                <a:latin typeface="+mn-lt"/>
              </a:rPr>
              <a:t>10σ beam size cut:</a:t>
            </a:r>
          </a:p>
          <a:p>
            <a:pPr marL="453610" lvl="1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400" dirty="0">
                <a:latin typeface="+mn-lt"/>
              </a:rPr>
              <a:t>p &lt; </a:t>
            </a:r>
            <a:r>
              <a:rPr lang="en-US" sz="1400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99.5%</a:t>
            </a:r>
            <a:r>
              <a:rPr lang="en-US" sz="1400" dirty="0">
                <a:latin typeface="+mn-lt"/>
              </a:rPr>
              <a:t> of beam for </a:t>
            </a:r>
            <a:r>
              <a:rPr lang="en-US" sz="1400" i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all angles</a:t>
            </a:r>
          </a:p>
          <a:p>
            <a:pPr marL="453610" lvl="1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l-GR" sz="1400" dirty="0">
                <a:latin typeface="+mn-lt"/>
              </a:rPr>
              <a:t>θ</a:t>
            </a:r>
            <a:r>
              <a:rPr lang="en-US" sz="1400" dirty="0">
                <a:latin typeface="+mn-lt"/>
              </a:rPr>
              <a:t> &gt; </a:t>
            </a:r>
            <a:r>
              <a:rPr lang="en-US" sz="1400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2 </a:t>
            </a:r>
            <a:r>
              <a:rPr lang="en-US" sz="1400" dirty="0" err="1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mrad</a:t>
            </a:r>
            <a:r>
              <a:rPr lang="en-US" sz="1400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</a:t>
            </a:r>
            <a:r>
              <a:rPr lang="en-US" sz="1400" i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all momenta</a:t>
            </a:r>
            <a:endParaRPr lang="en-US" sz="14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001000" y="2503424"/>
            <a:ext cx="0" cy="25908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629401" y="3657603"/>
            <a:ext cx="129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algn="ctr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400" i="1" dirty="0">
                <a:latin typeface="+mn-lt"/>
                <a:cs typeface="Times New Roman"/>
              </a:rPr>
              <a:t>-t </a:t>
            </a:r>
            <a:r>
              <a:rPr lang="en-US" sz="1400" dirty="0">
                <a:latin typeface="+mn-lt"/>
                <a:cs typeface="Times New Roman"/>
              </a:rPr>
              <a:t>= 1.9 GeV</a:t>
            </a:r>
            <a:r>
              <a:rPr lang="en-US" sz="1400" baseline="30000" dirty="0">
                <a:latin typeface="+mn-lt"/>
                <a:cs typeface="Times New Roman"/>
              </a:rPr>
              <a:t>2</a:t>
            </a:r>
            <a:r>
              <a:rPr lang="en-US" sz="1400" dirty="0">
                <a:latin typeface="+mn-lt"/>
                <a:cs typeface="Times New Roman"/>
              </a:rPr>
              <a:t>  ±14 </a:t>
            </a:r>
            <a:r>
              <a:rPr lang="en-US" sz="1400" dirty="0" err="1">
                <a:latin typeface="+mn-lt"/>
                <a:cs typeface="Times New Roman"/>
              </a:rPr>
              <a:t>mrad</a:t>
            </a:r>
            <a:endParaRPr lang="en-US" sz="1400" dirty="0"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176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228600" y="2"/>
            <a:ext cx="8763000" cy="914400"/>
          </a:xfrm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eRHIC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: small-angle hadron detection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24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842962"/>
            <a:ext cx="9144000" cy="5024438"/>
            <a:chOff x="0" y="842962"/>
            <a:chExt cx="9144000" cy="5024438"/>
          </a:xfrm>
        </p:grpSpPr>
        <p:grpSp>
          <p:nvGrpSpPr>
            <p:cNvPr id="40" name="Group 39"/>
            <p:cNvGrpSpPr/>
            <p:nvPr/>
          </p:nvGrpSpPr>
          <p:grpSpPr>
            <a:xfrm>
              <a:off x="0" y="842962"/>
              <a:ext cx="9144000" cy="5024438"/>
              <a:chOff x="0" y="1143000"/>
              <a:chExt cx="9144000" cy="5024438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0" y="1143000"/>
                <a:ext cx="9144000" cy="5024438"/>
                <a:chOff x="76200" y="1219200"/>
                <a:chExt cx="9144000" cy="5024438"/>
              </a:xfrm>
            </p:grpSpPr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00" y="1219200"/>
                  <a:ext cx="9144000" cy="5024438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pic>
            <p:grpSp>
              <p:nvGrpSpPr>
                <p:cNvPr id="47" name="Group 46"/>
                <p:cNvGrpSpPr/>
                <p:nvPr/>
              </p:nvGrpSpPr>
              <p:grpSpPr>
                <a:xfrm>
                  <a:off x="269990" y="1595438"/>
                  <a:ext cx="8264410" cy="4083777"/>
                  <a:chOff x="269990" y="1595438"/>
                  <a:chExt cx="8264410" cy="4083777"/>
                </a:xfrm>
              </p:grpSpPr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269990" y="1595438"/>
                    <a:ext cx="7654810" cy="3481990"/>
                    <a:chOff x="193790" y="1524000"/>
                    <a:chExt cx="7654810" cy="3481990"/>
                  </a:xfrm>
                </p:grpSpPr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6477000" y="4648200"/>
                      <a:ext cx="1371600" cy="357790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3600000"/>
                      </a:lightRig>
                    </a:scene3d>
                    <a:sp3d>
                      <a:bevelT/>
                    </a:sp3d>
                  </p:spPr>
                  <p:txBody>
                    <a:bodyPr wrap="square" lIns="91440" tIns="45720" rIns="91440" bIns="45720">
                      <a:spAutoFit/>
                      <a:sp3d prstMaterial="softEdge">
                        <a:contourClr>
                          <a:schemeClr val="accent4">
                            <a:alpha val="95000"/>
                          </a:schemeClr>
                        </a:contourClr>
                      </a:sp3d>
                    </a:bodyPr>
                    <a:lstStyle/>
                    <a:p>
                      <a:pPr eaLnBrk="1" hangingPunct="1">
                        <a:lnSpc>
                          <a:spcPts val="2100"/>
                        </a:lnSpc>
                      </a:pPr>
                      <a:r>
                        <a:rPr kumimoji="1" lang="en-US" sz="1600" b="1" dirty="0" smtClean="0">
                          <a:ln>
                            <a:prstDash val="solid"/>
                          </a:ln>
                          <a:solidFill>
                            <a:srgbClr val="292728"/>
                          </a:solidFill>
                          <a:latin typeface="Comic Sans MS"/>
                          <a:ea typeface="ＭＳ Ｐゴシック" charset="-128"/>
                          <a:cs typeface="Comic Sans MS Bold"/>
                        </a:rPr>
                        <a:t>“ZDC”</a:t>
                      </a:r>
                      <a:endParaRPr kumimoji="1" lang="en-US" sz="1600" b="1" dirty="0">
                        <a:ln>
                          <a:prstDash val="solid"/>
                        </a:ln>
                        <a:solidFill>
                          <a:srgbClr val="292728"/>
                        </a:solidFill>
                        <a:latin typeface="Comic Sans MS"/>
                        <a:ea typeface="ＭＳ Ｐゴシック" charset="-128"/>
                        <a:cs typeface="Comic Sans MS Bold"/>
                      </a:endParaRPr>
                    </a:p>
                  </p:txBody>
                </p:sp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193790" y="1524000"/>
                      <a:ext cx="2286000" cy="880583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3600000"/>
                      </a:lightRig>
                    </a:scene3d>
                    <a:sp3d>
                      <a:bevelT/>
                    </a:sp3d>
                  </p:spPr>
                  <p:txBody>
                    <a:bodyPr wrap="square" lIns="91440" tIns="45720" rIns="91440" bIns="45720">
                      <a:spAutoFit/>
                      <a:sp3d prstMaterial="softEdge">
                        <a:contourClr>
                          <a:schemeClr val="accent4">
                            <a:alpha val="95000"/>
                          </a:schemeClr>
                        </a:contourClr>
                      </a:sp3d>
                    </a:bodyPr>
                    <a:lstStyle/>
                    <a:p>
                      <a:pPr algn="r" eaLnBrk="1" hangingPunct="1">
                        <a:lnSpc>
                          <a:spcPts val="3200"/>
                        </a:lnSpc>
                      </a:pPr>
                      <a:r>
                        <a:rPr kumimoji="1" lang="en-US" sz="1600" b="1" dirty="0" smtClean="0">
                          <a:ln>
                            <a:prstDash val="solid"/>
                          </a:ln>
                          <a:solidFill>
                            <a:srgbClr val="292728"/>
                          </a:solidFill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MDI Treaty Line </a:t>
                      </a:r>
                    </a:p>
                    <a:p>
                      <a:pPr algn="r" eaLnBrk="1" hangingPunct="1">
                        <a:lnSpc>
                          <a:spcPts val="3200"/>
                        </a:lnSpc>
                      </a:pPr>
                      <a:r>
                        <a:rPr kumimoji="1" lang="en-US" sz="1600" b="1" dirty="0" smtClean="0">
                          <a:ln>
                            <a:prstDash val="solid"/>
                          </a:ln>
                          <a:solidFill>
                            <a:srgbClr val="292728"/>
                          </a:solidFill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@ 4.5 m</a:t>
                      </a:r>
                      <a:endParaRPr kumimoji="1" lang="en-US" sz="1600" b="1" dirty="0">
                        <a:ln>
                          <a:prstDash val="solid"/>
                        </a:ln>
                        <a:solidFill>
                          <a:srgbClr val="292728"/>
                        </a:solidFill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59" name="Rectangle 58"/>
                    <p:cNvSpPr/>
                    <p:nvPr/>
                  </p:nvSpPr>
                  <p:spPr>
                    <a:xfrm>
                      <a:off x="2362200" y="3862050"/>
                      <a:ext cx="609600" cy="4753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3600000"/>
                      </a:lightRig>
                    </a:scene3d>
                    <a:sp3d>
                      <a:bevelT/>
                    </a:sp3d>
                  </p:spPr>
                  <p:txBody>
                    <a:bodyPr wrap="square" lIns="91440" tIns="45720" rIns="91440" bIns="45720">
                      <a:spAutoFit/>
                      <a:sp3d prstMaterial="softEdge">
                        <a:contourClr>
                          <a:schemeClr val="accent4">
                            <a:alpha val="95000"/>
                          </a:schemeClr>
                        </a:contourClr>
                      </a:sp3d>
                    </a:bodyPr>
                    <a:lstStyle/>
                    <a:p>
                      <a:pPr algn="ctr" eaLnBrk="1" hangingPunct="1">
                        <a:lnSpc>
                          <a:spcPts val="3200"/>
                        </a:lnSpc>
                      </a:pPr>
                      <a:r>
                        <a:rPr kumimoji="1" lang="en-US" sz="1600" b="1" dirty="0" smtClean="0">
                          <a:ln>
                            <a:prstDash val="solid"/>
                          </a:ln>
                          <a:solidFill>
                            <a:srgbClr val="000099"/>
                          </a:solidFill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Q0</a:t>
                      </a:r>
                      <a:endParaRPr kumimoji="1" lang="en-US" sz="1600" b="1" dirty="0">
                        <a:ln>
                          <a:prstDash val="solid"/>
                        </a:ln>
                        <a:solidFill>
                          <a:srgbClr val="000099"/>
                        </a:solidFill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3048000" y="3505200"/>
                      <a:ext cx="609600" cy="4753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3600000"/>
                      </a:lightRig>
                    </a:scene3d>
                    <a:sp3d>
                      <a:bevelT/>
                    </a:sp3d>
                  </p:spPr>
                  <p:txBody>
                    <a:bodyPr wrap="square" lIns="91440" tIns="45720" rIns="91440" bIns="45720">
                      <a:spAutoFit/>
                      <a:sp3d prstMaterial="softEdge">
                        <a:contourClr>
                          <a:schemeClr val="accent4">
                            <a:alpha val="95000"/>
                          </a:schemeClr>
                        </a:contourClr>
                      </a:sp3d>
                    </a:bodyPr>
                    <a:lstStyle/>
                    <a:p>
                      <a:pPr algn="ctr" eaLnBrk="1" hangingPunct="1">
                        <a:lnSpc>
                          <a:spcPts val="3200"/>
                        </a:lnSpc>
                      </a:pPr>
                      <a:r>
                        <a:rPr kumimoji="1" lang="en-US" sz="1600" b="1" dirty="0" smtClean="0">
                          <a:ln>
                            <a:prstDash val="solid"/>
                          </a:ln>
                          <a:solidFill>
                            <a:srgbClr val="000099"/>
                          </a:solidFill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Q1</a:t>
                      </a:r>
                      <a:endParaRPr kumimoji="1" lang="en-US" sz="1600" b="1" dirty="0">
                        <a:ln>
                          <a:prstDash val="solid"/>
                        </a:ln>
                        <a:solidFill>
                          <a:srgbClr val="000099"/>
                        </a:solidFill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1" name="Rectangle 60"/>
                    <p:cNvSpPr/>
                    <p:nvPr/>
                  </p:nvSpPr>
                  <p:spPr>
                    <a:xfrm>
                      <a:off x="3733800" y="3200400"/>
                      <a:ext cx="609600" cy="4753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3600000"/>
                      </a:lightRig>
                    </a:scene3d>
                    <a:sp3d>
                      <a:bevelT/>
                    </a:sp3d>
                  </p:spPr>
                  <p:txBody>
                    <a:bodyPr wrap="square" lIns="91440" tIns="45720" rIns="91440" bIns="45720">
                      <a:spAutoFit/>
                      <a:sp3d prstMaterial="softEdge">
                        <a:contourClr>
                          <a:schemeClr val="accent4">
                            <a:alpha val="95000"/>
                          </a:schemeClr>
                        </a:contourClr>
                      </a:sp3d>
                    </a:bodyPr>
                    <a:lstStyle/>
                    <a:p>
                      <a:pPr algn="ctr" eaLnBrk="1" hangingPunct="1">
                        <a:lnSpc>
                          <a:spcPts val="3200"/>
                        </a:lnSpc>
                      </a:pPr>
                      <a:r>
                        <a:rPr kumimoji="1" lang="en-US" sz="1600" b="1" dirty="0" smtClean="0">
                          <a:ln>
                            <a:prstDash val="solid"/>
                          </a:ln>
                          <a:solidFill>
                            <a:srgbClr val="000099"/>
                          </a:solidFill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B1</a:t>
                      </a:r>
                      <a:endParaRPr kumimoji="1" lang="en-US" sz="1600" b="1" dirty="0">
                        <a:ln>
                          <a:prstDash val="solid"/>
                        </a:ln>
                        <a:solidFill>
                          <a:srgbClr val="000099"/>
                        </a:solidFill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6934200" y="2338050"/>
                      <a:ext cx="609600" cy="4753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3600000"/>
                      </a:lightRig>
                    </a:scene3d>
                    <a:sp3d>
                      <a:bevelT/>
                    </a:sp3d>
                  </p:spPr>
                  <p:txBody>
                    <a:bodyPr wrap="square" lIns="91440" tIns="45720" rIns="91440" bIns="45720">
                      <a:spAutoFit/>
                      <a:sp3d prstMaterial="softEdge">
                        <a:contourClr>
                          <a:schemeClr val="accent4">
                            <a:alpha val="95000"/>
                          </a:schemeClr>
                        </a:contourClr>
                      </a:sp3d>
                    </a:bodyPr>
                    <a:lstStyle/>
                    <a:p>
                      <a:pPr algn="ctr" eaLnBrk="1" hangingPunct="1">
                        <a:lnSpc>
                          <a:spcPts val="3200"/>
                        </a:lnSpc>
                      </a:pPr>
                      <a:r>
                        <a:rPr kumimoji="1" lang="en-US" sz="1600" b="1" dirty="0" smtClean="0">
                          <a:ln>
                            <a:prstDash val="solid"/>
                          </a:ln>
                          <a:solidFill>
                            <a:srgbClr val="006666"/>
                          </a:solidFill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Q2</a:t>
                      </a:r>
                      <a:endParaRPr kumimoji="1" lang="en-US" sz="1600" b="1" dirty="0">
                        <a:ln>
                          <a:prstDash val="solid"/>
                        </a:ln>
                        <a:solidFill>
                          <a:srgbClr val="006666"/>
                        </a:solidFill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</p:grpSp>
              <p:sp>
                <p:nvSpPr>
                  <p:cNvPr id="49" name="Rectangle 48"/>
                  <p:cNvSpPr/>
                  <p:nvPr/>
                </p:nvSpPr>
                <p:spPr>
                  <a:xfrm>
                    <a:off x="4648200" y="5105400"/>
                    <a:ext cx="1676400" cy="357790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0"/>
                    </a:camera>
                    <a:lightRig rig="glow" dir="t">
                      <a:rot lat="0" lon="0" rev="3600000"/>
                    </a:lightRig>
                  </a:scene3d>
                  <a:sp3d>
                    <a:bevelT/>
                  </a:sp3d>
                </p:spPr>
                <p:txBody>
                  <a:bodyPr wrap="square" lIns="91440" tIns="45720" rIns="91440" bIns="45720">
                    <a:spAutoFit/>
                    <a:sp3d prstMaterial="softEdge">
                      <a:contourClr>
                        <a:schemeClr val="accent4">
                          <a:alpha val="95000"/>
                        </a:schemeClr>
                      </a:contourClr>
                    </a:sp3d>
                  </a:bodyPr>
                  <a:lstStyle/>
                  <a:p>
                    <a:pPr eaLnBrk="1" hangingPunct="1">
                      <a:lnSpc>
                        <a:spcPts val="2100"/>
                      </a:lnSpc>
                    </a:pPr>
                    <a:r>
                      <a:rPr kumimoji="1" lang="en-US" sz="1600" b="1" dirty="0" smtClean="0">
                        <a:ln>
                          <a:prstDash val="solid"/>
                        </a:ln>
                        <a:solidFill>
                          <a:srgbClr val="002A13"/>
                        </a:solidFill>
                        <a:latin typeface="Comic Sans MS"/>
                        <a:ea typeface="ＭＳ Ｐゴシック" charset="-128"/>
                        <a:cs typeface="Comic Sans MS Bold"/>
                      </a:rPr>
                      <a:t>Neutrons</a:t>
                    </a:r>
                    <a:endParaRPr kumimoji="1" lang="en-US" sz="1600" b="1" dirty="0">
                      <a:ln>
                        <a:prstDash val="solid"/>
                      </a:ln>
                      <a:solidFill>
                        <a:srgbClr val="002A13"/>
                      </a:solidFill>
                      <a:latin typeface="Comic Sans MS"/>
                      <a:ea typeface="ＭＳ Ｐゴシック" charset="-128"/>
                      <a:cs typeface="Comic Sans MS Bold"/>
                    </a:endParaRPr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6828370" y="4234683"/>
                    <a:ext cx="1676400" cy="357790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0"/>
                    </a:camera>
                    <a:lightRig rig="glow" dir="t">
                      <a:rot lat="0" lon="0" rev="3600000"/>
                    </a:lightRig>
                  </a:scene3d>
                  <a:sp3d>
                    <a:bevelT/>
                  </a:sp3d>
                </p:spPr>
                <p:txBody>
                  <a:bodyPr wrap="square" lIns="91440" tIns="45720" rIns="91440" bIns="45720">
                    <a:spAutoFit/>
                    <a:sp3d prstMaterial="softEdge">
                      <a:contourClr>
                        <a:schemeClr val="accent4">
                          <a:alpha val="95000"/>
                        </a:schemeClr>
                      </a:contourClr>
                    </a:sp3d>
                  </a:bodyPr>
                  <a:lstStyle/>
                  <a:p>
                    <a:pPr eaLnBrk="1" hangingPunct="1">
                      <a:lnSpc>
                        <a:spcPts val="2100"/>
                      </a:lnSpc>
                    </a:pPr>
                    <a:r>
                      <a:rPr kumimoji="1" lang="en-US" sz="1600" b="1" dirty="0" smtClean="0">
                        <a:ln>
                          <a:prstDash val="solid"/>
                        </a:ln>
                        <a:solidFill>
                          <a:srgbClr val="0000FF"/>
                        </a:solidFill>
                        <a:latin typeface="Comic Sans MS"/>
                        <a:ea typeface="ＭＳ Ｐゴシック" charset="-128"/>
                        <a:cs typeface="Comic Sans MS Bold"/>
                      </a:rPr>
                      <a:t>p = </a:t>
                    </a:r>
                    <a:r>
                      <a:rPr kumimoji="1" lang="en-US" sz="1600" b="1" dirty="0" err="1" smtClean="0">
                        <a:ln>
                          <a:prstDash val="solid"/>
                        </a:ln>
                        <a:solidFill>
                          <a:srgbClr val="0000FF"/>
                        </a:solidFill>
                        <a:latin typeface="Comic Sans MS"/>
                        <a:ea typeface="ＭＳ Ｐゴシック" charset="-128"/>
                        <a:cs typeface="Comic Sans MS Bold"/>
                      </a:rPr>
                      <a:t>p</a:t>
                    </a:r>
                    <a:r>
                      <a:rPr kumimoji="1" lang="en-US" sz="1600" b="1" baseline="-25000" dirty="0" err="1" smtClean="0">
                        <a:ln>
                          <a:prstDash val="solid"/>
                        </a:ln>
                        <a:solidFill>
                          <a:srgbClr val="0000FF"/>
                        </a:solidFill>
                        <a:latin typeface="Comic Sans MS"/>
                        <a:ea typeface="ＭＳ Ｐゴシック" charset="-128"/>
                        <a:cs typeface="Comic Sans MS Bold"/>
                      </a:rPr>
                      <a:t>o</a:t>
                    </a:r>
                    <a:endParaRPr kumimoji="1" lang="en-US" sz="1600" b="1" baseline="-25000" dirty="0">
                      <a:ln>
                        <a:prstDash val="solid"/>
                      </a:ln>
                      <a:solidFill>
                        <a:srgbClr val="0000FF"/>
                      </a:solidFill>
                      <a:latin typeface="Comic Sans MS"/>
                      <a:ea typeface="ＭＳ Ｐゴシック" charset="-128"/>
                      <a:cs typeface="Comic Sans MS Bold"/>
                    </a:endParaRPr>
                  </a:p>
                </p:txBody>
              </p:sp>
              <p:cxnSp>
                <p:nvCxnSpPr>
                  <p:cNvPr id="51" name="Straight Arrow Connector 50"/>
                  <p:cNvCxnSpPr>
                    <a:stCxn id="50" idx="1"/>
                  </p:cNvCxnSpPr>
                  <p:nvPr/>
                </p:nvCxnSpPr>
                <p:spPr>
                  <a:xfrm flipH="1" flipV="1">
                    <a:off x="6400800" y="3657600"/>
                    <a:ext cx="427570" cy="755978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tailEnd type="arrow"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Rectangle 51"/>
                  <p:cNvSpPr/>
                  <p:nvPr/>
                </p:nvSpPr>
                <p:spPr>
                  <a:xfrm>
                    <a:off x="6400800" y="1752600"/>
                    <a:ext cx="2133600" cy="357790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0"/>
                    </a:camera>
                    <a:lightRig rig="glow" dir="t">
                      <a:rot lat="0" lon="0" rev="3600000"/>
                    </a:lightRig>
                  </a:scene3d>
                  <a:sp3d>
                    <a:bevelT/>
                  </a:sp3d>
                </p:spPr>
                <p:txBody>
                  <a:bodyPr wrap="square" lIns="91440" tIns="45720" rIns="91440" bIns="45720">
                    <a:spAutoFit/>
                    <a:sp3d prstMaterial="softEdge">
                      <a:contourClr>
                        <a:schemeClr val="accent4">
                          <a:alpha val="95000"/>
                        </a:schemeClr>
                      </a:contourClr>
                    </a:sp3d>
                  </a:bodyPr>
                  <a:lstStyle/>
                  <a:p>
                    <a:pPr eaLnBrk="1" hangingPunct="1">
                      <a:lnSpc>
                        <a:spcPts val="2100"/>
                      </a:lnSpc>
                    </a:pPr>
                    <a:r>
                      <a:rPr kumimoji="1" lang="en-US" sz="1600" b="1" dirty="0" smtClean="0">
                        <a:ln>
                          <a:prstDash val="solid"/>
                        </a:ln>
                        <a:solidFill>
                          <a:srgbClr val="006600"/>
                        </a:solidFill>
                        <a:latin typeface="Comic Sans MS"/>
                        <a:ea typeface="ＭＳ Ｐゴシック" charset="-128"/>
                        <a:cs typeface="Comic Sans MS Bold"/>
                      </a:rPr>
                      <a:t>p = 80%p</a:t>
                    </a:r>
                    <a:r>
                      <a:rPr kumimoji="1" lang="en-US" sz="1600" b="1" baseline="-25000" dirty="0" smtClean="0">
                        <a:ln>
                          <a:prstDash val="solid"/>
                        </a:ln>
                        <a:solidFill>
                          <a:srgbClr val="006600"/>
                        </a:solidFill>
                        <a:latin typeface="Comic Sans MS"/>
                        <a:ea typeface="ＭＳ Ｐゴシック" charset="-128"/>
                        <a:cs typeface="Comic Sans MS Bold"/>
                      </a:rPr>
                      <a:t>o</a:t>
                    </a:r>
                    <a:endParaRPr kumimoji="1" lang="en-US" sz="1600" b="1" baseline="-25000" dirty="0">
                      <a:ln>
                        <a:prstDash val="solid"/>
                      </a:ln>
                      <a:solidFill>
                        <a:srgbClr val="006600"/>
                      </a:solidFill>
                      <a:latin typeface="Comic Sans MS"/>
                      <a:ea typeface="ＭＳ Ｐゴシック" charset="-128"/>
                      <a:cs typeface="Comic Sans MS Bold"/>
                    </a:endParaRPr>
                  </a:p>
                </p:txBody>
              </p:sp>
              <p:cxnSp>
                <p:nvCxnSpPr>
                  <p:cNvPr id="53" name="Straight Arrow Connector 52"/>
                  <p:cNvCxnSpPr/>
                  <p:nvPr/>
                </p:nvCxnSpPr>
                <p:spPr>
                  <a:xfrm flipH="1">
                    <a:off x="6400800" y="2133600"/>
                    <a:ext cx="228600" cy="914400"/>
                  </a:xfrm>
                  <a:prstGeom prst="straightConnector1">
                    <a:avLst/>
                  </a:prstGeom>
                  <a:ln w="38100">
                    <a:solidFill>
                      <a:srgbClr val="006600"/>
                    </a:solidFill>
                    <a:tailEnd type="arrow"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Rectangle 53"/>
                  <p:cNvSpPr/>
                  <p:nvPr/>
                </p:nvSpPr>
                <p:spPr>
                  <a:xfrm>
                    <a:off x="3469739" y="1634348"/>
                    <a:ext cx="1255751" cy="116570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0"/>
                    </a:camera>
                    <a:lightRig rig="glow" dir="t">
                      <a:rot lat="0" lon="0" rev="3600000"/>
                    </a:lightRig>
                  </a:scene3d>
                  <a:sp3d>
                    <a:bevelT/>
                  </a:sp3d>
                </p:spPr>
                <p:txBody>
                  <a:bodyPr wrap="square" lIns="91440" tIns="45720" rIns="91440" bIns="45720">
                    <a:spAutoFit/>
                    <a:sp3d prstMaterial="softEdge">
                      <a:contourClr>
                        <a:schemeClr val="accent4">
                          <a:alpha val="95000"/>
                        </a:schemeClr>
                      </a:contourClr>
                    </a:sp3d>
                  </a:bodyPr>
                  <a:lstStyle/>
                  <a:p>
                    <a:pPr algn="ctr" eaLnBrk="1" hangingPunct="1">
                      <a:lnSpc>
                        <a:spcPts val="2100"/>
                      </a:lnSpc>
                    </a:pPr>
                    <a:r>
                      <a:rPr kumimoji="1" lang="en-US" sz="1600" b="1" dirty="0" smtClean="0">
                        <a:ln>
                          <a:prstDash val="solid"/>
                        </a:ln>
                        <a:solidFill>
                          <a:srgbClr val="00B050"/>
                        </a:solidFill>
                        <a:latin typeface="Comic Sans MS Bold"/>
                        <a:ea typeface="ＭＳ Ｐゴシック" charset="-128"/>
                        <a:cs typeface="Comic Sans MS Bold"/>
                      </a:rPr>
                      <a:t>p = 50%p</a:t>
                    </a:r>
                    <a:r>
                      <a:rPr kumimoji="1" lang="en-US" sz="1600" b="1" baseline="-25000" dirty="0" smtClean="0">
                        <a:ln>
                          <a:prstDash val="solid"/>
                        </a:ln>
                        <a:solidFill>
                          <a:srgbClr val="00B050"/>
                        </a:solidFill>
                        <a:latin typeface="Comic Sans MS Bold"/>
                        <a:ea typeface="ＭＳ Ｐゴシック" charset="-128"/>
                        <a:cs typeface="Comic Sans MS Bold"/>
                      </a:rPr>
                      <a:t>o</a:t>
                    </a:r>
                  </a:p>
                  <a:p>
                    <a:pPr algn="ctr" eaLnBrk="1" hangingPunct="1">
                      <a:lnSpc>
                        <a:spcPts val="2100"/>
                      </a:lnSpc>
                    </a:pPr>
                    <a:r>
                      <a:rPr kumimoji="1" lang="en-US" sz="1600" b="1" dirty="0" smtClean="0">
                        <a:ln>
                          <a:prstDash val="solid"/>
                        </a:ln>
                        <a:solidFill>
                          <a:srgbClr val="00B050"/>
                        </a:solidFill>
                        <a:latin typeface="Comic Sans MS Bold"/>
                        <a:ea typeface="ＭＳ Ｐゴシック" charset="-128"/>
                        <a:cs typeface="Comic Sans MS Bold"/>
                      </a:rPr>
                      <a:t>protons from Au decay</a:t>
                    </a:r>
                    <a:endParaRPr kumimoji="1" lang="en-US" sz="1600" b="1" dirty="0">
                      <a:ln>
                        <a:prstDash val="solid"/>
                      </a:ln>
                      <a:solidFill>
                        <a:srgbClr val="00B050"/>
                      </a:solidFill>
                      <a:latin typeface="Comic Sans MS Bold"/>
                      <a:ea typeface="ＭＳ Ｐゴシック" charset="-128"/>
                      <a:cs typeface="Comic Sans MS Bold"/>
                    </a:endParaRPr>
                  </a:p>
                </p:txBody>
              </p:sp>
              <p:cxnSp>
                <p:nvCxnSpPr>
                  <p:cNvPr id="55" name="Straight Arrow Connector 54"/>
                  <p:cNvCxnSpPr/>
                  <p:nvPr/>
                </p:nvCxnSpPr>
                <p:spPr>
                  <a:xfrm>
                    <a:off x="4572000" y="2133600"/>
                    <a:ext cx="533400" cy="762000"/>
                  </a:xfrm>
                  <a:prstGeom prst="straightConnector1">
                    <a:avLst/>
                  </a:prstGeom>
                  <a:ln w="38100">
                    <a:solidFill>
                      <a:srgbClr val="00FF00"/>
                    </a:solidFill>
                    <a:tailEnd type="arrow"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Rectangle 55"/>
                  <p:cNvSpPr/>
                  <p:nvPr/>
                </p:nvSpPr>
                <p:spPr>
                  <a:xfrm>
                    <a:off x="1161418" y="5032884"/>
                    <a:ext cx="2458071" cy="646331"/>
                  </a:xfrm>
                  <a:prstGeom prst="rect">
                    <a:avLst/>
                  </a:prstGeom>
                  <a:solidFill>
                    <a:srgbClr val="FFFFFF">
                      <a:alpha val="50196"/>
                    </a:srgbClr>
                  </a:solidFill>
                  <a:scene3d>
                    <a:camera prst="orthographicFront">
                      <a:rot lat="0" lon="60000" rev="0"/>
                    </a:camera>
                    <a:lightRig rig="glow" dir="t">
                      <a:rot lat="0" lon="0" rev="3600000"/>
                    </a:lightRig>
                  </a:scene3d>
                  <a:sp3d>
                    <a:bevelT/>
                  </a:sp3d>
                </p:spPr>
                <p:txBody>
                  <a:bodyPr wrap="square" lIns="91440" tIns="45720" rIns="91440" bIns="45720">
                    <a:spAutoFit/>
                    <a:sp3d prstMaterial="softEdge">
                      <a:contourClr>
                        <a:schemeClr val="accent4">
                          <a:alpha val="95000"/>
                        </a:schemeClr>
                      </a:contourClr>
                    </a:sp3d>
                  </a:bodyPr>
                  <a:lstStyle/>
                  <a:p>
                    <a:pPr eaLnBrk="1" hangingPunct="1"/>
                    <a:r>
                      <a:rPr kumimoji="1" lang="en-US" sz="1200" b="1" dirty="0" smtClean="0">
                        <a:ln>
                          <a:prstDash val="solid"/>
                        </a:ln>
                        <a:solidFill>
                          <a:srgbClr val="FF0000"/>
                        </a:solidFill>
                        <a:latin typeface="Comic Sans MS" charset="0"/>
                        <a:ea typeface="ＭＳ Ｐゴシック" charset="-128"/>
                        <a:cs typeface="ＭＳ Ｐゴシック" charset="-128"/>
                      </a:rPr>
                      <a:t>Electrons pass </a:t>
                    </a:r>
                  </a:p>
                  <a:p>
                    <a:pPr eaLnBrk="1" hangingPunct="1"/>
                    <a:r>
                      <a:rPr kumimoji="1" lang="en-US" sz="1200" b="1" dirty="0" smtClean="0">
                        <a:ln>
                          <a:prstDash val="solid"/>
                        </a:ln>
                        <a:solidFill>
                          <a:srgbClr val="FF0000"/>
                        </a:solidFill>
                        <a:latin typeface="Comic Sans MS" charset="0"/>
                        <a:ea typeface="ＭＳ Ｐゴシック" charset="-128"/>
                        <a:cs typeface="ＭＳ Ｐゴシック" charset="-128"/>
                      </a:rPr>
                      <a:t>through essentially </a:t>
                    </a:r>
                  </a:p>
                  <a:p>
                    <a:pPr eaLnBrk="1" hangingPunct="1"/>
                    <a:r>
                      <a:rPr kumimoji="1" lang="en-US" sz="1200" b="1" dirty="0" smtClean="0">
                        <a:ln>
                          <a:prstDash val="solid"/>
                        </a:ln>
                        <a:solidFill>
                          <a:srgbClr val="FF0000"/>
                        </a:solidFill>
                        <a:latin typeface="Comic Sans MS" charset="0"/>
                        <a:ea typeface="ＭＳ Ｐゴシック" charset="-128"/>
                        <a:cs typeface="ＭＳ Ｐゴシック" charset="-128"/>
                      </a:rPr>
                      <a:t>zero B-field</a:t>
                    </a:r>
                    <a:endParaRPr kumimoji="1" lang="en-US" sz="1200" b="1" dirty="0">
                      <a:ln>
                        <a:prstDash val="solid"/>
                      </a:ln>
                      <a:solidFill>
                        <a:srgbClr val="FF0000"/>
                      </a:solidFill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</p:grpSp>
          </p:grpSp>
          <p:grpSp>
            <p:nvGrpSpPr>
              <p:cNvPr id="42" name="Group 41"/>
              <p:cNvGrpSpPr/>
              <p:nvPr/>
            </p:nvGrpSpPr>
            <p:grpSpPr>
              <a:xfrm>
                <a:off x="2590800" y="4953000"/>
                <a:ext cx="1371600" cy="381000"/>
                <a:chOff x="2590800" y="4953000"/>
                <a:chExt cx="1371600" cy="381000"/>
              </a:xfrm>
            </p:grpSpPr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2590800" y="4953000"/>
                  <a:ext cx="76200" cy="3048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V="1">
                  <a:off x="2590800" y="5105400"/>
                  <a:ext cx="609600" cy="1524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2590800" y="5257800"/>
                  <a:ext cx="1371600" cy="762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Rectangle 62"/>
            <p:cNvSpPr/>
            <p:nvPr/>
          </p:nvSpPr>
          <p:spPr>
            <a:xfrm>
              <a:off x="7162800" y="3200400"/>
              <a:ext cx="1752600" cy="674116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lnSpc>
                  <a:spcPts val="2300"/>
                </a:lnSpc>
              </a:pPr>
              <a:r>
                <a:rPr lang="en-US" sz="1600" dirty="0" smtClean="0">
                  <a:ln>
                    <a:prstDash val="solid"/>
                  </a:ln>
                  <a:solidFill>
                    <a:srgbClr val="0000FF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16 </a:t>
              </a:r>
              <a:r>
                <a:rPr lang="en-US" sz="1600" dirty="0" err="1" smtClean="0">
                  <a:ln>
                    <a:prstDash val="solid"/>
                  </a:ln>
                  <a:solidFill>
                    <a:srgbClr val="0000FF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mrad</a:t>
              </a:r>
              <a:r>
                <a:rPr lang="en-US" sz="1600" dirty="0" smtClean="0">
                  <a:ln>
                    <a:prstDash val="solid"/>
                  </a:ln>
                  <a:solidFill>
                    <a:srgbClr val="0000FF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 deflection of the hadron beam</a:t>
              </a:r>
              <a:endParaRPr lang="en-US" sz="1600" cap="none" spc="0" dirty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  <p:sp>
        <p:nvSpPr>
          <p:cNvPr id="29" name="Content Placeholder 1"/>
          <p:cNvSpPr txBox="1">
            <a:spLocks/>
          </p:cNvSpPr>
          <p:nvPr/>
        </p:nvSpPr>
        <p:spPr bwMode="auto">
          <a:xfrm>
            <a:off x="76200" y="5867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New version of the </a:t>
            </a:r>
            <a:r>
              <a:rPr lang="en-US" sz="1400" dirty="0" err="1" smtClean="0">
                <a:latin typeface="Arial" charset="0"/>
                <a:ea typeface="ＭＳ Ｐゴシック" charset="0"/>
                <a:cs typeface="Arial" charset="0"/>
              </a:rPr>
              <a:t>eRHIC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 forward hadron detection has some similarities to the MEIC, but is smaller (16 </a:t>
            </a:r>
            <a:r>
              <a:rPr lang="en-US" sz="1400" dirty="0" err="1" smtClean="0">
                <a:latin typeface="Arial" charset="0"/>
                <a:ea typeface="ＭＳ Ｐゴシック" charset="0"/>
                <a:cs typeface="Arial" charset="0"/>
              </a:rPr>
              <a:t>vs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 56 </a:t>
            </a:r>
            <a:r>
              <a:rPr lang="en-US" sz="1400" dirty="0" err="1" smtClean="0">
                <a:latin typeface="Arial" charset="0"/>
                <a:ea typeface="ＭＳ Ｐゴシック" charset="0"/>
                <a:cs typeface="Arial" charset="0"/>
              </a:rPr>
              <a:t>mrad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 bending angle, less drift space, no second focus on roman pot, no dipole before quads)</a:t>
            </a:r>
            <a:endParaRPr lang="en-US" sz="14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381000" y="5486400"/>
            <a:ext cx="3581400" cy="26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200" dirty="0" smtClean="0">
                <a:solidFill>
                  <a:srgbClr val="147806"/>
                </a:solidFill>
                <a:latin typeface="+mn-lt"/>
              </a:rPr>
              <a:t>E. </a:t>
            </a:r>
            <a:r>
              <a:rPr lang="en-US" sz="1200" dirty="0" err="1" smtClean="0">
                <a:solidFill>
                  <a:srgbClr val="147806"/>
                </a:solidFill>
                <a:latin typeface="+mn-lt"/>
              </a:rPr>
              <a:t>Aschenauer</a:t>
            </a:r>
            <a:r>
              <a:rPr lang="en-US" sz="1200" dirty="0" smtClean="0">
                <a:solidFill>
                  <a:srgbClr val="147806"/>
                </a:solidFill>
                <a:latin typeface="+mn-lt"/>
              </a:rPr>
              <a:t>, EIC detector R&amp;D meeting, July 2014</a:t>
            </a:r>
            <a:endParaRPr lang="en-US" sz="1200" dirty="0">
              <a:solidFill>
                <a:srgbClr val="14780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235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Summary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25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762000" y="1295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The EIC is the next-generation US QCD facility</a:t>
            </a:r>
            <a:endParaRPr lang="en-US" sz="1800" b="1" dirty="0">
              <a:solidFill>
                <a:srgbClr val="99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762000" y="2819400"/>
            <a:ext cx="6477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Spectator tagging with polarized light ions offers many interesting opportunities</a:t>
            </a:r>
            <a:endParaRPr lang="en-US" sz="1800" b="1" dirty="0">
              <a:solidFill>
                <a:srgbClr val="008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762000" y="4419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High-x physics is possible also at an EIC !</a:t>
            </a:r>
            <a:endParaRPr lang="en-US" sz="18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7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Backup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26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2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3"/>
            <a:ext cx="2377440" cy="337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Forward detection – processes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27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4801" y="1066800"/>
            <a:ext cx="6248400" cy="2286000"/>
          </a:xfrm>
        </p:spPr>
        <p:txBody>
          <a:bodyPr/>
          <a:lstStyle/>
          <a:p>
            <a:pPr>
              <a:buSzTx/>
            </a:pPr>
            <a:r>
              <a:rPr lang="en-US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Recoils in exclusive (diffractive) processes</a:t>
            </a:r>
            <a:endParaRPr lang="en-US" dirty="0">
              <a:solidFill>
                <a:srgbClr val="8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Recoil baryons</a:t>
            </a:r>
          </a:p>
          <a:p>
            <a:pPr marL="906283" lvl="2" indent="0">
              <a:buSzPct val="70000"/>
              <a:buNone/>
            </a:pP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Large t (</a:t>
            </a:r>
            <a:r>
              <a:rPr lang="en-US" sz="1400" i="1" dirty="0" err="1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400" i="1" baseline="-25000" dirty="0" err="1"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) range and good resolution desirable</a:t>
            </a:r>
            <a:endParaRPr lang="en-US" sz="1400" b="1" i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Coherent nuclear processes</a:t>
            </a:r>
          </a:p>
          <a:p>
            <a:pPr marL="906283" lvl="2" indent="0">
              <a:buSzPct val="70000"/>
              <a:buNone/>
            </a:pP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Good small-</a:t>
            </a:r>
            <a:r>
              <a:rPr lang="en-US" sz="1400" i="1" dirty="0" err="1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400" i="1" baseline="-25000" dirty="0" err="1"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 acceptance extends detectable mass range</a:t>
            </a:r>
          </a:p>
          <a:p>
            <a:pPr marL="906283" lvl="2" indent="0">
              <a:buSzPct val="70000"/>
              <a:buNone/>
            </a:pP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Suppression of incoherent background for heaviest nuclei through detection of all fragments and photons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4800" y="3124200"/>
            <a:ext cx="640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err="1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Partonic</a:t>
            </a:r>
            <a:r>
              <a:rPr lang="en-US" sz="1800" dirty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 fragmentation in SIDIS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Correlations of current and target jets</a:t>
            </a:r>
            <a:endParaRPr lang="en-US" sz="16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Decays of strange and charmed baryons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04800" y="4191004"/>
            <a:ext cx="777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Nuclear spectators and fragments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Spectator tagging with polarized light ions</a:t>
            </a:r>
          </a:p>
          <a:p>
            <a:pPr marL="907223" lvl="2" indent="0">
              <a:buSzPct val="70000"/>
              <a:buNone/>
            </a:pPr>
            <a:r>
              <a:rPr lang="en-US" sz="1400" i="1" dirty="0" err="1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400" i="1" baseline="-25000" dirty="0" err="1"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 resolution &lt; Fermi momentum</a:t>
            </a:r>
            <a:endParaRPr lang="en-US" sz="1400" b="1" i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Final state in heavy-ion reactions</a:t>
            </a:r>
          </a:p>
          <a:p>
            <a:pPr marL="907223" lvl="2" indent="0">
              <a:buSzPct val="70000"/>
              <a:buNone/>
            </a:pP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Centrality of collision (</a:t>
            </a:r>
            <a:r>
              <a:rPr lang="en-US" sz="1400" i="1" dirty="0" err="1">
                <a:latin typeface="Arial" charset="0"/>
                <a:ea typeface="ＭＳ Ｐゴシック" charset="0"/>
                <a:cs typeface="Arial" charset="0"/>
              </a:rPr>
              <a:t>hadronization</a:t>
            </a: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, shadowing, saturation, </a:t>
            </a:r>
            <a:r>
              <a:rPr lang="en-US" sz="1400" i="1" dirty="0" err="1">
                <a:latin typeface="Arial" charset="0"/>
                <a:ea typeface="ＭＳ Ｐゴシック" charset="0"/>
                <a:cs typeface="Arial" charset="0"/>
              </a:rPr>
              <a:t>etc</a:t>
            </a: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)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304800" y="57912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Heavy flavor </a:t>
            </a:r>
            <a:r>
              <a:rPr lang="en-US" sz="1800" dirty="0" err="1">
                <a:latin typeface="Arial" charset="0"/>
                <a:ea typeface="ＭＳ Ｐゴシック" charset="0"/>
                <a:cs typeface="Arial" charset="0"/>
              </a:rPr>
              <a:t>photoproduction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 (low-</a:t>
            </a:r>
            <a:r>
              <a:rPr lang="en-US" sz="1800" i="1" dirty="0"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800" i="1" baseline="30000" dirty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 electron tagging)</a:t>
            </a:r>
          </a:p>
        </p:txBody>
      </p:sp>
    </p:spTree>
    <p:extLst>
      <p:ext uri="{BB962C8B-B14F-4D97-AF65-F5344CB8AC3E}">
        <p14:creationId xmlns:p14="http://schemas.microsoft.com/office/powerpoint/2010/main" val="71695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457200" y="2"/>
            <a:ext cx="83058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Forward detection </a:t>
            </a:r>
            <a:r>
              <a:rPr lang="en-US" i="1" dirty="0" smtClean="0">
                <a:latin typeface="Arial" charset="0"/>
                <a:ea typeface="ＭＳ Ｐゴシック" charset="0"/>
                <a:cs typeface="Arial" charset="0"/>
              </a:rPr>
              <a:t>before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ion quads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28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5"/>
            <a:ext cx="6055200" cy="12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5" t="28581" b="36536"/>
          <a:stretch>
            <a:fillRect/>
          </a:stretch>
        </p:blipFill>
        <p:spPr bwMode="auto">
          <a:xfrm>
            <a:off x="982080" y="1319178"/>
            <a:ext cx="7326720" cy="141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435" t="28581" b="365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74720" y="1419989"/>
            <a:ext cx="7672320" cy="1106036"/>
          </a:xfrm>
          <a:prstGeom prst="wedgeRectCallout">
            <a:avLst>
              <a:gd name="adj1" fmla="val 12426"/>
              <a:gd name="adj2" fmla="val 121875"/>
            </a:avLst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197" tIns="41100" rIns="82197" bIns="41100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28721" y="1422869"/>
            <a:ext cx="1219555" cy="28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0902" tIns="42077" rIns="80902" bIns="42077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89 T/m, 1.2 m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60081" y="1368143"/>
            <a:ext cx="1235995" cy="28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0902" tIns="42077" rIns="80902" bIns="42077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51 T/m, 2.4 m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050240" y="1143004"/>
            <a:ext cx="1407960" cy="28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0902" tIns="42077" rIns="80902" bIns="42077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36 T/m, 1.2 m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0640" y="1814594"/>
            <a:ext cx="1501920" cy="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spcBef>
                <a:spcPts val="680"/>
              </a:spcBef>
              <a:defRPr/>
            </a:pPr>
            <a:r>
              <a:rPr lang="en-US" sz="11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Permanent magnets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95680" y="2239435"/>
            <a:ext cx="685440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34 T/m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678400" y="2239435"/>
            <a:ext cx="685440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46 T/m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265920" y="2239435"/>
            <a:ext cx="685440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38 T/m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947520" y="2239435"/>
            <a:ext cx="947520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 x 15 T/m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7994880" y="2187676"/>
            <a:ext cx="246751" cy="29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0457" rIns="80902" bIns="40457">
            <a:spAutoFit/>
          </a:bodyPr>
          <a:lstStyle/>
          <a:p>
            <a:pPr hangingPunct="1">
              <a:lnSpc>
                <a:spcPct val="100000"/>
              </a:lnSpc>
              <a:defRPr/>
            </a:pPr>
            <a:r>
              <a:rPr lang="de-DE" sz="1400" b="1" dirty="0" err="1">
                <a:solidFill>
                  <a:srgbClr val="FF0000"/>
                </a:solidFill>
                <a:latin typeface="Arial Narrow" charset="0"/>
                <a:cs typeface="Arial Unicode MS" charset="0"/>
              </a:rPr>
              <a:t>e</a:t>
            </a:r>
            <a:endParaRPr lang="de-DE" sz="1400" b="1" dirty="0">
              <a:solidFill>
                <a:srgbClr val="FF0000"/>
              </a:solidFill>
              <a:latin typeface="Arial Narrow" charset="0"/>
              <a:cs typeface="Arial Unicode MS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7344000" y="2353210"/>
            <a:ext cx="54144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324603" y="2975423"/>
            <a:ext cx="1447799" cy="30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5 T, 4 m dipole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428641" y="1031149"/>
            <a:ext cx="3820320" cy="32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500" dirty="0">
                <a:solidFill>
                  <a:srgbClr val="B8004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Ion </a:t>
            </a:r>
            <a:r>
              <a:rPr lang="en-US" sz="1500" dirty="0" err="1">
                <a:solidFill>
                  <a:srgbClr val="B8004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quadrupoles</a:t>
            </a:r>
            <a:r>
              <a:rPr lang="en-US" sz="1500" dirty="0">
                <a:solidFill>
                  <a:srgbClr val="B8004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: </a:t>
            </a:r>
            <a:r>
              <a:rPr lang="en-US" sz="15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gradient, length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187360" y="1749784"/>
            <a:ext cx="718560" cy="48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spcBef>
                <a:spcPts val="680"/>
              </a:spcBef>
              <a:defRPr/>
            </a:pP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 T dipole</a:t>
            </a: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783360" y="1437275"/>
            <a:ext cx="1339200" cy="391721"/>
          </a:xfrm>
          <a:prstGeom prst="roundRect">
            <a:avLst>
              <a:gd name="adj" fmla="val 231"/>
            </a:avLst>
          </a:prstGeom>
          <a:solidFill>
            <a:srgbClr val="CC6633">
              <a:alpha val="2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197" tIns="41100" rIns="82197" bIns="41100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16480" y="1502079"/>
            <a:ext cx="1306080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Endcap detectors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853440" y="2220713"/>
            <a:ext cx="1730880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3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Electron quadrupoles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024640" y="2860140"/>
            <a:ext cx="1143360" cy="30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Tracking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H="1" flipV="1">
            <a:off x="1991520" y="1991816"/>
            <a:ext cx="459360" cy="78632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2612160" y="1991816"/>
            <a:ext cx="358560" cy="78632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2939040" y="2860140"/>
            <a:ext cx="1208160" cy="30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Calorimeter</a:t>
            </a: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V="1">
            <a:off x="3265922" y="1958609"/>
            <a:ext cx="33120" cy="81944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2874240" y="1795869"/>
            <a:ext cx="65376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939040" y="1468954"/>
            <a:ext cx="489600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/>
          <a:p>
            <a:pPr hangingPunct="1">
              <a:spcBef>
                <a:spcPts val="680"/>
              </a:spcBef>
              <a:defRPr/>
            </a:pPr>
            <a:r>
              <a:rPr lang="en-US" sz="13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 Unicode MS" charset="0"/>
              </a:rPr>
              <a:t>1 m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285280" y="1468954"/>
            <a:ext cx="489600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/>
          <a:p>
            <a:pPr hangingPunct="1">
              <a:spcBef>
                <a:spcPts val="680"/>
              </a:spcBef>
              <a:defRPr/>
            </a:pPr>
            <a:r>
              <a:rPr lang="en-US" sz="13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 Unicode MS" charset="0"/>
              </a:rPr>
              <a:t>1 m</a:t>
            </a:r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>
            <a:off x="783360" y="2253923"/>
            <a:ext cx="1339200" cy="260667"/>
          </a:xfrm>
          <a:prstGeom prst="roundRect">
            <a:avLst>
              <a:gd name="adj" fmla="val 231"/>
            </a:avLst>
          </a:prstGeom>
          <a:solidFill>
            <a:srgbClr val="CC6633">
              <a:alpha val="2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197" tIns="41100" rIns="82197" bIns="41100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620882" y="4271296"/>
            <a:ext cx="6639840" cy="98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50 </a:t>
            </a:r>
            <a:r>
              <a:rPr lang="en-US" sz="1600" dirty="0" err="1">
                <a:latin typeface="Arial"/>
                <a:cs typeface="Arial"/>
              </a:rPr>
              <a:t>mrad</a:t>
            </a:r>
            <a:r>
              <a:rPr lang="en-US" sz="1600" dirty="0">
                <a:latin typeface="Arial"/>
                <a:cs typeface="Arial"/>
              </a:rPr>
              <a:t> crossing angle</a:t>
            </a:r>
          </a:p>
          <a:p>
            <a:pPr lvl="1" hangingPunct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  <a:defRPr/>
            </a:pPr>
            <a:r>
              <a:rPr lang="en-US" sz="1400" dirty="0">
                <a:latin typeface="Arial"/>
                <a:cs typeface="Arial"/>
              </a:rPr>
              <a:t>Moves spot of poor resolution along solenoid axis into the periphery</a:t>
            </a:r>
          </a:p>
          <a:p>
            <a:pPr lvl="1" hangingPunct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  <a:defRPr/>
            </a:pPr>
            <a:r>
              <a:rPr lang="en-US" sz="1400" dirty="0">
                <a:latin typeface="Arial"/>
                <a:cs typeface="Arial"/>
              </a:rPr>
              <a:t>Minimizes shadow from electron FFQs</a:t>
            </a:r>
          </a:p>
        </p:txBody>
      </p:sp>
      <p:grpSp>
        <p:nvGrpSpPr>
          <p:cNvPr id="34" name="Group 30"/>
          <p:cNvGrpSpPr>
            <a:grpSpLocks/>
          </p:cNvGrpSpPr>
          <p:nvPr/>
        </p:nvGrpSpPr>
        <p:grpSpPr bwMode="auto">
          <a:xfrm>
            <a:off x="7239000" y="4267202"/>
            <a:ext cx="784800" cy="833848"/>
            <a:chOff x="5204" y="2998"/>
            <a:chExt cx="545" cy="579"/>
          </a:xfrm>
        </p:grpSpPr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5289" y="3345"/>
              <a:ext cx="155" cy="157"/>
            </a:xfrm>
            <a:prstGeom prst="ellipse">
              <a:avLst/>
            </a:prstGeom>
            <a:solidFill>
              <a:srgbClr val="99CCFF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5469" y="3326"/>
              <a:ext cx="188" cy="187"/>
            </a:xfrm>
            <a:prstGeom prst="ellipse">
              <a:avLst/>
            </a:prstGeom>
            <a:solidFill>
              <a:srgbClr val="99CCFF">
                <a:alpha val="0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5406" y="3263"/>
              <a:ext cx="313" cy="313"/>
            </a:xfrm>
            <a:prstGeom prst="ellipse">
              <a:avLst/>
            </a:prstGeom>
            <a:solidFill>
              <a:srgbClr val="99CCFF">
                <a:alpha val="0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5517" y="3374"/>
              <a:ext cx="93" cy="94"/>
            </a:xfrm>
            <a:prstGeom prst="ellipse">
              <a:avLst/>
            </a:prstGeom>
            <a:solidFill>
              <a:srgbClr val="99CCFF">
                <a:alpha val="0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5362" y="3210"/>
              <a:ext cx="219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5204" y="2998"/>
              <a:ext cx="5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720" tIns="50400" rIns="81720" bIns="4068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en-US" sz="800">
                  <a:cs typeface="Arial" charset="0"/>
                </a:rPr>
                <a:t>Crossing angle</a:t>
              </a:r>
            </a:p>
          </p:txBody>
        </p:sp>
      </p:grp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609601" y="5181603"/>
            <a:ext cx="7673760" cy="4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Dipole before </a:t>
            </a:r>
            <a:r>
              <a:rPr lang="en-US" sz="1600" dirty="0" err="1">
                <a:latin typeface="Arial"/>
                <a:cs typeface="Arial"/>
              </a:rPr>
              <a:t>quadrupoles</a:t>
            </a:r>
            <a:r>
              <a:rPr lang="en-US" sz="1600" dirty="0">
                <a:latin typeface="Arial"/>
                <a:cs typeface="Arial"/>
              </a:rPr>
              <a:t> further improves resolution in the few-degree range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609602" y="5562600"/>
            <a:ext cx="8251320" cy="72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Low-gradient </a:t>
            </a:r>
            <a:r>
              <a:rPr lang="en-US" sz="1600" dirty="0" err="1">
                <a:latin typeface="Arial"/>
                <a:cs typeface="Arial"/>
              </a:rPr>
              <a:t>quadrupoles</a:t>
            </a:r>
            <a:r>
              <a:rPr lang="en-US" sz="1600" dirty="0">
                <a:latin typeface="Arial"/>
                <a:cs typeface="Arial"/>
              </a:rPr>
              <a:t> allow large apertures for detection of </a:t>
            </a:r>
            <a:r>
              <a:rPr lang="en-US" sz="1600" i="1" dirty="0">
                <a:latin typeface="Arial"/>
                <a:cs typeface="Arial"/>
              </a:rPr>
              <a:t>all</a:t>
            </a:r>
            <a:r>
              <a:rPr lang="en-US" sz="1600" dirty="0">
                <a:latin typeface="Arial"/>
                <a:cs typeface="Arial"/>
              </a:rPr>
              <a:t> ion fragments</a:t>
            </a:r>
          </a:p>
          <a:p>
            <a:pPr lvl="1" hangingPunct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  <a:defRPr/>
            </a:pPr>
            <a:r>
              <a:rPr lang="en-US" sz="1400" b="1" dirty="0">
                <a:latin typeface="Arial"/>
                <a:cs typeface="Arial"/>
              </a:rPr>
              <a:t>Peak field </a:t>
            </a:r>
            <a:r>
              <a:rPr lang="en-US" sz="1400" dirty="0">
                <a:latin typeface="Arial"/>
                <a:cs typeface="Arial"/>
              </a:rPr>
              <a:t>= quad </a:t>
            </a:r>
            <a:r>
              <a:rPr lang="en-US" sz="1400" b="1" dirty="0">
                <a:latin typeface="Arial"/>
                <a:cs typeface="Arial"/>
              </a:rPr>
              <a:t>gradient</a:t>
            </a:r>
            <a:r>
              <a:rPr lang="en-US" sz="1400" dirty="0">
                <a:latin typeface="Arial"/>
                <a:cs typeface="Arial"/>
              </a:rPr>
              <a:t> x aperture </a:t>
            </a:r>
            <a:r>
              <a:rPr lang="en-US" sz="1400" b="1" dirty="0">
                <a:latin typeface="Arial"/>
                <a:cs typeface="Arial"/>
              </a:rPr>
              <a:t>radius</a:t>
            </a:r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 flipH="1" flipV="1">
            <a:off x="4993922" y="3558617"/>
            <a:ext cx="2452320" cy="111323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751680" y="1031148"/>
            <a:ext cx="2678400" cy="30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902" tIns="42077" rIns="80902" bIns="42077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7 m from IP to first ion quad</a:t>
            </a:r>
          </a:p>
        </p:txBody>
      </p:sp>
    </p:spTree>
    <p:extLst>
      <p:ext uri="{BB962C8B-B14F-4D97-AF65-F5344CB8AC3E}">
        <p14:creationId xmlns:p14="http://schemas.microsoft.com/office/powerpoint/2010/main" val="43902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Spectator angles </a:t>
            </a:r>
            <a:r>
              <a:rPr lang="en-US" i="1" dirty="0" smtClean="0">
                <a:latin typeface="Arial" charset="0"/>
                <a:ea typeface="ＭＳ Ｐゴシック" charset="0"/>
                <a:cs typeface="Arial" charset="0"/>
              </a:rPr>
              <a:t>after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dipole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29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35" y="838200"/>
            <a:ext cx="4148507" cy="398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87" y="843965"/>
            <a:ext cx="4148507" cy="398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1143000" y="2438400"/>
            <a:ext cx="304800" cy="304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695" tIns="45350" rIns="90695" bIns="45350" numCol="1" rtlCol="0" anchor="t" anchorCtr="0" compatLnSpc="1">
            <a:prstTxWarp prst="textNoShape">
              <a:avLst/>
            </a:prstTxWarp>
          </a:bodyPr>
          <a:lstStyle/>
          <a:p>
            <a:pPr defTabSz="907223"/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5334005" y="2895600"/>
            <a:ext cx="304800" cy="304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695" tIns="45350" rIns="90695" bIns="45350" numCol="1" rtlCol="0" anchor="t" anchorCtr="0" compatLnSpc="1">
            <a:prstTxWarp prst="textNoShape">
              <a:avLst/>
            </a:prstTxWarp>
          </a:bodyPr>
          <a:lstStyle/>
          <a:p>
            <a:pPr defTabSz="907223"/>
            <a:endParaRPr lang="en-US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457200" y="4800600"/>
            <a:ext cx="838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400" dirty="0">
                <a:latin typeface="Arial" charset="0"/>
                <a:ea typeface="ＭＳ Ｐゴシック" charset="0"/>
                <a:cs typeface="Arial" charset="0"/>
              </a:rPr>
              <a:t>True spectator fragments have very small scattering angles at the IP (black curve)</a:t>
            </a:r>
          </a:p>
          <a:p>
            <a:pPr>
              <a:buSzTx/>
            </a:pPr>
            <a:r>
              <a:rPr lang="en-US" sz="1400" dirty="0">
                <a:latin typeface="Arial" charset="0"/>
                <a:ea typeface="ＭＳ Ｐゴシック" charset="0"/>
                <a:cs typeface="Arial" charset="0"/>
              </a:rPr>
              <a:t>Spectator protons from deuterium have </a:t>
            </a:r>
            <a:r>
              <a:rPr lang="en-US" sz="1400" dirty="0" err="1">
                <a:latin typeface="Arial" charset="0"/>
                <a:ea typeface="ＭＳ Ｐゴシック" charset="0"/>
                <a:cs typeface="Arial" charset="0"/>
              </a:rPr>
              <a:t>Δp</a:t>
            </a:r>
            <a:r>
              <a:rPr lang="en-US" sz="1400" dirty="0">
                <a:latin typeface="Arial" charset="0"/>
                <a:ea typeface="ＭＳ Ｐゴシック" charset="0"/>
                <a:cs typeface="Arial" charset="0"/>
              </a:rPr>
              <a:t>/p = -0.5</a:t>
            </a:r>
          </a:p>
          <a:p>
            <a:pPr>
              <a:buSzTx/>
            </a:pPr>
            <a:r>
              <a:rPr lang="en-US" sz="1400" dirty="0">
                <a:latin typeface="Arial" charset="0"/>
                <a:ea typeface="ＭＳ Ｐゴシック" charset="0"/>
                <a:cs typeface="Arial" charset="0"/>
              </a:rPr>
              <a:t>After passing the large bending dipole, the spectator angle with respect to the ion beam is large</a:t>
            </a:r>
          </a:p>
          <a:p>
            <a:pPr>
              <a:buSzTx/>
            </a:pPr>
            <a:r>
              <a:rPr lang="en-US" sz="1400" dirty="0">
                <a:latin typeface="Arial" charset="0"/>
                <a:ea typeface="ＭＳ Ｐゴシック" charset="0"/>
                <a:cs typeface="Arial" charset="0"/>
              </a:rPr>
              <a:t>The angle in the magnet-free drift section after the dipole can be calculated from the displacement at the dipole exit and a point 16 m further downstream: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l-GR" sz="1400" i="1" dirty="0">
                <a:latin typeface="Arial" charset="0"/>
                <a:ea typeface="ＭＳ Ｐゴシック" charset="0"/>
                <a:cs typeface="Arial" charset="0"/>
              </a:rPr>
              <a:t>θ</a:t>
            </a:r>
            <a:r>
              <a:rPr lang="en-US" sz="1400" dirty="0">
                <a:latin typeface="Arial" charset="0"/>
                <a:ea typeface="ＭＳ Ｐゴシック" charset="0"/>
                <a:cs typeface="Arial" charset="0"/>
              </a:rPr>
              <a:t> = </a:t>
            </a:r>
            <a:r>
              <a:rPr lang="en-US" sz="1400" dirty="0" err="1">
                <a:latin typeface="Arial" charset="0"/>
                <a:ea typeface="ＭＳ Ｐゴシック" charset="0"/>
                <a:cs typeface="Arial" charset="0"/>
              </a:rPr>
              <a:t>atan</a:t>
            </a:r>
            <a:r>
              <a:rPr lang="en-US" sz="1400" dirty="0">
                <a:latin typeface="Arial" charset="0"/>
                <a:ea typeface="ＭＳ Ｐゴシック" charset="0"/>
                <a:cs typeface="Arial" charset="0"/>
              </a:rPr>
              <a:t> ((1.4- 0.2)/16) = 75 </a:t>
            </a:r>
            <a:r>
              <a:rPr lang="en-US" sz="1400" dirty="0" err="1">
                <a:latin typeface="Arial" charset="0"/>
                <a:ea typeface="ＭＳ Ｐゴシック" charset="0"/>
                <a:cs typeface="Arial" charset="0"/>
              </a:rPr>
              <a:t>mrad</a:t>
            </a:r>
            <a:r>
              <a:rPr lang="en-US" sz="1400" dirty="0">
                <a:latin typeface="Arial" charset="0"/>
                <a:ea typeface="ＭＳ Ｐゴシック" charset="0"/>
                <a:cs typeface="Arial" charset="0"/>
              </a:rPr>
              <a:t> (= 4.3°)</a:t>
            </a:r>
          </a:p>
        </p:txBody>
      </p:sp>
    </p:spTree>
    <p:extLst>
      <p:ext uri="{BB962C8B-B14F-4D97-AF65-F5344CB8AC3E}">
        <p14:creationId xmlns:p14="http://schemas.microsoft.com/office/powerpoint/2010/main" val="36113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76200" y="2"/>
            <a:ext cx="89916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EIC implementations at 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JLab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and BNL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3</a:t>
            </a:fld>
            <a:endParaRPr lang="en-US">
              <a:solidFill>
                <a:srgbClr val="89898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5787" y="914400"/>
            <a:ext cx="3300413" cy="3148013"/>
            <a:chOff x="76202" y="890673"/>
            <a:chExt cx="3300413" cy="31480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2" y="890673"/>
              <a:ext cx="3300413" cy="3148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533400" y="2273888"/>
              <a:ext cx="1371600" cy="333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80902" tIns="40457" rIns="80902" bIns="40457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Arial"/>
                  <a:cs typeface="Arial"/>
                </a:rPr>
                <a:t>IP2</a:t>
              </a:r>
              <a:endParaRPr lang="de-DE" sz="10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219200" y="2033542"/>
              <a:ext cx="762000" cy="33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80902" tIns="40457" rIns="80902" bIns="40457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Arial"/>
                  <a:cs typeface="Arial"/>
                </a:rPr>
                <a:t>IP1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33400" y="1590986"/>
              <a:ext cx="1066800" cy="359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80902" tIns="40457" rIns="80902" bIns="40457">
              <a:spAutoFit/>
            </a:bodyPr>
            <a:lstStyle/>
            <a:p>
              <a:pPr algn="ctr">
                <a:tabLst>
                  <a:tab pos="650811" algn="l"/>
                </a:tabLst>
                <a:defRPr/>
              </a:pPr>
              <a:r>
                <a:rPr lang="de-DE" sz="1800" b="1" dirty="0">
                  <a:solidFill>
                    <a:srgbClr val="FF0000"/>
                  </a:solidFill>
                  <a:cs typeface="Arial Unicode MS" charset="0"/>
                </a:rPr>
                <a:t>MEIC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2334882" y="2106282"/>
              <a:ext cx="1066800" cy="359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80902" tIns="40457" rIns="80902" bIns="40457">
              <a:spAutoFit/>
            </a:bodyPr>
            <a:lstStyle/>
            <a:p>
              <a:pPr algn="ctr">
                <a:tabLst>
                  <a:tab pos="650811" algn="l"/>
                </a:tabLst>
                <a:defRPr/>
              </a:pPr>
              <a:r>
                <a:rPr lang="de-DE" sz="1800" b="1" dirty="0">
                  <a:solidFill>
                    <a:srgbClr val="FF0000"/>
                  </a:solidFill>
                  <a:cs typeface="Arial Unicode MS" charset="0"/>
                </a:rPr>
                <a:t>CEBAF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143000" y="1976967"/>
              <a:ext cx="38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155699" y="1960035"/>
              <a:ext cx="38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378000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3" name="Picture 12" descr="RHIC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36" y="1018032"/>
            <a:ext cx="4474464" cy="2944368"/>
          </a:xfrm>
          <a:prstGeom prst="rect">
            <a:avLst/>
          </a:prstGeom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4800600" y="4267200"/>
            <a:ext cx="403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600" dirty="0" err="1" smtClean="0">
                <a:latin typeface="Arial" charset="0"/>
                <a:ea typeface="ＭＳ Ｐゴシック" charset="0"/>
                <a:cs typeface="Arial" charset="0"/>
              </a:rPr>
              <a:t>eRHIC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 will replace one of the RHIC rings with a 3.8 km, recirculating, multi-pass </a:t>
            </a:r>
            <a:r>
              <a:rPr lang="en-US" sz="1600" dirty="0" err="1" smtClean="0">
                <a:latin typeface="Arial" charset="0"/>
                <a:ea typeface="ＭＳ Ｐゴシック" charset="0"/>
                <a:cs typeface="Arial" charset="0"/>
              </a:rPr>
              <a:t>linac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 with energy recovery</a:t>
            </a:r>
            <a:endParaRPr lang="en-US" sz="16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4800600" y="5334000"/>
            <a:ext cx="411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The remaining ion ring will be changed to include all snakes in order to meet the EIC polarization goal of 70%.</a:t>
            </a:r>
            <a:endParaRPr lang="en-US" sz="16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304800" y="4191000"/>
            <a:ext cx="419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The MEIC will add 2.2 km storage rings for ions and electrons to 12 </a:t>
            </a:r>
            <a:r>
              <a:rPr lang="en-US" sz="1600" dirty="0" err="1" smtClean="0">
                <a:latin typeface="Arial" charset="0"/>
                <a:ea typeface="ＭＳ Ｐゴシック" charset="0"/>
                <a:cs typeface="Arial" charset="0"/>
              </a:rPr>
              <a:t>GeV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 CEBAF </a:t>
            </a:r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(which is 1.4 km in circumference)</a:t>
            </a:r>
            <a:endParaRPr lang="en-US" sz="14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304800" y="5105400"/>
            <a:ext cx="434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The fixed-target capability will be retained during construction and operation</a:t>
            </a:r>
          </a:p>
          <a:p>
            <a:pPr lvl="1"/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Interesting for for PVDIS, light meson spectroscopy, as well as high-x DIS</a:t>
            </a:r>
          </a:p>
        </p:txBody>
      </p:sp>
    </p:spTree>
    <p:extLst>
      <p:ext uri="{BB962C8B-B14F-4D97-AF65-F5344CB8AC3E}">
        <p14:creationId xmlns:p14="http://schemas.microsoft.com/office/powerpoint/2010/main" val="85262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1" y="1224128"/>
            <a:ext cx="7783200" cy="367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5" y="5045832"/>
            <a:ext cx="7462080" cy="120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309127" y="5486476"/>
            <a:ext cx="278541" cy="39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0457" rIns="80902" bIns="40457">
            <a:spAutoFit/>
          </a:bodyPr>
          <a:lstStyle/>
          <a:p>
            <a:pPr hangingPunct="1">
              <a:lnSpc>
                <a:spcPct val="100000"/>
              </a:lnSpc>
              <a:defRPr/>
            </a:pPr>
            <a:r>
              <a:rPr lang="de-DE" sz="2000" b="1" dirty="0" err="1">
                <a:solidFill>
                  <a:srgbClr val="FF0000"/>
                </a:solidFill>
                <a:latin typeface="+mn-lt"/>
                <a:cs typeface="Arial Unicode MS" charset="0"/>
              </a:rPr>
              <a:t>e</a:t>
            </a:r>
            <a:endParaRPr lang="de-DE" sz="2000" b="1" dirty="0">
              <a:solidFill>
                <a:srgbClr val="FF0000"/>
              </a:solidFill>
              <a:latin typeface="+mn-lt"/>
              <a:cs typeface="Arial Unicode MS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8303331" y="5181676"/>
            <a:ext cx="307345" cy="39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0457" rIns="80902" bIns="40457">
            <a:spAutoFit/>
          </a:bodyPr>
          <a:lstStyle/>
          <a:p>
            <a:pPr hangingPunct="1">
              <a:lnSpc>
                <a:spcPct val="100000"/>
              </a:lnSpc>
              <a:defRPr/>
            </a:pPr>
            <a:r>
              <a:rPr lang="de-DE" sz="2000" b="1" dirty="0">
                <a:solidFill>
                  <a:srgbClr val="0000FF"/>
                </a:solidFill>
                <a:latin typeface="+mn-lt"/>
                <a:cs typeface="Arial"/>
              </a:rPr>
              <a:t>p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839361" y="4858603"/>
            <a:ext cx="578228" cy="39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902" tIns="40457" rIns="80902" bIns="40457">
            <a:spAutoFit/>
          </a:bodyPr>
          <a:lstStyle/>
          <a:p>
            <a:pPr hangingPunct="1">
              <a:lnSpc>
                <a:spcPct val="100000"/>
              </a:lnSpc>
              <a:defRPr/>
            </a:pPr>
            <a:r>
              <a:rPr lang="de-DE" sz="2000" b="1" dirty="0" err="1">
                <a:solidFill>
                  <a:srgbClr val="008000"/>
                </a:solidFill>
                <a:latin typeface="+mn-lt"/>
                <a:cs typeface="Arial Unicode MS" charset="0"/>
              </a:rPr>
              <a:t>n</a:t>
            </a:r>
            <a:r>
              <a:rPr lang="de-DE" sz="2000" b="1" dirty="0">
                <a:solidFill>
                  <a:srgbClr val="008000"/>
                </a:solidFill>
                <a:latin typeface="+mn-lt"/>
                <a:cs typeface="Arial Unicode MS" charset="0"/>
              </a:rPr>
              <a:t>, </a:t>
            </a:r>
            <a:r>
              <a:rPr lang="de-DE" sz="2000" b="1" dirty="0" err="1">
                <a:solidFill>
                  <a:srgbClr val="008000"/>
                </a:solidFill>
                <a:latin typeface="+mn-lt"/>
                <a:cs typeface="Times New Roman" charset="0"/>
              </a:rPr>
              <a:t>γ</a:t>
            </a:r>
            <a:endParaRPr lang="de-DE" sz="2000" b="1" dirty="0">
              <a:solidFill>
                <a:srgbClr val="008000"/>
              </a:solidFill>
              <a:latin typeface="+mn-lt"/>
              <a:cs typeface="Times New Roman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237921" y="5179685"/>
            <a:ext cx="1049760" cy="21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900">
                <a:cs typeface="Arial" charset="0"/>
              </a:rPr>
              <a:t>20 Tm dipole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627200" y="5277613"/>
            <a:ext cx="1049760" cy="21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900">
                <a:cs typeface="Arial" charset="0"/>
              </a:rPr>
              <a:t>2 Tm dipole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79041" y="5539720"/>
            <a:ext cx="1049760" cy="21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670" tIns="41100" rIns="66670" bIns="3334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sz="900">
                <a:cs typeface="Arial" charset="0"/>
              </a:rPr>
              <a:t>solenoid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080960" y="2091186"/>
            <a:ext cx="4258080" cy="46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600" dirty="0">
                <a:latin typeface="Times New Roman" charset="0"/>
              </a:rPr>
              <a:t>Excellent acceptance for </a:t>
            </a:r>
            <a:r>
              <a:rPr lang="en-US" sz="1600" i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all ion fragments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612160" y="1306218"/>
            <a:ext cx="6140160" cy="67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6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Neutrals</a:t>
            </a:r>
            <a:r>
              <a:rPr lang="en-US" sz="1600" dirty="0">
                <a:latin typeface="Times New Roman" charset="0"/>
              </a:rPr>
              <a:t> detected in a 25 </a:t>
            </a:r>
            <a:r>
              <a:rPr lang="en-US" sz="1600" dirty="0" err="1">
                <a:latin typeface="Times New Roman" charset="0"/>
              </a:rPr>
              <a:t>mrad</a:t>
            </a:r>
            <a:r>
              <a:rPr lang="en-US" sz="1600" dirty="0">
                <a:latin typeface="Times New Roman" charset="0"/>
              </a:rPr>
              <a:t> (total) cone </a:t>
            </a:r>
            <a:r>
              <a:rPr lang="en-US" sz="1600" i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down to zero degrees</a:t>
            </a:r>
          </a:p>
          <a:p>
            <a:pPr lvl="1" hangingPunct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  <a:defRPr/>
            </a:pPr>
            <a:r>
              <a:rPr lang="en-US" sz="1400" dirty="0">
                <a:latin typeface="Times New Roman" charset="0"/>
              </a:rPr>
              <a:t>ZDC with </a:t>
            </a:r>
            <a:r>
              <a:rPr lang="en-US" sz="1400" dirty="0" err="1">
                <a:latin typeface="Times New Roman" charset="0"/>
              </a:rPr>
              <a:t>EMcal</a:t>
            </a:r>
            <a:r>
              <a:rPr lang="en-US" sz="1400" dirty="0">
                <a:latin typeface="Times New Roman" charset="0"/>
              </a:rPr>
              <a:t> and high-res. </a:t>
            </a:r>
            <a:r>
              <a:rPr lang="en-US" sz="1400" dirty="0" err="1">
                <a:latin typeface="Times New Roman" charset="0"/>
              </a:rPr>
              <a:t>Hcal</a:t>
            </a:r>
            <a:r>
              <a:rPr lang="en-US" sz="1400" dirty="0">
                <a:latin typeface="Times New Roman" charset="0"/>
              </a:rPr>
              <a:t> (DREAM or particle flow).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524480" y="2573553"/>
            <a:ext cx="4129920" cy="10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6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Recoil baryon</a:t>
            </a:r>
            <a:r>
              <a:rPr lang="en-US" sz="1600" dirty="0">
                <a:latin typeface="Times New Roman" charset="0"/>
              </a:rPr>
              <a:t> acceptance:</a:t>
            </a:r>
          </a:p>
          <a:p>
            <a:pPr lvl="1" hangingPunct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  <a:defRPr/>
            </a:pPr>
            <a:r>
              <a:rPr lang="en-US" sz="1400" dirty="0">
                <a:latin typeface="Times New Roman" charset="0"/>
              </a:rPr>
              <a:t>up to </a:t>
            </a:r>
            <a:r>
              <a:rPr lang="en-US" sz="1400" dirty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99.5%</a:t>
            </a:r>
            <a:r>
              <a:rPr lang="en-US" sz="1400" dirty="0">
                <a:latin typeface="Times New Roman" charset="0"/>
              </a:rPr>
              <a:t> of beam energy for </a:t>
            </a:r>
            <a:r>
              <a:rPr lang="en-US" sz="1400" i="1" dirty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all angles</a:t>
            </a:r>
          </a:p>
          <a:p>
            <a:pPr lvl="1" hangingPunct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  <a:defRPr/>
            </a:pPr>
            <a:r>
              <a:rPr lang="en-US" sz="1400" dirty="0">
                <a:latin typeface="Times New Roman" charset="0"/>
              </a:rPr>
              <a:t>down to </a:t>
            </a:r>
            <a:r>
              <a:rPr lang="en-US" sz="1400" dirty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 </a:t>
            </a:r>
            <a:r>
              <a:rPr lang="en-US" sz="1400" dirty="0" err="1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mrad</a:t>
            </a:r>
            <a:r>
              <a:rPr lang="en-US" sz="1400" dirty="0">
                <a:latin typeface="Times New Roman" charset="0"/>
              </a:rPr>
              <a:t> for </a:t>
            </a:r>
            <a:r>
              <a:rPr lang="en-US" sz="1400" i="1" dirty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all momenta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>
            <a:off x="7770562" y="5761339"/>
            <a:ext cx="49248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41100" rIns="82197" bIns="41100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514600" y="5867400"/>
            <a:ext cx="5432280" cy="3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500" dirty="0">
                <a:latin typeface="Times New Roman" charset="0"/>
              </a:rPr>
              <a:t>15 MeV/c resolution goal for a 50 </a:t>
            </a:r>
            <a:r>
              <a:rPr lang="en-US" sz="1500" dirty="0" err="1">
                <a:latin typeface="Times New Roman" charset="0"/>
              </a:rPr>
              <a:t>GeV</a:t>
            </a:r>
            <a:r>
              <a:rPr lang="en-US" sz="1500" dirty="0">
                <a:latin typeface="Times New Roman" charset="0"/>
              </a:rPr>
              <a:t>/A tagged deuteron beam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914487" y="3722791"/>
            <a:ext cx="3726719" cy="92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800" dirty="0">
                <a:latin typeface="Times New Roman" charset="0"/>
              </a:rPr>
              <a:t>Resolution </a:t>
            </a:r>
            <a:r>
              <a:rPr lang="en-US" sz="1800">
                <a:latin typeface="Times New Roman" charset="0"/>
              </a:rPr>
              <a:t>limited only by </a:t>
            </a:r>
            <a:r>
              <a:rPr lang="en-US" sz="1800" dirty="0">
                <a:latin typeface="Times New Roman" charset="0"/>
              </a:rPr>
              <a:t>beam </a:t>
            </a:r>
          </a:p>
          <a:p>
            <a:pPr lvl="1" hangingPunct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  <a:defRPr/>
            </a:pPr>
            <a:r>
              <a:rPr lang="en-US" sz="1600" dirty="0">
                <a:latin typeface="Times New Roman" charset="0"/>
              </a:rPr>
              <a:t>Longitudinal (</a:t>
            </a:r>
            <a:r>
              <a:rPr lang="en-US" sz="1600" dirty="0" err="1">
                <a:latin typeface="Times New Roman" charset="0"/>
              </a:rPr>
              <a:t>dp</a:t>
            </a:r>
            <a:r>
              <a:rPr lang="en-US" sz="1600" dirty="0">
                <a:latin typeface="Times New Roman" charset="0"/>
              </a:rPr>
              <a:t>/p): </a:t>
            </a:r>
            <a:r>
              <a:rPr lang="en-US" sz="1600" i="1" dirty="0">
                <a:solidFill>
                  <a:srgbClr val="0066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3x10</a:t>
            </a:r>
            <a:r>
              <a:rPr lang="en-US" sz="1600" i="1" baseline="33000" dirty="0">
                <a:solidFill>
                  <a:srgbClr val="0066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-4</a:t>
            </a:r>
          </a:p>
          <a:p>
            <a:pPr lvl="1" hangingPunct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  <a:defRPr/>
            </a:pPr>
            <a:r>
              <a:rPr lang="en-US" sz="1600" dirty="0">
                <a:latin typeface="Times New Roman" charset="0"/>
              </a:rPr>
              <a:t>Angular (</a:t>
            </a:r>
            <a:r>
              <a:rPr lang="en-US" sz="1600" dirty="0" err="1">
                <a:latin typeface="Times New Roman" charset="0"/>
              </a:rPr>
              <a:t>θ</a:t>
            </a:r>
            <a:r>
              <a:rPr lang="en-US" sz="1600" dirty="0">
                <a:latin typeface="Times New Roman" charset="0"/>
              </a:rPr>
              <a:t>, for all </a:t>
            </a:r>
            <a:r>
              <a:rPr lang="en-US" sz="1600" dirty="0" err="1">
                <a:latin typeface="Times New Roman" charset="0"/>
                <a:cs typeface="Times New Roman" charset="0"/>
              </a:rPr>
              <a:t>φ</a:t>
            </a:r>
            <a:r>
              <a:rPr lang="en-US" sz="1600" dirty="0">
                <a:latin typeface="Times New Roman" charset="0"/>
              </a:rPr>
              <a:t>): </a:t>
            </a:r>
            <a:r>
              <a:rPr lang="en-US" sz="1600" i="1" dirty="0">
                <a:solidFill>
                  <a:srgbClr val="0066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0.2 </a:t>
            </a:r>
            <a:r>
              <a:rPr lang="en-US" sz="1600" i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mrad</a:t>
            </a:r>
            <a:endParaRPr lang="en-US" sz="1600" i="1" dirty="0">
              <a:solidFill>
                <a:srgbClr val="0066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66E19-7994-7A40-9AD9-B2BF1CD04E4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685800" y="2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Far-forward detection summary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733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/>
          <p:cNvSpPr>
            <a:spLocks noGrp="1"/>
          </p:cNvSpPr>
          <p:nvPr>
            <p:ph type="title"/>
          </p:nvPr>
        </p:nvSpPr>
        <p:spPr>
          <a:xfrm>
            <a:off x="762000" y="2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Bunch spacing and identification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05755D16-5CA7-034B-BB84-5B1EAC692D1D}" type="slidenum">
              <a:rPr lang="en-US">
                <a:solidFill>
                  <a:srgbClr val="898989"/>
                </a:solidFill>
              </a:rPr>
              <a:pPr/>
              <a:t>31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228600" y="1981200"/>
            <a:ext cx="556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545" indent="-342545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180" indent="-2854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1817" indent="-22836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598542" indent="-228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5269" indent="-228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1995" indent="-2283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68722" indent="-2283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5448" indent="-2283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2174" indent="-2283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Example: CLAS detector at </a:t>
            </a:r>
            <a:r>
              <a:rPr lang="en-US" sz="1800" dirty="0" err="1">
                <a:latin typeface="Arial" charset="0"/>
                <a:ea typeface="ＭＳ Ｐゴシック" charset="0"/>
                <a:cs typeface="Arial" charset="0"/>
              </a:rPr>
              <a:t>JLab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 6 </a:t>
            </a:r>
            <a:r>
              <a:rPr lang="en-US" sz="1800" dirty="0" err="1">
                <a:latin typeface="Arial" charset="0"/>
                <a:ea typeface="ＭＳ Ｐゴシック" charset="0"/>
                <a:cs typeface="Arial" charset="0"/>
              </a:rPr>
              <a:t>GeV</a:t>
            </a:r>
            <a:endParaRPr lang="en-US" sz="1600" dirty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2 ns bunch spacing (500 MHz rep. rate)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0.2 ns TOF resolution (0.5 ns FWHM)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The figure shows time matching of </a:t>
            </a: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kaons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in CLAS with electrons in the (low-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600" i="1" baseline="30000" dirty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) tagger, in turn matched to the accelerator RF signal</a:t>
            </a:r>
          </a:p>
          <a:p>
            <a:pPr marL="906283" lvl="2" indent="0">
              <a:buSzPct val="70000"/>
              <a:buNone/>
            </a:pPr>
            <a:r>
              <a:rPr lang="en-US" sz="1600" i="1" dirty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The 2 ns bunch structure is clearly resolved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CLAS12 aims at a TOF resolution of 80 </a:t>
            </a: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ps</a:t>
            </a:r>
            <a:endParaRPr lang="en-US" sz="1600" dirty="0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5989" y="2057405"/>
            <a:ext cx="2575440" cy="4114800"/>
            <a:chOff x="6263762" y="2133600"/>
            <a:chExt cx="2575438" cy="41148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4628" y="2661821"/>
              <a:ext cx="2274570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553198" y="398351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53198" y="4309646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3798" y="5909846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03845" y="5909846"/>
              <a:ext cx="7953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Times New Roman"/>
                  <a:cs typeface="Times New Roman"/>
                </a:rPr>
                <a:t>Δt</a:t>
              </a:r>
              <a:r>
                <a:rPr lang="en-US" sz="1600" dirty="0">
                  <a:latin typeface="Times New Roman"/>
                  <a:cs typeface="Times New Roman"/>
                </a:rPr>
                <a:t>  [ns]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5457601" y="4050359"/>
              <a:ext cx="19508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/>
                  <a:cs typeface="Times New Roman"/>
                </a:rPr>
                <a:t> electron-kaon counts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6781800" y="2133600"/>
              <a:ext cx="20574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858" tIns="73073" rIns="82858" bIns="41430"/>
            <a:lstStyle>
              <a:lvl1pPr marL="300038" indent="-300038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marL="0" indent="0" hangingPunct="1">
                <a:lnSpc>
                  <a:spcPct val="90000"/>
                </a:lnSpc>
                <a:spcBef>
                  <a:spcPts val="726"/>
                </a:spcBef>
                <a:defRPr/>
              </a:pPr>
              <a:r>
                <a:rPr lang="en-US" sz="1600" dirty="0">
                  <a:latin typeface="Times New Roman"/>
                  <a:cs typeface="Times New Roman"/>
                </a:rPr>
                <a:t>K-e coincidence time in CLAS 6 </a:t>
              </a:r>
              <a:r>
                <a:rPr lang="en-US" sz="1600" dirty="0" err="1">
                  <a:latin typeface="Times New Roman"/>
                  <a:cs typeface="Times New Roman"/>
                </a:rPr>
                <a:t>GeV</a:t>
              </a:r>
              <a:r>
                <a:rPr lang="en-US" sz="1600" dirty="0">
                  <a:latin typeface="Times New Roman"/>
                  <a:cs typeface="Times New Roman"/>
                </a:rPr>
                <a:t> data</a:t>
              </a:r>
            </a:p>
          </p:txBody>
        </p:sp>
      </p:grpSp>
      <p:sp>
        <p:nvSpPr>
          <p:cNvPr id="3074" name="Content Placeholder 1"/>
          <p:cNvSpPr>
            <a:spLocks noGrp="1"/>
          </p:cNvSpPr>
          <p:nvPr>
            <p:ph idx="1"/>
          </p:nvPr>
        </p:nvSpPr>
        <p:spPr>
          <a:xfrm>
            <a:off x="228601" y="4495800"/>
            <a:ext cx="6019800" cy="1981200"/>
          </a:xfrm>
        </p:spPr>
        <p:txBody>
          <a:bodyPr/>
          <a:lstStyle/>
          <a:p>
            <a:pPr>
              <a:buSzTx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The bunch spacing in the MEIC is similar to CLAS and most 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e</a:t>
            </a:r>
            <a:r>
              <a:rPr lang="en-US" baseline="30000" dirty="0" err="1" smtClean="0">
                <a:latin typeface="Arial" charset="0"/>
                <a:ea typeface="ＭＳ Ｐゴシック" charset="0"/>
                <a:cs typeface="Arial" charset="0"/>
              </a:rPr>
              <a:t>+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e</a:t>
            </a:r>
            <a:r>
              <a:rPr lang="en-US" baseline="30000" dirty="0" smtClean="0">
                <a:latin typeface="Arial" charset="0"/>
                <a:ea typeface="ＭＳ Ｐゴシック" charset="0"/>
                <a:cs typeface="Arial" charset="0"/>
              </a:rPr>
              <a:t>-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colliders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PEP-II/</a:t>
            </a: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BaBar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, KEKB/Belle: 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8 ns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Super KEKB/Belle II: 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4 ns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(2 ns with all RF buckets full)</a:t>
            </a:r>
            <a:endParaRPr lang="en-US" sz="1600" dirty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MEIC: 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1.3 ns</a:t>
            </a:r>
            <a:r>
              <a:rPr lang="en-US" sz="1600" b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[750 MHz]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CERN Linear Collider (CLIC): 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0.5 ns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[2 GHz]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228604" y="914401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Detectors (CLAS, </a:t>
            </a:r>
            <a:r>
              <a:rPr lang="en-US" sz="1800" dirty="0" err="1">
                <a:latin typeface="Arial" charset="0"/>
                <a:ea typeface="ＭＳ Ｐゴシック" charset="0"/>
                <a:cs typeface="Arial" charset="0"/>
              </a:rPr>
              <a:t>BaBar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Arial" charset="0"/>
              </a:rPr>
              <a:t>etc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) at machines with high bunch crossing rates have not had problems in associating particle tracks with a specific bunch.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Having more bunches lowers the average number of collisions per crossing</a:t>
            </a:r>
          </a:p>
        </p:txBody>
      </p:sp>
    </p:spTree>
    <p:extLst>
      <p:ext uri="{BB962C8B-B14F-4D97-AF65-F5344CB8AC3E}">
        <p14:creationId xmlns:p14="http://schemas.microsoft.com/office/powerpoint/2010/main" val="373063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/>
          <p:cNvSpPr>
            <a:spLocks noGrp="1"/>
          </p:cNvSpPr>
          <p:nvPr>
            <p:ph type="title"/>
          </p:nvPr>
        </p:nvSpPr>
        <p:spPr>
          <a:xfrm>
            <a:off x="762000" y="2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Asynchronous triggering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05755D16-5CA7-034B-BB84-5B1EAC692D1D}" type="slidenum">
              <a:rPr lang="en-US">
                <a:solidFill>
                  <a:srgbClr val="898989"/>
                </a:solidFill>
              </a:rPr>
              <a:pPr/>
              <a:t>32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81000" y="1295400"/>
            <a:ext cx="838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The MEIC will use a “smart” asynchronous trigger and pipelined electronics</a:t>
            </a:r>
            <a:endParaRPr lang="en-US" sz="1600" dirty="0">
              <a:solidFill>
                <a:srgbClr val="99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The MEIC L1 rate is expected to be comparable to </a:t>
            </a: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GlueX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(200 kHz)</a:t>
            </a:r>
          </a:p>
          <a:p>
            <a:pPr marL="907223" lvl="2" indent="0">
              <a:buSzPct val="70000"/>
              <a:buNone/>
            </a:pP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Low-Q</a:t>
            </a:r>
            <a:r>
              <a:rPr lang="en-US" sz="1400" i="1" baseline="30000" dirty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 (</a:t>
            </a:r>
            <a:r>
              <a:rPr lang="en-US" sz="1400" i="1" dirty="0" err="1">
                <a:latin typeface="Arial" charset="0"/>
                <a:ea typeface="ＭＳ Ｐゴシック" charset="0"/>
                <a:cs typeface="Arial" charset="0"/>
              </a:rPr>
              <a:t>photoproduction</a:t>
            </a: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) events will be pre-scaled</a:t>
            </a:r>
            <a:endParaRPr lang="en-US" sz="1400" dirty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Simple tracking at L2 will suppress random background (not from vertex)</a:t>
            </a:r>
          </a:p>
          <a:p>
            <a:pPr marL="907223" lvl="2" indent="0">
              <a:buSzPct val="70000"/>
              <a:buNone/>
            </a:pP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Already planned for CLAS12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381000" y="3048000"/>
            <a:ext cx="777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Data-driven, asynchronous triggers are well-established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If the number of collisions of interest per bunch crossing is &lt;&lt; 1, synchronizing the trigger to each RF clock cycle becomes inefficient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Sampling rate requirements for the pipelined electronics depend on signal properties and backgrounds, not the bunch crossing frequency</a:t>
            </a:r>
          </a:p>
          <a:p>
            <a:pPr marL="907223" lvl="2" indent="0">
              <a:buSzPct val="70000"/>
              <a:buNone/>
            </a:pPr>
            <a:r>
              <a:rPr lang="en-US" sz="1400" i="1" dirty="0" err="1">
                <a:latin typeface="Arial" charset="0"/>
                <a:ea typeface="ＭＳ Ｐゴシック" charset="0"/>
                <a:cs typeface="Arial" charset="0"/>
              </a:rPr>
              <a:t>JLab</a:t>
            </a: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 12 </a:t>
            </a:r>
            <a:r>
              <a:rPr lang="en-US" sz="1400" i="1" dirty="0" err="1">
                <a:latin typeface="Arial" charset="0"/>
                <a:ea typeface="ＭＳ Ｐゴシック" charset="0"/>
                <a:cs typeface="Arial" charset="0"/>
              </a:rPr>
              <a:t>GeV</a:t>
            </a:r>
            <a:r>
              <a:rPr lang="en-US" sz="1400" i="1" dirty="0">
                <a:latin typeface="Arial" charset="0"/>
                <a:ea typeface="ＭＳ Ｐゴシック" charset="0"/>
                <a:cs typeface="Arial" charset="0"/>
              </a:rPr>
              <a:t> uses flash ADCs with 250 MHz (4 ns) sampling</a:t>
            </a:r>
            <a:endParaRPr lang="en-US" sz="1400" dirty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When a trigger condition is fulfilled (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e.g.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, e</a:t>
            </a:r>
            <a:r>
              <a:rPr lang="en-US" sz="1600" baseline="30000" dirty="0">
                <a:latin typeface="Symbol" charset="2"/>
                <a:ea typeface="ＭＳ Ｐゴシック" charset="0"/>
                <a:cs typeface="Symbol" charset="2"/>
              </a:rPr>
              <a:t>-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found), memory buffers are written to disk or passed to L3 (at PANDA signals will go directly to L3)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Correlations with the RF are made offline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T0 is obtained from tracking high-β particles (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e.g.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, electrons in CLAS)</a:t>
            </a:r>
          </a:p>
        </p:txBody>
      </p:sp>
    </p:spTree>
    <p:extLst>
      <p:ext uri="{BB962C8B-B14F-4D97-AF65-F5344CB8AC3E}">
        <p14:creationId xmlns:p14="http://schemas.microsoft.com/office/powerpoint/2010/main" val="11614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152400" y="2"/>
            <a:ext cx="88392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Synchrotron radiation background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33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631"/>
            <a:ext cx="9144000" cy="338336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22674"/>
              </p:ext>
            </p:extLst>
          </p:nvPr>
        </p:nvGraphicFramePr>
        <p:xfrm>
          <a:off x="380998" y="4191074"/>
          <a:ext cx="7010402" cy="18513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2"/>
                <a:gridCol w="838200"/>
                <a:gridCol w="914400"/>
                <a:gridCol w="838200"/>
                <a:gridCol w="838200"/>
                <a:gridCol w="838201"/>
                <a:gridCol w="838199"/>
              </a:tblGrid>
              <a:tr h="3679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Surface: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</a:t>
                      </a:r>
                      <a:r>
                        <a:rPr lang="en-US" sz="1400" baseline="0" dirty="0" smtClean="0"/>
                        <a:t> (W) @ 5 </a:t>
                      </a:r>
                      <a:r>
                        <a:rPr lang="en-US" sz="1400" baseline="0" dirty="0" err="1" smtClean="0"/>
                        <a:t>GeV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γ</a:t>
                      </a:r>
                      <a:r>
                        <a:rPr lang="en-US" sz="1400" dirty="0" smtClean="0"/>
                        <a:t> &gt;10 </a:t>
                      </a:r>
                      <a:r>
                        <a:rPr lang="en-US" sz="1400" dirty="0" err="1" smtClean="0"/>
                        <a:t>keV</a:t>
                      </a:r>
                      <a:r>
                        <a:rPr lang="en-US" sz="1400" dirty="0" smtClean="0"/>
                        <a:t> @ 5GeV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5.6x10</a:t>
                      </a:r>
                      <a:r>
                        <a:rPr lang="en-US" sz="1400" b="1" baseline="30000" dirty="0" smtClean="0"/>
                        <a:t>5</a:t>
                      </a:r>
                      <a:endParaRPr lang="en-US" sz="14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3.4x10</a:t>
                      </a:r>
                      <a:r>
                        <a:rPr lang="en-US" sz="1400" b="1" baseline="30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1.4x10</a:t>
                      </a:r>
                      <a:r>
                        <a:rPr lang="en-US" sz="1400" b="1" baseline="30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5.8x10</a:t>
                      </a:r>
                      <a:r>
                        <a:rPr lang="en-US" sz="1400" b="1" baseline="30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167</a:t>
                      </a:r>
                      <a:endParaRPr lang="en-US" sz="1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3,538</a:t>
                      </a:r>
                      <a:endParaRPr lang="en-US" sz="1400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3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Power (W) @ 11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3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γ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&gt;10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@ 11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5.6x10</a:t>
                      </a:r>
                      <a:r>
                        <a:rPr lang="en-US" sz="1400" baseline="30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2.8x10</a:t>
                      </a:r>
                      <a:r>
                        <a:rPr lang="en-US" sz="1400" baseline="30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9.0x10</a:t>
                      </a:r>
                      <a:r>
                        <a:rPr lang="en-US" sz="1400" baseline="30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3.8x10</a:t>
                      </a:r>
                      <a:r>
                        <a:rPr lang="en-US" sz="1400" baseline="30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13,323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581402" y="914400"/>
            <a:ext cx="5105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400" dirty="0">
                <a:latin typeface="Arial"/>
                <a:cs typeface="Arial"/>
              </a:rPr>
              <a:t>Initial electron beam pipe design for evaluating SR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81000" y="5997448"/>
            <a:ext cx="2971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600" dirty="0">
                <a:latin typeface="Times New Roman"/>
                <a:cs typeface="Times New Roman"/>
              </a:rPr>
              <a:t>Photon numbers are per bunch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486401" y="6019800"/>
            <a:ext cx="3581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600" i="1" dirty="0">
                <a:solidFill>
                  <a:srgbClr val="008000"/>
                </a:solidFill>
                <a:latin typeface="Times New Roman"/>
                <a:cs typeface="Times New Roman"/>
              </a:rPr>
              <a:t>Simulation by M. Sullivan (SLAC)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514601" y="3810000"/>
            <a:ext cx="6248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400" b="1" i="1" dirty="0">
                <a:solidFill>
                  <a:srgbClr val="990000"/>
                </a:solidFill>
                <a:latin typeface="Arial"/>
                <a:cs typeface="Arial"/>
              </a:rPr>
              <a:t>Conclusion:</a:t>
            </a:r>
            <a:r>
              <a:rPr lang="en-US" sz="1400" dirty="0">
                <a:latin typeface="Arial"/>
                <a:cs typeface="Arial"/>
              </a:rPr>
              <a:t> diameter at the vertex tracker could be reduced to 25-30 mm</a:t>
            </a:r>
          </a:p>
        </p:txBody>
      </p:sp>
    </p:spTree>
    <p:extLst>
      <p:ext uri="{BB962C8B-B14F-4D97-AF65-F5344CB8AC3E}">
        <p14:creationId xmlns:p14="http://schemas.microsoft.com/office/powerpoint/2010/main" val="190691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Hadronic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backgrounds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34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81000" y="1066800"/>
            <a:ext cx="838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Random </a:t>
            </a:r>
            <a:r>
              <a:rPr lang="en-US" sz="1800" dirty="0" err="1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hadronic</a:t>
            </a:r>
            <a:r>
              <a:rPr lang="en-US" sz="1800" dirty="0">
                <a:solidFill>
                  <a:srgbClr val="990000"/>
                </a:solidFill>
                <a:latin typeface="Arial" charset="0"/>
                <a:ea typeface="ＭＳ Ｐゴシック" charset="0"/>
                <a:cs typeface="Arial" charset="0"/>
              </a:rPr>
              <a:t> background</a:t>
            </a:r>
            <a:endParaRPr lang="en-US" sz="1600" dirty="0">
              <a:solidFill>
                <a:srgbClr val="99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Assumed to be dominated by scattering of beam ions on residual gas (mainly </a:t>
            </a:r>
            <a:r>
              <a:rPr lang="en-US" sz="1600" baseline="30000" dirty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H) in the beam pipe between the ion exit arc and the detector.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Correlated background from </a:t>
            </a: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photoproduction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events is discussed separately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81000" y="2438400"/>
            <a:ext cx="853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The conditions at the MEIC compare favorably with HERA</a:t>
            </a:r>
            <a:endParaRPr lang="en-US" sz="1600" dirty="0">
              <a:solidFill>
                <a:srgbClr val="008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Typical values of 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are 4,000 GeV</a:t>
            </a:r>
            <a:r>
              <a:rPr lang="en-US" sz="1600" baseline="30000" dirty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at the MEIC and 100,000 GeV</a:t>
            </a:r>
            <a:r>
              <a:rPr lang="en-US" sz="1600" baseline="30000" dirty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at HERA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Distance from arc to detector: 65 m / 120 m = 0.54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p-p cross section ratio </a:t>
            </a: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(100 </a:t>
            </a: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GeV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) / </a:t>
            </a: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(920 </a:t>
            </a: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GeV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) &lt; 0.8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Average hadron multiplicity per collision (4000 / 100000)</a:t>
            </a:r>
            <a:r>
              <a:rPr lang="en-US" sz="1600" b="1" baseline="30000" dirty="0">
                <a:latin typeface="Arial" charset="0"/>
                <a:ea typeface="ＭＳ Ｐゴシック" charset="0"/>
                <a:cs typeface="Arial" charset="0"/>
              </a:rPr>
              <a:t>1/4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= 0.45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Proton beam current ratio: 0.5 A / 0.1 A= 5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At the 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same vacuum 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the MEIC background is 0.54 * 0.8 * 0.45 * 5 = 0.97 of HERA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But MEIC vacuum should be closer to PEP-II (10</a:t>
            </a:r>
            <a:r>
              <a:rPr lang="en-US" sz="1600" b="1" baseline="30000" dirty="0">
                <a:latin typeface="Arial" charset="0"/>
                <a:ea typeface="ＭＳ Ｐゴシック" charset="0"/>
                <a:cs typeface="Arial" charset="0"/>
              </a:rPr>
              <a:t>-9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torr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) than HERA (10</a:t>
            </a:r>
            <a:r>
              <a:rPr lang="en-US" sz="1600" b="1" baseline="30000" dirty="0">
                <a:latin typeface="Arial" charset="0"/>
                <a:ea typeface="ＭＳ Ｐゴシック" charset="0"/>
                <a:cs typeface="Arial" charset="0"/>
              </a:rPr>
              <a:t>-7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torr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)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81000" y="51054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The signal-to-background ratio will be even better</a:t>
            </a:r>
            <a:endParaRPr lang="en-US" sz="1600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HERA luminosity reached ~ 5 x 10</a:t>
            </a:r>
            <a:r>
              <a:rPr lang="en-US" sz="1600" baseline="30000" dirty="0">
                <a:latin typeface="Arial" charset="0"/>
                <a:ea typeface="ＭＳ Ｐゴシック" charset="0"/>
                <a:cs typeface="Arial" charset="0"/>
              </a:rPr>
              <a:t>31 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cm</a:t>
            </a:r>
            <a:r>
              <a:rPr lang="en-US" sz="1600" baseline="30000" dirty="0">
                <a:latin typeface="Arial" charset="0"/>
                <a:ea typeface="ＭＳ Ｐゴシック" charset="0"/>
                <a:cs typeface="Arial" charset="0"/>
              </a:rPr>
              <a:t>-2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1600" baseline="30000" dirty="0">
                <a:latin typeface="Arial" charset="0"/>
                <a:ea typeface="ＭＳ Ｐゴシック" charset="0"/>
                <a:cs typeface="Arial" charset="0"/>
              </a:rPr>
              <a:t>-1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The EIC (and the MEIC in particular) aims to be close to 10</a:t>
            </a:r>
            <a:r>
              <a:rPr lang="en-US" sz="1600" baseline="30000" dirty="0">
                <a:latin typeface="Arial" charset="0"/>
                <a:ea typeface="ＭＳ Ｐゴシック" charset="0"/>
                <a:cs typeface="Arial" charset="0"/>
              </a:rPr>
              <a:t>34 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cm</a:t>
            </a:r>
            <a:r>
              <a:rPr lang="en-US" sz="1600" baseline="30000" dirty="0">
                <a:latin typeface="Arial" charset="0"/>
                <a:ea typeface="ＭＳ Ｐゴシック" charset="0"/>
                <a:cs typeface="Arial" charset="0"/>
              </a:rPr>
              <a:t>-2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1600" baseline="30000" dirty="0">
                <a:latin typeface="Arial" charset="0"/>
                <a:ea typeface="ＭＳ Ｐゴシック" charset="0"/>
                <a:cs typeface="Arial" charset="0"/>
              </a:rPr>
              <a:t>-1</a:t>
            </a:r>
          </a:p>
          <a:p>
            <a:pPr lvl="1">
              <a:buSzPct val="70000"/>
              <a:buFont typeface="Arial" charset="0"/>
              <a:buChar char="̶"/>
            </a:pPr>
            <a:endParaRPr lang="en-US" sz="1600" baseline="300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8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76200" y="2"/>
            <a:ext cx="89916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Polarized light ions at an EIC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4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" y="1066800"/>
            <a:ext cx="9008364" cy="51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304800" y="2438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very small deuteron g-2 requires a figure-8 ring shape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Both vector- and tensor polarization possible</a:t>
            </a:r>
          </a:p>
        </p:txBody>
      </p:sp>
      <p:sp>
        <p:nvSpPr>
          <p:cNvPr id="26" name="Content Placeholder 1"/>
          <p:cNvSpPr txBox="1">
            <a:spLocks/>
          </p:cNvSpPr>
          <p:nvPr/>
        </p:nvSpPr>
        <p:spPr bwMode="auto">
          <a:xfrm>
            <a:off x="304800" y="1447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EIC will support a variety of light ions, including d, </a:t>
            </a:r>
            <a:r>
              <a:rPr lang="en-US" sz="2000" baseline="30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He, Li,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etc</a:t>
            </a:r>
            <a:endParaRPr lang="en-US" sz="2000" dirty="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Polarized </a:t>
            </a:r>
            <a:r>
              <a:rPr lang="en-US" sz="1600" baseline="30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He beams are relatively straightforward</a:t>
            </a:r>
            <a:endParaRPr lang="en-US" sz="14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85761" y="3657600"/>
            <a:ext cx="1914639" cy="1323439"/>
            <a:chOff x="1063874" y="1264050"/>
            <a:chExt cx="1914639" cy="1323439"/>
          </a:xfrm>
        </p:grpSpPr>
        <p:sp>
          <p:nvSpPr>
            <p:cNvPr id="10" name="TextBox 9"/>
            <p:cNvSpPr txBox="1"/>
            <p:nvPr/>
          </p:nvSpPr>
          <p:spPr>
            <a:xfrm>
              <a:off x="1815879" y="1264050"/>
              <a:ext cx="52630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chemeClr val="bg1">
                      <a:lumMod val="85000"/>
                    </a:schemeClr>
                  </a:solidFill>
                </a:rPr>
                <a:t>-</a:t>
              </a:r>
              <a:endParaRPr lang="en-US" sz="8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063874" y="1683892"/>
              <a:ext cx="705707" cy="669979"/>
              <a:chOff x="-74520" y="1810707"/>
              <a:chExt cx="1512748" cy="143616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059"/>
              <a:stretch/>
            </p:blipFill>
            <p:spPr>
              <a:xfrm rot="2249605">
                <a:off x="-74520" y="1810707"/>
                <a:ext cx="1346657" cy="1423596"/>
              </a:xfrm>
              <a:prstGeom prst="rect">
                <a:avLst/>
              </a:prstGeom>
            </p:spPr>
          </p:pic>
          <p:sp>
            <p:nvSpPr>
              <p:cNvPr id="18" name="Up Arrow 17"/>
              <p:cNvSpPr/>
              <p:nvPr/>
            </p:nvSpPr>
            <p:spPr>
              <a:xfrm>
                <a:off x="1183527" y="1843945"/>
                <a:ext cx="254701" cy="61847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Up Arrow 18"/>
              <p:cNvSpPr/>
              <p:nvPr/>
            </p:nvSpPr>
            <p:spPr>
              <a:xfrm>
                <a:off x="1175448" y="2628392"/>
                <a:ext cx="254701" cy="61847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272806" y="1683571"/>
              <a:ext cx="705707" cy="669979"/>
              <a:chOff x="2163443" y="1822630"/>
              <a:chExt cx="1512748" cy="143616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059"/>
              <a:stretch/>
            </p:blipFill>
            <p:spPr>
              <a:xfrm rot="2249605">
                <a:off x="2163443" y="1822630"/>
                <a:ext cx="1346657" cy="1423596"/>
              </a:xfrm>
              <a:prstGeom prst="rect">
                <a:avLst/>
              </a:prstGeom>
            </p:spPr>
          </p:pic>
          <p:sp>
            <p:nvSpPr>
              <p:cNvPr id="14" name="Up Arrow 13"/>
              <p:cNvSpPr/>
              <p:nvPr/>
            </p:nvSpPr>
            <p:spPr>
              <a:xfrm rot="10800000">
                <a:off x="3421490" y="1855868"/>
                <a:ext cx="254701" cy="61847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Up Arrow 14"/>
              <p:cNvSpPr/>
              <p:nvPr/>
            </p:nvSpPr>
            <p:spPr>
              <a:xfrm rot="10800000">
                <a:off x="3413411" y="2640315"/>
                <a:ext cx="254701" cy="61847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33400" y="5096470"/>
            <a:ext cx="3739439" cy="923330"/>
            <a:chOff x="-101389" y="3223567"/>
            <a:chExt cx="3739439" cy="923330"/>
          </a:xfrm>
        </p:grpSpPr>
        <p:sp>
          <p:nvSpPr>
            <p:cNvPr id="23" name="TextBox 22"/>
            <p:cNvSpPr txBox="1"/>
            <p:nvPr/>
          </p:nvSpPr>
          <p:spPr>
            <a:xfrm>
              <a:off x="-101389" y="3223567"/>
              <a:ext cx="29982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bg1">
                      <a:lumMod val="85000"/>
                    </a:schemeClr>
                  </a:solidFill>
                </a:rPr>
                <a:t>(    +    )-2</a:t>
              </a:r>
              <a:endParaRPr lang="en-US" sz="5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843109" y="3460365"/>
              <a:ext cx="794941" cy="664117"/>
              <a:chOff x="4366236" y="4184062"/>
              <a:chExt cx="1704028" cy="1423596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80" r="8840"/>
              <a:stretch/>
            </p:blipFill>
            <p:spPr>
              <a:xfrm rot="2249605">
                <a:off x="4366236" y="4184062"/>
                <a:ext cx="1086903" cy="1423596"/>
              </a:xfrm>
              <a:prstGeom prst="rect">
                <a:avLst/>
              </a:prstGeom>
            </p:spPr>
          </p:pic>
          <p:sp>
            <p:nvSpPr>
              <p:cNvPr id="35" name="Up Arrow 34"/>
              <p:cNvSpPr/>
              <p:nvPr/>
            </p:nvSpPr>
            <p:spPr>
              <a:xfrm>
                <a:off x="5519419" y="4543476"/>
                <a:ext cx="254701" cy="61847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Up Arrow 35"/>
              <p:cNvSpPr/>
              <p:nvPr/>
            </p:nvSpPr>
            <p:spPr>
              <a:xfrm rot="10800000">
                <a:off x="5815563" y="4543476"/>
                <a:ext cx="254701" cy="61847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81450" y="3449606"/>
              <a:ext cx="705707" cy="669979"/>
              <a:chOff x="-74520" y="1810707"/>
              <a:chExt cx="1512748" cy="143616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059"/>
              <a:stretch/>
            </p:blipFill>
            <p:spPr>
              <a:xfrm rot="2249605">
                <a:off x="-74520" y="1810707"/>
                <a:ext cx="1346657" cy="1423596"/>
              </a:xfrm>
              <a:prstGeom prst="rect">
                <a:avLst/>
              </a:prstGeom>
            </p:spPr>
          </p:pic>
          <p:sp>
            <p:nvSpPr>
              <p:cNvPr id="32" name="Up Arrow 31"/>
              <p:cNvSpPr/>
              <p:nvPr/>
            </p:nvSpPr>
            <p:spPr>
              <a:xfrm>
                <a:off x="1183527" y="1843945"/>
                <a:ext cx="254701" cy="61847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Up Arrow 32"/>
              <p:cNvSpPr/>
              <p:nvPr/>
            </p:nvSpPr>
            <p:spPr>
              <a:xfrm>
                <a:off x="1175448" y="2628392"/>
                <a:ext cx="254701" cy="61847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275570" y="3444859"/>
              <a:ext cx="705707" cy="669979"/>
              <a:chOff x="2163443" y="1822630"/>
              <a:chExt cx="1512748" cy="1436161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059"/>
              <a:stretch/>
            </p:blipFill>
            <p:spPr>
              <a:xfrm rot="2249605">
                <a:off x="2163443" y="1822630"/>
                <a:ext cx="1346657" cy="1423596"/>
              </a:xfrm>
              <a:prstGeom prst="rect">
                <a:avLst/>
              </a:prstGeom>
            </p:spPr>
          </p:pic>
          <p:sp>
            <p:nvSpPr>
              <p:cNvPr id="29" name="Up Arrow 28"/>
              <p:cNvSpPr/>
              <p:nvPr/>
            </p:nvSpPr>
            <p:spPr>
              <a:xfrm rot="10800000">
                <a:off x="3421490" y="1855868"/>
                <a:ext cx="254701" cy="61847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Up Arrow 29"/>
              <p:cNvSpPr/>
              <p:nvPr/>
            </p:nvSpPr>
            <p:spPr>
              <a:xfrm rot="10800000">
                <a:off x="3413411" y="2640315"/>
                <a:ext cx="254701" cy="61847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3505200" y="4495800"/>
            <a:ext cx="1905000" cy="26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200" dirty="0" smtClean="0">
                <a:solidFill>
                  <a:srgbClr val="FFFF00"/>
                </a:solidFill>
                <a:latin typeface="+mn-lt"/>
              </a:rPr>
              <a:t>From talk by E. Long</a:t>
            </a:r>
            <a:endParaRPr lang="en-US" sz="1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905000" y="3701579"/>
            <a:ext cx="745294" cy="33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Vector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905000" y="4926488"/>
            <a:ext cx="779458" cy="33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Tensor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50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Some EIC physics highlights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83360" y="2718410"/>
            <a:ext cx="3870720" cy="7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310" tIns="41157" rIns="82310" bIns="41157" anchor="ctr"/>
          <a:lstStyle/>
          <a:p>
            <a:pPr defTabSz="404450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601" y="2819819"/>
            <a:ext cx="1067040" cy="12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80" y="1110430"/>
            <a:ext cx="2157120" cy="151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81447" y="3473049"/>
            <a:ext cx="3697168" cy="33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Why do quarks contribute only ~30%?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081441" y="1892431"/>
            <a:ext cx="4751080" cy="33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600" dirty="0">
                <a:solidFill>
                  <a:srgbClr val="1A33E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How do gluons and quarks bind into 3D hadrons?</a:t>
            </a: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20" y="4379573"/>
            <a:ext cx="2357280" cy="181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136160" y="5454179"/>
            <a:ext cx="4577760" cy="33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600" dirty="0">
                <a:solidFill>
                  <a:srgbClr val="0070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Does the gluon density saturate at small x?</a:t>
            </a:r>
          </a:p>
        </p:txBody>
      </p:sp>
      <p:sp>
        <p:nvSpPr>
          <p:cNvPr id="25" name="Content Placeholder 1"/>
          <p:cNvSpPr txBox="1">
            <a:spLocks/>
          </p:cNvSpPr>
          <p:nvPr/>
        </p:nvSpPr>
        <p:spPr bwMode="auto">
          <a:xfrm>
            <a:off x="685800" y="1447800"/>
            <a:ext cx="541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3D structure of nucleons</a:t>
            </a:r>
            <a:endParaRPr lang="en-US" sz="18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 bwMode="auto">
          <a:xfrm>
            <a:off x="685806" y="2787250"/>
            <a:ext cx="563879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Role of orbital motion and gluon dynamics in the proton spin</a:t>
            </a:r>
            <a:endParaRPr lang="en-US" sz="18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685800" y="4368160"/>
            <a:ext cx="541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Gluons in nuclei (light and heavy)</a:t>
            </a:r>
            <a:endParaRPr lang="en-US" sz="18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749160"/>
            <a:ext cx="2971800" cy="594908"/>
          </a:xfrm>
          <a:prstGeom prst="rect">
            <a:avLst/>
          </a:prstGeom>
          <a:noFill/>
        </p:spPr>
        <p:txBody>
          <a:bodyPr wrap="square" lIns="90803" tIns="45404" rIns="90803" bIns="45404" rtlCol="0">
            <a:spAutoFit/>
          </a:bodyPr>
          <a:lstStyle/>
          <a:p>
            <a:r>
              <a:rPr lang="en-US" sz="1600" i="1" dirty="0">
                <a:latin typeface="Times New Roman"/>
                <a:cs typeface="Times New Roman"/>
                <a:sym typeface="Wingdings"/>
              </a:rPr>
              <a:t>Example: </a:t>
            </a:r>
            <a:r>
              <a:rPr lang="en-US" sz="1600" i="1" dirty="0">
                <a:latin typeface="Times New Roman"/>
                <a:cs typeface="Times New Roman"/>
              </a:rPr>
              <a:t>spectator tagging with light polarized nuclei</a:t>
            </a:r>
          </a:p>
        </p:txBody>
      </p:sp>
    </p:spTree>
    <p:extLst>
      <p:ext uri="{BB962C8B-B14F-4D97-AF65-F5344CB8AC3E}">
        <p14:creationId xmlns:p14="http://schemas.microsoft.com/office/powerpoint/2010/main" val="203101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228604" y="2"/>
            <a:ext cx="87630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Kinematic coverage of an EIC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6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819400"/>
            <a:ext cx="3994560" cy="264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312998" y="4426613"/>
            <a:ext cx="901484" cy="28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011" tIns="40511" rIns="81011" bIns="40511">
            <a:spAutoFit/>
          </a:bodyPr>
          <a:lstStyle/>
          <a:p>
            <a:pPr defTabSz="404450" eaLnBrk="1" hangingPunct="1">
              <a:buClr>
                <a:srgbClr val="000000"/>
              </a:buClr>
              <a:buSzPct val="100000"/>
              <a:tabLst>
                <a:tab pos="651692" algn="l"/>
              </a:tabLst>
            </a:pPr>
            <a:r>
              <a:rPr lang="de-DE" sz="1300" b="1">
                <a:solidFill>
                  <a:srgbClr val="262673"/>
                </a:solidFill>
                <a:latin typeface="Arial" charset="0"/>
                <a:cs typeface="Arial Unicode MS" charset="0"/>
              </a:rPr>
              <a:t>Stage </a:t>
            </a:r>
            <a:r>
              <a:rPr lang="de-DE" sz="1300" b="1">
                <a:solidFill>
                  <a:srgbClr val="FF0000"/>
                </a:solidFill>
                <a:latin typeface="Arial" charset="0"/>
                <a:cs typeface="Arial Unicode MS" charset="0"/>
              </a:rPr>
              <a:t>I</a:t>
            </a:r>
            <a:r>
              <a:rPr lang="de-DE" sz="1300" b="1">
                <a:solidFill>
                  <a:srgbClr val="262673"/>
                </a:solidFill>
                <a:latin typeface="Arial" charset="0"/>
                <a:cs typeface="Arial Unicode MS" charset="0"/>
              </a:rPr>
              <a:t>+II</a:t>
            </a: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2255398" y="3944163"/>
            <a:ext cx="1589760" cy="1441"/>
          </a:xfrm>
          <a:prstGeom prst="line">
            <a:avLst/>
          </a:prstGeom>
          <a:noFill/>
          <a:ln w="76320" cap="flat">
            <a:solidFill>
              <a:srgbClr val="C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310" tIns="41157" rIns="82310" bIns="41157"/>
          <a:lstStyle/>
          <a:p>
            <a:pPr defTabSz="404450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1356841" y="4330118"/>
            <a:ext cx="2491200" cy="30244"/>
          </a:xfrm>
          <a:prstGeom prst="line">
            <a:avLst/>
          </a:prstGeom>
          <a:noFill/>
          <a:ln w="76320" cap="flat">
            <a:solidFill>
              <a:srgbClr val="26267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310" tIns="41157" rIns="82310" bIns="41157"/>
          <a:lstStyle/>
          <a:p>
            <a:pPr defTabSz="404450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2641319" y="3975841"/>
            <a:ext cx="711490" cy="28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011" tIns="40511" rIns="81011" bIns="40511">
            <a:spAutoFit/>
          </a:bodyPr>
          <a:lstStyle/>
          <a:p>
            <a:pPr defTabSz="404450" eaLnBrk="1" hangingPunct="1">
              <a:buClr>
                <a:srgbClr val="000000"/>
              </a:buClr>
              <a:buSzPct val="100000"/>
              <a:tabLst>
                <a:tab pos="651692" algn="l"/>
              </a:tabLst>
            </a:pPr>
            <a:r>
              <a:rPr lang="de-DE" sz="1300" b="1">
                <a:solidFill>
                  <a:srgbClr val="C00000"/>
                </a:solidFill>
                <a:latin typeface="Arial" charset="0"/>
                <a:cs typeface="Arial Unicode MS" charset="0"/>
              </a:rPr>
              <a:t>Stage I</a:t>
            </a:r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118" y="4693041"/>
            <a:ext cx="2311200" cy="15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3" name="Group 9"/>
          <p:cNvGrpSpPr>
            <a:grpSpLocks/>
          </p:cNvGrpSpPr>
          <p:nvPr/>
        </p:nvGrpSpPr>
        <p:grpSpPr bwMode="auto">
          <a:xfrm>
            <a:off x="5014802" y="2750273"/>
            <a:ext cx="3672000" cy="1913960"/>
            <a:chOff x="3505" y="1653"/>
            <a:chExt cx="2550" cy="1329"/>
          </a:xfrm>
        </p:grpSpPr>
        <p:pic>
          <p:nvPicPr>
            <p:cNvPr id="3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" y="1653"/>
              <a:ext cx="2542" cy="1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3505" y="2781"/>
              <a:ext cx="153" cy="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4450" eaLnBrk="1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>
                <a:solidFill>
                  <a:srgbClr val="000000"/>
                </a:solidFill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3822119" y="3650368"/>
            <a:ext cx="663840" cy="1441"/>
          </a:xfrm>
          <a:prstGeom prst="line">
            <a:avLst/>
          </a:prstGeom>
          <a:noFill/>
          <a:ln w="76320" cap="flat">
            <a:solidFill>
              <a:srgbClr val="314004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310" tIns="41157" rIns="82310" bIns="41157"/>
          <a:lstStyle/>
          <a:p>
            <a:pPr defTabSz="404450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3714118" y="3744050"/>
            <a:ext cx="849600" cy="48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011" tIns="40511" rIns="81011" bIns="40511">
            <a:spAutoFit/>
          </a:bodyPr>
          <a:lstStyle/>
          <a:p>
            <a:pPr algn="ctr" defTabSz="404450" eaLnBrk="1" hangingPunct="1">
              <a:buClr>
                <a:srgbClr val="000000"/>
              </a:buClr>
              <a:buSzPct val="100000"/>
              <a:tabLst>
                <a:tab pos="651692" algn="l"/>
              </a:tabLst>
            </a:pPr>
            <a:r>
              <a:rPr lang="de-DE" sz="1300" b="1">
                <a:solidFill>
                  <a:srgbClr val="008000"/>
                </a:solidFill>
                <a:latin typeface="Arial" charset="0"/>
                <a:cs typeface="Arial Unicode MS" charset="0"/>
              </a:rPr>
              <a:t>JLab</a:t>
            </a:r>
          </a:p>
          <a:p>
            <a:pPr algn="ctr" defTabSz="404450" eaLnBrk="1" hangingPunct="1">
              <a:buClr>
                <a:srgbClr val="000000"/>
              </a:buClr>
              <a:buSzPct val="100000"/>
              <a:tabLst>
                <a:tab pos="651692" algn="l"/>
              </a:tabLst>
            </a:pPr>
            <a:r>
              <a:rPr lang="de-DE" sz="1300" b="1">
                <a:solidFill>
                  <a:srgbClr val="008000"/>
                </a:solidFill>
                <a:latin typeface="Arial" charset="0"/>
                <a:cs typeface="Arial Unicode MS" charset="0"/>
              </a:rPr>
              <a:t>12 GeV</a:t>
            </a:r>
          </a:p>
        </p:txBody>
      </p: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457200" y="990601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 err="1">
                <a:latin typeface="Arial" charset="0"/>
                <a:ea typeface="ＭＳ Ｐゴシック" charset="0"/>
                <a:cs typeface="Arial" charset="0"/>
              </a:rPr>
              <a:t>JLab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 12 </a:t>
            </a:r>
            <a:r>
              <a:rPr lang="en-US" sz="1800" dirty="0" err="1">
                <a:latin typeface="Arial" charset="0"/>
                <a:ea typeface="ＭＳ Ｐゴシック" charset="0"/>
                <a:cs typeface="Arial" charset="0"/>
              </a:rPr>
              <a:t>GeV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: valence quarks</a:t>
            </a:r>
            <a:endParaRPr lang="en-US" sz="18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 bwMode="auto">
          <a:xfrm>
            <a:off x="457200" y="1447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EIC stage I (MEIC): non-</a:t>
            </a:r>
            <a:r>
              <a:rPr lang="en-US" sz="1800" dirty="0" err="1">
                <a:latin typeface="Arial" charset="0"/>
                <a:ea typeface="ＭＳ Ｐゴシック" charset="0"/>
                <a:cs typeface="Arial" charset="0"/>
              </a:rPr>
              <a:t>perturbabative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 sea quarks and 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gluons</a:t>
            </a:r>
            <a:endParaRPr lang="en-US" sz="18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r>
              <a:rPr lang="en-US" sz="1600" b="1" dirty="0">
                <a:latin typeface="Arial" charset="0"/>
                <a:ea typeface="ＭＳ Ｐゴシック" charset="0"/>
                <a:cs typeface="Arial" charset="0"/>
              </a:rPr>
              <a:t>but also high </a:t>
            </a:r>
            <a:r>
              <a:rPr lang="en-US" sz="1600" b="1" i="1" dirty="0">
                <a:latin typeface="Arial" charset="0"/>
                <a:ea typeface="ＭＳ Ｐゴシック" charset="0"/>
                <a:cs typeface="Arial" charset="0"/>
              </a:rPr>
              <a:t>x</a:t>
            </a:r>
            <a:r>
              <a:rPr lang="en-US" sz="1600" b="1" dirty="0">
                <a:latin typeface="Arial" charset="0"/>
                <a:ea typeface="ＭＳ Ｐゴシック" charset="0"/>
                <a:cs typeface="Arial" charset="0"/>
              </a:rPr>
              <a:t> at high </a:t>
            </a:r>
            <a:r>
              <a:rPr lang="en-US" sz="1600" b="1" i="1" dirty="0"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600" b="1" i="1" baseline="30000" dirty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: </a:t>
            </a:r>
            <a:r>
              <a:rPr lang="en-US" sz="1600" i="1" dirty="0" err="1">
                <a:latin typeface="Arial" charset="0"/>
                <a:ea typeface="ＭＳ Ｐゴシック" charset="0"/>
                <a:cs typeface="Arial" charset="0"/>
              </a:rPr>
              <a:t>x</a:t>
            </a:r>
            <a:r>
              <a:rPr lang="en-US" sz="1600" i="1" baseline="-25000" dirty="0" err="1">
                <a:latin typeface="Arial" charset="0"/>
                <a:ea typeface="ＭＳ Ｐゴシック" charset="0"/>
                <a:cs typeface="Arial" charset="0"/>
              </a:rPr>
              <a:t>max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 = Q</a:t>
            </a:r>
            <a:r>
              <a:rPr lang="en-US" sz="1600" i="1" baseline="30000" dirty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 / (</a:t>
            </a:r>
            <a:r>
              <a:rPr lang="en-US" sz="1600" i="1" dirty="0" err="1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1600" i="1" baseline="-25000" dirty="0" err="1">
                <a:latin typeface="Arial" charset="0"/>
                <a:ea typeface="ＭＳ Ｐゴシック" charset="0"/>
                <a:cs typeface="Arial" charset="0"/>
              </a:rPr>
              <a:t>min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ＭＳ Ｐゴシック" charset="0"/>
                <a:cs typeface="Arial" charset="0"/>
              </a:rPr>
              <a:t>y</a:t>
            </a:r>
            <a:r>
              <a:rPr lang="en-US" sz="1600" i="1" baseline="-25000" dirty="0" err="1">
                <a:latin typeface="Arial" charset="0"/>
                <a:ea typeface="ＭＳ Ｐゴシック" charset="0"/>
                <a:cs typeface="Arial" charset="0"/>
              </a:rPr>
              <a:t>min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), 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where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 s = 4E</a:t>
            </a:r>
            <a:r>
              <a:rPr lang="en-US" sz="1600" i="1" baseline="-25000" dirty="0">
                <a:latin typeface="Arial" charset="0"/>
                <a:ea typeface="ＭＳ Ｐゴシック" charset="0"/>
                <a:cs typeface="Arial" charset="0"/>
              </a:rPr>
              <a:t>e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E</a:t>
            </a:r>
            <a:r>
              <a:rPr lang="en-US" sz="1600" i="1" baseline="-25000" dirty="0">
                <a:latin typeface="Arial" charset="0"/>
                <a:ea typeface="ＭＳ Ｐゴシック" charset="0"/>
                <a:cs typeface="Arial" charset="0"/>
              </a:rPr>
              <a:t>p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457200" y="22098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EIC stage II: extends coverage into radiation-dominated region</a:t>
            </a:r>
            <a:endParaRPr lang="en-US" sz="1800" b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914404" y="5668859"/>
            <a:ext cx="4114800" cy="5163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80902" tIns="42077" rIns="80902" bIns="42077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spcBef>
                <a:spcPts val="680"/>
              </a:spcBef>
              <a:defRPr/>
            </a:pPr>
            <a:r>
              <a:rPr lang="en-US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A stage I EIC (</a:t>
            </a:r>
            <a:r>
              <a:rPr lang="en-US" sz="1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JLab</a:t>
            </a:r>
            <a:r>
              <a:rPr lang="en-US" sz="1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</a:t>
            </a:r>
            <a:r>
              <a:rPr lang="en-US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MEIC) covers the x and Q</a:t>
            </a:r>
            <a:r>
              <a:rPr lang="en-US" sz="14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2</a:t>
            </a:r>
            <a:r>
              <a:rPr lang="en-US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range between </a:t>
            </a:r>
            <a:r>
              <a:rPr lang="en-US" sz="1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JLab</a:t>
            </a:r>
            <a:r>
              <a:rPr lang="en-US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12 </a:t>
            </a:r>
            <a:r>
              <a:rPr lang="en-US" sz="1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GeV</a:t>
            </a:r>
            <a:r>
              <a:rPr lang="en-US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and HERA (or a future </a:t>
            </a:r>
            <a:r>
              <a:rPr lang="en-US" sz="1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LHeC</a:t>
            </a:r>
            <a:r>
              <a:rPr lang="en-US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962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76200" y="2"/>
            <a:ext cx="8991600" cy="914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hysics opportunities with light ions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7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4" name="Picture 4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0" y="999465"/>
            <a:ext cx="2144160" cy="534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667000" y="1066800"/>
            <a:ext cx="6248400" cy="1066800"/>
          </a:xfrm>
        </p:spPr>
        <p:txBody>
          <a:bodyPr/>
          <a:lstStyle/>
          <a:p>
            <a:pPr>
              <a:buSzTx/>
            </a:pPr>
            <a:r>
              <a:rPr lang="en-US" sz="20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Neutron structure</a:t>
            </a:r>
            <a:endParaRPr lang="en-US" sz="2000" dirty="0">
              <a:solidFill>
                <a:srgbClr val="8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Flavor decomposition of quark spin, 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Δ</a:t>
            </a:r>
            <a:r>
              <a:rPr lang="en-US" i="1" dirty="0" err="1" smtClean="0">
                <a:latin typeface="Arial" charset="0"/>
                <a:ea typeface="ＭＳ Ｐゴシック" charset="0"/>
                <a:cs typeface="Arial" charset="0"/>
              </a:rPr>
              <a:t>g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etc</a:t>
            </a: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453125" lvl="1" indent="0">
              <a:buSzPct val="70000"/>
              <a:buNone/>
            </a:pPr>
            <a:r>
              <a:rPr lang="en-US" sz="1600" i="1" dirty="0" smtClean="0">
                <a:latin typeface="Arial" charset="0"/>
                <a:ea typeface="ＭＳ Ｐゴシック" charset="0"/>
                <a:cs typeface="Arial" charset="0"/>
              </a:rPr>
              <a:t>	Binding, final-state interactions, polarization?</a:t>
            </a:r>
            <a:endParaRPr lang="en-US" sz="1600" b="1" i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2667000" y="2438400"/>
            <a:ext cx="541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Bound nucleon in QCD</a:t>
            </a:r>
            <a:endParaRPr lang="en-US" sz="2000" dirty="0">
              <a:solidFill>
                <a:srgbClr val="008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Modification of quark/gluon structure by nuclear medium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QCD origin of nuclear forces</a:t>
            </a:r>
          </a:p>
          <a:p>
            <a:pPr marL="457200" lvl="1" indent="0">
              <a:buSzPct val="70000"/>
              <a:buNone/>
            </a:pPr>
            <a:r>
              <a:rPr lang="en-US" sz="1600" i="1" dirty="0" smtClean="0">
                <a:latin typeface="Arial" charset="0"/>
                <a:ea typeface="ＭＳ Ｐゴシック" charset="0"/>
                <a:cs typeface="Arial" charset="0"/>
              </a:rPr>
              <a:t>	Understand nuclear environment?</a:t>
            </a:r>
            <a:endParaRPr lang="en-US" sz="1600" i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2667000" y="4343400"/>
            <a:ext cx="579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Coherence and saturation</a:t>
            </a:r>
            <a:endParaRPr lang="en-US" sz="2000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Interaction of high-energy probe with coherent quark-gluon fields </a:t>
            </a:r>
          </a:p>
          <a:p>
            <a:pPr marL="907223" lvl="2" indent="0">
              <a:buSzPct val="70000"/>
              <a:buNone/>
            </a:pPr>
            <a:r>
              <a:rPr lang="en-US" sz="1600" i="1" dirty="0" smtClean="0">
                <a:latin typeface="Arial" charset="0"/>
                <a:ea typeface="ＭＳ Ｐゴシック" charset="0"/>
                <a:cs typeface="Arial" charset="0"/>
              </a:rPr>
              <a:t>Onset of coherence, signature of saturation?</a:t>
            </a:r>
            <a:endParaRPr lang="en-US" sz="1600" i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62200" y="5871665"/>
            <a:ext cx="6400800" cy="51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400" dirty="0" smtClean="0">
                <a:solidFill>
                  <a:srgbClr val="008000"/>
                </a:solidFill>
              </a:rPr>
              <a:t>W</a:t>
            </a:r>
            <a:r>
              <a:rPr lang="en-US" sz="1400" dirty="0">
                <a:solidFill>
                  <a:srgbClr val="008000"/>
                </a:solidFill>
              </a:rPr>
              <a:t>. </a:t>
            </a:r>
            <a:r>
              <a:rPr lang="en-US" sz="1400" dirty="0" err="1">
                <a:solidFill>
                  <a:srgbClr val="008000"/>
                </a:solidFill>
              </a:rPr>
              <a:t>Cosyn</a:t>
            </a:r>
            <a:r>
              <a:rPr lang="en-US" sz="1400" dirty="0">
                <a:solidFill>
                  <a:srgbClr val="008000"/>
                </a:solidFill>
              </a:rPr>
              <a:t>, V. </a:t>
            </a:r>
            <a:r>
              <a:rPr lang="en-US" sz="1400" dirty="0" err="1">
                <a:solidFill>
                  <a:srgbClr val="008000"/>
                </a:solidFill>
              </a:rPr>
              <a:t>Guzey</a:t>
            </a:r>
            <a:r>
              <a:rPr lang="en-US" sz="1400" dirty="0">
                <a:solidFill>
                  <a:srgbClr val="008000"/>
                </a:solidFill>
              </a:rPr>
              <a:t>, D.W. </a:t>
            </a:r>
            <a:r>
              <a:rPr lang="en-US" sz="1400" dirty="0" err="1">
                <a:solidFill>
                  <a:srgbClr val="008000"/>
                </a:solidFill>
              </a:rPr>
              <a:t>Higinbotham</a:t>
            </a:r>
            <a:r>
              <a:rPr lang="en-US" sz="1400" dirty="0">
                <a:solidFill>
                  <a:srgbClr val="008000"/>
                </a:solidFill>
              </a:rPr>
              <a:t>, C. Hyde, S. Kuhn, </a:t>
            </a:r>
            <a:r>
              <a:rPr lang="en-US" sz="1400" dirty="0" smtClean="0">
                <a:solidFill>
                  <a:srgbClr val="008000"/>
                </a:solidFill>
              </a:rPr>
              <a:t>W. </a:t>
            </a:r>
            <a:r>
              <a:rPr lang="en-US" sz="1400" dirty="0" err="1" smtClean="0">
                <a:solidFill>
                  <a:srgbClr val="008000"/>
                </a:solidFill>
              </a:rPr>
              <a:t>Melnichouk</a:t>
            </a:r>
            <a:r>
              <a:rPr lang="en-US" sz="1400" dirty="0" smtClean="0">
                <a:solidFill>
                  <a:srgbClr val="008000"/>
                </a:solidFill>
              </a:rPr>
              <a:t>, PNT, </a:t>
            </a:r>
            <a:r>
              <a:rPr lang="en-US" sz="1400" dirty="0">
                <a:solidFill>
                  <a:srgbClr val="008000"/>
                </a:solidFill>
              </a:rPr>
              <a:t>K. Park, M. </a:t>
            </a:r>
            <a:r>
              <a:rPr lang="en-US" sz="1400" dirty="0" err="1">
                <a:solidFill>
                  <a:srgbClr val="008000"/>
                </a:solidFill>
              </a:rPr>
              <a:t>Sargsian</a:t>
            </a:r>
            <a:r>
              <a:rPr lang="en-US" sz="1400" dirty="0">
                <a:solidFill>
                  <a:srgbClr val="008000"/>
                </a:solidFill>
              </a:rPr>
              <a:t>, M. </a:t>
            </a:r>
            <a:r>
              <a:rPr lang="en-US" sz="1400" dirty="0" err="1">
                <a:solidFill>
                  <a:srgbClr val="008000"/>
                </a:solidFill>
              </a:rPr>
              <a:t>Strikman</a:t>
            </a:r>
            <a:r>
              <a:rPr lang="en-US" sz="1400" dirty="0">
                <a:solidFill>
                  <a:srgbClr val="008000"/>
                </a:solidFill>
              </a:rPr>
              <a:t>, C</a:t>
            </a:r>
            <a:r>
              <a:rPr lang="en-US" sz="1400" dirty="0" smtClean="0">
                <a:solidFill>
                  <a:srgbClr val="008000"/>
                </a:solidFill>
              </a:rPr>
              <a:t>. Weiss, </a:t>
            </a:r>
            <a:r>
              <a:rPr lang="en-US" sz="1400" dirty="0" err="1" smtClean="0">
                <a:solidFill>
                  <a:srgbClr val="008000"/>
                </a:solidFill>
              </a:rPr>
              <a:t>JLab</a:t>
            </a:r>
            <a:r>
              <a:rPr lang="en-US" sz="1400" dirty="0" smtClean="0">
                <a:solidFill>
                  <a:srgbClr val="008000"/>
                </a:solidFill>
              </a:rPr>
              <a:t> LDRD-funded project</a:t>
            </a:r>
            <a:endParaRPr lang="en-US" sz="1400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68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In-medium nucleon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8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3" name="Picture 2" descr="shadowing_SR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914400"/>
            <a:ext cx="5054600" cy="304800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3400" y="4114800"/>
            <a:ext cx="7467600" cy="533400"/>
          </a:xfrm>
        </p:spPr>
        <p:txBody>
          <a:bodyPr/>
          <a:lstStyle/>
          <a:p>
            <a:pPr>
              <a:buSzTx/>
            </a:pPr>
            <a:r>
              <a:rPr lang="en-US" sz="20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EMC effect and Short-Range Correlations</a:t>
            </a:r>
            <a:endParaRPr lang="en-US" sz="2000" dirty="0">
              <a:solidFill>
                <a:srgbClr val="8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33400" y="51816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At an EIC we can map out the recoil-momentum dependence in DIS on light nuclei</a:t>
            </a:r>
            <a:endParaRPr lang="en-US" sz="2000" dirty="0">
              <a:solidFill>
                <a:srgbClr val="008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Large </a:t>
            </a:r>
            <a:r>
              <a:rPr lang="en-US" sz="1800" dirty="0" err="1" smtClean="0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800" baseline="-25000" dirty="0" err="1" smtClean="0"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 acceptance for spectators (~ 0-2 </a:t>
            </a:r>
            <a:r>
              <a:rPr lang="en-US" sz="1800" dirty="0" err="1" smtClean="0">
                <a:latin typeface="Arial" charset="0"/>
                <a:ea typeface="ＭＳ Ｐゴシック" charset="0"/>
                <a:cs typeface="Arial" charset="0"/>
              </a:rPr>
              <a:t>GeV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/c)</a:t>
            </a:r>
            <a:endParaRPr lang="en-US" sz="16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33400" y="4648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Measurements at </a:t>
            </a:r>
            <a:r>
              <a:rPr lang="en-US" sz="20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JLab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 6 and 12 </a:t>
            </a:r>
            <a:r>
              <a:rPr lang="en-US" sz="20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GeV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 presented at this workshop</a:t>
            </a:r>
            <a:endParaRPr lang="en-US" sz="1600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9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76200" y="2"/>
            <a:ext cx="89916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Measuring neutron structure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9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8" name="Picture 4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570400" cy="253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0" y="990600"/>
            <a:ext cx="2590800" cy="2417064"/>
            <a:chOff x="533400" y="1066800"/>
            <a:chExt cx="2590800" cy="2417064"/>
          </a:xfrm>
        </p:grpSpPr>
        <p:pic>
          <p:nvPicPr>
            <p:cNvPr id="10" name="Picture 9" descr="A_light_fro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066800"/>
              <a:ext cx="1604772" cy="2417064"/>
            </a:xfrm>
            <a:prstGeom prst="rect">
              <a:avLst/>
            </a:prstGeom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2133600" y="2474378"/>
              <a:ext cx="990600" cy="451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73460" tIns="45296" rIns="73460" bIns="36572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n-US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Tagged spectators</a:t>
              </a:r>
              <a:endPara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endParaRP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2133600" y="1676400"/>
              <a:ext cx="381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73460" tIns="45296" rIns="73460" bIns="36572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en-US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X</a:t>
              </a:r>
              <a:endPara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endParaRPr>
            </a:p>
          </p:txBody>
        </p:sp>
      </p:grpSp>
      <p:pic>
        <p:nvPicPr>
          <p:cNvPr id="21" name="Picture 6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97412"/>
            <a:ext cx="1930400" cy="23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" name="Content Placeholder 1"/>
          <p:cNvSpPr>
            <a:spLocks noGrp="1"/>
          </p:cNvSpPr>
          <p:nvPr>
            <p:ph idx="1"/>
          </p:nvPr>
        </p:nvSpPr>
        <p:spPr>
          <a:xfrm>
            <a:off x="3200400" y="990600"/>
            <a:ext cx="5486400" cy="533400"/>
          </a:xfrm>
        </p:spPr>
        <p:txBody>
          <a:bodyPr/>
          <a:lstStyle/>
          <a:p>
            <a:pPr>
              <a:buSzTx/>
            </a:pPr>
            <a:r>
              <a:rPr lang="en-US" sz="20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High-resolution spectator tagging</a:t>
            </a:r>
            <a:endParaRPr lang="en-US" sz="2000" dirty="0">
              <a:solidFill>
                <a:srgbClr val="8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3200400" y="1524000"/>
            <a:ext cx="556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Arial" charset="0"/>
              </a:rPr>
              <a:t>Polarized deuterium</a:t>
            </a:r>
            <a:endParaRPr lang="en-US" sz="2000" dirty="0">
              <a:solidFill>
                <a:srgbClr val="008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Needs to be theoretically understood also for </a:t>
            </a:r>
            <a:r>
              <a:rPr lang="en-US" sz="1600" baseline="30000" dirty="0" smtClean="0"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He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Light-cone wave function simple and known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Limited possibilities for final-state interactions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Coherent effects at N=2</a:t>
            </a:r>
          </a:p>
          <a:p>
            <a:pPr marL="457200" lvl="1" indent="0">
              <a:buSzPct val="70000"/>
              <a:buNone/>
            </a:pPr>
            <a:r>
              <a:rPr lang="en-US" sz="1600" i="1" dirty="0" smtClean="0">
                <a:latin typeface="Arial" charset="0"/>
                <a:ea typeface="ＭＳ Ｐゴシック" charset="0"/>
                <a:cs typeface="Arial" charset="0"/>
              </a:rPr>
              <a:t>	</a:t>
            </a:r>
            <a:r>
              <a:rPr lang="en-US" sz="1400" i="1" dirty="0" smtClean="0">
                <a:latin typeface="Arial" charset="0"/>
                <a:ea typeface="ＭＳ Ｐゴシック" charset="0"/>
                <a:cs typeface="Arial" charset="0"/>
              </a:rPr>
              <a:t>Complementary to saturation in heavy nuclei</a:t>
            </a:r>
            <a:endParaRPr lang="en-US" sz="1400" i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3200400" y="35052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Simplest case: tagged DIS on neutron</a:t>
            </a: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Recoil-proton light-cone momentum</a:t>
            </a:r>
          </a:p>
          <a:p>
            <a:pPr lvl="1">
              <a:buSzPct val="70000"/>
              <a:buFont typeface="Arial" charset="0"/>
              <a:buChar char="̶"/>
            </a:pPr>
            <a:endParaRPr lang="en-US" sz="1600" dirty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endParaRPr lang="en-US" sz="16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SzPct val="70000"/>
              <a:buFont typeface="Arial" charset="0"/>
              <a:buChar char="̶"/>
            </a:pP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Cross section in impulse approximation</a:t>
            </a:r>
          </a:p>
        </p:txBody>
      </p:sp>
      <p:pic>
        <p:nvPicPr>
          <p:cNvPr id="22" name="Picture 7" descr="pasted-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3400"/>
            <a:ext cx="36290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885160" y="5155611"/>
            <a:ext cx="5725440" cy="711789"/>
            <a:chOff x="3142080" y="3175536"/>
            <a:chExt cx="5725440" cy="711789"/>
          </a:xfrm>
        </p:grpSpPr>
        <p:pic>
          <p:nvPicPr>
            <p:cNvPr id="24" name="Picture 8" descr="pasted-image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080" y="3175536"/>
              <a:ext cx="5725440" cy="483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5" name="Rectangle 9"/>
            <p:cNvSpPr>
              <a:spLocks/>
            </p:cNvSpPr>
            <p:nvPr/>
          </p:nvSpPr>
          <p:spPr bwMode="auto">
            <a:xfrm>
              <a:off x="5509440" y="3591387"/>
              <a:ext cx="1390142" cy="29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858" tIns="45858" rIns="45858" bIns="45858" anchor="ctr">
              <a:spAutoFit/>
            </a:bodyPr>
            <a:lstStyle/>
            <a:p>
              <a:pPr marL="35828" defTabSz="412752" eaLnBrk="1">
                <a:lnSpc>
                  <a:spcPct val="93000"/>
                </a:lnSpc>
                <a:defRPr/>
              </a:pPr>
              <a:r>
                <a:rPr lang="en-US" sz="1400" dirty="0">
                  <a:solidFill>
                    <a:srgbClr val="0433FF"/>
                  </a:solidFill>
                  <a:latin typeface="Arial" charset="0"/>
                  <a:cs typeface="Arial" charset="0"/>
                  <a:sym typeface="Arial" charset="0"/>
                </a:rPr>
                <a:t>Deuteron LCWF</a:t>
              </a:r>
              <a:endPara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26" name="Rectangle 10"/>
            <p:cNvSpPr>
              <a:spLocks/>
            </p:cNvSpPr>
            <p:nvPr/>
          </p:nvSpPr>
          <p:spPr bwMode="auto">
            <a:xfrm>
              <a:off x="7306561" y="3591387"/>
              <a:ext cx="1011082" cy="29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858" tIns="45858" rIns="45858" bIns="45858" anchor="ctr">
              <a:spAutoFit/>
            </a:bodyPr>
            <a:lstStyle/>
            <a:p>
              <a:pPr marL="35828" defTabSz="412752" eaLnBrk="1">
                <a:lnSpc>
                  <a:spcPct val="93000"/>
                </a:lnSpc>
                <a:defRPr/>
              </a:pPr>
              <a:r>
                <a:rPr lang="en-US" sz="1400">
                  <a:solidFill>
                    <a:srgbClr val="0433FF"/>
                  </a:solidFill>
                  <a:latin typeface="Arial" charset="0"/>
                  <a:cs typeface="Arial" charset="0"/>
                  <a:sym typeface="Arial" charset="0"/>
                </a:rPr>
                <a:t>Neutron SF</a:t>
              </a:r>
              <a:endParaRPr lang="en-US"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505200" y="5867400"/>
            <a:ext cx="1905000" cy="26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200" dirty="0" smtClean="0">
                <a:solidFill>
                  <a:srgbClr val="147806"/>
                </a:solidFill>
                <a:latin typeface="+mn-lt"/>
              </a:rPr>
              <a:t>Frankfurt, </a:t>
            </a:r>
            <a:r>
              <a:rPr lang="en-US" sz="1200" dirty="0" err="1" smtClean="0">
                <a:solidFill>
                  <a:srgbClr val="147806"/>
                </a:solidFill>
                <a:latin typeface="+mn-lt"/>
              </a:rPr>
              <a:t>Strikman</a:t>
            </a:r>
            <a:r>
              <a:rPr lang="en-US" sz="1200" dirty="0" smtClean="0">
                <a:solidFill>
                  <a:srgbClr val="147806"/>
                </a:solidFill>
                <a:latin typeface="+mn-lt"/>
              </a:rPr>
              <a:t> 1981</a:t>
            </a:r>
            <a:endParaRPr lang="en-US" sz="1200" dirty="0">
              <a:solidFill>
                <a:srgbClr val="14780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101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23195</TotalTime>
  <Words>3414</Words>
  <Application>Microsoft Macintosh PowerPoint</Application>
  <PresentationFormat>On-screen Show (4:3)</PresentationFormat>
  <Paragraphs>530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JLab_PowerPoint1</vt:lpstr>
      <vt:lpstr>Blank Presentation</vt:lpstr>
      <vt:lpstr>Equation</vt:lpstr>
      <vt:lpstr>(High-x) physics at an Electron-Ion Collider (EIC)</vt:lpstr>
      <vt:lpstr>EIC physics program</vt:lpstr>
      <vt:lpstr>EIC implementations at JLab and BNL</vt:lpstr>
      <vt:lpstr>Polarized light ions at an EIC</vt:lpstr>
      <vt:lpstr>Some EIC physics highlights</vt:lpstr>
      <vt:lpstr>Kinematic coverage of an EIC</vt:lpstr>
      <vt:lpstr>Physics opportunities with light ions</vt:lpstr>
      <vt:lpstr>In-medium nucleon</vt:lpstr>
      <vt:lpstr>Measuring neutron structure</vt:lpstr>
      <vt:lpstr>On-shell extrapolation t  MN</vt:lpstr>
      <vt:lpstr>Shadowing</vt:lpstr>
      <vt:lpstr>Polarized structure functions</vt:lpstr>
      <vt:lpstr>CM-energy dependence of A||</vt:lpstr>
      <vt:lpstr>Experimental considerations</vt:lpstr>
      <vt:lpstr>Uncertainty in spectator momentum</vt:lpstr>
      <vt:lpstr>Systematic uncertainty on pT</vt:lpstr>
      <vt:lpstr>EIC central detectors</vt:lpstr>
      <vt:lpstr>The MEIC full-acceptance detector</vt:lpstr>
      <vt:lpstr>Compton polarimetry</vt:lpstr>
      <vt:lpstr>MEIC polarimeters and low-Q2 tagger</vt:lpstr>
      <vt:lpstr>eRHIC: small-angle electron detection</vt:lpstr>
      <vt:lpstr>MEIC small-angle hadron detection</vt:lpstr>
      <vt:lpstr>DVCS recoil proton acceptance</vt:lpstr>
      <vt:lpstr>eRHIC: small-angle hadron detection</vt:lpstr>
      <vt:lpstr>Summary</vt:lpstr>
      <vt:lpstr>Backup</vt:lpstr>
      <vt:lpstr>Forward detection – processes</vt:lpstr>
      <vt:lpstr>Forward detection before ion quads</vt:lpstr>
      <vt:lpstr>Spectator angles after dipole</vt:lpstr>
      <vt:lpstr>Far-forward detection summary</vt:lpstr>
      <vt:lpstr>Bunch spacing and identification</vt:lpstr>
      <vt:lpstr>Asynchronous triggering</vt:lpstr>
      <vt:lpstr>Synchrotron radiation background</vt:lpstr>
      <vt:lpstr>Hadronic backgrounds</vt:lpstr>
    </vt:vector>
  </TitlesOfParts>
  <Manager/>
  <Company>Jefferson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MEIC</dc:title>
  <dc:subject/>
  <dc:creator>Pawel Nadel-Turonski</dc:creator>
  <cp:keywords/>
  <dc:description/>
  <cp:lastModifiedBy>Pawel Nadel-Turonski</cp:lastModifiedBy>
  <cp:revision>1235</cp:revision>
  <cp:lastPrinted>2014-04-29T13:06:30Z</cp:lastPrinted>
  <dcterms:created xsi:type="dcterms:W3CDTF">2012-08-02T23:35:31Z</dcterms:created>
  <dcterms:modified xsi:type="dcterms:W3CDTF">2014-11-21T11:27:29Z</dcterms:modified>
  <cp:category/>
</cp:coreProperties>
</file>