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2" r:id="rId3"/>
    <p:sldId id="258" r:id="rId4"/>
    <p:sldId id="292" r:id="rId5"/>
    <p:sldId id="260" r:id="rId6"/>
    <p:sldId id="318" r:id="rId7"/>
    <p:sldId id="320" r:id="rId8"/>
    <p:sldId id="278" r:id="rId9"/>
    <p:sldId id="284" r:id="rId10"/>
    <p:sldId id="331" r:id="rId11"/>
    <p:sldId id="291" r:id="rId12"/>
    <p:sldId id="299" r:id="rId13"/>
    <p:sldId id="297" r:id="rId14"/>
    <p:sldId id="257" r:id="rId15"/>
    <p:sldId id="324" r:id="rId16"/>
    <p:sldId id="294" r:id="rId17"/>
    <p:sldId id="276" r:id="rId18"/>
    <p:sldId id="272" r:id="rId19"/>
    <p:sldId id="268" r:id="rId20"/>
    <p:sldId id="293" r:id="rId21"/>
    <p:sldId id="286" r:id="rId22"/>
    <p:sldId id="302" r:id="rId23"/>
    <p:sldId id="285" r:id="rId24"/>
    <p:sldId id="269" r:id="rId25"/>
    <p:sldId id="288" r:id="rId26"/>
    <p:sldId id="289" r:id="rId27"/>
    <p:sldId id="280" r:id="rId28"/>
    <p:sldId id="281" r:id="rId29"/>
    <p:sldId id="327" r:id="rId30"/>
    <p:sldId id="273" r:id="rId31"/>
    <p:sldId id="321" r:id="rId32"/>
    <p:sldId id="312" r:id="rId33"/>
    <p:sldId id="270" r:id="rId34"/>
    <p:sldId id="316" r:id="rId35"/>
    <p:sldId id="332" r:id="rId36"/>
    <p:sldId id="271" r:id="rId37"/>
    <p:sldId id="325" r:id="rId38"/>
    <p:sldId id="326" r:id="rId39"/>
    <p:sldId id="330" r:id="rId40"/>
    <p:sldId id="306" r:id="rId41"/>
    <p:sldId id="323" r:id="rId42"/>
    <p:sldId id="328" r:id="rId43"/>
    <p:sldId id="329" r:id="rId44"/>
    <p:sldId id="27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1A"/>
    <a:srgbClr val="1982EA"/>
    <a:srgbClr val="FFE200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71" autoAdjust="0"/>
    <p:restoredTop sz="97548" autoAdjust="0"/>
  </p:normalViewPr>
  <p:slideViewPr>
    <p:cSldViewPr snapToGrid="0" snapToObjects="1">
      <p:cViewPr varScale="1">
        <p:scale>
          <a:sx n="78" d="100"/>
          <a:sy n="78" d="100"/>
        </p:scale>
        <p:origin x="-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25071-76D9-0846-884E-ADC9824453E8}" type="datetimeFigureOut">
              <a:rPr lang="en-US" smtClean="0"/>
              <a:t>23/05/14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3E7C5-7377-0A42-87D0-358648060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4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C55E-296D-1C44-B4D5-BD3C94C0E384}" type="datetimeFigureOut">
              <a:rPr lang="en-US" smtClean="0"/>
              <a:t>23/05/14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E8682-8EDF-944E-BEDC-AF2EC5A90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97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3533-AAA7-B547-BBA2-7028CBB8F020}" type="datetime1">
              <a:rPr lang="it-IT" smtClean="0"/>
              <a:t>23/05/14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0ABD-C26F-0E4C-A739-CCD427B38DCB}" type="datetime1">
              <a:rPr lang="it-IT" smtClean="0"/>
              <a:t>23/05/14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7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7950-FC13-A84A-A6F9-7E4E22FFDEAE}" type="datetime1">
              <a:rPr lang="it-IT" smtClean="0"/>
              <a:t>23/05/14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EAB2-B47C-9449-B23C-6A543C019351}" type="datetime1">
              <a:rPr lang="it-IT" smtClean="0"/>
              <a:t>23/05/14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0095-D96F-5443-8EED-A78D3C6A4257}" type="datetime1">
              <a:rPr lang="it-IT" smtClean="0"/>
              <a:t>23/05/14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6A9-8787-F244-B4D5-A88CB38A1E9E}" type="datetime1">
              <a:rPr lang="it-IT" smtClean="0"/>
              <a:t>23/05/14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984C-B133-204C-B6A2-779A008FD246}" type="datetime1">
              <a:rPr lang="it-IT" smtClean="0"/>
              <a:t>23/05/14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9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49A5-0302-6C41-9020-56D16B02BC2D}" type="datetime1">
              <a:rPr lang="it-IT" smtClean="0"/>
              <a:t>23/05/14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6D1-9424-D34E-A94C-06B11C067522}" type="datetime1">
              <a:rPr lang="it-IT" smtClean="0"/>
              <a:t>23/05/14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8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BBB2-8042-A043-AA58-A1BA271317B0}" type="datetime1">
              <a:rPr lang="it-IT" smtClean="0"/>
              <a:t>23/05/14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7798-0D98-CB4E-BF73-E3D0FE0DC2B3}" type="datetime1">
              <a:rPr lang="it-IT" smtClean="0"/>
              <a:t>23/05/14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ath-Star-star-wars-4534240-1280-8001.jpg"/>
          <p:cNvPicPr>
            <a:picLocks noChangeAspect="1"/>
          </p:cNvPicPr>
          <p:nvPr userDrawn="1"/>
        </p:nvPicPr>
        <p:blipFill>
          <a:blip r:embed="rId13" cstate="email">
            <a:alphaModFix amt="62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A82A5F1-557E-6745-80E6-97B5943DDE8F}" type="datetime1">
              <a:rPr lang="it-IT" smtClean="0"/>
              <a:t>23/05/14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7C91D5A-14D5-EB4D-B8E3-52DF10C30E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064698" cy="8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microsoft.com/office/2007/relationships/hdphoto" Target="../media/hdphoto2.wdp"/><Relationship Id="rId5" Type="http://schemas.openxmlformats.org/officeDocument/2006/relationships/image" Target="../media/image35.png"/><Relationship Id="rId6" Type="http://schemas.microsoft.com/office/2007/relationships/hdphoto" Target="../media/hdphoto3.wdp"/><Relationship Id="rId7" Type="http://schemas.microsoft.com/office/2007/relationships/hdphoto" Target="../media/hdphoto4.wdp"/><Relationship Id="rId8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Relationship Id="rId3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microsoft.com/office/2007/relationships/hdphoto" Target="../media/hdphoto8.wdp"/><Relationship Id="rId5" Type="http://schemas.openxmlformats.org/officeDocument/2006/relationships/image" Target="../media/image78.jpeg"/><Relationship Id="rId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78.jpeg"/><Relationship Id="rId5" Type="http://schemas.microsoft.com/office/2007/relationships/hdphoto" Target="../media/hdphoto9.wdp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jpeg"/><Relationship Id="rId9" Type="http://schemas.microsoft.com/office/2007/relationships/hdphoto" Target="../media/hdphoto11.wdp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Relationship Id="rId14" Type="http://schemas.openxmlformats.org/officeDocument/2006/relationships/image" Target="../media/image100.png"/><Relationship Id="rId15" Type="http://schemas.openxmlformats.org/officeDocument/2006/relationships/image" Target="../media/image10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269" y="0"/>
            <a:ext cx="7772400" cy="874661"/>
          </a:xfrm>
        </p:spPr>
        <p:txBody>
          <a:bodyPr/>
          <a:lstStyle/>
          <a:p>
            <a:r>
              <a:rPr lang="en-US" dirty="0" smtClean="0"/>
              <a:t>BSM at fixed target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4342" y="788358"/>
            <a:ext cx="7595754" cy="39522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Paolo Valente</a:t>
            </a:r>
            <a:r>
              <a:rPr lang="en-US" sz="1600" i="1" dirty="0" smtClean="0"/>
              <a:t>, INFN Roma</a:t>
            </a:r>
            <a:endParaRPr lang="en-US" sz="1600" i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65695" y="4813056"/>
            <a:ext cx="766977" cy="44011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93672" y="5371816"/>
            <a:ext cx="766977" cy="440119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610" y="4471154"/>
            <a:ext cx="543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cs typeface="Calibri"/>
              </a:rPr>
              <a:t>DM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332672" y="5383422"/>
            <a:ext cx="714745" cy="440119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332672" y="4840486"/>
            <a:ext cx="766977" cy="41268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122" y="5833264"/>
            <a:ext cx="50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SM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7417" y="5827828"/>
            <a:ext cx="50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SM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96008" y="5065779"/>
            <a:ext cx="455253" cy="467285"/>
          </a:xfrm>
          <a:prstGeom prst="ellipse">
            <a:avLst/>
          </a:prstGeom>
          <a:solidFill>
            <a:srgbClr val="EEEC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5355" y="6219515"/>
            <a:ext cx="119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Direct detection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99649" y="4451095"/>
            <a:ext cx="543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cs typeface="Calibri"/>
              </a:rPr>
              <a:t>DM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3637212" y="4052261"/>
            <a:ext cx="1768420" cy="2566091"/>
            <a:chOff x="4167002" y="3220558"/>
            <a:chExt cx="1768420" cy="2566091"/>
          </a:xfrm>
        </p:grpSpPr>
        <p:cxnSp>
          <p:nvCxnSpPr>
            <p:cNvPr id="41" name="Straight Connector 40"/>
            <p:cNvCxnSpPr/>
            <p:nvPr/>
          </p:nvCxnSpPr>
          <p:spPr>
            <a:xfrm rot="16200000" flipH="1">
              <a:off x="4458825" y="3822962"/>
              <a:ext cx="701614" cy="52750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495044" y="4675056"/>
              <a:ext cx="725209" cy="487421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16200000">
              <a:off x="4079792" y="3307768"/>
              <a:ext cx="543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FFFF00"/>
                  </a:solidFill>
                  <a:cs typeface="Calibri"/>
                </a:rPr>
                <a:t>DM</a:t>
              </a:r>
              <a:endParaRPr lang="en-US" dirty="0">
                <a:solidFill>
                  <a:srgbClr val="FFFF00"/>
                </a:solidFill>
                <a:cs typeface="Calibri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16200000" flipH="1">
              <a:off x="4954143" y="4687006"/>
              <a:ext cx="713604" cy="475126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968928" y="3840360"/>
              <a:ext cx="701615" cy="49270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 rot="16200000">
              <a:off x="4108576" y="5349344"/>
              <a:ext cx="5052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</a:rPr>
                <a:t>SM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5498116" y="5349344"/>
              <a:ext cx="5052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</a:rPr>
                <a:t>SM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836718" y="4250125"/>
              <a:ext cx="455253" cy="467285"/>
            </a:xfrm>
            <a:prstGeom prst="ellipse">
              <a:avLst/>
            </a:prstGeom>
            <a:solidFill>
              <a:srgbClr val="EEECE1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5462119" y="3307768"/>
              <a:ext cx="543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FFFF00"/>
                  </a:solidFill>
                  <a:cs typeface="Calibri"/>
                </a:rPr>
                <a:t>DM</a:t>
              </a:r>
              <a:endParaRPr lang="en-US" dirty="0">
                <a:solidFill>
                  <a:srgbClr val="FFFF00"/>
                </a:solidFill>
                <a:cs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763861" y="6207533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Production at accelerators</a:t>
            </a:r>
            <a:endParaRPr lang="en-US" sz="1200" dirty="0">
              <a:solidFill>
                <a:srgbClr val="FFFF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 rot="16200000" flipH="1">
            <a:off x="6877224" y="4064431"/>
            <a:ext cx="1768420" cy="2566091"/>
            <a:chOff x="4167002" y="3220558"/>
            <a:chExt cx="1768420" cy="2566091"/>
          </a:xfrm>
        </p:grpSpPr>
        <p:cxnSp>
          <p:nvCxnSpPr>
            <p:cNvPr id="59" name="Straight Connector 58"/>
            <p:cNvCxnSpPr/>
            <p:nvPr/>
          </p:nvCxnSpPr>
          <p:spPr>
            <a:xfrm rot="16200000" flipH="1">
              <a:off x="4458825" y="3822962"/>
              <a:ext cx="701614" cy="52750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>
              <a:off x="4495044" y="4675056"/>
              <a:ext cx="725209" cy="487421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 rot="16200000">
              <a:off x="4079792" y="3307768"/>
              <a:ext cx="543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FFFF00"/>
                  </a:solidFill>
                  <a:cs typeface="Calibri"/>
                </a:rPr>
                <a:t>DM</a:t>
              </a:r>
              <a:endParaRPr lang="en-US" dirty="0">
                <a:solidFill>
                  <a:srgbClr val="FFFF00"/>
                </a:solidFill>
                <a:cs typeface="Calibri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16200000" flipH="1">
              <a:off x="4954143" y="4687006"/>
              <a:ext cx="713604" cy="475126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>
              <a:off x="4968928" y="3840360"/>
              <a:ext cx="701615" cy="49270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 rot="16200000">
              <a:off x="4108576" y="5349344"/>
              <a:ext cx="5052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</a:rPr>
                <a:t>SM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 rot="16200000">
              <a:off x="5498116" y="5349344"/>
              <a:ext cx="5052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</a:rPr>
                <a:t>SM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836718" y="4250125"/>
              <a:ext cx="455253" cy="467285"/>
            </a:xfrm>
            <a:prstGeom prst="ellipse">
              <a:avLst/>
            </a:prstGeom>
            <a:solidFill>
              <a:srgbClr val="EEECE1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 rot="16200000">
              <a:off x="5437461" y="3307768"/>
              <a:ext cx="543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FFFF00"/>
                  </a:solidFill>
                  <a:cs typeface="Calibri"/>
                </a:rPr>
                <a:t>DM</a:t>
              </a:r>
              <a:endParaRPr lang="en-US" dirty="0">
                <a:solidFill>
                  <a:srgbClr val="FFFF00"/>
                </a:solidFill>
                <a:cs typeface="Calibri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216676" y="6233415"/>
            <a:ext cx="1300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Indirect detection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5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photon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62" y="1282038"/>
            <a:ext cx="8602938" cy="4844126"/>
          </a:xfrm>
        </p:spPr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Thick target </a:t>
            </a:r>
            <a:r>
              <a:rPr lang="en-US" dirty="0" smtClean="0"/>
              <a:t>(beam-dump)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Thin target + decay </a:t>
            </a:r>
            <a:r>
              <a:rPr lang="en-US" dirty="0" smtClean="0"/>
              <a:t>of dark photon:</a:t>
            </a:r>
          </a:p>
          <a:p>
            <a:pPr lvl="1"/>
            <a:r>
              <a:rPr lang="en-US" dirty="0" smtClean="0"/>
              <a:t>Decay to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visible</a:t>
            </a:r>
            <a:r>
              <a:rPr lang="en-US" dirty="0" smtClean="0"/>
              <a:t> particles (e</a:t>
            </a:r>
            <a:r>
              <a:rPr lang="en-US" dirty="0" smtClean="0">
                <a:latin typeface="Symbol" charset="2"/>
                <a:cs typeface="Symbol" charset="2"/>
              </a:rPr>
              <a:t>+</a:t>
            </a:r>
            <a:r>
              <a:rPr lang="en-US" dirty="0" smtClean="0"/>
              <a:t> e</a:t>
            </a:r>
            <a:r>
              <a:rPr lang="en-US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m+ m-</a:t>
            </a:r>
            <a:r>
              <a:rPr lang="en-US" dirty="0" smtClean="0"/>
              <a:t>, …) </a:t>
            </a:r>
          </a:p>
          <a:p>
            <a:pPr lvl="2"/>
            <a:r>
              <a:rPr lang="en-US" dirty="0" smtClean="0"/>
              <a:t>“Bump hunting”, looking for a peak in the invariant mass</a:t>
            </a:r>
          </a:p>
          <a:p>
            <a:pPr lvl="2"/>
            <a:r>
              <a:rPr lang="en-US" dirty="0" smtClean="0"/>
              <a:t>Displaced vertices, looking for long-lived particles</a:t>
            </a:r>
          </a:p>
          <a:p>
            <a:pPr lvl="1"/>
            <a:r>
              <a:rPr lang="en-US" dirty="0" smtClean="0"/>
              <a:t>Decay to </a:t>
            </a:r>
            <a:r>
              <a:rPr lang="en-US" dirty="0" smtClean="0">
                <a:solidFill>
                  <a:srgbClr val="948A54"/>
                </a:solidFill>
              </a:rPr>
              <a:t>invisible</a:t>
            </a:r>
            <a:r>
              <a:rPr lang="en-US" dirty="0" smtClean="0"/>
              <a:t> particles</a:t>
            </a:r>
          </a:p>
          <a:p>
            <a:pPr lvl="2"/>
            <a:r>
              <a:rPr lang="en-US" dirty="0" smtClean="0"/>
              <a:t>Look for missing mass </a:t>
            </a:r>
            <a:endParaRPr lang="en-US" dirty="0"/>
          </a:p>
          <a:p>
            <a:pPr lvl="2"/>
            <a:r>
              <a:rPr lang="en-US" dirty="0" smtClean="0"/>
              <a:t>DM particles recoil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A00"/>
                </a:solidFill>
              </a:rPr>
              <a:t>[Meson decays]</a:t>
            </a:r>
            <a:endParaRPr lang="en-US" dirty="0">
              <a:solidFill>
                <a:srgbClr val="FFCA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8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9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 beam-dump experiments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84" y="4689119"/>
            <a:ext cx="127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2"/>
                </a:solidFill>
              </a:rPr>
              <a:t>Luminosity</a:t>
            </a:r>
            <a:r>
              <a:rPr lang="it-IT" dirty="0" smtClean="0">
                <a:solidFill>
                  <a:schemeClr val="bg2"/>
                </a:solidFill>
              </a:rPr>
              <a:t>: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374" y="4474985"/>
            <a:ext cx="2144882" cy="84666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4454140" y="4689119"/>
            <a:ext cx="129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At </a:t>
            </a:r>
            <a:r>
              <a:rPr lang="it-IT" dirty="0" err="1" smtClean="0">
                <a:solidFill>
                  <a:schemeClr val="bg2"/>
                </a:solidFill>
              </a:rPr>
              <a:t>colliders</a:t>
            </a:r>
            <a:r>
              <a:rPr lang="it-IT" dirty="0" smtClean="0">
                <a:solidFill>
                  <a:schemeClr val="bg2"/>
                </a:solidFill>
              </a:rPr>
              <a:t>: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465" y="4474985"/>
            <a:ext cx="1485900" cy="838200"/>
          </a:xfrm>
          <a:prstGeom prst="rect">
            <a:avLst/>
          </a:prstGeom>
          <a:ln>
            <a:solidFill>
              <a:srgbClr val="FFFF00"/>
            </a:solidFill>
          </a:ln>
        </p:spPr>
      </p:pic>
      <p:cxnSp>
        <p:nvCxnSpPr>
          <p:cNvPr id="54" name="Straight Arrow Connector 53"/>
          <p:cNvCxnSpPr/>
          <p:nvPr/>
        </p:nvCxnSpPr>
        <p:spPr>
          <a:xfrm flipV="1">
            <a:off x="7153213" y="4963707"/>
            <a:ext cx="622019" cy="862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788188" y="4792783"/>
            <a:ext cx="70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Beam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section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9584" y="5502375"/>
            <a:ext cx="374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In </a:t>
            </a:r>
            <a:r>
              <a:rPr lang="it-IT" dirty="0" err="1" smtClean="0">
                <a:solidFill>
                  <a:schemeClr val="bg2"/>
                </a:solidFill>
              </a:rPr>
              <a:t>addition</a:t>
            </a:r>
            <a:r>
              <a:rPr lang="it-IT" dirty="0" smtClean="0">
                <a:solidFill>
                  <a:schemeClr val="bg2"/>
                </a:solidFill>
              </a:rPr>
              <a:t> to cross </a:t>
            </a:r>
            <a:r>
              <a:rPr lang="it-IT" dirty="0" err="1" smtClean="0">
                <a:solidFill>
                  <a:schemeClr val="bg2"/>
                </a:solidFill>
              </a:rPr>
              <a:t>section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advantage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513" y="1375211"/>
            <a:ext cx="5209407" cy="254609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2" name="TextBox 61"/>
          <p:cNvSpPr txBox="1"/>
          <p:nvPr/>
        </p:nvSpPr>
        <p:spPr>
          <a:xfrm>
            <a:off x="3045490" y="1925194"/>
            <a:ext cx="61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solidFill>
                  <a:srgbClr val="948A54"/>
                </a:solidFill>
              </a:rPr>
              <a:t>Target</a:t>
            </a:r>
            <a:endParaRPr lang="en-US" sz="1200" baseline="-25000" dirty="0">
              <a:solidFill>
                <a:srgbClr val="948A5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99010" y="1670355"/>
            <a:ext cx="564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 smtClean="0">
                <a:solidFill>
                  <a:srgbClr val="948A54"/>
                </a:solidFill>
              </a:rPr>
              <a:t>Shield</a:t>
            </a:r>
            <a:endParaRPr lang="en-US" sz="1200" baseline="-25000" dirty="0">
              <a:solidFill>
                <a:srgbClr val="948A54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47318" y="2647744"/>
            <a:ext cx="1006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 smtClean="0">
                <a:solidFill>
                  <a:srgbClr val="948A54"/>
                </a:solidFill>
              </a:rPr>
              <a:t>Decay</a:t>
            </a:r>
            <a:r>
              <a:rPr lang="it-IT" sz="1200" i="1" dirty="0" smtClean="0">
                <a:solidFill>
                  <a:srgbClr val="948A54"/>
                </a:solidFill>
              </a:rPr>
              <a:t> </a:t>
            </a:r>
            <a:r>
              <a:rPr lang="it-IT" sz="1200" i="1" dirty="0" err="1" smtClean="0">
                <a:solidFill>
                  <a:srgbClr val="948A54"/>
                </a:solidFill>
              </a:rPr>
              <a:t>region</a:t>
            </a:r>
            <a:endParaRPr lang="en-US" sz="1200" baseline="-25000" dirty="0">
              <a:solidFill>
                <a:srgbClr val="948A54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01226" y="2938926"/>
            <a:ext cx="74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solidFill>
                  <a:srgbClr val="948A54"/>
                </a:solidFill>
              </a:rPr>
              <a:t>Detector</a:t>
            </a:r>
            <a:endParaRPr lang="en-US" sz="1200" baseline="-25000" dirty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09" y="4164545"/>
            <a:ext cx="8073290" cy="219180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16" y="4281167"/>
            <a:ext cx="551429" cy="612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9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 beam-dump experiments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12</a:t>
            </a:fld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513" y="1375211"/>
            <a:ext cx="5209407" cy="254609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509" y="4164546"/>
            <a:ext cx="2082356" cy="799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0" y="4898175"/>
            <a:ext cx="7749317" cy="1006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27" y="5770979"/>
            <a:ext cx="546100" cy="266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76376" y="4240328"/>
            <a:ext cx="151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948A54"/>
                </a:solidFill>
              </a:rPr>
              <a:t>Electron energy distribution due to the interaction in </a:t>
            </a:r>
            <a:r>
              <a:rPr lang="en-US" sz="1200" dirty="0" err="1" smtClean="0">
                <a:solidFill>
                  <a:srgbClr val="948A54"/>
                </a:solidFill>
              </a:rPr>
              <a:t>target+shield</a:t>
            </a:r>
            <a:endParaRPr lang="en-US" sz="1200" dirty="0">
              <a:solidFill>
                <a:srgbClr val="948A5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99" y="5931886"/>
            <a:ext cx="1420150" cy="392997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6608945" y="4591036"/>
            <a:ext cx="160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Decay probability of 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  <a:latin typeface="Symbol" charset="2"/>
                <a:cs typeface="Symbol" charset="2"/>
              </a:rPr>
              <a:t>g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’ after shield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458" y="1567916"/>
            <a:ext cx="1044000" cy="374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9961" y="3019204"/>
            <a:ext cx="240513" cy="7645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8711" y="3444961"/>
            <a:ext cx="3100233" cy="4763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58" y="3032162"/>
            <a:ext cx="472722" cy="3029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00" y="2954414"/>
            <a:ext cx="277251" cy="3696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201" y="3213532"/>
            <a:ext cx="3095998" cy="6738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3141" y="2993800"/>
            <a:ext cx="2505947" cy="4641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499" y="2911004"/>
            <a:ext cx="1538442" cy="5860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784519" y="5866239"/>
            <a:ext cx="173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48A54"/>
                </a:solidFill>
              </a:rPr>
              <a:t>d</a:t>
            </a:r>
            <a:r>
              <a:rPr lang="en-US" sz="1200" dirty="0" smtClean="0">
                <a:solidFill>
                  <a:srgbClr val="948A54"/>
                </a:solidFill>
                <a:latin typeface="Symbol" charset="2"/>
                <a:cs typeface="Symbol" charset="2"/>
              </a:rPr>
              <a:t>s</a:t>
            </a:r>
            <a:r>
              <a:rPr lang="en-US" sz="1200" dirty="0" smtClean="0">
                <a:solidFill>
                  <a:srgbClr val="948A54"/>
                </a:solidFill>
              </a:rPr>
              <a:t>/dx for </a:t>
            </a:r>
            <a:r>
              <a:rPr lang="en-US" sz="1200" dirty="0" smtClean="0">
                <a:solidFill>
                  <a:srgbClr val="948A54"/>
                </a:solidFill>
                <a:latin typeface="Symbol" charset="2"/>
                <a:cs typeface="Symbol" charset="2"/>
              </a:rPr>
              <a:t>g </a:t>
            </a:r>
            <a:r>
              <a:rPr lang="en-US" sz="1200" dirty="0" smtClean="0">
                <a:solidFill>
                  <a:srgbClr val="948A54"/>
                </a:solidFill>
              </a:rPr>
              <a:t>’ production by Bremsstrahlung</a:t>
            </a:r>
            <a:endParaRPr lang="en-US" sz="1200" dirty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8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769" y="1293997"/>
            <a:ext cx="5330437" cy="4994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Limits from electron beam-dump experiments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13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81169" y="2464854"/>
            <a:ext cx="44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1982EA"/>
                </a:solidFill>
              </a:rPr>
              <a:t>L</a:t>
            </a:r>
            <a:r>
              <a:rPr lang="en-US" baseline="-25000" dirty="0" err="1" smtClean="0">
                <a:solidFill>
                  <a:srgbClr val="1982EA"/>
                </a:solidFill>
              </a:rPr>
              <a:t>sh</a:t>
            </a:r>
            <a:endParaRPr lang="en-US" baseline="-25000" dirty="0">
              <a:solidFill>
                <a:srgbClr val="1982EA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640182" y="2756539"/>
            <a:ext cx="256556" cy="472914"/>
          </a:xfrm>
          <a:prstGeom prst="straightConnector1">
            <a:avLst/>
          </a:prstGeom>
          <a:ln>
            <a:solidFill>
              <a:srgbClr val="1982E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8125" l="5297" r="97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988" y="3232628"/>
            <a:ext cx="196850" cy="2001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464" y="2562588"/>
            <a:ext cx="190500" cy="197126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3801618" y="4262355"/>
            <a:ext cx="116995" cy="472914"/>
          </a:xfrm>
          <a:prstGeom prst="straightConnector1">
            <a:avLst/>
          </a:prstGeom>
          <a:ln>
            <a:solidFill>
              <a:srgbClr val="1982E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2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936" y="4065229"/>
            <a:ext cx="190500" cy="1971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8125" l="5297" r="97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116" y="4742517"/>
            <a:ext cx="196850" cy="20018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015135" y="4630711"/>
            <a:ext cx="52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1982EA"/>
                </a:solidFill>
              </a:rPr>
              <a:t>L</a:t>
            </a:r>
            <a:r>
              <a:rPr lang="en-US" baseline="-25000" dirty="0" err="1" smtClean="0">
                <a:solidFill>
                  <a:srgbClr val="1982EA"/>
                </a:solidFill>
              </a:rPr>
              <a:t>dec</a:t>
            </a:r>
            <a:endParaRPr lang="en-US" baseline="-25000" dirty="0">
              <a:solidFill>
                <a:srgbClr val="1982E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65788" y="2954081"/>
            <a:ext cx="39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1982EA"/>
                </a:solidFill>
              </a:rPr>
              <a:t>E</a:t>
            </a:r>
            <a:r>
              <a:rPr lang="en-US" i="1" baseline="-25000" dirty="0" smtClean="0">
                <a:solidFill>
                  <a:srgbClr val="1982EA"/>
                </a:solidFill>
              </a:rPr>
              <a:t>0</a:t>
            </a:r>
            <a:endParaRPr lang="en-US" baseline="-25000" dirty="0">
              <a:solidFill>
                <a:srgbClr val="1982EA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436989" y="3232628"/>
            <a:ext cx="256556" cy="472914"/>
          </a:xfrm>
          <a:prstGeom prst="straightConnector1">
            <a:avLst/>
          </a:prstGeom>
          <a:ln>
            <a:solidFill>
              <a:srgbClr val="1982E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8125" l="5297" r="97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671" y="3045400"/>
            <a:ext cx="196850" cy="2001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2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796" y="3705542"/>
            <a:ext cx="190500" cy="197126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H="1">
            <a:off x="4409768" y="4105413"/>
            <a:ext cx="283777" cy="472914"/>
          </a:xfrm>
          <a:prstGeom prst="straightConnector1">
            <a:avLst/>
          </a:prstGeom>
          <a:ln>
            <a:solidFill>
              <a:srgbClr val="1982E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8125" l="5297" r="97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733" y="3892269"/>
            <a:ext cx="196850" cy="2001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2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624" y="4578327"/>
            <a:ext cx="190500" cy="19712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3051611" y="4341870"/>
            <a:ext cx="116995" cy="472914"/>
          </a:xfrm>
          <a:prstGeom prst="straightConnector1">
            <a:avLst/>
          </a:prstGeom>
          <a:ln>
            <a:solidFill>
              <a:srgbClr val="1982E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2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929" y="4144744"/>
            <a:ext cx="190500" cy="1971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8125" l="5297" r="97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109" y="4822032"/>
            <a:ext cx="196850" cy="20018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265128" y="4710226"/>
            <a:ext cx="42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1982EA"/>
                </a:solidFill>
              </a:rPr>
              <a:t>N</a:t>
            </a:r>
            <a:r>
              <a:rPr lang="en-US" i="1" baseline="-25000" dirty="0" smtClean="0">
                <a:solidFill>
                  <a:srgbClr val="1982EA"/>
                </a:solidFill>
              </a:rPr>
              <a:t>e</a:t>
            </a:r>
            <a:endParaRPr lang="en-US" baseline="-25000" dirty="0">
              <a:solidFill>
                <a:srgbClr val="1982EA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7650" y="4486686"/>
            <a:ext cx="39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1982EA"/>
                </a:solidFill>
              </a:rPr>
              <a:t>E</a:t>
            </a:r>
            <a:r>
              <a:rPr lang="en-US" i="1" baseline="-25000" dirty="0" smtClean="0">
                <a:solidFill>
                  <a:srgbClr val="1982EA"/>
                </a:solidFill>
              </a:rPr>
              <a:t>0</a:t>
            </a:r>
            <a:endParaRPr lang="en-US" baseline="-25000" dirty="0">
              <a:solidFill>
                <a:srgbClr val="1982E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47035">
            <a:off x="2590387" y="2344893"/>
            <a:ext cx="140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decay in dump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75539" y="4931389"/>
            <a:ext cx="38961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decay too far</a:t>
            </a:r>
            <a:endParaRPr lang="en-US" sz="1600" dirty="0">
              <a:solidFill>
                <a:srgbClr val="F79646"/>
              </a:solidFill>
            </a:endParaRPr>
          </a:p>
          <a:p>
            <a:r>
              <a:rPr lang="en-US" sz="1600" dirty="0">
                <a:solidFill>
                  <a:srgbClr val="F79646"/>
                </a:solidFill>
              </a:rPr>
              <a:t> </a:t>
            </a:r>
            <a:r>
              <a:rPr lang="en-US" sz="1600" dirty="0" smtClean="0">
                <a:solidFill>
                  <a:srgbClr val="F79646"/>
                </a:solidFill>
              </a:rPr>
              <a:t>                                       rate too small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5327713" y="4461434"/>
            <a:ext cx="1790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Not enough energy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8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Limits from past experiments: electron beam-dump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056"/>
            <a:ext cx="8229600" cy="4856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Beam-dump experiments: looking for decay products of “rare penetrating particles” behind a </a:t>
            </a:r>
            <a:r>
              <a:rPr lang="en-US" sz="2400" b="1" dirty="0" smtClean="0"/>
              <a:t>stopped electron beam </a:t>
            </a:r>
          </a:p>
          <a:p>
            <a:r>
              <a:rPr lang="en-US" sz="2400" dirty="0" smtClean="0"/>
              <a:t>SLAC </a:t>
            </a:r>
            <a:r>
              <a:rPr lang="en-US" sz="2400" b="1" dirty="0" smtClean="0"/>
              <a:t>E141</a:t>
            </a:r>
            <a:r>
              <a:rPr lang="en-US" sz="2400" dirty="0" smtClean="0"/>
              <a:t> (1987) and </a:t>
            </a:r>
            <a:r>
              <a:rPr lang="en-US" sz="2400" b="1" dirty="0" smtClean="0"/>
              <a:t>E137</a:t>
            </a:r>
            <a:r>
              <a:rPr lang="en-US" sz="2400" dirty="0" smtClean="0"/>
              <a:t> (1988), </a:t>
            </a:r>
            <a:r>
              <a:rPr lang="en-US" sz="2400" dirty="0" err="1" smtClean="0"/>
              <a:t>Fermilab</a:t>
            </a:r>
            <a:r>
              <a:rPr lang="en-US" sz="2400" dirty="0" smtClean="0"/>
              <a:t> </a:t>
            </a:r>
            <a:r>
              <a:rPr lang="en-US" sz="2400" b="1" dirty="0" smtClean="0"/>
              <a:t>E774</a:t>
            </a:r>
            <a:r>
              <a:rPr lang="en-US" sz="2400" dirty="0" smtClean="0"/>
              <a:t> (1991)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185" y="2550353"/>
            <a:ext cx="4013210" cy="36554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005" y="4315254"/>
            <a:ext cx="5693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2×</a:t>
            </a:r>
            <a:r>
              <a:rPr lang="en-US" sz="1100" dirty="0" smtClean="0">
                <a:solidFill>
                  <a:srgbClr val="FFFF00"/>
                </a:solidFill>
              </a:rPr>
              <a:t>10</a:t>
            </a:r>
            <a:r>
              <a:rPr lang="en-US" sz="1100" baseline="30000" dirty="0" smtClean="0">
                <a:solidFill>
                  <a:srgbClr val="FFFF00"/>
                </a:solidFill>
              </a:rPr>
              <a:t>20</a:t>
            </a:r>
          </a:p>
          <a:p>
            <a:r>
              <a:rPr lang="en-US" sz="900" dirty="0" smtClean="0">
                <a:solidFill>
                  <a:srgbClr val="FFFF00"/>
                </a:solidFill>
              </a:rPr>
              <a:t>20 </a:t>
            </a:r>
            <a:r>
              <a:rPr lang="en-US" sz="900" dirty="0" err="1" smtClean="0">
                <a:solidFill>
                  <a:srgbClr val="FFFF00"/>
                </a:solidFill>
              </a:rPr>
              <a:t>GeV</a:t>
            </a:r>
            <a:endParaRPr lang="en-US" sz="9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7248" y="361937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2×10</a:t>
            </a:r>
            <a:r>
              <a:rPr lang="en-US" sz="1100" baseline="30000" dirty="0" smtClean="0">
                <a:solidFill>
                  <a:srgbClr val="FFFF00"/>
                </a:solidFill>
              </a:rPr>
              <a:t>15</a:t>
            </a:r>
          </a:p>
          <a:p>
            <a:r>
              <a:rPr lang="en-US" sz="900" dirty="0" smtClean="0">
                <a:solidFill>
                  <a:srgbClr val="FFFF00"/>
                </a:solidFill>
              </a:rPr>
              <a:t>9 </a:t>
            </a:r>
            <a:r>
              <a:rPr lang="en-US" sz="900" dirty="0" err="1" smtClean="0">
                <a:solidFill>
                  <a:srgbClr val="FFFF00"/>
                </a:solidFill>
              </a:rPr>
              <a:t>GeV</a:t>
            </a:r>
            <a:endParaRPr lang="en-US" sz="9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8936" y="3199329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5×10</a:t>
            </a:r>
            <a:r>
              <a:rPr lang="en-US" sz="1100" baseline="30000" dirty="0" smtClean="0">
                <a:solidFill>
                  <a:srgbClr val="FFFF00"/>
                </a:solidFill>
              </a:rPr>
              <a:t>9</a:t>
            </a:r>
          </a:p>
          <a:p>
            <a:r>
              <a:rPr lang="en-US" sz="900" dirty="0" smtClean="0">
                <a:solidFill>
                  <a:srgbClr val="FFFF00"/>
                </a:solidFill>
              </a:rPr>
              <a:t>275 </a:t>
            </a:r>
            <a:r>
              <a:rPr lang="en-US" sz="900" dirty="0" err="1" smtClean="0">
                <a:solidFill>
                  <a:srgbClr val="FFFF00"/>
                </a:solidFill>
              </a:rPr>
              <a:t>GeV</a:t>
            </a:r>
            <a:r>
              <a:rPr lang="en-US" sz="900" dirty="0" smtClean="0">
                <a:solidFill>
                  <a:srgbClr val="FFFF00"/>
                </a:solidFill>
              </a:rPr>
              <a:t> </a:t>
            </a:r>
            <a:endParaRPr lang="en-US" sz="900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74685" y="2924638"/>
            <a:ext cx="0" cy="2580106"/>
          </a:xfrm>
          <a:prstGeom prst="line">
            <a:avLst/>
          </a:prstGeom>
          <a:ln w="12700" cmpd="sng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82135" y="2924638"/>
            <a:ext cx="0" cy="2580106"/>
          </a:xfrm>
          <a:prstGeom prst="line">
            <a:avLst/>
          </a:prstGeom>
          <a:ln w="12700" cmpd="sng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16200000">
            <a:off x="4552551" y="5550525"/>
            <a:ext cx="3795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900" baseline="30000" dirty="0" err="1">
                <a:solidFill>
                  <a:schemeClr val="accent2"/>
                </a:solidFill>
                <a:cs typeface="Calibri"/>
              </a:rPr>
              <a:t>+</a:t>
            </a:r>
            <a:r>
              <a:rPr lang="en-US" sz="9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900" baseline="30000" dirty="0">
                <a:solidFill>
                  <a:schemeClr val="accent2"/>
                </a:solidFill>
                <a:cs typeface="Calibri"/>
              </a:rPr>
              <a:t>-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4594795" y="5623550"/>
            <a:ext cx="5681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accent6"/>
                </a:solidFill>
                <a:latin typeface="Calibri"/>
                <a:cs typeface="Calibri"/>
              </a:rPr>
              <a:t>hadrons</a:t>
            </a:r>
            <a:endParaRPr lang="en-US" sz="9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189095" y="2971760"/>
            <a:ext cx="1809122" cy="1826819"/>
          </a:xfrm>
          <a:custGeom>
            <a:avLst/>
            <a:gdLst>
              <a:gd name="connsiteX0" fmla="*/ 0 w 1829835"/>
              <a:gd name="connsiteY0" fmla="*/ 0 h 1238250"/>
              <a:gd name="connsiteX1" fmla="*/ 1536700 w 1829835"/>
              <a:gd name="connsiteY1" fmla="*/ 806450 h 1238250"/>
              <a:gd name="connsiteX2" fmla="*/ 1816100 w 1829835"/>
              <a:gd name="connsiteY2" fmla="*/ 1143000 h 1238250"/>
              <a:gd name="connsiteX3" fmla="*/ 1327150 w 1829835"/>
              <a:gd name="connsiteY3" fmla="*/ 1238250 h 1238250"/>
              <a:gd name="connsiteX4" fmla="*/ 228600 w 1829835"/>
              <a:gd name="connsiteY4" fmla="*/ 1193800 h 1238250"/>
              <a:gd name="connsiteX5" fmla="*/ 6350 w 1829835"/>
              <a:gd name="connsiteY5" fmla="*/ 1168400 h 1238250"/>
              <a:gd name="connsiteX6" fmla="*/ 6350 w 1829835"/>
              <a:gd name="connsiteY6" fmla="*/ 1168400 h 1238250"/>
              <a:gd name="connsiteX7" fmla="*/ 0 w 1829835"/>
              <a:gd name="connsiteY7" fmla="*/ 0 h 1238250"/>
              <a:gd name="connsiteX0" fmla="*/ 0 w 1829835"/>
              <a:gd name="connsiteY0" fmla="*/ 0 h 1257463"/>
              <a:gd name="connsiteX1" fmla="*/ 1536700 w 1829835"/>
              <a:gd name="connsiteY1" fmla="*/ 806450 h 1257463"/>
              <a:gd name="connsiteX2" fmla="*/ 1816100 w 1829835"/>
              <a:gd name="connsiteY2" fmla="*/ 1143000 h 1257463"/>
              <a:gd name="connsiteX3" fmla="*/ 1327150 w 1829835"/>
              <a:gd name="connsiteY3" fmla="*/ 1238250 h 1257463"/>
              <a:gd name="connsiteX4" fmla="*/ 860425 w 1829835"/>
              <a:gd name="connsiteY4" fmla="*/ 1254125 h 1257463"/>
              <a:gd name="connsiteX5" fmla="*/ 228600 w 1829835"/>
              <a:gd name="connsiteY5" fmla="*/ 1193800 h 1257463"/>
              <a:gd name="connsiteX6" fmla="*/ 6350 w 1829835"/>
              <a:gd name="connsiteY6" fmla="*/ 1168400 h 1257463"/>
              <a:gd name="connsiteX7" fmla="*/ 6350 w 1829835"/>
              <a:gd name="connsiteY7" fmla="*/ 1168400 h 1257463"/>
              <a:gd name="connsiteX8" fmla="*/ 0 w 1829835"/>
              <a:gd name="connsiteY8" fmla="*/ 0 h 1257463"/>
              <a:gd name="connsiteX0" fmla="*/ 0 w 1829835"/>
              <a:gd name="connsiteY0" fmla="*/ 0 h 1257463"/>
              <a:gd name="connsiteX1" fmla="*/ 1536700 w 1829835"/>
              <a:gd name="connsiteY1" fmla="*/ 806450 h 1257463"/>
              <a:gd name="connsiteX2" fmla="*/ 1816100 w 1829835"/>
              <a:gd name="connsiteY2" fmla="*/ 1143000 h 1257463"/>
              <a:gd name="connsiteX3" fmla="*/ 1327150 w 1829835"/>
              <a:gd name="connsiteY3" fmla="*/ 1238250 h 1257463"/>
              <a:gd name="connsiteX4" fmla="*/ 860425 w 1829835"/>
              <a:gd name="connsiteY4" fmla="*/ 1254125 h 1257463"/>
              <a:gd name="connsiteX5" fmla="*/ 215900 w 1829835"/>
              <a:gd name="connsiteY5" fmla="*/ 1209675 h 1257463"/>
              <a:gd name="connsiteX6" fmla="*/ 6350 w 1829835"/>
              <a:gd name="connsiteY6" fmla="*/ 1168400 h 1257463"/>
              <a:gd name="connsiteX7" fmla="*/ 6350 w 1829835"/>
              <a:gd name="connsiteY7" fmla="*/ 1168400 h 1257463"/>
              <a:gd name="connsiteX8" fmla="*/ 0 w 1829835"/>
              <a:gd name="connsiteY8" fmla="*/ 0 h 1257463"/>
              <a:gd name="connsiteX0" fmla="*/ 0 w 1829835"/>
              <a:gd name="connsiteY0" fmla="*/ 0 h 1257463"/>
              <a:gd name="connsiteX1" fmla="*/ 1536700 w 1829835"/>
              <a:gd name="connsiteY1" fmla="*/ 806450 h 1257463"/>
              <a:gd name="connsiteX2" fmla="*/ 1816100 w 1829835"/>
              <a:gd name="connsiteY2" fmla="*/ 1143000 h 1257463"/>
              <a:gd name="connsiteX3" fmla="*/ 1327150 w 1829835"/>
              <a:gd name="connsiteY3" fmla="*/ 1238250 h 1257463"/>
              <a:gd name="connsiteX4" fmla="*/ 860425 w 1829835"/>
              <a:gd name="connsiteY4" fmla="*/ 1254125 h 1257463"/>
              <a:gd name="connsiteX5" fmla="*/ 215900 w 1829835"/>
              <a:gd name="connsiteY5" fmla="*/ 1209675 h 1257463"/>
              <a:gd name="connsiteX6" fmla="*/ 6350 w 1829835"/>
              <a:gd name="connsiteY6" fmla="*/ 1168400 h 1257463"/>
              <a:gd name="connsiteX7" fmla="*/ 3175 w 1829835"/>
              <a:gd name="connsiteY7" fmla="*/ 1193800 h 1257463"/>
              <a:gd name="connsiteX8" fmla="*/ 0 w 1829835"/>
              <a:gd name="connsiteY8" fmla="*/ 0 h 1257463"/>
              <a:gd name="connsiteX0" fmla="*/ 0 w 1829835"/>
              <a:gd name="connsiteY0" fmla="*/ 0 h 1257463"/>
              <a:gd name="connsiteX1" fmla="*/ 1536700 w 1829835"/>
              <a:gd name="connsiteY1" fmla="*/ 806450 h 1257463"/>
              <a:gd name="connsiteX2" fmla="*/ 1816100 w 1829835"/>
              <a:gd name="connsiteY2" fmla="*/ 1143000 h 1257463"/>
              <a:gd name="connsiteX3" fmla="*/ 1327150 w 1829835"/>
              <a:gd name="connsiteY3" fmla="*/ 1238250 h 1257463"/>
              <a:gd name="connsiteX4" fmla="*/ 860425 w 1829835"/>
              <a:gd name="connsiteY4" fmla="*/ 1254125 h 1257463"/>
              <a:gd name="connsiteX5" fmla="*/ 215900 w 1829835"/>
              <a:gd name="connsiteY5" fmla="*/ 1209675 h 1257463"/>
              <a:gd name="connsiteX6" fmla="*/ 73025 w 1829835"/>
              <a:gd name="connsiteY6" fmla="*/ 1187450 h 1257463"/>
              <a:gd name="connsiteX7" fmla="*/ 3175 w 1829835"/>
              <a:gd name="connsiteY7" fmla="*/ 1193800 h 1257463"/>
              <a:gd name="connsiteX8" fmla="*/ 0 w 1829835"/>
              <a:gd name="connsiteY8" fmla="*/ 0 h 1257463"/>
              <a:gd name="connsiteX0" fmla="*/ 0 w 1829835"/>
              <a:gd name="connsiteY0" fmla="*/ 0 h 1285340"/>
              <a:gd name="connsiteX1" fmla="*/ 1536700 w 1829835"/>
              <a:gd name="connsiteY1" fmla="*/ 806450 h 1285340"/>
              <a:gd name="connsiteX2" fmla="*/ 1816100 w 1829835"/>
              <a:gd name="connsiteY2" fmla="*/ 1143000 h 1285340"/>
              <a:gd name="connsiteX3" fmla="*/ 1327150 w 1829835"/>
              <a:gd name="connsiteY3" fmla="*/ 1238250 h 1285340"/>
              <a:gd name="connsiteX4" fmla="*/ 860425 w 1829835"/>
              <a:gd name="connsiteY4" fmla="*/ 1254125 h 1285340"/>
              <a:gd name="connsiteX5" fmla="*/ 215900 w 1829835"/>
              <a:gd name="connsiteY5" fmla="*/ 1209675 h 1285340"/>
              <a:gd name="connsiteX6" fmla="*/ 3175 w 1829835"/>
              <a:gd name="connsiteY6" fmla="*/ 1193800 h 1285340"/>
              <a:gd name="connsiteX7" fmla="*/ 0 w 1829835"/>
              <a:gd name="connsiteY7" fmla="*/ 0 h 1285340"/>
              <a:gd name="connsiteX0" fmla="*/ 0 w 1829835"/>
              <a:gd name="connsiteY0" fmla="*/ 0 h 1257463"/>
              <a:gd name="connsiteX1" fmla="*/ 1536700 w 1829835"/>
              <a:gd name="connsiteY1" fmla="*/ 806450 h 1257463"/>
              <a:gd name="connsiteX2" fmla="*/ 1816100 w 1829835"/>
              <a:gd name="connsiteY2" fmla="*/ 1143000 h 1257463"/>
              <a:gd name="connsiteX3" fmla="*/ 1327150 w 1829835"/>
              <a:gd name="connsiteY3" fmla="*/ 1238250 h 1257463"/>
              <a:gd name="connsiteX4" fmla="*/ 860425 w 1829835"/>
              <a:gd name="connsiteY4" fmla="*/ 1254125 h 1257463"/>
              <a:gd name="connsiteX5" fmla="*/ 215900 w 1829835"/>
              <a:gd name="connsiteY5" fmla="*/ 1209675 h 1257463"/>
              <a:gd name="connsiteX6" fmla="*/ 3175 w 1829835"/>
              <a:gd name="connsiteY6" fmla="*/ 1193800 h 1257463"/>
              <a:gd name="connsiteX7" fmla="*/ 0 w 1829835"/>
              <a:gd name="connsiteY7" fmla="*/ 0 h 1257463"/>
              <a:gd name="connsiteX0" fmla="*/ 0 w 1829835"/>
              <a:gd name="connsiteY0" fmla="*/ 0 h 1257463"/>
              <a:gd name="connsiteX1" fmla="*/ 1536700 w 1829835"/>
              <a:gd name="connsiteY1" fmla="*/ 806450 h 1257463"/>
              <a:gd name="connsiteX2" fmla="*/ 1816100 w 1829835"/>
              <a:gd name="connsiteY2" fmla="*/ 1143000 h 1257463"/>
              <a:gd name="connsiteX3" fmla="*/ 1327150 w 1829835"/>
              <a:gd name="connsiteY3" fmla="*/ 1238250 h 1257463"/>
              <a:gd name="connsiteX4" fmla="*/ 860425 w 1829835"/>
              <a:gd name="connsiteY4" fmla="*/ 1254125 h 1257463"/>
              <a:gd name="connsiteX5" fmla="*/ 215900 w 1829835"/>
              <a:gd name="connsiteY5" fmla="*/ 1209675 h 1257463"/>
              <a:gd name="connsiteX6" fmla="*/ 3175 w 1829835"/>
              <a:gd name="connsiteY6" fmla="*/ 1193800 h 1257463"/>
              <a:gd name="connsiteX7" fmla="*/ 0 w 1829835"/>
              <a:gd name="connsiteY7" fmla="*/ 0 h 1257463"/>
              <a:gd name="connsiteX0" fmla="*/ 0 w 1732616"/>
              <a:gd name="connsiteY0" fmla="*/ 0 h 1260658"/>
              <a:gd name="connsiteX1" fmla="*/ 1536700 w 1732616"/>
              <a:gd name="connsiteY1" fmla="*/ 806450 h 1260658"/>
              <a:gd name="connsiteX2" fmla="*/ 1689100 w 1732616"/>
              <a:gd name="connsiteY2" fmla="*/ 1069975 h 1260658"/>
              <a:gd name="connsiteX3" fmla="*/ 1327150 w 1732616"/>
              <a:gd name="connsiteY3" fmla="*/ 1238250 h 1260658"/>
              <a:gd name="connsiteX4" fmla="*/ 860425 w 1732616"/>
              <a:gd name="connsiteY4" fmla="*/ 1254125 h 1260658"/>
              <a:gd name="connsiteX5" fmla="*/ 215900 w 1732616"/>
              <a:gd name="connsiteY5" fmla="*/ 1209675 h 1260658"/>
              <a:gd name="connsiteX6" fmla="*/ 3175 w 1732616"/>
              <a:gd name="connsiteY6" fmla="*/ 1193800 h 1260658"/>
              <a:gd name="connsiteX7" fmla="*/ 0 w 1732616"/>
              <a:gd name="connsiteY7" fmla="*/ 0 h 1260658"/>
              <a:gd name="connsiteX0" fmla="*/ 0 w 1807875"/>
              <a:gd name="connsiteY0" fmla="*/ 0 h 1257564"/>
              <a:gd name="connsiteX1" fmla="*/ 1536700 w 1807875"/>
              <a:gd name="connsiteY1" fmla="*/ 806450 h 1257564"/>
              <a:gd name="connsiteX2" fmla="*/ 1790700 w 1807875"/>
              <a:gd name="connsiteY2" fmla="*/ 1139825 h 1257564"/>
              <a:gd name="connsiteX3" fmla="*/ 1327150 w 1807875"/>
              <a:gd name="connsiteY3" fmla="*/ 1238250 h 1257564"/>
              <a:gd name="connsiteX4" fmla="*/ 860425 w 1807875"/>
              <a:gd name="connsiteY4" fmla="*/ 1254125 h 1257564"/>
              <a:gd name="connsiteX5" fmla="*/ 215900 w 1807875"/>
              <a:gd name="connsiteY5" fmla="*/ 1209675 h 1257564"/>
              <a:gd name="connsiteX6" fmla="*/ 3175 w 1807875"/>
              <a:gd name="connsiteY6" fmla="*/ 1193800 h 1257564"/>
              <a:gd name="connsiteX7" fmla="*/ 0 w 1807875"/>
              <a:gd name="connsiteY7" fmla="*/ 0 h 1257564"/>
              <a:gd name="connsiteX0" fmla="*/ 0 w 1827037"/>
              <a:gd name="connsiteY0" fmla="*/ 0 h 1257463"/>
              <a:gd name="connsiteX1" fmla="*/ 1536700 w 1827037"/>
              <a:gd name="connsiteY1" fmla="*/ 806450 h 1257463"/>
              <a:gd name="connsiteX2" fmla="*/ 1812925 w 1827037"/>
              <a:gd name="connsiteY2" fmla="*/ 1143000 h 1257463"/>
              <a:gd name="connsiteX3" fmla="*/ 1327150 w 1827037"/>
              <a:gd name="connsiteY3" fmla="*/ 1238250 h 1257463"/>
              <a:gd name="connsiteX4" fmla="*/ 860425 w 1827037"/>
              <a:gd name="connsiteY4" fmla="*/ 1254125 h 1257463"/>
              <a:gd name="connsiteX5" fmla="*/ 215900 w 1827037"/>
              <a:gd name="connsiteY5" fmla="*/ 1209675 h 1257463"/>
              <a:gd name="connsiteX6" fmla="*/ 3175 w 1827037"/>
              <a:gd name="connsiteY6" fmla="*/ 1193800 h 1257463"/>
              <a:gd name="connsiteX7" fmla="*/ 0 w 1827037"/>
              <a:gd name="connsiteY7" fmla="*/ 0 h 1257463"/>
              <a:gd name="connsiteX0" fmla="*/ 0 w 1821207"/>
              <a:gd name="connsiteY0" fmla="*/ 0 h 1260682"/>
              <a:gd name="connsiteX1" fmla="*/ 1536700 w 1821207"/>
              <a:gd name="connsiteY1" fmla="*/ 806450 h 1260682"/>
              <a:gd name="connsiteX2" fmla="*/ 1812925 w 1821207"/>
              <a:gd name="connsiteY2" fmla="*/ 1143000 h 1260682"/>
              <a:gd name="connsiteX3" fmla="*/ 1412875 w 1821207"/>
              <a:gd name="connsiteY3" fmla="*/ 1247775 h 1260682"/>
              <a:gd name="connsiteX4" fmla="*/ 860425 w 1821207"/>
              <a:gd name="connsiteY4" fmla="*/ 1254125 h 1260682"/>
              <a:gd name="connsiteX5" fmla="*/ 215900 w 1821207"/>
              <a:gd name="connsiteY5" fmla="*/ 1209675 h 1260682"/>
              <a:gd name="connsiteX6" fmla="*/ 3175 w 1821207"/>
              <a:gd name="connsiteY6" fmla="*/ 1193800 h 1260682"/>
              <a:gd name="connsiteX7" fmla="*/ 0 w 1821207"/>
              <a:gd name="connsiteY7" fmla="*/ 0 h 1260682"/>
              <a:gd name="connsiteX0" fmla="*/ 0 w 1821207"/>
              <a:gd name="connsiteY0" fmla="*/ 0 h 1285240"/>
              <a:gd name="connsiteX1" fmla="*/ 1536700 w 1821207"/>
              <a:gd name="connsiteY1" fmla="*/ 806450 h 1285240"/>
              <a:gd name="connsiteX2" fmla="*/ 1812925 w 1821207"/>
              <a:gd name="connsiteY2" fmla="*/ 1143000 h 1285240"/>
              <a:gd name="connsiteX3" fmla="*/ 1412875 w 1821207"/>
              <a:gd name="connsiteY3" fmla="*/ 1247775 h 1285240"/>
              <a:gd name="connsiteX4" fmla="*/ 860425 w 1821207"/>
              <a:gd name="connsiteY4" fmla="*/ 1254125 h 1285240"/>
              <a:gd name="connsiteX5" fmla="*/ 215900 w 1821207"/>
              <a:gd name="connsiteY5" fmla="*/ 1209675 h 1285240"/>
              <a:gd name="connsiteX6" fmla="*/ 94615 w 1821207"/>
              <a:gd name="connsiteY6" fmla="*/ 1285240 h 1285240"/>
              <a:gd name="connsiteX0" fmla="*/ 10289 w 1831496"/>
              <a:gd name="connsiteY0" fmla="*/ 0 h 1260682"/>
              <a:gd name="connsiteX1" fmla="*/ 1546989 w 1831496"/>
              <a:gd name="connsiteY1" fmla="*/ 806450 h 1260682"/>
              <a:gd name="connsiteX2" fmla="*/ 1823214 w 1831496"/>
              <a:gd name="connsiteY2" fmla="*/ 1143000 h 1260682"/>
              <a:gd name="connsiteX3" fmla="*/ 1423164 w 1831496"/>
              <a:gd name="connsiteY3" fmla="*/ 1247775 h 1260682"/>
              <a:gd name="connsiteX4" fmla="*/ 870714 w 1831496"/>
              <a:gd name="connsiteY4" fmla="*/ 1254125 h 1260682"/>
              <a:gd name="connsiteX5" fmla="*/ 226189 w 1831496"/>
              <a:gd name="connsiteY5" fmla="*/ 1209675 h 1260682"/>
              <a:gd name="connsiteX6" fmla="*/ 31879 w 1831496"/>
              <a:gd name="connsiteY6" fmla="*/ 1183640 h 1260682"/>
              <a:gd name="connsiteX0" fmla="*/ 0 w 1821207"/>
              <a:gd name="connsiteY0" fmla="*/ 0 h 1260682"/>
              <a:gd name="connsiteX1" fmla="*/ 1536700 w 1821207"/>
              <a:gd name="connsiteY1" fmla="*/ 806450 h 1260682"/>
              <a:gd name="connsiteX2" fmla="*/ 1812925 w 1821207"/>
              <a:gd name="connsiteY2" fmla="*/ 1143000 h 1260682"/>
              <a:gd name="connsiteX3" fmla="*/ 1412875 w 1821207"/>
              <a:gd name="connsiteY3" fmla="*/ 1247775 h 1260682"/>
              <a:gd name="connsiteX4" fmla="*/ 860425 w 1821207"/>
              <a:gd name="connsiteY4" fmla="*/ 1254125 h 1260682"/>
              <a:gd name="connsiteX5" fmla="*/ 215900 w 1821207"/>
              <a:gd name="connsiteY5" fmla="*/ 1209675 h 1260682"/>
              <a:gd name="connsiteX6" fmla="*/ 21590 w 1821207"/>
              <a:gd name="connsiteY6" fmla="*/ 1183640 h 1260682"/>
              <a:gd name="connsiteX0" fmla="*/ 0 w 1814998"/>
              <a:gd name="connsiteY0" fmla="*/ 0 h 1260682"/>
              <a:gd name="connsiteX1" fmla="*/ 850026 w 1814998"/>
              <a:gd name="connsiteY1" fmla="*/ 431802 h 1260682"/>
              <a:gd name="connsiteX2" fmla="*/ 1536700 w 1814998"/>
              <a:gd name="connsiteY2" fmla="*/ 806450 h 1260682"/>
              <a:gd name="connsiteX3" fmla="*/ 1812925 w 1814998"/>
              <a:gd name="connsiteY3" fmla="*/ 1143000 h 1260682"/>
              <a:gd name="connsiteX4" fmla="*/ 1412875 w 1814998"/>
              <a:gd name="connsiteY4" fmla="*/ 1247775 h 1260682"/>
              <a:gd name="connsiteX5" fmla="*/ 860425 w 1814998"/>
              <a:gd name="connsiteY5" fmla="*/ 1254125 h 1260682"/>
              <a:gd name="connsiteX6" fmla="*/ 215900 w 1814998"/>
              <a:gd name="connsiteY6" fmla="*/ 1209675 h 1260682"/>
              <a:gd name="connsiteX7" fmla="*/ 21590 w 1814998"/>
              <a:gd name="connsiteY7" fmla="*/ 1183640 h 1260682"/>
              <a:gd name="connsiteX0" fmla="*/ 0 w 1830712"/>
              <a:gd name="connsiteY0" fmla="*/ 0 h 1261669"/>
              <a:gd name="connsiteX1" fmla="*/ 850026 w 1830712"/>
              <a:gd name="connsiteY1" fmla="*/ 431802 h 1261669"/>
              <a:gd name="connsiteX2" fmla="*/ 1536700 w 1830712"/>
              <a:gd name="connsiteY2" fmla="*/ 806450 h 1261669"/>
              <a:gd name="connsiteX3" fmla="*/ 1828800 w 1830712"/>
              <a:gd name="connsiteY3" fmla="*/ 1127125 h 1261669"/>
              <a:gd name="connsiteX4" fmla="*/ 1412875 w 1830712"/>
              <a:gd name="connsiteY4" fmla="*/ 1247775 h 1261669"/>
              <a:gd name="connsiteX5" fmla="*/ 860425 w 1830712"/>
              <a:gd name="connsiteY5" fmla="*/ 1254125 h 1261669"/>
              <a:gd name="connsiteX6" fmla="*/ 215900 w 1830712"/>
              <a:gd name="connsiteY6" fmla="*/ 1209675 h 1261669"/>
              <a:gd name="connsiteX7" fmla="*/ 21590 w 1830712"/>
              <a:gd name="connsiteY7" fmla="*/ 1183640 h 1261669"/>
              <a:gd name="connsiteX0" fmla="*/ 0 w 1830712"/>
              <a:gd name="connsiteY0" fmla="*/ 0 h 1261669"/>
              <a:gd name="connsiteX1" fmla="*/ 961151 w 1830712"/>
              <a:gd name="connsiteY1" fmla="*/ 304802 h 1261669"/>
              <a:gd name="connsiteX2" fmla="*/ 850026 w 1830712"/>
              <a:gd name="connsiteY2" fmla="*/ 431802 h 1261669"/>
              <a:gd name="connsiteX3" fmla="*/ 1536700 w 1830712"/>
              <a:gd name="connsiteY3" fmla="*/ 806450 h 1261669"/>
              <a:gd name="connsiteX4" fmla="*/ 1828800 w 1830712"/>
              <a:gd name="connsiteY4" fmla="*/ 1127125 h 1261669"/>
              <a:gd name="connsiteX5" fmla="*/ 1412875 w 1830712"/>
              <a:gd name="connsiteY5" fmla="*/ 1247775 h 1261669"/>
              <a:gd name="connsiteX6" fmla="*/ 860425 w 1830712"/>
              <a:gd name="connsiteY6" fmla="*/ 1254125 h 1261669"/>
              <a:gd name="connsiteX7" fmla="*/ 215900 w 1830712"/>
              <a:gd name="connsiteY7" fmla="*/ 1209675 h 1261669"/>
              <a:gd name="connsiteX8" fmla="*/ 21590 w 1830712"/>
              <a:gd name="connsiteY8" fmla="*/ 1183640 h 1261669"/>
              <a:gd name="connsiteX0" fmla="*/ 0 w 1830712"/>
              <a:gd name="connsiteY0" fmla="*/ 0 h 1261669"/>
              <a:gd name="connsiteX1" fmla="*/ 888126 w 1830712"/>
              <a:gd name="connsiteY1" fmla="*/ 82552 h 1261669"/>
              <a:gd name="connsiteX2" fmla="*/ 961151 w 1830712"/>
              <a:gd name="connsiteY2" fmla="*/ 304802 h 1261669"/>
              <a:gd name="connsiteX3" fmla="*/ 850026 w 1830712"/>
              <a:gd name="connsiteY3" fmla="*/ 431802 h 1261669"/>
              <a:gd name="connsiteX4" fmla="*/ 1536700 w 1830712"/>
              <a:gd name="connsiteY4" fmla="*/ 806450 h 1261669"/>
              <a:gd name="connsiteX5" fmla="*/ 1828800 w 1830712"/>
              <a:gd name="connsiteY5" fmla="*/ 1127125 h 1261669"/>
              <a:gd name="connsiteX6" fmla="*/ 1412875 w 1830712"/>
              <a:gd name="connsiteY6" fmla="*/ 1247775 h 1261669"/>
              <a:gd name="connsiteX7" fmla="*/ 860425 w 1830712"/>
              <a:gd name="connsiteY7" fmla="*/ 1254125 h 1261669"/>
              <a:gd name="connsiteX8" fmla="*/ 215900 w 1830712"/>
              <a:gd name="connsiteY8" fmla="*/ 1209675 h 1261669"/>
              <a:gd name="connsiteX9" fmla="*/ 21590 w 1830712"/>
              <a:gd name="connsiteY9" fmla="*/ 1183640 h 1261669"/>
              <a:gd name="connsiteX0" fmla="*/ 0 w 1830712"/>
              <a:gd name="connsiteY0" fmla="*/ 83812 h 1345481"/>
              <a:gd name="connsiteX1" fmla="*/ 681751 w 1830712"/>
              <a:gd name="connsiteY1" fmla="*/ 1264 h 1345481"/>
              <a:gd name="connsiteX2" fmla="*/ 888126 w 1830712"/>
              <a:gd name="connsiteY2" fmla="*/ 166364 h 1345481"/>
              <a:gd name="connsiteX3" fmla="*/ 961151 w 1830712"/>
              <a:gd name="connsiteY3" fmla="*/ 388614 h 1345481"/>
              <a:gd name="connsiteX4" fmla="*/ 850026 w 1830712"/>
              <a:gd name="connsiteY4" fmla="*/ 515614 h 1345481"/>
              <a:gd name="connsiteX5" fmla="*/ 1536700 w 1830712"/>
              <a:gd name="connsiteY5" fmla="*/ 890262 h 1345481"/>
              <a:gd name="connsiteX6" fmla="*/ 1828800 w 1830712"/>
              <a:gd name="connsiteY6" fmla="*/ 1210937 h 1345481"/>
              <a:gd name="connsiteX7" fmla="*/ 1412875 w 1830712"/>
              <a:gd name="connsiteY7" fmla="*/ 1331587 h 1345481"/>
              <a:gd name="connsiteX8" fmla="*/ 860425 w 1830712"/>
              <a:gd name="connsiteY8" fmla="*/ 1337937 h 1345481"/>
              <a:gd name="connsiteX9" fmla="*/ 215900 w 1830712"/>
              <a:gd name="connsiteY9" fmla="*/ 1293487 h 1345481"/>
              <a:gd name="connsiteX10" fmla="*/ 21590 w 1830712"/>
              <a:gd name="connsiteY10" fmla="*/ 1267452 h 1345481"/>
              <a:gd name="connsiteX0" fmla="*/ 0 w 1830712"/>
              <a:gd name="connsiteY0" fmla="*/ 83812 h 1345481"/>
              <a:gd name="connsiteX1" fmla="*/ 681751 w 1830712"/>
              <a:gd name="connsiteY1" fmla="*/ 1264 h 1345481"/>
              <a:gd name="connsiteX2" fmla="*/ 888126 w 1830712"/>
              <a:gd name="connsiteY2" fmla="*/ 166364 h 1345481"/>
              <a:gd name="connsiteX3" fmla="*/ 961151 w 1830712"/>
              <a:gd name="connsiteY3" fmla="*/ 388614 h 1345481"/>
              <a:gd name="connsiteX4" fmla="*/ 850026 w 1830712"/>
              <a:gd name="connsiteY4" fmla="*/ 515614 h 1345481"/>
              <a:gd name="connsiteX5" fmla="*/ 1536700 w 1830712"/>
              <a:gd name="connsiteY5" fmla="*/ 890262 h 1345481"/>
              <a:gd name="connsiteX6" fmla="*/ 1828800 w 1830712"/>
              <a:gd name="connsiteY6" fmla="*/ 1210937 h 1345481"/>
              <a:gd name="connsiteX7" fmla="*/ 1412875 w 1830712"/>
              <a:gd name="connsiteY7" fmla="*/ 1331587 h 1345481"/>
              <a:gd name="connsiteX8" fmla="*/ 860425 w 1830712"/>
              <a:gd name="connsiteY8" fmla="*/ 1337937 h 1345481"/>
              <a:gd name="connsiteX9" fmla="*/ 215900 w 1830712"/>
              <a:gd name="connsiteY9" fmla="*/ 1293487 h 1345481"/>
              <a:gd name="connsiteX10" fmla="*/ 21590 w 1830712"/>
              <a:gd name="connsiteY10" fmla="*/ 1267452 h 1345481"/>
              <a:gd name="connsiteX0" fmla="*/ 0 w 1830712"/>
              <a:gd name="connsiteY0" fmla="*/ 83812 h 1345481"/>
              <a:gd name="connsiteX1" fmla="*/ 681751 w 1830712"/>
              <a:gd name="connsiteY1" fmla="*/ 1264 h 1345481"/>
              <a:gd name="connsiteX2" fmla="*/ 926226 w 1830712"/>
              <a:gd name="connsiteY2" fmla="*/ 169539 h 1345481"/>
              <a:gd name="connsiteX3" fmla="*/ 961151 w 1830712"/>
              <a:gd name="connsiteY3" fmla="*/ 388614 h 1345481"/>
              <a:gd name="connsiteX4" fmla="*/ 850026 w 1830712"/>
              <a:gd name="connsiteY4" fmla="*/ 515614 h 1345481"/>
              <a:gd name="connsiteX5" fmla="*/ 1536700 w 1830712"/>
              <a:gd name="connsiteY5" fmla="*/ 890262 h 1345481"/>
              <a:gd name="connsiteX6" fmla="*/ 1828800 w 1830712"/>
              <a:gd name="connsiteY6" fmla="*/ 1210937 h 1345481"/>
              <a:gd name="connsiteX7" fmla="*/ 1412875 w 1830712"/>
              <a:gd name="connsiteY7" fmla="*/ 1331587 h 1345481"/>
              <a:gd name="connsiteX8" fmla="*/ 860425 w 1830712"/>
              <a:gd name="connsiteY8" fmla="*/ 1337937 h 1345481"/>
              <a:gd name="connsiteX9" fmla="*/ 215900 w 1830712"/>
              <a:gd name="connsiteY9" fmla="*/ 1293487 h 1345481"/>
              <a:gd name="connsiteX10" fmla="*/ 21590 w 1830712"/>
              <a:gd name="connsiteY10" fmla="*/ 1267452 h 1345481"/>
              <a:gd name="connsiteX0" fmla="*/ 0 w 1830712"/>
              <a:gd name="connsiteY0" fmla="*/ 83812 h 1345481"/>
              <a:gd name="connsiteX1" fmla="*/ 681751 w 1830712"/>
              <a:gd name="connsiteY1" fmla="*/ 1264 h 1345481"/>
              <a:gd name="connsiteX2" fmla="*/ 926226 w 1830712"/>
              <a:gd name="connsiteY2" fmla="*/ 169539 h 1345481"/>
              <a:gd name="connsiteX3" fmla="*/ 961151 w 1830712"/>
              <a:gd name="connsiteY3" fmla="*/ 388614 h 1345481"/>
              <a:gd name="connsiteX4" fmla="*/ 850026 w 1830712"/>
              <a:gd name="connsiteY4" fmla="*/ 515614 h 1345481"/>
              <a:gd name="connsiteX5" fmla="*/ 1536700 w 1830712"/>
              <a:gd name="connsiteY5" fmla="*/ 890262 h 1345481"/>
              <a:gd name="connsiteX6" fmla="*/ 1828800 w 1830712"/>
              <a:gd name="connsiteY6" fmla="*/ 1210937 h 1345481"/>
              <a:gd name="connsiteX7" fmla="*/ 1412875 w 1830712"/>
              <a:gd name="connsiteY7" fmla="*/ 1331587 h 1345481"/>
              <a:gd name="connsiteX8" fmla="*/ 860425 w 1830712"/>
              <a:gd name="connsiteY8" fmla="*/ 1337937 h 1345481"/>
              <a:gd name="connsiteX9" fmla="*/ 215900 w 1830712"/>
              <a:gd name="connsiteY9" fmla="*/ 1293487 h 1345481"/>
              <a:gd name="connsiteX10" fmla="*/ 21590 w 1830712"/>
              <a:gd name="connsiteY10" fmla="*/ 1267452 h 1345481"/>
              <a:gd name="connsiteX0" fmla="*/ 0 w 1830712"/>
              <a:gd name="connsiteY0" fmla="*/ 83812 h 1345481"/>
              <a:gd name="connsiteX1" fmla="*/ 681751 w 1830712"/>
              <a:gd name="connsiteY1" fmla="*/ 1264 h 1345481"/>
              <a:gd name="connsiteX2" fmla="*/ 926226 w 1830712"/>
              <a:gd name="connsiteY2" fmla="*/ 169539 h 1345481"/>
              <a:gd name="connsiteX3" fmla="*/ 961151 w 1830712"/>
              <a:gd name="connsiteY3" fmla="*/ 388614 h 1345481"/>
              <a:gd name="connsiteX4" fmla="*/ 850026 w 1830712"/>
              <a:gd name="connsiteY4" fmla="*/ 515614 h 1345481"/>
              <a:gd name="connsiteX5" fmla="*/ 1536700 w 1830712"/>
              <a:gd name="connsiteY5" fmla="*/ 890262 h 1345481"/>
              <a:gd name="connsiteX6" fmla="*/ 1828800 w 1830712"/>
              <a:gd name="connsiteY6" fmla="*/ 1210937 h 1345481"/>
              <a:gd name="connsiteX7" fmla="*/ 1412875 w 1830712"/>
              <a:gd name="connsiteY7" fmla="*/ 1331587 h 1345481"/>
              <a:gd name="connsiteX8" fmla="*/ 860425 w 1830712"/>
              <a:gd name="connsiteY8" fmla="*/ 1337937 h 1345481"/>
              <a:gd name="connsiteX9" fmla="*/ 215900 w 1830712"/>
              <a:gd name="connsiteY9" fmla="*/ 1293487 h 1345481"/>
              <a:gd name="connsiteX10" fmla="*/ 21590 w 1830712"/>
              <a:gd name="connsiteY10" fmla="*/ 1267452 h 1345481"/>
              <a:gd name="connsiteX0" fmla="*/ 0 w 1830712"/>
              <a:gd name="connsiteY0" fmla="*/ 83812 h 1345481"/>
              <a:gd name="connsiteX1" fmla="*/ 681751 w 1830712"/>
              <a:gd name="connsiteY1" fmla="*/ 1264 h 1345481"/>
              <a:gd name="connsiteX2" fmla="*/ 926226 w 1830712"/>
              <a:gd name="connsiteY2" fmla="*/ 169539 h 1345481"/>
              <a:gd name="connsiteX3" fmla="*/ 961151 w 1830712"/>
              <a:gd name="connsiteY3" fmla="*/ 388614 h 1345481"/>
              <a:gd name="connsiteX4" fmla="*/ 850026 w 1830712"/>
              <a:gd name="connsiteY4" fmla="*/ 515614 h 1345481"/>
              <a:gd name="connsiteX5" fmla="*/ 1536700 w 1830712"/>
              <a:gd name="connsiteY5" fmla="*/ 890262 h 1345481"/>
              <a:gd name="connsiteX6" fmla="*/ 1828800 w 1830712"/>
              <a:gd name="connsiteY6" fmla="*/ 1210937 h 1345481"/>
              <a:gd name="connsiteX7" fmla="*/ 1412875 w 1830712"/>
              <a:gd name="connsiteY7" fmla="*/ 1331587 h 1345481"/>
              <a:gd name="connsiteX8" fmla="*/ 860425 w 1830712"/>
              <a:gd name="connsiteY8" fmla="*/ 1337937 h 1345481"/>
              <a:gd name="connsiteX9" fmla="*/ 215900 w 1830712"/>
              <a:gd name="connsiteY9" fmla="*/ 1293487 h 1345481"/>
              <a:gd name="connsiteX10" fmla="*/ 21590 w 1830712"/>
              <a:gd name="connsiteY10" fmla="*/ 1267452 h 1345481"/>
              <a:gd name="connsiteX0" fmla="*/ 32385 w 1809122"/>
              <a:gd name="connsiteY0" fmla="*/ 0 h 1826819"/>
              <a:gd name="connsiteX1" fmla="*/ 660161 w 1809122"/>
              <a:gd name="connsiteY1" fmla="*/ 482602 h 1826819"/>
              <a:gd name="connsiteX2" fmla="*/ 904636 w 1809122"/>
              <a:gd name="connsiteY2" fmla="*/ 650877 h 1826819"/>
              <a:gd name="connsiteX3" fmla="*/ 939561 w 1809122"/>
              <a:gd name="connsiteY3" fmla="*/ 869952 h 1826819"/>
              <a:gd name="connsiteX4" fmla="*/ 828436 w 1809122"/>
              <a:gd name="connsiteY4" fmla="*/ 996952 h 1826819"/>
              <a:gd name="connsiteX5" fmla="*/ 1515110 w 1809122"/>
              <a:gd name="connsiteY5" fmla="*/ 1371600 h 1826819"/>
              <a:gd name="connsiteX6" fmla="*/ 1807210 w 1809122"/>
              <a:gd name="connsiteY6" fmla="*/ 1692275 h 1826819"/>
              <a:gd name="connsiteX7" fmla="*/ 1391285 w 1809122"/>
              <a:gd name="connsiteY7" fmla="*/ 1812925 h 1826819"/>
              <a:gd name="connsiteX8" fmla="*/ 838835 w 1809122"/>
              <a:gd name="connsiteY8" fmla="*/ 1819275 h 1826819"/>
              <a:gd name="connsiteX9" fmla="*/ 194310 w 1809122"/>
              <a:gd name="connsiteY9" fmla="*/ 1774825 h 1826819"/>
              <a:gd name="connsiteX10" fmla="*/ 0 w 1809122"/>
              <a:gd name="connsiteY10" fmla="*/ 1748790 h 1826819"/>
              <a:gd name="connsiteX0" fmla="*/ 32385 w 1809122"/>
              <a:gd name="connsiteY0" fmla="*/ 0 h 1826819"/>
              <a:gd name="connsiteX1" fmla="*/ 571261 w 1809122"/>
              <a:gd name="connsiteY1" fmla="*/ 358777 h 1826819"/>
              <a:gd name="connsiteX2" fmla="*/ 660161 w 1809122"/>
              <a:gd name="connsiteY2" fmla="*/ 482602 h 1826819"/>
              <a:gd name="connsiteX3" fmla="*/ 904636 w 1809122"/>
              <a:gd name="connsiteY3" fmla="*/ 650877 h 1826819"/>
              <a:gd name="connsiteX4" fmla="*/ 939561 w 1809122"/>
              <a:gd name="connsiteY4" fmla="*/ 869952 h 1826819"/>
              <a:gd name="connsiteX5" fmla="*/ 828436 w 1809122"/>
              <a:gd name="connsiteY5" fmla="*/ 996952 h 1826819"/>
              <a:gd name="connsiteX6" fmla="*/ 1515110 w 1809122"/>
              <a:gd name="connsiteY6" fmla="*/ 1371600 h 1826819"/>
              <a:gd name="connsiteX7" fmla="*/ 1807210 w 1809122"/>
              <a:gd name="connsiteY7" fmla="*/ 1692275 h 1826819"/>
              <a:gd name="connsiteX8" fmla="*/ 1391285 w 1809122"/>
              <a:gd name="connsiteY8" fmla="*/ 1812925 h 1826819"/>
              <a:gd name="connsiteX9" fmla="*/ 838835 w 1809122"/>
              <a:gd name="connsiteY9" fmla="*/ 1819275 h 1826819"/>
              <a:gd name="connsiteX10" fmla="*/ 194310 w 1809122"/>
              <a:gd name="connsiteY10" fmla="*/ 1774825 h 1826819"/>
              <a:gd name="connsiteX11" fmla="*/ 0 w 1809122"/>
              <a:gd name="connsiteY11" fmla="*/ 1748790 h 1826819"/>
              <a:gd name="connsiteX0" fmla="*/ 32385 w 1809122"/>
              <a:gd name="connsiteY0" fmla="*/ 0 h 1826819"/>
              <a:gd name="connsiteX1" fmla="*/ 571261 w 1809122"/>
              <a:gd name="connsiteY1" fmla="*/ 358777 h 1826819"/>
              <a:gd name="connsiteX2" fmla="*/ 660161 w 1809122"/>
              <a:gd name="connsiteY2" fmla="*/ 482602 h 1826819"/>
              <a:gd name="connsiteX3" fmla="*/ 904636 w 1809122"/>
              <a:gd name="connsiteY3" fmla="*/ 650877 h 1826819"/>
              <a:gd name="connsiteX4" fmla="*/ 939561 w 1809122"/>
              <a:gd name="connsiteY4" fmla="*/ 869952 h 1826819"/>
              <a:gd name="connsiteX5" fmla="*/ 828436 w 1809122"/>
              <a:gd name="connsiteY5" fmla="*/ 996952 h 1826819"/>
              <a:gd name="connsiteX6" fmla="*/ 1515110 w 1809122"/>
              <a:gd name="connsiteY6" fmla="*/ 1371600 h 1826819"/>
              <a:gd name="connsiteX7" fmla="*/ 1807210 w 1809122"/>
              <a:gd name="connsiteY7" fmla="*/ 1692275 h 1826819"/>
              <a:gd name="connsiteX8" fmla="*/ 1391285 w 1809122"/>
              <a:gd name="connsiteY8" fmla="*/ 1812925 h 1826819"/>
              <a:gd name="connsiteX9" fmla="*/ 838835 w 1809122"/>
              <a:gd name="connsiteY9" fmla="*/ 1819275 h 1826819"/>
              <a:gd name="connsiteX10" fmla="*/ 194310 w 1809122"/>
              <a:gd name="connsiteY10" fmla="*/ 1774825 h 1826819"/>
              <a:gd name="connsiteX11" fmla="*/ 0 w 1809122"/>
              <a:gd name="connsiteY11" fmla="*/ 1748790 h 1826819"/>
              <a:gd name="connsiteX0" fmla="*/ 32385 w 1809122"/>
              <a:gd name="connsiteY0" fmla="*/ 0 h 1826819"/>
              <a:gd name="connsiteX1" fmla="*/ 571261 w 1809122"/>
              <a:gd name="connsiteY1" fmla="*/ 358777 h 1826819"/>
              <a:gd name="connsiteX2" fmla="*/ 660161 w 1809122"/>
              <a:gd name="connsiteY2" fmla="*/ 482602 h 1826819"/>
              <a:gd name="connsiteX3" fmla="*/ 904636 w 1809122"/>
              <a:gd name="connsiteY3" fmla="*/ 650877 h 1826819"/>
              <a:gd name="connsiteX4" fmla="*/ 939561 w 1809122"/>
              <a:gd name="connsiteY4" fmla="*/ 869952 h 1826819"/>
              <a:gd name="connsiteX5" fmla="*/ 828436 w 1809122"/>
              <a:gd name="connsiteY5" fmla="*/ 996952 h 1826819"/>
              <a:gd name="connsiteX6" fmla="*/ 1515110 w 1809122"/>
              <a:gd name="connsiteY6" fmla="*/ 1371600 h 1826819"/>
              <a:gd name="connsiteX7" fmla="*/ 1807210 w 1809122"/>
              <a:gd name="connsiteY7" fmla="*/ 1692275 h 1826819"/>
              <a:gd name="connsiteX8" fmla="*/ 1391285 w 1809122"/>
              <a:gd name="connsiteY8" fmla="*/ 1812925 h 1826819"/>
              <a:gd name="connsiteX9" fmla="*/ 838835 w 1809122"/>
              <a:gd name="connsiteY9" fmla="*/ 1819275 h 1826819"/>
              <a:gd name="connsiteX10" fmla="*/ 194310 w 1809122"/>
              <a:gd name="connsiteY10" fmla="*/ 1774825 h 1826819"/>
              <a:gd name="connsiteX11" fmla="*/ 0 w 1809122"/>
              <a:gd name="connsiteY11" fmla="*/ 1748790 h 1826819"/>
              <a:gd name="connsiteX0" fmla="*/ 32385 w 1809122"/>
              <a:gd name="connsiteY0" fmla="*/ 0 h 1826819"/>
              <a:gd name="connsiteX1" fmla="*/ 310911 w 1809122"/>
              <a:gd name="connsiteY1" fmla="*/ 165102 h 1826819"/>
              <a:gd name="connsiteX2" fmla="*/ 571261 w 1809122"/>
              <a:gd name="connsiteY2" fmla="*/ 358777 h 1826819"/>
              <a:gd name="connsiteX3" fmla="*/ 660161 w 1809122"/>
              <a:gd name="connsiteY3" fmla="*/ 482602 h 1826819"/>
              <a:gd name="connsiteX4" fmla="*/ 904636 w 1809122"/>
              <a:gd name="connsiteY4" fmla="*/ 650877 h 1826819"/>
              <a:gd name="connsiteX5" fmla="*/ 939561 w 1809122"/>
              <a:gd name="connsiteY5" fmla="*/ 869952 h 1826819"/>
              <a:gd name="connsiteX6" fmla="*/ 828436 w 1809122"/>
              <a:gd name="connsiteY6" fmla="*/ 996952 h 1826819"/>
              <a:gd name="connsiteX7" fmla="*/ 1515110 w 1809122"/>
              <a:gd name="connsiteY7" fmla="*/ 1371600 h 1826819"/>
              <a:gd name="connsiteX8" fmla="*/ 1807210 w 1809122"/>
              <a:gd name="connsiteY8" fmla="*/ 1692275 h 1826819"/>
              <a:gd name="connsiteX9" fmla="*/ 1391285 w 1809122"/>
              <a:gd name="connsiteY9" fmla="*/ 1812925 h 1826819"/>
              <a:gd name="connsiteX10" fmla="*/ 838835 w 1809122"/>
              <a:gd name="connsiteY10" fmla="*/ 1819275 h 1826819"/>
              <a:gd name="connsiteX11" fmla="*/ 194310 w 1809122"/>
              <a:gd name="connsiteY11" fmla="*/ 1774825 h 1826819"/>
              <a:gd name="connsiteX12" fmla="*/ 0 w 1809122"/>
              <a:gd name="connsiteY12" fmla="*/ 1748790 h 182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9122" h="1826819">
                <a:moveTo>
                  <a:pt x="32385" y="0"/>
                </a:moveTo>
                <a:cubicBezTo>
                  <a:pt x="76689" y="29634"/>
                  <a:pt x="221098" y="105306"/>
                  <a:pt x="310911" y="165102"/>
                </a:cubicBezTo>
                <a:cubicBezTo>
                  <a:pt x="400724" y="224898"/>
                  <a:pt x="510936" y="307977"/>
                  <a:pt x="571261" y="358777"/>
                </a:cubicBezTo>
                <a:cubicBezTo>
                  <a:pt x="698115" y="451911"/>
                  <a:pt x="655398" y="475194"/>
                  <a:pt x="660161" y="482602"/>
                </a:cubicBezTo>
                <a:cubicBezTo>
                  <a:pt x="741507" y="515411"/>
                  <a:pt x="841136" y="606956"/>
                  <a:pt x="904636" y="650877"/>
                </a:cubicBezTo>
                <a:cubicBezTo>
                  <a:pt x="939561" y="701148"/>
                  <a:pt x="978719" y="768352"/>
                  <a:pt x="939561" y="869952"/>
                </a:cubicBezTo>
                <a:cubicBezTo>
                  <a:pt x="883469" y="953560"/>
                  <a:pt x="865478" y="954619"/>
                  <a:pt x="828436" y="996952"/>
                </a:cubicBezTo>
                <a:cubicBezTo>
                  <a:pt x="1084553" y="1131360"/>
                  <a:pt x="1351981" y="1255713"/>
                  <a:pt x="1515110" y="1371600"/>
                </a:cubicBezTo>
                <a:cubicBezTo>
                  <a:pt x="1678239" y="1487487"/>
                  <a:pt x="1827847" y="1618721"/>
                  <a:pt x="1807210" y="1692275"/>
                </a:cubicBezTo>
                <a:cubicBezTo>
                  <a:pt x="1786573" y="1765829"/>
                  <a:pt x="1552681" y="1791758"/>
                  <a:pt x="1391285" y="1812925"/>
                </a:cubicBezTo>
                <a:cubicBezTo>
                  <a:pt x="1229889" y="1834092"/>
                  <a:pt x="993352" y="1826683"/>
                  <a:pt x="838835" y="1819275"/>
                </a:cubicBezTo>
                <a:lnTo>
                  <a:pt x="194310" y="1774825"/>
                </a:lnTo>
                <a:cubicBezTo>
                  <a:pt x="54504" y="1763078"/>
                  <a:pt x="8043" y="1763713"/>
                  <a:pt x="0" y="1748790"/>
                </a:cubicBezTo>
              </a:path>
            </a:pathLst>
          </a:cu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Proton beam dump experiments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197" y="2046430"/>
            <a:ext cx="8004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Pseudoscalar</a:t>
            </a:r>
            <a:r>
              <a:rPr lang="en-US" sz="2400" dirty="0">
                <a:solidFill>
                  <a:srgbClr val="FFFFFF"/>
                </a:solidFill>
              </a:rPr>
              <a:t> decaying to spin 0 or ½ particles</a:t>
            </a:r>
            <a:r>
              <a:rPr lang="en-US" sz="2400" dirty="0">
                <a:solidFill>
                  <a:srgbClr val="FFFF00"/>
                </a:solidFill>
              </a:rPr>
              <a:t> negligibly small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197" y="1677098"/>
            <a:ext cx="8358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cs typeface="Calibri"/>
                <a:sym typeface="Symbol"/>
              </a:rPr>
              <a:t>Use data of the </a:t>
            </a:r>
            <a:r>
              <a:rPr lang="it-IT" sz="2400" dirty="0" err="1" smtClean="0">
                <a:solidFill>
                  <a:schemeClr val="bg1"/>
                </a:solidFill>
                <a:cs typeface="Calibri"/>
                <a:sym typeface="Symbol"/>
              </a:rPr>
              <a:t>search</a:t>
            </a:r>
            <a:r>
              <a:rPr lang="it-IT" sz="2400" dirty="0" smtClean="0">
                <a:solidFill>
                  <a:schemeClr val="bg1"/>
                </a:solidFill>
                <a:cs typeface="Calibri"/>
                <a:sym typeface="Symbol"/>
              </a:rPr>
              <a:t> of </a:t>
            </a:r>
            <a:r>
              <a:rPr lang="en-US" sz="2400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n</a:t>
            </a:r>
            <a:r>
              <a:rPr lang="en-US" sz="2400" baseline="-25000" dirty="0" err="1" smtClean="0">
                <a:solidFill>
                  <a:srgbClr val="F79646"/>
                </a:solidFill>
                <a:cs typeface="Calibri"/>
              </a:rPr>
              <a:t>H</a:t>
            </a:r>
            <a:r>
              <a:rPr lang="it-IT" sz="2400" dirty="0">
                <a:solidFill>
                  <a:srgbClr val="F79646"/>
                </a:solidFill>
                <a:sym typeface="Symbol"/>
              </a:rPr>
              <a:t></a:t>
            </a:r>
            <a:r>
              <a:rPr lang="it-IT" sz="2400" dirty="0" err="1">
                <a:solidFill>
                  <a:srgbClr val="F79646"/>
                </a:solidFill>
                <a:latin typeface="Symbol" charset="2"/>
                <a:cs typeface="Symbol" charset="2"/>
                <a:sym typeface="Symbol"/>
              </a:rPr>
              <a:t>n</a:t>
            </a:r>
            <a:r>
              <a:rPr lang="it-IT" sz="2400" dirty="0" err="1">
                <a:solidFill>
                  <a:srgbClr val="F79646"/>
                </a:solidFill>
                <a:cs typeface="Calibri"/>
                <a:sym typeface="Symbol"/>
              </a:rPr>
              <a:t>e</a:t>
            </a:r>
            <a:r>
              <a:rPr lang="it-IT" sz="2400" dirty="0" err="1">
                <a:solidFill>
                  <a:srgbClr val="F79646"/>
                </a:solidFill>
                <a:latin typeface="Symbol" charset="2"/>
                <a:cs typeface="Symbol" charset="2"/>
                <a:sym typeface="Symbol"/>
              </a:rPr>
              <a:t>+</a:t>
            </a:r>
            <a:r>
              <a:rPr lang="it-IT" sz="2400" dirty="0" err="1">
                <a:solidFill>
                  <a:srgbClr val="F79646"/>
                </a:solidFill>
                <a:cs typeface="Calibri"/>
                <a:sym typeface="Symbol"/>
              </a:rPr>
              <a:t>e</a:t>
            </a:r>
            <a:r>
              <a:rPr lang="it-IT" sz="2400" dirty="0" smtClean="0">
                <a:solidFill>
                  <a:srgbClr val="F79646"/>
                </a:solidFill>
                <a:latin typeface="Symbol" charset="2"/>
                <a:cs typeface="Symbol" charset="2"/>
                <a:sym typeface="Symbol"/>
              </a:rPr>
              <a:t>-</a:t>
            </a:r>
            <a:r>
              <a:rPr lang="it-IT" sz="2400" dirty="0" smtClean="0">
                <a:solidFill>
                  <a:schemeClr val="bg1"/>
                </a:solidFill>
                <a:cs typeface="Calibri"/>
                <a:sym typeface="Symbol"/>
              </a:rPr>
              <a:t> for </a:t>
            </a:r>
            <a:r>
              <a:rPr lang="it-IT" sz="2400" dirty="0" err="1" smtClean="0">
                <a:solidFill>
                  <a:schemeClr val="bg1"/>
                </a:solidFill>
                <a:cs typeface="Calibri"/>
                <a:sym typeface="Symbol"/>
              </a:rPr>
              <a:t>looking</a:t>
            </a:r>
            <a:r>
              <a:rPr lang="it-IT" sz="2400" dirty="0" smtClean="0">
                <a:solidFill>
                  <a:schemeClr val="bg1"/>
                </a:solidFill>
                <a:cs typeface="Calibri"/>
                <a:sym typeface="Symbol"/>
              </a:rPr>
              <a:t> for </a:t>
            </a:r>
            <a:r>
              <a:rPr lang="it-IT" sz="2400" dirty="0" err="1" smtClean="0">
                <a:solidFill>
                  <a:srgbClr val="F79646"/>
                </a:solidFill>
                <a:latin typeface="Calibri"/>
                <a:cs typeface="Calibri"/>
                <a:sym typeface="Symbol"/>
              </a:rPr>
              <a:t>P</a:t>
            </a:r>
            <a:r>
              <a:rPr lang="it-IT" sz="2400" dirty="0" err="1" smtClean="0">
                <a:solidFill>
                  <a:srgbClr val="F79646"/>
                </a:solidFill>
                <a:sym typeface="Symbol"/>
              </a:rPr>
              <a:t></a:t>
            </a:r>
            <a:r>
              <a:rPr lang="it-IT" sz="2400" dirty="0" err="1" smtClean="0">
                <a:solidFill>
                  <a:srgbClr val="F79646"/>
                </a:solidFill>
                <a:latin typeface="Symbol" charset="2"/>
                <a:cs typeface="Symbol" charset="2"/>
                <a:sym typeface="Symbol"/>
              </a:rPr>
              <a:t>g</a:t>
            </a:r>
            <a:r>
              <a:rPr lang="it-IT" sz="2400" i="1" dirty="0" err="1" smtClean="0">
                <a:solidFill>
                  <a:srgbClr val="F79646"/>
                </a:solidFill>
                <a:latin typeface="Calibri"/>
                <a:cs typeface="Calibri"/>
                <a:sym typeface="Symbol"/>
              </a:rPr>
              <a:t>A</a:t>
            </a:r>
            <a:r>
              <a:rPr lang="it-IT" sz="2400" dirty="0" smtClean="0">
                <a:solidFill>
                  <a:srgbClr val="F79646"/>
                </a:solidFill>
                <a:latin typeface="Calibri"/>
                <a:cs typeface="Calibri"/>
                <a:sym typeface="Symbol"/>
              </a:rPr>
              <a:t>’</a:t>
            </a:r>
            <a:endParaRPr lang="it-IT" sz="2400" dirty="0">
              <a:solidFill>
                <a:srgbClr val="F79646"/>
              </a:solidFill>
              <a:latin typeface="Calibri"/>
              <a:cs typeface="Calibri"/>
              <a:sym typeface="Symbo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7415"/>
            <a:ext cx="9144000" cy="1867653"/>
          </a:xfrm>
          <a:prstGeom prst="rect">
            <a:avLst/>
          </a:prstGeom>
          <a:ln>
            <a:solidFill>
              <a:srgbClr val="F79646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799991" y="3821986"/>
            <a:ext cx="5428698" cy="122145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95572" y="3899525"/>
            <a:ext cx="38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rgbClr val="F79646"/>
                </a:solidFill>
                <a:cs typeface="Calibri"/>
                <a:sym typeface="Symbol"/>
              </a:rPr>
              <a:t>A</a:t>
            </a:r>
            <a:r>
              <a:rPr lang="it-IT" dirty="0">
                <a:solidFill>
                  <a:srgbClr val="F79646"/>
                </a:solidFill>
                <a:cs typeface="Calibri"/>
                <a:sym typeface="Symbol"/>
              </a:rPr>
              <a:t>’</a:t>
            </a:r>
          </a:p>
        </p:txBody>
      </p:sp>
      <p:sp>
        <p:nvSpPr>
          <p:cNvPr id="19" name="Freeform 18"/>
          <p:cNvSpPr/>
          <p:nvPr/>
        </p:nvSpPr>
        <p:spPr>
          <a:xfrm rot="17462564">
            <a:off x="2881022" y="3597366"/>
            <a:ext cx="245889" cy="341439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  <a:gd name="connsiteX0" fmla="*/ 18222 w 616059"/>
              <a:gd name="connsiteY0" fmla="*/ 0 h 617140"/>
              <a:gd name="connsiteX1" fmla="*/ 18250 w 616059"/>
              <a:gd name="connsiteY1" fmla="*/ 197805 h 617140"/>
              <a:gd name="connsiteX2" fmla="*/ 258074 w 616059"/>
              <a:gd name="connsiteY2" fmla="*/ 160630 h 617140"/>
              <a:gd name="connsiteX3" fmla="*/ 219424 w 616059"/>
              <a:gd name="connsiteY3" fmla="*/ 373853 h 617140"/>
              <a:gd name="connsiteX4" fmla="*/ 464701 w 616059"/>
              <a:gd name="connsiteY4" fmla="*/ 362885 h 617140"/>
              <a:gd name="connsiteX5" fmla="*/ 395451 w 616059"/>
              <a:gd name="connsiteY5" fmla="*/ 575050 h 617140"/>
              <a:gd name="connsiteX6" fmla="*/ 540852 w 616059"/>
              <a:gd name="connsiteY6" fmla="*/ 549676 h 617140"/>
              <a:gd name="connsiteX7" fmla="*/ 616060 w 616059"/>
              <a:gd name="connsiteY7" fmla="*/ 617131 h 617140"/>
              <a:gd name="connsiteX0" fmla="*/ 0 w 597811"/>
              <a:gd name="connsiteY0" fmla="*/ 42955 h 462290"/>
              <a:gd name="connsiteX1" fmla="*/ 239824 w 597811"/>
              <a:gd name="connsiteY1" fmla="*/ 5780 h 462290"/>
              <a:gd name="connsiteX2" fmla="*/ 201174 w 597811"/>
              <a:gd name="connsiteY2" fmla="*/ 219003 h 462290"/>
              <a:gd name="connsiteX3" fmla="*/ 446451 w 597811"/>
              <a:gd name="connsiteY3" fmla="*/ 208035 h 462290"/>
              <a:gd name="connsiteX4" fmla="*/ 377201 w 597811"/>
              <a:gd name="connsiteY4" fmla="*/ 420200 h 462290"/>
              <a:gd name="connsiteX5" fmla="*/ 522602 w 597811"/>
              <a:gd name="connsiteY5" fmla="*/ 394826 h 462290"/>
              <a:gd name="connsiteX6" fmla="*/ 597810 w 597811"/>
              <a:gd name="connsiteY6" fmla="*/ 462281 h 462290"/>
              <a:gd name="connsiteX0" fmla="*/ 0 w 537733"/>
              <a:gd name="connsiteY0" fmla="*/ 42955 h 510172"/>
              <a:gd name="connsiteX1" fmla="*/ 239824 w 537733"/>
              <a:gd name="connsiteY1" fmla="*/ 5780 h 510172"/>
              <a:gd name="connsiteX2" fmla="*/ 201174 w 537733"/>
              <a:gd name="connsiteY2" fmla="*/ 219003 h 510172"/>
              <a:gd name="connsiteX3" fmla="*/ 446451 w 537733"/>
              <a:gd name="connsiteY3" fmla="*/ 208035 h 510172"/>
              <a:gd name="connsiteX4" fmla="*/ 377201 w 537733"/>
              <a:gd name="connsiteY4" fmla="*/ 420200 h 510172"/>
              <a:gd name="connsiteX5" fmla="*/ 522602 w 537733"/>
              <a:gd name="connsiteY5" fmla="*/ 394826 h 510172"/>
              <a:gd name="connsiteX6" fmla="*/ 504859 w 537733"/>
              <a:gd name="connsiteY6" fmla="*/ 510167 h 510172"/>
              <a:gd name="connsiteX0" fmla="*/ 0 w 537731"/>
              <a:gd name="connsiteY0" fmla="*/ 67981 h 535198"/>
              <a:gd name="connsiteX1" fmla="*/ 105533 w 537731"/>
              <a:gd name="connsiteY1" fmla="*/ 5101 h 535198"/>
              <a:gd name="connsiteX2" fmla="*/ 239824 w 537731"/>
              <a:gd name="connsiteY2" fmla="*/ 30806 h 535198"/>
              <a:gd name="connsiteX3" fmla="*/ 201174 w 537731"/>
              <a:gd name="connsiteY3" fmla="*/ 244029 h 535198"/>
              <a:gd name="connsiteX4" fmla="*/ 446451 w 537731"/>
              <a:gd name="connsiteY4" fmla="*/ 233061 h 535198"/>
              <a:gd name="connsiteX5" fmla="*/ 377201 w 537731"/>
              <a:gd name="connsiteY5" fmla="*/ 445226 h 535198"/>
              <a:gd name="connsiteX6" fmla="*/ 522602 w 537731"/>
              <a:gd name="connsiteY6" fmla="*/ 419852 h 535198"/>
              <a:gd name="connsiteX7" fmla="*/ 504859 w 537731"/>
              <a:gd name="connsiteY7" fmla="*/ 535193 h 535198"/>
              <a:gd name="connsiteX0" fmla="*/ 0 w 432200"/>
              <a:gd name="connsiteY0" fmla="*/ 5101 h 535198"/>
              <a:gd name="connsiteX1" fmla="*/ 134291 w 432200"/>
              <a:gd name="connsiteY1" fmla="*/ 30806 h 535198"/>
              <a:gd name="connsiteX2" fmla="*/ 95641 w 432200"/>
              <a:gd name="connsiteY2" fmla="*/ 244029 h 535198"/>
              <a:gd name="connsiteX3" fmla="*/ 340918 w 432200"/>
              <a:gd name="connsiteY3" fmla="*/ 233061 h 535198"/>
              <a:gd name="connsiteX4" fmla="*/ 271668 w 432200"/>
              <a:gd name="connsiteY4" fmla="*/ 445226 h 535198"/>
              <a:gd name="connsiteX5" fmla="*/ 417069 w 432200"/>
              <a:gd name="connsiteY5" fmla="*/ 419852 h 535198"/>
              <a:gd name="connsiteX6" fmla="*/ 399326 w 432200"/>
              <a:gd name="connsiteY6" fmla="*/ 535193 h 53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200" h="535198">
                <a:moveTo>
                  <a:pt x="0" y="5101"/>
                </a:moveTo>
                <a:cubicBezTo>
                  <a:pt x="39971" y="-1095"/>
                  <a:pt x="118351" y="-9015"/>
                  <a:pt x="134291" y="30806"/>
                </a:cubicBezTo>
                <a:cubicBezTo>
                  <a:pt x="150231" y="70627"/>
                  <a:pt x="61203" y="210320"/>
                  <a:pt x="95641" y="244029"/>
                </a:cubicBezTo>
                <a:cubicBezTo>
                  <a:pt x="130079" y="277738"/>
                  <a:pt x="311580" y="199528"/>
                  <a:pt x="340918" y="233061"/>
                </a:cubicBezTo>
                <a:cubicBezTo>
                  <a:pt x="370256" y="266594"/>
                  <a:pt x="258976" y="414094"/>
                  <a:pt x="271668" y="445226"/>
                </a:cubicBezTo>
                <a:cubicBezTo>
                  <a:pt x="284360" y="476358"/>
                  <a:pt x="369630" y="417558"/>
                  <a:pt x="417069" y="419852"/>
                </a:cubicBezTo>
                <a:cubicBezTo>
                  <a:pt x="464508" y="422146"/>
                  <a:pt x="383823" y="536108"/>
                  <a:pt x="399326" y="535193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8084910">
            <a:off x="3241026" y="3515863"/>
            <a:ext cx="350016" cy="313101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  <a:gd name="connsiteX0" fmla="*/ 18222 w 616059"/>
              <a:gd name="connsiteY0" fmla="*/ 0 h 617140"/>
              <a:gd name="connsiteX1" fmla="*/ 18250 w 616059"/>
              <a:gd name="connsiteY1" fmla="*/ 197805 h 617140"/>
              <a:gd name="connsiteX2" fmla="*/ 258074 w 616059"/>
              <a:gd name="connsiteY2" fmla="*/ 160630 h 617140"/>
              <a:gd name="connsiteX3" fmla="*/ 219424 w 616059"/>
              <a:gd name="connsiteY3" fmla="*/ 373853 h 617140"/>
              <a:gd name="connsiteX4" fmla="*/ 464701 w 616059"/>
              <a:gd name="connsiteY4" fmla="*/ 362885 h 617140"/>
              <a:gd name="connsiteX5" fmla="*/ 395451 w 616059"/>
              <a:gd name="connsiteY5" fmla="*/ 575050 h 617140"/>
              <a:gd name="connsiteX6" fmla="*/ 540852 w 616059"/>
              <a:gd name="connsiteY6" fmla="*/ 549676 h 617140"/>
              <a:gd name="connsiteX7" fmla="*/ 616060 w 616059"/>
              <a:gd name="connsiteY7" fmla="*/ 617131 h 617140"/>
              <a:gd name="connsiteX0" fmla="*/ 16552 w 614391"/>
              <a:gd name="connsiteY0" fmla="*/ 0 h 617140"/>
              <a:gd name="connsiteX1" fmla="*/ 20278 w 614391"/>
              <a:gd name="connsiteY1" fmla="*/ 88002 h 617140"/>
              <a:gd name="connsiteX2" fmla="*/ 16580 w 614391"/>
              <a:gd name="connsiteY2" fmla="*/ 197805 h 617140"/>
              <a:gd name="connsiteX3" fmla="*/ 256404 w 614391"/>
              <a:gd name="connsiteY3" fmla="*/ 160630 h 617140"/>
              <a:gd name="connsiteX4" fmla="*/ 217754 w 614391"/>
              <a:gd name="connsiteY4" fmla="*/ 373853 h 617140"/>
              <a:gd name="connsiteX5" fmla="*/ 463031 w 614391"/>
              <a:gd name="connsiteY5" fmla="*/ 362885 h 617140"/>
              <a:gd name="connsiteX6" fmla="*/ 393781 w 614391"/>
              <a:gd name="connsiteY6" fmla="*/ 575050 h 617140"/>
              <a:gd name="connsiteX7" fmla="*/ 539182 w 614391"/>
              <a:gd name="connsiteY7" fmla="*/ 549676 h 617140"/>
              <a:gd name="connsiteX8" fmla="*/ 614390 w 614391"/>
              <a:gd name="connsiteY8" fmla="*/ 617131 h 617140"/>
              <a:gd name="connsiteX0" fmla="*/ 20278 w 614389"/>
              <a:gd name="connsiteY0" fmla="*/ 1 h 529139"/>
              <a:gd name="connsiteX1" fmla="*/ 16580 w 614389"/>
              <a:gd name="connsiteY1" fmla="*/ 109804 h 529139"/>
              <a:gd name="connsiteX2" fmla="*/ 256404 w 614389"/>
              <a:gd name="connsiteY2" fmla="*/ 72629 h 529139"/>
              <a:gd name="connsiteX3" fmla="*/ 217754 w 614389"/>
              <a:gd name="connsiteY3" fmla="*/ 285852 h 529139"/>
              <a:gd name="connsiteX4" fmla="*/ 463031 w 614389"/>
              <a:gd name="connsiteY4" fmla="*/ 274884 h 529139"/>
              <a:gd name="connsiteX5" fmla="*/ 393781 w 614389"/>
              <a:gd name="connsiteY5" fmla="*/ 487049 h 529139"/>
              <a:gd name="connsiteX6" fmla="*/ 539182 w 614389"/>
              <a:gd name="connsiteY6" fmla="*/ 461675 h 529139"/>
              <a:gd name="connsiteX7" fmla="*/ 614390 w 614389"/>
              <a:gd name="connsiteY7" fmla="*/ 529130 h 529139"/>
              <a:gd name="connsiteX0" fmla="*/ 20278 w 614391"/>
              <a:gd name="connsiteY0" fmla="*/ -1 h 529136"/>
              <a:gd name="connsiteX1" fmla="*/ 16580 w 614391"/>
              <a:gd name="connsiteY1" fmla="*/ 109802 h 529136"/>
              <a:gd name="connsiteX2" fmla="*/ 256404 w 614391"/>
              <a:gd name="connsiteY2" fmla="*/ 72627 h 529136"/>
              <a:gd name="connsiteX3" fmla="*/ 217754 w 614391"/>
              <a:gd name="connsiteY3" fmla="*/ 285850 h 529136"/>
              <a:gd name="connsiteX4" fmla="*/ 463031 w 614391"/>
              <a:gd name="connsiteY4" fmla="*/ 274882 h 529136"/>
              <a:gd name="connsiteX5" fmla="*/ 393781 w 614391"/>
              <a:gd name="connsiteY5" fmla="*/ 487047 h 529136"/>
              <a:gd name="connsiteX6" fmla="*/ 577283 w 614391"/>
              <a:gd name="connsiteY6" fmla="*/ 440921 h 529136"/>
              <a:gd name="connsiteX7" fmla="*/ 614390 w 614391"/>
              <a:gd name="connsiteY7" fmla="*/ 529128 h 529136"/>
              <a:gd name="connsiteX0" fmla="*/ 20278 w 577282"/>
              <a:gd name="connsiteY0" fmla="*/ 1 h 493115"/>
              <a:gd name="connsiteX1" fmla="*/ 16580 w 577282"/>
              <a:gd name="connsiteY1" fmla="*/ 109804 h 493115"/>
              <a:gd name="connsiteX2" fmla="*/ 256404 w 577282"/>
              <a:gd name="connsiteY2" fmla="*/ 72629 h 493115"/>
              <a:gd name="connsiteX3" fmla="*/ 217754 w 577282"/>
              <a:gd name="connsiteY3" fmla="*/ 285852 h 493115"/>
              <a:gd name="connsiteX4" fmla="*/ 463031 w 577282"/>
              <a:gd name="connsiteY4" fmla="*/ 274884 h 493115"/>
              <a:gd name="connsiteX5" fmla="*/ 393781 w 577282"/>
              <a:gd name="connsiteY5" fmla="*/ 487049 h 493115"/>
              <a:gd name="connsiteX6" fmla="*/ 577283 w 577282"/>
              <a:gd name="connsiteY6" fmla="*/ 440923 h 493115"/>
              <a:gd name="connsiteX0" fmla="*/ 20278 w 608769"/>
              <a:gd name="connsiteY0" fmla="*/ -1 h 491899"/>
              <a:gd name="connsiteX1" fmla="*/ 16580 w 608769"/>
              <a:gd name="connsiteY1" fmla="*/ 109802 h 491899"/>
              <a:gd name="connsiteX2" fmla="*/ 256404 w 608769"/>
              <a:gd name="connsiteY2" fmla="*/ 72627 h 491899"/>
              <a:gd name="connsiteX3" fmla="*/ 217754 w 608769"/>
              <a:gd name="connsiteY3" fmla="*/ 285850 h 491899"/>
              <a:gd name="connsiteX4" fmla="*/ 463031 w 608769"/>
              <a:gd name="connsiteY4" fmla="*/ 274882 h 491899"/>
              <a:gd name="connsiteX5" fmla="*/ 393781 w 608769"/>
              <a:gd name="connsiteY5" fmla="*/ 487047 h 491899"/>
              <a:gd name="connsiteX6" fmla="*/ 608770 w 608769"/>
              <a:gd name="connsiteY6" fmla="*/ 429603 h 491899"/>
              <a:gd name="connsiteX0" fmla="*/ 20278 w 613285"/>
              <a:gd name="connsiteY0" fmla="*/ 1 h 490684"/>
              <a:gd name="connsiteX1" fmla="*/ 16580 w 613285"/>
              <a:gd name="connsiteY1" fmla="*/ 109804 h 490684"/>
              <a:gd name="connsiteX2" fmla="*/ 256404 w 613285"/>
              <a:gd name="connsiteY2" fmla="*/ 72629 h 490684"/>
              <a:gd name="connsiteX3" fmla="*/ 217754 w 613285"/>
              <a:gd name="connsiteY3" fmla="*/ 285852 h 490684"/>
              <a:gd name="connsiteX4" fmla="*/ 463031 w 613285"/>
              <a:gd name="connsiteY4" fmla="*/ 274884 h 490684"/>
              <a:gd name="connsiteX5" fmla="*/ 393781 w 613285"/>
              <a:gd name="connsiteY5" fmla="*/ 487049 h 490684"/>
              <a:gd name="connsiteX6" fmla="*/ 608770 w 613285"/>
              <a:gd name="connsiteY6" fmla="*/ 429605 h 490684"/>
              <a:gd name="connsiteX0" fmla="*/ 20278 w 613538"/>
              <a:gd name="connsiteY0" fmla="*/ -1 h 493128"/>
              <a:gd name="connsiteX1" fmla="*/ 16580 w 613538"/>
              <a:gd name="connsiteY1" fmla="*/ 109802 h 493128"/>
              <a:gd name="connsiteX2" fmla="*/ 256404 w 613538"/>
              <a:gd name="connsiteY2" fmla="*/ 72627 h 493128"/>
              <a:gd name="connsiteX3" fmla="*/ 217754 w 613538"/>
              <a:gd name="connsiteY3" fmla="*/ 285850 h 493128"/>
              <a:gd name="connsiteX4" fmla="*/ 463031 w 613538"/>
              <a:gd name="connsiteY4" fmla="*/ 274882 h 493128"/>
              <a:gd name="connsiteX5" fmla="*/ 393781 w 613538"/>
              <a:gd name="connsiteY5" fmla="*/ 487047 h 493128"/>
              <a:gd name="connsiteX6" fmla="*/ 609027 w 613538"/>
              <a:gd name="connsiteY6" fmla="*/ 458622 h 493128"/>
              <a:gd name="connsiteX0" fmla="*/ 20278 w 615224"/>
              <a:gd name="connsiteY0" fmla="*/ 1 h 490780"/>
              <a:gd name="connsiteX1" fmla="*/ 16580 w 615224"/>
              <a:gd name="connsiteY1" fmla="*/ 109804 h 490780"/>
              <a:gd name="connsiteX2" fmla="*/ 256404 w 615224"/>
              <a:gd name="connsiteY2" fmla="*/ 72629 h 490780"/>
              <a:gd name="connsiteX3" fmla="*/ 217754 w 615224"/>
              <a:gd name="connsiteY3" fmla="*/ 285852 h 490780"/>
              <a:gd name="connsiteX4" fmla="*/ 463031 w 615224"/>
              <a:gd name="connsiteY4" fmla="*/ 274884 h 490780"/>
              <a:gd name="connsiteX5" fmla="*/ 393781 w 615224"/>
              <a:gd name="connsiteY5" fmla="*/ 487049 h 490780"/>
              <a:gd name="connsiteX6" fmla="*/ 609027 w 615224"/>
              <a:gd name="connsiteY6" fmla="*/ 458624 h 49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224" h="490780">
                <a:moveTo>
                  <a:pt x="20278" y="1"/>
                </a:moveTo>
                <a:cubicBezTo>
                  <a:pt x="20283" y="32968"/>
                  <a:pt x="-22774" y="97699"/>
                  <a:pt x="16580" y="109804"/>
                </a:cubicBezTo>
                <a:cubicBezTo>
                  <a:pt x="55934" y="121909"/>
                  <a:pt x="222875" y="43288"/>
                  <a:pt x="256404" y="72629"/>
                </a:cubicBezTo>
                <a:cubicBezTo>
                  <a:pt x="289933" y="101970"/>
                  <a:pt x="183316" y="252143"/>
                  <a:pt x="217754" y="285852"/>
                </a:cubicBezTo>
                <a:cubicBezTo>
                  <a:pt x="252192" y="319561"/>
                  <a:pt x="433693" y="241351"/>
                  <a:pt x="463031" y="274884"/>
                </a:cubicBezTo>
                <a:cubicBezTo>
                  <a:pt x="492369" y="308417"/>
                  <a:pt x="369448" y="456426"/>
                  <a:pt x="393781" y="487049"/>
                </a:cubicBezTo>
                <a:cubicBezTo>
                  <a:pt x="418114" y="517672"/>
                  <a:pt x="656327" y="346411"/>
                  <a:pt x="609027" y="458624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8249179">
            <a:off x="3705166" y="3369589"/>
            <a:ext cx="350491" cy="393715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  <a:gd name="connsiteX0" fmla="*/ 18222 w 616059"/>
              <a:gd name="connsiteY0" fmla="*/ 0 h 617140"/>
              <a:gd name="connsiteX1" fmla="*/ 18250 w 616059"/>
              <a:gd name="connsiteY1" fmla="*/ 197805 h 617140"/>
              <a:gd name="connsiteX2" fmla="*/ 258074 w 616059"/>
              <a:gd name="connsiteY2" fmla="*/ 160630 h 617140"/>
              <a:gd name="connsiteX3" fmla="*/ 219424 w 616059"/>
              <a:gd name="connsiteY3" fmla="*/ 373853 h 617140"/>
              <a:gd name="connsiteX4" fmla="*/ 464701 w 616059"/>
              <a:gd name="connsiteY4" fmla="*/ 362885 h 617140"/>
              <a:gd name="connsiteX5" fmla="*/ 395451 w 616059"/>
              <a:gd name="connsiteY5" fmla="*/ 575050 h 617140"/>
              <a:gd name="connsiteX6" fmla="*/ 540852 w 616059"/>
              <a:gd name="connsiteY6" fmla="*/ 549676 h 617140"/>
              <a:gd name="connsiteX7" fmla="*/ 616060 w 616059"/>
              <a:gd name="connsiteY7" fmla="*/ 617131 h 61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059" h="617140">
                <a:moveTo>
                  <a:pt x="18222" y="0"/>
                </a:moveTo>
                <a:cubicBezTo>
                  <a:pt x="16127" y="44012"/>
                  <a:pt x="-21725" y="171033"/>
                  <a:pt x="18250" y="197805"/>
                </a:cubicBezTo>
                <a:cubicBezTo>
                  <a:pt x="58225" y="224577"/>
                  <a:pt x="224545" y="131289"/>
                  <a:pt x="258074" y="160630"/>
                </a:cubicBezTo>
                <a:cubicBezTo>
                  <a:pt x="291603" y="189971"/>
                  <a:pt x="184986" y="340144"/>
                  <a:pt x="219424" y="373853"/>
                </a:cubicBezTo>
                <a:cubicBezTo>
                  <a:pt x="253862" y="407562"/>
                  <a:pt x="435363" y="329352"/>
                  <a:pt x="464701" y="362885"/>
                </a:cubicBezTo>
                <a:cubicBezTo>
                  <a:pt x="494039" y="396418"/>
                  <a:pt x="382759" y="543918"/>
                  <a:pt x="395451" y="575050"/>
                </a:cubicBezTo>
                <a:cubicBezTo>
                  <a:pt x="408143" y="606182"/>
                  <a:pt x="493413" y="547382"/>
                  <a:pt x="540852" y="549676"/>
                </a:cubicBezTo>
                <a:cubicBezTo>
                  <a:pt x="588291" y="551970"/>
                  <a:pt x="600557" y="618046"/>
                  <a:pt x="616060" y="617131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891" y="3842531"/>
            <a:ext cx="193434" cy="2183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725" y="3524250"/>
            <a:ext cx="314325" cy="232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103655"/>
            <a:ext cx="2235200" cy="27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3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459" y="2440944"/>
            <a:ext cx="8979989" cy="90021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Limits from past experiments: proton beam dump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0" y="2640772"/>
            <a:ext cx="1118064" cy="462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342" y="2595095"/>
            <a:ext cx="3575608" cy="568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833" y="2591456"/>
            <a:ext cx="4289286" cy="58232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075179" y="3102905"/>
            <a:ext cx="123297" cy="69442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55499" y="3772670"/>
            <a:ext cx="2331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79646"/>
                </a:solidFill>
              </a:rPr>
              <a:t>e</a:t>
            </a:r>
            <a:r>
              <a:rPr lang="en-US" sz="1400" baseline="30000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+</a:t>
            </a:r>
            <a:r>
              <a:rPr lang="en-US" sz="1400" dirty="0" err="1" smtClean="0">
                <a:solidFill>
                  <a:srgbClr val="F79646"/>
                </a:solidFill>
              </a:rPr>
              <a:t>e</a:t>
            </a:r>
            <a:r>
              <a:rPr lang="en-US" sz="1400" baseline="30000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solidFill>
                  <a:srgbClr val="F79646"/>
                </a:solidFill>
              </a:rPr>
              <a:t> reconstruction efficiency</a:t>
            </a:r>
            <a:endParaRPr lang="en-US" sz="1400" dirty="0">
              <a:solidFill>
                <a:srgbClr val="F7964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370" y="1558875"/>
            <a:ext cx="3533282" cy="709189"/>
          </a:xfrm>
          <a:prstGeom prst="rect">
            <a:avLst/>
          </a:prstGeom>
          <a:ln>
            <a:solidFill>
              <a:srgbClr val="F79646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2297002" y="1972638"/>
            <a:ext cx="1537529" cy="62245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790" y="1305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CHARM</a:t>
            </a:r>
            <a:r>
              <a:rPr lang="it-IT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 dirty="0" err="1">
                <a:solidFill>
                  <a:srgbClr val="FFFFFF"/>
                </a:solidFill>
                <a:cs typeface="Calibri"/>
              </a:rPr>
              <a:t>H</a:t>
            </a:r>
            <a:r>
              <a:rPr lang="it-IT" dirty="0">
                <a:solidFill>
                  <a:srgbClr val="FFFFFF"/>
                </a:solidFill>
                <a:sym typeface="Symbol"/>
              </a:rPr>
              <a:t></a:t>
            </a:r>
            <a:r>
              <a:rPr lang="it-IT" dirty="0" err="1">
                <a:solidFill>
                  <a:srgbClr val="FFFFFF"/>
                </a:solidFill>
                <a:latin typeface="Symbol" charset="2"/>
                <a:cs typeface="Symbol" charset="2"/>
                <a:sym typeface="Symbol"/>
              </a:rPr>
              <a:t>n</a:t>
            </a:r>
            <a:r>
              <a:rPr lang="it-IT" dirty="0" err="1">
                <a:solidFill>
                  <a:srgbClr val="FFFFFF"/>
                </a:solidFill>
                <a:cs typeface="Calibri"/>
                <a:sym typeface="Symbol"/>
              </a:rPr>
              <a:t>e</a:t>
            </a:r>
            <a:r>
              <a:rPr lang="it-IT" dirty="0" err="1">
                <a:solidFill>
                  <a:srgbClr val="FFFFFF"/>
                </a:solidFill>
                <a:latin typeface="Symbol" charset="2"/>
                <a:cs typeface="Symbol" charset="2"/>
                <a:sym typeface="Symbol"/>
              </a:rPr>
              <a:t>+</a:t>
            </a:r>
            <a:r>
              <a:rPr lang="it-IT" dirty="0" err="1">
                <a:solidFill>
                  <a:srgbClr val="FFFFFF"/>
                </a:solidFill>
                <a:cs typeface="Calibri"/>
                <a:sym typeface="Symbol"/>
              </a:rPr>
              <a:t>e</a:t>
            </a:r>
            <a:r>
              <a:rPr lang="it-IT" dirty="0">
                <a:solidFill>
                  <a:srgbClr val="FFFFFF"/>
                </a:solidFill>
                <a:latin typeface="Symbol" charset="2"/>
                <a:cs typeface="Symbol" charset="2"/>
                <a:sym typeface="Symbol"/>
              </a:rPr>
              <a:t>-</a:t>
            </a:r>
            <a:r>
              <a:rPr lang="it-IT" dirty="0">
                <a:solidFill>
                  <a:srgbClr val="FFFFFF"/>
                </a:solidFill>
                <a:cs typeface="Calibri"/>
                <a:sym typeface="Symbol"/>
              </a:rPr>
              <a:t> from </a:t>
            </a:r>
            <a:r>
              <a:rPr lang="it-IT" dirty="0" err="1">
                <a:solidFill>
                  <a:srgbClr val="FFFFFF"/>
                </a:solidFill>
                <a:latin typeface="Symbol" charset="2"/>
                <a:cs typeface="Symbol" charset="2"/>
                <a:sym typeface="Symbol"/>
              </a:rPr>
              <a:t>p</a:t>
            </a:r>
            <a:r>
              <a:rPr lang="it-IT" dirty="0" err="1">
                <a:solidFill>
                  <a:srgbClr val="FFFFFF"/>
                </a:solidFill>
                <a:cs typeface="Calibri"/>
                <a:sym typeface="Symbol"/>
              </a:rPr>
              <a:t>,K</a:t>
            </a:r>
            <a:r>
              <a:rPr lang="it-IT" dirty="0">
                <a:solidFill>
                  <a:srgbClr val="FFFFFF"/>
                </a:solidFill>
                <a:cs typeface="Calibri"/>
                <a:sym typeface="Symbol"/>
              </a:rPr>
              <a:t>, D </a:t>
            </a:r>
            <a:r>
              <a:rPr lang="it-IT" dirty="0" err="1">
                <a:solidFill>
                  <a:srgbClr val="FFFFFF"/>
                </a:solidFill>
                <a:cs typeface="Calibri"/>
                <a:sym typeface="Symbol"/>
              </a:rPr>
              <a:t>decays</a:t>
            </a:r>
            <a:endParaRPr lang="it-IT" dirty="0">
              <a:solidFill>
                <a:srgbClr val="FFFFFF"/>
              </a:solidFill>
              <a:cs typeface="Calibri"/>
              <a:sym typeface="Symbol"/>
            </a:endParaRPr>
          </a:p>
          <a:p>
            <a:r>
              <a:rPr lang="it-IT" dirty="0">
                <a:solidFill>
                  <a:srgbClr val="FFFFFF"/>
                </a:solidFill>
                <a:cs typeface="Calibri"/>
                <a:sym typeface="Symbol"/>
              </a:rPr>
              <a:t>2.4</a:t>
            </a:r>
            <a:r>
              <a:rPr lang="it-IT" dirty="0">
                <a:solidFill>
                  <a:schemeClr val="bg1"/>
                </a:solidFill>
                <a:sym typeface="Symbol"/>
              </a:rPr>
              <a:t></a:t>
            </a:r>
            <a:r>
              <a:rPr lang="it-IT" dirty="0">
                <a:solidFill>
                  <a:schemeClr val="bg1"/>
                </a:solidFill>
              </a:rPr>
              <a:t>10</a:t>
            </a:r>
            <a:r>
              <a:rPr lang="it-IT" baseline="30000" dirty="0">
                <a:solidFill>
                  <a:schemeClr val="bg1"/>
                </a:solidFill>
              </a:rPr>
              <a:t>18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POT</a:t>
            </a:r>
          </a:p>
          <a:p>
            <a:r>
              <a:rPr lang="it-IT" dirty="0">
                <a:solidFill>
                  <a:srgbClr val="F79646"/>
                </a:solidFill>
                <a:cs typeface="Calibri"/>
                <a:sym typeface="Symbol"/>
              </a:rPr>
              <a:t>Look for</a:t>
            </a:r>
            <a:r>
              <a:rPr lang="en-US" dirty="0">
                <a:solidFill>
                  <a:srgbClr val="F79646"/>
                </a:solidFill>
                <a:cs typeface="Calibri"/>
                <a:sym typeface="Symbol"/>
              </a:rPr>
              <a:t> </a:t>
            </a:r>
            <a:r>
              <a:rPr lang="it-IT" dirty="0">
                <a:solidFill>
                  <a:srgbClr val="F79646"/>
                </a:solidFill>
                <a:latin typeface="Symbol" charset="2"/>
                <a:cs typeface="Symbol" charset="2"/>
              </a:rPr>
              <a:t>h</a:t>
            </a:r>
            <a:r>
              <a:rPr lang="it-IT" dirty="0">
                <a:solidFill>
                  <a:srgbClr val="F79646"/>
                </a:solidFill>
                <a:cs typeface="Calibri"/>
              </a:rPr>
              <a:t>,</a:t>
            </a:r>
            <a:r>
              <a:rPr lang="it-IT" dirty="0">
                <a:solidFill>
                  <a:srgbClr val="F79646"/>
                </a:solidFill>
                <a:latin typeface="Symbol" charset="2"/>
                <a:cs typeface="Symbol" charset="2"/>
              </a:rPr>
              <a:t>h</a:t>
            </a:r>
            <a:r>
              <a:rPr lang="it-IT" dirty="0">
                <a:solidFill>
                  <a:srgbClr val="F79646"/>
                </a:solidFill>
                <a:cs typeface="Calibri"/>
              </a:rPr>
              <a:t>’</a:t>
            </a:r>
            <a:r>
              <a:rPr lang="it-IT" dirty="0">
                <a:solidFill>
                  <a:srgbClr val="F79646"/>
                </a:solidFill>
                <a:sym typeface="Symbol"/>
              </a:rPr>
              <a:t></a:t>
            </a:r>
            <a:r>
              <a:rPr lang="it-IT" dirty="0" err="1">
                <a:solidFill>
                  <a:srgbClr val="F79646"/>
                </a:solidFill>
                <a:latin typeface="Symbol" charset="2"/>
                <a:cs typeface="Symbol" charset="2"/>
                <a:sym typeface="Symbol"/>
              </a:rPr>
              <a:t>g</a:t>
            </a:r>
            <a:r>
              <a:rPr lang="it-IT" i="1" dirty="0" err="1">
                <a:solidFill>
                  <a:srgbClr val="F79646"/>
                </a:solidFill>
                <a:cs typeface="Calibri"/>
                <a:sym typeface="Symbol"/>
              </a:rPr>
              <a:t>A</a:t>
            </a:r>
            <a:r>
              <a:rPr lang="it-IT" dirty="0">
                <a:solidFill>
                  <a:srgbClr val="F79646"/>
                </a:solidFill>
                <a:cs typeface="Calibri"/>
                <a:sym typeface="Symbol"/>
              </a:rPr>
              <a:t>’</a:t>
            </a:r>
            <a:endParaRPr lang="it-IT" dirty="0">
              <a:solidFill>
                <a:srgbClr val="F79646"/>
              </a:solidFill>
            </a:endParaRPr>
          </a:p>
          <a:p>
            <a:endParaRPr lang="it-IT" dirty="0">
              <a:solidFill>
                <a:srgbClr val="FFFFFF"/>
              </a:solidFill>
              <a:cs typeface="Calibri"/>
              <a:sym typeface="Symbo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0" y="3633925"/>
            <a:ext cx="3368531" cy="27224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5854" y="3741892"/>
            <a:ext cx="213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79646"/>
                </a:solidFill>
              </a:rPr>
              <a:t>Parametrization</a:t>
            </a:r>
            <a:r>
              <a:rPr lang="en-US" sz="1600" dirty="0" smtClean="0">
                <a:solidFill>
                  <a:srgbClr val="F79646"/>
                </a:solidFill>
              </a:rPr>
              <a:t> of </a:t>
            </a:r>
            <a:r>
              <a:rPr lang="en-US" sz="1600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h</a:t>
            </a:r>
            <a:r>
              <a:rPr lang="en-US" sz="1600" dirty="0" err="1" smtClean="0">
                <a:solidFill>
                  <a:srgbClr val="F79646"/>
                </a:solidFill>
              </a:rPr>
              <a:t>,</a:t>
            </a:r>
            <a:r>
              <a:rPr lang="en-US" sz="1600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h</a:t>
            </a:r>
            <a:r>
              <a:rPr lang="en-US" sz="1600" dirty="0" smtClean="0">
                <a:solidFill>
                  <a:srgbClr val="F79646"/>
                </a:solidFill>
              </a:rPr>
              <a:t>’ production in </a:t>
            </a:r>
            <a:r>
              <a:rPr lang="en-US" sz="1600" dirty="0" err="1" smtClean="0">
                <a:solidFill>
                  <a:srgbClr val="F79646"/>
                </a:solidFill>
              </a:rPr>
              <a:t>pp</a:t>
            </a:r>
            <a:r>
              <a:rPr lang="en-US" sz="1600" dirty="0" smtClean="0">
                <a:solidFill>
                  <a:srgbClr val="F79646"/>
                </a:solidFill>
              </a:rPr>
              <a:t> collisions at 27.4 </a:t>
            </a:r>
            <a:r>
              <a:rPr lang="en-US" sz="1600" dirty="0" err="1" smtClean="0">
                <a:solidFill>
                  <a:srgbClr val="F79646"/>
                </a:solidFill>
              </a:rPr>
              <a:t>GeV</a:t>
            </a:r>
            <a:endParaRPr lang="en-US" sz="1600" dirty="0">
              <a:solidFill>
                <a:srgbClr val="F79646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780" y="3633925"/>
            <a:ext cx="3001473" cy="91852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4524993" y="2816584"/>
            <a:ext cx="208840" cy="95608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85046" y="4717402"/>
            <a:ext cx="510175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79646"/>
                </a:solidFill>
              </a:rPr>
              <a:t>Bourquin</a:t>
            </a:r>
            <a:r>
              <a:rPr lang="en-US" dirty="0">
                <a:solidFill>
                  <a:srgbClr val="F79646"/>
                </a:solidFill>
              </a:rPr>
              <a:t>-Gaillard 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parametrization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for the invariant cross section of hadron production in high energy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hadronic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collisions over the phase-space</a:t>
            </a:r>
            <a:endParaRPr lang="en-US" dirty="0">
              <a:solidFill>
                <a:srgbClr val="FFFFFF"/>
              </a:solidFill>
              <a:latin typeface="Symbol" charset="2"/>
              <a:cs typeface="Symbol" charset="2"/>
            </a:endParaRPr>
          </a:p>
          <a:p>
            <a:r>
              <a:rPr lang="en-US" sz="1600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0</a:t>
            </a:r>
            <a:r>
              <a:rPr lang="en-US" sz="1600" dirty="0" smtClean="0">
                <a:solidFill>
                  <a:srgbClr val="F79646"/>
                </a:solidFill>
              </a:rPr>
              <a:t>:</a:t>
            </a:r>
            <a:r>
              <a:rPr lang="en-US" sz="1600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h</a:t>
            </a:r>
            <a:r>
              <a:rPr lang="en-US" sz="1600" dirty="0" smtClean="0">
                <a:solidFill>
                  <a:srgbClr val="F79646"/>
                </a:solidFill>
              </a:rPr>
              <a:t>:</a:t>
            </a:r>
            <a:r>
              <a:rPr lang="en-US" sz="1600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h</a:t>
            </a:r>
            <a:r>
              <a:rPr lang="en-US" sz="1600" dirty="0" smtClean="0">
                <a:solidFill>
                  <a:srgbClr val="F79646"/>
                </a:solidFill>
              </a:rPr>
              <a:t>’ yield=1 </a:t>
            </a:r>
            <a:r>
              <a:rPr lang="en-US" sz="1600" dirty="0">
                <a:solidFill>
                  <a:srgbClr val="F79646"/>
                </a:solidFill>
              </a:rPr>
              <a:t>: 0.078 : </a:t>
            </a:r>
            <a:r>
              <a:rPr lang="en-US" sz="1600" dirty="0" smtClean="0">
                <a:solidFill>
                  <a:srgbClr val="F79646"/>
                </a:solidFill>
              </a:rPr>
              <a:t>0.024 </a:t>
            </a:r>
          </a:p>
          <a:p>
            <a:endParaRPr lang="en-US" sz="1100" dirty="0" smtClean="0">
              <a:solidFill>
                <a:srgbClr val="FFFFFF"/>
              </a:solidFill>
            </a:endParaRPr>
          </a:p>
          <a:p>
            <a:r>
              <a:rPr lang="en-US" sz="1400" dirty="0" smtClean="0">
                <a:solidFill>
                  <a:srgbClr val="FFFFFF"/>
                </a:solidFill>
              </a:rPr>
              <a:t>Phys. Rev. D85, 055027 (2012), Phys. </a:t>
            </a:r>
            <a:r>
              <a:rPr lang="en-US" sz="1400" dirty="0" err="1" smtClean="0">
                <a:solidFill>
                  <a:srgbClr val="FFFFFF"/>
                </a:solidFill>
              </a:rPr>
              <a:t>Lett</a:t>
            </a:r>
            <a:r>
              <a:rPr lang="en-US" sz="1400" dirty="0" smtClean="0">
                <a:solidFill>
                  <a:srgbClr val="FFFFFF"/>
                </a:solidFill>
              </a:rPr>
              <a:t>. B713, 244 (2012)</a:t>
            </a:r>
          </a:p>
        </p:txBody>
      </p:sp>
    </p:spTree>
    <p:extLst>
      <p:ext uri="{BB962C8B-B14F-4D97-AF65-F5344CB8AC3E}">
        <p14:creationId xmlns:p14="http://schemas.microsoft.com/office/powerpoint/2010/main" val="172022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Limits from past experiments: proton beam dump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17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245" y="1327344"/>
            <a:ext cx="4985910" cy="4697178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5064463" y="2381365"/>
            <a:ext cx="3426635" cy="2481087"/>
          </a:xfrm>
          <a:custGeom>
            <a:avLst/>
            <a:gdLst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51468 w 3439335"/>
              <a:gd name="connsiteY2" fmla="*/ 1428819 h 2473973"/>
              <a:gd name="connsiteX3" fmla="*/ 2751468 w 3439335"/>
              <a:gd name="connsiteY3" fmla="*/ 1653725 h 2473973"/>
              <a:gd name="connsiteX4" fmla="*/ 3187999 w 3439335"/>
              <a:gd name="connsiteY4" fmla="*/ 1918322 h 2473973"/>
              <a:gd name="connsiteX5" fmla="*/ 3439335 w 3439335"/>
              <a:gd name="connsiteY5" fmla="*/ 2209377 h 2473973"/>
              <a:gd name="connsiteX6" fmla="*/ 3386422 w 3439335"/>
              <a:gd name="connsiteY6" fmla="*/ 2354905 h 2473973"/>
              <a:gd name="connsiteX7" fmla="*/ 3267368 w 3439335"/>
              <a:gd name="connsiteY7" fmla="*/ 2407824 h 2473973"/>
              <a:gd name="connsiteX8" fmla="*/ 3161542 w 3439335"/>
              <a:gd name="connsiteY8" fmla="*/ 2421054 h 2473973"/>
              <a:gd name="connsiteX9" fmla="*/ 2896978 w 3439335"/>
              <a:gd name="connsiteY9" fmla="*/ 2407824 h 2473973"/>
              <a:gd name="connsiteX10" fmla="*/ 2553045 w 3439335"/>
              <a:gd name="connsiteY10" fmla="*/ 2341675 h 2473973"/>
              <a:gd name="connsiteX11" fmla="*/ 2526588 w 3439335"/>
              <a:gd name="connsiteY11" fmla="*/ 2354905 h 2473973"/>
              <a:gd name="connsiteX12" fmla="*/ 2526588 w 3439335"/>
              <a:gd name="connsiteY12" fmla="*/ 2447514 h 2473973"/>
              <a:gd name="connsiteX13" fmla="*/ 2341393 w 3439335"/>
              <a:gd name="connsiteY13" fmla="*/ 2460744 h 2473973"/>
              <a:gd name="connsiteX14" fmla="*/ 2222339 w 3439335"/>
              <a:gd name="connsiteY14" fmla="*/ 2473973 h 2473973"/>
              <a:gd name="connsiteX15" fmla="*/ 1375734 w 3439335"/>
              <a:gd name="connsiteY15" fmla="*/ 2315216 h 2473973"/>
              <a:gd name="connsiteX16" fmla="*/ 0 w 3439335"/>
              <a:gd name="connsiteY16" fmla="*/ 2024160 h 2473973"/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51468 w 3439335"/>
              <a:gd name="connsiteY2" fmla="*/ 1428819 h 2473973"/>
              <a:gd name="connsiteX3" fmla="*/ 2751468 w 3439335"/>
              <a:gd name="connsiteY3" fmla="*/ 1653725 h 2473973"/>
              <a:gd name="connsiteX4" fmla="*/ 3187999 w 3439335"/>
              <a:gd name="connsiteY4" fmla="*/ 1918322 h 2473973"/>
              <a:gd name="connsiteX5" fmla="*/ 3439335 w 3439335"/>
              <a:gd name="connsiteY5" fmla="*/ 2209377 h 2473973"/>
              <a:gd name="connsiteX6" fmla="*/ 3386422 w 3439335"/>
              <a:gd name="connsiteY6" fmla="*/ 2354905 h 2473973"/>
              <a:gd name="connsiteX7" fmla="*/ 3267368 w 3439335"/>
              <a:gd name="connsiteY7" fmla="*/ 2407824 h 2473973"/>
              <a:gd name="connsiteX8" fmla="*/ 3161542 w 3439335"/>
              <a:gd name="connsiteY8" fmla="*/ 2421054 h 2473973"/>
              <a:gd name="connsiteX9" fmla="*/ 2896978 w 3439335"/>
              <a:gd name="connsiteY9" fmla="*/ 2407824 h 2473973"/>
              <a:gd name="connsiteX10" fmla="*/ 2553045 w 3439335"/>
              <a:gd name="connsiteY10" fmla="*/ 2341675 h 2473973"/>
              <a:gd name="connsiteX11" fmla="*/ 2526588 w 3439335"/>
              <a:gd name="connsiteY11" fmla="*/ 2354905 h 2473973"/>
              <a:gd name="connsiteX12" fmla="*/ 2526588 w 3439335"/>
              <a:gd name="connsiteY12" fmla="*/ 2447514 h 2473973"/>
              <a:gd name="connsiteX13" fmla="*/ 2341393 w 3439335"/>
              <a:gd name="connsiteY13" fmla="*/ 2460744 h 2473973"/>
              <a:gd name="connsiteX14" fmla="*/ 2222339 w 3439335"/>
              <a:gd name="connsiteY14" fmla="*/ 2473973 h 2473973"/>
              <a:gd name="connsiteX15" fmla="*/ 1375734 w 3439335"/>
              <a:gd name="connsiteY15" fmla="*/ 2315216 h 2473973"/>
              <a:gd name="connsiteX16" fmla="*/ 0 w 3439335"/>
              <a:gd name="connsiteY16" fmla="*/ 2024160 h 2473973"/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48293 w 3439335"/>
              <a:gd name="connsiteY2" fmla="*/ 1451044 h 2473973"/>
              <a:gd name="connsiteX3" fmla="*/ 2751468 w 3439335"/>
              <a:gd name="connsiteY3" fmla="*/ 1653725 h 2473973"/>
              <a:gd name="connsiteX4" fmla="*/ 3187999 w 3439335"/>
              <a:gd name="connsiteY4" fmla="*/ 1918322 h 2473973"/>
              <a:gd name="connsiteX5" fmla="*/ 3439335 w 3439335"/>
              <a:gd name="connsiteY5" fmla="*/ 2209377 h 2473973"/>
              <a:gd name="connsiteX6" fmla="*/ 3386422 w 3439335"/>
              <a:gd name="connsiteY6" fmla="*/ 2354905 h 2473973"/>
              <a:gd name="connsiteX7" fmla="*/ 3267368 w 3439335"/>
              <a:gd name="connsiteY7" fmla="*/ 2407824 h 2473973"/>
              <a:gd name="connsiteX8" fmla="*/ 3161542 w 3439335"/>
              <a:gd name="connsiteY8" fmla="*/ 2421054 h 2473973"/>
              <a:gd name="connsiteX9" fmla="*/ 2896978 w 3439335"/>
              <a:gd name="connsiteY9" fmla="*/ 2407824 h 2473973"/>
              <a:gd name="connsiteX10" fmla="*/ 2553045 w 3439335"/>
              <a:gd name="connsiteY10" fmla="*/ 2341675 h 2473973"/>
              <a:gd name="connsiteX11" fmla="*/ 2526588 w 3439335"/>
              <a:gd name="connsiteY11" fmla="*/ 2354905 h 2473973"/>
              <a:gd name="connsiteX12" fmla="*/ 2526588 w 3439335"/>
              <a:gd name="connsiteY12" fmla="*/ 2447514 h 2473973"/>
              <a:gd name="connsiteX13" fmla="*/ 2341393 w 3439335"/>
              <a:gd name="connsiteY13" fmla="*/ 2460744 h 2473973"/>
              <a:gd name="connsiteX14" fmla="*/ 2222339 w 3439335"/>
              <a:gd name="connsiteY14" fmla="*/ 2473973 h 2473973"/>
              <a:gd name="connsiteX15" fmla="*/ 1375734 w 3439335"/>
              <a:gd name="connsiteY15" fmla="*/ 2315216 h 2473973"/>
              <a:gd name="connsiteX16" fmla="*/ 0 w 3439335"/>
              <a:gd name="connsiteY16" fmla="*/ 2024160 h 2473973"/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48293 w 3439335"/>
              <a:gd name="connsiteY2" fmla="*/ 1451044 h 2473973"/>
              <a:gd name="connsiteX3" fmla="*/ 2751468 w 3439335"/>
              <a:gd name="connsiteY3" fmla="*/ 1653725 h 2473973"/>
              <a:gd name="connsiteX4" fmla="*/ 3187999 w 3439335"/>
              <a:gd name="connsiteY4" fmla="*/ 1918322 h 2473973"/>
              <a:gd name="connsiteX5" fmla="*/ 3439335 w 3439335"/>
              <a:gd name="connsiteY5" fmla="*/ 2209377 h 2473973"/>
              <a:gd name="connsiteX6" fmla="*/ 3386422 w 3439335"/>
              <a:gd name="connsiteY6" fmla="*/ 2354905 h 2473973"/>
              <a:gd name="connsiteX7" fmla="*/ 3267368 w 3439335"/>
              <a:gd name="connsiteY7" fmla="*/ 2407824 h 2473973"/>
              <a:gd name="connsiteX8" fmla="*/ 3161542 w 3439335"/>
              <a:gd name="connsiteY8" fmla="*/ 2421054 h 2473973"/>
              <a:gd name="connsiteX9" fmla="*/ 2896978 w 3439335"/>
              <a:gd name="connsiteY9" fmla="*/ 2407824 h 2473973"/>
              <a:gd name="connsiteX10" fmla="*/ 2553045 w 3439335"/>
              <a:gd name="connsiteY10" fmla="*/ 2341675 h 2473973"/>
              <a:gd name="connsiteX11" fmla="*/ 2526588 w 3439335"/>
              <a:gd name="connsiteY11" fmla="*/ 2354905 h 2473973"/>
              <a:gd name="connsiteX12" fmla="*/ 2526588 w 3439335"/>
              <a:gd name="connsiteY12" fmla="*/ 2447514 h 2473973"/>
              <a:gd name="connsiteX13" fmla="*/ 2341393 w 3439335"/>
              <a:gd name="connsiteY13" fmla="*/ 2460744 h 2473973"/>
              <a:gd name="connsiteX14" fmla="*/ 2222339 w 3439335"/>
              <a:gd name="connsiteY14" fmla="*/ 2473973 h 2473973"/>
              <a:gd name="connsiteX15" fmla="*/ 1375734 w 3439335"/>
              <a:gd name="connsiteY15" fmla="*/ 2315216 h 2473973"/>
              <a:gd name="connsiteX16" fmla="*/ 0 w 3439335"/>
              <a:gd name="connsiteY16" fmla="*/ 2024160 h 2473973"/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48293 w 3439335"/>
              <a:gd name="connsiteY2" fmla="*/ 1451044 h 2473973"/>
              <a:gd name="connsiteX3" fmla="*/ 2730724 w 3439335"/>
              <a:gd name="connsiteY3" fmla="*/ 1463560 h 2473973"/>
              <a:gd name="connsiteX4" fmla="*/ 2751468 w 3439335"/>
              <a:gd name="connsiteY4" fmla="*/ 1653725 h 2473973"/>
              <a:gd name="connsiteX5" fmla="*/ 3187999 w 3439335"/>
              <a:gd name="connsiteY5" fmla="*/ 1918322 h 2473973"/>
              <a:gd name="connsiteX6" fmla="*/ 3439335 w 3439335"/>
              <a:gd name="connsiteY6" fmla="*/ 2209377 h 2473973"/>
              <a:gd name="connsiteX7" fmla="*/ 3386422 w 3439335"/>
              <a:gd name="connsiteY7" fmla="*/ 2354905 h 2473973"/>
              <a:gd name="connsiteX8" fmla="*/ 3267368 w 3439335"/>
              <a:gd name="connsiteY8" fmla="*/ 2407824 h 2473973"/>
              <a:gd name="connsiteX9" fmla="*/ 3161542 w 3439335"/>
              <a:gd name="connsiteY9" fmla="*/ 2421054 h 2473973"/>
              <a:gd name="connsiteX10" fmla="*/ 2896978 w 3439335"/>
              <a:gd name="connsiteY10" fmla="*/ 2407824 h 2473973"/>
              <a:gd name="connsiteX11" fmla="*/ 2553045 w 3439335"/>
              <a:gd name="connsiteY11" fmla="*/ 2341675 h 2473973"/>
              <a:gd name="connsiteX12" fmla="*/ 2526588 w 3439335"/>
              <a:gd name="connsiteY12" fmla="*/ 2354905 h 2473973"/>
              <a:gd name="connsiteX13" fmla="*/ 2526588 w 3439335"/>
              <a:gd name="connsiteY13" fmla="*/ 2447514 h 2473973"/>
              <a:gd name="connsiteX14" fmla="*/ 2341393 w 3439335"/>
              <a:gd name="connsiteY14" fmla="*/ 2460744 h 2473973"/>
              <a:gd name="connsiteX15" fmla="*/ 2222339 w 3439335"/>
              <a:gd name="connsiteY15" fmla="*/ 2473973 h 2473973"/>
              <a:gd name="connsiteX16" fmla="*/ 1375734 w 3439335"/>
              <a:gd name="connsiteY16" fmla="*/ 2315216 h 2473973"/>
              <a:gd name="connsiteX17" fmla="*/ 0 w 3439335"/>
              <a:gd name="connsiteY17" fmla="*/ 2024160 h 2473973"/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48293 w 3439335"/>
              <a:gd name="connsiteY2" fmla="*/ 1451044 h 2473973"/>
              <a:gd name="connsiteX3" fmla="*/ 2730724 w 3439335"/>
              <a:gd name="connsiteY3" fmla="*/ 1463560 h 2473973"/>
              <a:gd name="connsiteX4" fmla="*/ 2751468 w 3439335"/>
              <a:gd name="connsiteY4" fmla="*/ 1653725 h 2473973"/>
              <a:gd name="connsiteX5" fmla="*/ 3187999 w 3439335"/>
              <a:gd name="connsiteY5" fmla="*/ 1918322 h 2473973"/>
              <a:gd name="connsiteX6" fmla="*/ 3439335 w 3439335"/>
              <a:gd name="connsiteY6" fmla="*/ 2209377 h 2473973"/>
              <a:gd name="connsiteX7" fmla="*/ 3386422 w 3439335"/>
              <a:gd name="connsiteY7" fmla="*/ 2354905 h 2473973"/>
              <a:gd name="connsiteX8" fmla="*/ 3267368 w 3439335"/>
              <a:gd name="connsiteY8" fmla="*/ 2407824 h 2473973"/>
              <a:gd name="connsiteX9" fmla="*/ 3161542 w 3439335"/>
              <a:gd name="connsiteY9" fmla="*/ 2421054 h 2473973"/>
              <a:gd name="connsiteX10" fmla="*/ 2896978 w 3439335"/>
              <a:gd name="connsiteY10" fmla="*/ 2407824 h 2473973"/>
              <a:gd name="connsiteX11" fmla="*/ 2553045 w 3439335"/>
              <a:gd name="connsiteY11" fmla="*/ 2341675 h 2473973"/>
              <a:gd name="connsiteX12" fmla="*/ 2526588 w 3439335"/>
              <a:gd name="connsiteY12" fmla="*/ 2354905 h 2473973"/>
              <a:gd name="connsiteX13" fmla="*/ 2526588 w 3439335"/>
              <a:gd name="connsiteY13" fmla="*/ 2447514 h 2473973"/>
              <a:gd name="connsiteX14" fmla="*/ 2341393 w 3439335"/>
              <a:gd name="connsiteY14" fmla="*/ 2460744 h 2473973"/>
              <a:gd name="connsiteX15" fmla="*/ 2222339 w 3439335"/>
              <a:gd name="connsiteY15" fmla="*/ 2473973 h 2473973"/>
              <a:gd name="connsiteX16" fmla="*/ 1375734 w 3439335"/>
              <a:gd name="connsiteY16" fmla="*/ 2315216 h 2473973"/>
              <a:gd name="connsiteX17" fmla="*/ 0 w 3439335"/>
              <a:gd name="connsiteY17" fmla="*/ 2024160 h 2473973"/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48293 w 3439335"/>
              <a:gd name="connsiteY2" fmla="*/ 1451044 h 2473973"/>
              <a:gd name="connsiteX3" fmla="*/ 2730724 w 3439335"/>
              <a:gd name="connsiteY3" fmla="*/ 1520710 h 2473973"/>
              <a:gd name="connsiteX4" fmla="*/ 2751468 w 3439335"/>
              <a:gd name="connsiteY4" fmla="*/ 1653725 h 2473973"/>
              <a:gd name="connsiteX5" fmla="*/ 3187999 w 3439335"/>
              <a:gd name="connsiteY5" fmla="*/ 1918322 h 2473973"/>
              <a:gd name="connsiteX6" fmla="*/ 3439335 w 3439335"/>
              <a:gd name="connsiteY6" fmla="*/ 2209377 h 2473973"/>
              <a:gd name="connsiteX7" fmla="*/ 3386422 w 3439335"/>
              <a:gd name="connsiteY7" fmla="*/ 2354905 h 2473973"/>
              <a:gd name="connsiteX8" fmla="*/ 3267368 w 3439335"/>
              <a:gd name="connsiteY8" fmla="*/ 2407824 h 2473973"/>
              <a:gd name="connsiteX9" fmla="*/ 3161542 w 3439335"/>
              <a:gd name="connsiteY9" fmla="*/ 2421054 h 2473973"/>
              <a:gd name="connsiteX10" fmla="*/ 2896978 w 3439335"/>
              <a:gd name="connsiteY10" fmla="*/ 2407824 h 2473973"/>
              <a:gd name="connsiteX11" fmla="*/ 2553045 w 3439335"/>
              <a:gd name="connsiteY11" fmla="*/ 2341675 h 2473973"/>
              <a:gd name="connsiteX12" fmla="*/ 2526588 w 3439335"/>
              <a:gd name="connsiteY12" fmla="*/ 2354905 h 2473973"/>
              <a:gd name="connsiteX13" fmla="*/ 2526588 w 3439335"/>
              <a:gd name="connsiteY13" fmla="*/ 2447514 h 2473973"/>
              <a:gd name="connsiteX14" fmla="*/ 2341393 w 3439335"/>
              <a:gd name="connsiteY14" fmla="*/ 2460744 h 2473973"/>
              <a:gd name="connsiteX15" fmla="*/ 2222339 w 3439335"/>
              <a:gd name="connsiteY15" fmla="*/ 2473973 h 2473973"/>
              <a:gd name="connsiteX16" fmla="*/ 1375734 w 3439335"/>
              <a:gd name="connsiteY16" fmla="*/ 2315216 h 2473973"/>
              <a:gd name="connsiteX17" fmla="*/ 0 w 3439335"/>
              <a:gd name="connsiteY17" fmla="*/ 2024160 h 2473973"/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48293 w 3439335"/>
              <a:gd name="connsiteY2" fmla="*/ 1451044 h 2473973"/>
              <a:gd name="connsiteX3" fmla="*/ 2751468 w 3439335"/>
              <a:gd name="connsiteY3" fmla="*/ 1653725 h 2473973"/>
              <a:gd name="connsiteX4" fmla="*/ 3187999 w 3439335"/>
              <a:gd name="connsiteY4" fmla="*/ 1918322 h 2473973"/>
              <a:gd name="connsiteX5" fmla="*/ 3439335 w 3439335"/>
              <a:gd name="connsiteY5" fmla="*/ 2209377 h 2473973"/>
              <a:gd name="connsiteX6" fmla="*/ 3386422 w 3439335"/>
              <a:gd name="connsiteY6" fmla="*/ 2354905 h 2473973"/>
              <a:gd name="connsiteX7" fmla="*/ 3267368 w 3439335"/>
              <a:gd name="connsiteY7" fmla="*/ 2407824 h 2473973"/>
              <a:gd name="connsiteX8" fmla="*/ 3161542 w 3439335"/>
              <a:gd name="connsiteY8" fmla="*/ 2421054 h 2473973"/>
              <a:gd name="connsiteX9" fmla="*/ 2896978 w 3439335"/>
              <a:gd name="connsiteY9" fmla="*/ 2407824 h 2473973"/>
              <a:gd name="connsiteX10" fmla="*/ 2553045 w 3439335"/>
              <a:gd name="connsiteY10" fmla="*/ 2341675 h 2473973"/>
              <a:gd name="connsiteX11" fmla="*/ 2526588 w 3439335"/>
              <a:gd name="connsiteY11" fmla="*/ 2354905 h 2473973"/>
              <a:gd name="connsiteX12" fmla="*/ 2526588 w 3439335"/>
              <a:gd name="connsiteY12" fmla="*/ 2447514 h 2473973"/>
              <a:gd name="connsiteX13" fmla="*/ 2341393 w 3439335"/>
              <a:gd name="connsiteY13" fmla="*/ 2460744 h 2473973"/>
              <a:gd name="connsiteX14" fmla="*/ 2222339 w 3439335"/>
              <a:gd name="connsiteY14" fmla="*/ 2473973 h 2473973"/>
              <a:gd name="connsiteX15" fmla="*/ 1375734 w 3439335"/>
              <a:gd name="connsiteY15" fmla="*/ 2315216 h 2473973"/>
              <a:gd name="connsiteX16" fmla="*/ 0 w 3439335"/>
              <a:gd name="connsiteY16" fmla="*/ 2024160 h 2473973"/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48293 w 3439335"/>
              <a:gd name="connsiteY2" fmla="*/ 1451044 h 2473973"/>
              <a:gd name="connsiteX3" fmla="*/ 2751468 w 3439335"/>
              <a:gd name="connsiteY3" fmla="*/ 1653725 h 2473973"/>
              <a:gd name="connsiteX4" fmla="*/ 3187999 w 3439335"/>
              <a:gd name="connsiteY4" fmla="*/ 1918322 h 2473973"/>
              <a:gd name="connsiteX5" fmla="*/ 3439335 w 3439335"/>
              <a:gd name="connsiteY5" fmla="*/ 2209377 h 2473973"/>
              <a:gd name="connsiteX6" fmla="*/ 3386422 w 3439335"/>
              <a:gd name="connsiteY6" fmla="*/ 2354905 h 2473973"/>
              <a:gd name="connsiteX7" fmla="*/ 3267368 w 3439335"/>
              <a:gd name="connsiteY7" fmla="*/ 2407824 h 2473973"/>
              <a:gd name="connsiteX8" fmla="*/ 3161542 w 3439335"/>
              <a:gd name="connsiteY8" fmla="*/ 2421054 h 2473973"/>
              <a:gd name="connsiteX9" fmla="*/ 2896978 w 3439335"/>
              <a:gd name="connsiteY9" fmla="*/ 2407824 h 2473973"/>
              <a:gd name="connsiteX10" fmla="*/ 2553045 w 3439335"/>
              <a:gd name="connsiteY10" fmla="*/ 2341675 h 2473973"/>
              <a:gd name="connsiteX11" fmla="*/ 2526588 w 3439335"/>
              <a:gd name="connsiteY11" fmla="*/ 2354905 h 2473973"/>
              <a:gd name="connsiteX12" fmla="*/ 2526588 w 3439335"/>
              <a:gd name="connsiteY12" fmla="*/ 2447514 h 2473973"/>
              <a:gd name="connsiteX13" fmla="*/ 2341393 w 3439335"/>
              <a:gd name="connsiteY13" fmla="*/ 2460744 h 2473973"/>
              <a:gd name="connsiteX14" fmla="*/ 2222339 w 3439335"/>
              <a:gd name="connsiteY14" fmla="*/ 2473973 h 2473973"/>
              <a:gd name="connsiteX15" fmla="*/ 1375734 w 3439335"/>
              <a:gd name="connsiteY15" fmla="*/ 2315216 h 2473973"/>
              <a:gd name="connsiteX16" fmla="*/ 0 w 3439335"/>
              <a:gd name="connsiteY16" fmla="*/ 2024160 h 2473973"/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48293 w 3439335"/>
              <a:gd name="connsiteY2" fmla="*/ 1451044 h 2473973"/>
              <a:gd name="connsiteX3" fmla="*/ 2751468 w 3439335"/>
              <a:gd name="connsiteY3" fmla="*/ 1653725 h 2473973"/>
              <a:gd name="connsiteX4" fmla="*/ 3187999 w 3439335"/>
              <a:gd name="connsiteY4" fmla="*/ 1918322 h 2473973"/>
              <a:gd name="connsiteX5" fmla="*/ 3439335 w 3439335"/>
              <a:gd name="connsiteY5" fmla="*/ 2209377 h 2473973"/>
              <a:gd name="connsiteX6" fmla="*/ 3386422 w 3439335"/>
              <a:gd name="connsiteY6" fmla="*/ 2354905 h 2473973"/>
              <a:gd name="connsiteX7" fmla="*/ 3267368 w 3439335"/>
              <a:gd name="connsiteY7" fmla="*/ 2407824 h 2473973"/>
              <a:gd name="connsiteX8" fmla="*/ 3161542 w 3439335"/>
              <a:gd name="connsiteY8" fmla="*/ 2421054 h 2473973"/>
              <a:gd name="connsiteX9" fmla="*/ 2896978 w 3439335"/>
              <a:gd name="connsiteY9" fmla="*/ 2407824 h 2473973"/>
              <a:gd name="connsiteX10" fmla="*/ 2553045 w 3439335"/>
              <a:gd name="connsiteY10" fmla="*/ 2341675 h 2473973"/>
              <a:gd name="connsiteX11" fmla="*/ 2526588 w 3439335"/>
              <a:gd name="connsiteY11" fmla="*/ 2354905 h 2473973"/>
              <a:gd name="connsiteX12" fmla="*/ 2526588 w 3439335"/>
              <a:gd name="connsiteY12" fmla="*/ 2447514 h 2473973"/>
              <a:gd name="connsiteX13" fmla="*/ 2341393 w 3439335"/>
              <a:gd name="connsiteY13" fmla="*/ 2460744 h 2473973"/>
              <a:gd name="connsiteX14" fmla="*/ 2222339 w 3439335"/>
              <a:gd name="connsiteY14" fmla="*/ 2473973 h 2473973"/>
              <a:gd name="connsiteX15" fmla="*/ 1375734 w 3439335"/>
              <a:gd name="connsiteY15" fmla="*/ 2315216 h 2473973"/>
              <a:gd name="connsiteX16" fmla="*/ 0 w 3439335"/>
              <a:gd name="connsiteY16" fmla="*/ 2024160 h 2473973"/>
              <a:gd name="connsiteX0" fmla="*/ 0 w 3439335"/>
              <a:gd name="connsiteY0" fmla="*/ 0 h 2473973"/>
              <a:gd name="connsiteX1" fmla="*/ 2553045 w 3439335"/>
              <a:gd name="connsiteY1" fmla="*/ 1270061 h 2473973"/>
              <a:gd name="connsiteX2" fmla="*/ 2748293 w 3439335"/>
              <a:gd name="connsiteY2" fmla="*/ 1451044 h 2473973"/>
              <a:gd name="connsiteX3" fmla="*/ 2751468 w 3439335"/>
              <a:gd name="connsiteY3" fmla="*/ 1653725 h 2473973"/>
              <a:gd name="connsiteX4" fmla="*/ 3187999 w 3439335"/>
              <a:gd name="connsiteY4" fmla="*/ 1918322 h 2473973"/>
              <a:gd name="connsiteX5" fmla="*/ 3439335 w 3439335"/>
              <a:gd name="connsiteY5" fmla="*/ 2209377 h 2473973"/>
              <a:gd name="connsiteX6" fmla="*/ 3386422 w 3439335"/>
              <a:gd name="connsiteY6" fmla="*/ 2354905 h 2473973"/>
              <a:gd name="connsiteX7" fmla="*/ 3267368 w 3439335"/>
              <a:gd name="connsiteY7" fmla="*/ 2407824 h 2473973"/>
              <a:gd name="connsiteX8" fmla="*/ 3161542 w 3439335"/>
              <a:gd name="connsiteY8" fmla="*/ 2421054 h 2473973"/>
              <a:gd name="connsiteX9" fmla="*/ 2896978 w 3439335"/>
              <a:gd name="connsiteY9" fmla="*/ 2407824 h 2473973"/>
              <a:gd name="connsiteX10" fmla="*/ 2553045 w 3439335"/>
              <a:gd name="connsiteY10" fmla="*/ 2341675 h 2473973"/>
              <a:gd name="connsiteX11" fmla="*/ 2526588 w 3439335"/>
              <a:gd name="connsiteY11" fmla="*/ 2354905 h 2473973"/>
              <a:gd name="connsiteX12" fmla="*/ 2526588 w 3439335"/>
              <a:gd name="connsiteY12" fmla="*/ 2447514 h 2473973"/>
              <a:gd name="connsiteX13" fmla="*/ 2341393 w 3439335"/>
              <a:gd name="connsiteY13" fmla="*/ 2460744 h 2473973"/>
              <a:gd name="connsiteX14" fmla="*/ 2222339 w 3439335"/>
              <a:gd name="connsiteY14" fmla="*/ 2473973 h 2473973"/>
              <a:gd name="connsiteX15" fmla="*/ 1375734 w 3439335"/>
              <a:gd name="connsiteY15" fmla="*/ 2315216 h 2473973"/>
              <a:gd name="connsiteX16" fmla="*/ 0 w 3439335"/>
              <a:gd name="connsiteY16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86422 w 3426635"/>
              <a:gd name="connsiteY6" fmla="*/ 2354905 h 2473973"/>
              <a:gd name="connsiteX7" fmla="*/ 3267368 w 3426635"/>
              <a:gd name="connsiteY7" fmla="*/ 2407824 h 2473973"/>
              <a:gd name="connsiteX8" fmla="*/ 3161542 w 3426635"/>
              <a:gd name="connsiteY8" fmla="*/ 2421054 h 2473973"/>
              <a:gd name="connsiteX9" fmla="*/ 2896978 w 3426635"/>
              <a:gd name="connsiteY9" fmla="*/ 2407824 h 2473973"/>
              <a:gd name="connsiteX10" fmla="*/ 2553045 w 3426635"/>
              <a:gd name="connsiteY10" fmla="*/ 2341675 h 2473973"/>
              <a:gd name="connsiteX11" fmla="*/ 2526588 w 3426635"/>
              <a:gd name="connsiteY11" fmla="*/ 2354905 h 2473973"/>
              <a:gd name="connsiteX12" fmla="*/ 2526588 w 3426635"/>
              <a:gd name="connsiteY12" fmla="*/ 2447514 h 2473973"/>
              <a:gd name="connsiteX13" fmla="*/ 2341393 w 3426635"/>
              <a:gd name="connsiteY13" fmla="*/ 2460744 h 2473973"/>
              <a:gd name="connsiteX14" fmla="*/ 2222339 w 3426635"/>
              <a:gd name="connsiteY14" fmla="*/ 2473973 h 2473973"/>
              <a:gd name="connsiteX15" fmla="*/ 1375734 w 3426635"/>
              <a:gd name="connsiteY15" fmla="*/ 2315216 h 2473973"/>
              <a:gd name="connsiteX16" fmla="*/ 0 w 3426635"/>
              <a:gd name="connsiteY16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86422 w 3426635"/>
              <a:gd name="connsiteY6" fmla="*/ 2354905 h 2473973"/>
              <a:gd name="connsiteX7" fmla="*/ 3267368 w 3426635"/>
              <a:gd name="connsiteY7" fmla="*/ 2407824 h 2473973"/>
              <a:gd name="connsiteX8" fmla="*/ 3161542 w 3426635"/>
              <a:gd name="connsiteY8" fmla="*/ 2421054 h 2473973"/>
              <a:gd name="connsiteX9" fmla="*/ 2896978 w 3426635"/>
              <a:gd name="connsiteY9" fmla="*/ 2407824 h 2473973"/>
              <a:gd name="connsiteX10" fmla="*/ 2553045 w 3426635"/>
              <a:gd name="connsiteY10" fmla="*/ 2341675 h 2473973"/>
              <a:gd name="connsiteX11" fmla="*/ 2526588 w 3426635"/>
              <a:gd name="connsiteY11" fmla="*/ 2354905 h 2473973"/>
              <a:gd name="connsiteX12" fmla="*/ 2526588 w 3426635"/>
              <a:gd name="connsiteY12" fmla="*/ 2447514 h 2473973"/>
              <a:gd name="connsiteX13" fmla="*/ 2341393 w 3426635"/>
              <a:gd name="connsiteY13" fmla="*/ 2460744 h 2473973"/>
              <a:gd name="connsiteX14" fmla="*/ 2222339 w 3426635"/>
              <a:gd name="connsiteY14" fmla="*/ 2473973 h 2473973"/>
              <a:gd name="connsiteX15" fmla="*/ 1375734 w 3426635"/>
              <a:gd name="connsiteY15" fmla="*/ 2315216 h 2473973"/>
              <a:gd name="connsiteX16" fmla="*/ 0 w 3426635"/>
              <a:gd name="connsiteY16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67372 w 3426635"/>
              <a:gd name="connsiteY6" fmla="*/ 2354905 h 2473973"/>
              <a:gd name="connsiteX7" fmla="*/ 3267368 w 3426635"/>
              <a:gd name="connsiteY7" fmla="*/ 2407824 h 2473973"/>
              <a:gd name="connsiteX8" fmla="*/ 3161542 w 3426635"/>
              <a:gd name="connsiteY8" fmla="*/ 2421054 h 2473973"/>
              <a:gd name="connsiteX9" fmla="*/ 2896978 w 3426635"/>
              <a:gd name="connsiteY9" fmla="*/ 2407824 h 2473973"/>
              <a:gd name="connsiteX10" fmla="*/ 2553045 w 3426635"/>
              <a:gd name="connsiteY10" fmla="*/ 2341675 h 2473973"/>
              <a:gd name="connsiteX11" fmla="*/ 2526588 w 3426635"/>
              <a:gd name="connsiteY11" fmla="*/ 2354905 h 2473973"/>
              <a:gd name="connsiteX12" fmla="*/ 2526588 w 3426635"/>
              <a:gd name="connsiteY12" fmla="*/ 2447514 h 2473973"/>
              <a:gd name="connsiteX13" fmla="*/ 2341393 w 3426635"/>
              <a:gd name="connsiteY13" fmla="*/ 2460744 h 2473973"/>
              <a:gd name="connsiteX14" fmla="*/ 2222339 w 3426635"/>
              <a:gd name="connsiteY14" fmla="*/ 2473973 h 2473973"/>
              <a:gd name="connsiteX15" fmla="*/ 1375734 w 3426635"/>
              <a:gd name="connsiteY15" fmla="*/ 2315216 h 2473973"/>
              <a:gd name="connsiteX16" fmla="*/ 0 w 3426635"/>
              <a:gd name="connsiteY16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67372 w 3426635"/>
              <a:gd name="connsiteY6" fmla="*/ 2354905 h 2473973"/>
              <a:gd name="connsiteX7" fmla="*/ 3267368 w 3426635"/>
              <a:gd name="connsiteY7" fmla="*/ 2407824 h 2473973"/>
              <a:gd name="connsiteX8" fmla="*/ 3161542 w 3426635"/>
              <a:gd name="connsiteY8" fmla="*/ 2421054 h 2473973"/>
              <a:gd name="connsiteX9" fmla="*/ 2896978 w 3426635"/>
              <a:gd name="connsiteY9" fmla="*/ 2407824 h 2473973"/>
              <a:gd name="connsiteX10" fmla="*/ 2553045 w 3426635"/>
              <a:gd name="connsiteY10" fmla="*/ 2341675 h 2473973"/>
              <a:gd name="connsiteX11" fmla="*/ 2526588 w 3426635"/>
              <a:gd name="connsiteY11" fmla="*/ 2354905 h 2473973"/>
              <a:gd name="connsiteX12" fmla="*/ 2526588 w 3426635"/>
              <a:gd name="connsiteY12" fmla="*/ 2447514 h 2473973"/>
              <a:gd name="connsiteX13" fmla="*/ 2341393 w 3426635"/>
              <a:gd name="connsiteY13" fmla="*/ 2460744 h 2473973"/>
              <a:gd name="connsiteX14" fmla="*/ 2222339 w 3426635"/>
              <a:gd name="connsiteY14" fmla="*/ 2473973 h 2473973"/>
              <a:gd name="connsiteX15" fmla="*/ 1375734 w 3426635"/>
              <a:gd name="connsiteY15" fmla="*/ 2315216 h 2473973"/>
              <a:gd name="connsiteX16" fmla="*/ 0 w 3426635"/>
              <a:gd name="connsiteY16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67372 w 3426635"/>
              <a:gd name="connsiteY6" fmla="*/ 2354905 h 2473973"/>
              <a:gd name="connsiteX7" fmla="*/ 3267368 w 3426635"/>
              <a:gd name="connsiteY7" fmla="*/ 2407824 h 2473973"/>
              <a:gd name="connsiteX8" fmla="*/ 3161542 w 3426635"/>
              <a:gd name="connsiteY8" fmla="*/ 2421054 h 2473973"/>
              <a:gd name="connsiteX9" fmla="*/ 2896978 w 3426635"/>
              <a:gd name="connsiteY9" fmla="*/ 2407824 h 2473973"/>
              <a:gd name="connsiteX10" fmla="*/ 2553045 w 3426635"/>
              <a:gd name="connsiteY10" fmla="*/ 2341675 h 2473973"/>
              <a:gd name="connsiteX11" fmla="*/ 2526588 w 3426635"/>
              <a:gd name="connsiteY11" fmla="*/ 2354905 h 2473973"/>
              <a:gd name="connsiteX12" fmla="*/ 2526588 w 3426635"/>
              <a:gd name="connsiteY12" fmla="*/ 2447514 h 2473973"/>
              <a:gd name="connsiteX13" fmla="*/ 2341393 w 3426635"/>
              <a:gd name="connsiteY13" fmla="*/ 2460744 h 2473973"/>
              <a:gd name="connsiteX14" fmla="*/ 2222339 w 3426635"/>
              <a:gd name="connsiteY14" fmla="*/ 2473973 h 2473973"/>
              <a:gd name="connsiteX15" fmla="*/ 1375734 w 3426635"/>
              <a:gd name="connsiteY15" fmla="*/ 2315216 h 2473973"/>
              <a:gd name="connsiteX16" fmla="*/ 0 w 3426635"/>
              <a:gd name="connsiteY16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67372 w 3426635"/>
              <a:gd name="connsiteY6" fmla="*/ 2354905 h 2473973"/>
              <a:gd name="connsiteX7" fmla="*/ 3161542 w 3426635"/>
              <a:gd name="connsiteY7" fmla="*/ 2421054 h 2473973"/>
              <a:gd name="connsiteX8" fmla="*/ 2896978 w 3426635"/>
              <a:gd name="connsiteY8" fmla="*/ 2407824 h 2473973"/>
              <a:gd name="connsiteX9" fmla="*/ 2553045 w 3426635"/>
              <a:gd name="connsiteY9" fmla="*/ 2341675 h 2473973"/>
              <a:gd name="connsiteX10" fmla="*/ 2526588 w 3426635"/>
              <a:gd name="connsiteY10" fmla="*/ 2354905 h 2473973"/>
              <a:gd name="connsiteX11" fmla="*/ 2526588 w 3426635"/>
              <a:gd name="connsiteY11" fmla="*/ 2447514 h 2473973"/>
              <a:gd name="connsiteX12" fmla="*/ 2341393 w 3426635"/>
              <a:gd name="connsiteY12" fmla="*/ 2460744 h 2473973"/>
              <a:gd name="connsiteX13" fmla="*/ 2222339 w 3426635"/>
              <a:gd name="connsiteY13" fmla="*/ 2473973 h 2473973"/>
              <a:gd name="connsiteX14" fmla="*/ 1375734 w 3426635"/>
              <a:gd name="connsiteY14" fmla="*/ 2315216 h 2473973"/>
              <a:gd name="connsiteX15" fmla="*/ 0 w 3426635"/>
              <a:gd name="connsiteY15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67372 w 3426635"/>
              <a:gd name="connsiteY6" fmla="*/ 2354905 h 2473973"/>
              <a:gd name="connsiteX7" fmla="*/ 3161542 w 3426635"/>
              <a:gd name="connsiteY7" fmla="*/ 2421054 h 2473973"/>
              <a:gd name="connsiteX8" fmla="*/ 2896978 w 3426635"/>
              <a:gd name="connsiteY8" fmla="*/ 2407824 h 2473973"/>
              <a:gd name="connsiteX9" fmla="*/ 2553045 w 3426635"/>
              <a:gd name="connsiteY9" fmla="*/ 2341675 h 2473973"/>
              <a:gd name="connsiteX10" fmla="*/ 2526588 w 3426635"/>
              <a:gd name="connsiteY10" fmla="*/ 2354905 h 2473973"/>
              <a:gd name="connsiteX11" fmla="*/ 2526588 w 3426635"/>
              <a:gd name="connsiteY11" fmla="*/ 2447514 h 2473973"/>
              <a:gd name="connsiteX12" fmla="*/ 2341393 w 3426635"/>
              <a:gd name="connsiteY12" fmla="*/ 2460744 h 2473973"/>
              <a:gd name="connsiteX13" fmla="*/ 2222339 w 3426635"/>
              <a:gd name="connsiteY13" fmla="*/ 2473973 h 2473973"/>
              <a:gd name="connsiteX14" fmla="*/ 1375734 w 3426635"/>
              <a:gd name="connsiteY14" fmla="*/ 2315216 h 2473973"/>
              <a:gd name="connsiteX15" fmla="*/ 0 w 3426635"/>
              <a:gd name="connsiteY15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67372 w 3426635"/>
              <a:gd name="connsiteY6" fmla="*/ 2354905 h 2473973"/>
              <a:gd name="connsiteX7" fmla="*/ 3161542 w 3426635"/>
              <a:gd name="connsiteY7" fmla="*/ 2421054 h 2473973"/>
              <a:gd name="connsiteX8" fmla="*/ 2896978 w 3426635"/>
              <a:gd name="connsiteY8" fmla="*/ 2407824 h 2473973"/>
              <a:gd name="connsiteX9" fmla="*/ 2553045 w 3426635"/>
              <a:gd name="connsiteY9" fmla="*/ 2341675 h 2473973"/>
              <a:gd name="connsiteX10" fmla="*/ 2532938 w 3426635"/>
              <a:gd name="connsiteY10" fmla="*/ 2393005 h 2473973"/>
              <a:gd name="connsiteX11" fmla="*/ 2526588 w 3426635"/>
              <a:gd name="connsiteY11" fmla="*/ 2447514 h 2473973"/>
              <a:gd name="connsiteX12" fmla="*/ 2341393 w 3426635"/>
              <a:gd name="connsiteY12" fmla="*/ 2460744 h 2473973"/>
              <a:gd name="connsiteX13" fmla="*/ 2222339 w 3426635"/>
              <a:gd name="connsiteY13" fmla="*/ 2473973 h 2473973"/>
              <a:gd name="connsiteX14" fmla="*/ 1375734 w 3426635"/>
              <a:gd name="connsiteY14" fmla="*/ 2315216 h 2473973"/>
              <a:gd name="connsiteX15" fmla="*/ 0 w 3426635"/>
              <a:gd name="connsiteY15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67372 w 3426635"/>
              <a:gd name="connsiteY6" fmla="*/ 2354905 h 2473973"/>
              <a:gd name="connsiteX7" fmla="*/ 3161542 w 3426635"/>
              <a:gd name="connsiteY7" fmla="*/ 2421054 h 2473973"/>
              <a:gd name="connsiteX8" fmla="*/ 2896978 w 3426635"/>
              <a:gd name="connsiteY8" fmla="*/ 2407824 h 2473973"/>
              <a:gd name="connsiteX9" fmla="*/ 2575270 w 3426635"/>
              <a:gd name="connsiteY9" fmla="*/ 2357550 h 2473973"/>
              <a:gd name="connsiteX10" fmla="*/ 2532938 w 3426635"/>
              <a:gd name="connsiteY10" fmla="*/ 2393005 h 2473973"/>
              <a:gd name="connsiteX11" fmla="*/ 2526588 w 3426635"/>
              <a:gd name="connsiteY11" fmla="*/ 2447514 h 2473973"/>
              <a:gd name="connsiteX12" fmla="*/ 2341393 w 3426635"/>
              <a:gd name="connsiteY12" fmla="*/ 2460744 h 2473973"/>
              <a:gd name="connsiteX13" fmla="*/ 2222339 w 3426635"/>
              <a:gd name="connsiteY13" fmla="*/ 2473973 h 2473973"/>
              <a:gd name="connsiteX14" fmla="*/ 1375734 w 3426635"/>
              <a:gd name="connsiteY14" fmla="*/ 2315216 h 2473973"/>
              <a:gd name="connsiteX15" fmla="*/ 0 w 3426635"/>
              <a:gd name="connsiteY15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67372 w 3426635"/>
              <a:gd name="connsiteY6" fmla="*/ 2354905 h 2473973"/>
              <a:gd name="connsiteX7" fmla="*/ 3161542 w 3426635"/>
              <a:gd name="connsiteY7" fmla="*/ 2421054 h 2473973"/>
              <a:gd name="connsiteX8" fmla="*/ 2896978 w 3426635"/>
              <a:gd name="connsiteY8" fmla="*/ 2407824 h 2473973"/>
              <a:gd name="connsiteX9" fmla="*/ 2575270 w 3426635"/>
              <a:gd name="connsiteY9" fmla="*/ 2357550 h 2473973"/>
              <a:gd name="connsiteX10" fmla="*/ 2532938 w 3426635"/>
              <a:gd name="connsiteY10" fmla="*/ 2393005 h 2473973"/>
              <a:gd name="connsiteX11" fmla="*/ 2526588 w 3426635"/>
              <a:gd name="connsiteY11" fmla="*/ 2447514 h 2473973"/>
              <a:gd name="connsiteX12" fmla="*/ 2341393 w 3426635"/>
              <a:gd name="connsiteY12" fmla="*/ 2460744 h 2473973"/>
              <a:gd name="connsiteX13" fmla="*/ 2222339 w 3426635"/>
              <a:gd name="connsiteY13" fmla="*/ 2473973 h 2473973"/>
              <a:gd name="connsiteX14" fmla="*/ 1375734 w 3426635"/>
              <a:gd name="connsiteY14" fmla="*/ 2315216 h 2473973"/>
              <a:gd name="connsiteX15" fmla="*/ 0 w 3426635"/>
              <a:gd name="connsiteY15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67372 w 3426635"/>
              <a:gd name="connsiteY6" fmla="*/ 2354905 h 2473973"/>
              <a:gd name="connsiteX7" fmla="*/ 3161542 w 3426635"/>
              <a:gd name="connsiteY7" fmla="*/ 2421054 h 2473973"/>
              <a:gd name="connsiteX8" fmla="*/ 2896978 w 3426635"/>
              <a:gd name="connsiteY8" fmla="*/ 2407824 h 2473973"/>
              <a:gd name="connsiteX9" fmla="*/ 2575270 w 3426635"/>
              <a:gd name="connsiteY9" fmla="*/ 2357550 h 2473973"/>
              <a:gd name="connsiteX10" fmla="*/ 2532938 w 3426635"/>
              <a:gd name="connsiteY10" fmla="*/ 2393005 h 2473973"/>
              <a:gd name="connsiteX11" fmla="*/ 2526588 w 3426635"/>
              <a:gd name="connsiteY11" fmla="*/ 2447514 h 2473973"/>
              <a:gd name="connsiteX12" fmla="*/ 2222339 w 3426635"/>
              <a:gd name="connsiteY12" fmla="*/ 2473973 h 2473973"/>
              <a:gd name="connsiteX13" fmla="*/ 1375734 w 3426635"/>
              <a:gd name="connsiteY13" fmla="*/ 2315216 h 2473973"/>
              <a:gd name="connsiteX14" fmla="*/ 0 w 3426635"/>
              <a:gd name="connsiteY14" fmla="*/ 2024160 h 2473973"/>
              <a:gd name="connsiteX0" fmla="*/ 0 w 3426635"/>
              <a:gd name="connsiteY0" fmla="*/ 0 h 2473973"/>
              <a:gd name="connsiteX1" fmla="*/ 2553045 w 3426635"/>
              <a:gd name="connsiteY1" fmla="*/ 1270061 h 2473973"/>
              <a:gd name="connsiteX2" fmla="*/ 2748293 w 3426635"/>
              <a:gd name="connsiteY2" fmla="*/ 1451044 h 2473973"/>
              <a:gd name="connsiteX3" fmla="*/ 2751468 w 3426635"/>
              <a:gd name="connsiteY3" fmla="*/ 1653725 h 2473973"/>
              <a:gd name="connsiteX4" fmla="*/ 3187999 w 3426635"/>
              <a:gd name="connsiteY4" fmla="*/ 1918322 h 2473973"/>
              <a:gd name="connsiteX5" fmla="*/ 3426635 w 3426635"/>
              <a:gd name="connsiteY5" fmla="*/ 2234777 h 2473973"/>
              <a:gd name="connsiteX6" fmla="*/ 3367372 w 3426635"/>
              <a:gd name="connsiteY6" fmla="*/ 2354905 h 2473973"/>
              <a:gd name="connsiteX7" fmla="*/ 3161542 w 3426635"/>
              <a:gd name="connsiteY7" fmla="*/ 2421054 h 2473973"/>
              <a:gd name="connsiteX8" fmla="*/ 2896978 w 3426635"/>
              <a:gd name="connsiteY8" fmla="*/ 2407824 h 2473973"/>
              <a:gd name="connsiteX9" fmla="*/ 2575270 w 3426635"/>
              <a:gd name="connsiteY9" fmla="*/ 2357550 h 2473973"/>
              <a:gd name="connsiteX10" fmla="*/ 2532938 w 3426635"/>
              <a:gd name="connsiteY10" fmla="*/ 2393005 h 2473973"/>
              <a:gd name="connsiteX11" fmla="*/ 2526588 w 3426635"/>
              <a:gd name="connsiteY11" fmla="*/ 2447514 h 2473973"/>
              <a:gd name="connsiteX12" fmla="*/ 2222339 w 3426635"/>
              <a:gd name="connsiteY12" fmla="*/ 2473973 h 2473973"/>
              <a:gd name="connsiteX13" fmla="*/ 1375734 w 3426635"/>
              <a:gd name="connsiteY13" fmla="*/ 2315216 h 2473973"/>
              <a:gd name="connsiteX14" fmla="*/ 0 w 3426635"/>
              <a:gd name="connsiteY14" fmla="*/ 2024160 h 2473973"/>
              <a:gd name="connsiteX0" fmla="*/ 0 w 3426635"/>
              <a:gd name="connsiteY0" fmla="*/ 0 h 2503022"/>
              <a:gd name="connsiteX1" fmla="*/ 2553045 w 3426635"/>
              <a:gd name="connsiteY1" fmla="*/ 1270061 h 2503022"/>
              <a:gd name="connsiteX2" fmla="*/ 2748293 w 3426635"/>
              <a:gd name="connsiteY2" fmla="*/ 1451044 h 2503022"/>
              <a:gd name="connsiteX3" fmla="*/ 2751468 w 3426635"/>
              <a:gd name="connsiteY3" fmla="*/ 1653725 h 2503022"/>
              <a:gd name="connsiteX4" fmla="*/ 3187999 w 3426635"/>
              <a:gd name="connsiteY4" fmla="*/ 1918322 h 2503022"/>
              <a:gd name="connsiteX5" fmla="*/ 3426635 w 3426635"/>
              <a:gd name="connsiteY5" fmla="*/ 2234777 h 2503022"/>
              <a:gd name="connsiteX6" fmla="*/ 3367372 w 3426635"/>
              <a:gd name="connsiteY6" fmla="*/ 2354905 h 2503022"/>
              <a:gd name="connsiteX7" fmla="*/ 3161542 w 3426635"/>
              <a:gd name="connsiteY7" fmla="*/ 2421054 h 2503022"/>
              <a:gd name="connsiteX8" fmla="*/ 2896978 w 3426635"/>
              <a:gd name="connsiteY8" fmla="*/ 2407824 h 2503022"/>
              <a:gd name="connsiteX9" fmla="*/ 2575270 w 3426635"/>
              <a:gd name="connsiteY9" fmla="*/ 2357550 h 2503022"/>
              <a:gd name="connsiteX10" fmla="*/ 2532938 w 3426635"/>
              <a:gd name="connsiteY10" fmla="*/ 2393005 h 2503022"/>
              <a:gd name="connsiteX11" fmla="*/ 2526588 w 3426635"/>
              <a:gd name="connsiteY11" fmla="*/ 2447514 h 2503022"/>
              <a:gd name="connsiteX12" fmla="*/ 2349724 w 3426635"/>
              <a:gd name="connsiteY12" fmla="*/ 2501785 h 2503022"/>
              <a:gd name="connsiteX13" fmla="*/ 2222339 w 3426635"/>
              <a:gd name="connsiteY13" fmla="*/ 2473973 h 2503022"/>
              <a:gd name="connsiteX14" fmla="*/ 1375734 w 3426635"/>
              <a:gd name="connsiteY14" fmla="*/ 2315216 h 2503022"/>
              <a:gd name="connsiteX15" fmla="*/ 0 w 3426635"/>
              <a:gd name="connsiteY15" fmla="*/ 2024160 h 2503022"/>
              <a:gd name="connsiteX0" fmla="*/ 0 w 3426635"/>
              <a:gd name="connsiteY0" fmla="*/ 0 h 2501785"/>
              <a:gd name="connsiteX1" fmla="*/ 2553045 w 3426635"/>
              <a:gd name="connsiteY1" fmla="*/ 1270061 h 2501785"/>
              <a:gd name="connsiteX2" fmla="*/ 2748293 w 3426635"/>
              <a:gd name="connsiteY2" fmla="*/ 1451044 h 2501785"/>
              <a:gd name="connsiteX3" fmla="*/ 2751468 w 3426635"/>
              <a:gd name="connsiteY3" fmla="*/ 1653725 h 2501785"/>
              <a:gd name="connsiteX4" fmla="*/ 3187999 w 3426635"/>
              <a:gd name="connsiteY4" fmla="*/ 1918322 h 2501785"/>
              <a:gd name="connsiteX5" fmla="*/ 3426635 w 3426635"/>
              <a:gd name="connsiteY5" fmla="*/ 2234777 h 2501785"/>
              <a:gd name="connsiteX6" fmla="*/ 3367372 w 3426635"/>
              <a:gd name="connsiteY6" fmla="*/ 2354905 h 2501785"/>
              <a:gd name="connsiteX7" fmla="*/ 3161542 w 3426635"/>
              <a:gd name="connsiteY7" fmla="*/ 2421054 h 2501785"/>
              <a:gd name="connsiteX8" fmla="*/ 2896978 w 3426635"/>
              <a:gd name="connsiteY8" fmla="*/ 2407824 h 2501785"/>
              <a:gd name="connsiteX9" fmla="*/ 2575270 w 3426635"/>
              <a:gd name="connsiteY9" fmla="*/ 2357550 h 2501785"/>
              <a:gd name="connsiteX10" fmla="*/ 2532938 w 3426635"/>
              <a:gd name="connsiteY10" fmla="*/ 2393005 h 2501785"/>
              <a:gd name="connsiteX11" fmla="*/ 2526588 w 3426635"/>
              <a:gd name="connsiteY11" fmla="*/ 2447514 h 2501785"/>
              <a:gd name="connsiteX12" fmla="*/ 2349724 w 3426635"/>
              <a:gd name="connsiteY12" fmla="*/ 2501785 h 2501785"/>
              <a:gd name="connsiteX13" fmla="*/ 2222339 w 3426635"/>
              <a:gd name="connsiteY13" fmla="*/ 2473973 h 2501785"/>
              <a:gd name="connsiteX14" fmla="*/ 1375734 w 3426635"/>
              <a:gd name="connsiteY14" fmla="*/ 2315216 h 2501785"/>
              <a:gd name="connsiteX15" fmla="*/ 0 w 3426635"/>
              <a:gd name="connsiteY15" fmla="*/ 2024160 h 2501785"/>
              <a:gd name="connsiteX0" fmla="*/ 0 w 3426635"/>
              <a:gd name="connsiteY0" fmla="*/ 0 h 2501785"/>
              <a:gd name="connsiteX1" fmla="*/ 2553045 w 3426635"/>
              <a:gd name="connsiteY1" fmla="*/ 1270061 h 2501785"/>
              <a:gd name="connsiteX2" fmla="*/ 2748293 w 3426635"/>
              <a:gd name="connsiteY2" fmla="*/ 1451044 h 2501785"/>
              <a:gd name="connsiteX3" fmla="*/ 2751468 w 3426635"/>
              <a:gd name="connsiteY3" fmla="*/ 1653725 h 2501785"/>
              <a:gd name="connsiteX4" fmla="*/ 3187999 w 3426635"/>
              <a:gd name="connsiteY4" fmla="*/ 1918322 h 2501785"/>
              <a:gd name="connsiteX5" fmla="*/ 3426635 w 3426635"/>
              <a:gd name="connsiteY5" fmla="*/ 2234777 h 2501785"/>
              <a:gd name="connsiteX6" fmla="*/ 3367372 w 3426635"/>
              <a:gd name="connsiteY6" fmla="*/ 2354905 h 2501785"/>
              <a:gd name="connsiteX7" fmla="*/ 3161542 w 3426635"/>
              <a:gd name="connsiteY7" fmla="*/ 2421054 h 2501785"/>
              <a:gd name="connsiteX8" fmla="*/ 2896978 w 3426635"/>
              <a:gd name="connsiteY8" fmla="*/ 2407824 h 2501785"/>
              <a:gd name="connsiteX9" fmla="*/ 2575270 w 3426635"/>
              <a:gd name="connsiteY9" fmla="*/ 2357550 h 2501785"/>
              <a:gd name="connsiteX10" fmla="*/ 2532938 w 3426635"/>
              <a:gd name="connsiteY10" fmla="*/ 2393005 h 2501785"/>
              <a:gd name="connsiteX11" fmla="*/ 2526588 w 3426635"/>
              <a:gd name="connsiteY11" fmla="*/ 2447514 h 2501785"/>
              <a:gd name="connsiteX12" fmla="*/ 2349724 w 3426635"/>
              <a:gd name="connsiteY12" fmla="*/ 2501785 h 2501785"/>
              <a:gd name="connsiteX13" fmla="*/ 2222339 w 3426635"/>
              <a:gd name="connsiteY13" fmla="*/ 2473973 h 2501785"/>
              <a:gd name="connsiteX14" fmla="*/ 1375734 w 3426635"/>
              <a:gd name="connsiteY14" fmla="*/ 2315216 h 2501785"/>
              <a:gd name="connsiteX15" fmla="*/ 0 w 3426635"/>
              <a:gd name="connsiteY15" fmla="*/ 2024160 h 2501785"/>
              <a:gd name="connsiteX0" fmla="*/ 0 w 3426635"/>
              <a:gd name="connsiteY0" fmla="*/ 0 h 2481087"/>
              <a:gd name="connsiteX1" fmla="*/ 2553045 w 3426635"/>
              <a:gd name="connsiteY1" fmla="*/ 1270061 h 2481087"/>
              <a:gd name="connsiteX2" fmla="*/ 2748293 w 3426635"/>
              <a:gd name="connsiteY2" fmla="*/ 1451044 h 2481087"/>
              <a:gd name="connsiteX3" fmla="*/ 2751468 w 3426635"/>
              <a:gd name="connsiteY3" fmla="*/ 1653725 h 2481087"/>
              <a:gd name="connsiteX4" fmla="*/ 3187999 w 3426635"/>
              <a:gd name="connsiteY4" fmla="*/ 1918322 h 2481087"/>
              <a:gd name="connsiteX5" fmla="*/ 3426635 w 3426635"/>
              <a:gd name="connsiteY5" fmla="*/ 2234777 h 2481087"/>
              <a:gd name="connsiteX6" fmla="*/ 3367372 w 3426635"/>
              <a:gd name="connsiteY6" fmla="*/ 2354905 h 2481087"/>
              <a:gd name="connsiteX7" fmla="*/ 3161542 w 3426635"/>
              <a:gd name="connsiteY7" fmla="*/ 2421054 h 2481087"/>
              <a:gd name="connsiteX8" fmla="*/ 2896978 w 3426635"/>
              <a:gd name="connsiteY8" fmla="*/ 2407824 h 2481087"/>
              <a:gd name="connsiteX9" fmla="*/ 2575270 w 3426635"/>
              <a:gd name="connsiteY9" fmla="*/ 2357550 h 2481087"/>
              <a:gd name="connsiteX10" fmla="*/ 2532938 w 3426635"/>
              <a:gd name="connsiteY10" fmla="*/ 2393005 h 2481087"/>
              <a:gd name="connsiteX11" fmla="*/ 2526588 w 3426635"/>
              <a:gd name="connsiteY11" fmla="*/ 2447514 h 2481087"/>
              <a:gd name="connsiteX12" fmla="*/ 2222339 w 3426635"/>
              <a:gd name="connsiteY12" fmla="*/ 2473973 h 2481087"/>
              <a:gd name="connsiteX13" fmla="*/ 1375734 w 3426635"/>
              <a:gd name="connsiteY13" fmla="*/ 2315216 h 2481087"/>
              <a:gd name="connsiteX14" fmla="*/ 0 w 3426635"/>
              <a:gd name="connsiteY14" fmla="*/ 2024160 h 24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6635" h="2481087">
                <a:moveTo>
                  <a:pt x="0" y="0"/>
                </a:moveTo>
                <a:lnTo>
                  <a:pt x="2553045" y="1270061"/>
                </a:lnTo>
                <a:cubicBezTo>
                  <a:pt x="2619186" y="1322980"/>
                  <a:pt x="2691677" y="1360025"/>
                  <a:pt x="2748293" y="1451044"/>
                </a:cubicBezTo>
                <a:cubicBezTo>
                  <a:pt x="2781363" y="1514988"/>
                  <a:pt x="2754384" y="1664745"/>
                  <a:pt x="2751468" y="1653725"/>
                </a:cubicBezTo>
                <a:lnTo>
                  <a:pt x="3187999" y="1918322"/>
                </a:lnTo>
                <a:cubicBezTo>
                  <a:pt x="3325753" y="2015340"/>
                  <a:pt x="3384131" y="2128234"/>
                  <a:pt x="3426635" y="2234777"/>
                </a:cubicBezTo>
                <a:cubicBezTo>
                  <a:pt x="3422756" y="2303395"/>
                  <a:pt x="3399826" y="2318037"/>
                  <a:pt x="3367372" y="2354905"/>
                </a:cubicBezTo>
                <a:cubicBezTo>
                  <a:pt x="3323190" y="2385951"/>
                  <a:pt x="3262166" y="2418584"/>
                  <a:pt x="3161542" y="2421054"/>
                </a:cubicBezTo>
                <a:lnTo>
                  <a:pt x="2896978" y="2407824"/>
                </a:lnTo>
                <a:lnTo>
                  <a:pt x="2575270" y="2357550"/>
                </a:lnTo>
                <a:lnTo>
                  <a:pt x="2532938" y="2393005"/>
                </a:lnTo>
                <a:lnTo>
                  <a:pt x="2526588" y="2447514"/>
                </a:lnTo>
                <a:cubicBezTo>
                  <a:pt x="2474821" y="2461009"/>
                  <a:pt x="2414148" y="2496023"/>
                  <a:pt x="2222339" y="2473973"/>
                </a:cubicBezTo>
                <a:lnTo>
                  <a:pt x="1375734" y="2315216"/>
                </a:lnTo>
                <a:lnTo>
                  <a:pt x="0" y="2024160"/>
                </a:lnTo>
              </a:path>
            </a:pathLst>
          </a:custGeom>
          <a:ln w="28575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961" y="1203813"/>
            <a:ext cx="39019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NOMAD</a:t>
            </a:r>
            <a:r>
              <a:rPr lang="en-US" dirty="0" smtClean="0">
                <a:solidFill>
                  <a:srgbClr val="FFFFFF"/>
                </a:solidFill>
              </a:rPr>
              <a:t> and </a:t>
            </a:r>
            <a:r>
              <a:rPr lang="en-US" dirty="0" smtClean="0">
                <a:solidFill>
                  <a:srgbClr val="FFFF00"/>
                </a:solidFill>
              </a:rPr>
              <a:t>PS191</a:t>
            </a:r>
            <a:r>
              <a:rPr lang="en-US" dirty="0" smtClean="0">
                <a:solidFill>
                  <a:srgbClr val="FFFFFF"/>
                </a:solidFill>
              </a:rPr>
              <a:t> looked for decay of and heavy neutrino </a:t>
            </a: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lang="it-IT" dirty="0" smtClean="0">
                <a:solidFill>
                  <a:srgbClr val="FFFFFF"/>
                </a:solidFill>
                <a:sym typeface="Symbol"/>
              </a:rPr>
              <a:t></a:t>
            </a:r>
            <a:r>
              <a:rPr lang="it-IT" dirty="0" err="1" smtClean="0">
                <a:solidFill>
                  <a:srgbClr val="FFFFFF"/>
                </a:solidFill>
                <a:latin typeface="Symbol" charset="2"/>
                <a:cs typeface="Symbol" charset="2"/>
                <a:sym typeface="Symbol"/>
              </a:rPr>
              <a:t>n</a:t>
            </a:r>
            <a:r>
              <a:rPr lang="it-IT" dirty="0" err="1" smtClean="0">
                <a:solidFill>
                  <a:srgbClr val="FFFFFF"/>
                </a:solidFill>
                <a:latin typeface="Calibri"/>
                <a:cs typeface="Calibri"/>
                <a:sym typeface="Symbol"/>
              </a:rPr>
              <a:t>e</a:t>
            </a:r>
            <a:r>
              <a:rPr lang="it-IT" dirty="0" err="1" smtClean="0">
                <a:solidFill>
                  <a:srgbClr val="FFFFFF"/>
                </a:solidFill>
                <a:latin typeface="Symbol" charset="2"/>
                <a:cs typeface="Symbol" charset="2"/>
                <a:sym typeface="Symbol"/>
              </a:rPr>
              <a:t>+</a:t>
            </a:r>
            <a:r>
              <a:rPr lang="it-IT" dirty="0" err="1" smtClean="0">
                <a:solidFill>
                  <a:srgbClr val="FFFFFF"/>
                </a:solidFill>
                <a:latin typeface="Calibri"/>
                <a:cs typeface="Calibri"/>
                <a:sym typeface="Symbol"/>
              </a:rPr>
              <a:t>e</a:t>
            </a:r>
            <a:r>
              <a:rPr lang="it-IT" dirty="0" smtClean="0">
                <a:solidFill>
                  <a:srgbClr val="FFFFFF"/>
                </a:solidFill>
                <a:latin typeface="Symbol" charset="2"/>
                <a:cs typeface="Symbol" charset="2"/>
                <a:sym typeface="Symbol"/>
              </a:rPr>
              <a:t>-</a:t>
            </a:r>
          </a:p>
          <a:p>
            <a:r>
              <a:rPr lang="it-IT" dirty="0">
                <a:solidFill>
                  <a:schemeClr val="accent6"/>
                </a:solidFill>
                <a:cs typeface="Calibri"/>
                <a:sym typeface="Symbol"/>
              </a:rPr>
              <a:t>Look for</a:t>
            </a:r>
            <a:r>
              <a:rPr lang="en-US" dirty="0">
                <a:solidFill>
                  <a:schemeClr val="accent6"/>
                </a:solidFill>
                <a:cs typeface="Calibri"/>
                <a:sym typeface="Symbol"/>
              </a:rPr>
              <a:t> </a:t>
            </a:r>
            <a:r>
              <a:rPr lang="it-IT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p</a:t>
            </a:r>
            <a:r>
              <a:rPr lang="it-IT" baseline="300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0</a:t>
            </a:r>
            <a:r>
              <a:rPr lang="it-IT" dirty="0" smtClean="0">
                <a:solidFill>
                  <a:schemeClr val="accent6"/>
                </a:solidFill>
                <a:sym typeface="Symbol"/>
              </a:rPr>
              <a:t></a:t>
            </a:r>
            <a:r>
              <a:rPr lang="it-IT" dirty="0">
                <a:solidFill>
                  <a:schemeClr val="accent6"/>
                </a:solidFill>
                <a:latin typeface="Symbol" charset="2"/>
                <a:cs typeface="Symbol" charset="2"/>
                <a:sym typeface="Symbol"/>
              </a:rPr>
              <a:t>g</a:t>
            </a:r>
            <a:r>
              <a:rPr lang="it-IT" i="1" dirty="0">
                <a:solidFill>
                  <a:schemeClr val="accent6"/>
                </a:solidFill>
                <a:cs typeface="Calibri"/>
                <a:sym typeface="Symbol"/>
              </a:rPr>
              <a:t>A</a:t>
            </a:r>
            <a:r>
              <a:rPr lang="it-IT" dirty="0">
                <a:solidFill>
                  <a:schemeClr val="accent6"/>
                </a:solidFill>
                <a:cs typeface="Calibri"/>
                <a:sym typeface="Symbol"/>
              </a:rPr>
              <a:t>’</a:t>
            </a:r>
            <a:endParaRPr lang="it-IT" dirty="0">
              <a:solidFill>
                <a:schemeClr val="accent6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7" y="3465422"/>
            <a:ext cx="3923998" cy="674418"/>
          </a:xfrm>
          <a:prstGeom prst="rect">
            <a:avLst/>
          </a:prstGeom>
          <a:ln>
            <a:solidFill>
              <a:srgbClr val="F79646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9621" y="2542641"/>
            <a:ext cx="4095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NOMAD</a:t>
            </a:r>
            <a:r>
              <a:rPr lang="en-US" dirty="0" smtClean="0">
                <a:solidFill>
                  <a:schemeClr val="bg1"/>
                </a:solidFill>
              </a:rPr>
              <a:t>: 4.1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</a:t>
            </a:r>
            <a:r>
              <a:rPr lang="it-IT" dirty="0" smtClean="0">
                <a:solidFill>
                  <a:schemeClr val="bg1"/>
                </a:solidFill>
              </a:rPr>
              <a:t>10</a:t>
            </a:r>
            <a:r>
              <a:rPr lang="it-IT" baseline="30000" dirty="0" smtClean="0">
                <a:solidFill>
                  <a:schemeClr val="bg1"/>
                </a:solidFill>
              </a:rPr>
              <a:t>19</a:t>
            </a:r>
            <a:r>
              <a:rPr lang="it-IT" dirty="0" smtClean="0">
                <a:solidFill>
                  <a:schemeClr val="bg1"/>
                </a:solidFill>
              </a:rPr>
              <a:t> POT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E&gt;4 </a:t>
            </a:r>
            <a:r>
              <a:rPr lang="it-IT" dirty="0" err="1" smtClean="0">
                <a:solidFill>
                  <a:schemeClr val="bg1"/>
                </a:solidFill>
              </a:rPr>
              <a:t>GeV</a:t>
            </a:r>
            <a:r>
              <a:rPr lang="it-IT" dirty="0" smtClean="0">
                <a:solidFill>
                  <a:schemeClr val="bg1"/>
                </a:solidFill>
              </a:rPr>
              <a:t>, m</a:t>
            </a:r>
            <a:r>
              <a:rPr lang="it-IT" baseline="-25000" dirty="0" smtClean="0">
                <a:solidFill>
                  <a:schemeClr val="bg1"/>
                </a:solidFill>
              </a:rPr>
              <a:t>ee</a:t>
            </a:r>
            <a:r>
              <a:rPr lang="it-IT" dirty="0" smtClean="0">
                <a:solidFill>
                  <a:schemeClr val="bg1"/>
                </a:solidFill>
              </a:rPr>
              <a:t>&lt;95 </a:t>
            </a:r>
            <a:r>
              <a:rPr lang="it-IT" dirty="0" err="1" smtClean="0">
                <a:solidFill>
                  <a:schemeClr val="bg1"/>
                </a:solidFill>
              </a:rPr>
              <a:t>MeV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PS191</a:t>
            </a:r>
            <a:r>
              <a:rPr lang="it-IT" dirty="0" smtClean="0">
                <a:solidFill>
                  <a:schemeClr val="bg1"/>
                </a:solidFill>
              </a:rPr>
              <a:t>: 0.89</a:t>
            </a:r>
            <a:r>
              <a:rPr lang="it-IT" dirty="0">
                <a:solidFill>
                  <a:schemeClr val="bg1"/>
                </a:solidFill>
                <a:sym typeface="Symbol"/>
              </a:rPr>
              <a:t></a:t>
            </a:r>
            <a:r>
              <a:rPr lang="it-IT" dirty="0">
                <a:solidFill>
                  <a:schemeClr val="bg1"/>
                </a:solidFill>
              </a:rPr>
              <a:t>10</a:t>
            </a:r>
            <a:r>
              <a:rPr lang="it-IT" baseline="30000" dirty="0">
                <a:solidFill>
                  <a:schemeClr val="bg1"/>
                </a:solidFill>
              </a:rPr>
              <a:t>19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POT</a:t>
            </a:r>
          </a:p>
          <a:p>
            <a:endParaRPr lang="it-IT" sz="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8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target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948A54"/>
                </a:solidFill>
              </a:rPr>
              <a:t>Running or coming soon:</a:t>
            </a:r>
          </a:p>
          <a:p>
            <a:pPr lvl="1"/>
            <a:r>
              <a:rPr lang="en-US" sz="2000" dirty="0" smtClean="0"/>
              <a:t>APEX at JLAB Hall-A, test run done, full run coming</a:t>
            </a:r>
          </a:p>
          <a:p>
            <a:pPr lvl="1"/>
            <a:r>
              <a:rPr lang="en-US" sz="2000" dirty="0" smtClean="0"/>
              <a:t>A1 at MAMI</a:t>
            </a:r>
          </a:p>
          <a:p>
            <a:pPr lvl="1"/>
            <a:r>
              <a:rPr lang="en-US" sz="2000" dirty="0" smtClean="0"/>
              <a:t>HPS at JLAB Hall</a:t>
            </a:r>
            <a:r>
              <a:rPr lang="en-US" sz="2000" dirty="0"/>
              <a:t>-</a:t>
            </a:r>
            <a:r>
              <a:rPr lang="en-US" sz="2000" dirty="0" smtClean="0"/>
              <a:t>B, </a:t>
            </a:r>
            <a:r>
              <a:rPr lang="en-US" sz="2000" dirty="0"/>
              <a:t>test run done, full run </a:t>
            </a:r>
            <a:r>
              <a:rPr lang="en-US" sz="2000" dirty="0" smtClean="0"/>
              <a:t>coming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948A54"/>
                </a:solidFill>
              </a:rPr>
              <a:t>Proposed:</a:t>
            </a:r>
          </a:p>
          <a:p>
            <a:pPr lvl="1"/>
            <a:r>
              <a:rPr lang="en-US" sz="2000" dirty="0" err="1"/>
              <a:t>DarkLight</a:t>
            </a:r>
            <a:r>
              <a:rPr lang="en-US" sz="2000" dirty="0"/>
              <a:t> at JLAB FEL (electron on gas jet target)</a:t>
            </a:r>
          </a:p>
          <a:p>
            <a:pPr lvl="1"/>
            <a:r>
              <a:rPr lang="en-US" sz="2000" dirty="0" smtClean="0"/>
              <a:t>PADME at </a:t>
            </a:r>
            <a:r>
              <a:rPr lang="en-US" sz="2000" dirty="0" err="1" smtClean="0"/>
              <a:t>Frascati</a:t>
            </a:r>
            <a:endParaRPr lang="en-US" sz="2000" dirty="0" smtClean="0"/>
          </a:p>
          <a:p>
            <a:pPr lvl="1"/>
            <a:r>
              <a:rPr lang="en-US" sz="2000" dirty="0" smtClean="0"/>
              <a:t>P-348 at CERN SPS (thin-thick)</a:t>
            </a:r>
          </a:p>
          <a:p>
            <a:pPr lvl="1"/>
            <a:r>
              <a:rPr lang="en-US" sz="2000" dirty="0" smtClean="0"/>
              <a:t>VEPP3 (electron on gas jet target)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5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57572" y="1341139"/>
            <a:ext cx="3369269" cy="32848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56" y="1339297"/>
            <a:ext cx="4781377" cy="3286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690" y="1417638"/>
            <a:ext cx="3151832" cy="3117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9533" y="1964708"/>
            <a:ext cx="1188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Spectrometer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acceptance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49533" y="2462012"/>
            <a:ext cx="194382" cy="29799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95378" y="1380013"/>
            <a:ext cx="10844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  </a:t>
            </a:r>
            <a:r>
              <a:rPr lang="en-US" sz="1100" dirty="0" smtClean="0">
                <a:solidFill>
                  <a:srgbClr val="FF0000"/>
                </a:solidFill>
              </a:rPr>
              <a:t>m</a:t>
            </a:r>
            <a:r>
              <a:rPr lang="en-US" sz="1100" i="1" baseline="-25000" dirty="0" smtClean="0">
                <a:solidFill>
                  <a:srgbClr val="FF0000"/>
                </a:solidFill>
              </a:rPr>
              <a:t>A</a:t>
            </a:r>
            <a:r>
              <a:rPr lang="en-US" sz="1100" baseline="-25000" dirty="0" smtClean="0">
                <a:solidFill>
                  <a:srgbClr val="FF0000"/>
                </a:solidFill>
              </a:rPr>
              <a:t>’</a:t>
            </a:r>
            <a:r>
              <a:rPr lang="en-US" sz="1100" dirty="0" smtClean="0">
                <a:solidFill>
                  <a:srgbClr val="FF0000"/>
                </a:solidFill>
              </a:rPr>
              <a:t>=200 MeV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5541" y="1420018"/>
            <a:ext cx="108829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       Background</a:t>
            </a:r>
            <a:endParaRPr lang="en-US" sz="1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227" y="1527174"/>
            <a:ext cx="72387" cy="77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235" y="1515487"/>
            <a:ext cx="69342" cy="82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56" y="4743203"/>
            <a:ext cx="2553328" cy="19408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97444" y="5066562"/>
            <a:ext cx="2514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0.3&lt;p&lt;4.0 </a:t>
            </a:r>
            <a:r>
              <a:rPr lang="en-US" dirty="0" err="1" smtClean="0">
                <a:solidFill>
                  <a:srgbClr val="FFFF00"/>
                </a:solidFill>
                <a:latin typeface="Calibri"/>
                <a:cs typeface="Calibri"/>
              </a:rPr>
              <a:t>GeV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, </a:t>
            </a:r>
            <a:r>
              <a:rPr lang="en-US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q</a:t>
            </a:r>
            <a:r>
              <a:rPr lang="en-US" baseline="-25000" dirty="0" smtClean="0">
                <a:solidFill>
                  <a:srgbClr val="FFFF00"/>
                </a:solidFill>
              </a:rPr>
              <a:t>0</a:t>
            </a:r>
            <a:r>
              <a:rPr lang="en-US" dirty="0" smtClean="0">
                <a:solidFill>
                  <a:srgbClr val="FFFF00"/>
                </a:solidFill>
              </a:rPr>
              <a:t>=5°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Acceptance=4.5 </a:t>
            </a:r>
            <a:r>
              <a:rPr lang="en-US" dirty="0" err="1" smtClean="0">
                <a:solidFill>
                  <a:schemeClr val="bg1"/>
                </a:solidFill>
              </a:rPr>
              <a:t>msr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δp</a:t>
            </a:r>
            <a:r>
              <a:rPr lang="en-US" dirty="0" smtClean="0">
                <a:solidFill>
                  <a:srgbClr val="FFFF00"/>
                </a:solidFill>
              </a:rPr>
              <a:t>/p &lt; 2×10</a:t>
            </a:r>
            <a:r>
              <a:rPr lang="en-US" baseline="30000" dirty="0" smtClean="0">
                <a:solidFill>
                  <a:srgbClr val="FFFF00"/>
                </a:solidFill>
              </a:rPr>
              <a:t>-4</a:t>
            </a:r>
          </a:p>
          <a:p>
            <a:r>
              <a:rPr lang="en-US" dirty="0" err="1">
                <a:solidFill>
                  <a:srgbClr val="FFFFFF"/>
                </a:solidFill>
              </a:rPr>
              <a:t>δ</a:t>
            </a: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FFFFFF"/>
                </a:solidFill>
              </a:rPr>
              <a:t>=0.5 </a:t>
            </a:r>
            <a:r>
              <a:rPr lang="en-US" dirty="0" err="1" smtClean="0">
                <a:solidFill>
                  <a:srgbClr val="FFFFFF"/>
                </a:solidFill>
              </a:rPr>
              <a:t>mrad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δ</a:t>
            </a: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srgbClr val="FFFFFF"/>
                </a:solidFill>
              </a:rPr>
              <a:t>=1 </a:t>
            </a:r>
            <a:r>
              <a:rPr lang="en-US" dirty="0" err="1" smtClean="0">
                <a:solidFill>
                  <a:srgbClr val="FFFFFF"/>
                </a:solidFill>
              </a:rPr>
              <a:t>mrad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592" y="1380013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r>
              <a:rPr lang="en-US" dirty="0"/>
              <a:t> </a:t>
            </a:r>
            <a:r>
              <a:rPr lang="en-US" dirty="0" smtClean="0"/>
              <a:t>Hall-A High-Resolution Spectrometers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2932" y="2548202"/>
            <a:ext cx="2062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Opening angle ≈m</a:t>
            </a:r>
            <a:r>
              <a:rPr lang="en-US" sz="1600" i="1" baseline="-25000" dirty="0" smtClean="0">
                <a:solidFill>
                  <a:schemeClr val="accent6"/>
                </a:solidFill>
              </a:rPr>
              <a:t>A</a:t>
            </a:r>
            <a:r>
              <a:rPr lang="en-US" sz="1600" baseline="-25000" dirty="0" smtClean="0">
                <a:solidFill>
                  <a:schemeClr val="accent6"/>
                </a:solidFill>
              </a:rPr>
              <a:t>’</a:t>
            </a:r>
            <a:r>
              <a:rPr lang="en-US" sz="1600" dirty="0" smtClean="0">
                <a:solidFill>
                  <a:schemeClr val="accent6"/>
                </a:solidFill>
              </a:rPr>
              <a:t>/E</a:t>
            </a:r>
            <a:r>
              <a:rPr lang="en-US" sz="1600" baseline="-25000" dirty="0" smtClean="0">
                <a:solidFill>
                  <a:schemeClr val="accent6"/>
                </a:solidFill>
              </a:rPr>
              <a:t>0</a:t>
            </a:r>
            <a:endParaRPr lang="en-US" sz="1600" baseline="-2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7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000"/>
            <a:ext cx="9144000" cy="481804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139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Where</a:t>
            </a:r>
            <a:r>
              <a:rPr lang="en-US" sz="3600" baseline="0" dirty="0" smtClean="0"/>
              <a:t> to </a:t>
            </a:r>
            <a:r>
              <a:rPr lang="en-US" sz="3600" dirty="0" smtClean="0"/>
              <a:t>look?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231614" y="3783724"/>
            <a:ext cx="568002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271353" y="3911060"/>
            <a:ext cx="1653288" cy="2506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35013" y="3459874"/>
            <a:ext cx="109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dirty="0" smtClean="0">
                <a:solidFill>
                  <a:srgbClr val="FF0000"/>
                </a:solidFill>
              </a:rPr>
              <a:t>ccelerators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6125" y="3603283"/>
            <a:ext cx="206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Light shining through wall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9967" y="545204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79646"/>
                </a:solidFill>
              </a:rPr>
              <a:t>MeV</a:t>
            </a:r>
            <a:endParaRPr lang="en-US" sz="1200" dirty="0">
              <a:solidFill>
                <a:srgbClr val="F7964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8493" y="545204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79646"/>
                </a:solidFill>
              </a:rPr>
              <a:t>G</a:t>
            </a:r>
            <a:r>
              <a:rPr lang="en-US" sz="1200" dirty="0" err="1" smtClean="0">
                <a:solidFill>
                  <a:srgbClr val="F79646"/>
                </a:solidFill>
              </a:rPr>
              <a:t>eV</a:t>
            </a:r>
            <a:endParaRPr lang="en-US" sz="1200" dirty="0">
              <a:solidFill>
                <a:srgbClr val="F7964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8297" y="545204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79646"/>
                </a:solidFill>
              </a:rPr>
              <a:t>TeV</a:t>
            </a:r>
            <a:endParaRPr lang="en-US" sz="1200" dirty="0">
              <a:solidFill>
                <a:srgbClr val="F79646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924641" y="3911060"/>
            <a:ext cx="29132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59967" y="3783724"/>
            <a:ext cx="15599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625850" y="1136466"/>
            <a:ext cx="395998" cy="8279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018"/>
            <a:ext cx="9144000" cy="50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9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" y="1809679"/>
            <a:ext cx="4793817" cy="3246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test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679" y="2060316"/>
            <a:ext cx="2409461" cy="960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02" y="2616270"/>
            <a:ext cx="1998138" cy="960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41" y="1809679"/>
            <a:ext cx="821895" cy="960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141" y="1417638"/>
            <a:ext cx="4360670" cy="4007249"/>
          </a:xfrm>
          <a:prstGeom prst="rect">
            <a:avLst/>
          </a:prstGeom>
          <a:ln>
            <a:solidFill>
              <a:srgbClr val="F79646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252059" y="206031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6141" y="357655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accidentals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MAMI A1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790" y="1417637"/>
            <a:ext cx="4180362" cy="3320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17638"/>
            <a:ext cx="3526901" cy="3320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452" y="4988814"/>
            <a:ext cx="36872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JLAB Hall-A APEX</a:t>
            </a:r>
          </a:p>
          <a:p>
            <a:r>
              <a:rPr lang="en-US" i="1" dirty="0">
                <a:solidFill>
                  <a:srgbClr val="FFFFFF"/>
                </a:solidFill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×1.1 </a:t>
            </a:r>
            <a:r>
              <a:rPr lang="en-US" dirty="0" err="1" smtClean="0">
                <a:solidFill>
                  <a:srgbClr val="FFFFFF"/>
                </a:solidFill>
              </a:rPr>
              <a:t>GeV</a:t>
            </a:r>
            <a:r>
              <a:rPr lang="en-US" dirty="0" smtClean="0">
                <a:solidFill>
                  <a:srgbClr val="FFFFFF"/>
                </a:solidFill>
              </a:rPr>
              <a:t>, continuous, 200 </a:t>
            </a:r>
            <a:r>
              <a:rPr lang="en-US" dirty="0">
                <a:solidFill>
                  <a:srgbClr val="FFFFFF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FFFFFF"/>
                </a:solidFill>
              </a:rPr>
              <a:t>A beam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MAMI A1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855 MeV, continuous, 90 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FFFF"/>
                </a:solidFill>
              </a:rPr>
              <a:t>A beam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056" y="1861679"/>
            <a:ext cx="6399820" cy="2421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582" y="838909"/>
            <a:ext cx="63401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Increase acceptance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wrt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double arm spectrometer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Look for displaced vertex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DD9C3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srgbClr val="DDD9C3"/>
                </a:solidFill>
              </a:rPr>
              <a:t> of the decay is small: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DDD9C3"/>
                </a:solidFill>
              </a:rPr>
              <a:t>put detectors as close as possible, good forward coverage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DDD9C3"/>
                </a:solidFill>
              </a:rPr>
              <a:t>Aim at </a:t>
            </a:r>
            <a:r>
              <a:rPr lang="en-US" dirty="0" smtClean="0">
                <a:solidFill>
                  <a:srgbClr val="FFFF00"/>
                </a:solidFill>
              </a:rPr>
              <a:t>minimum 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q</a:t>
            </a:r>
            <a:r>
              <a:rPr lang="en-US" i="1" baseline="-25000" dirty="0" err="1" smtClean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lang="en-US" baseline="-25000" dirty="0" smtClean="0">
                <a:solidFill>
                  <a:srgbClr val="FFFF00"/>
                </a:solidFill>
                <a:latin typeface="Calibri"/>
                <a:cs typeface="Calibri"/>
              </a:rPr>
              <a:t>’</a:t>
            </a:r>
            <a:r>
              <a:rPr lang="en-US" dirty="0" smtClean="0">
                <a:solidFill>
                  <a:srgbClr val="FFFF00"/>
                </a:solidFill>
              </a:rPr>
              <a:t> ≈ 15 </a:t>
            </a:r>
            <a:r>
              <a:rPr lang="en-US" dirty="0" err="1" smtClean="0">
                <a:solidFill>
                  <a:srgbClr val="FFFF00"/>
                </a:solidFill>
              </a:rPr>
              <a:t>mrad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921" y="4311860"/>
            <a:ext cx="5647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DD9C3"/>
                </a:solidFill>
              </a:rPr>
              <a:t>Bump hunting needs good momentum/mass resolution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DD9C3"/>
                </a:solidFill>
              </a:rPr>
              <a:t>Good tracking and analyzing magnet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DD9C3"/>
                </a:solidFill>
              </a:rPr>
              <a:t>Aim at 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/m </a:t>
            </a:r>
            <a:r>
              <a:rPr lang="en-US" dirty="0">
                <a:solidFill>
                  <a:srgbClr val="FFFF00"/>
                </a:solidFill>
              </a:rPr>
              <a:t>≈ </a:t>
            </a:r>
            <a:r>
              <a:rPr lang="en-US" dirty="0" smtClean="0">
                <a:solidFill>
                  <a:srgbClr val="FFFF00"/>
                </a:solidFill>
              </a:rPr>
              <a:t>1% </a:t>
            </a:r>
            <a:r>
              <a:rPr lang="en-US" dirty="0" smtClean="0">
                <a:solidFill>
                  <a:srgbClr val="DDD9C3"/>
                </a:solidFill>
              </a:rPr>
              <a:t>and 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FF00"/>
                </a:solidFill>
              </a:rPr>
              <a:t>z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≈ 1</a:t>
            </a:r>
            <a:r>
              <a:rPr lang="en-US" dirty="0" smtClean="0">
                <a:solidFill>
                  <a:srgbClr val="FFFF00"/>
                </a:solidFill>
              </a:rPr>
              <a:t> mm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DDD9C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582" y="5393121"/>
            <a:ext cx="46089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DD9C3"/>
                </a:solidFill>
              </a:rPr>
              <a:t>Trigger with a high rate ECAL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DDD9C3"/>
                </a:solidFill>
              </a:rPr>
              <a:t>Magnet+ECAL</a:t>
            </a:r>
            <a:r>
              <a:rPr lang="en-US" dirty="0" smtClean="0">
                <a:solidFill>
                  <a:srgbClr val="DDD9C3"/>
                </a:solidFill>
              </a:rPr>
              <a:t> to select e</a:t>
            </a:r>
            <a:r>
              <a:rPr lang="en-US" baseline="30000" dirty="0" smtClean="0">
                <a:solidFill>
                  <a:srgbClr val="DDD9C3"/>
                </a:solidFill>
              </a:rPr>
              <a:t>+</a:t>
            </a:r>
            <a:r>
              <a:rPr lang="en-US" dirty="0" smtClean="0">
                <a:solidFill>
                  <a:srgbClr val="DDD9C3"/>
                </a:solidFill>
              </a:rPr>
              <a:t> and e</a:t>
            </a:r>
            <a:r>
              <a:rPr lang="en-US" baseline="30000" dirty="0" smtClean="0">
                <a:solidFill>
                  <a:srgbClr val="DDD9C3"/>
                </a:solidFill>
              </a:rPr>
              <a:t>-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DDD9C3"/>
                </a:solidFill>
              </a:rPr>
              <a:t>Magnet+muon</a:t>
            </a:r>
            <a:r>
              <a:rPr lang="en-US" dirty="0" smtClean="0">
                <a:solidFill>
                  <a:srgbClr val="DDD9C3"/>
                </a:solidFill>
              </a:rPr>
              <a:t> detector to select </a:t>
            </a:r>
            <a:r>
              <a:rPr lang="en-US" dirty="0" smtClean="0">
                <a:solidFill>
                  <a:srgbClr val="DDD9C3"/>
                </a:solidFill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solidFill>
                  <a:srgbClr val="DDD9C3"/>
                </a:solidFill>
                <a:latin typeface="Symbol" charset="2"/>
                <a:cs typeface="Symbol" charset="2"/>
              </a:rPr>
              <a:t>+</a:t>
            </a:r>
            <a:r>
              <a:rPr lang="en-US" dirty="0" smtClean="0">
                <a:solidFill>
                  <a:srgbClr val="DDD9C3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DDD9C3"/>
                </a:solidFill>
              </a:rPr>
              <a:t>and </a:t>
            </a:r>
            <a:r>
              <a:rPr lang="en-US" dirty="0" smtClean="0">
                <a:solidFill>
                  <a:srgbClr val="DDD9C3"/>
                </a:solidFill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solidFill>
                  <a:srgbClr val="DDD9C3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latin typeface="Symbol" charset="2"/>
              <a:cs typeface="Symbol" charset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295474"/>
            <a:ext cx="1578632" cy="1509996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8059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79171"/>
            <a:ext cx="9144000" cy="291462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01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 CSN1 - LTS1 Workshop - 2014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86"/>
            <a:ext cx="9144000" cy="2182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74" y="3321048"/>
            <a:ext cx="3472943" cy="7727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4632" y="5853170"/>
            <a:ext cx="560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Detectors split in two halves to let the beam pass through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9" y="4306884"/>
            <a:ext cx="4574430" cy="154628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145632"/>
            <a:ext cx="2667000" cy="259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9" y="2951716"/>
            <a:ext cx="5447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10</a:t>
            </a:r>
            <a:r>
              <a:rPr lang="en-US" sz="1100" baseline="30000" dirty="0" smtClean="0">
                <a:solidFill>
                  <a:srgbClr val="FF0000"/>
                </a:solidFill>
              </a:rPr>
              <a:t>-3</a:t>
            </a:r>
            <a:r>
              <a:rPr lang="en-US" sz="1100" dirty="0" smtClean="0">
                <a:solidFill>
                  <a:srgbClr val="FF0000"/>
                </a:solidFill>
              </a:rPr>
              <a:t> x</a:t>
            </a:r>
            <a:r>
              <a:rPr lang="en-US" sz="1100" baseline="-25000" dirty="0" smtClean="0">
                <a:solidFill>
                  <a:srgbClr val="FF0000"/>
                </a:solidFill>
              </a:rPr>
              <a:t>0</a:t>
            </a:r>
            <a:endParaRPr lang="en-US" sz="1100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7170" y="303014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PbWO</a:t>
            </a:r>
            <a:r>
              <a:rPr lang="en-US" sz="1100" baseline="-25000" dirty="0" smtClean="0">
                <a:solidFill>
                  <a:srgbClr val="FF0000"/>
                </a:solidFill>
              </a:rPr>
              <a:t>4</a:t>
            </a:r>
            <a:endParaRPr lang="en-US" sz="11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4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17638"/>
            <a:ext cx="5740242" cy="5228578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2968625" y="1962149"/>
            <a:ext cx="1996409" cy="827133"/>
          </a:xfrm>
          <a:custGeom>
            <a:avLst/>
            <a:gdLst>
              <a:gd name="connsiteX0" fmla="*/ 0 w 1889125"/>
              <a:gd name="connsiteY0" fmla="*/ 263272 h 687180"/>
              <a:gd name="connsiteX1" fmla="*/ 53975 w 1889125"/>
              <a:gd name="connsiteY1" fmla="*/ 412497 h 687180"/>
              <a:gd name="connsiteX2" fmla="*/ 117475 w 1889125"/>
              <a:gd name="connsiteY2" fmla="*/ 510922 h 687180"/>
              <a:gd name="connsiteX3" fmla="*/ 174625 w 1889125"/>
              <a:gd name="connsiteY3" fmla="*/ 577597 h 687180"/>
              <a:gd name="connsiteX4" fmla="*/ 247650 w 1889125"/>
              <a:gd name="connsiteY4" fmla="*/ 612522 h 687180"/>
              <a:gd name="connsiteX5" fmla="*/ 339725 w 1889125"/>
              <a:gd name="connsiteY5" fmla="*/ 644272 h 687180"/>
              <a:gd name="connsiteX6" fmla="*/ 476250 w 1889125"/>
              <a:gd name="connsiteY6" fmla="*/ 647447 h 687180"/>
              <a:gd name="connsiteX7" fmla="*/ 619125 w 1889125"/>
              <a:gd name="connsiteY7" fmla="*/ 647447 h 687180"/>
              <a:gd name="connsiteX8" fmla="*/ 663575 w 1889125"/>
              <a:gd name="connsiteY8" fmla="*/ 628397 h 687180"/>
              <a:gd name="connsiteX9" fmla="*/ 717550 w 1889125"/>
              <a:gd name="connsiteY9" fmla="*/ 656972 h 687180"/>
              <a:gd name="connsiteX10" fmla="*/ 812800 w 1889125"/>
              <a:gd name="connsiteY10" fmla="*/ 676022 h 687180"/>
              <a:gd name="connsiteX11" fmla="*/ 879475 w 1889125"/>
              <a:gd name="connsiteY11" fmla="*/ 682372 h 687180"/>
              <a:gd name="connsiteX12" fmla="*/ 1006475 w 1889125"/>
              <a:gd name="connsiteY12" fmla="*/ 685547 h 687180"/>
              <a:gd name="connsiteX13" fmla="*/ 1174750 w 1889125"/>
              <a:gd name="connsiteY13" fmla="*/ 682372 h 687180"/>
              <a:gd name="connsiteX14" fmla="*/ 1206500 w 1889125"/>
              <a:gd name="connsiteY14" fmla="*/ 634747 h 687180"/>
              <a:gd name="connsiteX15" fmla="*/ 1273175 w 1889125"/>
              <a:gd name="connsiteY15" fmla="*/ 615697 h 687180"/>
              <a:gd name="connsiteX16" fmla="*/ 1368425 w 1889125"/>
              <a:gd name="connsiteY16" fmla="*/ 596647 h 687180"/>
              <a:gd name="connsiteX17" fmla="*/ 1454150 w 1889125"/>
              <a:gd name="connsiteY17" fmla="*/ 568072 h 687180"/>
              <a:gd name="connsiteX18" fmla="*/ 1565275 w 1889125"/>
              <a:gd name="connsiteY18" fmla="*/ 501397 h 687180"/>
              <a:gd name="connsiteX19" fmla="*/ 1654175 w 1889125"/>
              <a:gd name="connsiteY19" fmla="*/ 434722 h 687180"/>
              <a:gd name="connsiteX20" fmla="*/ 1720850 w 1889125"/>
              <a:gd name="connsiteY20" fmla="*/ 342647 h 687180"/>
              <a:gd name="connsiteX21" fmla="*/ 1793875 w 1889125"/>
              <a:gd name="connsiteY21" fmla="*/ 212472 h 687180"/>
              <a:gd name="connsiteX22" fmla="*/ 1857375 w 1889125"/>
              <a:gd name="connsiteY22" fmla="*/ 44197 h 687180"/>
              <a:gd name="connsiteX23" fmla="*/ 1860550 w 1889125"/>
              <a:gd name="connsiteY23" fmla="*/ 2922 h 687180"/>
              <a:gd name="connsiteX24" fmla="*/ 1889125 w 1889125"/>
              <a:gd name="connsiteY24" fmla="*/ 104522 h 687180"/>
              <a:gd name="connsiteX0" fmla="*/ 0 w 1990725"/>
              <a:gd name="connsiteY0" fmla="*/ 403225 h 827133"/>
              <a:gd name="connsiteX1" fmla="*/ 53975 w 1990725"/>
              <a:gd name="connsiteY1" fmla="*/ 552450 h 827133"/>
              <a:gd name="connsiteX2" fmla="*/ 117475 w 1990725"/>
              <a:gd name="connsiteY2" fmla="*/ 650875 h 827133"/>
              <a:gd name="connsiteX3" fmla="*/ 174625 w 1990725"/>
              <a:gd name="connsiteY3" fmla="*/ 717550 h 827133"/>
              <a:gd name="connsiteX4" fmla="*/ 247650 w 1990725"/>
              <a:gd name="connsiteY4" fmla="*/ 752475 h 827133"/>
              <a:gd name="connsiteX5" fmla="*/ 339725 w 1990725"/>
              <a:gd name="connsiteY5" fmla="*/ 784225 h 827133"/>
              <a:gd name="connsiteX6" fmla="*/ 476250 w 1990725"/>
              <a:gd name="connsiteY6" fmla="*/ 787400 h 827133"/>
              <a:gd name="connsiteX7" fmla="*/ 619125 w 1990725"/>
              <a:gd name="connsiteY7" fmla="*/ 787400 h 827133"/>
              <a:gd name="connsiteX8" fmla="*/ 663575 w 1990725"/>
              <a:gd name="connsiteY8" fmla="*/ 768350 h 827133"/>
              <a:gd name="connsiteX9" fmla="*/ 717550 w 1990725"/>
              <a:gd name="connsiteY9" fmla="*/ 796925 h 827133"/>
              <a:gd name="connsiteX10" fmla="*/ 812800 w 1990725"/>
              <a:gd name="connsiteY10" fmla="*/ 815975 h 827133"/>
              <a:gd name="connsiteX11" fmla="*/ 879475 w 1990725"/>
              <a:gd name="connsiteY11" fmla="*/ 822325 h 827133"/>
              <a:gd name="connsiteX12" fmla="*/ 1006475 w 1990725"/>
              <a:gd name="connsiteY12" fmla="*/ 825500 h 827133"/>
              <a:gd name="connsiteX13" fmla="*/ 1174750 w 1990725"/>
              <a:gd name="connsiteY13" fmla="*/ 822325 h 827133"/>
              <a:gd name="connsiteX14" fmla="*/ 1206500 w 1990725"/>
              <a:gd name="connsiteY14" fmla="*/ 774700 h 827133"/>
              <a:gd name="connsiteX15" fmla="*/ 1273175 w 1990725"/>
              <a:gd name="connsiteY15" fmla="*/ 755650 h 827133"/>
              <a:gd name="connsiteX16" fmla="*/ 1368425 w 1990725"/>
              <a:gd name="connsiteY16" fmla="*/ 736600 h 827133"/>
              <a:gd name="connsiteX17" fmla="*/ 1454150 w 1990725"/>
              <a:gd name="connsiteY17" fmla="*/ 708025 h 827133"/>
              <a:gd name="connsiteX18" fmla="*/ 1565275 w 1990725"/>
              <a:gd name="connsiteY18" fmla="*/ 641350 h 827133"/>
              <a:gd name="connsiteX19" fmla="*/ 1654175 w 1990725"/>
              <a:gd name="connsiteY19" fmla="*/ 574675 h 827133"/>
              <a:gd name="connsiteX20" fmla="*/ 1720850 w 1990725"/>
              <a:gd name="connsiteY20" fmla="*/ 482600 h 827133"/>
              <a:gd name="connsiteX21" fmla="*/ 1793875 w 1990725"/>
              <a:gd name="connsiteY21" fmla="*/ 352425 h 827133"/>
              <a:gd name="connsiteX22" fmla="*/ 1857375 w 1990725"/>
              <a:gd name="connsiteY22" fmla="*/ 184150 h 827133"/>
              <a:gd name="connsiteX23" fmla="*/ 1860550 w 1990725"/>
              <a:gd name="connsiteY23" fmla="*/ 142875 h 827133"/>
              <a:gd name="connsiteX24" fmla="*/ 1990725 w 1990725"/>
              <a:gd name="connsiteY24" fmla="*/ 0 h 827133"/>
              <a:gd name="connsiteX0" fmla="*/ 0 w 1996409"/>
              <a:gd name="connsiteY0" fmla="*/ 403225 h 827133"/>
              <a:gd name="connsiteX1" fmla="*/ 53975 w 1996409"/>
              <a:gd name="connsiteY1" fmla="*/ 552450 h 827133"/>
              <a:gd name="connsiteX2" fmla="*/ 117475 w 1996409"/>
              <a:gd name="connsiteY2" fmla="*/ 650875 h 827133"/>
              <a:gd name="connsiteX3" fmla="*/ 174625 w 1996409"/>
              <a:gd name="connsiteY3" fmla="*/ 717550 h 827133"/>
              <a:gd name="connsiteX4" fmla="*/ 247650 w 1996409"/>
              <a:gd name="connsiteY4" fmla="*/ 752475 h 827133"/>
              <a:gd name="connsiteX5" fmla="*/ 339725 w 1996409"/>
              <a:gd name="connsiteY5" fmla="*/ 784225 h 827133"/>
              <a:gd name="connsiteX6" fmla="*/ 476250 w 1996409"/>
              <a:gd name="connsiteY6" fmla="*/ 787400 h 827133"/>
              <a:gd name="connsiteX7" fmla="*/ 619125 w 1996409"/>
              <a:gd name="connsiteY7" fmla="*/ 787400 h 827133"/>
              <a:gd name="connsiteX8" fmla="*/ 663575 w 1996409"/>
              <a:gd name="connsiteY8" fmla="*/ 768350 h 827133"/>
              <a:gd name="connsiteX9" fmla="*/ 717550 w 1996409"/>
              <a:gd name="connsiteY9" fmla="*/ 796925 h 827133"/>
              <a:gd name="connsiteX10" fmla="*/ 812800 w 1996409"/>
              <a:gd name="connsiteY10" fmla="*/ 815975 h 827133"/>
              <a:gd name="connsiteX11" fmla="*/ 879475 w 1996409"/>
              <a:gd name="connsiteY11" fmla="*/ 822325 h 827133"/>
              <a:gd name="connsiteX12" fmla="*/ 1006475 w 1996409"/>
              <a:gd name="connsiteY12" fmla="*/ 825500 h 827133"/>
              <a:gd name="connsiteX13" fmla="*/ 1174750 w 1996409"/>
              <a:gd name="connsiteY13" fmla="*/ 822325 h 827133"/>
              <a:gd name="connsiteX14" fmla="*/ 1206500 w 1996409"/>
              <a:gd name="connsiteY14" fmla="*/ 774700 h 827133"/>
              <a:gd name="connsiteX15" fmla="*/ 1273175 w 1996409"/>
              <a:gd name="connsiteY15" fmla="*/ 755650 h 827133"/>
              <a:gd name="connsiteX16" fmla="*/ 1368425 w 1996409"/>
              <a:gd name="connsiteY16" fmla="*/ 736600 h 827133"/>
              <a:gd name="connsiteX17" fmla="*/ 1454150 w 1996409"/>
              <a:gd name="connsiteY17" fmla="*/ 708025 h 827133"/>
              <a:gd name="connsiteX18" fmla="*/ 1565275 w 1996409"/>
              <a:gd name="connsiteY18" fmla="*/ 641350 h 827133"/>
              <a:gd name="connsiteX19" fmla="*/ 1654175 w 1996409"/>
              <a:gd name="connsiteY19" fmla="*/ 574675 h 827133"/>
              <a:gd name="connsiteX20" fmla="*/ 1720850 w 1996409"/>
              <a:gd name="connsiteY20" fmla="*/ 482600 h 827133"/>
              <a:gd name="connsiteX21" fmla="*/ 1793875 w 1996409"/>
              <a:gd name="connsiteY21" fmla="*/ 352425 h 827133"/>
              <a:gd name="connsiteX22" fmla="*/ 1857375 w 1996409"/>
              <a:gd name="connsiteY22" fmla="*/ 184150 h 827133"/>
              <a:gd name="connsiteX23" fmla="*/ 1860550 w 1996409"/>
              <a:gd name="connsiteY23" fmla="*/ 142875 h 827133"/>
              <a:gd name="connsiteX24" fmla="*/ 1987550 w 1996409"/>
              <a:gd name="connsiteY24" fmla="*/ 168276 h 827133"/>
              <a:gd name="connsiteX25" fmla="*/ 1990725 w 1996409"/>
              <a:gd name="connsiteY25" fmla="*/ 0 h 827133"/>
              <a:gd name="connsiteX0" fmla="*/ 0 w 2000877"/>
              <a:gd name="connsiteY0" fmla="*/ 403225 h 827133"/>
              <a:gd name="connsiteX1" fmla="*/ 53975 w 2000877"/>
              <a:gd name="connsiteY1" fmla="*/ 552450 h 827133"/>
              <a:gd name="connsiteX2" fmla="*/ 117475 w 2000877"/>
              <a:gd name="connsiteY2" fmla="*/ 650875 h 827133"/>
              <a:gd name="connsiteX3" fmla="*/ 174625 w 2000877"/>
              <a:gd name="connsiteY3" fmla="*/ 717550 h 827133"/>
              <a:gd name="connsiteX4" fmla="*/ 247650 w 2000877"/>
              <a:gd name="connsiteY4" fmla="*/ 752475 h 827133"/>
              <a:gd name="connsiteX5" fmla="*/ 339725 w 2000877"/>
              <a:gd name="connsiteY5" fmla="*/ 784225 h 827133"/>
              <a:gd name="connsiteX6" fmla="*/ 476250 w 2000877"/>
              <a:gd name="connsiteY6" fmla="*/ 787400 h 827133"/>
              <a:gd name="connsiteX7" fmla="*/ 619125 w 2000877"/>
              <a:gd name="connsiteY7" fmla="*/ 787400 h 827133"/>
              <a:gd name="connsiteX8" fmla="*/ 663575 w 2000877"/>
              <a:gd name="connsiteY8" fmla="*/ 768350 h 827133"/>
              <a:gd name="connsiteX9" fmla="*/ 717550 w 2000877"/>
              <a:gd name="connsiteY9" fmla="*/ 796925 h 827133"/>
              <a:gd name="connsiteX10" fmla="*/ 812800 w 2000877"/>
              <a:gd name="connsiteY10" fmla="*/ 815975 h 827133"/>
              <a:gd name="connsiteX11" fmla="*/ 879475 w 2000877"/>
              <a:gd name="connsiteY11" fmla="*/ 822325 h 827133"/>
              <a:gd name="connsiteX12" fmla="*/ 1006475 w 2000877"/>
              <a:gd name="connsiteY12" fmla="*/ 825500 h 827133"/>
              <a:gd name="connsiteX13" fmla="*/ 1174750 w 2000877"/>
              <a:gd name="connsiteY13" fmla="*/ 822325 h 827133"/>
              <a:gd name="connsiteX14" fmla="*/ 1206500 w 2000877"/>
              <a:gd name="connsiteY14" fmla="*/ 774700 h 827133"/>
              <a:gd name="connsiteX15" fmla="*/ 1273175 w 2000877"/>
              <a:gd name="connsiteY15" fmla="*/ 755650 h 827133"/>
              <a:gd name="connsiteX16" fmla="*/ 1368425 w 2000877"/>
              <a:gd name="connsiteY16" fmla="*/ 736600 h 827133"/>
              <a:gd name="connsiteX17" fmla="*/ 1454150 w 2000877"/>
              <a:gd name="connsiteY17" fmla="*/ 708025 h 827133"/>
              <a:gd name="connsiteX18" fmla="*/ 1565275 w 2000877"/>
              <a:gd name="connsiteY18" fmla="*/ 641350 h 827133"/>
              <a:gd name="connsiteX19" fmla="*/ 1654175 w 2000877"/>
              <a:gd name="connsiteY19" fmla="*/ 574675 h 827133"/>
              <a:gd name="connsiteX20" fmla="*/ 1720850 w 2000877"/>
              <a:gd name="connsiteY20" fmla="*/ 482600 h 827133"/>
              <a:gd name="connsiteX21" fmla="*/ 1793875 w 2000877"/>
              <a:gd name="connsiteY21" fmla="*/ 352425 h 827133"/>
              <a:gd name="connsiteX22" fmla="*/ 1857375 w 2000877"/>
              <a:gd name="connsiteY22" fmla="*/ 184150 h 827133"/>
              <a:gd name="connsiteX23" fmla="*/ 1860550 w 2000877"/>
              <a:gd name="connsiteY23" fmla="*/ 142875 h 827133"/>
              <a:gd name="connsiteX24" fmla="*/ 1993900 w 2000877"/>
              <a:gd name="connsiteY24" fmla="*/ 209551 h 827133"/>
              <a:gd name="connsiteX25" fmla="*/ 1987550 w 2000877"/>
              <a:gd name="connsiteY25" fmla="*/ 168276 h 827133"/>
              <a:gd name="connsiteX26" fmla="*/ 1990725 w 2000877"/>
              <a:gd name="connsiteY26" fmla="*/ 0 h 827133"/>
              <a:gd name="connsiteX0" fmla="*/ 0 w 1996409"/>
              <a:gd name="connsiteY0" fmla="*/ 403225 h 827133"/>
              <a:gd name="connsiteX1" fmla="*/ 53975 w 1996409"/>
              <a:gd name="connsiteY1" fmla="*/ 552450 h 827133"/>
              <a:gd name="connsiteX2" fmla="*/ 117475 w 1996409"/>
              <a:gd name="connsiteY2" fmla="*/ 650875 h 827133"/>
              <a:gd name="connsiteX3" fmla="*/ 174625 w 1996409"/>
              <a:gd name="connsiteY3" fmla="*/ 717550 h 827133"/>
              <a:gd name="connsiteX4" fmla="*/ 247650 w 1996409"/>
              <a:gd name="connsiteY4" fmla="*/ 752475 h 827133"/>
              <a:gd name="connsiteX5" fmla="*/ 339725 w 1996409"/>
              <a:gd name="connsiteY5" fmla="*/ 784225 h 827133"/>
              <a:gd name="connsiteX6" fmla="*/ 476250 w 1996409"/>
              <a:gd name="connsiteY6" fmla="*/ 787400 h 827133"/>
              <a:gd name="connsiteX7" fmla="*/ 619125 w 1996409"/>
              <a:gd name="connsiteY7" fmla="*/ 787400 h 827133"/>
              <a:gd name="connsiteX8" fmla="*/ 663575 w 1996409"/>
              <a:gd name="connsiteY8" fmla="*/ 768350 h 827133"/>
              <a:gd name="connsiteX9" fmla="*/ 717550 w 1996409"/>
              <a:gd name="connsiteY9" fmla="*/ 796925 h 827133"/>
              <a:gd name="connsiteX10" fmla="*/ 812800 w 1996409"/>
              <a:gd name="connsiteY10" fmla="*/ 815975 h 827133"/>
              <a:gd name="connsiteX11" fmla="*/ 879475 w 1996409"/>
              <a:gd name="connsiteY11" fmla="*/ 822325 h 827133"/>
              <a:gd name="connsiteX12" fmla="*/ 1006475 w 1996409"/>
              <a:gd name="connsiteY12" fmla="*/ 825500 h 827133"/>
              <a:gd name="connsiteX13" fmla="*/ 1174750 w 1996409"/>
              <a:gd name="connsiteY13" fmla="*/ 822325 h 827133"/>
              <a:gd name="connsiteX14" fmla="*/ 1206500 w 1996409"/>
              <a:gd name="connsiteY14" fmla="*/ 774700 h 827133"/>
              <a:gd name="connsiteX15" fmla="*/ 1273175 w 1996409"/>
              <a:gd name="connsiteY15" fmla="*/ 755650 h 827133"/>
              <a:gd name="connsiteX16" fmla="*/ 1368425 w 1996409"/>
              <a:gd name="connsiteY16" fmla="*/ 736600 h 827133"/>
              <a:gd name="connsiteX17" fmla="*/ 1454150 w 1996409"/>
              <a:gd name="connsiteY17" fmla="*/ 708025 h 827133"/>
              <a:gd name="connsiteX18" fmla="*/ 1565275 w 1996409"/>
              <a:gd name="connsiteY18" fmla="*/ 641350 h 827133"/>
              <a:gd name="connsiteX19" fmla="*/ 1654175 w 1996409"/>
              <a:gd name="connsiteY19" fmla="*/ 574675 h 827133"/>
              <a:gd name="connsiteX20" fmla="*/ 1720850 w 1996409"/>
              <a:gd name="connsiteY20" fmla="*/ 482600 h 827133"/>
              <a:gd name="connsiteX21" fmla="*/ 1793875 w 1996409"/>
              <a:gd name="connsiteY21" fmla="*/ 352425 h 827133"/>
              <a:gd name="connsiteX22" fmla="*/ 1857375 w 1996409"/>
              <a:gd name="connsiteY22" fmla="*/ 184150 h 827133"/>
              <a:gd name="connsiteX23" fmla="*/ 1860550 w 1996409"/>
              <a:gd name="connsiteY23" fmla="*/ 142875 h 827133"/>
              <a:gd name="connsiteX24" fmla="*/ 1962150 w 1996409"/>
              <a:gd name="connsiteY24" fmla="*/ 212726 h 827133"/>
              <a:gd name="connsiteX25" fmla="*/ 1993900 w 1996409"/>
              <a:gd name="connsiteY25" fmla="*/ 209551 h 827133"/>
              <a:gd name="connsiteX26" fmla="*/ 1987550 w 1996409"/>
              <a:gd name="connsiteY26" fmla="*/ 168276 h 827133"/>
              <a:gd name="connsiteX27" fmla="*/ 1990725 w 1996409"/>
              <a:gd name="connsiteY27" fmla="*/ 0 h 827133"/>
              <a:gd name="connsiteX0" fmla="*/ 0 w 1996409"/>
              <a:gd name="connsiteY0" fmla="*/ 403225 h 827133"/>
              <a:gd name="connsiteX1" fmla="*/ 53975 w 1996409"/>
              <a:gd name="connsiteY1" fmla="*/ 552450 h 827133"/>
              <a:gd name="connsiteX2" fmla="*/ 117475 w 1996409"/>
              <a:gd name="connsiteY2" fmla="*/ 650875 h 827133"/>
              <a:gd name="connsiteX3" fmla="*/ 174625 w 1996409"/>
              <a:gd name="connsiteY3" fmla="*/ 717550 h 827133"/>
              <a:gd name="connsiteX4" fmla="*/ 247650 w 1996409"/>
              <a:gd name="connsiteY4" fmla="*/ 752475 h 827133"/>
              <a:gd name="connsiteX5" fmla="*/ 339725 w 1996409"/>
              <a:gd name="connsiteY5" fmla="*/ 784225 h 827133"/>
              <a:gd name="connsiteX6" fmla="*/ 476250 w 1996409"/>
              <a:gd name="connsiteY6" fmla="*/ 787400 h 827133"/>
              <a:gd name="connsiteX7" fmla="*/ 619125 w 1996409"/>
              <a:gd name="connsiteY7" fmla="*/ 787400 h 827133"/>
              <a:gd name="connsiteX8" fmla="*/ 663575 w 1996409"/>
              <a:gd name="connsiteY8" fmla="*/ 768350 h 827133"/>
              <a:gd name="connsiteX9" fmla="*/ 717550 w 1996409"/>
              <a:gd name="connsiteY9" fmla="*/ 796925 h 827133"/>
              <a:gd name="connsiteX10" fmla="*/ 812800 w 1996409"/>
              <a:gd name="connsiteY10" fmla="*/ 815975 h 827133"/>
              <a:gd name="connsiteX11" fmla="*/ 879475 w 1996409"/>
              <a:gd name="connsiteY11" fmla="*/ 822325 h 827133"/>
              <a:gd name="connsiteX12" fmla="*/ 1006475 w 1996409"/>
              <a:gd name="connsiteY12" fmla="*/ 825500 h 827133"/>
              <a:gd name="connsiteX13" fmla="*/ 1174750 w 1996409"/>
              <a:gd name="connsiteY13" fmla="*/ 822325 h 827133"/>
              <a:gd name="connsiteX14" fmla="*/ 1206500 w 1996409"/>
              <a:gd name="connsiteY14" fmla="*/ 774700 h 827133"/>
              <a:gd name="connsiteX15" fmla="*/ 1273175 w 1996409"/>
              <a:gd name="connsiteY15" fmla="*/ 755650 h 827133"/>
              <a:gd name="connsiteX16" fmla="*/ 1368425 w 1996409"/>
              <a:gd name="connsiteY16" fmla="*/ 736600 h 827133"/>
              <a:gd name="connsiteX17" fmla="*/ 1454150 w 1996409"/>
              <a:gd name="connsiteY17" fmla="*/ 708025 h 827133"/>
              <a:gd name="connsiteX18" fmla="*/ 1565275 w 1996409"/>
              <a:gd name="connsiteY18" fmla="*/ 641350 h 827133"/>
              <a:gd name="connsiteX19" fmla="*/ 1654175 w 1996409"/>
              <a:gd name="connsiteY19" fmla="*/ 574675 h 827133"/>
              <a:gd name="connsiteX20" fmla="*/ 1720850 w 1996409"/>
              <a:gd name="connsiteY20" fmla="*/ 482600 h 827133"/>
              <a:gd name="connsiteX21" fmla="*/ 1793875 w 1996409"/>
              <a:gd name="connsiteY21" fmla="*/ 352425 h 827133"/>
              <a:gd name="connsiteX22" fmla="*/ 1857375 w 1996409"/>
              <a:gd name="connsiteY22" fmla="*/ 184150 h 827133"/>
              <a:gd name="connsiteX23" fmla="*/ 1860550 w 1996409"/>
              <a:gd name="connsiteY23" fmla="*/ 142875 h 827133"/>
              <a:gd name="connsiteX24" fmla="*/ 1962150 w 1996409"/>
              <a:gd name="connsiteY24" fmla="*/ 212726 h 827133"/>
              <a:gd name="connsiteX25" fmla="*/ 1993900 w 1996409"/>
              <a:gd name="connsiteY25" fmla="*/ 209551 h 827133"/>
              <a:gd name="connsiteX26" fmla="*/ 1987550 w 1996409"/>
              <a:gd name="connsiteY26" fmla="*/ 168276 h 827133"/>
              <a:gd name="connsiteX27" fmla="*/ 1990725 w 1996409"/>
              <a:gd name="connsiteY27" fmla="*/ 0 h 827133"/>
              <a:gd name="connsiteX0" fmla="*/ 0 w 1996409"/>
              <a:gd name="connsiteY0" fmla="*/ 403225 h 827133"/>
              <a:gd name="connsiteX1" fmla="*/ 53975 w 1996409"/>
              <a:gd name="connsiteY1" fmla="*/ 552450 h 827133"/>
              <a:gd name="connsiteX2" fmla="*/ 117475 w 1996409"/>
              <a:gd name="connsiteY2" fmla="*/ 650875 h 827133"/>
              <a:gd name="connsiteX3" fmla="*/ 174625 w 1996409"/>
              <a:gd name="connsiteY3" fmla="*/ 717550 h 827133"/>
              <a:gd name="connsiteX4" fmla="*/ 247650 w 1996409"/>
              <a:gd name="connsiteY4" fmla="*/ 752475 h 827133"/>
              <a:gd name="connsiteX5" fmla="*/ 339725 w 1996409"/>
              <a:gd name="connsiteY5" fmla="*/ 784225 h 827133"/>
              <a:gd name="connsiteX6" fmla="*/ 476250 w 1996409"/>
              <a:gd name="connsiteY6" fmla="*/ 787400 h 827133"/>
              <a:gd name="connsiteX7" fmla="*/ 619125 w 1996409"/>
              <a:gd name="connsiteY7" fmla="*/ 787400 h 827133"/>
              <a:gd name="connsiteX8" fmla="*/ 663575 w 1996409"/>
              <a:gd name="connsiteY8" fmla="*/ 768350 h 827133"/>
              <a:gd name="connsiteX9" fmla="*/ 717550 w 1996409"/>
              <a:gd name="connsiteY9" fmla="*/ 796925 h 827133"/>
              <a:gd name="connsiteX10" fmla="*/ 812800 w 1996409"/>
              <a:gd name="connsiteY10" fmla="*/ 815975 h 827133"/>
              <a:gd name="connsiteX11" fmla="*/ 879475 w 1996409"/>
              <a:gd name="connsiteY11" fmla="*/ 822325 h 827133"/>
              <a:gd name="connsiteX12" fmla="*/ 1006475 w 1996409"/>
              <a:gd name="connsiteY12" fmla="*/ 825500 h 827133"/>
              <a:gd name="connsiteX13" fmla="*/ 1174750 w 1996409"/>
              <a:gd name="connsiteY13" fmla="*/ 822325 h 827133"/>
              <a:gd name="connsiteX14" fmla="*/ 1206500 w 1996409"/>
              <a:gd name="connsiteY14" fmla="*/ 774700 h 827133"/>
              <a:gd name="connsiteX15" fmla="*/ 1273175 w 1996409"/>
              <a:gd name="connsiteY15" fmla="*/ 755650 h 827133"/>
              <a:gd name="connsiteX16" fmla="*/ 1368425 w 1996409"/>
              <a:gd name="connsiteY16" fmla="*/ 736600 h 827133"/>
              <a:gd name="connsiteX17" fmla="*/ 1454150 w 1996409"/>
              <a:gd name="connsiteY17" fmla="*/ 708025 h 827133"/>
              <a:gd name="connsiteX18" fmla="*/ 1565275 w 1996409"/>
              <a:gd name="connsiteY18" fmla="*/ 641350 h 827133"/>
              <a:gd name="connsiteX19" fmla="*/ 1654175 w 1996409"/>
              <a:gd name="connsiteY19" fmla="*/ 574675 h 827133"/>
              <a:gd name="connsiteX20" fmla="*/ 1720850 w 1996409"/>
              <a:gd name="connsiteY20" fmla="*/ 482600 h 827133"/>
              <a:gd name="connsiteX21" fmla="*/ 1793875 w 1996409"/>
              <a:gd name="connsiteY21" fmla="*/ 352425 h 827133"/>
              <a:gd name="connsiteX22" fmla="*/ 1857375 w 1996409"/>
              <a:gd name="connsiteY22" fmla="*/ 184150 h 827133"/>
              <a:gd name="connsiteX23" fmla="*/ 1860550 w 1996409"/>
              <a:gd name="connsiteY23" fmla="*/ 142875 h 827133"/>
              <a:gd name="connsiteX24" fmla="*/ 1892300 w 1996409"/>
              <a:gd name="connsiteY24" fmla="*/ 215901 h 827133"/>
              <a:gd name="connsiteX25" fmla="*/ 1962150 w 1996409"/>
              <a:gd name="connsiteY25" fmla="*/ 212726 h 827133"/>
              <a:gd name="connsiteX26" fmla="*/ 1993900 w 1996409"/>
              <a:gd name="connsiteY26" fmla="*/ 209551 h 827133"/>
              <a:gd name="connsiteX27" fmla="*/ 1987550 w 1996409"/>
              <a:gd name="connsiteY27" fmla="*/ 168276 h 827133"/>
              <a:gd name="connsiteX28" fmla="*/ 1990725 w 1996409"/>
              <a:gd name="connsiteY28" fmla="*/ 0 h 827133"/>
              <a:gd name="connsiteX0" fmla="*/ 0 w 1996409"/>
              <a:gd name="connsiteY0" fmla="*/ 403225 h 827133"/>
              <a:gd name="connsiteX1" fmla="*/ 53975 w 1996409"/>
              <a:gd name="connsiteY1" fmla="*/ 552450 h 827133"/>
              <a:gd name="connsiteX2" fmla="*/ 117475 w 1996409"/>
              <a:gd name="connsiteY2" fmla="*/ 650875 h 827133"/>
              <a:gd name="connsiteX3" fmla="*/ 174625 w 1996409"/>
              <a:gd name="connsiteY3" fmla="*/ 717550 h 827133"/>
              <a:gd name="connsiteX4" fmla="*/ 247650 w 1996409"/>
              <a:gd name="connsiteY4" fmla="*/ 752475 h 827133"/>
              <a:gd name="connsiteX5" fmla="*/ 339725 w 1996409"/>
              <a:gd name="connsiteY5" fmla="*/ 784225 h 827133"/>
              <a:gd name="connsiteX6" fmla="*/ 476250 w 1996409"/>
              <a:gd name="connsiteY6" fmla="*/ 787400 h 827133"/>
              <a:gd name="connsiteX7" fmla="*/ 619125 w 1996409"/>
              <a:gd name="connsiteY7" fmla="*/ 787400 h 827133"/>
              <a:gd name="connsiteX8" fmla="*/ 663575 w 1996409"/>
              <a:gd name="connsiteY8" fmla="*/ 768350 h 827133"/>
              <a:gd name="connsiteX9" fmla="*/ 717550 w 1996409"/>
              <a:gd name="connsiteY9" fmla="*/ 796925 h 827133"/>
              <a:gd name="connsiteX10" fmla="*/ 812800 w 1996409"/>
              <a:gd name="connsiteY10" fmla="*/ 815975 h 827133"/>
              <a:gd name="connsiteX11" fmla="*/ 879475 w 1996409"/>
              <a:gd name="connsiteY11" fmla="*/ 822325 h 827133"/>
              <a:gd name="connsiteX12" fmla="*/ 1006475 w 1996409"/>
              <a:gd name="connsiteY12" fmla="*/ 825500 h 827133"/>
              <a:gd name="connsiteX13" fmla="*/ 1174750 w 1996409"/>
              <a:gd name="connsiteY13" fmla="*/ 822325 h 827133"/>
              <a:gd name="connsiteX14" fmla="*/ 1206500 w 1996409"/>
              <a:gd name="connsiteY14" fmla="*/ 774700 h 827133"/>
              <a:gd name="connsiteX15" fmla="*/ 1273175 w 1996409"/>
              <a:gd name="connsiteY15" fmla="*/ 755650 h 827133"/>
              <a:gd name="connsiteX16" fmla="*/ 1368425 w 1996409"/>
              <a:gd name="connsiteY16" fmla="*/ 736600 h 827133"/>
              <a:gd name="connsiteX17" fmla="*/ 1454150 w 1996409"/>
              <a:gd name="connsiteY17" fmla="*/ 708025 h 827133"/>
              <a:gd name="connsiteX18" fmla="*/ 1565275 w 1996409"/>
              <a:gd name="connsiteY18" fmla="*/ 641350 h 827133"/>
              <a:gd name="connsiteX19" fmla="*/ 1654175 w 1996409"/>
              <a:gd name="connsiteY19" fmla="*/ 574675 h 827133"/>
              <a:gd name="connsiteX20" fmla="*/ 1720850 w 1996409"/>
              <a:gd name="connsiteY20" fmla="*/ 482600 h 827133"/>
              <a:gd name="connsiteX21" fmla="*/ 1793875 w 1996409"/>
              <a:gd name="connsiteY21" fmla="*/ 352425 h 827133"/>
              <a:gd name="connsiteX22" fmla="*/ 1857375 w 1996409"/>
              <a:gd name="connsiteY22" fmla="*/ 184150 h 827133"/>
              <a:gd name="connsiteX23" fmla="*/ 1860550 w 1996409"/>
              <a:gd name="connsiteY23" fmla="*/ 142875 h 827133"/>
              <a:gd name="connsiteX24" fmla="*/ 1873250 w 1996409"/>
              <a:gd name="connsiteY24" fmla="*/ 228601 h 827133"/>
              <a:gd name="connsiteX25" fmla="*/ 1892300 w 1996409"/>
              <a:gd name="connsiteY25" fmla="*/ 215901 h 827133"/>
              <a:gd name="connsiteX26" fmla="*/ 1962150 w 1996409"/>
              <a:gd name="connsiteY26" fmla="*/ 212726 h 827133"/>
              <a:gd name="connsiteX27" fmla="*/ 1993900 w 1996409"/>
              <a:gd name="connsiteY27" fmla="*/ 209551 h 827133"/>
              <a:gd name="connsiteX28" fmla="*/ 1987550 w 1996409"/>
              <a:gd name="connsiteY28" fmla="*/ 168276 h 827133"/>
              <a:gd name="connsiteX29" fmla="*/ 1990725 w 1996409"/>
              <a:gd name="connsiteY29" fmla="*/ 0 h 827133"/>
              <a:gd name="connsiteX0" fmla="*/ 0 w 1996409"/>
              <a:gd name="connsiteY0" fmla="*/ 403225 h 827133"/>
              <a:gd name="connsiteX1" fmla="*/ 53975 w 1996409"/>
              <a:gd name="connsiteY1" fmla="*/ 552450 h 827133"/>
              <a:gd name="connsiteX2" fmla="*/ 117475 w 1996409"/>
              <a:gd name="connsiteY2" fmla="*/ 650875 h 827133"/>
              <a:gd name="connsiteX3" fmla="*/ 174625 w 1996409"/>
              <a:gd name="connsiteY3" fmla="*/ 717550 h 827133"/>
              <a:gd name="connsiteX4" fmla="*/ 247650 w 1996409"/>
              <a:gd name="connsiteY4" fmla="*/ 752475 h 827133"/>
              <a:gd name="connsiteX5" fmla="*/ 339725 w 1996409"/>
              <a:gd name="connsiteY5" fmla="*/ 784225 h 827133"/>
              <a:gd name="connsiteX6" fmla="*/ 476250 w 1996409"/>
              <a:gd name="connsiteY6" fmla="*/ 787400 h 827133"/>
              <a:gd name="connsiteX7" fmla="*/ 619125 w 1996409"/>
              <a:gd name="connsiteY7" fmla="*/ 787400 h 827133"/>
              <a:gd name="connsiteX8" fmla="*/ 663575 w 1996409"/>
              <a:gd name="connsiteY8" fmla="*/ 768350 h 827133"/>
              <a:gd name="connsiteX9" fmla="*/ 717550 w 1996409"/>
              <a:gd name="connsiteY9" fmla="*/ 796925 h 827133"/>
              <a:gd name="connsiteX10" fmla="*/ 812800 w 1996409"/>
              <a:gd name="connsiteY10" fmla="*/ 815975 h 827133"/>
              <a:gd name="connsiteX11" fmla="*/ 879475 w 1996409"/>
              <a:gd name="connsiteY11" fmla="*/ 822325 h 827133"/>
              <a:gd name="connsiteX12" fmla="*/ 1006475 w 1996409"/>
              <a:gd name="connsiteY12" fmla="*/ 825500 h 827133"/>
              <a:gd name="connsiteX13" fmla="*/ 1174750 w 1996409"/>
              <a:gd name="connsiteY13" fmla="*/ 822325 h 827133"/>
              <a:gd name="connsiteX14" fmla="*/ 1206500 w 1996409"/>
              <a:gd name="connsiteY14" fmla="*/ 774700 h 827133"/>
              <a:gd name="connsiteX15" fmla="*/ 1273175 w 1996409"/>
              <a:gd name="connsiteY15" fmla="*/ 755650 h 827133"/>
              <a:gd name="connsiteX16" fmla="*/ 1368425 w 1996409"/>
              <a:gd name="connsiteY16" fmla="*/ 736600 h 827133"/>
              <a:gd name="connsiteX17" fmla="*/ 1454150 w 1996409"/>
              <a:gd name="connsiteY17" fmla="*/ 708025 h 827133"/>
              <a:gd name="connsiteX18" fmla="*/ 1565275 w 1996409"/>
              <a:gd name="connsiteY18" fmla="*/ 641350 h 827133"/>
              <a:gd name="connsiteX19" fmla="*/ 1654175 w 1996409"/>
              <a:gd name="connsiteY19" fmla="*/ 574675 h 827133"/>
              <a:gd name="connsiteX20" fmla="*/ 1720850 w 1996409"/>
              <a:gd name="connsiteY20" fmla="*/ 482600 h 827133"/>
              <a:gd name="connsiteX21" fmla="*/ 1793875 w 1996409"/>
              <a:gd name="connsiteY21" fmla="*/ 352425 h 827133"/>
              <a:gd name="connsiteX22" fmla="*/ 1857375 w 1996409"/>
              <a:gd name="connsiteY22" fmla="*/ 184150 h 827133"/>
              <a:gd name="connsiteX23" fmla="*/ 1860550 w 1996409"/>
              <a:gd name="connsiteY23" fmla="*/ 142875 h 827133"/>
              <a:gd name="connsiteX24" fmla="*/ 1873250 w 1996409"/>
              <a:gd name="connsiteY24" fmla="*/ 228601 h 827133"/>
              <a:gd name="connsiteX25" fmla="*/ 1892300 w 1996409"/>
              <a:gd name="connsiteY25" fmla="*/ 215901 h 827133"/>
              <a:gd name="connsiteX26" fmla="*/ 1930400 w 1996409"/>
              <a:gd name="connsiteY26" fmla="*/ 257176 h 827133"/>
              <a:gd name="connsiteX27" fmla="*/ 1962150 w 1996409"/>
              <a:gd name="connsiteY27" fmla="*/ 212726 h 827133"/>
              <a:gd name="connsiteX28" fmla="*/ 1993900 w 1996409"/>
              <a:gd name="connsiteY28" fmla="*/ 209551 h 827133"/>
              <a:gd name="connsiteX29" fmla="*/ 1987550 w 1996409"/>
              <a:gd name="connsiteY29" fmla="*/ 168276 h 827133"/>
              <a:gd name="connsiteX30" fmla="*/ 1990725 w 1996409"/>
              <a:gd name="connsiteY30" fmla="*/ 0 h 8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96409" h="827133">
                <a:moveTo>
                  <a:pt x="0" y="403225"/>
                </a:moveTo>
                <a:cubicBezTo>
                  <a:pt x="17198" y="457200"/>
                  <a:pt x="34396" y="511175"/>
                  <a:pt x="53975" y="552450"/>
                </a:cubicBezTo>
                <a:cubicBezTo>
                  <a:pt x="73554" y="593725"/>
                  <a:pt x="97367" y="623358"/>
                  <a:pt x="117475" y="650875"/>
                </a:cubicBezTo>
                <a:cubicBezTo>
                  <a:pt x="137583" y="678392"/>
                  <a:pt x="152929" y="700617"/>
                  <a:pt x="174625" y="717550"/>
                </a:cubicBezTo>
                <a:cubicBezTo>
                  <a:pt x="196321" y="734483"/>
                  <a:pt x="220133" y="741363"/>
                  <a:pt x="247650" y="752475"/>
                </a:cubicBezTo>
                <a:cubicBezTo>
                  <a:pt x="275167" y="763587"/>
                  <a:pt x="301625" y="778404"/>
                  <a:pt x="339725" y="784225"/>
                </a:cubicBezTo>
                <a:cubicBezTo>
                  <a:pt x="377825" y="790046"/>
                  <a:pt x="429683" y="786871"/>
                  <a:pt x="476250" y="787400"/>
                </a:cubicBezTo>
                <a:cubicBezTo>
                  <a:pt x="522817" y="787929"/>
                  <a:pt x="587904" y="790575"/>
                  <a:pt x="619125" y="787400"/>
                </a:cubicBezTo>
                <a:cubicBezTo>
                  <a:pt x="650346" y="784225"/>
                  <a:pt x="647171" y="766763"/>
                  <a:pt x="663575" y="768350"/>
                </a:cubicBezTo>
                <a:cubicBezTo>
                  <a:pt x="679979" y="769937"/>
                  <a:pt x="692679" y="788988"/>
                  <a:pt x="717550" y="796925"/>
                </a:cubicBezTo>
                <a:cubicBezTo>
                  <a:pt x="742421" y="804862"/>
                  <a:pt x="785813" y="811742"/>
                  <a:pt x="812800" y="815975"/>
                </a:cubicBezTo>
                <a:cubicBezTo>
                  <a:pt x="839788" y="820208"/>
                  <a:pt x="847196" y="820738"/>
                  <a:pt x="879475" y="822325"/>
                </a:cubicBezTo>
                <a:cubicBezTo>
                  <a:pt x="911754" y="823912"/>
                  <a:pt x="957263" y="825500"/>
                  <a:pt x="1006475" y="825500"/>
                </a:cubicBezTo>
                <a:cubicBezTo>
                  <a:pt x="1055687" y="825500"/>
                  <a:pt x="1141413" y="830792"/>
                  <a:pt x="1174750" y="822325"/>
                </a:cubicBezTo>
                <a:cubicBezTo>
                  <a:pt x="1208087" y="813858"/>
                  <a:pt x="1190096" y="785812"/>
                  <a:pt x="1206500" y="774700"/>
                </a:cubicBezTo>
                <a:cubicBezTo>
                  <a:pt x="1222904" y="763588"/>
                  <a:pt x="1246188" y="762000"/>
                  <a:pt x="1273175" y="755650"/>
                </a:cubicBezTo>
                <a:cubicBezTo>
                  <a:pt x="1300162" y="749300"/>
                  <a:pt x="1338262" y="744538"/>
                  <a:pt x="1368425" y="736600"/>
                </a:cubicBezTo>
                <a:cubicBezTo>
                  <a:pt x="1398588" y="728662"/>
                  <a:pt x="1421342" y="723900"/>
                  <a:pt x="1454150" y="708025"/>
                </a:cubicBezTo>
                <a:cubicBezTo>
                  <a:pt x="1486958" y="692150"/>
                  <a:pt x="1531938" y="663575"/>
                  <a:pt x="1565275" y="641350"/>
                </a:cubicBezTo>
                <a:cubicBezTo>
                  <a:pt x="1598612" y="619125"/>
                  <a:pt x="1628246" y="601133"/>
                  <a:pt x="1654175" y="574675"/>
                </a:cubicBezTo>
                <a:cubicBezTo>
                  <a:pt x="1680104" y="548217"/>
                  <a:pt x="1697567" y="519642"/>
                  <a:pt x="1720850" y="482600"/>
                </a:cubicBezTo>
                <a:cubicBezTo>
                  <a:pt x="1744133" y="445558"/>
                  <a:pt x="1771121" y="402167"/>
                  <a:pt x="1793875" y="352425"/>
                </a:cubicBezTo>
                <a:cubicBezTo>
                  <a:pt x="1816629" y="302683"/>
                  <a:pt x="1846263" y="219075"/>
                  <a:pt x="1857375" y="184150"/>
                </a:cubicBezTo>
                <a:cubicBezTo>
                  <a:pt x="1868488" y="149225"/>
                  <a:pt x="1857904" y="135467"/>
                  <a:pt x="1860550" y="142875"/>
                </a:cubicBezTo>
                <a:cubicBezTo>
                  <a:pt x="1863196" y="150284"/>
                  <a:pt x="1867958" y="216430"/>
                  <a:pt x="1873250" y="228601"/>
                </a:cubicBezTo>
                <a:cubicBezTo>
                  <a:pt x="1878542" y="240772"/>
                  <a:pt x="1882775" y="218018"/>
                  <a:pt x="1892300" y="215901"/>
                </a:cubicBezTo>
                <a:cubicBezTo>
                  <a:pt x="1901825" y="213784"/>
                  <a:pt x="1918758" y="257705"/>
                  <a:pt x="1930400" y="257176"/>
                </a:cubicBezTo>
                <a:cubicBezTo>
                  <a:pt x="1942042" y="256647"/>
                  <a:pt x="1951567" y="213784"/>
                  <a:pt x="1962150" y="212726"/>
                </a:cubicBezTo>
                <a:cubicBezTo>
                  <a:pt x="1984375" y="223839"/>
                  <a:pt x="1986492" y="211668"/>
                  <a:pt x="1993900" y="209551"/>
                </a:cubicBezTo>
                <a:cubicBezTo>
                  <a:pt x="2001308" y="207434"/>
                  <a:pt x="1980671" y="196322"/>
                  <a:pt x="1987550" y="168276"/>
                </a:cubicBezTo>
                <a:cubicBezTo>
                  <a:pt x="2009246" y="144463"/>
                  <a:pt x="1983317" y="6879"/>
                  <a:pt x="1990725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54350" y="2146300"/>
            <a:ext cx="1136650" cy="420169"/>
          </a:xfrm>
          <a:custGeom>
            <a:avLst/>
            <a:gdLst>
              <a:gd name="connsiteX0" fmla="*/ 0 w 1136650"/>
              <a:gd name="connsiteY0" fmla="*/ 69850 h 420169"/>
              <a:gd name="connsiteX1" fmla="*/ 57150 w 1136650"/>
              <a:gd name="connsiteY1" fmla="*/ 250825 h 420169"/>
              <a:gd name="connsiteX2" fmla="*/ 73025 w 1136650"/>
              <a:gd name="connsiteY2" fmla="*/ 288925 h 420169"/>
              <a:gd name="connsiteX3" fmla="*/ 123825 w 1136650"/>
              <a:gd name="connsiteY3" fmla="*/ 349250 h 420169"/>
              <a:gd name="connsiteX4" fmla="*/ 149225 w 1136650"/>
              <a:gd name="connsiteY4" fmla="*/ 381000 h 420169"/>
              <a:gd name="connsiteX5" fmla="*/ 203200 w 1136650"/>
              <a:gd name="connsiteY5" fmla="*/ 393700 h 420169"/>
              <a:gd name="connsiteX6" fmla="*/ 273050 w 1136650"/>
              <a:gd name="connsiteY6" fmla="*/ 415925 h 420169"/>
              <a:gd name="connsiteX7" fmla="*/ 349250 w 1136650"/>
              <a:gd name="connsiteY7" fmla="*/ 419100 h 420169"/>
              <a:gd name="connsiteX8" fmla="*/ 476250 w 1136650"/>
              <a:gd name="connsiteY8" fmla="*/ 419100 h 420169"/>
              <a:gd name="connsiteX9" fmla="*/ 565150 w 1136650"/>
              <a:gd name="connsiteY9" fmla="*/ 406400 h 420169"/>
              <a:gd name="connsiteX10" fmla="*/ 663575 w 1136650"/>
              <a:gd name="connsiteY10" fmla="*/ 384175 h 420169"/>
              <a:gd name="connsiteX11" fmla="*/ 793750 w 1136650"/>
              <a:gd name="connsiteY11" fmla="*/ 317500 h 420169"/>
              <a:gd name="connsiteX12" fmla="*/ 882650 w 1136650"/>
              <a:gd name="connsiteY12" fmla="*/ 269875 h 420169"/>
              <a:gd name="connsiteX13" fmla="*/ 974725 w 1136650"/>
              <a:gd name="connsiteY13" fmla="*/ 219075 h 420169"/>
              <a:gd name="connsiteX14" fmla="*/ 1028700 w 1136650"/>
              <a:gd name="connsiteY14" fmla="*/ 174625 h 420169"/>
              <a:gd name="connsiteX15" fmla="*/ 1063625 w 1136650"/>
              <a:gd name="connsiteY15" fmla="*/ 88900 h 420169"/>
              <a:gd name="connsiteX16" fmla="*/ 1092200 w 1136650"/>
              <a:gd name="connsiteY16" fmla="*/ 25400 h 420169"/>
              <a:gd name="connsiteX17" fmla="*/ 1136650 w 1136650"/>
              <a:gd name="connsiteY17" fmla="*/ 0 h 42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6650" h="420169">
                <a:moveTo>
                  <a:pt x="0" y="69850"/>
                </a:moveTo>
                <a:cubicBezTo>
                  <a:pt x="22489" y="142081"/>
                  <a:pt x="44979" y="214313"/>
                  <a:pt x="57150" y="250825"/>
                </a:cubicBezTo>
                <a:cubicBezTo>
                  <a:pt x="69321" y="287337"/>
                  <a:pt x="61913" y="272521"/>
                  <a:pt x="73025" y="288925"/>
                </a:cubicBezTo>
                <a:cubicBezTo>
                  <a:pt x="84137" y="305329"/>
                  <a:pt x="111125" y="333904"/>
                  <a:pt x="123825" y="349250"/>
                </a:cubicBezTo>
                <a:cubicBezTo>
                  <a:pt x="136525" y="364596"/>
                  <a:pt x="135996" y="373592"/>
                  <a:pt x="149225" y="381000"/>
                </a:cubicBezTo>
                <a:cubicBezTo>
                  <a:pt x="162454" y="388408"/>
                  <a:pt x="182563" y="387879"/>
                  <a:pt x="203200" y="393700"/>
                </a:cubicBezTo>
                <a:cubicBezTo>
                  <a:pt x="223837" y="399521"/>
                  <a:pt x="248708" y="411692"/>
                  <a:pt x="273050" y="415925"/>
                </a:cubicBezTo>
                <a:cubicBezTo>
                  <a:pt x="297392" y="420158"/>
                  <a:pt x="315383" y="418571"/>
                  <a:pt x="349250" y="419100"/>
                </a:cubicBezTo>
                <a:cubicBezTo>
                  <a:pt x="383117" y="419629"/>
                  <a:pt x="440267" y="421217"/>
                  <a:pt x="476250" y="419100"/>
                </a:cubicBezTo>
                <a:cubicBezTo>
                  <a:pt x="512233" y="416983"/>
                  <a:pt x="533929" y="412221"/>
                  <a:pt x="565150" y="406400"/>
                </a:cubicBezTo>
                <a:cubicBezTo>
                  <a:pt x="596371" y="400579"/>
                  <a:pt x="625475" y="398992"/>
                  <a:pt x="663575" y="384175"/>
                </a:cubicBezTo>
                <a:cubicBezTo>
                  <a:pt x="701675" y="369358"/>
                  <a:pt x="757238" y="336550"/>
                  <a:pt x="793750" y="317500"/>
                </a:cubicBezTo>
                <a:cubicBezTo>
                  <a:pt x="830262" y="298450"/>
                  <a:pt x="882650" y="269875"/>
                  <a:pt x="882650" y="269875"/>
                </a:cubicBezTo>
                <a:cubicBezTo>
                  <a:pt x="912812" y="253471"/>
                  <a:pt x="950383" y="234950"/>
                  <a:pt x="974725" y="219075"/>
                </a:cubicBezTo>
                <a:cubicBezTo>
                  <a:pt x="999067" y="203200"/>
                  <a:pt x="1013883" y="196321"/>
                  <a:pt x="1028700" y="174625"/>
                </a:cubicBezTo>
                <a:cubicBezTo>
                  <a:pt x="1043517" y="152929"/>
                  <a:pt x="1053042" y="113771"/>
                  <a:pt x="1063625" y="88900"/>
                </a:cubicBezTo>
                <a:cubicBezTo>
                  <a:pt x="1074208" y="64029"/>
                  <a:pt x="1080029" y="40217"/>
                  <a:pt x="1092200" y="25400"/>
                </a:cubicBezTo>
                <a:cubicBezTo>
                  <a:pt x="1104371" y="10583"/>
                  <a:pt x="1136650" y="0"/>
                  <a:pt x="1136650" y="0"/>
                </a:cubicBezTo>
              </a:path>
            </a:pathLst>
          </a:cu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11550" y="2149475"/>
            <a:ext cx="1150526" cy="686781"/>
          </a:xfrm>
          <a:custGeom>
            <a:avLst/>
            <a:gdLst>
              <a:gd name="connsiteX0" fmla="*/ 0 w 1150526"/>
              <a:gd name="connsiteY0" fmla="*/ 0 h 686781"/>
              <a:gd name="connsiteX1" fmla="*/ 9525 w 1150526"/>
              <a:gd name="connsiteY1" fmla="*/ 146050 h 686781"/>
              <a:gd name="connsiteX2" fmla="*/ 12700 w 1150526"/>
              <a:gd name="connsiteY2" fmla="*/ 244475 h 686781"/>
              <a:gd name="connsiteX3" fmla="*/ 15875 w 1150526"/>
              <a:gd name="connsiteY3" fmla="*/ 365125 h 686781"/>
              <a:gd name="connsiteX4" fmla="*/ 25400 w 1150526"/>
              <a:gd name="connsiteY4" fmla="*/ 460375 h 686781"/>
              <a:gd name="connsiteX5" fmla="*/ 25400 w 1150526"/>
              <a:gd name="connsiteY5" fmla="*/ 514350 h 686781"/>
              <a:gd name="connsiteX6" fmla="*/ 50800 w 1150526"/>
              <a:gd name="connsiteY6" fmla="*/ 571500 h 686781"/>
              <a:gd name="connsiteX7" fmla="*/ 98425 w 1150526"/>
              <a:gd name="connsiteY7" fmla="*/ 606425 h 686781"/>
              <a:gd name="connsiteX8" fmla="*/ 142875 w 1150526"/>
              <a:gd name="connsiteY8" fmla="*/ 612775 h 686781"/>
              <a:gd name="connsiteX9" fmla="*/ 209550 w 1150526"/>
              <a:gd name="connsiteY9" fmla="*/ 654050 h 686781"/>
              <a:gd name="connsiteX10" fmla="*/ 257175 w 1150526"/>
              <a:gd name="connsiteY10" fmla="*/ 644525 h 686781"/>
              <a:gd name="connsiteX11" fmla="*/ 298450 w 1150526"/>
              <a:gd name="connsiteY11" fmla="*/ 600075 h 686781"/>
              <a:gd name="connsiteX12" fmla="*/ 330200 w 1150526"/>
              <a:gd name="connsiteY12" fmla="*/ 587375 h 686781"/>
              <a:gd name="connsiteX13" fmla="*/ 365125 w 1150526"/>
              <a:gd name="connsiteY13" fmla="*/ 533400 h 686781"/>
              <a:gd name="connsiteX14" fmla="*/ 381000 w 1150526"/>
              <a:gd name="connsiteY14" fmla="*/ 587375 h 686781"/>
              <a:gd name="connsiteX15" fmla="*/ 425450 w 1150526"/>
              <a:gd name="connsiteY15" fmla="*/ 638175 h 686781"/>
              <a:gd name="connsiteX16" fmla="*/ 469900 w 1150526"/>
              <a:gd name="connsiteY16" fmla="*/ 666750 h 686781"/>
              <a:gd name="connsiteX17" fmla="*/ 511175 w 1150526"/>
              <a:gd name="connsiteY17" fmla="*/ 663575 h 686781"/>
              <a:gd name="connsiteX18" fmla="*/ 558800 w 1150526"/>
              <a:gd name="connsiteY18" fmla="*/ 663575 h 686781"/>
              <a:gd name="connsiteX19" fmla="*/ 603250 w 1150526"/>
              <a:gd name="connsiteY19" fmla="*/ 685800 h 686781"/>
              <a:gd name="connsiteX20" fmla="*/ 641350 w 1150526"/>
              <a:gd name="connsiteY20" fmla="*/ 676275 h 686781"/>
              <a:gd name="connsiteX21" fmla="*/ 679450 w 1150526"/>
              <a:gd name="connsiteY21" fmla="*/ 619125 h 686781"/>
              <a:gd name="connsiteX22" fmla="*/ 736600 w 1150526"/>
              <a:gd name="connsiteY22" fmla="*/ 615950 h 686781"/>
              <a:gd name="connsiteX23" fmla="*/ 796925 w 1150526"/>
              <a:gd name="connsiteY23" fmla="*/ 584200 h 686781"/>
              <a:gd name="connsiteX24" fmla="*/ 825500 w 1150526"/>
              <a:gd name="connsiteY24" fmla="*/ 577850 h 686781"/>
              <a:gd name="connsiteX25" fmla="*/ 844550 w 1150526"/>
              <a:gd name="connsiteY25" fmla="*/ 574675 h 686781"/>
              <a:gd name="connsiteX26" fmla="*/ 869950 w 1150526"/>
              <a:gd name="connsiteY26" fmla="*/ 581025 h 686781"/>
              <a:gd name="connsiteX27" fmla="*/ 895350 w 1150526"/>
              <a:gd name="connsiteY27" fmla="*/ 558800 h 686781"/>
              <a:gd name="connsiteX28" fmla="*/ 930275 w 1150526"/>
              <a:gd name="connsiteY28" fmla="*/ 565150 h 686781"/>
              <a:gd name="connsiteX29" fmla="*/ 990600 w 1150526"/>
              <a:gd name="connsiteY29" fmla="*/ 552450 h 686781"/>
              <a:gd name="connsiteX30" fmla="*/ 1044575 w 1150526"/>
              <a:gd name="connsiteY30" fmla="*/ 492125 h 686781"/>
              <a:gd name="connsiteX31" fmla="*/ 1076325 w 1150526"/>
              <a:gd name="connsiteY31" fmla="*/ 450850 h 686781"/>
              <a:gd name="connsiteX32" fmla="*/ 1098550 w 1150526"/>
              <a:gd name="connsiteY32" fmla="*/ 396875 h 686781"/>
              <a:gd name="connsiteX33" fmla="*/ 1133475 w 1150526"/>
              <a:gd name="connsiteY33" fmla="*/ 346075 h 686781"/>
              <a:gd name="connsiteX34" fmla="*/ 1149350 w 1150526"/>
              <a:gd name="connsiteY34" fmla="*/ 260350 h 686781"/>
              <a:gd name="connsiteX35" fmla="*/ 1149350 w 1150526"/>
              <a:gd name="connsiteY35" fmla="*/ 190500 h 686781"/>
              <a:gd name="connsiteX36" fmla="*/ 1149350 w 1150526"/>
              <a:gd name="connsiteY36" fmla="*/ 130175 h 686781"/>
              <a:gd name="connsiteX37" fmla="*/ 1139825 w 1150526"/>
              <a:gd name="connsiteY37" fmla="*/ 85725 h 68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50526" h="686781">
                <a:moveTo>
                  <a:pt x="0" y="0"/>
                </a:moveTo>
                <a:cubicBezTo>
                  <a:pt x="3704" y="52652"/>
                  <a:pt x="7408" y="105304"/>
                  <a:pt x="9525" y="146050"/>
                </a:cubicBezTo>
                <a:cubicBezTo>
                  <a:pt x="11642" y="186796"/>
                  <a:pt x="11642" y="207963"/>
                  <a:pt x="12700" y="244475"/>
                </a:cubicBezTo>
                <a:cubicBezTo>
                  <a:pt x="13758" y="280987"/>
                  <a:pt x="13758" y="329142"/>
                  <a:pt x="15875" y="365125"/>
                </a:cubicBezTo>
                <a:cubicBezTo>
                  <a:pt x="17992" y="401108"/>
                  <a:pt x="23813" y="435504"/>
                  <a:pt x="25400" y="460375"/>
                </a:cubicBezTo>
                <a:cubicBezTo>
                  <a:pt x="26988" y="485246"/>
                  <a:pt x="21167" y="495829"/>
                  <a:pt x="25400" y="514350"/>
                </a:cubicBezTo>
                <a:cubicBezTo>
                  <a:pt x="29633" y="532871"/>
                  <a:pt x="38629" y="556154"/>
                  <a:pt x="50800" y="571500"/>
                </a:cubicBezTo>
                <a:cubicBezTo>
                  <a:pt x="62971" y="586846"/>
                  <a:pt x="83079" y="599546"/>
                  <a:pt x="98425" y="606425"/>
                </a:cubicBezTo>
                <a:cubicBezTo>
                  <a:pt x="113771" y="613304"/>
                  <a:pt x="124354" y="604838"/>
                  <a:pt x="142875" y="612775"/>
                </a:cubicBezTo>
                <a:cubicBezTo>
                  <a:pt x="161396" y="620712"/>
                  <a:pt x="190500" y="648758"/>
                  <a:pt x="209550" y="654050"/>
                </a:cubicBezTo>
                <a:cubicBezTo>
                  <a:pt x="228600" y="659342"/>
                  <a:pt x="242358" y="653521"/>
                  <a:pt x="257175" y="644525"/>
                </a:cubicBezTo>
                <a:cubicBezTo>
                  <a:pt x="271992" y="635529"/>
                  <a:pt x="286279" y="609600"/>
                  <a:pt x="298450" y="600075"/>
                </a:cubicBezTo>
                <a:cubicBezTo>
                  <a:pt x="310621" y="590550"/>
                  <a:pt x="319088" y="598487"/>
                  <a:pt x="330200" y="587375"/>
                </a:cubicBezTo>
                <a:cubicBezTo>
                  <a:pt x="341312" y="576263"/>
                  <a:pt x="356658" y="533400"/>
                  <a:pt x="365125" y="533400"/>
                </a:cubicBezTo>
                <a:cubicBezTo>
                  <a:pt x="373592" y="533400"/>
                  <a:pt x="370946" y="569913"/>
                  <a:pt x="381000" y="587375"/>
                </a:cubicBezTo>
                <a:cubicBezTo>
                  <a:pt x="391054" y="604837"/>
                  <a:pt x="410633" y="624946"/>
                  <a:pt x="425450" y="638175"/>
                </a:cubicBezTo>
                <a:cubicBezTo>
                  <a:pt x="440267" y="651404"/>
                  <a:pt x="455613" y="662517"/>
                  <a:pt x="469900" y="666750"/>
                </a:cubicBezTo>
                <a:cubicBezTo>
                  <a:pt x="484187" y="670983"/>
                  <a:pt x="496358" y="664104"/>
                  <a:pt x="511175" y="663575"/>
                </a:cubicBezTo>
                <a:cubicBezTo>
                  <a:pt x="525992" y="663046"/>
                  <a:pt x="543454" y="659871"/>
                  <a:pt x="558800" y="663575"/>
                </a:cubicBezTo>
                <a:cubicBezTo>
                  <a:pt x="574146" y="667279"/>
                  <a:pt x="589492" y="683683"/>
                  <a:pt x="603250" y="685800"/>
                </a:cubicBezTo>
                <a:cubicBezTo>
                  <a:pt x="617008" y="687917"/>
                  <a:pt x="628650" y="687387"/>
                  <a:pt x="641350" y="676275"/>
                </a:cubicBezTo>
                <a:cubicBezTo>
                  <a:pt x="654050" y="665163"/>
                  <a:pt x="663575" y="629179"/>
                  <a:pt x="679450" y="619125"/>
                </a:cubicBezTo>
                <a:cubicBezTo>
                  <a:pt x="695325" y="609071"/>
                  <a:pt x="717021" y="621771"/>
                  <a:pt x="736600" y="615950"/>
                </a:cubicBezTo>
                <a:cubicBezTo>
                  <a:pt x="756179" y="610129"/>
                  <a:pt x="782108" y="590550"/>
                  <a:pt x="796925" y="584200"/>
                </a:cubicBezTo>
                <a:cubicBezTo>
                  <a:pt x="811742" y="577850"/>
                  <a:pt x="817562" y="579438"/>
                  <a:pt x="825500" y="577850"/>
                </a:cubicBezTo>
                <a:cubicBezTo>
                  <a:pt x="833438" y="576262"/>
                  <a:pt x="837142" y="574146"/>
                  <a:pt x="844550" y="574675"/>
                </a:cubicBezTo>
                <a:cubicBezTo>
                  <a:pt x="851958" y="575204"/>
                  <a:pt x="861483" y="583671"/>
                  <a:pt x="869950" y="581025"/>
                </a:cubicBezTo>
                <a:cubicBezTo>
                  <a:pt x="878417" y="578379"/>
                  <a:pt x="885296" y="561446"/>
                  <a:pt x="895350" y="558800"/>
                </a:cubicBezTo>
                <a:cubicBezTo>
                  <a:pt x="905404" y="556154"/>
                  <a:pt x="914400" y="566208"/>
                  <a:pt x="930275" y="565150"/>
                </a:cubicBezTo>
                <a:cubicBezTo>
                  <a:pt x="946150" y="564092"/>
                  <a:pt x="971550" y="564621"/>
                  <a:pt x="990600" y="552450"/>
                </a:cubicBezTo>
                <a:cubicBezTo>
                  <a:pt x="1009650" y="540279"/>
                  <a:pt x="1030288" y="509058"/>
                  <a:pt x="1044575" y="492125"/>
                </a:cubicBezTo>
                <a:cubicBezTo>
                  <a:pt x="1058862" y="475192"/>
                  <a:pt x="1067329" y="466725"/>
                  <a:pt x="1076325" y="450850"/>
                </a:cubicBezTo>
                <a:cubicBezTo>
                  <a:pt x="1085321" y="434975"/>
                  <a:pt x="1089025" y="414338"/>
                  <a:pt x="1098550" y="396875"/>
                </a:cubicBezTo>
                <a:cubicBezTo>
                  <a:pt x="1108075" y="379413"/>
                  <a:pt x="1125008" y="368829"/>
                  <a:pt x="1133475" y="346075"/>
                </a:cubicBezTo>
                <a:cubicBezTo>
                  <a:pt x="1141942" y="323321"/>
                  <a:pt x="1146704" y="286279"/>
                  <a:pt x="1149350" y="260350"/>
                </a:cubicBezTo>
                <a:cubicBezTo>
                  <a:pt x="1151996" y="234421"/>
                  <a:pt x="1149350" y="190500"/>
                  <a:pt x="1149350" y="190500"/>
                </a:cubicBezTo>
                <a:cubicBezTo>
                  <a:pt x="1149350" y="168804"/>
                  <a:pt x="1150937" y="147637"/>
                  <a:pt x="1149350" y="130175"/>
                </a:cubicBezTo>
                <a:cubicBezTo>
                  <a:pt x="1147763" y="112713"/>
                  <a:pt x="1139825" y="85725"/>
                  <a:pt x="1139825" y="85725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3964">
            <a:off x="3577741" y="3618363"/>
            <a:ext cx="757769" cy="3330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8509">
            <a:off x="3954991" y="3610754"/>
            <a:ext cx="757769" cy="333011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2968625" y="2901950"/>
            <a:ext cx="1336675" cy="730250"/>
          </a:xfrm>
          <a:custGeom>
            <a:avLst/>
            <a:gdLst>
              <a:gd name="connsiteX0" fmla="*/ 22225 w 1336675"/>
              <a:gd name="connsiteY0" fmla="*/ 228600 h 730250"/>
              <a:gd name="connsiteX1" fmla="*/ 3175 w 1336675"/>
              <a:gd name="connsiteY1" fmla="*/ 168275 h 730250"/>
              <a:gd name="connsiteX2" fmla="*/ 0 w 1336675"/>
              <a:gd name="connsiteY2" fmla="*/ 127000 h 730250"/>
              <a:gd name="connsiteX3" fmla="*/ 9525 w 1336675"/>
              <a:gd name="connsiteY3" fmla="*/ 79375 h 730250"/>
              <a:gd name="connsiteX4" fmla="*/ 25400 w 1336675"/>
              <a:gd name="connsiteY4" fmla="*/ 47625 h 730250"/>
              <a:gd name="connsiteX5" fmla="*/ 73025 w 1336675"/>
              <a:gd name="connsiteY5" fmla="*/ 9525 h 730250"/>
              <a:gd name="connsiteX6" fmla="*/ 158750 w 1336675"/>
              <a:gd name="connsiteY6" fmla="*/ 0 h 730250"/>
              <a:gd name="connsiteX7" fmla="*/ 196850 w 1336675"/>
              <a:gd name="connsiteY7" fmla="*/ 0 h 730250"/>
              <a:gd name="connsiteX8" fmla="*/ 238125 w 1336675"/>
              <a:gd name="connsiteY8" fmla="*/ 12700 h 730250"/>
              <a:gd name="connsiteX9" fmla="*/ 282575 w 1336675"/>
              <a:gd name="connsiteY9" fmla="*/ 22225 h 730250"/>
              <a:gd name="connsiteX10" fmla="*/ 317500 w 1336675"/>
              <a:gd name="connsiteY10" fmla="*/ 25400 h 730250"/>
              <a:gd name="connsiteX11" fmla="*/ 365125 w 1336675"/>
              <a:gd name="connsiteY11" fmla="*/ 50800 h 730250"/>
              <a:gd name="connsiteX12" fmla="*/ 434975 w 1336675"/>
              <a:gd name="connsiteY12" fmla="*/ 66675 h 730250"/>
              <a:gd name="connsiteX13" fmla="*/ 546100 w 1336675"/>
              <a:gd name="connsiteY13" fmla="*/ 101600 h 730250"/>
              <a:gd name="connsiteX14" fmla="*/ 574675 w 1336675"/>
              <a:gd name="connsiteY14" fmla="*/ 92075 h 730250"/>
              <a:gd name="connsiteX15" fmla="*/ 609600 w 1336675"/>
              <a:gd name="connsiteY15" fmla="*/ 60325 h 730250"/>
              <a:gd name="connsiteX16" fmla="*/ 682625 w 1336675"/>
              <a:gd name="connsiteY16" fmla="*/ 53975 h 730250"/>
              <a:gd name="connsiteX17" fmla="*/ 755650 w 1336675"/>
              <a:gd name="connsiteY17" fmla="*/ 69850 h 730250"/>
              <a:gd name="connsiteX18" fmla="*/ 869950 w 1336675"/>
              <a:gd name="connsiteY18" fmla="*/ 120650 h 730250"/>
              <a:gd name="connsiteX19" fmla="*/ 981075 w 1336675"/>
              <a:gd name="connsiteY19" fmla="*/ 174625 h 730250"/>
              <a:gd name="connsiteX20" fmla="*/ 1085850 w 1336675"/>
              <a:gd name="connsiteY20" fmla="*/ 234950 h 730250"/>
              <a:gd name="connsiteX21" fmla="*/ 1184275 w 1336675"/>
              <a:gd name="connsiteY21" fmla="*/ 282575 h 730250"/>
              <a:gd name="connsiteX22" fmla="*/ 1216025 w 1336675"/>
              <a:gd name="connsiteY22" fmla="*/ 358775 h 730250"/>
              <a:gd name="connsiteX23" fmla="*/ 1266825 w 1336675"/>
              <a:gd name="connsiteY23" fmla="*/ 400050 h 730250"/>
              <a:gd name="connsiteX24" fmla="*/ 1292225 w 1336675"/>
              <a:gd name="connsiteY24" fmla="*/ 431800 h 730250"/>
              <a:gd name="connsiteX25" fmla="*/ 1314450 w 1336675"/>
              <a:gd name="connsiteY25" fmla="*/ 473075 h 730250"/>
              <a:gd name="connsiteX26" fmla="*/ 1336675 w 1336675"/>
              <a:gd name="connsiteY26" fmla="*/ 517525 h 730250"/>
              <a:gd name="connsiteX27" fmla="*/ 1336675 w 1336675"/>
              <a:gd name="connsiteY27" fmla="*/ 577850 h 730250"/>
              <a:gd name="connsiteX28" fmla="*/ 1308100 w 1336675"/>
              <a:gd name="connsiteY28" fmla="*/ 650875 h 730250"/>
              <a:gd name="connsiteX29" fmla="*/ 1254125 w 1336675"/>
              <a:gd name="connsiteY29" fmla="*/ 698500 h 730250"/>
              <a:gd name="connsiteX30" fmla="*/ 1190625 w 1336675"/>
              <a:gd name="connsiteY30" fmla="*/ 720725 h 730250"/>
              <a:gd name="connsiteX31" fmla="*/ 1155700 w 1336675"/>
              <a:gd name="connsiteY31" fmla="*/ 730250 h 730250"/>
              <a:gd name="connsiteX32" fmla="*/ 1108075 w 1336675"/>
              <a:gd name="connsiteY32" fmla="*/ 730250 h 730250"/>
              <a:gd name="connsiteX33" fmla="*/ 1057275 w 1336675"/>
              <a:gd name="connsiteY33" fmla="*/ 727075 h 730250"/>
              <a:gd name="connsiteX34" fmla="*/ 993775 w 1336675"/>
              <a:gd name="connsiteY34" fmla="*/ 717550 h 730250"/>
              <a:gd name="connsiteX35" fmla="*/ 927100 w 1336675"/>
              <a:gd name="connsiteY35" fmla="*/ 704850 h 730250"/>
              <a:gd name="connsiteX36" fmla="*/ 828675 w 1336675"/>
              <a:gd name="connsiteY36" fmla="*/ 688975 h 730250"/>
              <a:gd name="connsiteX37" fmla="*/ 774700 w 1336675"/>
              <a:gd name="connsiteY37" fmla="*/ 673100 h 730250"/>
              <a:gd name="connsiteX38" fmla="*/ 723900 w 1336675"/>
              <a:gd name="connsiteY38" fmla="*/ 673100 h 730250"/>
              <a:gd name="connsiteX39" fmla="*/ 660400 w 1336675"/>
              <a:gd name="connsiteY39" fmla="*/ 666750 h 730250"/>
              <a:gd name="connsiteX40" fmla="*/ 603250 w 1336675"/>
              <a:gd name="connsiteY40" fmla="*/ 673100 h 730250"/>
              <a:gd name="connsiteX41" fmla="*/ 542925 w 1336675"/>
              <a:gd name="connsiteY41" fmla="*/ 669925 h 730250"/>
              <a:gd name="connsiteX42" fmla="*/ 473075 w 1336675"/>
              <a:gd name="connsiteY42" fmla="*/ 660400 h 730250"/>
              <a:gd name="connsiteX43" fmla="*/ 400050 w 1336675"/>
              <a:gd name="connsiteY43" fmla="*/ 644525 h 730250"/>
              <a:gd name="connsiteX44" fmla="*/ 333375 w 1336675"/>
              <a:gd name="connsiteY44" fmla="*/ 619125 h 730250"/>
              <a:gd name="connsiteX45" fmla="*/ 266700 w 1336675"/>
              <a:gd name="connsiteY45" fmla="*/ 600075 h 730250"/>
              <a:gd name="connsiteX46" fmla="*/ 215900 w 1336675"/>
              <a:gd name="connsiteY46" fmla="*/ 577850 h 730250"/>
              <a:gd name="connsiteX47" fmla="*/ 177800 w 1336675"/>
              <a:gd name="connsiteY47" fmla="*/ 533400 h 730250"/>
              <a:gd name="connsiteX48" fmla="*/ 136525 w 1336675"/>
              <a:gd name="connsiteY48" fmla="*/ 501650 h 730250"/>
              <a:gd name="connsiteX49" fmla="*/ 101600 w 1336675"/>
              <a:gd name="connsiteY49" fmla="*/ 454025 h 730250"/>
              <a:gd name="connsiteX50" fmla="*/ 76200 w 1336675"/>
              <a:gd name="connsiteY50" fmla="*/ 422275 h 730250"/>
              <a:gd name="connsiteX51" fmla="*/ 60325 w 1336675"/>
              <a:gd name="connsiteY51" fmla="*/ 381000 h 730250"/>
              <a:gd name="connsiteX52" fmla="*/ 34925 w 1336675"/>
              <a:gd name="connsiteY52" fmla="*/ 320675 h 730250"/>
              <a:gd name="connsiteX53" fmla="*/ 22225 w 1336675"/>
              <a:gd name="connsiteY53" fmla="*/ 22860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36675" h="730250">
                <a:moveTo>
                  <a:pt x="22225" y="228600"/>
                </a:moveTo>
                <a:lnTo>
                  <a:pt x="3175" y="168275"/>
                </a:lnTo>
                <a:lnTo>
                  <a:pt x="0" y="127000"/>
                </a:lnTo>
                <a:lnTo>
                  <a:pt x="9525" y="79375"/>
                </a:lnTo>
                <a:lnTo>
                  <a:pt x="25400" y="47625"/>
                </a:lnTo>
                <a:lnTo>
                  <a:pt x="73025" y="9525"/>
                </a:lnTo>
                <a:lnTo>
                  <a:pt x="158750" y="0"/>
                </a:lnTo>
                <a:lnTo>
                  <a:pt x="196850" y="0"/>
                </a:lnTo>
                <a:lnTo>
                  <a:pt x="238125" y="12700"/>
                </a:lnTo>
                <a:lnTo>
                  <a:pt x="282575" y="22225"/>
                </a:lnTo>
                <a:lnTo>
                  <a:pt x="317500" y="25400"/>
                </a:lnTo>
                <a:lnTo>
                  <a:pt x="365125" y="50800"/>
                </a:lnTo>
                <a:lnTo>
                  <a:pt x="434975" y="66675"/>
                </a:lnTo>
                <a:lnTo>
                  <a:pt x="546100" y="101600"/>
                </a:lnTo>
                <a:lnTo>
                  <a:pt x="574675" y="92075"/>
                </a:lnTo>
                <a:lnTo>
                  <a:pt x="609600" y="60325"/>
                </a:lnTo>
                <a:lnTo>
                  <a:pt x="682625" y="53975"/>
                </a:lnTo>
                <a:lnTo>
                  <a:pt x="755650" y="69850"/>
                </a:lnTo>
                <a:lnTo>
                  <a:pt x="869950" y="120650"/>
                </a:lnTo>
                <a:lnTo>
                  <a:pt x="981075" y="174625"/>
                </a:lnTo>
                <a:lnTo>
                  <a:pt x="1085850" y="234950"/>
                </a:lnTo>
                <a:lnTo>
                  <a:pt x="1184275" y="282575"/>
                </a:lnTo>
                <a:lnTo>
                  <a:pt x="1216025" y="358775"/>
                </a:lnTo>
                <a:lnTo>
                  <a:pt x="1266825" y="400050"/>
                </a:lnTo>
                <a:lnTo>
                  <a:pt x="1292225" y="431800"/>
                </a:lnTo>
                <a:lnTo>
                  <a:pt x="1314450" y="473075"/>
                </a:lnTo>
                <a:lnTo>
                  <a:pt x="1336675" y="517525"/>
                </a:lnTo>
                <a:lnTo>
                  <a:pt x="1336675" y="577850"/>
                </a:lnTo>
                <a:lnTo>
                  <a:pt x="1308100" y="650875"/>
                </a:lnTo>
                <a:lnTo>
                  <a:pt x="1254125" y="698500"/>
                </a:lnTo>
                <a:lnTo>
                  <a:pt x="1190625" y="720725"/>
                </a:lnTo>
                <a:lnTo>
                  <a:pt x="1155700" y="730250"/>
                </a:lnTo>
                <a:lnTo>
                  <a:pt x="1108075" y="730250"/>
                </a:lnTo>
                <a:lnTo>
                  <a:pt x="1057275" y="727075"/>
                </a:lnTo>
                <a:lnTo>
                  <a:pt x="993775" y="717550"/>
                </a:lnTo>
                <a:lnTo>
                  <a:pt x="927100" y="704850"/>
                </a:lnTo>
                <a:lnTo>
                  <a:pt x="828675" y="688975"/>
                </a:lnTo>
                <a:lnTo>
                  <a:pt x="774700" y="673100"/>
                </a:lnTo>
                <a:lnTo>
                  <a:pt x="723900" y="673100"/>
                </a:lnTo>
                <a:lnTo>
                  <a:pt x="660400" y="666750"/>
                </a:lnTo>
                <a:lnTo>
                  <a:pt x="603250" y="673100"/>
                </a:lnTo>
                <a:lnTo>
                  <a:pt x="542925" y="669925"/>
                </a:lnTo>
                <a:lnTo>
                  <a:pt x="473075" y="660400"/>
                </a:lnTo>
                <a:lnTo>
                  <a:pt x="400050" y="644525"/>
                </a:lnTo>
                <a:lnTo>
                  <a:pt x="333375" y="619125"/>
                </a:lnTo>
                <a:lnTo>
                  <a:pt x="266700" y="600075"/>
                </a:lnTo>
                <a:lnTo>
                  <a:pt x="215900" y="577850"/>
                </a:lnTo>
                <a:lnTo>
                  <a:pt x="177800" y="533400"/>
                </a:lnTo>
                <a:lnTo>
                  <a:pt x="136525" y="501650"/>
                </a:lnTo>
                <a:lnTo>
                  <a:pt x="101600" y="454025"/>
                </a:lnTo>
                <a:lnTo>
                  <a:pt x="76200" y="422275"/>
                </a:lnTo>
                <a:lnTo>
                  <a:pt x="60325" y="381000"/>
                </a:lnTo>
                <a:lnTo>
                  <a:pt x="34925" y="320675"/>
                </a:lnTo>
                <a:lnTo>
                  <a:pt x="22225" y="228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43250" y="2978150"/>
            <a:ext cx="454025" cy="384175"/>
          </a:xfrm>
          <a:custGeom>
            <a:avLst/>
            <a:gdLst>
              <a:gd name="connsiteX0" fmla="*/ 15875 w 454025"/>
              <a:gd name="connsiteY0" fmla="*/ 250825 h 384175"/>
              <a:gd name="connsiteX1" fmla="*/ 3175 w 454025"/>
              <a:gd name="connsiteY1" fmla="*/ 168275 h 384175"/>
              <a:gd name="connsiteX2" fmla="*/ 0 w 454025"/>
              <a:gd name="connsiteY2" fmla="*/ 101600 h 384175"/>
              <a:gd name="connsiteX3" fmla="*/ 9525 w 454025"/>
              <a:gd name="connsiteY3" fmla="*/ 44450 h 384175"/>
              <a:gd name="connsiteX4" fmla="*/ 47625 w 454025"/>
              <a:gd name="connsiteY4" fmla="*/ 0 h 384175"/>
              <a:gd name="connsiteX5" fmla="*/ 95250 w 454025"/>
              <a:gd name="connsiteY5" fmla="*/ 3175 h 384175"/>
              <a:gd name="connsiteX6" fmla="*/ 165100 w 454025"/>
              <a:gd name="connsiteY6" fmla="*/ 44450 h 384175"/>
              <a:gd name="connsiteX7" fmla="*/ 254000 w 454025"/>
              <a:gd name="connsiteY7" fmla="*/ 85725 h 384175"/>
              <a:gd name="connsiteX8" fmla="*/ 314325 w 454025"/>
              <a:gd name="connsiteY8" fmla="*/ 127000 h 384175"/>
              <a:gd name="connsiteX9" fmla="*/ 403225 w 454025"/>
              <a:gd name="connsiteY9" fmla="*/ 193675 h 384175"/>
              <a:gd name="connsiteX10" fmla="*/ 434975 w 454025"/>
              <a:gd name="connsiteY10" fmla="*/ 228600 h 384175"/>
              <a:gd name="connsiteX11" fmla="*/ 454025 w 454025"/>
              <a:gd name="connsiteY11" fmla="*/ 266700 h 384175"/>
              <a:gd name="connsiteX12" fmla="*/ 438150 w 454025"/>
              <a:gd name="connsiteY12" fmla="*/ 311150 h 384175"/>
              <a:gd name="connsiteX13" fmla="*/ 393700 w 454025"/>
              <a:gd name="connsiteY13" fmla="*/ 352425 h 384175"/>
              <a:gd name="connsiteX14" fmla="*/ 365125 w 454025"/>
              <a:gd name="connsiteY14" fmla="*/ 368300 h 384175"/>
              <a:gd name="connsiteX15" fmla="*/ 298450 w 454025"/>
              <a:gd name="connsiteY15" fmla="*/ 377825 h 384175"/>
              <a:gd name="connsiteX16" fmla="*/ 222250 w 454025"/>
              <a:gd name="connsiteY16" fmla="*/ 384175 h 384175"/>
              <a:gd name="connsiteX17" fmla="*/ 155575 w 454025"/>
              <a:gd name="connsiteY17" fmla="*/ 371475 h 384175"/>
              <a:gd name="connsiteX18" fmla="*/ 104775 w 454025"/>
              <a:gd name="connsiteY18" fmla="*/ 349250 h 384175"/>
              <a:gd name="connsiteX19" fmla="*/ 66675 w 454025"/>
              <a:gd name="connsiteY19" fmla="*/ 314325 h 384175"/>
              <a:gd name="connsiteX20" fmla="*/ 15875 w 454025"/>
              <a:gd name="connsiteY20" fmla="*/ 25082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025" h="384175">
                <a:moveTo>
                  <a:pt x="15875" y="250825"/>
                </a:moveTo>
                <a:lnTo>
                  <a:pt x="3175" y="168275"/>
                </a:lnTo>
                <a:lnTo>
                  <a:pt x="0" y="101600"/>
                </a:lnTo>
                <a:lnTo>
                  <a:pt x="9525" y="44450"/>
                </a:lnTo>
                <a:lnTo>
                  <a:pt x="47625" y="0"/>
                </a:lnTo>
                <a:lnTo>
                  <a:pt x="95250" y="3175"/>
                </a:lnTo>
                <a:lnTo>
                  <a:pt x="165100" y="44450"/>
                </a:lnTo>
                <a:lnTo>
                  <a:pt x="254000" y="85725"/>
                </a:lnTo>
                <a:lnTo>
                  <a:pt x="314325" y="127000"/>
                </a:lnTo>
                <a:lnTo>
                  <a:pt x="403225" y="193675"/>
                </a:lnTo>
                <a:lnTo>
                  <a:pt x="434975" y="228600"/>
                </a:lnTo>
                <a:lnTo>
                  <a:pt x="454025" y="266700"/>
                </a:lnTo>
                <a:lnTo>
                  <a:pt x="438150" y="311150"/>
                </a:lnTo>
                <a:lnTo>
                  <a:pt x="393700" y="352425"/>
                </a:lnTo>
                <a:lnTo>
                  <a:pt x="365125" y="368300"/>
                </a:lnTo>
                <a:lnTo>
                  <a:pt x="298450" y="377825"/>
                </a:lnTo>
                <a:lnTo>
                  <a:pt x="222250" y="384175"/>
                </a:lnTo>
                <a:lnTo>
                  <a:pt x="155575" y="371475"/>
                </a:lnTo>
                <a:lnTo>
                  <a:pt x="104775" y="349250"/>
                </a:lnTo>
                <a:lnTo>
                  <a:pt x="66675" y="314325"/>
                </a:lnTo>
                <a:lnTo>
                  <a:pt x="15875" y="250825"/>
                </a:lnTo>
                <a:close/>
              </a:path>
            </a:pathLst>
          </a:cu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88173" y="3183751"/>
            <a:ext cx="10034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HPS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(HPS test)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01344" y="2651590"/>
            <a:ext cx="616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APEX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2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HPS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99661" y="1775240"/>
            <a:ext cx="24288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&lt;=2015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1 week at 1.1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1 week at 2.2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&gt;2015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3 months at 2.2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GeV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3 months at 6.6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GeV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4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DarkLight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0572" y="1142266"/>
            <a:ext cx="826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FEL electron beam, 100 </a:t>
            </a:r>
            <a:r>
              <a:rPr lang="en-US" dirty="0">
                <a:solidFill>
                  <a:srgbClr val="FFFFFF"/>
                </a:solidFill>
              </a:rPr>
              <a:t>M</a:t>
            </a:r>
            <a:r>
              <a:rPr lang="en-US" dirty="0" smtClean="0">
                <a:solidFill>
                  <a:srgbClr val="FFFFFF"/>
                </a:solidFill>
              </a:rPr>
              <a:t>eV</a:t>
            </a:r>
            <a:r>
              <a:rPr lang="en-US" dirty="0">
                <a:solidFill>
                  <a:srgbClr val="FFFFFF"/>
                </a:solidFill>
              </a:rPr>
              <a:t>, continuous, </a:t>
            </a:r>
            <a:r>
              <a:rPr lang="en-US" dirty="0" smtClean="0">
                <a:solidFill>
                  <a:srgbClr val="FFFFFF"/>
                </a:solidFill>
              </a:rPr>
              <a:t>10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mA, sent onto 10</a:t>
            </a:r>
            <a:r>
              <a:rPr lang="en-US" baseline="30000" dirty="0" smtClean="0">
                <a:solidFill>
                  <a:srgbClr val="FFFFFF"/>
                </a:solidFill>
              </a:rPr>
              <a:t>19</a:t>
            </a:r>
            <a:r>
              <a:rPr lang="en-US" dirty="0" smtClean="0">
                <a:solidFill>
                  <a:srgbClr val="FFFFFF"/>
                </a:solidFill>
              </a:rPr>
              <a:t> 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/cm</a:t>
            </a:r>
            <a:r>
              <a:rPr lang="en-US" baseline="30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gas jet target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499521"/>
            <a:ext cx="8530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Proton recoil detector. Full reconstruction of the event for background rejection.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Vertex	</a:t>
            </a:r>
            <a:r>
              <a:rPr lang="en-US" dirty="0" err="1" smtClean="0">
                <a:solidFill>
                  <a:srgbClr val="FFFF00"/>
                </a:solidFill>
              </a:rPr>
              <a:t>ing</a:t>
            </a:r>
            <a:r>
              <a:rPr lang="en-US" dirty="0" smtClean="0">
                <a:solidFill>
                  <a:srgbClr val="FFFF00"/>
                </a:solidFill>
              </a:rPr>
              <a:t> and low momentum lepton tracker: TPC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Outer trackers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2" y="2435809"/>
            <a:ext cx="6670098" cy="32537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0572" y="5831522"/>
            <a:ext cx="808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- Test performed on prototype vacuum chamber to assess beam transport feasibility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19" y="2435809"/>
            <a:ext cx="381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photon at JLAB + </a:t>
            </a:r>
            <a:r>
              <a:rPr lang="en-US" dirty="0" err="1" smtClean="0"/>
              <a:t>MAinz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145" y="1251139"/>
            <a:ext cx="5054600" cy="4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0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P-348 at CERN SPS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27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569" y="1894145"/>
            <a:ext cx="4998231" cy="3355134"/>
          </a:xfrm>
          <a:prstGeom prst="rect">
            <a:avLst/>
          </a:prstGeom>
          <a:ln>
            <a:solidFill>
              <a:srgbClr val="F79646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903" y="4906121"/>
            <a:ext cx="907516" cy="147815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4222358" y="4620454"/>
            <a:ext cx="498736" cy="298625"/>
          </a:xfrm>
          <a:prstGeom prst="straightConnector1">
            <a:avLst/>
          </a:prstGeom>
          <a:ln w="38100" cmpd="sng"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59862" y="4461704"/>
            <a:ext cx="656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beam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918" y="1209487"/>
            <a:ext cx="5101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H4 high purity electron beam, </a:t>
            </a:r>
            <a:r>
              <a:rPr lang="en-US" sz="1600" dirty="0" smtClean="0">
                <a:solidFill>
                  <a:srgbClr val="F79646"/>
                </a:solidFill>
              </a:rPr>
              <a:t>&lt;1% contamination required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(tertiary, from </a:t>
            </a:r>
            <a:r>
              <a:rPr lang="en-US" sz="16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solidFill>
                  <a:schemeClr val="bg2"/>
                </a:solidFill>
              </a:rPr>
              <a:t> conversions)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1268" y="1900765"/>
            <a:ext cx="1250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SPSC-P-348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904" y="2270094"/>
            <a:ext cx="3239997" cy="355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134" y="4164778"/>
            <a:ext cx="2303090" cy="2191571"/>
          </a:xfrm>
          <a:prstGeom prst="rect">
            <a:avLst/>
          </a:prstGeom>
          <a:ln>
            <a:solidFill>
              <a:srgbClr val="F7964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3" y="1900766"/>
            <a:ext cx="3504404" cy="3348514"/>
          </a:xfrm>
          <a:prstGeom prst="rect">
            <a:avLst/>
          </a:prstGeom>
          <a:ln>
            <a:solidFill>
              <a:srgbClr val="F79646"/>
            </a:solidFill>
          </a:ln>
        </p:spPr>
      </p:pic>
    </p:spTree>
    <p:extLst>
      <p:ext uri="{BB962C8B-B14F-4D97-AF65-F5344CB8AC3E}">
        <p14:creationId xmlns:p14="http://schemas.microsoft.com/office/powerpoint/2010/main" val="31756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200" y="1572061"/>
            <a:ext cx="4452919" cy="4357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P-348 at CERN SPS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28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14912" y="1895892"/>
            <a:ext cx="1860742" cy="1902742"/>
          </a:xfrm>
          <a:custGeom>
            <a:avLst/>
            <a:gdLst>
              <a:gd name="connsiteX0" fmla="*/ 4940 w 1212138"/>
              <a:gd name="connsiteY0" fmla="*/ 0 h 1480058"/>
              <a:gd name="connsiteX1" fmla="*/ 684390 w 1212138"/>
              <a:gd name="connsiteY1" fmla="*/ 406400 h 1480058"/>
              <a:gd name="connsiteX2" fmla="*/ 944740 w 1212138"/>
              <a:gd name="connsiteY2" fmla="*/ 606425 h 1480058"/>
              <a:gd name="connsiteX3" fmla="*/ 1141590 w 1212138"/>
              <a:gd name="connsiteY3" fmla="*/ 768350 h 1480058"/>
              <a:gd name="connsiteX4" fmla="*/ 1211440 w 1212138"/>
              <a:gd name="connsiteY4" fmla="*/ 984250 h 1480058"/>
              <a:gd name="connsiteX5" fmla="*/ 1106665 w 1212138"/>
              <a:gd name="connsiteY5" fmla="*/ 1127125 h 1480058"/>
              <a:gd name="connsiteX6" fmla="*/ 833615 w 1212138"/>
              <a:gd name="connsiteY6" fmla="*/ 1270000 h 1480058"/>
              <a:gd name="connsiteX7" fmla="*/ 541515 w 1212138"/>
              <a:gd name="connsiteY7" fmla="*/ 1362075 h 1480058"/>
              <a:gd name="connsiteX8" fmla="*/ 58915 w 1212138"/>
              <a:gd name="connsiteY8" fmla="*/ 1476375 h 1480058"/>
              <a:gd name="connsiteX9" fmla="*/ 8115 w 1212138"/>
              <a:gd name="connsiteY9" fmla="*/ 1454150 h 1480058"/>
              <a:gd name="connsiteX0" fmla="*/ 4940 w 1202797"/>
              <a:gd name="connsiteY0" fmla="*/ 0 h 1480058"/>
              <a:gd name="connsiteX1" fmla="*/ 684390 w 1202797"/>
              <a:gd name="connsiteY1" fmla="*/ 406400 h 1480058"/>
              <a:gd name="connsiteX2" fmla="*/ 944740 w 1202797"/>
              <a:gd name="connsiteY2" fmla="*/ 606425 h 1480058"/>
              <a:gd name="connsiteX3" fmla="*/ 1141590 w 1202797"/>
              <a:gd name="connsiteY3" fmla="*/ 768350 h 1480058"/>
              <a:gd name="connsiteX4" fmla="*/ 1201915 w 1202797"/>
              <a:gd name="connsiteY4" fmla="*/ 981075 h 1480058"/>
              <a:gd name="connsiteX5" fmla="*/ 1106665 w 1202797"/>
              <a:gd name="connsiteY5" fmla="*/ 1127125 h 1480058"/>
              <a:gd name="connsiteX6" fmla="*/ 833615 w 1202797"/>
              <a:gd name="connsiteY6" fmla="*/ 1270000 h 1480058"/>
              <a:gd name="connsiteX7" fmla="*/ 541515 w 1202797"/>
              <a:gd name="connsiteY7" fmla="*/ 1362075 h 1480058"/>
              <a:gd name="connsiteX8" fmla="*/ 58915 w 1202797"/>
              <a:gd name="connsiteY8" fmla="*/ 1476375 h 1480058"/>
              <a:gd name="connsiteX9" fmla="*/ 8115 w 1202797"/>
              <a:gd name="connsiteY9" fmla="*/ 1454150 h 1480058"/>
              <a:gd name="connsiteX0" fmla="*/ 4940 w 1202041"/>
              <a:gd name="connsiteY0" fmla="*/ 0 h 1480058"/>
              <a:gd name="connsiteX1" fmla="*/ 684390 w 1202041"/>
              <a:gd name="connsiteY1" fmla="*/ 406400 h 1480058"/>
              <a:gd name="connsiteX2" fmla="*/ 944740 w 1202041"/>
              <a:gd name="connsiteY2" fmla="*/ 606425 h 1480058"/>
              <a:gd name="connsiteX3" fmla="*/ 1122540 w 1202041"/>
              <a:gd name="connsiteY3" fmla="*/ 774700 h 1480058"/>
              <a:gd name="connsiteX4" fmla="*/ 1201915 w 1202041"/>
              <a:gd name="connsiteY4" fmla="*/ 981075 h 1480058"/>
              <a:gd name="connsiteX5" fmla="*/ 1106665 w 1202041"/>
              <a:gd name="connsiteY5" fmla="*/ 1127125 h 1480058"/>
              <a:gd name="connsiteX6" fmla="*/ 833615 w 1202041"/>
              <a:gd name="connsiteY6" fmla="*/ 1270000 h 1480058"/>
              <a:gd name="connsiteX7" fmla="*/ 541515 w 1202041"/>
              <a:gd name="connsiteY7" fmla="*/ 1362075 h 1480058"/>
              <a:gd name="connsiteX8" fmla="*/ 58915 w 1202041"/>
              <a:gd name="connsiteY8" fmla="*/ 1476375 h 1480058"/>
              <a:gd name="connsiteX9" fmla="*/ 8115 w 1202041"/>
              <a:gd name="connsiteY9" fmla="*/ 1454150 h 1480058"/>
              <a:gd name="connsiteX0" fmla="*/ 4940 w 1202041"/>
              <a:gd name="connsiteY0" fmla="*/ 0 h 1480058"/>
              <a:gd name="connsiteX1" fmla="*/ 699367 w 1202041"/>
              <a:gd name="connsiteY1" fmla="*/ 459160 h 1480058"/>
              <a:gd name="connsiteX2" fmla="*/ 944740 w 1202041"/>
              <a:gd name="connsiteY2" fmla="*/ 606425 h 1480058"/>
              <a:gd name="connsiteX3" fmla="*/ 1122540 w 1202041"/>
              <a:gd name="connsiteY3" fmla="*/ 774700 h 1480058"/>
              <a:gd name="connsiteX4" fmla="*/ 1201915 w 1202041"/>
              <a:gd name="connsiteY4" fmla="*/ 981075 h 1480058"/>
              <a:gd name="connsiteX5" fmla="*/ 1106665 w 1202041"/>
              <a:gd name="connsiteY5" fmla="*/ 1127125 h 1480058"/>
              <a:gd name="connsiteX6" fmla="*/ 833615 w 1202041"/>
              <a:gd name="connsiteY6" fmla="*/ 1270000 h 1480058"/>
              <a:gd name="connsiteX7" fmla="*/ 541515 w 1202041"/>
              <a:gd name="connsiteY7" fmla="*/ 1362075 h 1480058"/>
              <a:gd name="connsiteX8" fmla="*/ 58915 w 1202041"/>
              <a:gd name="connsiteY8" fmla="*/ 1476375 h 1480058"/>
              <a:gd name="connsiteX9" fmla="*/ 8115 w 1202041"/>
              <a:gd name="connsiteY9" fmla="*/ 1454150 h 1480058"/>
              <a:gd name="connsiteX0" fmla="*/ 4940 w 1202027"/>
              <a:gd name="connsiteY0" fmla="*/ 0 h 1480058"/>
              <a:gd name="connsiteX1" fmla="*/ 699367 w 1202027"/>
              <a:gd name="connsiteY1" fmla="*/ 459160 h 1480058"/>
              <a:gd name="connsiteX2" fmla="*/ 977190 w 1202027"/>
              <a:gd name="connsiteY2" fmla="*/ 670293 h 1480058"/>
              <a:gd name="connsiteX3" fmla="*/ 1122540 w 1202027"/>
              <a:gd name="connsiteY3" fmla="*/ 774700 h 1480058"/>
              <a:gd name="connsiteX4" fmla="*/ 1201915 w 1202027"/>
              <a:gd name="connsiteY4" fmla="*/ 981075 h 1480058"/>
              <a:gd name="connsiteX5" fmla="*/ 1106665 w 1202027"/>
              <a:gd name="connsiteY5" fmla="*/ 1127125 h 1480058"/>
              <a:gd name="connsiteX6" fmla="*/ 833615 w 1202027"/>
              <a:gd name="connsiteY6" fmla="*/ 1270000 h 1480058"/>
              <a:gd name="connsiteX7" fmla="*/ 541515 w 1202027"/>
              <a:gd name="connsiteY7" fmla="*/ 1362075 h 1480058"/>
              <a:gd name="connsiteX8" fmla="*/ 58915 w 1202027"/>
              <a:gd name="connsiteY8" fmla="*/ 1476375 h 1480058"/>
              <a:gd name="connsiteX9" fmla="*/ 8115 w 1202027"/>
              <a:gd name="connsiteY9" fmla="*/ 1454150 h 1480058"/>
              <a:gd name="connsiteX0" fmla="*/ 4940 w 1202264"/>
              <a:gd name="connsiteY0" fmla="*/ 0 h 1480058"/>
              <a:gd name="connsiteX1" fmla="*/ 699367 w 1202264"/>
              <a:gd name="connsiteY1" fmla="*/ 459160 h 1480058"/>
              <a:gd name="connsiteX2" fmla="*/ 977190 w 1202264"/>
              <a:gd name="connsiteY2" fmla="*/ 670293 h 1480058"/>
              <a:gd name="connsiteX3" fmla="*/ 1132524 w 1202264"/>
              <a:gd name="connsiteY3" fmla="*/ 827460 h 1480058"/>
              <a:gd name="connsiteX4" fmla="*/ 1201915 w 1202264"/>
              <a:gd name="connsiteY4" fmla="*/ 981075 h 1480058"/>
              <a:gd name="connsiteX5" fmla="*/ 1106665 w 1202264"/>
              <a:gd name="connsiteY5" fmla="*/ 1127125 h 1480058"/>
              <a:gd name="connsiteX6" fmla="*/ 833615 w 1202264"/>
              <a:gd name="connsiteY6" fmla="*/ 1270000 h 1480058"/>
              <a:gd name="connsiteX7" fmla="*/ 541515 w 1202264"/>
              <a:gd name="connsiteY7" fmla="*/ 1362075 h 1480058"/>
              <a:gd name="connsiteX8" fmla="*/ 58915 w 1202264"/>
              <a:gd name="connsiteY8" fmla="*/ 1476375 h 1480058"/>
              <a:gd name="connsiteX9" fmla="*/ 8115 w 1202264"/>
              <a:gd name="connsiteY9" fmla="*/ 1454150 h 1480058"/>
              <a:gd name="connsiteX0" fmla="*/ 4940 w 1204743"/>
              <a:gd name="connsiteY0" fmla="*/ 0 h 1480058"/>
              <a:gd name="connsiteX1" fmla="*/ 699367 w 1204743"/>
              <a:gd name="connsiteY1" fmla="*/ 459160 h 1480058"/>
              <a:gd name="connsiteX2" fmla="*/ 977190 w 1204743"/>
              <a:gd name="connsiteY2" fmla="*/ 670293 h 1480058"/>
              <a:gd name="connsiteX3" fmla="*/ 1132524 w 1204743"/>
              <a:gd name="connsiteY3" fmla="*/ 827460 h 1480058"/>
              <a:gd name="connsiteX4" fmla="*/ 1204411 w 1204743"/>
              <a:gd name="connsiteY4" fmla="*/ 1014397 h 1480058"/>
              <a:gd name="connsiteX5" fmla="*/ 1106665 w 1204743"/>
              <a:gd name="connsiteY5" fmla="*/ 1127125 h 1480058"/>
              <a:gd name="connsiteX6" fmla="*/ 833615 w 1204743"/>
              <a:gd name="connsiteY6" fmla="*/ 1270000 h 1480058"/>
              <a:gd name="connsiteX7" fmla="*/ 541515 w 1204743"/>
              <a:gd name="connsiteY7" fmla="*/ 1362075 h 1480058"/>
              <a:gd name="connsiteX8" fmla="*/ 58915 w 1204743"/>
              <a:gd name="connsiteY8" fmla="*/ 1476375 h 1480058"/>
              <a:gd name="connsiteX9" fmla="*/ 8115 w 1204743"/>
              <a:gd name="connsiteY9" fmla="*/ 1454150 h 1480058"/>
              <a:gd name="connsiteX0" fmla="*/ 4940 w 1204803"/>
              <a:gd name="connsiteY0" fmla="*/ 0 h 1480058"/>
              <a:gd name="connsiteX1" fmla="*/ 699367 w 1204803"/>
              <a:gd name="connsiteY1" fmla="*/ 459160 h 1480058"/>
              <a:gd name="connsiteX2" fmla="*/ 977190 w 1204803"/>
              <a:gd name="connsiteY2" fmla="*/ 670293 h 1480058"/>
              <a:gd name="connsiteX3" fmla="*/ 1132524 w 1204803"/>
              <a:gd name="connsiteY3" fmla="*/ 827460 h 1480058"/>
              <a:gd name="connsiteX4" fmla="*/ 1204411 w 1204803"/>
              <a:gd name="connsiteY4" fmla="*/ 1014397 h 1480058"/>
              <a:gd name="connsiteX5" fmla="*/ 1104169 w 1204803"/>
              <a:gd name="connsiteY5" fmla="*/ 1182662 h 1480058"/>
              <a:gd name="connsiteX6" fmla="*/ 833615 w 1204803"/>
              <a:gd name="connsiteY6" fmla="*/ 1270000 h 1480058"/>
              <a:gd name="connsiteX7" fmla="*/ 541515 w 1204803"/>
              <a:gd name="connsiteY7" fmla="*/ 1362075 h 1480058"/>
              <a:gd name="connsiteX8" fmla="*/ 58915 w 1204803"/>
              <a:gd name="connsiteY8" fmla="*/ 1476375 h 1480058"/>
              <a:gd name="connsiteX9" fmla="*/ 8115 w 1204803"/>
              <a:gd name="connsiteY9" fmla="*/ 1454150 h 1480058"/>
              <a:gd name="connsiteX0" fmla="*/ 4940 w 1204803"/>
              <a:gd name="connsiteY0" fmla="*/ 0 h 1480058"/>
              <a:gd name="connsiteX1" fmla="*/ 699367 w 1204803"/>
              <a:gd name="connsiteY1" fmla="*/ 459160 h 1480058"/>
              <a:gd name="connsiteX2" fmla="*/ 977190 w 1204803"/>
              <a:gd name="connsiteY2" fmla="*/ 670293 h 1480058"/>
              <a:gd name="connsiteX3" fmla="*/ 1132524 w 1204803"/>
              <a:gd name="connsiteY3" fmla="*/ 827460 h 1480058"/>
              <a:gd name="connsiteX4" fmla="*/ 1204411 w 1204803"/>
              <a:gd name="connsiteY4" fmla="*/ 1014397 h 1480058"/>
              <a:gd name="connsiteX5" fmla="*/ 1104169 w 1204803"/>
              <a:gd name="connsiteY5" fmla="*/ 1182662 h 1480058"/>
              <a:gd name="connsiteX6" fmla="*/ 833615 w 1204803"/>
              <a:gd name="connsiteY6" fmla="*/ 1317206 h 1480058"/>
              <a:gd name="connsiteX7" fmla="*/ 541515 w 1204803"/>
              <a:gd name="connsiteY7" fmla="*/ 1362075 h 1480058"/>
              <a:gd name="connsiteX8" fmla="*/ 58915 w 1204803"/>
              <a:gd name="connsiteY8" fmla="*/ 1476375 h 1480058"/>
              <a:gd name="connsiteX9" fmla="*/ 8115 w 1204803"/>
              <a:gd name="connsiteY9" fmla="*/ 1454150 h 1480058"/>
              <a:gd name="connsiteX0" fmla="*/ 2597 w 1202460"/>
              <a:gd name="connsiteY0" fmla="*/ 0 h 1477233"/>
              <a:gd name="connsiteX1" fmla="*/ 697024 w 1202460"/>
              <a:gd name="connsiteY1" fmla="*/ 459160 h 1477233"/>
              <a:gd name="connsiteX2" fmla="*/ 974847 w 1202460"/>
              <a:gd name="connsiteY2" fmla="*/ 670293 h 1477233"/>
              <a:gd name="connsiteX3" fmla="*/ 1130181 w 1202460"/>
              <a:gd name="connsiteY3" fmla="*/ 827460 h 1477233"/>
              <a:gd name="connsiteX4" fmla="*/ 1202068 w 1202460"/>
              <a:gd name="connsiteY4" fmla="*/ 1014397 h 1477233"/>
              <a:gd name="connsiteX5" fmla="*/ 1101826 w 1202460"/>
              <a:gd name="connsiteY5" fmla="*/ 1182662 h 1477233"/>
              <a:gd name="connsiteX6" fmla="*/ 831272 w 1202460"/>
              <a:gd name="connsiteY6" fmla="*/ 1317206 h 1477233"/>
              <a:gd name="connsiteX7" fmla="*/ 496737 w 1202460"/>
              <a:gd name="connsiteY7" fmla="*/ 1417612 h 1477233"/>
              <a:gd name="connsiteX8" fmla="*/ 56572 w 1202460"/>
              <a:gd name="connsiteY8" fmla="*/ 1476375 h 1477233"/>
              <a:gd name="connsiteX9" fmla="*/ 5772 w 1202460"/>
              <a:gd name="connsiteY9" fmla="*/ 1454150 h 1477233"/>
              <a:gd name="connsiteX0" fmla="*/ 2597 w 1202460"/>
              <a:gd name="connsiteY0" fmla="*/ 0 h 1496349"/>
              <a:gd name="connsiteX1" fmla="*/ 697024 w 1202460"/>
              <a:gd name="connsiteY1" fmla="*/ 459160 h 1496349"/>
              <a:gd name="connsiteX2" fmla="*/ 974847 w 1202460"/>
              <a:gd name="connsiteY2" fmla="*/ 670293 h 1496349"/>
              <a:gd name="connsiteX3" fmla="*/ 1130181 w 1202460"/>
              <a:gd name="connsiteY3" fmla="*/ 827460 h 1496349"/>
              <a:gd name="connsiteX4" fmla="*/ 1202068 w 1202460"/>
              <a:gd name="connsiteY4" fmla="*/ 1014397 h 1496349"/>
              <a:gd name="connsiteX5" fmla="*/ 1101826 w 1202460"/>
              <a:gd name="connsiteY5" fmla="*/ 1182662 h 1496349"/>
              <a:gd name="connsiteX6" fmla="*/ 831272 w 1202460"/>
              <a:gd name="connsiteY6" fmla="*/ 1317206 h 1496349"/>
              <a:gd name="connsiteX7" fmla="*/ 496737 w 1202460"/>
              <a:gd name="connsiteY7" fmla="*/ 1417612 h 1496349"/>
              <a:gd name="connsiteX8" fmla="*/ 56572 w 1202460"/>
              <a:gd name="connsiteY8" fmla="*/ 1495813 h 1496349"/>
              <a:gd name="connsiteX9" fmla="*/ 5772 w 1202460"/>
              <a:gd name="connsiteY9" fmla="*/ 1454150 h 1496349"/>
              <a:gd name="connsiteX0" fmla="*/ 0 w 1446983"/>
              <a:gd name="connsiteY0" fmla="*/ 0 h 1646299"/>
              <a:gd name="connsiteX1" fmla="*/ 941547 w 1446983"/>
              <a:gd name="connsiteY1" fmla="*/ 609110 h 1646299"/>
              <a:gd name="connsiteX2" fmla="*/ 1219370 w 1446983"/>
              <a:gd name="connsiteY2" fmla="*/ 820243 h 1646299"/>
              <a:gd name="connsiteX3" fmla="*/ 1374704 w 1446983"/>
              <a:gd name="connsiteY3" fmla="*/ 977410 h 1646299"/>
              <a:gd name="connsiteX4" fmla="*/ 1446591 w 1446983"/>
              <a:gd name="connsiteY4" fmla="*/ 1164347 h 1646299"/>
              <a:gd name="connsiteX5" fmla="*/ 1346349 w 1446983"/>
              <a:gd name="connsiteY5" fmla="*/ 1332612 h 1646299"/>
              <a:gd name="connsiteX6" fmla="*/ 1075795 w 1446983"/>
              <a:gd name="connsiteY6" fmla="*/ 1467156 h 1646299"/>
              <a:gd name="connsiteX7" fmla="*/ 741260 w 1446983"/>
              <a:gd name="connsiteY7" fmla="*/ 1567562 h 1646299"/>
              <a:gd name="connsiteX8" fmla="*/ 301095 w 1446983"/>
              <a:gd name="connsiteY8" fmla="*/ 1645763 h 1646299"/>
              <a:gd name="connsiteX9" fmla="*/ 250295 w 1446983"/>
              <a:gd name="connsiteY9" fmla="*/ 1604100 h 1646299"/>
              <a:gd name="connsiteX0" fmla="*/ 0 w 1446983"/>
              <a:gd name="connsiteY0" fmla="*/ 0 h 1673880"/>
              <a:gd name="connsiteX1" fmla="*/ 941547 w 1446983"/>
              <a:gd name="connsiteY1" fmla="*/ 609110 h 1673880"/>
              <a:gd name="connsiteX2" fmla="*/ 1219370 w 1446983"/>
              <a:gd name="connsiteY2" fmla="*/ 820243 h 1673880"/>
              <a:gd name="connsiteX3" fmla="*/ 1374704 w 1446983"/>
              <a:gd name="connsiteY3" fmla="*/ 977410 h 1673880"/>
              <a:gd name="connsiteX4" fmla="*/ 1446591 w 1446983"/>
              <a:gd name="connsiteY4" fmla="*/ 1164347 h 1673880"/>
              <a:gd name="connsiteX5" fmla="*/ 1346349 w 1446983"/>
              <a:gd name="connsiteY5" fmla="*/ 1332612 h 1673880"/>
              <a:gd name="connsiteX6" fmla="*/ 1075795 w 1446983"/>
              <a:gd name="connsiteY6" fmla="*/ 1467156 h 1673880"/>
              <a:gd name="connsiteX7" fmla="*/ 741260 w 1446983"/>
              <a:gd name="connsiteY7" fmla="*/ 1567562 h 1673880"/>
              <a:gd name="connsiteX8" fmla="*/ 29014 w 1446983"/>
              <a:gd name="connsiteY8" fmla="*/ 1673531 h 1673880"/>
              <a:gd name="connsiteX9" fmla="*/ 250295 w 1446983"/>
              <a:gd name="connsiteY9" fmla="*/ 1604100 h 1673880"/>
              <a:gd name="connsiteX0" fmla="*/ 38609 w 1485592"/>
              <a:gd name="connsiteY0" fmla="*/ 0 h 1676098"/>
              <a:gd name="connsiteX1" fmla="*/ 980156 w 1485592"/>
              <a:gd name="connsiteY1" fmla="*/ 609110 h 1676098"/>
              <a:gd name="connsiteX2" fmla="*/ 1257979 w 1485592"/>
              <a:gd name="connsiteY2" fmla="*/ 820243 h 1676098"/>
              <a:gd name="connsiteX3" fmla="*/ 1413313 w 1485592"/>
              <a:gd name="connsiteY3" fmla="*/ 977410 h 1676098"/>
              <a:gd name="connsiteX4" fmla="*/ 1485200 w 1485592"/>
              <a:gd name="connsiteY4" fmla="*/ 1164347 h 1676098"/>
              <a:gd name="connsiteX5" fmla="*/ 1384958 w 1485592"/>
              <a:gd name="connsiteY5" fmla="*/ 1332612 h 1676098"/>
              <a:gd name="connsiteX6" fmla="*/ 1114404 w 1485592"/>
              <a:gd name="connsiteY6" fmla="*/ 1467156 h 1676098"/>
              <a:gd name="connsiteX7" fmla="*/ 779869 w 1485592"/>
              <a:gd name="connsiteY7" fmla="*/ 1567562 h 1676098"/>
              <a:gd name="connsiteX8" fmla="*/ 67623 w 1485592"/>
              <a:gd name="connsiteY8" fmla="*/ 1673531 h 1676098"/>
              <a:gd name="connsiteX9" fmla="*/ 29304 w 1485592"/>
              <a:gd name="connsiteY9" fmla="*/ 1645753 h 1676098"/>
              <a:gd name="connsiteX0" fmla="*/ 9305 w 1456288"/>
              <a:gd name="connsiteY0" fmla="*/ 0 h 1674572"/>
              <a:gd name="connsiteX1" fmla="*/ 950852 w 1456288"/>
              <a:gd name="connsiteY1" fmla="*/ 609110 h 1674572"/>
              <a:gd name="connsiteX2" fmla="*/ 1228675 w 1456288"/>
              <a:gd name="connsiteY2" fmla="*/ 820243 h 1674572"/>
              <a:gd name="connsiteX3" fmla="*/ 1384009 w 1456288"/>
              <a:gd name="connsiteY3" fmla="*/ 977410 h 1674572"/>
              <a:gd name="connsiteX4" fmla="*/ 1455896 w 1456288"/>
              <a:gd name="connsiteY4" fmla="*/ 1164347 h 1674572"/>
              <a:gd name="connsiteX5" fmla="*/ 1355654 w 1456288"/>
              <a:gd name="connsiteY5" fmla="*/ 1332612 h 1674572"/>
              <a:gd name="connsiteX6" fmla="*/ 1085100 w 1456288"/>
              <a:gd name="connsiteY6" fmla="*/ 1467156 h 1674572"/>
              <a:gd name="connsiteX7" fmla="*/ 750565 w 1456288"/>
              <a:gd name="connsiteY7" fmla="*/ 1567562 h 1674572"/>
              <a:gd name="connsiteX8" fmla="*/ 38319 w 1456288"/>
              <a:gd name="connsiteY8" fmla="*/ 1673531 h 1674572"/>
              <a:gd name="connsiteX9" fmla="*/ 0 w 1456288"/>
              <a:gd name="connsiteY9" fmla="*/ 1645753 h 1674572"/>
              <a:gd name="connsiteX0" fmla="*/ 33521 w 1480504"/>
              <a:gd name="connsiteY0" fmla="*/ 0 h 1674914"/>
              <a:gd name="connsiteX1" fmla="*/ 975068 w 1480504"/>
              <a:gd name="connsiteY1" fmla="*/ 609110 h 1674914"/>
              <a:gd name="connsiteX2" fmla="*/ 1252891 w 1480504"/>
              <a:gd name="connsiteY2" fmla="*/ 820243 h 1674914"/>
              <a:gd name="connsiteX3" fmla="*/ 1408225 w 1480504"/>
              <a:gd name="connsiteY3" fmla="*/ 977410 h 1674914"/>
              <a:gd name="connsiteX4" fmla="*/ 1480112 w 1480504"/>
              <a:gd name="connsiteY4" fmla="*/ 1164347 h 1674914"/>
              <a:gd name="connsiteX5" fmla="*/ 1379870 w 1480504"/>
              <a:gd name="connsiteY5" fmla="*/ 1332612 h 1674914"/>
              <a:gd name="connsiteX6" fmla="*/ 1109316 w 1480504"/>
              <a:gd name="connsiteY6" fmla="*/ 1467156 h 1674914"/>
              <a:gd name="connsiteX7" fmla="*/ 702392 w 1480504"/>
              <a:gd name="connsiteY7" fmla="*/ 1592554 h 1674914"/>
              <a:gd name="connsiteX8" fmla="*/ 62535 w 1480504"/>
              <a:gd name="connsiteY8" fmla="*/ 1673531 h 1674914"/>
              <a:gd name="connsiteX9" fmla="*/ 24216 w 1480504"/>
              <a:gd name="connsiteY9" fmla="*/ 1645753 h 1674914"/>
              <a:gd name="connsiteX0" fmla="*/ 33521 w 1480504"/>
              <a:gd name="connsiteY0" fmla="*/ 0 h 1674914"/>
              <a:gd name="connsiteX1" fmla="*/ 975068 w 1480504"/>
              <a:gd name="connsiteY1" fmla="*/ 609110 h 1674914"/>
              <a:gd name="connsiteX2" fmla="*/ 1252891 w 1480504"/>
              <a:gd name="connsiteY2" fmla="*/ 820243 h 1674914"/>
              <a:gd name="connsiteX3" fmla="*/ 1408225 w 1480504"/>
              <a:gd name="connsiteY3" fmla="*/ 977410 h 1674914"/>
              <a:gd name="connsiteX4" fmla="*/ 1480112 w 1480504"/>
              <a:gd name="connsiteY4" fmla="*/ 1164347 h 1674914"/>
              <a:gd name="connsiteX5" fmla="*/ 1379870 w 1480504"/>
              <a:gd name="connsiteY5" fmla="*/ 1332612 h 1674914"/>
              <a:gd name="connsiteX6" fmla="*/ 1109316 w 1480504"/>
              <a:gd name="connsiteY6" fmla="*/ 1467156 h 1674914"/>
              <a:gd name="connsiteX7" fmla="*/ 702392 w 1480504"/>
              <a:gd name="connsiteY7" fmla="*/ 1592554 h 1674914"/>
              <a:gd name="connsiteX8" fmla="*/ 62535 w 1480504"/>
              <a:gd name="connsiteY8" fmla="*/ 1673531 h 1674914"/>
              <a:gd name="connsiteX9" fmla="*/ 24216 w 1480504"/>
              <a:gd name="connsiteY9" fmla="*/ 1645753 h 1674914"/>
              <a:gd name="connsiteX0" fmla="*/ 33521 w 1480504"/>
              <a:gd name="connsiteY0" fmla="*/ 0 h 1674914"/>
              <a:gd name="connsiteX1" fmla="*/ 975068 w 1480504"/>
              <a:gd name="connsiteY1" fmla="*/ 609110 h 1674914"/>
              <a:gd name="connsiteX2" fmla="*/ 1252891 w 1480504"/>
              <a:gd name="connsiteY2" fmla="*/ 820243 h 1674914"/>
              <a:gd name="connsiteX3" fmla="*/ 1408225 w 1480504"/>
              <a:gd name="connsiteY3" fmla="*/ 977410 h 1674914"/>
              <a:gd name="connsiteX4" fmla="*/ 1480112 w 1480504"/>
              <a:gd name="connsiteY4" fmla="*/ 1164347 h 1674914"/>
              <a:gd name="connsiteX5" fmla="*/ 1379870 w 1480504"/>
              <a:gd name="connsiteY5" fmla="*/ 1332612 h 1674914"/>
              <a:gd name="connsiteX6" fmla="*/ 1109316 w 1480504"/>
              <a:gd name="connsiteY6" fmla="*/ 1467156 h 1674914"/>
              <a:gd name="connsiteX7" fmla="*/ 702392 w 1480504"/>
              <a:gd name="connsiteY7" fmla="*/ 1592554 h 1674914"/>
              <a:gd name="connsiteX8" fmla="*/ 62535 w 1480504"/>
              <a:gd name="connsiteY8" fmla="*/ 1673531 h 1674914"/>
              <a:gd name="connsiteX9" fmla="*/ 24216 w 1480504"/>
              <a:gd name="connsiteY9" fmla="*/ 1645753 h 1674914"/>
              <a:gd name="connsiteX0" fmla="*/ 0 w 1446983"/>
              <a:gd name="connsiteY0" fmla="*/ 0 h 1673531"/>
              <a:gd name="connsiteX1" fmla="*/ 941547 w 1446983"/>
              <a:gd name="connsiteY1" fmla="*/ 609110 h 1673531"/>
              <a:gd name="connsiteX2" fmla="*/ 1219370 w 1446983"/>
              <a:gd name="connsiteY2" fmla="*/ 820243 h 1673531"/>
              <a:gd name="connsiteX3" fmla="*/ 1374704 w 1446983"/>
              <a:gd name="connsiteY3" fmla="*/ 977410 h 1673531"/>
              <a:gd name="connsiteX4" fmla="*/ 1446591 w 1446983"/>
              <a:gd name="connsiteY4" fmla="*/ 1164347 h 1673531"/>
              <a:gd name="connsiteX5" fmla="*/ 1346349 w 1446983"/>
              <a:gd name="connsiteY5" fmla="*/ 1332612 h 1673531"/>
              <a:gd name="connsiteX6" fmla="*/ 1075795 w 1446983"/>
              <a:gd name="connsiteY6" fmla="*/ 1467156 h 1673531"/>
              <a:gd name="connsiteX7" fmla="*/ 668871 w 1446983"/>
              <a:gd name="connsiteY7" fmla="*/ 1592554 h 1673531"/>
              <a:gd name="connsiteX8" fmla="*/ 29014 w 1446983"/>
              <a:gd name="connsiteY8" fmla="*/ 1673531 h 1673531"/>
              <a:gd name="connsiteX0" fmla="*/ 15917 w 1462900"/>
              <a:gd name="connsiteY0" fmla="*/ 0 h 1656870"/>
              <a:gd name="connsiteX1" fmla="*/ 957464 w 1462900"/>
              <a:gd name="connsiteY1" fmla="*/ 609110 h 1656870"/>
              <a:gd name="connsiteX2" fmla="*/ 1235287 w 1462900"/>
              <a:gd name="connsiteY2" fmla="*/ 820243 h 1656870"/>
              <a:gd name="connsiteX3" fmla="*/ 1390621 w 1462900"/>
              <a:gd name="connsiteY3" fmla="*/ 977410 h 1656870"/>
              <a:gd name="connsiteX4" fmla="*/ 1462508 w 1462900"/>
              <a:gd name="connsiteY4" fmla="*/ 1164347 h 1656870"/>
              <a:gd name="connsiteX5" fmla="*/ 1362266 w 1462900"/>
              <a:gd name="connsiteY5" fmla="*/ 1332612 h 1656870"/>
              <a:gd name="connsiteX6" fmla="*/ 1091712 w 1462900"/>
              <a:gd name="connsiteY6" fmla="*/ 1467156 h 1656870"/>
              <a:gd name="connsiteX7" fmla="*/ 684788 w 1462900"/>
              <a:gd name="connsiteY7" fmla="*/ 1592554 h 1656870"/>
              <a:gd name="connsiteX8" fmla="*/ 0 w 1462900"/>
              <a:gd name="connsiteY8" fmla="*/ 1656870 h 1656870"/>
              <a:gd name="connsiteX0" fmla="*/ 15917 w 1462900"/>
              <a:gd name="connsiteY0" fmla="*/ 0 h 1664132"/>
              <a:gd name="connsiteX1" fmla="*/ 957464 w 1462900"/>
              <a:gd name="connsiteY1" fmla="*/ 609110 h 1664132"/>
              <a:gd name="connsiteX2" fmla="*/ 1235287 w 1462900"/>
              <a:gd name="connsiteY2" fmla="*/ 820243 h 1664132"/>
              <a:gd name="connsiteX3" fmla="*/ 1390621 w 1462900"/>
              <a:gd name="connsiteY3" fmla="*/ 977410 h 1664132"/>
              <a:gd name="connsiteX4" fmla="*/ 1462508 w 1462900"/>
              <a:gd name="connsiteY4" fmla="*/ 1164347 h 1664132"/>
              <a:gd name="connsiteX5" fmla="*/ 1362266 w 1462900"/>
              <a:gd name="connsiteY5" fmla="*/ 1332612 h 1664132"/>
              <a:gd name="connsiteX6" fmla="*/ 1091712 w 1462900"/>
              <a:gd name="connsiteY6" fmla="*/ 1467156 h 1664132"/>
              <a:gd name="connsiteX7" fmla="*/ 684788 w 1462900"/>
              <a:gd name="connsiteY7" fmla="*/ 1592554 h 1664132"/>
              <a:gd name="connsiteX8" fmla="*/ 154646 w 1462900"/>
              <a:gd name="connsiteY8" fmla="*/ 1660554 h 1664132"/>
              <a:gd name="connsiteX9" fmla="*/ 0 w 1462900"/>
              <a:gd name="connsiteY9" fmla="*/ 1656870 h 1664132"/>
              <a:gd name="connsiteX0" fmla="*/ 15917 w 1462900"/>
              <a:gd name="connsiteY0" fmla="*/ 0 h 1664132"/>
              <a:gd name="connsiteX1" fmla="*/ 957464 w 1462900"/>
              <a:gd name="connsiteY1" fmla="*/ 609110 h 1664132"/>
              <a:gd name="connsiteX2" fmla="*/ 1235287 w 1462900"/>
              <a:gd name="connsiteY2" fmla="*/ 820243 h 1664132"/>
              <a:gd name="connsiteX3" fmla="*/ 1390621 w 1462900"/>
              <a:gd name="connsiteY3" fmla="*/ 977410 h 1664132"/>
              <a:gd name="connsiteX4" fmla="*/ 1462508 w 1462900"/>
              <a:gd name="connsiteY4" fmla="*/ 1164347 h 1664132"/>
              <a:gd name="connsiteX5" fmla="*/ 1362266 w 1462900"/>
              <a:gd name="connsiteY5" fmla="*/ 1332612 h 1664132"/>
              <a:gd name="connsiteX6" fmla="*/ 1091712 w 1462900"/>
              <a:gd name="connsiteY6" fmla="*/ 1467156 h 1664132"/>
              <a:gd name="connsiteX7" fmla="*/ 684788 w 1462900"/>
              <a:gd name="connsiteY7" fmla="*/ 1592554 h 1664132"/>
              <a:gd name="connsiteX8" fmla="*/ 154646 w 1462900"/>
              <a:gd name="connsiteY8" fmla="*/ 1660554 h 1664132"/>
              <a:gd name="connsiteX9" fmla="*/ 0 w 1462900"/>
              <a:gd name="connsiteY9" fmla="*/ 1656870 h 1664132"/>
              <a:gd name="connsiteX0" fmla="*/ 15917 w 1462900"/>
              <a:gd name="connsiteY0" fmla="*/ 0 h 1664132"/>
              <a:gd name="connsiteX1" fmla="*/ 957464 w 1462900"/>
              <a:gd name="connsiteY1" fmla="*/ 609110 h 1664132"/>
              <a:gd name="connsiteX2" fmla="*/ 1235287 w 1462900"/>
              <a:gd name="connsiteY2" fmla="*/ 820243 h 1664132"/>
              <a:gd name="connsiteX3" fmla="*/ 1390621 w 1462900"/>
              <a:gd name="connsiteY3" fmla="*/ 977410 h 1664132"/>
              <a:gd name="connsiteX4" fmla="*/ 1462508 w 1462900"/>
              <a:gd name="connsiteY4" fmla="*/ 1164347 h 1664132"/>
              <a:gd name="connsiteX5" fmla="*/ 1362266 w 1462900"/>
              <a:gd name="connsiteY5" fmla="*/ 1332612 h 1664132"/>
              <a:gd name="connsiteX6" fmla="*/ 1091712 w 1462900"/>
              <a:gd name="connsiteY6" fmla="*/ 1467156 h 1664132"/>
              <a:gd name="connsiteX7" fmla="*/ 652338 w 1462900"/>
              <a:gd name="connsiteY7" fmla="*/ 1587000 h 1664132"/>
              <a:gd name="connsiteX8" fmla="*/ 154646 w 1462900"/>
              <a:gd name="connsiteY8" fmla="*/ 1660554 h 1664132"/>
              <a:gd name="connsiteX9" fmla="*/ 0 w 1462900"/>
              <a:gd name="connsiteY9" fmla="*/ 1656870 h 1664132"/>
              <a:gd name="connsiteX0" fmla="*/ 15917 w 1462900"/>
              <a:gd name="connsiteY0" fmla="*/ 0 h 1664132"/>
              <a:gd name="connsiteX1" fmla="*/ 957464 w 1462900"/>
              <a:gd name="connsiteY1" fmla="*/ 609110 h 1664132"/>
              <a:gd name="connsiteX2" fmla="*/ 1235287 w 1462900"/>
              <a:gd name="connsiteY2" fmla="*/ 820243 h 1664132"/>
              <a:gd name="connsiteX3" fmla="*/ 1390621 w 1462900"/>
              <a:gd name="connsiteY3" fmla="*/ 977410 h 1664132"/>
              <a:gd name="connsiteX4" fmla="*/ 1462508 w 1462900"/>
              <a:gd name="connsiteY4" fmla="*/ 1164347 h 1664132"/>
              <a:gd name="connsiteX5" fmla="*/ 1362266 w 1462900"/>
              <a:gd name="connsiteY5" fmla="*/ 1332612 h 1664132"/>
              <a:gd name="connsiteX6" fmla="*/ 1091712 w 1462900"/>
              <a:gd name="connsiteY6" fmla="*/ 1467156 h 1664132"/>
              <a:gd name="connsiteX7" fmla="*/ 652338 w 1462900"/>
              <a:gd name="connsiteY7" fmla="*/ 1587000 h 1664132"/>
              <a:gd name="connsiteX8" fmla="*/ 154646 w 1462900"/>
              <a:gd name="connsiteY8" fmla="*/ 1660554 h 1664132"/>
              <a:gd name="connsiteX9" fmla="*/ 0 w 1462900"/>
              <a:gd name="connsiteY9" fmla="*/ 1656870 h 1664132"/>
              <a:gd name="connsiteX0" fmla="*/ 15917 w 1462900"/>
              <a:gd name="connsiteY0" fmla="*/ 0 h 1664132"/>
              <a:gd name="connsiteX1" fmla="*/ 957464 w 1462900"/>
              <a:gd name="connsiteY1" fmla="*/ 609110 h 1664132"/>
              <a:gd name="connsiteX2" fmla="*/ 1235287 w 1462900"/>
              <a:gd name="connsiteY2" fmla="*/ 820243 h 1664132"/>
              <a:gd name="connsiteX3" fmla="*/ 1390621 w 1462900"/>
              <a:gd name="connsiteY3" fmla="*/ 977410 h 1664132"/>
              <a:gd name="connsiteX4" fmla="*/ 1462508 w 1462900"/>
              <a:gd name="connsiteY4" fmla="*/ 1164347 h 1664132"/>
              <a:gd name="connsiteX5" fmla="*/ 1362266 w 1462900"/>
              <a:gd name="connsiteY5" fmla="*/ 1332612 h 1664132"/>
              <a:gd name="connsiteX6" fmla="*/ 1091712 w 1462900"/>
              <a:gd name="connsiteY6" fmla="*/ 1467156 h 1664132"/>
              <a:gd name="connsiteX7" fmla="*/ 652338 w 1462900"/>
              <a:gd name="connsiteY7" fmla="*/ 1600885 h 1664132"/>
              <a:gd name="connsiteX8" fmla="*/ 154646 w 1462900"/>
              <a:gd name="connsiteY8" fmla="*/ 1660554 h 1664132"/>
              <a:gd name="connsiteX9" fmla="*/ 0 w 1462900"/>
              <a:gd name="connsiteY9" fmla="*/ 1656870 h 1664132"/>
              <a:gd name="connsiteX0" fmla="*/ 15917 w 1462900"/>
              <a:gd name="connsiteY0" fmla="*/ 0 h 1664132"/>
              <a:gd name="connsiteX1" fmla="*/ 957464 w 1462900"/>
              <a:gd name="connsiteY1" fmla="*/ 609110 h 1664132"/>
              <a:gd name="connsiteX2" fmla="*/ 1235287 w 1462900"/>
              <a:gd name="connsiteY2" fmla="*/ 820243 h 1664132"/>
              <a:gd name="connsiteX3" fmla="*/ 1390621 w 1462900"/>
              <a:gd name="connsiteY3" fmla="*/ 977410 h 1664132"/>
              <a:gd name="connsiteX4" fmla="*/ 1462508 w 1462900"/>
              <a:gd name="connsiteY4" fmla="*/ 1164347 h 1664132"/>
              <a:gd name="connsiteX5" fmla="*/ 1362266 w 1462900"/>
              <a:gd name="connsiteY5" fmla="*/ 1332612 h 1664132"/>
              <a:gd name="connsiteX6" fmla="*/ 1091712 w 1462900"/>
              <a:gd name="connsiteY6" fmla="*/ 1467156 h 1664132"/>
              <a:gd name="connsiteX7" fmla="*/ 664819 w 1462900"/>
              <a:gd name="connsiteY7" fmla="*/ 1589778 h 1664132"/>
              <a:gd name="connsiteX8" fmla="*/ 154646 w 1462900"/>
              <a:gd name="connsiteY8" fmla="*/ 1660554 h 1664132"/>
              <a:gd name="connsiteX9" fmla="*/ 0 w 1462900"/>
              <a:gd name="connsiteY9" fmla="*/ 1656870 h 166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2900" h="1664132">
                <a:moveTo>
                  <a:pt x="15917" y="0"/>
                </a:moveTo>
                <a:cubicBezTo>
                  <a:pt x="277325" y="152664"/>
                  <a:pt x="754236" y="472403"/>
                  <a:pt x="957464" y="609110"/>
                </a:cubicBezTo>
                <a:cubicBezTo>
                  <a:pt x="1160692" y="745817"/>
                  <a:pt x="1163094" y="758860"/>
                  <a:pt x="1235287" y="820243"/>
                </a:cubicBezTo>
                <a:cubicBezTo>
                  <a:pt x="1307480" y="881626"/>
                  <a:pt x="1352751" y="920059"/>
                  <a:pt x="1390621" y="977410"/>
                </a:cubicBezTo>
                <a:cubicBezTo>
                  <a:pt x="1428491" y="1034761"/>
                  <a:pt x="1467234" y="1105147"/>
                  <a:pt x="1462508" y="1164347"/>
                </a:cubicBezTo>
                <a:cubicBezTo>
                  <a:pt x="1457782" y="1223547"/>
                  <a:pt x="1424065" y="1282144"/>
                  <a:pt x="1362266" y="1332612"/>
                </a:cubicBezTo>
                <a:cubicBezTo>
                  <a:pt x="1300467" y="1383080"/>
                  <a:pt x="1207953" y="1424295"/>
                  <a:pt x="1091712" y="1467156"/>
                </a:cubicBezTo>
                <a:cubicBezTo>
                  <a:pt x="975471" y="1510017"/>
                  <a:pt x="823493" y="1557545"/>
                  <a:pt x="664819" y="1589778"/>
                </a:cubicBezTo>
                <a:cubicBezTo>
                  <a:pt x="506145" y="1622011"/>
                  <a:pt x="268777" y="1649835"/>
                  <a:pt x="154646" y="1660554"/>
                </a:cubicBezTo>
                <a:cubicBezTo>
                  <a:pt x="40515" y="1671273"/>
                  <a:pt x="23694" y="1654244"/>
                  <a:pt x="0" y="1656870"/>
                </a:cubicBezTo>
              </a:path>
            </a:pathLst>
          </a:cu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6804" y="1973531"/>
            <a:ext cx="370256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N</a:t>
            </a:r>
            <a:r>
              <a:rPr lang="en-US" baseline="-25000" dirty="0" smtClean="0">
                <a:solidFill>
                  <a:schemeClr val="bg2"/>
                </a:solidFill>
              </a:rPr>
              <a:t>e</a:t>
            </a:r>
            <a:r>
              <a:rPr lang="en-US" dirty="0" smtClean="0">
                <a:solidFill>
                  <a:schemeClr val="bg2"/>
                </a:solidFill>
              </a:rPr>
              <a:t>=10</a:t>
            </a:r>
            <a:r>
              <a:rPr lang="en-US" baseline="30000" dirty="0" smtClean="0">
                <a:solidFill>
                  <a:schemeClr val="bg2"/>
                </a:solidFill>
              </a:rPr>
              <a:t>12</a:t>
            </a:r>
            <a:r>
              <a:rPr lang="en-US" dirty="0" smtClean="0">
                <a:solidFill>
                  <a:schemeClr val="bg2"/>
                </a:solidFill>
              </a:rPr>
              <a:t> requested (3 months run)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Main backgrounds: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punch-through of primary energy into ECAL1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Beam-related background (</a:t>
            </a:r>
            <a:r>
              <a:rPr lang="en-US" sz="1600" dirty="0" err="1" smtClean="0">
                <a:solidFill>
                  <a:schemeClr val="bg2"/>
                </a:solidFill>
              </a:rPr>
              <a:t>mis</a:t>
            </a:r>
            <a:r>
              <a:rPr lang="en-US" sz="1600" dirty="0" smtClean="0">
                <a:solidFill>
                  <a:schemeClr val="bg2"/>
                </a:solidFill>
              </a:rPr>
              <a:t>-identified electrons): muon and </a:t>
            </a:r>
            <a:r>
              <a:rPr lang="en-US" sz="1600" dirty="0" err="1" smtClean="0">
                <a:solidFill>
                  <a:schemeClr val="bg2"/>
                </a:solidFill>
              </a:rPr>
              <a:t>hadronic</a:t>
            </a:r>
            <a:r>
              <a:rPr lang="en-US" sz="1600" dirty="0" smtClean="0">
                <a:solidFill>
                  <a:schemeClr val="bg2"/>
                </a:solidFill>
              </a:rPr>
              <a:t> events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32674" y="3085068"/>
            <a:ext cx="500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79646"/>
                </a:solidFill>
                <a:latin typeface="Times"/>
                <a:cs typeface="Times"/>
              </a:rPr>
              <a:t>10</a:t>
            </a:r>
            <a:r>
              <a:rPr lang="en-US" sz="1600" b="1" baseline="30000" dirty="0">
                <a:solidFill>
                  <a:srgbClr val="F79646"/>
                </a:solidFill>
                <a:latin typeface="Times"/>
                <a:cs typeface="Times"/>
              </a:rPr>
              <a:t>12</a:t>
            </a:r>
            <a:endParaRPr lang="en-US" sz="1600" b="1" dirty="0">
              <a:solidFill>
                <a:srgbClr val="F79646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1200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P-348 at </a:t>
            </a:r>
            <a:r>
              <a:rPr lang="en-US" dirty="0"/>
              <a:t>CERN SPS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6804" y="2495800"/>
            <a:ext cx="4146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Also proposal for A’</a:t>
            </a:r>
            <a:r>
              <a:rPr lang="it-IT" sz="1600" dirty="0">
                <a:solidFill>
                  <a:srgbClr val="FFFFFF"/>
                </a:solidFill>
                <a:sym typeface="Symbol"/>
              </a:rPr>
              <a:t> </a:t>
            </a:r>
            <a:r>
              <a:rPr lang="it-IT" sz="1600" dirty="0" smtClean="0">
                <a:solidFill>
                  <a:srgbClr val="FFFFFF"/>
                </a:solidFill>
                <a:sym typeface="Symbol"/>
              </a:rPr>
              <a:t></a:t>
            </a:r>
            <a:r>
              <a:rPr lang="it-IT" sz="1600" dirty="0" err="1" smtClean="0">
                <a:solidFill>
                  <a:srgbClr val="FFFFFF"/>
                </a:solidFill>
                <a:cs typeface="Calibri"/>
                <a:sym typeface="Symbol"/>
              </a:rPr>
              <a:t>invisible</a:t>
            </a:r>
            <a:r>
              <a:rPr lang="it-IT" sz="1600" dirty="0" smtClean="0">
                <a:solidFill>
                  <a:srgbClr val="FFFFFF"/>
                </a:solidFill>
                <a:cs typeface="Calibri"/>
                <a:sym typeface="Symbol"/>
              </a:rPr>
              <a:t> </a:t>
            </a:r>
            <a:r>
              <a:rPr lang="it-IT" sz="1600" dirty="0" err="1" smtClean="0">
                <a:solidFill>
                  <a:srgbClr val="FFFFFF"/>
                </a:solidFill>
                <a:cs typeface="Calibri"/>
                <a:sym typeface="Symbol"/>
              </a:rPr>
              <a:t>search</a:t>
            </a:r>
            <a:endParaRPr lang="it-IT" sz="1600" dirty="0" smtClean="0">
              <a:solidFill>
                <a:srgbClr val="FFFFFF"/>
              </a:solidFill>
              <a:cs typeface="Calibri"/>
              <a:sym typeface="Symbo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59" y="2904858"/>
            <a:ext cx="4249208" cy="3415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6804" y="327355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Main backgrounds: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punch-through of </a:t>
            </a:r>
            <a:r>
              <a:rPr lang="en-US" sz="1600" dirty="0" smtClean="0">
                <a:solidFill>
                  <a:schemeClr val="bg2"/>
                </a:solidFill>
              </a:rPr>
              <a:t>e</a:t>
            </a:r>
            <a:r>
              <a:rPr lang="en-US" sz="1600" baseline="300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chemeClr val="bg2"/>
                </a:solidFill>
              </a:rPr>
              <a:t> or </a:t>
            </a:r>
            <a:r>
              <a:rPr lang="en-US" sz="16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g</a:t>
            </a:r>
            <a:endParaRPr lang="en-US" sz="1600" dirty="0">
              <a:solidFill>
                <a:schemeClr val="bg2"/>
              </a:solidFill>
              <a:latin typeface="Symbol" charset="2"/>
              <a:cs typeface="Symbol" charset="2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Non-</a:t>
            </a:r>
            <a:r>
              <a:rPr lang="en-US" sz="1600" dirty="0" err="1" smtClean="0">
                <a:solidFill>
                  <a:schemeClr val="bg2"/>
                </a:solidFill>
              </a:rPr>
              <a:t>hermeticity</a:t>
            </a:r>
            <a:r>
              <a:rPr lang="en-US" sz="1600" dirty="0" smtClean="0">
                <a:solidFill>
                  <a:schemeClr val="bg2"/>
                </a:solidFill>
              </a:rPr>
              <a:t> of HCAL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Low energy tail of e</a:t>
            </a:r>
            <a:r>
              <a:rPr lang="en-US" sz="1600" baseline="30000" dirty="0">
                <a:solidFill>
                  <a:schemeClr val="bg2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chemeClr val="bg2"/>
                </a:solidFill>
              </a:rPr>
              <a:t> beam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e</a:t>
            </a:r>
            <a:r>
              <a:rPr lang="en-US" sz="1600" baseline="30000" dirty="0" smtClean="0">
                <a:solidFill>
                  <a:schemeClr val="bg2"/>
                </a:solidFill>
              </a:rPr>
              <a:t>-</a:t>
            </a:r>
            <a:r>
              <a:rPr lang="en-US" sz="1600" dirty="0" smtClean="0">
                <a:solidFill>
                  <a:schemeClr val="bg2"/>
                </a:solidFill>
              </a:rPr>
              <a:t> induced photo-nuclear reactions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Muon events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254" y="1759697"/>
            <a:ext cx="3961845" cy="3611561"/>
          </a:xfrm>
          <a:prstGeom prst="rect">
            <a:avLst/>
          </a:prstGeom>
        </p:spPr>
      </p:pic>
      <p:pic>
        <p:nvPicPr>
          <p:cNvPr id="10" name="Picture 9" descr="Screenshot 2014-05-15 16.51.11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35" b="4073"/>
          <a:stretch/>
        </p:blipFill>
        <p:spPr>
          <a:xfrm>
            <a:off x="5527869" y="1689687"/>
            <a:ext cx="3437272" cy="3564000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3" name="Freeform 12"/>
          <p:cNvSpPr/>
          <p:nvPr/>
        </p:nvSpPr>
        <p:spPr>
          <a:xfrm>
            <a:off x="5527869" y="1759697"/>
            <a:ext cx="2770007" cy="2136068"/>
          </a:xfrm>
          <a:custGeom>
            <a:avLst/>
            <a:gdLst>
              <a:gd name="connsiteX0" fmla="*/ 0 w 1467232"/>
              <a:gd name="connsiteY0" fmla="*/ 2811010 h 2811010"/>
              <a:gd name="connsiteX1" fmla="*/ 1158990 w 1467232"/>
              <a:gd name="connsiteY1" fmla="*/ 1516466 h 2811010"/>
              <a:gd name="connsiteX2" fmla="*/ 1467232 w 1467232"/>
              <a:gd name="connsiteY2" fmla="*/ 0 h 281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7232" h="2811010">
                <a:moveTo>
                  <a:pt x="0" y="2811010"/>
                </a:moveTo>
                <a:cubicBezTo>
                  <a:pt x="457225" y="2397989"/>
                  <a:pt x="914451" y="1984968"/>
                  <a:pt x="1158990" y="1516466"/>
                </a:cubicBezTo>
                <a:cubicBezTo>
                  <a:pt x="1403529" y="1047964"/>
                  <a:pt x="1467232" y="0"/>
                  <a:pt x="1467232" y="0"/>
                </a:cubicBezTo>
              </a:path>
            </a:pathLst>
          </a:custGeom>
          <a:ln>
            <a:solidFill>
              <a:srgbClr val="F7964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98491" y="2852803"/>
            <a:ext cx="771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79646"/>
                </a:solidFill>
                <a:latin typeface="Times"/>
                <a:cs typeface="Times"/>
              </a:rPr>
              <a:t>N</a:t>
            </a:r>
            <a:r>
              <a:rPr lang="en-US" sz="1400" b="1" baseline="-25000" dirty="0" smtClean="0">
                <a:solidFill>
                  <a:srgbClr val="F79646"/>
                </a:solidFill>
                <a:latin typeface="Times"/>
                <a:cs typeface="Times"/>
              </a:rPr>
              <a:t>e</a:t>
            </a:r>
            <a:r>
              <a:rPr lang="en-US" sz="1400" b="1" dirty="0" smtClean="0">
                <a:solidFill>
                  <a:srgbClr val="F79646"/>
                </a:solidFill>
                <a:latin typeface="Times"/>
                <a:cs typeface="Times"/>
              </a:rPr>
              <a:t>=10</a:t>
            </a:r>
            <a:r>
              <a:rPr lang="en-US" sz="1600" b="1" baseline="30000" dirty="0" smtClean="0">
                <a:solidFill>
                  <a:srgbClr val="F79646"/>
                </a:solidFill>
                <a:latin typeface="Times"/>
                <a:cs typeface="Times"/>
              </a:rPr>
              <a:t>9</a:t>
            </a:r>
            <a:endParaRPr lang="en-US" sz="1600" b="1" dirty="0">
              <a:solidFill>
                <a:srgbClr val="F79646"/>
              </a:solidFill>
              <a:latin typeface="Times"/>
              <a:cs typeface="Time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0889" y="4566220"/>
            <a:ext cx="160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79646"/>
                </a:solidFill>
                <a:latin typeface="Calibri"/>
                <a:cs typeface="Calibri"/>
              </a:rPr>
              <a:t>Background free</a:t>
            </a:r>
            <a:endParaRPr lang="en-US" sz="1600" b="1" dirty="0">
              <a:solidFill>
                <a:srgbClr val="F79646"/>
              </a:solidFill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878" y="5651025"/>
            <a:ext cx="6742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F79646"/>
                </a:solidFill>
              </a:rPr>
              <a:t>Background </a:t>
            </a:r>
            <a:r>
              <a:rPr lang="it-IT" sz="2000" dirty="0" err="1" smtClean="0">
                <a:solidFill>
                  <a:srgbClr val="F79646"/>
                </a:solidFill>
              </a:rPr>
              <a:t>assessment</a:t>
            </a:r>
            <a:r>
              <a:rPr lang="it-IT" sz="2000" dirty="0" smtClean="0">
                <a:solidFill>
                  <a:srgbClr val="F79646"/>
                </a:solidFill>
              </a:rPr>
              <a:t> </a:t>
            </a:r>
            <a:r>
              <a:rPr lang="it-IT" sz="2000" dirty="0" err="1" smtClean="0">
                <a:solidFill>
                  <a:srgbClr val="F79646"/>
                </a:solidFill>
              </a:rPr>
              <a:t>run</a:t>
            </a:r>
            <a:r>
              <a:rPr lang="it-IT" sz="2000" dirty="0" smtClean="0">
                <a:solidFill>
                  <a:srgbClr val="F79646"/>
                </a:solidFill>
              </a:rPr>
              <a:t> </a:t>
            </a:r>
            <a:r>
              <a:rPr lang="it-IT" sz="2000" dirty="0" err="1" smtClean="0">
                <a:solidFill>
                  <a:srgbClr val="F79646"/>
                </a:solidFill>
              </a:rPr>
              <a:t>requested</a:t>
            </a:r>
            <a:r>
              <a:rPr lang="it-IT" sz="2000" dirty="0" smtClean="0">
                <a:solidFill>
                  <a:srgbClr val="F79646"/>
                </a:solidFill>
              </a:rPr>
              <a:t> for 2015, 10</a:t>
            </a:r>
            <a:r>
              <a:rPr lang="it-IT" sz="2000" baseline="30000" dirty="0" smtClean="0">
                <a:solidFill>
                  <a:srgbClr val="F79646"/>
                </a:solidFill>
              </a:rPr>
              <a:t>11</a:t>
            </a:r>
            <a:r>
              <a:rPr lang="it-IT" sz="2000" dirty="0" smtClean="0">
                <a:solidFill>
                  <a:srgbClr val="F79646"/>
                </a:solidFill>
              </a:rPr>
              <a:t> </a:t>
            </a:r>
            <a:r>
              <a:rPr lang="it-IT" sz="2000" dirty="0" err="1" smtClean="0">
                <a:solidFill>
                  <a:srgbClr val="F79646"/>
                </a:solidFill>
              </a:rPr>
              <a:t>electrons</a:t>
            </a:r>
            <a:endParaRPr lang="it-IT" dirty="0">
              <a:solidFill>
                <a:srgbClr val="F79646"/>
              </a:solidFill>
              <a:cs typeface="Calibri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67325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2316"/>
          </a:xfrm>
        </p:spPr>
        <p:txBody>
          <a:bodyPr/>
          <a:lstStyle/>
          <a:p>
            <a:r>
              <a:rPr lang="en-US" dirty="0" smtClean="0"/>
              <a:t>BSM: secluded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2737"/>
            <a:ext cx="9143999" cy="28776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600" b="1" dirty="0" err="1" smtClean="0"/>
              <a:t>Problem</a:t>
            </a:r>
            <a:r>
              <a:rPr lang="it-IT" sz="1600" dirty="0" smtClean="0"/>
              <a:t>: </a:t>
            </a:r>
            <a:r>
              <a:rPr lang="it-IT" sz="1600" dirty="0" err="1" smtClean="0"/>
              <a:t>connect</a:t>
            </a:r>
            <a:r>
              <a:rPr lang="it-IT" sz="1600" dirty="0" smtClean="0"/>
              <a:t> </a:t>
            </a:r>
            <a:r>
              <a:rPr lang="en-US" sz="1600" dirty="0" smtClean="0">
                <a:latin typeface="Calibri"/>
                <a:cs typeface="Calibri"/>
              </a:rPr>
              <a:t>dark matter (e.g. WIMPs) to </a:t>
            </a:r>
            <a:r>
              <a:rPr lang="en-US" sz="1600" i="1" dirty="0" smtClean="0">
                <a:latin typeface="Calibri"/>
                <a:cs typeface="Calibri"/>
              </a:rPr>
              <a:t>SM</a:t>
            </a:r>
            <a:r>
              <a:rPr lang="en-US" sz="1600" dirty="0" smtClean="0">
                <a:latin typeface="Calibri"/>
                <a:cs typeface="Calibri"/>
              </a:rPr>
              <a:t> particles while being compatible with direct measurements: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 smtClean="0">
                <a:latin typeface="Calibri"/>
                <a:cs typeface="Calibri"/>
              </a:rPr>
              <a:t>Low elastic cross section on nuclei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Calibri"/>
                <a:cs typeface="Calibri"/>
              </a:rPr>
              <a:t>L</a:t>
            </a:r>
            <a:r>
              <a:rPr lang="en-US" sz="1400" dirty="0" smtClean="0">
                <a:latin typeface="Calibri"/>
                <a:cs typeface="Calibri"/>
              </a:rPr>
              <a:t>ow production rates at colliders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 smtClean="0">
                <a:latin typeface="Calibri"/>
                <a:cs typeface="Calibri"/>
              </a:rPr>
              <a:t>Solution</a:t>
            </a:r>
            <a:r>
              <a:rPr lang="en-US" sz="1600" dirty="0" smtClean="0">
                <a:latin typeface="Calibri"/>
                <a:cs typeface="Calibri"/>
              </a:rPr>
              <a:t>: DM not directly connected to the </a:t>
            </a:r>
            <a:r>
              <a:rPr lang="en-US" sz="1600" i="1" dirty="0" smtClean="0">
                <a:latin typeface="Calibri"/>
                <a:cs typeface="Calibri"/>
              </a:rPr>
              <a:t>SM</a:t>
            </a:r>
            <a:r>
              <a:rPr lang="en-US" sz="1600" dirty="0" smtClean="0">
                <a:latin typeface="Calibri"/>
                <a:cs typeface="Calibri"/>
              </a:rPr>
              <a:t>, but only through “mediator” particles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Hidden</a:t>
            </a:r>
            <a:r>
              <a:rPr lang="en-US" sz="1600" dirty="0" smtClean="0">
                <a:latin typeface="Calibri"/>
                <a:cs typeface="Calibri"/>
              </a:rPr>
              <a:t> or </a:t>
            </a:r>
            <a:r>
              <a:rPr lang="en-US" sz="1600" dirty="0" smtClean="0">
                <a:solidFill>
                  <a:srgbClr val="C4BD97"/>
                </a:solidFill>
                <a:latin typeface="Calibri"/>
                <a:cs typeface="Calibri"/>
              </a:rPr>
              <a:t>secluded</a:t>
            </a:r>
            <a:r>
              <a:rPr lang="en-US" sz="1600" dirty="0" smtClean="0">
                <a:latin typeface="Calibri"/>
                <a:cs typeface="Calibri"/>
              </a:rPr>
              <a:t> or </a:t>
            </a:r>
            <a:r>
              <a:rPr lang="en-US" sz="1600" dirty="0" smtClean="0">
                <a:solidFill>
                  <a:srgbClr val="C4BD97"/>
                </a:solidFill>
                <a:latin typeface="Calibri"/>
                <a:cs typeface="Calibri"/>
              </a:rPr>
              <a:t>dark</a:t>
            </a:r>
            <a:r>
              <a:rPr lang="en-US" sz="1600" dirty="0" smtClean="0">
                <a:latin typeface="Calibri"/>
                <a:cs typeface="Calibri"/>
              </a:rPr>
              <a:t> sectors often present in string </a:t>
            </a:r>
            <a:r>
              <a:rPr lang="en-US" sz="1600" dirty="0" err="1" smtClean="0">
                <a:latin typeface="Calibri"/>
                <a:cs typeface="Calibri"/>
              </a:rPr>
              <a:t>teories</a:t>
            </a:r>
            <a:r>
              <a:rPr lang="en-US" sz="1600" dirty="0" smtClean="0">
                <a:latin typeface="Calibri"/>
                <a:cs typeface="Calibri"/>
              </a:rPr>
              <a:t> and </a:t>
            </a:r>
            <a:r>
              <a:rPr lang="en-US" sz="1600" dirty="0" err="1" smtClean="0">
                <a:latin typeface="Calibri"/>
                <a:cs typeface="Calibri"/>
              </a:rPr>
              <a:t>supersymmetry</a:t>
            </a:r>
            <a:endParaRPr lang="en-US" sz="1600" dirty="0" smtClean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Calibri"/>
                <a:cs typeface="Calibri"/>
              </a:rPr>
              <a:t>S</a:t>
            </a:r>
            <a:r>
              <a:rPr lang="en-US" sz="1600" dirty="0" smtClean="0">
                <a:latin typeface="Calibri"/>
                <a:cs typeface="Calibri"/>
              </a:rPr>
              <a:t>imple model: add additional U(1)’ gauge group, but a </a:t>
            </a:r>
            <a:r>
              <a:rPr lang="en-US" sz="1600" b="1" dirty="0" smtClean="0">
                <a:solidFill>
                  <a:srgbClr val="FFFF00"/>
                </a:solidFill>
                <a:latin typeface="Calibri"/>
                <a:cs typeface="Calibri"/>
              </a:rPr>
              <a:t>vector boson is not the only possible mediator</a:t>
            </a:r>
            <a:endParaRPr lang="en-US" sz="1600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/>
                </a:solidFill>
                <a:latin typeface="Calibri"/>
                <a:cs typeface="Calibri"/>
              </a:rPr>
              <a:t>Singlet scalar, right-handed neutrino, non-</a:t>
            </a:r>
            <a:r>
              <a:rPr lang="en-US" sz="1400" dirty="0" err="1" smtClean="0">
                <a:solidFill>
                  <a:schemeClr val="bg2"/>
                </a:solidFill>
                <a:latin typeface="Calibri"/>
                <a:cs typeface="Calibri"/>
              </a:rPr>
              <a:t>Abelian</a:t>
            </a:r>
            <a:r>
              <a:rPr lang="en-US" sz="1400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sz="1400" dirty="0" smtClean="0">
                <a:solidFill>
                  <a:schemeClr val="bg2"/>
                </a:solidFill>
                <a:cs typeface="Calibri"/>
              </a:rPr>
              <a:t>interactions in the secluded sector, arXiv:0711.4866 [</a:t>
            </a:r>
            <a:r>
              <a:rPr lang="en-US" sz="1400" dirty="0" err="1" smtClean="0">
                <a:solidFill>
                  <a:schemeClr val="bg2"/>
                </a:solidFill>
                <a:cs typeface="Calibri"/>
              </a:rPr>
              <a:t>hep-ph</a:t>
            </a:r>
            <a:r>
              <a:rPr lang="en-US" sz="1400" dirty="0" smtClean="0">
                <a:solidFill>
                  <a:schemeClr val="bg2"/>
                </a:solidFill>
                <a:cs typeface="Calibri"/>
              </a:rPr>
              <a:t>]</a:t>
            </a:r>
            <a:endParaRPr lang="en-US" sz="1400" dirty="0" smtClean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latin typeface="Calibri"/>
                <a:cs typeface="Calibri"/>
              </a:rPr>
              <a:t>The mediator could be not the lightest dark particle and thus it is not itself a DM candidate</a:t>
            </a:r>
            <a:endParaRPr lang="en-US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120" y="3656190"/>
            <a:ext cx="6553200" cy="2793167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95644" y="5454919"/>
            <a:ext cx="2008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A452A"/>
                </a:solidFill>
              </a:rPr>
              <a:t>Nuclear recoil too weak</a:t>
            </a:r>
            <a:endParaRPr lang="en-US" sz="1400" dirty="0">
              <a:solidFill>
                <a:srgbClr val="4A452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7302" y="619827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MeV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2938" y="6198274"/>
            <a:ext cx="505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6"/>
                </a:solidFill>
              </a:rPr>
              <a:t>G</a:t>
            </a:r>
            <a:r>
              <a:rPr lang="en-US" sz="1200" dirty="0" err="1" smtClean="0">
                <a:solidFill>
                  <a:schemeClr val="accent6"/>
                </a:solidFill>
              </a:rPr>
              <a:t>eV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6476" y="6198274"/>
            <a:ext cx="44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accent6"/>
                </a:solidFill>
              </a:rPr>
              <a:t>TeV</a:t>
            </a:r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6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at </a:t>
            </a:r>
            <a:r>
              <a:rPr lang="en-US" dirty="0" err="1" smtClean="0"/>
              <a:t>Frascati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9271" y="1318938"/>
            <a:ext cx="8539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PADME aims to detect U boson produced in </a:t>
            </a:r>
            <a:r>
              <a:rPr lang="en-US" dirty="0" err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lang="en-US" baseline="30000" dirty="0" err="1">
                <a:solidFill>
                  <a:srgbClr val="FFFF00"/>
                </a:solidFill>
                <a:latin typeface="Calibri"/>
                <a:cs typeface="Calibri"/>
              </a:rPr>
              <a:t>+</a:t>
            </a:r>
            <a:r>
              <a:rPr lang="en-US" dirty="0" err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lang="en-US" baseline="30000" dirty="0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 annihilation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and decaying into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invisibles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No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assumption on the U decays products and coupling to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quarks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Only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minimal assumption: U bosons couples to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leptons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No experimental results yet with this approach (VEPP3 planned experiment)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Screenshot 2014-04-29 15.40.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271" y="3094576"/>
            <a:ext cx="3526355" cy="3386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6111" y="5709432"/>
            <a:ext cx="17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arXiv:</a:t>
            </a:r>
            <a:r>
              <a:rPr lang="en-US" dirty="0" smtClean="0">
                <a:solidFill>
                  <a:schemeClr val="accent6"/>
                </a:solidFill>
              </a:rPr>
              <a:t>1402.3620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87" y="3124046"/>
            <a:ext cx="6103864" cy="14662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3949" y="710540"/>
            <a:ext cx="7681805" cy="3013763"/>
            <a:chOff x="49598" y="714336"/>
            <a:chExt cx="8876117" cy="3482327"/>
          </a:xfrm>
        </p:grpSpPr>
        <p:pic>
          <p:nvPicPr>
            <p:cNvPr id="8" name="Picture 7" descr="Schermata 2014-02-22 alle 10.06.56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98" y="714336"/>
              <a:ext cx="8876117" cy="3482327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2024642" y="2202498"/>
              <a:ext cx="4791503" cy="1190630"/>
            </a:xfrm>
            <a:prstGeom prst="line">
              <a:avLst/>
            </a:prstGeom>
            <a:ln cap="rnd">
              <a:solidFill>
                <a:srgbClr val="FFFF00"/>
              </a:solidFill>
              <a:prstDash val="dash"/>
              <a:bevel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38483" y="1476004"/>
              <a:ext cx="48615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accent6"/>
                  </a:solidFill>
                  <a:latin typeface="Symbol" charset="2"/>
                  <a:cs typeface="Symbol" charset="2"/>
                </a:rPr>
                <a:t>g</a:t>
              </a:r>
              <a:endParaRPr lang="en-US" sz="2200" dirty="0">
                <a:solidFill>
                  <a:schemeClr val="accent6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776638">
              <a:off x="1914514" y="2825552"/>
              <a:ext cx="1209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A</a:t>
              </a:r>
              <a:r>
                <a:rPr lang="en-US" dirty="0" smtClean="0">
                  <a:solidFill>
                    <a:srgbClr val="FFFF00"/>
                  </a:solidFill>
                </a:rPr>
                <a:t>’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7376" y="1829326"/>
              <a:ext cx="166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550 MeV e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+</a:t>
              </a:r>
              <a:endParaRPr lang="en-US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8343" y="1208269"/>
              <a:ext cx="783818" cy="42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948A54"/>
                  </a:solidFill>
                </a:rPr>
                <a:t>ECal</a:t>
              </a:r>
              <a:endParaRPr lang="en-US" baseline="30000" dirty="0">
                <a:solidFill>
                  <a:srgbClr val="948A54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1193" y="2202498"/>
              <a:ext cx="166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10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4</a:t>
              </a:r>
              <a:r>
                <a:rPr lang="en-US" dirty="0" smtClean="0">
                  <a:solidFill>
                    <a:srgbClr val="FFFF00"/>
                  </a:solidFill>
                </a:rPr>
                <a:t>/pulse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76517" y="2237432"/>
              <a:ext cx="765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Target</a:t>
              </a:r>
              <a:endParaRPr lang="en-US" sz="14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776638">
              <a:off x="1814784" y="3340868"/>
              <a:ext cx="1209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M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miss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2</a:t>
              </a:r>
              <a:endParaRPr lang="en-US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19" name="10-Point Star 18"/>
            <p:cNvSpPr/>
            <p:nvPr/>
          </p:nvSpPr>
          <p:spPr>
            <a:xfrm>
              <a:off x="674674" y="1736203"/>
              <a:ext cx="208354" cy="257950"/>
            </a:xfrm>
            <a:prstGeom prst="star10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763964" y="1865178"/>
              <a:ext cx="6052180" cy="33732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90" y="2480047"/>
            <a:ext cx="1557116" cy="146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58"/>
            <a:ext cx="8229600" cy="5637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PADME at </a:t>
            </a:r>
            <a:r>
              <a:rPr lang="en-US" dirty="0" err="1" smtClean="0"/>
              <a:t>Frascati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5666"/>
            <a:ext cx="2895600" cy="365125"/>
          </a:xfrm>
        </p:spPr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>
                <a:solidFill>
                  <a:srgbClr val="FFFF00"/>
                </a:solidFill>
              </a:rPr>
              <a:t>31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6580" y="5556219"/>
            <a:ext cx="765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Target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32" name="10-Point Star 31"/>
          <p:cNvSpPr/>
          <p:nvPr/>
        </p:nvSpPr>
        <p:spPr>
          <a:xfrm>
            <a:off x="5393077" y="4441731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258054" y="59298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92777" y="4454801"/>
            <a:ext cx="41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36" name="10-Point Star 35"/>
          <p:cNvSpPr/>
          <p:nvPr/>
        </p:nvSpPr>
        <p:spPr>
          <a:xfrm>
            <a:off x="5006063" y="6129757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6200000">
            <a:off x="5446119" y="5094302"/>
            <a:ext cx="1688428" cy="2300858"/>
          </a:xfrm>
          <a:prstGeom prst="arc">
            <a:avLst/>
          </a:prstGeom>
          <a:noFill/>
          <a:ln>
            <a:solidFill>
              <a:srgbClr val="FF0000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391582" y="5008591"/>
            <a:ext cx="112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Beam</a:t>
            </a:r>
            <a:endParaRPr lang="en-US" dirty="0"/>
          </a:p>
        </p:txBody>
      </p:sp>
      <p:sp>
        <p:nvSpPr>
          <p:cNvPr id="39" name="10-Point Star 38"/>
          <p:cNvSpPr/>
          <p:nvPr/>
        </p:nvSpPr>
        <p:spPr>
          <a:xfrm>
            <a:off x="3407071" y="4434244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Schermata 2014-02-22 alle 10.06.56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61" y="3902848"/>
            <a:ext cx="7844340" cy="30775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9953" y="4337069"/>
            <a:ext cx="69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948A54"/>
                </a:solidFill>
              </a:rPr>
              <a:t>ECal</a:t>
            </a:r>
            <a:endParaRPr lang="en-US" baseline="30000" dirty="0">
              <a:solidFill>
                <a:srgbClr val="948A5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86920" y="698558"/>
            <a:ext cx="3201205" cy="387469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86920" y="2908883"/>
            <a:ext cx="3201205" cy="387469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386920" y="3935046"/>
            <a:ext cx="3201205" cy="3874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453188"/>
            <a:ext cx="1557116" cy="146621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409191" y="4884852"/>
            <a:ext cx="1438909" cy="31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550 MeV e</a:t>
            </a:r>
            <a:r>
              <a:rPr lang="en-US" baseline="30000" dirty="0" smtClean="0">
                <a:solidFill>
                  <a:srgbClr val="FFFF00"/>
                </a:solidFill>
              </a:rPr>
              <a:t>+</a:t>
            </a:r>
            <a:endParaRPr lang="en-US" baseline="30000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5767" y="5207812"/>
            <a:ext cx="1438909" cy="31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10</a:t>
            </a:r>
            <a:r>
              <a:rPr lang="en-US" baseline="30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/pulse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71871" y="5250375"/>
            <a:ext cx="662474" cy="2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Target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179925" y="5207812"/>
            <a:ext cx="161496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090703" y="1986482"/>
            <a:ext cx="161496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400226" y="6148185"/>
            <a:ext cx="3201205" cy="3874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10-Point Star 57"/>
          <p:cNvSpPr/>
          <p:nvPr/>
        </p:nvSpPr>
        <p:spPr>
          <a:xfrm>
            <a:off x="4055738" y="5929810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16200000">
            <a:off x="4466130" y="4901597"/>
            <a:ext cx="1688428" cy="2300858"/>
          </a:xfrm>
          <a:prstGeom prst="arc">
            <a:avLst>
              <a:gd name="adj1" fmla="val 16200000"/>
              <a:gd name="adj2" fmla="val 20690051"/>
            </a:avLst>
          </a:prstGeom>
          <a:noFill/>
          <a:ln>
            <a:solidFill>
              <a:srgbClr val="FF0000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10-Point Star 59"/>
          <p:cNvSpPr/>
          <p:nvPr/>
        </p:nvSpPr>
        <p:spPr>
          <a:xfrm>
            <a:off x="4080218" y="4345609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227628" y="58965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09921" y="4322516"/>
            <a:ext cx="41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63" name="10-Point Star 62"/>
          <p:cNvSpPr/>
          <p:nvPr/>
        </p:nvSpPr>
        <p:spPr>
          <a:xfrm>
            <a:off x="3020023" y="4273534"/>
            <a:ext cx="208354" cy="25795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391582" y="4257065"/>
            <a:ext cx="41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26150" y="1903783"/>
            <a:ext cx="45719" cy="1587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135259" y="5128437"/>
            <a:ext cx="45719" cy="1587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829035" y="4823717"/>
            <a:ext cx="1047019" cy="31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456125" y="3359830"/>
            <a:ext cx="313200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27837" y="2941900"/>
            <a:ext cx="53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 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Arc 85"/>
          <p:cNvSpPr/>
          <p:nvPr/>
        </p:nvSpPr>
        <p:spPr>
          <a:xfrm rot="10800000">
            <a:off x="3040538" y="3324116"/>
            <a:ext cx="6142763" cy="1883695"/>
          </a:xfrm>
          <a:prstGeom prst="arc">
            <a:avLst>
              <a:gd name="adj1" fmla="val 16200000"/>
              <a:gd name="adj2" fmla="val 21419806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10800000">
            <a:off x="4080218" y="2900058"/>
            <a:ext cx="2344447" cy="2295424"/>
          </a:xfrm>
          <a:prstGeom prst="arc">
            <a:avLst>
              <a:gd name="adj1" fmla="val 16605919"/>
              <a:gd name="adj2" fmla="val 20177969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flipH="1" flipV="1">
            <a:off x="5117199" y="5200147"/>
            <a:ext cx="1064831" cy="7664"/>
          </a:xfrm>
          <a:prstGeom prst="line">
            <a:avLst/>
          </a:prstGeom>
          <a:ln cap="rnd">
            <a:solidFill>
              <a:srgbClr val="FFFF00"/>
            </a:solidFill>
            <a:prstDash val="dash"/>
            <a:beve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196681" y="301140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Decay to invisibles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210193" y="3653298"/>
            <a:ext cx="173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Decay to </a:t>
            </a:r>
            <a:r>
              <a:rPr lang="en-US" dirty="0" err="1" smtClean="0">
                <a:solidFill>
                  <a:schemeClr val="bg2"/>
                </a:solidFill>
              </a:rPr>
              <a:t>visibles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0" y="3522607"/>
            <a:ext cx="9183301" cy="95854"/>
          </a:xfrm>
          <a:prstGeom prst="line">
            <a:avLst/>
          </a:prstGeom>
          <a:ln>
            <a:solidFill>
              <a:srgbClr val="F7964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602750" y="707746"/>
            <a:ext cx="79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Dipole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67851" y="1071511"/>
            <a:ext cx="88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Tracker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2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9701" y="1254209"/>
            <a:ext cx="8769092" cy="36115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1" y="1254209"/>
            <a:ext cx="3961845" cy="3611561"/>
          </a:xfrm>
          <a:prstGeom prst="rect">
            <a:avLst/>
          </a:prstGeom>
        </p:spPr>
      </p:pic>
      <p:pic>
        <p:nvPicPr>
          <p:cNvPr id="8" name="Picture 7" descr="Screenshot 2014-05-15 16.51.11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35" b="4073"/>
          <a:stretch/>
        </p:blipFill>
        <p:spPr>
          <a:xfrm>
            <a:off x="645316" y="1184199"/>
            <a:ext cx="3437272" cy="35640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472" y="1254209"/>
            <a:ext cx="3961845" cy="3611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5429" y="1254209"/>
            <a:ext cx="3401872" cy="36115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4084" y="251427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Decay to invisibles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567" y="1308176"/>
            <a:ext cx="3832518" cy="3120322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5334000" y="1357667"/>
            <a:ext cx="2116667" cy="1536104"/>
          </a:xfrm>
          <a:custGeom>
            <a:avLst/>
            <a:gdLst>
              <a:gd name="connsiteX0" fmla="*/ 2116667 w 2116667"/>
              <a:gd name="connsiteY0" fmla="*/ 0 h 1536104"/>
              <a:gd name="connsiteX1" fmla="*/ 2104571 w 2116667"/>
              <a:gd name="connsiteY1" fmla="*/ 447524 h 1536104"/>
              <a:gd name="connsiteX2" fmla="*/ 2080381 w 2116667"/>
              <a:gd name="connsiteY2" fmla="*/ 544286 h 1536104"/>
              <a:gd name="connsiteX3" fmla="*/ 2044095 w 2116667"/>
              <a:gd name="connsiteY3" fmla="*/ 568476 h 1536104"/>
              <a:gd name="connsiteX4" fmla="*/ 2007810 w 2116667"/>
              <a:gd name="connsiteY4" fmla="*/ 628953 h 1536104"/>
              <a:gd name="connsiteX5" fmla="*/ 1995714 w 2116667"/>
              <a:gd name="connsiteY5" fmla="*/ 665238 h 1536104"/>
              <a:gd name="connsiteX6" fmla="*/ 1947333 w 2116667"/>
              <a:gd name="connsiteY6" fmla="*/ 858762 h 1536104"/>
              <a:gd name="connsiteX7" fmla="*/ 1923143 w 2116667"/>
              <a:gd name="connsiteY7" fmla="*/ 895048 h 1536104"/>
              <a:gd name="connsiteX8" fmla="*/ 1911048 w 2116667"/>
              <a:gd name="connsiteY8" fmla="*/ 931333 h 1536104"/>
              <a:gd name="connsiteX9" fmla="*/ 1850571 w 2116667"/>
              <a:gd name="connsiteY9" fmla="*/ 991810 h 1536104"/>
              <a:gd name="connsiteX10" fmla="*/ 1826381 w 2116667"/>
              <a:gd name="connsiteY10" fmla="*/ 1028095 h 1536104"/>
              <a:gd name="connsiteX11" fmla="*/ 1765905 w 2116667"/>
              <a:gd name="connsiteY11" fmla="*/ 1076476 h 1536104"/>
              <a:gd name="connsiteX12" fmla="*/ 1741714 w 2116667"/>
              <a:gd name="connsiteY12" fmla="*/ 1100667 h 1536104"/>
              <a:gd name="connsiteX13" fmla="*/ 1705429 w 2116667"/>
              <a:gd name="connsiteY13" fmla="*/ 1124857 h 1536104"/>
              <a:gd name="connsiteX14" fmla="*/ 1681238 w 2116667"/>
              <a:gd name="connsiteY14" fmla="*/ 1149048 h 1536104"/>
              <a:gd name="connsiteX15" fmla="*/ 1608667 w 2116667"/>
              <a:gd name="connsiteY15" fmla="*/ 1173238 h 1536104"/>
              <a:gd name="connsiteX16" fmla="*/ 1584476 w 2116667"/>
              <a:gd name="connsiteY16" fmla="*/ 1197429 h 1536104"/>
              <a:gd name="connsiteX17" fmla="*/ 1560286 w 2116667"/>
              <a:gd name="connsiteY17" fmla="*/ 1233714 h 1536104"/>
              <a:gd name="connsiteX18" fmla="*/ 1524000 w 2116667"/>
              <a:gd name="connsiteY18" fmla="*/ 1245810 h 1536104"/>
              <a:gd name="connsiteX19" fmla="*/ 1487714 w 2116667"/>
              <a:gd name="connsiteY19" fmla="*/ 1270000 h 1536104"/>
              <a:gd name="connsiteX20" fmla="*/ 1463524 w 2116667"/>
              <a:gd name="connsiteY20" fmla="*/ 1294191 h 1536104"/>
              <a:gd name="connsiteX21" fmla="*/ 1427238 w 2116667"/>
              <a:gd name="connsiteY21" fmla="*/ 1306286 h 1536104"/>
              <a:gd name="connsiteX22" fmla="*/ 1342571 w 2116667"/>
              <a:gd name="connsiteY22" fmla="*/ 1354667 h 1536104"/>
              <a:gd name="connsiteX23" fmla="*/ 1306286 w 2116667"/>
              <a:gd name="connsiteY23" fmla="*/ 1366762 h 1536104"/>
              <a:gd name="connsiteX24" fmla="*/ 1197429 w 2116667"/>
              <a:gd name="connsiteY24" fmla="*/ 1390953 h 1536104"/>
              <a:gd name="connsiteX25" fmla="*/ 1161143 w 2116667"/>
              <a:gd name="connsiteY25" fmla="*/ 1415143 h 1536104"/>
              <a:gd name="connsiteX26" fmla="*/ 979714 w 2116667"/>
              <a:gd name="connsiteY26" fmla="*/ 1427238 h 1536104"/>
              <a:gd name="connsiteX27" fmla="*/ 943429 w 2116667"/>
              <a:gd name="connsiteY27" fmla="*/ 1439333 h 1536104"/>
              <a:gd name="connsiteX28" fmla="*/ 725714 w 2116667"/>
              <a:gd name="connsiteY28" fmla="*/ 1463524 h 1536104"/>
              <a:gd name="connsiteX29" fmla="*/ 653143 w 2116667"/>
              <a:gd name="connsiteY29" fmla="*/ 1487714 h 1536104"/>
              <a:gd name="connsiteX30" fmla="*/ 616857 w 2116667"/>
              <a:gd name="connsiteY30" fmla="*/ 1499810 h 1536104"/>
              <a:gd name="connsiteX31" fmla="*/ 217714 w 2116667"/>
              <a:gd name="connsiteY31" fmla="*/ 1524000 h 1536104"/>
              <a:gd name="connsiteX32" fmla="*/ 0 w 2116667"/>
              <a:gd name="connsiteY32" fmla="*/ 1536095 h 15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16667" h="1536104">
                <a:moveTo>
                  <a:pt x="2116667" y="0"/>
                </a:moveTo>
                <a:cubicBezTo>
                  <a:pt x="2112635" y="149175"/>
                  <a:pt x="2111669" y="298464"/>
                  <a:pt x="2104571" y="447524"/>
                </a:cubicBezTo>
                <a:cubicBezTo>
                  <a:pt x="2104457" y="449925"/>
                  <a:pt x="2089996" y="532267"/>
                  <a:pt x="2080381" y="544286"/>
                </a:cubicBezTo>
                <a:cubicBezTo>
                  <a:pt x="2071300" y="555637"/>
                  <a:pt x="2056190" y="560413"/>
                  <a:pt x="2044095" y="568476"/>
                </a:cubicBezTo>
                <a:cubicBezTo>
                  <a:pt x="2009835" y="671260"/>
                  <a:pt x="2057615" y="545946"/>
                  <a:pt x="2007810" y="628953"/>
                </a:cubicBezTo>
                <a:cubicBezTo>
                  <a:pt x="2001250" y="639885"/>
                  <a:pt x="1998581" y="652815"/>
                  <a:pt x="1995714" y="665238"/>
                </a:cubicBezTo>
                <a:cubicBezTo>
                  <a:pt x="1991402" y="683924"/>
                  <a:pt x="1969098" y="826114"/>
                  <a:pt x="1947333" y="858762"/>
                </a:cubicBezTo>
                <a:cubicBezTo>
                  <a:pt x="1939270" y="870857"/>
                  <a:pt x="1929644" y="882046"/>
                  <a:pt x="1923143" y="895048"/>
                </a:cubicBezTo>
                <a:cubicBezTo>
                  <a:pt x="1917441" y="906451"/>
                  <a:pt x="1918698" y="921134"/>
                  <a:pt x="1911048" y="931333"/>
                </a:cubicBezTo>
                <a:cubicBezTo>
                  <a:pt x="1893942" y="954140"/>
                  <a:pt x="1866385" y="968089"/>
                  <a:pt x="1850571" y="991810"/>
                </a:cubicBezTo>
                <a:cubicBezTo>
                  <a:pt x="1842508" y="1003905"/>
                  <a:pt x="1835462" y="1016744"/>
                  <a:pt x="1826381" y="1028095"/>
                </a:cubicBezTo>
                <a:cubicBezTo>
                  <a:pt x="1800421" y="1060545"/>
                  <a:pt x="1800831" y="1048535"/>
                  <a:pt x="1765905" y="1076476"/>
                </a:cubicBezTo>
                <a:cubicBezTo>
                  <a:pt x="1757000" y="1083600"/>
                  <a:pt x="1750619" y="1093543"/>
                  <a:pt x="1741714" y="1100667"/>
                </a:cubicBezTo>
                <a:cubicBezTo>
                  <a:pt x="1730363" y="1109748"/>
                  <a:pt x="1716780" y="1115776"/>
                  <a:pt x="1705429" y="1124857"/>
                </a:cubicBezTo>
                <a:cubicBezTo>
                  <a:pt x="1696524" y="1131981"/>
                  <a:pt x="1691438" y="1143948"/>
                  <a:pt x="1681238" y="1149048"/>
                </a:cubicBezTo>
                <a:cubicBezTo>
                  <a:pt x="1658431" y="1160451"/>
                  <a:pt x="1608667" y="1173238"/>
                  <a:pt x="1608667" y="1173238"/>
                </a:cubicBezTo>
                <a:cubicBezTo>
                  <a:pt x="1600603" y="1181302"/>
                  <a:pt x="1591600" y="1188524"/>
                  <a:pt x="1584476" y="1197429"/>
                </a:cubicBezTo>
                <a:cubicBezTo>
                  <a:pt x="1575395" y="1208780"/>
                  <a:pt x="1571637" y="1224633"/>
                  <a:pt x="1560286" y="1233714"/>
                </a:cubicBezTo>
                <a:cubicBezTo>
                  <a:pt x="1550330" y="1241679"/>
                  <a:pt x="1535404" y="1240108"/>
                  <a:pt x="1524000" y="1245810"/>
                </a:cubicBezTo>
                <a:cubicBezTo>
                  <a:pt x="1510998" y="1252311"/>
                  <a:pt x="1499065" y="1260919"/>
                  <a:pt x="1487714" y="1270000"/>
                </a:cubicBezTo>
                <a:cubicBezTo>
                  <a:pt x="1478809" y="1277124"/>
                  <a:pt x="1473302" y="1288324"/>
                  <a:pt x="1463524" y="1294191"/>
                </a:cubicBezTo>
                <a:cubicBezTo>
                  <a:pt x="1452591" y="1300751"/>
                  <a:pt x="1438957" y="1301264"/>
                  <a:pt x="1427238" y="1306286"/>
                </a:cubicBezTo>
                <a:cubicBezTo>
                  <a:pt x="1278823" y="1369891"/>
                  <a:pt x="1464027" y="1293938"/>
                  <a:pt x="1342571" y="1354667"/>
                </a:cubicBezTo>
                <a:cubicBezTo>
                  <a:pt x="1331168" y="1360369"/>
                  <a:pt x="1318545" y="1363260"/>
                  <a:pt x="1306286" y="1366762"/>
                </a:cubicBezTo>
                <a:cubicBezTo>
                  <a:pt x="1266437" y="1378147"/>
                  <a:pt x="1238990" y="1382640"/>
                  <a:pt x="1197429" y="1390953"/>
                </a:cubicBezTo>
                <a:cubicBezTo>
                  <a:pt x="1185334" y="1399016"/>
                  <a:pt x="1175482" y="1412753"/>
                  <a:pt x="1161143" y="1415143"/>
                </a:cubicBezTo>
                <a:cubicBezTo>
                  <a:pt x="1101357" y="1425107"/>
                  <a:pt x="1039954" y="1420545"/>
                  <a:pt x="979714" y="1427238"/>
                </a:cubicBezTo>
                <a:cubicBezTo>
                  <a:pt x="967043" y="1428646"/>
                  <a:pt x="956050" y="1437530"/>
                  <a:pt x="943429" y="1439333"/>
                </a:cubicBezTo>
                <a:cubicBezTo>
                  <a:pt x="871145" y="1449659"/>
                  <a:pt x="798286" y="1455460"/>
                  <a:pt x="725714" y="1463524"/>
                </a:cubicBezTo>
                <a:lnTo>
                  <a:pt x="653143" y="1487714"/>
                </a:lnTo>
                <a:cubicBezTo>
                  <a:pt x="641048" y="1491746"/>
                  <a:pt x="629578" y="1498962"/>
                  <a:pt x="616857" y="1499810"/>
                </a:cubicBezTo>
                <a:lnTo>
                  <a:pt x="217714" y="1524000"/>
                </a:lnTo>
                <a:cubicBezTo>
                  <a:pt x="4867" y="1536900"/>
                  <a:pt x="100758" y="1536095"/>
                  <a:pt x="0" y="1536095"/>
                </a:cubicBezTo>
              </a:path>
            </a:pathLst>
          </a:cu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34852" y="2968274"/>
            <a:ext cx="141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Decay to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</a:rPr>
              <a:t>+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084" y="2753910"/>
            <a:ext cx="140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n-US" sz="1400" baseline="30000" dirty="0" smtClean="0">
                <a:solidFill>
                  <a:srgbClr val="FF0000"/>
                </a:solidFill>
              </a:rPr>
              <a:t>13</a:t>
            </a:r>
            <a:r>
              <a:rPr lang="en-US" sz="1400" dirty="0" smtClean="0">
                <a:solidFill>
                  <a:srgbClr val="FF0000"/>
                </a:solidFill>
              </a:rPr>
              <a:t> e</a:t>
            </a:r>
            <a:r>
              <a:rPr lang="en-US" sz="1400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+</a:t>
            </a:r>
            <a:r>
              <a:rPr lang="en-US" sz="1400" dirty="0" smtClean="0">
                <a:solidFill>
                  <a:srgbClr val="FF0000"/>
                </a:solidFill>
              </a:rPr>
              <a:t> 550 MeV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Full simulation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6950" y="3219777"/>
            <a:ext cx="1382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</a:t>
            </a:r>
            <a:r>
              <a:rPr lang="en-US" sz="1400" baseline="30000" dirty="0">
                <a:solidFill>
                  <a:srgbClr val="FF0000"/>
                </a:solidFill>
              </a:rPr>
              <a:t>13</a:t>
            </a:r>
            <a:r>
              <a:rPr lang="en-US" sz="1400" dirty="0">
                <a:solidFill>
                  <a:srgbClr val="FF0000"/>
                </a:solidFill>
              </a:rPr>
              <a:t> e</a:t>
            </a:r>
            <a:r>
              <a:rPr lang="en-US" sz="1400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+</a:t>
            </a:r>
            <a:r>
              <a:rPr lang="en-US" sz="1400" dirty="0">
                <a:solidFill>
                  <a:srgbClr val="FF0000"/>
                </a:solidFill>
              </a:rPr>
              <a:t> 550 MeV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First estimate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934857" y="1390952"/>
            <a:ext cx="2617088" cy="3676953"/>
          </a:xfrm>
          <a:custGeom>
            <a:avLst/>
            <a:gdLst>
              <a:gd name="connsiteX0" fmla="*/ 0 w 2617088"/>
              <a:gd name="connsiteY0" fmla="*/ 0 h 3676953"/>
              <a:gd name="connsiteX1" fmla="*/ 2527905 w 2617088"/>
              <a:gd name="connsiteY1" fmla="*/ 2685143 h 3676953"/>
              <a:gd name="connsiteX2" fmla="*/ 1802191 w 2617088"/>
              <a:gd name="connsiteY2" fmla="*/ 3676953 h 367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7088" h="3676953">
                <a:moveTo>
                  <a:pt x="0" y="0"/>
                </a:moveTo>
                <a:cubicBezTo>
                  <a:pt x="1113770" y="1036159"/>
                  <a:pt x="2227540" y="2072318"/>
                  <a:pt x="2527905" y="2685143"/>
                </a:cubicBezTo>
                <a:cubicBezTo>
                  <a:pt x="2828270" y="3297968"/>
                  <a:pt x="2315230" y="3487460"/>
                  <a:pt x="1802191" y="3676953"/>
                </a:cubicBez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58965" y="3761723"/>
            <a:ext cx="19051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Dump experiment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e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750 MeV</a:t>
            </a:r>
            <a:endParaRPr lang="en-US" sz="1400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948" y="4535714"/>
            <a:ext cx="3961845" cy="3324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429" y="4868211"/>
            <a:ext cx="2311400" cy="58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at </a:t>
            </a:r>
            <a:r>
              <a:rPr lang="en-US" dirty="0" err="1" smtClean="0"/>
              <a:t>Frascati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 CSN1 - LTS1 Workshop - 2014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199" y="5067905"/>
            <a:ext cx="6775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Positron annihilation experiments (decay to invisibles and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e+e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-)</a:t>
            </a:r>
            <a:r>
              <a:rPr lang="en-US" dirty="0" smtClean="0">
                <a:solidFill>
                  <a:srgbClr val="FFFF00"/>
                </a:solidFill>
              </a:rPr>
              <a:t>: 10</a:t>
            </a:r>
            <a:r>
              <a:rPr lang="en-US" baseline="30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 electrons/bunch × 50 Hz × 2</a:t>
            </a:r>
            <a:r>
              <a:rPr lang="it-IT" dirty="0" smtClean="0">
                <a:solidFill>
                  <a:srgbClr val="FFFF00"/>
                </a:solidFill>
                <a:sym typeface="Symbol"/>
              </a:rPr>
              <a:t></a:t>
            </a:r>
            <a:r>
              <a:rPr lang="en-US" dirty="0" smtClean="0">
                <a:solidFill>
                  <a:srgbClr val="FFFF00"/>
                </a:solidFill>
              </a:rPr>
              <a:t>10</a:t>
            </a:r>
            <a:r>
              <a:rPr lang="en-US" baseline="30000" dirty="0" smtClean="0">
                <a:solidFill>
                  <a:srgbClr val="FFFF00"/>
                </a:solidFill>
              </a:rPr>
              <a:t>7</a:t>
            </a:r>
            <a:r>
              <a:rPr lang="en-US" dirty="0" smtClean="0">
                <a:solidFill>
                  <a:srgbClr val="FFFF00"/>
                </a:solidFill>
              </a:rPr>
              <a:t> seconds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DDD9C3"/>
                </a:solidFill>
              </a:rPr>
              <a:t>Beam dump on thick target</a:t>
            </a:r>
            <a:r>
              <a:rPr lang="en-US" dirty="0" smtClean="0">
                <a:solidFill>
                  <a:srgbClr val="FFFF00"/>
                </a:solidFill>
              </a:rPr>
              <a:t>: 10</a:t>
            </a:r>
            <a:r>
              <a:rPr lang="en-US" baseline="30000" dirty="0" smtClean="0">
                <a:solidFill>
                  <a:srgbClr val="FFFF00"/>
                </a:solidFill>
              </a:rPr>
              <a:t>16 </a:t>
            </a:r>
            <a:r>
              <a:rPr lang="en-US" dirty="0" smtClean="0">
                <a:solidFill>
                  <a:srgbClr val="FFFF00"/>
                </a:solidFill>
              </a:rPr>
              <a:t>electrons at 750 MeV dumped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01674" y="1383242"/>
            <a:ext cx="1152525" cy="940858"/>
          </a:xfrm>
          <a:custGeom>
            <a:avLst/>
            <a:gdLst>
              <a:gd name="connsiteX0" fmla="*/ 1079500 w 1079500"/>
              <a:gd name="connsiteY0" fmla="*/ 0 h 880533"/>
              <a:gd name="connsiteX1" fmla="*/ 1041400 w 1079500"/>
              <a:gd name="connsiteY1" fmla="*/ 334433 h 880533"/>
              <a:gd name="connsiteX2" fmla="*/ 999067 w 1079500"/>
              <a:gd name="connsiteY2" fmla="*/ 579966 h 880533"/>
              <a:gd name="connsiteX3" fmla="*/ 965200 w 1079500"/>
              <a:gd name="connsiteY3" fmla="*/ 757766 h 880533"/>
              <a:gd name="connsiteX4" fmla="*/ 944033 w 1079500"/>
              <a:gd name="connsiteY4" fmla="*/ 855133 h 880533"/>
              <a:gd name="connsiteX5" fmla="*/ 829733 w 1079500"/>
              <a:gd name="connsiteY5" fmla="*/ 863600 h 880533"/>
              <a:gd name="connsiteX6" fmla="*/ 558800 w 1079500"/>
              <a:gd name="connsiteY6" fmla="*/ 867833 h 880533"/>
              <a:gd name="connsiteX7" fmla="*/ 232833 w 1079500"/>
              <a:gd name="connsiteY7" fmla="*/ 876300 h 880533"/>
              <a:gd name="connsiteX8" fmla="*/ 0 w 1079500"/>
              <a:gd name="connsiteY8" fmla="*/ 880533 h 8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500" h="880533">
                <a:moveTo>
                  <a:pt x="1079500" y="0"/>
                </a:moveTo>
                <a:lnTo>
                  <a:pt x="1041400" y="334433"/>
                </a:lnTo>
                <a:lnTo>
                  <a:pt x="999067" y="579966"/>
                </a:lnTo>
                <a:lnTo>
                  <a:pt x="965200" y="757766"/>
                </a:lnTo>
                <a:lnTo>
                  <a:pt x="944033" y="855133"/>
                </a:lnTo>
                <a:lnTo>
                  <a:pt x="829733" y="863600"/>
                </a:lnTo>
                <a:lnTo>
                  <a:pt x="558800" y="867833"/>
                </a:lnTo>
                <a:lnTo>
                  <a:pt x="232833" y="876300"/>
                </a:lnTo>
                <a:lnTo>
                  <a:pt x="0" y="880533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487870" y="1309803"/>
            <a:ext cx="2904723" cy="168941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99962" y="1309803"/>
            <a:ext cx="2719714" cy="168941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6338" y="3139194"/>
            <a:ext cx="8603361" cy="168941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New ideas for dump experiment: BDX at JLAB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33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870" y="1309803"/>
            <a:ext cx="2904723" cy="1557714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866" y="1309803"/>
            <a:ext cx="2033867" cy="161418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99" y="3229474"/>
            <a:ext cx="6116716" cy="157517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952797" y="2468221"/>
            <a:ext cx="275548" cy="1389872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403138" y="2740437"/>
            <a:ext cx="383370" cy="1389872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2866" y="4828608"/>
            <a:ext cx="3962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Scintillator 1 m</a:t>
            </a:r>
            <a:r>
              <a:rPr lang="en-US" baseline="30000" dirty="0" smtClean="0">
                <a:solidFill>
                  <a:schemeClr val="bg2">
                    <a:lumMod val="9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1 MeV/10 MeV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</a:t>
            </a:r>
            <a:r>
              <a:rPr lang="en-US" baseline="30000" dirty="0" err="1" smtClean="0">
                <a:solidFill>
                  <a:schemeClr val="bg2">
                    <a:lumMod val="90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bg2">
                    <a:lumMod val="90000"/>
                  </a:schemeClr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detection threshold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135" y="2573089"/>
            <a:ext cx="1020529" cy="3578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092" y="2033562"/>
            <a:ext cx="970584" cy="2981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015" y="3319389"/>
            <a:ext cx="933541" cy="6705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555" y="3498735"/>
            <a:ext cx="1100245" cy="2977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372" y="4039650"/>
            <a:ext cx="756000" cy="6110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554" y="4192525"/>
            <a:ext cx="1187999" cy="2782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50" y="2877597"/>
            <a:ext cx="800100" cy="1066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134" y="2758217"/>
            <a:ext cx="152400" cy="1066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779" y="2312034"/>
            <a:ext cx="370245" cy="809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690" y="1993088"/>
            <a:ext cx="158716" cy="809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6554" y="3777866"/>
            <a:ext cx="1100246" cy="809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6555" y="4449331"/>
            <a:ext cx="1187998" cy="809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4339808"/>
            <a:ext cx="77347" cy="8094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7200" y="547493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Backgrounds: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Neutrino production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Cosmogenic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muons and neutrons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0324" y="6352143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LOI presented to PAC</a:t>
            </a:r>
          </a:p>
        </p:txBody>
      </p:sp>
    </p:spTree>
    <p:extLst>
      <p:ext uri="{BB962C8B-B14F-4D97-AF65-F5344CB8AC3E}">
        <p14:creationId xmlns:p14="http://schemas.microsoft.com/office/powerpoint/2010/main" val="216534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93710" y="2470808"/>
            <a:ext cx="3163881" cy="4192550"/>
          </a:xfrm>
          <a:prstGeom prst="rect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92" y="1249890"/>
            <a:ext cx="3926516" cy="5383106"/>
          </a:xfrm>
          <a:prstGeom prst="rect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BDX experiment (Hall-A)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501947"/>
            <a:ext cx="3695113" cy="241853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711" y="2470808"/>
            <a:ext cx="3076708" cy="2062049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529137" y="1390192"/>
            <a:ext cx="327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40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3315817" y="1333461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10</a:t>
            </a:r>
            <a:r>
              <a:rPr lang="en-US" sz="1050" baseline="30000" dirty="0" smtClean="0"/>
              <a:t>3</a:t>
            </a:r>
            <a:endParaRPr lang="en-US" sz="105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005475" y="1295174"/>
            <a:ext cx="18466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baseline="30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711" y="4532857"/>
            <a:ext cx="3124200" cy="20630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6232" y="1280252"/>
            <a:ext cx="9925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2√N</a:t>
            </a:r>
            <a:r>
              <a:rPr lang="en-US" sz="1100" baseline="-25000" dirty="0" smtClean="0">
                <a:solidFill>
                  <a:srgbClr val="FF0000"/>
                </a:solidFill>
              </a:rPr>
              <a:t>bkg</a:t>
            </a:r>
            <a:r>
              <a:rPr lang="en-US" sz="1100" dirty="0" smtClean="0">
                <a:solidFill>
                  <a:srgbClr val="FF0000"/>
                </a:solidFill>
              </a:rPr>
              <a:t>= </a:t>
            </a:r>
            <a:r>
              <a:rPr lang="en-US" sz="1100" dirty="0">
                <a:solidFill>
                  <a:srgbClr val="FF0000"/>
                </a:solidFill>
              </a:rPr>
              <a:t>2</a:t>
            </a:r>
            <a:r>
              <a:rPr lang="it-IT" sz="1100" dirty="0">
                <a:solidFill>
                  <a:srgbClr val="FF0000"/>
                </a:solidFill>
                <a:sym typeface="Symbol"/>
              </a:rPr>
              <a:t></a:t>
            </a:r>
            <a:r>
              <a:rPr lang="it-IT" sz="1100" dirty="0">
                <a:solidFill>
                  <a:srgbClr val="FF0000"/>
                </a:solidFill>
              </a:rPr>
              <a:t> </a:t>
            </a:r>
            <a:r>
              <a:rPr lang="en-US" sz="1100" dirty="0">
                <a:solidFill>
                  <a:srgbClr val="FF0000"/>
                </a:solidFill>
              </a:rPr>
              <a:t>10</a:t>
            </a:r>
            <a:r>
              <a:rPr lang="en-US" sz="1100" baseline="30000" dirty="0">
                <a:solidFill>
                  <a:srgbClr val="FF0000"/>
                </a:solidFill>
              </a:rPr>
              <a:t>4</a:t>
            </a:r>
          </a:p>
          <a:p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91" y="4007706"/>
            <a:ext cx="3926516" cy="253157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476232" y="4007706"/>
            <a:ext cx="3669686" cy="14559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76232" y="5831705"/>
            <a:ext cx="2914924" cy="11119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2094" y="3198773"/>
            <a:ext cx="963363" cy="2632932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64021" y="1292111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</a:t>
            </a:r>
            <a:r>
              <a:rPr lang="en-US" baseline="30000" dirty="0" smtClean="0">
                <a:solidFill>
                  <a:srgbClr val="FFFF00"/>
                </a:solidFill>
              </a:rPr>
              <a:t>22</a:t>
            </a:r>
            <a:r>
              <a:rPr lang="en-US" dirty="0" smtClean="0">
                <a:solidFill>
                  <a:srgbClr val="FFFF00"/>
                </a:solidFill>
              </a:rPr>
              <a:t> EOT = 1 beam-year at Hall-A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 beam-years at Hall-C?</a:t>
            </a:r>
          </a:p>
          <a:p>
            <a:r>
              <a:rPr lang="en-US" b="1" dirty="0">
                <a:solidFill>
                  <a:srgbClr val="DDD9C3"/>
                </a:solidFill>
              </a:rPr>
              <a:t>arXiv:</a:t>
            </a:r>
            <a:r>
              <a:rPr lang="en-US" b="1" dirty="0" smtClean="0">
                <a:solidFill>
                  <a:srgbClr val="DDD9C3"/>
                </a:solidFill>
              </a:rPr>
              <a:t>1307.6554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75" y="2946400"/>
            <a:ext cx="238125" cy="1360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51443" y="2885105"/>
            <a:ext cx="79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/>
                </a:solidFill>
              </a:rPr>
              <a:t>2√N</a:t>
            </a:r>
            <a:r>
              <a:rPr lang="en-US" sz="900" baseline="-25000" dirty="0">
                <a:solidFill>
                  <a:schemeClr val="accent6"/>
                </a:solidFill>
              </a:rPr>
              <a:t>bkg</a:t>
            </a:r>
            <a:r>
              <a:rPr lang="en-US" sz="900" dirty="0" smtClean="0">
                <a:solidFill>
                  <a:schemeClr val="accent6"/>
                </a:solidFill>
              </a:rPr>
              <a:t>= 10</a:t>
            </a:r>
          </a:p>
          <a:p>
            <a:r>
              <a:rPr lang="en-US" sz="900" dirty="0" smtClean="0">
                <a:solidFill>
                  <a:schemeClr val="accent6"/>
                </a:solidFill>
              </a:rPr>
              <a:t>Pulsed beam</a:t>
            </a:r>
            <a:endParaRPr lang="en-US" sz="9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6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BDX at </a:t>
            </a:r>
            <a:r>
              <a:rPr lang="en-US" dirty="0" err="1" smtClean="0"/>
              <a:t>Frascati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950" y="1181946"/>
            <a:ext cx="7767119" cy="51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5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772"/>
          </a:xfrm>
        </p:spPr>
        <p:txBody>
          <a:bodyPr>
            <a:noAutofit/>
          </a:bodyPr>
          <a:lstStyle/>
          <a:p>
            <a:r>
              <a:rPr lang="en-US" sz="3600" dirty="0" smtClean="0"/>
              <a:t>Heavy neutral lepton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616" y="838175"/>
            <a:ext cx="8642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Alternative to see-saw mechanism for neutrino masses: instead of a very heavy neutral lepton, new </a:t>
            </a:r>
            <a:r>
              <a:rPr lang="en-US" dirty="0" err="1">
                <a:solidFill>
                  <a:srgbClr val="FFFFFF"/>
                </a:solidFill>
              </a:rPr>
              <a:t>leptonic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flavours</a:t>
            </a:r>
            <a:r>
              <a:rPr lang="en-US" dirty="0">
                <a:solidFill>
                  <a:srgbClr val="FFFFFF"/>
                </a:solidFill>
              </a:rPr>
              <a:t> with masses similar to those of known quarks and leptons. </a:t>
            </a:r>
            <a:r>
              <a:rPr lang="en-US" dirty="0" smtClean="0">
                <a:solidFill>
                  <a:srgbClr val="FFFFFF"/>
                </a:solidFill>
              </a:rPr>
              <a:t>This gives the possibility </a:t>
            </a:r>
            <a:r>
              <a:rPr lang="en-US" dirty="0">
                <a:solidFill>
                  <a:srgbClr val="FFFFFF"/>
                </a:solidFill>
              </a:rPr>
              <a:t>of direct experimental </a:t>
            </a:r>
            <a:r>
              <a:rPr lang="en-US" dirty="0" smtClean="0">
                <a:solidFill>
                  <a:srgbClr val="FFFFFF"/>
                </a:solidFill>
              </a:rPr>
              <a:t>search.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This can explain the missing of WIMP particles at LHC (DM particles are just too light)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Baryogenesis</a:t>
            </a:r>
            <a:r>
              <a:rPr lang="en-US" dirty="0" smtClean="0">
                <a:solidFill>
                  <a:srgbClr val="FFFFFF"/>
                </a:solidFill>
              </a:rPr>
              <a:t> due to those new </a:t>
            </a:r>
            <a:r>
              <a:rPr lang="en-US" dirty="0" err="1" smtClean="0">
                <a:solidFill>
                  <a:srgbClr val="FFFFFF"/>
                </a:solidFill>
              </a:rPr>
              <a:t>leptonic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flavours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sz="600" dirty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chemeClr val="accent6"/>
                </a:solidFill>
              </a:rPr>
              <a:t>Shaposhnikov</a:t>
            </a:r>
            <a:r>
              <a:rPr lang="en-US" dirty="0" smtClean="0">
                <a:solidFill>
                  <a:schemeClr val="accent6"/>
                </a:solidFill>
              </a:rPr>
              <a:t> neutrino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n</a:t>
            </a:r>
            <a:r>
              <a:rPr lang="en-US" dirty="0" err="1" smtClean="0">
                <a:solidFill>
                  <a:srgbClr val="FFFFFF"/>
                </a:solidFill>
              </a:rPr>
              <a:t>MSM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is a realization of this model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02" y="2740139"/>
            <a:ext cx="5325422" cy="3650686"/>
          </a:xfrm>
          <a:prstGeom prst="rect">
            <a:avLst/>
          </a:prstGeom>
          <a:ln>
            <a:solidFill>
              <a:srgbClr val="F79646"/>
            </a:solidFill>
          </a:ln>
        </p:spPr>
      </p:pic>
    </p:spTree>
    <p:extLst>
      <p:ext uri="{BB962C8B-B14F-4D97-AF65-F5344CB8AC3E}">
        <p14:creationId xmlns:p14="http://schemas.microsoft.com/office/powerpoint/2010/main" val="216534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772"/>
          </a:xfrm>
        </p:spPr>
        <p:txBody>
          <a:bodyPr>
            <a:noAutofit/>
          </a:bodyPr>
          <a:lstStyle/>
          <a:p>
            <a:r>
              <a:rPr lang="en-US" sz="3600" dirty="0" smtClean="0"/>
              <a:t>Heavy neutral lepton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064" y="960322"/>
            <a:ext cx="4290271" cy="277262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976" y="1237321"/>
            <a:ext cx="46524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 limits from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R</a:t>
            </a:r>
            <a:r>
              <a:rPr lang="en-US" sz="1600" dirty="0" smtClean="0">
                <a:solidFill>
                  <a:srgbClr val="FFFFFF"/>
                </a:solidFill>
              </a:rPr>
              <a:t>elic abundance,</a:t>
            </a:r>
            <a:r>
              <a:rPr lang="en-US" sz="1600" i="1" dirty="0" smtClean="0">
                <a:solidFill>
                  <a:srgbClr val="FFFFFF"/>
                </a:solidFill>
              </a:rPr>
              <a:t> f f </a:t>
            </a:r>
            <a:r>
              <a:rPr lang="it-IT" sz="1600" dirty="0" smtClean="0">
                <a:solidFill>
                  <a:srgbClr val="FFFFFF"/>
                </a:solidFill>
                <a:sym typeface="Symbol"/>
              </a:rPr>
              <a:t></a:t>
            </a:r>
            <a:r>
              <a:rPr lang="it-IT" sz="1600" dirty="0" smtClean="0">
                <a:solidFill>
                  <a:srgbClr val="FFFFFF"/>
                </a:solidFill>
                <a:latin typeface="Symbol" charset="2"/>
                <a:cs typeface="Symbol" charset="2"/>
                <a:sym typeface="Symbol"/>
              </a:rPr>
              <a:t>n</a:t>
            </a:r>
            <a:r>
              <a:rPr lang="it-IT" sz="1600" dirty="0" smtClean="0">
                <a:solidFill>
                  <a:srgbClr val="FFFFFF"/>
                </a:solidFill>
                <a:cs typeface="Calibri"/>
                <a:sym typeface="Symbol"/>
              </a:rPr>
              <a:t>N</a:t>
            </a:r>
            <a:r>
              <a:rPr lang="it-IT" sz="1600" baseline="-25000" dirty="0" smtClean="0">
                <a:solidFill>
                  <a:srgbClr val="FFFFFF"/>
                </a:solidFill>
                <a:cs typeface="Calibri"/>
                <a:sym typeface="Symbol"/>
              </a:rPr>
              <a:t>1</a:t>
            </a:r>
          </a:p>
          <a:p>
            <a:pPr marL="742950" lvl="1" indent="-285750">
              <a:buFont typeface="Arial"/>
              <a:buChar char="•"/>
            </a:pPr>
            <a:r>
              <a:rPr lang="it-IT" sz="1600" dirty="0" smtClean="0">
                <a:solidFill>
                  <a:srgbClr val="FFFFFF"/>
                </a:solidFill>
                <a:latin typeface="Calibri"/>
                <a:cs typeface="Calibri"/>
                <a:sym typeface="Symbol"/>
              </a:rPr>
              <a:t>Radiative </a:t>
            </a:r>
            <a:r>
              <a:rPr lang="it-IT" sz="1600" dirty="0" err="1" smtClean="0">
                <a:solidFill>
                  <a:srgbClr val="FFFFFF"/>
                </a:solidFill>
                <a:latin typeface="Calibri"/>
                <a:cs typeface="Calibri"/>
                <a:sym typeface="Symbol"/>
              </a:rPr>
              <a:t>decay</a:t>
            </a:r>
            <a:r>
              <a:rPr lang="en-US" sz="1600" dirty="0" smtClean="0">
                <a:solidFill>
                  <a:srgbClr val="FFFFFF"/>
                </a:solidFill>
                <a:sym typeface="Symbol"/>
              </a:rPr>
              <a:t>s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it-IT" sz="1600" dirty="0">
                <a:solidFill>
                  <a:srgbClr val="FFFFFF"/>
                </a:solidFill>
                <a:cs typeface="Calibri"/>
                <a:sym typeface="Symbol"/>
              </a:rPr>
              <a:t>N</a:t>
            </a:r>
            <a:r>
              <a:rPr lang="it-IT" sz="1600" baseline="-25000" dirty="0">
                <a:solidFill>
                  <a:srgbClr val="FFFFFF"/>
                </a:solidFill>
                <a:cs typeface="Calibri"/>
                <a:sym typeface="Symbol"/>
              </a:rPr>
              <a:t>1</a:t>
            </a:r>
            <a:r>
              <a:rPr lang="it-IT" sz="1600" dirty="0" smtClean="0">
                <a:solidFill>
                  <a:srgbClr val="FFFFFF"/>
                </a:solidFill>
                <a:sym typeface="Symbol"/>
              </a:rPr>
              <a:t></a:t>
            </a:r>
            <a:r>
              <a:rPr lang="it-IT" sz="1600" dirty="0" smtClean="0">
                <a:solidFill>
                  <a:srgbClr val="FFFFFF"/>
                </a:solidFill>
                <a:latin typeface="Symbol" charset="2"/>
                <a:cs typeface="Symbol" charset="2"/>
                <a:sym typeface="Symbol"/>
              </a:rPr>
              <a:t>gn</a:t>
            </a:r>
            <a:endParaRPr lang="it-IT" sz="1600" dirty="0" smtClean="0">
              <a:solidFill>
                <a:srgbClr val="FFFFFF"/>
              </a:solidFill>
              <a:cs typeface="Calibri"/>
              <a:sym typeface="Symbol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1600" dirty="0" err="1" smtClean="0">
                <a:solidFill>
                  <a:srgbClr val="FFFFFF"/>
                </a:solidFill>
                <a:cs typeface="Calibri"/>
                <a:sym typeface="Symbol"/>
              </a:rPr>
              <a:t>Structure</a:t>
            </a:r>
            <a:r>
              <a:rPr lang="it-IT" sz="1600" dirty="0" smtClean="0">
                <a:solidFill>
                  <a:srgbClr val="FFFFFF"/>
                </a:solidFill>
                <a:cs typeface="Calibri"/>
                <a:sym typeface="Symbol"/>
              </a:rPr>
              <a:t> </a:t>
            </a:r>
            <a:r>
              <a:rPr lang="it-IT" sz="1600" dirty="0" err="1" smtClean="0">
                <a:solidFill>
                  <a:srgbClr val="FFFFFF"/>
                </a:solidFill>
                <a:cs typeface="Calibri"/>
                <a:sym typeface="Symbol"/>
              </a:rPr>
              <a:t>formation</a:t>
            </a:r>
            <a:r>
              <a:rPr lang="it-IT" sz="1600" dirty="0" smtClean="0">
                <a:solidFill>
                  <a:srgbClr val="FFFFFF"/>
                </a:solidFill>
                <a:cs typeface="Calibri"/>
                <a:sym typeface="Symbol"/>
              </a:rPr>
              <a:t> (light N</a:t>
            </a:r>
            <a:r>
              <a:rPr lang="it-IT" sz="1600" baseline="-25000" dirty="0" smtClean="0">
                <a:solidFill>
                  <a:srgbClr val="FFFFFF"/>
                </a:solidFill>
                <a:cs typeface="Calibri"/>
                <a:sym typeface="Symbol"/>
              </a:rPr>
              <a:t>1</a:t>
            </a:r>
            <a:r>
              <a:rPr lang="it-IT" sz="1600" dirty="0" smtClean="0">
                <a:solidFill>
                  <a:srgbClr val="FFFFFF"/>
                </a:solidFill>
                <a:cs typeface="Calibri"/>
                <a:sym typeface="Symbol"/>
              </a:rPr>
              <a:t> can erase </a:t>
            </a:r>
            <a:r>
              <a:rPr lang="it-IT" sz="1600" dirty="0" err="1" smtClean="0">
                <a:solidFill>
                  <a:srgbClr val="FFFFFF"/>
                </a:solidFill>
                <a:cs typeface="Calibri"/>
                <a:sym typeface="Symbol"/>
              </a:rPr>
              <a:t>fluctuations</a:t>
            </a:r>
            <a:r>
              <a:rPr lang="it-IT" sz="1600" dirty="0" smtClean="0">
                <a:solidFill>
                  <a:srgbClr val="FFFFFF"/>
                </a:solidFill>
                <a:cs typeface="Calibri"/>
                <a:sym typeface="Symbol"/>
              </a:rPr>
              <a:t> on small scale, </a:t>
            </a:r>
            <a:r>
              <a:rPr lang="it-IT" sz="1600" dirty="0" err="1" smtClean="0">
                <a:solidFill>
                  <a:srgbClr val="FFFFFF"/>
                </a:solidFill>
                <a:cs typeface="Calibri"/>
                <a:sym typeface="Symbol"/>
              </a:rPr>
              <a:t>check</a:t>
            </a:r>
            <a:r>
              <a:rPr lang="it-IT" sz="1600" dirty="0" smtClean="0">
                <a:solidFill>
                  <a:srgbClr val="FFFFFF"/>
                </a:solidFill>
                <a:cs typeface="Calibri"/>
                <a:sym typeface="Symbol"/>
              </a:rPr>
              <a:t> with </a:t>
            </a:r>
            <a:r>
              <a:rPr lang="it-IT" sz="1600" dirty="0" err="1" smtClean="0">
                <a:solidFill>
                  <a:srgbClr val="FFFFFF"/>
                </a:solidFill>
                <a:cs typeface="Calibri"/>
                <a:sym typeface="Symbol"/>
              </a:rPr>
              <a:t>Lyman</a:t>
            </a:r>
            <a:r>
              <a:rPr lang="it-IT" sz="1600" dirty="0" smtClean="0">
                <a:solidFill>
                  <a:srgbClr val="FFFFFF"/>
                </a:solidFill>
                <a:cs typeface="Calibri"/>
                <a:sym typeface="Symbol"/>
              </a:rPr>
              <a:t>-</a:t>
            </a:r>
            <a:r>
              <a:rPr lang="it-IT" sz="1600" dirty="0" smtClean="0">
                <a:solidFill>
                  <a:srgbClr val="FFFFFF"/>
                </a:solidFill>
                <a:latin typeface="Symbol" charset="2"/>
                <a:cs typeface="Symbol" charset="2"/>
                <a:sym typeface="Symbol"/>
              </a:rPr>
              <a:t>a</a:t>
            </a:r>
            <a:r>
              <a:rPr lang="it-IT" sz="1600" dirty="0" smtClean="0">
                <a:solidFill>
                  <a:srgbClr val="FFFFFF"/>
                </a:solidFill>
                <a:cs typeface="Calibri"/>
                <a:sym typeface="Symbol"/>
              </a:rPr>
              <a:t>)</a:t>
            </a:r>
            <a:endParaRPr lang="it-IT" sz="1600" dirty="0">
              <a:solidFill>
                <a:srgbClr val="FFFF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409074" y="1274308"/>
            <a:ext cx="268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-25000" dirty="0">
                <a:solidFill>
                  <a:srgbClr val="FFFFFF"/>
                </a:solidFill>
                <a:cs typeface="Calibri"/>
                <a:sym typeface="Symbol"/>
              </a:rPr>
              <a:t>_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29082" y="3924103"/>
            <a:ext cx="47592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</a:t>
            </a:r>
            <a:r>
              <a:rPr lang="en-US" baseline="-25000" dirty="0" smtClean="0">
                <a:solidFill>
                  <a:schemeClr val="accent6"/>
                </a:solidFill>
              </a:rPr>
              <a:t>2,3</a:t>
            </a:r>
            <a:r>
              <a:rPr lang="en-US" dirty="0" smtClean="0">
                <a:solidFill>
                  <a:schemeClr val="accent6"/>
                </a:solidFill>
              </a:rPr>
              <a:t> limits from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BAU requires </a:t>
            </a:r>
            <a:r>
              <a:rPr lang="en-US" sz="1600" dirty="0">
                <a:solidFill>
                  <a:srgbClr val="FFFFFF"/>
                </a:solidFill>
              </a:rPr>
              <a:t>out of equilibrium: </a:t>
            </a:r>
            <a:r>
              <a:rPr lang="en-US" sz="1600" dirty="0" smtClean="0">
                <a:solidFill>
                  <a:srgbClr val="FFFFFF"/>
                </a:solidFill>
              </a:rPr>
              <a:t>mixing </a:t>
            </a:r>
            <a:r>
              <a:rPr lang="en-US" sz="1600" dirty="0">
                <a:solidFill>
                  <a:srgbClr val="FFFFFF"/>
                </a:solidFill>
              </a:rPr>
              <a:t>angle of N</a:t>
            </a:r>
            <a:r>
              <a:rPr lang="en-US" sz="1600" baseline="-25000" dirty="0">
                <a:solidFill>
                  <a:srgbClr val="FFFFFF"/>
                </a:solidFill>
              </a:rPr>
              <a:t>2,3</a:t>
            </a:r>
            <a:r>
              <a:rPr lang="en-US" sz="1600" dirty="0">
                <a:solidFill>
                  <a:srgbClr val="FFFFFF"/>
                </a:solidFill>
              </a:rPr>
              <a:t> to active </a:t>
            </a:r>
            <a:r>
              <a:rPr lang="en-US" sz="1600" dirty="0" smtClean="0">
                <a:solidFill>
                  <a:srgbClr val="FFFFFF"/>
                </a:solidFill>
              </a:rPr>
              <a:t>neutrinos not too large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Neutrino masses: mixing </a:t>
            </a:r>
            <a:r>
              <a:rPr lang="en-US" sz="1600" dirty="0">
                <a:solidFill>
                  <a:srgbClr val="FFFFFF"/>
                </a:solidFill>
              </a:rPr>
              <a:t>angle of N</a:t>
            </a:r>
            <a:r>
              <a:rPr lang="en-US" sz="1600" baseline="-25000" dirty="0">
                <a:solidFill>
                  <a:srgbClr val="FFFFFF"/>
                </a:solidFill>
              </a:rPr>
              <a:t>2,3</a:t>
            </a:r>
            <a:r>
              <a:rPr lang="en-US" sz="1600" dirty="0">
                <a:solidFill>
                  <a:srgbClr val="FFFFFF"/>
                </a:solidFill>
              </a:rPr>
              <a:t> to active neutrinos cannot be too </a:t>
            </a:r>
            <a:r>
              <a:rPr lang="en-US" sz="1600" dirty="0" smtClean="0">
                <a:solidFill>
                  <a:srgbClr val="FFFFFF"/>
                </a:solidFill>
              </a:rPr>
              <a:t>small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>
                <a:solidFill>
                  <a:srgbClr val="FFFFFF"/>
                </a:solidFill>
              </a:rPr>
              <a:t>Nucleosynthesis</a:t>
            </a:r>
            <a:r>
              <a:rPr lang="en-US" sz="1600" dirty="0" smtClean="0">
                <a:solidFill>
                  <a:srgbClr val="FFFFFF"/>
                </a:solidFill>
              </a:rPr>
              <a:t> should not be spoiled by N</a:t>
            </a:r>
            <a:r>
              <a:rPr lang="en-US" sz="1600" baseline="-25000" dirty="0" smtClean="0">
                <a:solidFill>
                  <a:srgbClr val="FFFFFF"/>
                </a:solidFill>
              </a:rPr>
              <a:t>2,3</a:t>
            </a:r>
            <a:r>
              <a:rPr lang="en-US" sz="1600" dirty="0" smtClean="0">
                <a:solidFill>
                  <a:srgbClr val="FFFFFF"/>
                </a:solidFill>
              </a:rPr>
              <a:t> decays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No observation of N</a:t>
            </a:r>
            <a:r>
              <a:rPr lang="en-US" sz="1600" baseline="-25000" dirty="0" smtClean="0">
                <a:solidFill>
                  <a:srgbClr val="FFFFFF"/>
                </a:solidFill>
              </a:rPr>
              <a:t>2,3</a:t>
            </a:r>
            <a:endParaRPr lang="en-US" sz="1600" baseline="-250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0" y="3535622"/>
            <a:ext cx="4067891" cy="2860237"/>
          </a:xfrm>
          <a:prstGeom prst="rect">
            <a:avLst/>
          </a:prstGeom>
          <a:ln>
            <a:solidFill>
              <a:srgbClr val="F79646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863" y="6233406"/>
            <a:ext cx="867998" cy="1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6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98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SHiP</a:t>
            </a:r>
            <a:r>
              <a:rPr lang="en-US" dirty="0" smtClean="0"/>
              <a:t> at CERN SPS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 CSN1 - LTS1 Workshop - 2014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740" y="902765"/>
            <a:ext cx="890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Look for HNL through the only possible interaction (Yukawa coupling to the Higgs) in the D mesons decay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2936" y="2213420"/>
            <a:ext cx="971905" cy="0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14841" y="2213420"/>
            <a:ext cx="529570" cy="453688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44411" y="2667110"/>
            <a:ext cx="0" cy="5996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0166" y="2357686"/>
            <a:ext cx="39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n</a:t>
            </a:r>
            <a:r>
              <a:rPr lang="en-US" i="1" baseline="-25000" dirty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5359" y="1625535"/>
            <a:ext cx="41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669282" y="3274885"/>
            <a:ext cx="147009" cy="13770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85011" y="2798829"/>
            <a:ext cx="32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744411" y="2667110"/>
            <a:ext cx="529570" cy="4536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214841" y="1447601"/>
            <a:ext cx="885735" cy="765820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5578" y="1798848"/>
            <a:ext cx="31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000436" y="2542352"/>
            <a:ext cx="54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en-US" baseline="-25000" dirty="0" smtClean="0">
                <a:solidFill>
                  <a:srgbClr val="FFFF00"/>
                </a:solidFill>
              </a:rPr>
              <a:t>2,3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88231" y="2224251"/>
            <a:ext cx="971905" cy="0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60136" y="2224251"/>
            <a:ext cx="529570" cy="453688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189706" y="2677941"/>
            <a:ext cx="0" cy="5996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575461" y="2368517"/>
            <a:ext cx="39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n</a:t>
            </a:r>
            <a:r>
              <a:rPr lang="en-US" i="1" baseline="-25000" dirty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90654" y="1636366"/>
            <a:ext cx="41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14577" y="3285716"/>
            <a:ext cx="147009" cy="13770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30306" y="2809660"/>
            <a:ext cx="32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189706" y="2677941"/>
            <a:ext cx="529570" cy="4536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660136" y="1458432"/>
            <a:ext cx="885735" cy="765820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830306" y="1440347"/>
            <a:ext cx="31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445731" y="2553183"/>
            <a:ext cx="54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en-US" baseline="-25000" dirty="0" smtClean="0">
                <a:solidFill>
                  <a:srgbClr val="FFFF00"/>
                </a:solidFill>
              </a:rPr>
              <a:t>2,3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660136" y="1875833"/>
            <a:ext cx="1038135" cy="348419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308592" y="1913270"/>
            <a:ext cx="31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9" y="3799008"/>
            <a:ext cx="3953320" cy="251574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2" name="TextBox 51"/>
          <p:cNvSpPr txBox="1"/>
          <p:nvPr/>
        </p:nvSpPr>
        <p:spPr>
          <a:xfrm rot="16200000">
            <a:off x="-270290" y="4894592"/>
            <a:ext cx="100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Coupling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29169" y="6314757"/>
            <a:ext cx="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Mass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96491" y="2349489"/>
            <a:ext cx="38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U</a:t>
            </a:r>
            <a:r>
              <a:rPr lang="en-US" sz="1600" baseline="30000" dirty="0" smtClean="0">
                <a:solidFill>
                  <a:srgbClr val="FFFF00"/>
                </a:solidFill>
              </a:rPr>
              <a:t>2</a:t>
            </a:r>
            <a:endParaRPr lang="en-US" sz="1600" baseline="300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36988" y="2344594"/>
            <a:ext cx="38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U</a:t>
            </a:r>
            <a:r>
              <a:rPr lang="en-US" sz="1600" baseline="30000" dirty="0" smtClean="0">
                <a:solidFill>
                  <a:srgbClr val="FFFF00"/>
                </a:solidFill>
              </a:rPr>
              <a:t>2</a:t>
            </a:r>
            <a:endParaRPr lang="en-US" sz="1600" baseline="30000" dirty="0">
              <a:solidFill>
                <a:srgbClr val="FFFF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43500" y="3799008"/>
            <a:ext cx="4224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Small couplings, long decay length (km!)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Decay channels in 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/e 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dirty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/e 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, v 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e</a:t>
            </a:r>
            <a:endParaRPr lang="en-US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6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SHiP</a:t>
            </a:r>
            <a:r>
              <a:rPr lang="en-US" dirty="0" smtClean="0"/>
              <a:t> at CERN SPS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575" y="1208242"/>
            <a:ext cx="4120402" cy="4786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347" y="1208241"/>
            <a:ext cx="2569630" cy="121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427" y="5688116"/>
            <a:ext cx="1430855" cy="3068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85237" y="5364950"/>
            <a:ext cx="1771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4BD97"/>
                </a:solidFill>
                <a:cs typeface="Calibri"/>
                <a:sym typeface="Symbol"/>
              </a:rPr>
              <a:t>2×10</a:t>
            </a:r>
            <a:r>
              <a:rPr lang="it-IT" baseline="30000" dirty="0" smtClean="0">
                <a:solidFill>
                  <a:srgbClr val="C4BD97"/>
                </a:solidFill>
                <a:cs typeface="Calibri"/>
                <a:sym typeface="Symbol"/>
              </a:rPr>
              <a:t>20</a:t>
            </a:r>
            <a:r>
              <a:rPr lang="it-IT" dirty="0" smtClean="0">
                <a:solidFill>
                  <a:srgbClr val="C4BD97"/>
                </a:solidFill>
                <a:cs typeface="Calibri"/>
                <a:sym typeface="Symbol"/>
              </a:rPr>
              <a:t> </a:t>
            </a:r>
            <a:r>
              <a:rPr lang="it-IT" dirty="0" err="1" smtClean="0">
                <a:solidFill>
                  <a:srgbClr val="C4BD97"/>
                </a:solidFill>
                <a:cs typeface="Calibri"/>
                <a:sym typeface="Symbol"/>
              </a:rPr>
              <a:t>pot</a:t>
            </a:r>
            <a:endParaRPr lang="it-IT" dirty="0" smtClean="0">
              <a:solidFill>
                <a:srgbClr val="C4BD97"/>
              </a:solidFill>
              <a:cs typeface="Calibri"/>
              <a:sym typeface="Symbol"/>
            </a:endParaRPr>
          </a:p>
          <a:p>
            <a:r>
              <a:rPr lang="it-IT" dirty="0" smtClean="0">
                <a:solidFill>
                  <a:srgbClr val="C4BD97"/>
                </a:solidFill>
                <a:cs typeface="Calibri"/>
                <a:sym typeface="Symbol"/>
              </a:rPr>
              <a:t>Zero background</a:t>
            </a:r>
            <a:endParaRPr lang="en-US" dirty="0">
              <a:solidFill>
                <a:srgbClr val="C4BD9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0" y="1208242"/>
            <a:ext cx="4788000" cy="271659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695" y="3544312"/>
            <a:ext cx="1134331" cy="355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9154" y="3554735"/>
            <a:ext cx="123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detector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475" y="1208241"/>
            <a:ext cx="97975" cy="1215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74" y="1208241"/>
            <a:ext cx="181425" cy="1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2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529" y="3394989"/>
            <a:ext cx="1721093" cy="2800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Portals to secluded sector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116" y="3464313"/>
            <a:ext cx="1204181" cy="563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116" y="4256544"/>
            <a:ext cx="1256809" cy="500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116" y="4933812"/>
            <a:ext cx="1003233" cy="385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116" y="5580194"/>
            <a:ext cx="1222580" cy="5763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7877" y="3538815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vector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5726" y="4165838"/>
            <a:ext cx="8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Higgs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614" y="4843106"/>
            <a:ext cx="126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neutrino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7877" y="5470129"/>
            <a:ext cx="860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axion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854" y="3541137"/>
            <a:ext cx="172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d</a:t>
            </a:r>
            <a:r>
              <a:rPr lang="en-US" sz="2400" dirty="0" smtClean="0">
                <a:solidFill>
                  <a:schemeClr val="bg2"/>
                </a:solidFill>
              </a:rPr>
              <a:t>ark photon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5854" y="4165144"/>
            <a:ext cx="1533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d</a:t>
            </a:r>
            <a:r>
              <a:rPr lang="en-US" sz="2400" dirty="0" smtClean="0">
                <a:solidFill>
                  <a:schemeClr val="bg2"/>
                </a:solidFill>
              </a:rPr>
              <a:t>ark scalar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1286" y="4844235"/>
            <a:ext cx="211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s</a:t>
            </a:r>
            <a:r>
              <a:rPr lang="en-US" sz="2400" dirty="0" smtClean="0">
                <a:solidFill>
                  <a:schemeClr val="bg2"/>
                </a:solidFill>
              </a:rPr>
              <a:t>terile neutrino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1286" y="5467306"/>
            <a:ext cx="77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ALPs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53" y="1417638"/>
            <a:ext cx="7017899" cy="1760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56479" y="2447251"/>
            <a:ext cx="1531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“portal”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SHiP</a:t>
            </a:r>
            <a:r>
              <a:rPr lang="en-US" dirty="0" smtClean="0"/>
              <a:t> (dark photon search)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90" y="1308753"/>
            <a:ext cx="5970993" cy="4787998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658743" y="3168732"/>
            <a:ext cx="1025524" cy="586002"/>
          </a:xfrm>
          <a:custGeom>
            <a:avLst/>
            <a:gdLst>
              <a:gd name="connsiteX0" fmla="*/ 22225 w 1336675"/>
              <a:gd name="connsiteY0" fmla="*/ 228600 h 730250"/>
              <a:gd name="connsiteX1" fmla="*/ 3175 w 1336675"/>
              <a:gd name="connsiteY1" fmla="*/ 168275 h 730250"/>
              <a:gd name="connsiteX2" fmla="*/ 0 w 1336675"/>
              <a:gd name="connsiteY2" fmla="*/ 127000 h 730250"/>
              <a:gd name="connsiteX3" fmla="*/ 9525 w 1336675"/>
              <a:gd name="connsiteY3" fmla="*/ 79375 h 730250"/>
              <a:gd name="connsiteX4" fmla="*/ 25400 w 1336675"/>
              <a:gd name="connsiteY4" fmla="*/ 47625 h 730250"/>
              <a:gd name="connsiteX5" fmla="*/ 73025 w 1336675"/>
              <a:gd name="connsiteY5" fmla="*/ 9525 h 730250"/>
              <a:gd name="connsiteX6" fmla="*/ 158750 w 1336675"/>
              <a:gd name="connsiteY6" fmla="*/ 0 h 730250"/>
              <a:gd name="connsiteX7" fmla="*/ 196850 w 1336675"/>
              <a:gd name="connsiteY7" fmla="*/ 0 h 730250"/>
              <a:gd name="connsiteX8" fmla="*/ 238125 w 1336675"/>
              <a:gd name="connsiteY8" fmla="*/ 12700 h 730250"/>
              <a:gd name="connsiteX9" fmla="*/ 282575 w 1336675"/>
              <a:gd name="connsiteY9" fmla="*/ 22225 h 730250"/>
              <a:gd name="connsiteX10" fmla="*/ 317500 w 1336675"/>
              <a:gd name="connsiteY10" fmla="*/ 25400 h 730250"/>
              <a:gd name="connsiteX11" fmla="*/ 365125 w 1336675"/>
              <a:gd name="connsiteY11" fmla="*/ 50800 h 730250"/>
              <a:gd name="connsiteX12" fmla="*/ 434975 w 1336675"/>
              <a:gd name="connsiteY12" fmla="*/ 66675 h 730250"/>
              <a:gd name="connsiteX13" fmla="*/ 546100 w 1336675"/>
              <a:gd name="connsiteY13" fmla="*/ 101600 h 730250"/>
              <a:gd name="connsiteX14" fmla="*/ 574675 w 1336675"/>
              <a:gd name="connsiteY14" fmla="*/ 92075 h 730250"/>
              <a:gd name="connsiteX15" fmla="*/ 609600 w 1336675"/>
              <a:gd name="connsiteY15" fmla="*/ 60325 h 730250"/>
              <a:gd name="connsiteX16" fmla="*/ 682625 w 1336675"/>
              <a:gd name="connsiteY16" fmla="*/ 53975 h 730250"/>
              <a:gd name="connsiteX17" fmla="*/ 755650 w 1336675"/>
              <a:gd name="connsiteY17" fmla="*/ 69850 h 730250"/>
              <a:gd name="connsiteX18" fmla="*/ 869950 w 1336675"/>
              <a:gd name="connsiteY18" fmla="*/ 120650 h 730250"/>
              <a:gd name="connsiteX19" fmla="*/ 981075 w 1336675"/>
              <a:gd name="connsiteY19" fmla="*/ 174625 h 730250"/>
              <a:gd name="connsiteX20" fmla="*/ 1085850 w 1336675"/>
              <a:gd name="connsiteY20" fmla="*/ 234950 h 730250"/>
              <a:gd name="connsiteX21" fmla="*/ 1184275 w 1336675"/>
              <a:gd name="connsiteY21" fmla="*/ 282575 h 730250"/>
              <a:gd name="connsiteX22" fmla="*/ 1216025 w 1336675"/>
              <a:gd name="connsiteY22" fmla="*/ 358775 h 730250"/>
              <a:gd name="connsiteX23" fmla="*/ 1266825 w 1336675"/>
              <a:gd name="connsiteY23" fmla="*/ 400050 h 730250"/>
              <a:gd name="connsiteX24" fmla="*/ 1292225 w 1336675"/>
              <a:gd name="connsiteY24" fmla="*/ 431800 h 730250"/>
              <a:gd name="connsiteX25" fmla="*/ 1314450 w 1336675"/>
              <a:gd name="connsiteY25" fmla="*/ 473075 h 730250"/>
              <a:gd name="connsiteX26" fmla="*/ 1336675 w 1336675"/>
              <a:gd name="connsiteY26" fmla="*/ 517525 h 730250"/>
              <a:gd name="connsiteX27" fmla="*/ 1336675 w 1336675"/>
              <a:gd name="connsiteY27" fmla="*/ 577850 h 730250"/>
              <a:gd name="connsiteX28" fmla="*/ 1308100 w 1336675"/>
              <a:gd name="connsiteY28" fmla="*/ 650875 h 730250"/>
              <a:gd name="connsiteX29" fmla="*/ 1254125 w 1336675"/>
              <a:gd name="connsiteY29" fmla="*/ 698500 h 730250"/>
              <a:gd name="connsiteX30" fmla="*/ 1190625 w 1336675"/>
              <a:gd name="connsiteY30" fmla="*/ 720725 h 730250"/>
              <a:gd name="connsiteX31" fmla="*/ 1155700 w 1336675"/>
              <a:gd name="connsiteY31" fmla="*/ 730250 h 730250"/>
              <a:gd name="connsiteX32" fmla="*/ 1108075 w 1336675"/>
              <a:gd name="connsiteY32" fmla="*/ 730250 h 730250"/>
              <a:gd name="connsiteX33" fmla="*/ 1057275 w 1336675"/>
              <a:gd name="connsiteY33" fmla="*/ 727075 h 730250"/>
              <a:gd name="connsiteX34" fmla="*/ 993775 w 1336675"/>
              <a:gd name="connsiteY34" fmla="*/ 717550 h 730250"/>
              <a:gd name="connsiteX35" fmla="*/ 927100 w 1336675"/>
              <a:gd name="connsiteY35" fmla="*/ 704850 h 730250"/>
              <a:gd name="connsiteX36" fmla="*/ 828675 w 1336675"/>
              <a:gd name="connsiteY36" fmla="*/ 688975 h 730250"/>
              <a:gd name="connsiteX37" fmla="*/ 774700 w 1336675"/>
              <a:gd name="connsiteY37" fmla="*/ 673100 h 730250"/>
              <a:gd name="connsiteX38" fmla="*/ 723900 w 1336675"/>
              <a:gd name="connsiteY38" fmla="*/ 673100 h 730250"/>
              <a:gd name="connsiteX39" fmla="*/ 660400 w 1336675"/>
              <a:gd name="connsiteY39" fmla="*/ 666750 h 730250"/>
              <a:gd name="connsiteX40" fmla="*/ 603250 w 1336675"/>
              <a:gd name="connsiteY40" fmla="*/ 673100 h 730250"/>
              <a:gd name="connsiteX41" fmla="*/ 542925 w 1336675"/>
              <a:gd name="connsiteY41" fmla="*/ 669925 h 730250"/>
              <a:gd name="connsiteX42" fmla="*/ 473075 w 1336675"/>
              <a:gd name="connsiteY42" fmla="*/ 660400 h 730250"/>
              <a:gd name="connsiteX43" fmla="*/ 400050 w 1336675"/>
              <a:gd name="connsiteY43" fmla="*/ 644525 h 730250"/>
              <a:gd name="connsiteX44" fmla="*/ 333375 w 1336675"/>
              <a:gd name="connsiteY44" fmla="*/ 619125 h 730250"/>
              <a:gd name="connsiteX45" fmla="*/ 266700 w 1336675"/>
              <a:gd name="connsiteY45" fmla="*/ 600075 h 730250"/>
              <a:gd name="connsiteX46" fmla="*/ 215900 w 1336675"/>
              <a:gd name="connsiteY46" fmla="*/ 577850 h 730250"/>
              <a:gd name="connsiteX47" fmla="*/ 177800 w 1336675"/>
              <a:gd name="connsiteY47" fmla="*/ 533400 h 730250"/>
              <a:gd name="connsiteX48" fmla="*/ 136525 w 1336675"/>
              <a:gd name="connsiteY48" fmla="*/ 501650 h 730250"/>
              <a:gd name="connsiteX49" fmla="*/ 101600 w 1336675"/>
              <a:gd name="connsiteY49" fmla="*/ 454025 h 730250"/>
              <a:gd name="connsiteX50" fmla="*/ 76200 w 1336675"/>
              <a:gd name="connsiteY50" fmla="*/ 422275 h 730250"/>
              <a:gd name="connsiteX51" fmla="*/ 60325 w 1336675"/>
              <a:gd name="connsiteY51" fmla="*/ 381000 h 730250"/>
              <a:gd name="connsiteX52" fmla="*/ 34925 w 1336675"/>
              <a:gd name="connsiteY52" fmla="*/ 320675 h 730250"/>
              <a:gd name="connsiteX53" fmla="*/ 22225 w 1336675"/>
              <a:gd name="connsiteY53" fmla="*/ 228600 h 730250"/>
              <a:gd name="connsiteX0" fmla="*/ 22225 w 1336675"/>
              <a:gd name="connsiteY0" fmla="*/ 228600 h 749713"/>
              <a:gd name="connsiteX1" fmla="*/ 3175 w 1336675"/>
              <a:gd name="connsiteY1" fmla="*/ 168275 h 749713"/>
              <a:gd name="connsiteX2" fmla="*/ 0 w 1336675"/>
              <a:gd name="connsiteY2" fmla="*/ 127000 h 749713"/>
              <a:gd name="connsiteX3" fmla="*/ 9525 w 1336675"/>
              <a:gd name="connsiteY3" fmla="*/ 79375 h 749713"/>
              <a:gd name="connsiteX4" fmla="*/ 25400 w 1336675"/>
              <a:gd name="connsiteY4" fmla="*/ 47625 h 749713"/>
              <a:gd name="connsiteX5" fmla="*/ 73025 w 1336675"/>
              <a:gd name="connsiteY5" fmla="*/ 9525 h 749713"/>
              <a:gd name="connsiteX6" fmla="*/ 158750 w 1336675"/>
              <a:gd name="connsiteY6" fmla="*/ 0 h 749713"/>
              <a:gd name="connsiteX7" fmla="*/ 196850 w 1336675"/>
              <a:gd name="connsiteY7" fmla="*/ 0 h 749713"/>
              <a:gd name="connsiteX8" fmla="*/ 238125 w 1336675"/>
              <a:gd name="connsiteY8" fmla="*/ 12700 h 749713"/>
              <a:gd name="connsiteX9" fmla="*/ 282575 w 1336675"/>
              <a:gd name="connsiteY9" fmla="*/ 22225 h 749713"/>
              <a:gd name="connsiteX10" fmla="*/ 317500 w 1336675"/>
              <a:gd name="connsiteY10" fmla="*/ 25400 h 749713"/>
              <a:gd name="connsiteX11" fmla="*/ 365125 w 1336675"/>
              <a:gd name="connsiteY11" fmla="*/ 50800 h 749713"/>
              <a:gd name="connsiteX12" fmla="*/ 434975 w 1336675"/>
              <a:gd name="connsiteY12" fmla="*/ 66675 h 749713"/>
              <a:gd name="connsiteX13" fmla="*/ 546100 w 1336675"/>
              <a:gd name="connsiteY13" fmla="*/ 101600 h 749713"/>
              <a:gd name="connsiteX14" fmla="*/ 574675 w 1336675"/>
              <a:gd name="connsiteY14" fmla="*/ 92075 h 749713"/>
              <a:gd name="connsiteX15" fmla="*/ 609600 w 1336675"/>
              <a:gd name="connsiteY15" fmla="*/ 60325 h 749713"/>
              <a:gd name="connsiteX16" fmla="*/ 682625 w 1336675"/>
              <a:gd name="connsiteY16" fmla="*/ 53975 h 749713"/>
              <a:gd name="connsiteX17" fmla="*/ 755650 w 1336675"/>
              <a:gd name="connsiteY17" fmla="*/ 69850 h 749713"/>
              <a:gd name="connsiteX18" fmla="*/ 869950 w 1336675"/>
              <a:gd name="connsiteY18" fmla="*/ 120650 h 749713"/>
              <a:gd name="connsiteX19" fmla="*/ 981075 w 1336675"/>
              <a:gd name="connsiteY19" fmla="*/ 174625 h 749713"/>
              <a:gd name="connsiteX20" fmla="*/ 1085850 w 1336675"/>
              <a:gd name="connsiteY20" fmla="*/ 234950 h 749713"/>
              <a:gd name="connsiteX21" fmla="*/ 1184275 w 1336675"/>
              <a:gd name="connsiteY21" fmla="*/ 282575 h 749713"/>
              <a:gd name="connsiteX22" fmla="*/ 1216025 w 1336675"/>
              <a:gd name="connsiteY22" fmla="*/ 358775 h 749713"/>
              <a:gd name="connsiteX23" fmla="*/ 1266825 w 1336675"/>
              <a:gd name="connsiteY23" fmla="*/ 400050 h 749713"/>
              <a:gd name="connsiteX24" fmla="*/ 1292225 w 1336675"/>
              <a:gd name="connsiteY24" fmla="*/ 431800 h 749713"/>
              <a:gd name="connsiteX25" fmla="*/ 1314450 w 1336675"/>
              <a:gd name="connsiteY25" fmla="*/ 473075 h 749713"/>
              <a:gd name="connsiteX26" fmla="*/ 1336675 w 1336675"/>
              <a:gd name="connsiteY26" fmla="*/ 517525 h 749713"/>
              <a:gd name="connsiteX27" fmla="*/ 1336675 w 1336675"/>
              <a:gd name="connsiteY27" fmla="*/ 577850 h 749713"/>
              <a:gd name="connsiteX28" fmla="*/ 1308100 w 1336675"/>
              <a:gd name="connsiteY28" fmla="*/ 650875 h 749713"/>
              <a:gd name="connsiteX29" fmla="*/ 1254125 w 1336675"/>
              <a:gd name="connsiteY29" fmla="*/ 698500 h 749713"/>
              <a:gd name="connsiteX30" fmla="*/ 1190625 w 1336675"/>
              <a:gd name="connsiteY30" fmla="*/ 720725 h 749713"/>
              <a:gd name="connsiteX31" fmla="*/ 1155700 w 1336675"/>
              <a:gd name="connsiteY31" fmla="*/ 730250 h 749713"/>
              <a:gd name="connsiteX32" fmla="*/ 1108075 w 1336675"/>
              <a:gd name="connsiteY32" fmla="*/ 730250 h 749713"/>
              <a:gd name="connsiteX33" fmla="*/ 1057275 w 1336675"/>
              <a:gd name="connsiteY33" fmla="*/ 727075 h 749713"/>
              <a:gd name="connsiteX34" fmla="*/ 993775 w 1336675"/>
              <a:gd name="connsiteY34" fmla="*/ 717550 h 749713"/>
              <a:gd name="connsiteX35" fmla="*/ 927100 w 1336675"/>
              <a:gd name="connsiteY35" fmla="*/ 704850 h 749713"/>
              <a:gd name="connsiteX36" fmla="*/ 828675 w 1336675"/>
              <a:gd name="connsiteY36" fmla="*/ 688975 h 749713"/>
              <a:gd name="connsiteX37" fmla="*/ 774700 w 1336675"/>
              <a:gd name="connsiteY37" fmla="*/ 673100 h 749713"/>
              <a:gd name="connsiteX38" fmla="*/ 723900 w 1336675"/>
              <a:gd name="connsiteY38" fmla="*/ 673100 h 749713"/>
              <a:gd name="connsiteX39" fmla="*/ 660400 w 1336675"/>
              <a:gd name="connsiteY39" fmla="*/ 666750 h 749713"/>
              <a:gd name="connsiteX40" fmla="*/ 607389 w 1336675"/>
              <a:gd name="connsiteY40" fmla="*/ 749713 h 749713"/>
              <a:gd name="connsiteX41" fmla="*/ 542925 w 1336675"/>
              <a:gd name="connsiteY41" fmla="*/ 669925 h 749713"/>
              <a:gd name="connsiteX42" fmla="*/ 473075 w 1336675"/>
              <a:gd name="connsiteY42" fmla="*/ 660400 h 749713"/>
              <a:gd name="connsiteX43" fmla="*/ 400050 w 1336675"/>
              <a:gd name="connsiteY43" fmla="*/ 644525 h 749713"/>
              <a:gd name="connsiteX44" fmla="*/ 333375 w 1336675"/>
              <a:gd name="connsiteY44" fmla="*/ 619125 h 749713"/>
              <a:gd name="connsiteX45" fmla="*/ 266700 w 1336675"/>
              <a:gd name="connsiteY45" fmla="*/ 600075 h 749713"/>
              <a:gd name="connsiteX46" fmla="*/ 215900 w 1336675"/>
              <a:gd name="connsiteY46" fmla="*/ 577850 h 749713"/>
              <a:gd name="connsiteX47" fmla="*/ 177800 w 1336675"/>
              <a:gd name="connsiteY47" fmla="*/ 533400 h 749713"/>
              <a:gd name="connsiteX48" fmla="*/ 136525 w 1336675"/>
              <a:gd name="connsiteY48" fmla="*/ 501650 h 749713"/>
              <a:gd name="connsiteX49" fmla="*/ 101600 w 1336675"/>
              <a:gd name="connsiteY49" fmla="*/ 454025 h 749713"/>
              <a:gd name="connsiteX50" fmla="*/ 76200 w 1336675"/>
              <a:gd name="connsiteY50" fmla="*/ 422275 h 749713"/>
              <a:gd name="connsiteX51" fmla="*/ 60325 w 1336675"/>
              <a:gd name="connsiteY51" fmla="*/ 381000 h 749713"/>
              <a:gd name="connsiteX52" fmla="*/ 34925 w 1336675"/>
              <a:gd name="connsiteY52" fmla="*/ 320675 h 749713"/>
              <a:gd name="connsiteX53" fmla="*/ 22225 w 1336675"/>
              <a:gd name="connsiteY53" fmla="*/ 228600 h 749713"/>
              <a:gd name="connsiteX0" fmla="*/ 22225 w 1336675"/>
              <a:gd name="connsiteY0" fmla="*/ 228600 h 749713"/>
              <a:gd name="connsiteX1" fmla="*/ 3175 w 1336675"/>
              <a:gd name="connsiteY1" fmla="*/ 168275 h 749713"/>
              <a:gd name="connsiteX2" fmla="*/ 0 w 1336675"/>
              <a:gd name="connsiteY2" fmla="*/ 127000 h 749713"/>
              <a:gd name="connsiteX3" fmla="*/ 9525 w 1336675"/>
              <a:gd name="connsiteY3" fmla="*/ 79375 h 749713"/>
              <a:gd name="connsiteX4" fmla="*/ 25400 w 1336675"/>
              <a:gd name="connsiteY4" fmla="*/ 47625 h 749713"/>
              <a:gd name="connsiteX5" fmla="*/ 73025 w 1336675"/>
              <a:gd name="connsiteY5" fmla="*/ 9525 h 749713"/>
              <a:gd name="connsiteX6" fmla="*/ 158750 w 1336675"/>
              <a:gd name="connsiteY6" fmla="*/ 0 h 749713"/>
              <a:gd name="connsiteX7" fmla="*/ 196850 w 1336675"/>
              <a:gd name="connsiteY7" fmla="*/ 0 h 749713"/>
              <a:gd name="connsiteX8" fmla="*/ 238125 w 1336675"/>
              <a:gd name="connsiteY8" fmla="*/ 12700 h 749713"/>
              <a:gd name="connsiteX9" fmla="*/ 282575 w 1336675"/>
              <a:gd name="connsiteY9" fmla="*/ 22225 h 749713"/>
              <a:gd name="connsiteX10" fmla="*/ 317500 w 1336675"/>
              <a:gd name="connsiteY10" fmla="*/ 25400 h 749713"/>
              <a:gd name="connsiteX11" fmla="*/ 365125 w 1336675"/>
              <a:gd name="connsiteY11" fmla="*/ 50800 h 749713"/>
              <a:gd name="connsiteX12" fmla="*/ 434975 w 1336675"/>
              <a:gd name="connsiteY12" fmla="*/ 66675 h 749713"/>
              <a:gd name="connsiteX13" fmla="*/ 546100 w 1336675"/>
              <a:gd name="connsiteY13" fmla="*/ 101600 h 749713"/>
              <a:gd name="connsiteX14" fmla="*/ 574675 w 1336675"/>
              <a:gd name="connsiteY14" fmla="*/ 92075 h 749713"/>
              <a:gd name="connsiteX15" fmla="*/ 609600 w 1336675"/>
              <a:gd name="connsiteY15" fmla="*/ 60325 h 749713"/>
              <a:gd name="connsiteX16" fmla="*/ 682625 w 1336675"/>
              <a:gd name="connsiteY16" fmla="*/ 53975 h 749713"/>
              <a:gd name="connsiteX17" fmla="*/ 755650 w 1336675"/>
              <a:gd name="connsiteY17" fmla="*/ 69850 h 749713"/>
              <a:gd name="connsiteX18" fmla="*/ 869950 w 1336675"/>
              <a:gd name="connsiteY18" fmla="*/ 120650 h 749713"/>
              <a:gd name="connsiteX19" fmla="*/ 981075 w 1336675"/>
              <a:gd name="connsiteY19" fmla="*/ 174625 h 749713"/>
              <a:gd name="connsiteX20" fmla="*/ 1085850 w 1336675"/>
              <a:gd name="connsiteY20" fmla="*/ 234950 h 749713"/>
              <a:gd name="connsiteX21" fmla="*/ 1184275 w 1336675"/>
              <a:gd name="connsiteY21" fmla="*/ 282575 h 749713"/>
              <a:gd name="connsiteX22" fmla="*/ 1216025 w 1336675"/>
              <a:gd name="connsiteY22" fmla="*/ 358775 h 749713"/>
              <a:gd name="connsiteX23" fmla="*/ 1266825 w 1336675"/>
              <a:gd name="connsiteY23" fmla="*/ 400050 h 749713"/>
              <a:gd name="connsiteX24" fmla="*/ 1292225 w 1336675"/>
              <a:gd name="connsiteY24" fmla="*/ 431800 h 749713"/>
              <a:gd name="connsiteX25" fmla="*/ 1314450 w 1336675"/>
              <a:gd name="connsiteY25" fmla="*/ 473075 h 749713"/>
              <a:gd name="connsiteX26" fmla="*/ 1336675 w 1336675"/>
              <a:gd name="connsiteY26" fmla="*/ 517525 h 749713"/>
              <a:gd name="connsiteX27" fmla="*/ 1336675 w 1336675"/>
              <a:gd name="connsiteY27" fmla="*/ 577850 h 749713"/>
              <a:gd name="connsiteX28" fmla="*/ 1308100 w 1336675"/>
              <a:gd name="connsiteY28" fmla="*/ 650875 h 749713"/>
              <a:gd name="connsiteX29" fmla="*/ 1254125 w 1336675"/>
              <a:gd name="connsiteY29" fmla="*/ 698500 h 749713"/>
              <a:gd name="connsiteX30" fmla="*/ 1190625 w 1336675"/>
              <a:gd name="connsiteY30" fmla="*/ 720725 h 749713"/>
              <a:gd name="connsiteX31" fmla="*/ 1155700 w 1336675"/>
              <a:gd name="connsiteY31" fmla="*/ 730250 h 749713"/>
              <a:gd name="connsiteX32" fmla="*/ 1108075 w 1336675"/>
              <a:gd name="connsiteY32" fmla="*/ 730250 h 749713"/>
              <a:gd name="connsiteX33" fmla="*/ 1057275 w 1336675"/>
              <a:gd name="connsiteY33" fmla="*/ 727075 h 749713"/>
              <a:gd name="connsiteX34" fmla="*/ 993775 w 1336675"/>
              <a:gd name="connsiteY34" fmla="*/ 717550 h 749713"/>
              <a:gd name="connsiteX35" fmla="*/ 927100 w 1336675"/>
              <a:gd name="connsiteY35" fmla="*/ 704850 h 749713"/>
              <a:gd name="connsiteX36" fmla="*/ 828675 w 1336675"/>
              <a:gd name="connsiteY36" fmla="*/ 688975 h 749713"/>
              <a:gd name="connsiteX37" fmla="*/ 774700 w 1336675"/>
              <a:gd name="connsiteY37" fmla="*/ 673100 h 749713"/>
              <a:gd name="connsiteX38" fmla="*/ 723900 w 1336675"/>
              <a:gd name="connsiteY38" fmla="*/ 673100 h 749713"/>
              <a:gd name="connsiteX39" fmla="*/ 660400 w 1336675"/>
              <a:gd name="connsiteY39" fmla="*/ 666750 h 749713"/>
              <a:gd name="connsiteX40" fmla="*/ 607389 w 1336675"/>
              <a:gd name="connsiteY40" fmla="*/ 749713 h 749713"/>
              <a:gd name="connsiteX41" fmla="*/ 542925 w 1336675"/>
              <a:gd name="connsiteY41" fmla="*/ 690087 h 749713"/>
              <a:gd name="connsiteX42" fmla="*/ 473075 w 1336675"/>
              <a:gd name="connsiteY42" fmla="*/ 660400 h 749713"/>
              <a:gd name="connsiteX43" fmla="*/ 400050 w 1336675"/>
              <a:gd name="connsiteY43" fmla="*/ 644525 h 749713"/>
              <a:gd name="connsiteX44" fmla="*/ 333375 w 1336675"/>
              <a:gd name="connsiteY44" fmla="*/ 619125 h 749713"/>
              <a:gd name="connsiteX45" fmla="*/ 266700 w 1336675"/>
              <a:gd name="connsiteY45" fmla="*/ 600075 h 749713"/>
              <a:gd name="connsiteX46" fmla="*/ 215900 w 1336675"/>
              <a:gd name="connsiteY46" fmla="*/ 577850 h 749713"/>
              <a:gd name="connsiteX47" fmla="*/ 177800 w 1336675"/>
              <a:gd name="connsiteY47" fmla="*/ 533400 h 749713"/>
              <a:gd name="connsiteX48" fmla="*/ 136525 w 1336675"/>
              <a:gd name="connsiteY48" fmla="*/ 501650 h 749713"/>
              <a:gd name="connsiteX49" fmla="*/ 101600 w 1336675"/>
              <a:gd name="connsiteY49" fmla="*/ 454025 h 749713"/>
              <a:gd name="connsiteX50" fmla="*/ 76200 w 1336675"/>
              <a:gd name="connsiteY50" fmla="*/ 422275 h 749713"/>
              <a:gd name="connsiteX51" fmla="*/ 60325 w 1336675"/>
              <a:gd name="connsiteY51" fmla="*/ 381000 h 749713"/>
              <a:gd name="connsiteX52" fmla="*/ 34925 w 1336675"/>
              <a:gd name="connsiteY52" fmla="*/ 320675 h 749713"/>
              <a:gd name="connsiteX53" fmla="*/ 22225 w 1336675"/>
              <a:gd name="connsiteY53" fmla="*/ 228600 h 749713"/>
              <a:gd name="connsiteX0" fmla="*/ 22225 w 1336675"/>
              <a:gd name="connsiteY0" fmla="*/ 228600 h 741649"/>
              <a:gd name="connsiteX1" fmla="*/ 3175 w 1336675"/>
              <a:gd name="connsiteY1" fmla="*/ 168275 h 741649"/>
              <a:gd name="connsiteX2" fmla="*/ 0 w 1336675"/>
              <a:gd name="connsiteY2" fmla="*/ 127000 h 741649"/>
              <a:gd name="connsiteX3" fmla="*/ 9525 w 1336675"/>
              <a:gd name="connsiteY3" fmla="*/ 79375 h 741649"/>
              <a:gd name="connsiteX4" fmla="*/ 25400 w 1336675"/>
              <a:gd name="connsiteY4" fmla="*/ 47625 h 741649"/>
              <a:gd name="connsiteX5" fmla="*/ 73025 w 1336675"/>
              <a:gd name="connsiteY5" fmla="*/ 9525 h 741649"/>
              <a:gd name="connsiteX6" fmla="*/ 158750 w 1336675"/>
              <a:gd name="connsiteY6" fmla="*/ 0 h 741649"/>
              <a:gd name="connsiteX7" fmla="*/ 196850 w 1336675"/>
              <a:gd name="connsiteY7" fmla="*/ 0 h 741649"/>
              <a:gd name="connsiteX8" fmla="*/ 238125 w 1336675"/>
              <a:gd name="connsiteY8" fmla="*/ 12700 h 741649"/>
              <a:gd name="connsiteX9" fmla="*/ 282575 w 1336675"/>
              <a:gd name="connsiteY9" fmla="*/ 22225 h 741649"/>
              <a:gd name="connsiteX10" fmla="*/ 317500 w 1336675"/>
              <a:gd name="connsiteY10" fmla="*/ 25400 h 741649"/>
              <a:gd name="connsiteX11" fmla="*/ 365125 w 1336675"/>
              <a:gd name="connsiteY11" fmla="*/ 50800 h 741649"/>
              <a:gd name="connsiteX12" fmla="*/ 434975 w 1336675"/>
              <a:gd name="connsiteY12" fmla="*/ 66675 h 741649"/>
              <a:gd name="connsiteX13" fmla="*/ 546100 w 1336675"/>
              <a:gd name="connsiteY13" fmla="*/ 101600 h 741649"/>
              <a:gd name="connsiteX14" fmla="*/ 574675 w 1336675"/>
              <a:gd name="connsiteY14" fmla="*/ 92075 h 741649"/>
              <a:gd name="connsiteX15" fmla="*/ 609600 w 1336675"/>
              <a:gd name="connsiteY15" fmla="*/ 60325 h 741649"/>
              <a:gd name="connsiteX16" fmla="*/ 682625 w 1336675"/>
              <a:gd name="connsiteY16" fmla="*/ 53975 h 741649"/>
              <a:gd name="connsiteX17" fmla="*/ 755650 w 1336675"/>
              <a:gd name="connsiteY17" fmla="*/ 69850 h 741649"/>
              <a:gd name="connsiteX18" fmla="*/ 869950 w 1336675"/>
              <a:gd name="connsiteY18" fmla="*/ 120650 h 741649"/>
              <a:gd name="connsiteX19" fmla="*/ 981075 w 1336675"/>
              <a:gd name="connsiteY19" fmla="*/ 174625 h 741649"/>
              <a:gd name="connsiteX20" fmla="*/ 1085850 w 1336675"/>
              <a:gd name="connsiteY20" fmla="*/ 234950 h 741649"/>
              <a:gd name="connsiteX21" fmla="*/ 1184275 w 1336675"/>
              <a:gd name="connsiteY21" fmla="*/ 282575 h 741649"/>
              <a:gd name="connsiteX22" fmla="*/ 1216025 w 1336675"/>
              <a:gd name="connsiteY22" fmla="*/ 358775 h 741649"/>
              <a:gd name="connsiteX23" fmla="*/ 1266825 w 1336675"/>
              <a:gd name="connsiteY23" fmla="*/ 400050 h 741649"/>
              <a:gd name="connsiteX24" fmla="*/ 1292225 w 1336675"/>
              <a:gd name="connsiteY24" fmla="*/ 431800 h 741649"/>
              <a:gd name="connsiteX25" fmla="*/ 1314450 w 1336675"/>
              <a:gd name="connsiteY25" fmla="*/ 473075 h 741649"/>
              <a:gd name="connsiteX26" fmla="*/ 1336675 w 1336675"/>
              <a:gd name="connsiteY26" fmla="*/ 517525 h 741649"/>
              <a:gd name="connsiteX27" fmla="*/ 1336675 w 1336675"/>
              <a:gd name="connsiteY27" fmla="*/ 577850 h 741649"/>
              <a:gd name="connsiteX28" fmla="*/ 1308100 w 1336675"/>
              <a:gd name="connsiteY28" fmla="*/ 650875 h 741649"/>
              <a:gd name="connsiteX29" fmla="*/ 1254125 w 1336675"/>
              <a:gd name="connsiteY29" fmla="*/ 698500 h 741649"/>
              <a:gd name="connsiteX30" fmla="*/ 1190625 w 1336675"/>
              <a:gd name="connsiteY30" fmla="*/ 720725 h 741649"/>
              <a:gd name="connsiteX31" fmla="*/ 1155700 w 1336675"/>
              <a:gd name="connsiteY31" fmla="*/ 730250 h 741649"/>
              <a:gd name="connsiteX32" fmla="*/ 1108075 w 1336675"/>
              <a:gd name="connsiteY32" fmla="*/ 730250 h 741649"/>
              <a:gd name="connsiteX33" fmla="*/ 1057275 w 1336675"/>
              <a:gd name="connsiteY33" fmla="*/ 727075 h 741649"/>
              <a:gd name="connsiteX34" fmla="*/ 993775 w 1336675"/>
              <a:gd name="connsiteY34" fmla="*/ 717550 h 741649"/>
              <a:gd name="connsiteX35" fmla="*/ 927100 w 1336675"/>
              <a:gd name="connsiteY35" fmla="*/ 704850 h 741649"/>
              <a:gd name="connsiteX36" fmla="*/ 828675 w 1336675"/>
              <a:gd name="connsiteY36" fmla="*/ 688975 h 741649"/>
              <a:gd name="connsiteX37" fmla="*/ 774700 w 1336675"/>
              <a:gd name="connsiteY37" fmla="*/ 673100 h 741649"/>
              <a:gd name="connsiteX38" fmla="*/ 723900 w 1336675"/>
              <a:gd name="connsiteY38" fmla="*/ 673100 h 741649"/>
              <a:gd name="connsiteX39" fmla="*/ 660400 w 1336675"/>
              <a:gd name="connsiteY39" fmla="*/ 666750 h 741649"/>
              <a:gd name="connsiteX40" fmla="*/ 644634 w 1336675"/>
              <a:gd name="connsiteY40" fmla="*/ 741649 h 741649"/>
              <a:gd name="connsiteX41" fmla="*/ 542925 w 1336675"/>
              <a:gd name="connsiteY41" fmla="*/ 690087 h 741649"/>
              <a:gd name="connsiteX42" fmla="*/ 473075 w 1336675"/>
              <a:gd name="connsiteY42" fmla="*/ 660400 h 741649"/>
              <a:gd name="connsiteX43" fmla="*/ 400050 w 1336675"/>
              <a:gd name="connsiteY43" fmla="*/ 644525 h 741649"/>
              <a:gd name="connsiteX44" fmla="*/ 333375 w 1336675"/>
              <a:gd name="connsiteY44" fmla="*/ 619125 h 741649"/>
              <a:gd name="connsiteX45" fmla="*/ 266700 w 1336675"/>
              <a:gd name="connsiteY45" fmla="*/ 600075 h 741649"/>
              <a:gd name="connsiteX46" fmla="*/ 215900 w 1336675"/>
              <a:gd name="connsiteY46" fmla="*/ 577850 h 741649"/>
              <a:gd name="connsiteX47" fmla="*/ 177800 w 1336675"/>
              <a:gd name="connsiteY47" fmla="*/ 533400 h 741649"/>
              <a:gd name="connsiteX48" fmla="*/ 136525 w 1336675"/>
              <a:gd name="connsiteY48" fmla="*/ 501650 h 741649"/>
              <a:gd name="connsiteX49" fmla="*/ 101600 w 1336675"/>
              <a:gd name="connsiteY49" fmla="*/ 454025 h 741649"/>
              <a:gd name="connsiteX50" fmla="*/ 76200 w 1336675"/>
              <a:gd name="connsiteY50" fmla="*/ 422275 h 741649"/>
              <a:gd name="connsiteX51" fmla="*/ 60325 w 1336675"/>
              <a:gd name="connsiteY51" fmla="*/ 381000 h 741649"/>
              <a:gd name="connsiteX52" fmla="*/ 34925 w 1336675"/>
              <a:gd name="connsiteY52" fmla="*/ 320675 h 741649"/>
              <a:gd name="connsiteX53" fmla="*/ 22225 w 1336675"/>
              <a:gd name="connsiteY53" fmla="*/ 228600 h 741649"/>
              <a:gd name="connsiteX0" fmla="*/ 22225 w 1336675"/>
              <a:gd name="connsiteY0" fmla="*/ 228600 h 767556"/>
              <a:gd name="connsiteX1" fmla="*/ 3175 w 1336675"/>
              <a:gd name="connsiteY1" fmla="*/ 168275 h 767556"/>
              <a:gd name="connsiteX2" fmla="*/ 0 w 1336675"/>
              <a:gd name="connsiteY2" fmla="*/ 127000 h 767556"/>
              <a:gd name="connsiteX3" fmla="*/ 9525 w 1336675"/>
              <a:gd name="connsiteY3" fmla="*/ 79375 h 767556"/>
              <a:gd name="connsiteX4" fmla="*/ 25400 w 1336675"/>
              <a:gd name="connsiteY4" fmla="*/ 47625 h 767556"/>
              <a:gd name="connsiteX5" fmla="*/ 73025 w 1336675"/>
              <a:gd name="connsiteY5" fmla="*/ 9525 h 767556"/>
              <a:gd name="connsiteX6" fmla="*/ 158750 w 1336675"/>
              <a:gd name="connsiteY6" fmla="*/ 0 h 767556"/>
              <a:gd name="connsiteX7" fmla="*/ 196850 w 1336675"/>
              <a:gd name="connsiteY7" fmla="*/ 0 h 767556"/>
              <a:gd name="connsiteX8" fmla="*/ 238125 w 1336675"/>
              <a:gd name="connsiteY8" fmla="*/ 12700 h 767556"/>
              <a:gd name="connsiteX9" fmla="*/ 282575 w 1336675"/>
              <a:gd name="connsiteY9" fmla="*/ 22225 h 767556"/>
              <a:gd name="connsiteX10" fmla="*/ 317500 w 1336675"/>
              <a:gd name="connsiteY10" fmla="*/ 25400 h 767556"/>
              <a:gd name="connsiteX11" fmla="*/ 365125 w 1336675"/>
              <a:gd name="connsiteY11" fmla="*/ 50800 h 767556"/>
              <a:gd name="connsiteX12" fmla="*/ 434975 w 1336675"/>
              <a:gd name="connsiteY12" fmla="*/ 66675 h 767556"/>
              <a:gd name="connsiteX13" fmla="*/ 546100 w 1336675"/>
              <a:gd name="connsiteY13" fmla="*/ 101600 h 767556"/>
              <a:gd name="connsiteX14" fmla="*/ 574675 w 1336675"/>
              <a:gd name="connsiteY14" fmla="*/ 92075 h 767556"/>
              <a:gd name="connsiteX15" fmla="*/ 609600 w 1336675"/>
              <a:gd name="connsiteY15" fmla="*/ 60325 h 767556"/>
              <a:gd name="connsiteX16" fmla="*/ 682625 w 1336675"/>
              <a:gd name="connsiteY16" fmla="*/ 53975 h 767556"/>
              <a:gd name="connsiteX17" fmla="*/ 755650 w 1336675"/>
              <a:gd name="connsiteY17" fmla="*/ 69850 h 767556"/>
              <a:gd name="connsiteX18" fmla="*/ 869950 w 1336675"/>
              <a:gd name="connsiteY18" fmla="*/ 120650 h 767556"/>
              <a:gd name="connsiteX19" fmla="*/ 981075 w 1336675"/>
              <a:gd name="connsiteY19" fmla="*/ 174625 h 767556"/>
              <a:gd name="connsiteX20" fmla="*/ 1085850 w 1336675"/>
              <a:gd name="connsiteY20" fmla="*/ 234950 h 767556"/>
              <a:gd name="connsiteX21" fmla="*/ 1184275 w 1336675"/>
              <a:gd name="connsiteY21" fmla="*/ 282575 h 767556"/>
              <a:gd name="connsiteX22" fmla="*/ 1216025 w 1336675"/>
              <a:gd name="connsiteY22" fmla="*/ 358775 h 767556"/>
              <a:gd name="connsiteX23" fmla="*/ 1266825 w 1336675"/>
              <a:gd name="connsiteY23" fmla="*/ 400050 h 767556"/>
              <a:gd name="connsiteX24" fmla="*/ 1292225 w 1336675"/>
              <a:gd name="connsiteY24" fmla="*/ 431800 h 767556"/>
              <a:gd name="connsiteX25" fmla="*/ 1314450 w 1336675"/>
              <a:gd name="connsiteY25" fmla="*/ 473075 h 767556"/>
              <a:gd name="connsiteX26" fmla="*/ 1336675 w 1336675"/>
              <a:gd name="connsiteY26" fmla="*/ 517525 h 767556"/>
              <a:gd name="connsiteX27" fmla="*/ 1336675 w 1336675"/>
              <a:gd name="connsiteY27" fmla="*/ 577850 h 767556"/>
              <a:gd name="connsiteX28" fmla="*/ 1308100 w 1336675"/>
              <a:gd name="connsiteY28" fmla="*/ 650875 h 767556"/>
              <a:gd name="connsiteX29" fmla="*/ 1254125 w 1336675"/>
              <a:gd name="connsiteY29" fmla="*/ 698500 h 767556"/>
              <a:gd name="connsiteX30" fmla="*/ 1190625 w 1336675"/>
              <a:gd name="connsiteY30" fmla="*/ 720725 h 767556"/>
              <a:gd name="connsiteX31" fmla="*/ 1155700 w 1336675"/>
              <a:gd name="connsiteY31" fmla="*/ 730250 h 767556"/>
              <a:gd name="connsiteX32" fmla="*/ 1108075 w 1336675"/>
              <a:gd name="connsiteY32" fmla="*/ 730250 h 767556"/>
              <a:gd name="connsiteX33" fmla="*/ 1057275 w 1336675"/>
              <a:gd name="connsiteY33" fmla="*/ 727075 h 767556"/>
              <a:gd name="connsiteX34" fmla="*/ 993775 w 1336675"/>
              <a:gd name="connsiteY34" fmla="*/ 717550 h 767556"/>
              <a:gd name="connsiteX35" fmla="*/ 927100 w 1336675"/>
              <a:gd name="connsiteY35" fmla="*/ 704850 h 767556"/>
              <a:gd name="connsiteX36" fmla="*/ 828675 w 1336675"/>
              <a:gd name="connsiteY36" fmla="*/ 688975 h 767556"/>
              <a:gd name="connsiteX37" fmla="*/ 774700 w 1336675"/>
              <a:gd name="connsiteY37" fmla="*/ 673100 h 767556"/>
              <a:gd name="connsiteX38" fmla="*/ 723900 w 1336675"/>
              <a:gd name="connsiteY38" fmla="*/ 673100 h 767556"/>
              <a:gd name="connsiteX39" fmla="*/ 701783 w 1336675"/>
              <a:gd name="connsiteY39" fmla="*/ 767556 h 767556"/>
              <a:gd name="connsiteX40" fmla="*/ 644634 w 1336675"/>
              <a:gd name="connsiteY40" fmla="*/ 741649 h 767556"/>
              <a:gd name="connsiteX41" fmla="*/ 542925 w 1336675"/>
              <a:gd name="connsiteY41" fmla="*/ 690087 h 767556"/>
              <a:gd name="connsiteX42" fmla="*/ 473075 w 1336675"/>
              <a:gd name="connsiteY42" fmla="*/ 660400 h 767556"/>
              <a:gd name="connsiteX43" fmla="*/ 400050 w 1336675"/>
              <a:gd name="connsiteY43" fmla="*/ 644525 h 767556"/>
              <a:gd name="connsiteX44" fmla="*/ 333375 w 1336675"/>
              <a:gd name="connsiteY44" fmla="*/ 619125 h 767556"/>
              <a:gd name="connsiteX45" fmla="*/ 266700 w 1336675"/>
              <a:gd name="connsiteY45" fmla="*/ 600075 h 767556"/>
              <a:gd name="connsiteX46" fmla="*/ 215900 w 1336675"/>
              <a:gd name="connsiteY46" fmla="*/ 577850 h 767556"/>
              <a:gd name="connsiteX47" fmla="*/ 177800 w 1336675"/>
              <a:gd name="connsiteY47" fmla="*/ 533400 h 767556"/>
              <a:gd name="connsiteX48" fmla="*/ 136525 w 1336675"/>
              <a:gd name="connsiteY48" fmla="*/ 501650 h 767556"/>
              <a:gd name="connsiteX49" fmla="*/ 101600 w 1336675"/>
              <a:gd name="connsiteY49" fmla="*/ 454025 h 767556"/>
              <a:gd name="connsiteX50" fmla="*/ 76200 w 1336675"/>
              <a:gd name="connsiteY50" fmla="*/ 422275 h 767556"/>
              <a:gd name="connsiteX51" fmla="*/ 60325 w 1336675"/>
              <a:gd name="connsiteY51" fmla="*/ 381000 h 767556"/>
              <a:gd name="connsiteX52" fmla="*/ 34925 w 1336675"/>
              <a:gd name="connsiteY52" fmla="*/ 320675 h 767556"/>
              <a:gd name="connsiteX53" fmla="*/ 22225 w 1336675"/>
              <a:gd name="connsiteY53" fmla="*/ 228600 h 767556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16025 w 1336675"/>
              <a:gd name="connsiteY22" fmla="*/ 358775 h 769874"/>
              <a:gd name="connsiteX23" fmla="*/ 1266825 w 1336675"/>
              <a:gd name="connsiteY23" fmla="*/ 400050 h 769874"/>
              <a:gd name="connsiteX24" fmla="*/ 1292225 w 1336675"/>
              <a:gd name="connsiteY24" fmla="*/ 431800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190625 w 1336675"/>
              <a:gd name="connsiteY30" fmla="*/ 720725 h 769874"/>
              <a:gd name="connsiteX31" fmla="*/ 1155700 w 1336675"/>
              <a:gd name="connsiteY31" fmla="*/ 730250 h 769874"/>
              <a:gd name="connsiteX32" fmla="*/ 1108075 w 1336675"/>
              <a:gd name="connsiteY32" fmla="*/ 730250 h 769874"/>
              <a:gd name="connsiteX33" fmla="*/ 1057275 w 1336675"/>
              <a:gd name="connsiteY33" fmla="*/ 727075 h 769874"/>
              <a:gd name="connsiteX34" fmla="*/ 993775 w 1336675"/>
              <a:gd name="connsiteY34" fmla="*/ 717550 h 769874"/>
              <a:gd name="connsiteX35" fmla="*/ 927100 w 1336675"/>
              <a:gd name="connsiteY35" fmla="*/ 704850 h 769874"/>
              <a:gd name="connsiteX36" fmla="*/ 828675 w 1336675"/>
              <a:gd name="connsiteY36" fmla="*/ 688975 h 769874"/>
              <a:gd name="connsiteX37" fmla="*/ 774700 w 1336675"/>
              <a:gd name="connsiteY37" fmla="*/ 673100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16025 w 1336675"/>
              <a:gd name="connsiteY22" fmla="*/ 358775 h 769874"/>
              <a:gd name="connsiteX23" fmla="*/ 1266825 w 1336675"/>
              <a:gd name="connsiteY23" fmla="*/ 400050 h 769874"/>
              <a:gd name="connsiteX24" fmla="*/ 1292225 w 1336675"/>
              <a:gd name="connsiteY24" fmla="*/ 431800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190625 w 1336675"/>
              <a:gd name="connsiteY30" fmla="*/ 720725 h 769874"/>
              <a:gd name="connsiteX31" fmla="*/ 1155700 w 1336675"/>
              <a:gd name="connsiteY31" fmla="*/ 730250 h 769874"/>
              <a:gd name="connsiteX32" fmla="*/ 1108075 w 1336675"/>
              <a:gd name="connsiteY32" fmla="*/ 730250 h 769874"/>
              <a:gd name="connsiteX33" fmla="*/ 1057275 w 1336675"/>
              <a:gd name="connsiteY33" fmla="*/ 727075 h 769874"/>
              <a:gd name="connsiteX34" fmla="*/ 993775 w 1336675"/>
              <a:gd name="connsiteY34" fmla="*/ 717550 h 769874"/>
              <a:gd name="connsiteX35" fmla="*/ 927100 w 1336675"/>
              <a:gd name="connsiteY35" fmla="*/ 704850 h 769874"/>
              <a:gd name="connsiteX36" fmla="*/ 828675 w 1336675"/>
              <a:gd name="connsiteY36" fmla="*/ 688975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16025 w 1336675"/>
              <a:gd name="connsiteY22" fmla="*/ 358775 h 769874"/>
              <a:gd name="connsiteX23" fmla="*/ 1266825 w 1336675"/>
              <a:gd name="connsiteY23" fmla="*/ 400050 h 769874"/>
              <a:gd name="connsiteX24" fmla="*/ 1292225 w 1336675"/>
              <a:gd name="connsiteY24" fmla="*/ 431800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190625 w 1336675"/>
              <a:gd name="connsiteY30" fmla="*/ 720725 h 769874"/>
              <a:gd name="connsiteX31" fmla="*/ 1155700 w 1336675"/>
              <a:gd name="connsiteY31" fmla="*/ 730250 h 769874"/>
              <a:gd name="connsiteX32" fmla="*/ 1108075 w 1336675"/>
              <a:gd name="connsiteY32" fmla="*/ 730250 h 769874"/>
              <a:gd name="connsiteX33" fmla="*/ 1057275 w 1336675"/>
              <a:gd name="connsiteY33" fmla="*/ 727075 h 769874"/>
              <a:gd name="connsiteX34" fmla="*/ 993775 w 1336675"/>
              <a:gd name="connsiteY34" fmla="*/ 717550 h 769874"/>
              <a:gd name="connsiteX35" fmla="*/ 927100 w 1336675"/>
              <a:gd name="connsiteY35" fmla="*/ 704850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16025 w 1336675"/>
              <a:gd name="connsiteY22" fmla="*/ 358775 h 769874"/>
              <a:gd name="connsiteX23" fmla="*/ 1266825 w 1336675"/>
              <a:gd name="connsiteY23" fmla="*/ 400050 h 769874"/>
              <a:gd name="connsiteX24" fmla="*/ 1292225 w 1336675"/>
              <a:gd name="connsiteY24" fmla="*/ 431800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190625 w 1336675"/>
              <a:gd name="connsiteY30" fmla="*/ 720725 h 769874"/>
              <a:gd name="connsiteX31" fmla="*/ 1155700 w 1336675"/>
              <a:gd name="connsiteY31" fmla="*/ 730250 h 769874"/>
              <a:gd name="connsiteX32" fmla="*/ 1108075 w 1336675"/>
              <a:gd name="connsiteY32" fmla="*/ 730250 h 769874"/>
              <a:gd name="connsiteX33" fmla="*/ 1057275 w 1336675"/>
              <a:gd name="connsiteY33" fmla="*/ 72707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16025 w 1336675"/>
              <a:gd name="connsiteY22" fmla="*/ 358775 h 769874"/>
              <a:gd name="connsiteX23" fmla="*/ 1266825 w 1336675"/>
              <a:gd name="connsiteY23" fmla="*/ 400050 h 769874"/>
              <a:gd name="connsiteX24" fmla="*/ 1292225 w 1336675"/>
              <a:gd name="connsiteY24" fmla="*/ 431800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190625 w 1336675"/>
              <a:gd name="connsiteY30" fmla="*/ 720725 h 769874"/>
              <a:gd name="connsiteX31" fmla="*/ 1155700 w 1336675"/>
              <a:gd name="connsiteY31" fmla="*/ 730250 h 769874"/>
              <a:gd name="connsiteX32" fmla="*/ 1108075 w 1336675"/>
              <a:gd name="connsiteY32" fmla="*/ 730250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16025 w 1336675"/>
              <a:gd name="connsiteY22" fmla="*/ 358775 h 769874"/>
              <a:gd name="connsiteX23" fmla="*/ 1266825 w 1336675"/>
              <a:gd name="connsiteY23" fmla="*/ 400050 h 769874"/>
              <a:gd name="connsiteX24" fmla="*/ 1292225 w 1336675"/>
              <a:gd name="connsiteY24" fmla="*/ 431800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190625 w 1336675"/>
              <a:gd name="connsiteY30" fmla="*/ 720725 h 769874"/>
              <a:gd name="connsiteX31" fmla="*/ 1155700 w 1336675"/>
              <a:gd name="connsiteY31" fmla="*/ 73025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16025 w 1336675"/>
              <a:gd name="connsiteY22" fmla="*/ 358775 h 769874"/>
              <a:gd name="connsiteX23" fmla="*/ 1266825 w 1336675"/>
              <a:gd name="connsiteY23" fmla="*/ 400050 h 769874"/>
              <a:gd name="connsiteX24" fmla="*/ 1292225 w 1336675"/>
              <a:gd name="connsiteY24" fmla="*/ 431800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190625 w 1336675"/>
              <a:gd name="connsiteY30" fmla="*/ 720725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16025 w 1336675"/>
              <a:gd name="connsiteY22" fmla="*/ 358775 h 769874"/>
              <a:gd name="connsiteX23" fmla="*/ 1266825 w 1336675"/>
              <a:gd name="connsiteY23" fmla="*/ 400050 h 769874"/>
              <a:gd name="connsiteX24" fmla="*/ 1292225 w 1336675"/>
              <a:gd name="connsiteY24" fmla="*/ 431800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66825 w 1336675"/>
              <a:gd name="connsiteY23" fmla="*/ 400050 h 769874"/>
              <a:gd name="connsiteX24" fmla="*/ 1292225 w 1336675"/>
              <a:gd name="connsiteY24" fmla="*/ 431800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292225 w 1336675"/>
              <a:gd name="connsiteY24" fmla="*/ 431800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14450 w 1336675"/>
              <a:gd name="connsiteY25" fmla="*/ 473075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869950 w 1336675"/>
              <a:gd name="connsiteY18" fmla="*/ 120650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755650 w 1336675"/>
              <a:gd name="connsiteY17" fmla="*/ 69850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682625 w 1336675"/>
              <a:gd name="connsiteY16" fmla="*/ 53975 h 769874"/>
              <a:gd name="connsiteX17" fmla="*/ 912906 w 1336675"/>
              <a:gd name="connsiteY17" fmla="*/ 335977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609600 w 1336675"/>
              <a:gd name="connsiteY15" fmla="*/ 60325 h 769874"/>
              <a:gd name="connsiteX16" fmla="*/ 906095 w 1336675"/>
              <a:gd name="connsiteY16" fmla="*/ 360425 h 769874"/>
              <a:gd name="connsiteX17" fmla="*/ 912906 w 1336675"/>
              <a:gd name="connsiteY17" fmla="*/ 335977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574675 w 1336675"/>
              <a:gd name="connsiteY14" fmla="*/ 92075 h 769874"/>
              <a:gd name="connsiteX15" fmla="*/ 750302 w 1336675"/>
              <a:gd name="connsiteY15" fmla="*/ 209518 h 769874"/>
              <a:gd name="connsiteX16" fmla="*/ 906095 w 1336675"/>
              <a:gd name="connsiteY16" fmla="*/ 360425 h 769874"/>
              <a:gd name="connsiteX17" fmla="*/ 912906 w 1336675"/>
              <a:gd name="connsiteY17" fmla="*/ 335977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101600 h 769874"/>
              <a:gd name="connsiteX14" fmla="*/ 690548 w 1336675"/>
              <a:gd name="connsiteY14" fmla="*/ 172719 h 769874"/>
              <a:gd name="connsiteX15" fmla="*/ 750302 w 1336675"/>
              <a:gd name="connsiteY15" fmla="*/ 209518 h 769874"/>
              <a:gd name="connsiteX16" fmla="*/ 906095 w 1336675"/>
              <a:gd name="connsiteY16" fmla="*/ 360425 h 769874"/>
              <a:gd name="connsiteX17" fmla="*/ 912906 w 1336675"/>
              <a:gd name="connsiteY17" fmla="*/ 335977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4975 w 1336675"/>
              <a:gd name="connsiteY12" fmla="*/ 66675 h 769874"/>
              <a:gd name="connsiteX13" fmla="*/ 546100 w 1336675"/>
              <a:gd name="connsiteY13" fmla="*/ 77406 h 769874"/>
              <a:gd name="connsiteX14" fmla="*/ 690548 w 1336675"/>
              <a:gd name="connsiteY14" fmla="*/ 172719 h 769874"/>
              <a:gd name="connsiteX15" fmla="*/ 750302 w 1336675"/>
              <a:gd name="connsiteY15" fmla="*/ 209518 h 769874"/>
              <a:gd name="connsiteX16" fmla="*/ 906095 w 1336675"/>
              <a:gd name="connsiteY16" fmla="*/ 360425 h 769874"/>
              <a:gd name="connsiteX17" fmla="*/ 912906 w 1336675"/>
              <a:gd name="connsiteY17" fmla="*/ 335977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17500 w 1336675"/>
              <a:gd name="connsiteY10" fmla="*/ 25400 h 769874"/>
              <a:gd name="connsiteX11" fmla="*/ 365125 w 1336675"/>
              <a:gd name="connsiteY11" fmla="*/ 50800 h 769874"/>
              <a:gd name="connsiteX12" fmla="*/ 439114 w 1336675"/>
              <a:gd name="connsiteY12" fmla="*/ 30385 h 769874"/>
              <a:gd name="connsiteX13" fmla="*/ 546100 w 1336675"/>
              <a:gd name="connsiteY13" fmla="*/ 77406 h 769874"/>
              <a:gd name="connsiteX14" fmla="*/ 690548 w 1336675"/>
              <a:gd name="connsiteY14" fmla="*/ 172719 h 769874"/>
              <a:gd name="connsiteX15" fmla="*/ 750302 w 1336675"/>
              <a:gd name="connsiteY15" fmla="*/ 209518 h 769874"/>
              <a:gd name="connsiteX16" fmla="*/ 906095 w 1336675"/>
              <a:gd name="connsiteY16" fmla="*/ 360425 h 769874"/>
              <a:gd name="connsiteX17" fmla="*/ 912906 w 1336675"/>
              <a:gd name="connsiteY17" fmla="*/ 335977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82575 w 1336675"/>
              <a:gd name="connsiteY9" fmla="*/ 22225 h 769874"/>
              <a:gd name="connsiteX10" fmla="*/ 321638 w 1336675"/>
              <a:gd name="connsiteY10" fmla="*/ 93948 h 769874"/>
              <a:gd name="connsiteX11" fmla="*/ 365125 w 1336675"/>
              <a:gd name="connsiteY11" fmla="*/ 50800 h 769874"/>
              <a:gd name="connsiteX12" fmla="*/ 439114 w 1336675"/>
              <a:gd name="connsiteY12" fmla="*/ 30385 h 769874"/>
              <a:gd name="connsiteX13" fmla="*/ 546100 w 1336675"/>
              <a:gd name="connsiteY13" fmla="*/ 77406 h 769874"/>
              <a:gd name="connsiteX14" fmla="*/ 690548 w 1336675"/>
              <a:gd name="connsiteY14" fmla="*/ 172719 h 769874"/>
              <a:gd name="connsiteX15" fmla="*/ 750302 w 1336675"/>
              <a:gd name="connsiteY15" fmla="*/ 209518 h 769874"/>
              <a:gd name="connsiteX16" fmla="*/ 906095 w 1336675"/>
              <a:gd name="connsiteY16" fmla="*/ 360425 h 769874"/>
              <a:gd name="connsiteX17" fmla="*/ 912906 w 1336675"/>
              <a:gd name="connsiteY17" fmla="*/ 335977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38125 w 1336675"/>
              <a:gd name="connsiteY8" fmla="*/ 12700 h 769874"/>
              <a:gd name="connsiteX9" fmla="*/ 270160 w 1336675"/>
              <a:gd name="connsiteY9" fmla="*/ 110934 h 769874"/>
              <a:gd name="connsiteX10" fmla="*/ 321638 w 1336675"/>
              <a:gd name="connsiteY10" fmla="*/ 93948 h 769874"/>
              <a:gd name="connsiteX11" fmla="*/ 365125 w 1336675"/>
              <a:gd name="connsiteY11" fmla="*/ 50800 h 769874"/>
              <a:gd name="connsiteX12" fmla="*/ 439114 w 1336675"/>
              <a:gd name="connsiteY12" fmla="*/ 30385 h 769874"/>
              <a:gd name="connsiteX13" fmla="*/ 546100 w 1336675"/>
              <a:gd name="connsiteY13" fmla="*/ 77406 h 769874"/>
              <a:gd name="connsiteX14" fmla="*/ 690548 w 1336675"/>
              <a:gd name="connsiteY14" fmla="*/ 172719 h 769874"/>
              <a:gd name="connsiteX15" fmla="*/ 750302 w 1336675"/>
              <a:gd name="connsiteY15" fmla="*/ 209518 h 769874"/>
              <a:gd name="connsiteX16" fmla="*/ 906095 w 1336675"/>
              <a:gd name="connsiteY16" fmla="*/ 360425 h 769874"/>
              <a:gd name="connsiteX17" fmla="*/ 912906 w 1336675"/>
              <a:gd name="connsiteY17" fmla="*/ 335977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96850 w 1336675"/>
              <a:gd name="connsiteY7" fmla="*/ 0 h 769874"/>
              <a:gd name="connsiteX8" fmla="*/ 221571 w 1336675"/>
              <a:gd name="connsiteY8" fmla="*/ 85280 h 769874"/>
              <a:gd name="connsiteX9" fmla="*/ 270160 w 1336675"/>
              <a:gd name="connsiteY9" fmla="*/ 110934 h 769874"/>
              <a:gd name="connsiteX10" fmla="*/ 321638 w 1336675"/>
              <a:gd name="connsiteY10" fmla="*/ 93948 h 769874"/>
              <a:gd name="connsiteX11" fmla="*/ 365125 w 1336675"/>
              <a:gd name="connsiteY11" fmla="*/ 50800 h 769874"/>
              <a:gd name="connsiteX12" fmla="*/ 439114 w 1336675"/>
              <a:gd name="connsiteY12" fmla="*/ 30385 h 769874"/>
              <a:gd name="connsiteX13" fmla="*/ 546100 w 1336675"/>
              <a:gd name="connsiteY13" fmla="*/ 77406 h 769874"/>
              <a:gd name="connsiteX14" fmla="*/ 690548 w 1336675"/>
              <a:gd name="connsiteY14" fmla="*/ 172719 h 769874"/>
              <a:gd name="connsiteX15" fmla="*/ 750302 w 1336675"/>
              <a:gd name="connsiteY15" fmla="*/ 209518 h 769874"/>
              <a:gd name="connsiteX16" fmla="*/ 906095 w 1336675"/>
              <a:gd name="connsiteY16" fmla="*/ 360425 h 769874"/>
              <a:gd name="connsiteX17" fmla="*/ 912906 w 1336675"/>
              <a:gd name="connsiteY17" fmla="*/ 335977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28600 h 769874"/>
              <a:gd name="connsiteX1" fmla="*/ 3175 w 1336675"/>
              <a:gd name="connsiteY1" fmla="*/ 168275 h 769874"/>
              <a:gd name="connsiteX2" fmla="*/ 0 w 1336675"/>
              <a:gd name="connsiteY2" fmla="*/ 127000 h 769874"/>
              <a:gd name="connsiteX3" fmla="*/ 9525 w 1336675"/>
              <a:gd name="connsiteY3" fmla="*/ 79375 h 769874"/>
              <a:gd name="connsiteX4" fmla="*/ 25400 w 1336675"/>
              <a:gd name="connsiteY4" fmla="*/ 47625 h 769874"/>
              <a:gd name="connsiteX5" fmla="*/ 73025 w 1336675"/>
              <a:gd name="connsiteY5" fmla="*/ 9525 h 769874"/>
              <a:gd name="connsiteX6" fmla="*/ 158750 w 1336675"/>
              <a:gd name="connsiteY6" fmla="*/ 0 h 769874"/>
              <a:gd name="connsiteX7" fmla="*/ 188573 w 1336675"/>
              <a:gd name="connsiteY7" fmla="*/ 68548 h 769874"/>
              <a:gd name="connsiteX8" fmla="*/ 221571 w 1336675"/>
              <a:gd name="connsiteY8" fmla="*/ 85280 h 769874"/>
              <a:gd name="connsiteX9" fmla="*/ 270160 w 1336675"/>
              <a:gd name="connsiteY9" fmla="*/ 110934 h 769874"/>
              <a:gd name="connsiteX10" fmla="*/ 321638 w 1336675"/>
              <a:gd name="connsiteY10" fmla="*/ 93948 h 769874"/>
              <a:gd name="connsiteX11" fmla="*/ 365125 w 1336675"/>
              <a:gd name="connsiteY11" fmla="*/ 50800 h 769874"/>
              <a:gd name="connsiteX12" fmla="*/ 439114 w 1336675"/>
              <a:gd name="connsiteY12" fmla="*/ 30385 h 769874"/>
              <a:gd name="connsiteX13" fmla="*/ 546100 w 1336675"/>
              <a:gd name="connsiteY13" fmla="*/ 77406 h 769874"/>
              <a:gd name="connsiteX14" fmla="*/ 690548 w 1336675"/>
              <a:gd name="connsiteY14" fmla="*/ 172719 h 769874"/>
              <a:gd name="connsiteX15" fmla="*/ 750302 w 1336675"/>
              <a:gd name="connsiteY15" fmla="*/ 209518 h 769874"/>
              <a:gd name="connsiteX16" fmla="*/ 906095 w 1336675"/>
              <a:gd name="connsiteY16" fmla="*/ 360425 h 769874"/>
              <a:gd name="connsiteX17" fmla="*/ 912906 w 1336675"/>
              <a:gd name="connsiteY17" fmla="*/ 335977 h 769874"/>
              <a:gd name="connsiteX18" fmla="*/ 932025 w 1336675"/>
              <a:gd name="connsiteY18" fmla="*/ 201294 h 769874"/>
              <a:gd name="connsiteX19" fmla="*/ 981075 w 1336675"/>
              <a:gd name="connsiteY19" fmla="*/ 174625 h 769874"/>
              <a:gd name="connsiteX20" fmla="*/ 1085850 w 1336675"/>
              <a:gd name="connsiteY20" fmla="*/ 234950 h 769874"/>
              <a:gd name="connsiteX21" fmla="*/ 1184275 w 1336675"/>
              <a:gd name="connsiteY21" fmla="*/ 282575 h 769874"/>
              <a:gd name="connsiteX22" fmla="*/ 1228440 w 1336675"/>
              <a:gd name="connsiteY22" fmla="*/ 310388 h 769874"/>
              <a:gd name="connsiteX23" fmla="*/ 1299932 w 1336675"/>
              <a:gd name="connsiteY23" fmla="*/ 400050 h 769874"/>
              <a:gd name="connsiteX24" fmla="*/ 1312917 w 1336675"/>
              <a:gd name="connsiteY24" fmla="*/ 451961 h 769874"/>
              <a:gd name="connsiteX25" fmla="*/ 1326866 w 1336675"/>
              <a:gd name="connsiteY25" fmla="*/ 485171 h 769874"/>
              <a:gd name="connsiteX26" fmla="*/ 1336675 w 1336675"/>
              <a:gd name="connsiteY26" fmla="*/ 517525 h 769874"/>
              <a:gd name="connsiteX27" fmla="*/ 1336675 w 1336675"/>
              <a:gd name="connsiteY27" fmla="*/ 577850 h 769874"/>
              <a:gd name="connsiteX28" fmla="*/ 1308100 w 1336675"/>
              <a:gd name="connsiteY28" fmla="*/ 650875 h 769874"/>
              <a:gd name="connsiteX29" fmla="*/ 1254125 w 1336675"/>
              <a:gd name="connsiteY29" fmla="*/ 698500 h 769874"/>
              <a:gd name="connsiteX30" fmla="*/ 1219594 w 1336675"/>
              <a:gd name="connsiteY30" fmla="*/ 692500 h 769874"/>
              <a:gd name="connsiteX31" fmla="*/ 1192944 w 1336675"/>
              <a:gd name="connsiteY31" fmla="*/ 693960 h 769874"/>
              <a:gd name="connsiteX32" fmla="*/ 1141181 w 1336675"/>
              <a:gd name="connsiteY32" fmla="*/ 697992 h 769874"/>
              <a:gd name="connsiteX33" fmla="*/ 1048999 w 1336675"/>
              <a:gd name="connsiteY33" fmla="*/ 618205 h 769874"/>
              <a:gd name="connsiteX34" fmla="*/ 993775 w 1336675"/>
              <a:gd name="connsiteY34" fmla="*/ 717550 h 769874"/>
              <a:gd name="connsiteX35" fmla="*/ 935377 w 1336675"/>
              <a:gd name="connsiteY35" fmla="*/ 753237 h 769874"/>
              <a:gd name="connsiteX36" fmla="*/ 845228 w 1336675"/>
              <a:gd name="connsiteY36" fmla="*/ 769620 h 769874"/>
              <a:gd name="connsiteX37" fmla="*/ 791253 w 1336675"/>
              <a:gd name="connsiteY37" fmla="*/ 769874 h 769874"/>
              <a:gd name="connsiteX38" fmla="*/ 744592 w 1336675"/>
              <a:gd name="connsiteY38" fmla="*/ 769874 h 769874"/>
              <a:gd name="connsiteX39" fmla="*/ 701783 w 1336675"/>
              <a:gd name="connsiteY39" fmla="*/ 767556 h 769874"/>
              <a:gd name="connsiteX40" fmla="*/ 644634 w 1336675"/>
              <a:gd name="connsiteY40" fmla="*/ 741649 h 769874"/>
              <a:gd name="connsiteX41" fmla="*/ 542925 w 1336675"/>
              <a:gd name="connsiteY41" fmla="*/ 690087 h 769874"/>
              <a:gd name="connsiteX42" fmla="*/ 473075 w 1336675"/>
              <a:gd name="connsiteY42" fmla="*/ 660400 h 769874"/>
              <a:gd name="connsiteX43" fmla="*/ 400050 w 1336675"/>
              <a:gd name="connsiteY43" fmla="*/ 644525 h 769874"/>
              <a:gd name="connsiteX44" fmla="*/ 333375 w 1336675"/>
              <a:gd name="connsiteY44" fmla="*/ 619125 h 769874"/>
              <a:gd name="connsiteX45" fmla="*/ 266700 w 1336675"/>
              <a:gd name="connsiteY45" fmla="*/ 600075 h 769874"/>
              <a:gd name="connsiteX46" fmla="*/ 215900 w 1336675"/>
              <a:gd name="connsiteY46" fmla="*/ 577850 h 769874"/>
              <a:gd name="connsiteX47" fmla="*/ 177800 w 1336675"/>
              <a:gd name="connsiteY47" fmla="*/ 533400 h 769874"/>
              <a:gd name="connsiteX48" fmla="*/ 136525 w 1336675"/>
              <a:gd name="connsiteY48" fmla="*/ 501650 h 769874"/>
              <a:gd name="connsiteX49" fmla="*/ 101600 w 1336675"/>
              <a:gd name="connsiteY49" fmla="*/ 454025 h 769874"/>
              <a:gd name="connsiteX50" fmla="*/ 76200 w 1336675"/>
              <a:gd name="connsiteY50" fmla="*/ 422275 h 769874"/>
              <a:gd name="connsiteX51" fmla="*/ 60325 w 1336675"/>
              <a:gd name="connsiteY51" fmla="*/ 381000 h 769874"/>
              <a:gd name="connsiteX52" fmla="*/ 34925 w 1336675"/>
              <a:gd name="connsiteY52" fmla="*/ 320675 h 769874"/>
              <a:gd name="connsiteX53" fmla="*/ 22225 w 1336675"/>
              <a:gd name="connsiteY53" fmla="*/ 228600 h 769874"/>
              <a:gd name="connsiteX0" fmla="*/ 22225 w 1336675"/>
              <a:gd name="connsiteY0" fmla="*/ 219075 h 760349"/>
              <a:gd name="connsiteX1" fmla="*/ 3175 w 1336675"/>
              <a:gd name="connsiteY1" fmla="*/ 158750 h 760349"/>
              <a:gd name="connsiteX2" fmla="*/ 0 w 1336675"/>
              <a:gd name="connsiteY2" fmla="*/ 117475 h 760349"/>
              <a:gd name="connsiteX3" fmla="*/ 9525 w 1336675"/>
              <a:gd name="connsiteY3" fmla="*/ 69850 h 760349"/>
              <a:gd name="connsiteX4" fmla="*/ 25400 w 1336675"/>
              <a:gd name="connsiteY4" fmla="*/ 38100 h 760349"/>
              <a:gd name="connsiteX5" fmla="*/ 73025 w 1336675"/>
              <a:gd name="connsiteY5" fmla="*/ 0 h 760349"/>
              <a:gd name="connsiteX6" fmla="*/ 150473 w 1336675"/>
              <a:gd name="connsiteY6" fmla="*/ 34830 h 760349"/>
              <a:gd name="connsiteX7" fmla="*/ 188573 w 1336675"/>
              <a:gd name="connsiteY7" fmla="*/ 59023 h 760349"/>
              <a:gd name="connsiteX8" fmla="*/ 221571 w 1336675"/>
              <a:gd name="connsiteY8" fmla="*/ 75755 h 760349"/>
              <a:gd name="connsiteX9" fmla="*/ 270160 w 1336675"/>
              <a:gd name="connsiteY9" fmla="*/ 101409 h 760349"/>
              <a:gd name="connsiteX10" fmla="*/ 321638 w 1336675"/>
              <a:gd name="connsiteY10" fmla="*/ 84423 h 760349"/>
              <a:gd name="connsiteX11" fmla="*/ 365125 w 1336675"/>
              <a:gd name="connsiteY11" fmla="*/ 41275 h 760349"/>
              <a:gd name="connsiteX12" fmla="*/ 439114 w 1336675"/>
              <a:gd name="connsiteY12" fmla="*/ 20860 h 760349"/>
              <a:gd name="connsiteX13" fmla="*/ 546100 w 1336675"/>
              <a:gd name="connsiteY13" fmla="*/ 67881 h 760349"/>
              <a:gd name="connsiteX14" fmla="*/ 690548 w 1336675"/>
              <a:gd name="connsiteY14" fmla="*/ 163194 h 760349"/>
              <a:gd name="connsiteX15" fmla="*/ 750302 w 1336675"/>
              <a:gd name="connsiteY15" fmla="*/ 199993 h 760349"/>
              <a:gd name="connsiteX16" fmla="*/ 906095 w 1336675"/>
              <a:gd name="connsiteY16" fmla="*/ 350900 h 760349"/>
              <a:gd name="connsiteX17" fmla="*/ 912906 w 1336675"/>
              <a:gd name="connsiteY17" fmla="*/ 326452 h 760349"/>
              <a:gd name="connsiteX18" fmla="*/ 932025 w 1336675"/>
              <a:gd name="connsiteY18" fmla="*/ 191769 h 760349"/>
              <a:gd name="connsiteX19" fmla="*/ 981075 w 1336675"/>
              <a:gd name="connsiteY19" fmla="*/ 165100 h 760349"/>
              <a:gd name="connsiteX20" fmla="*/ 1085850 w 1336675"/>
              <a:gd name="connsiteY20" fmla="*/ 225425 h 760349"/>
              <a:gd name="connsiteX21" fmla="*/ 1184275 w 1336675"/>
              <a:gd name="connsiteY21" fmla="*/ 273050 h 760349"/>
              <a:gd name="connsiteX22" fmla="*/ 1228440 w 1336675"/>
              <a:gd name="connsiteY22" fmla="*/ 300863 h 760349"/>
              <a:gd name="connsiteX23" fmla="*/ 1299932 w 1336675"/>
              <a:gd name="connsiteY23" fmla="*/ 390525 h 760349"/>
              <a:gd name="connsiteX24" fmla="*/ 1312917 w 1336675"/>
              <a:gd name="connsiteY24" fmla="*/ 442436 h 760349"/>
              <a:gd name="connsiteX25" fmla="*/ 1326866 w 1336675"/>
              <a:gd name="connsiteY25" fmla="*/ 475646 h 760349"/>
              <a:gd name="connsiteX26" fmla="*/ 1336675 w 1336675"/>
              <a:gd name="connsiteY26" fmla="*/ 508000 h 760349"/>
              <a:gd name="connsiteX27" fmla="*/ 1336675 w 1336675"/>
              <a:gd name="connsiteY27" fmla="*/ 568325 h 760349"/>
              <a:gd name="connsiteX28" fmla="*/ 1308100 w 1336675"/>
              <a:gd name="connsiteY28" fmla="*/ 641350 h 760349"/>
              <a:gd name="connsiteX29" fmla="*/ 1254125 w 1336675"/>
              <a:gd name="connsiteY29" fmla="*/ 688975 h 760349"/>
              <a:gd name="connsiteX30" fmla="*/ 1219594 w 1336675"/>
              <a:gd name="connsiteY30" fmla="*/ 682975 h 760349"/>
              <a:gd name="connsiteX31" fmla="*/ 1192944 w 1336675"/>
              <a:gd name="connsiteY31" fmla="*/ 684435 h 760349"/>
              <a:gd name="connsiteX32" fmla="*/ 1141181 w 1336675"/>
              <a:gd name="connsiteY32" fmla="*/ 688467 h 760349"/>
              <a:gd name="connsiteX33" fmla="*/ 1048999 w 1336675"/>
              <a:gd name="connsiteY33" fmla="*/ 608680 h 760349"/>
              <a:gd name="connsiteX34" fmla="*/ 993775 w 1336675"/>
              <a:gd name="connsiteY34" fmla="*/ 708025 h 760349"/>
              <a:gd name="connsiteX35" fmla="*/ 935377 w 1336675"/>
              <a:gd name="connsiteY35" fmla="*/ 743712 h 760349"/>
              <a:gd name="connsiteX36" fmla="*/ 845228 w 1336675"/>
              <a:gd name="connsiteY36" fmla="*/ 760095 h 760349"/>
              <a:gd name="connsiteX37" fmla="*/ 791253 w 1336675"/>
              <a:gd name="connsiteY37" fmla="*/ 760349 h 760349"/>
              <a:gd name="connsiteX38" fmla="*/ 744592 w 1336675"/>
              <a:gd name="connsiteY38" fmla="*/ 760349 h 760349"/>
              <a:gd name="connsiteX39" fmla="*/ 701783 w 1336675"/>
              <a:gd name="connsiteY39" fmla="*/ 758031 h 760349"/>
              <a:gd name="connsiteX40" fmla="*/ 644634 w 1336675"/>
              <a:gd name="connsiteY40" fmla="*/ 732124 h 760349"/>
              <a:gd name="connsiteX41" fmla="*/ 542925 w 1336675"/>
              <a:gd name="connsiteY41" fmla="*/ 680562 h 760349"/>
              <a:gd name="connsiteX42" fmla="*/ 473075 w 1336675"/>
              <a:gd name="connsiteY42" fmla="*/ 650875 h 760349"/>
              <a:gd name="connsiteX43" fmla="*/ 400050 w 1336675"/>
              <a:gd name="connsiteY43" fmla="*/ 635000 h 760349"/>
              <a:gd name="connsiteX44" fmla="*/ 333375 w 1336675"/>
              <a:gd name="connsiteY44" fmla="*/ 609600 h 760349"/>
              <a:gd name="connsiteX45" fmla="*/ 266700 w 1336675"/>
              <a:gd name="connsiteY45" fmla="*/ 590550 h 760349"/>
              <a:gd name="connsiteX46" fmla="*/ 215900 w 1336675"/>
              <a:gd name="connsiteY46" fmla="*/ 568325 h 760349"/>
              <a:gd name="connsiteX47" fmla="*/ 177800 w 1336675"/>
              <a:gd name="connsiteY47" fmla="*/ 523875 h 760349"/>
              <a:gd name="connsiteX48" fmla="*/ 136525 w 1336675"/>
              <a:gd name="connsiteY48" fmla="*/ 492125 h 760349"/>
              <a:gd name="connsiteX49" fmla="*/ 101600 w 1336675"/>
              <a:gd name="connsiteY49" fmla="*/ 444500 h 760349"/>
              <a:gd name="connsiteX50" fmla="*/ 76200 w 1336675"/>
              <a:gd name="connsiteY50" fmla="*/ 412750 h 760349"/>
              <a:gd name="connsiteX51" fmla="*/ 60325 w 1336675"/>
              <a:gd name="connsiteY51" fmla="*/ 371475 h 760349"/>
              <a:gd name="connsiteX52" fmla="*/ 34925 w 1336675"/>
              <a:gd name="connsiteY52" fmla="*/ 311150 h 760349"/>
              <a:gd name="connsiteX53" fmla="*/ 22225 w 1336675"/>
              <a:gd name="connsiteY53" fmla="*/ 219075 h 760349"/>
              <a:gd name="connsiteX0" fmla="*/ 22225 w 1336675"/>
              <a:gd name="connsiteY0" fmla="*/ 202946 h 744220"/>
              <a:gd name="connsiteX1" fmla="*/ 3175 w 1336675"/>
              <a:gd name="connsiteY1" fmla="*/ 142621 h 744220"/>
              <a:gd name="connsiteX2" fmla="*/ 0 w 1336675"/>
              <a:gd name="connsiteY2" fmla="*/ 101346 h 744220"/>
              <a:gd name="connsiteX3" fmla="*/ 9525 w 1336675"/>
              <a:gd name="connsiteY3" fmla="*/ 53721 h 744220"/>
              <a:gd name="connsiteX4" fmla="*/ 25400 w 1336675"/>
              <a:gd name="connsiteY4" fmla="*/ 21971 h 744220"/>
              <a:gd name="connsiteX5" fmla="*/ 68886 w 1336675"/>
              <a:gd name="connsiteY5" fmla="*/ 0 h 744220"/>
              <a:gd name="connsiteX6" fmla="*/ 150473 w 1336675"/>
              <a:gd name="connsiteY6" fmla="*/ 18701 h 744220"/>
              <a:gd name="connsiteX7" fmla="*/ 188573 w 1336675"/>
              <a:gd name="connsiteY7" fmla="*/ 42894 h 744220"/>
              <a:gd name="connsiteX8" fmla="*/ 221571 w 1336675"/>
              <a:gd name="connsiteY8" fmla="*/ 59626 h 744220"/>
              <a:gd name="connsiteX9" fmla="*/ 270160 w 1336675"/>
              <a:gd name="connsiteY9" fmla="*/ 85280 h 744220"/>
              <a:gd name="connsiteX10" fmla="*/ 321638 w 1336675"/>
              <a:gd name="connsiteY10" fmla="*/ 68294 h 744220"/>
              <a:gd name="connsiteX11" fmla="*/ 365125 w 1336675"/>
              <a:gd name="connsiteY11" fmla="*/ 25146 h 744220"/>
              <a:gd name="connsiteX12" fmla="*/ 439114 w 1336675"/>
              <a:gd name="connsiteY12" fmla="*/ 4731 h 744220"/>
              <a:gd name="connsiteX13" fmla="*/ 546100 w 1336675"/>
              <a:gd name="connsiteY13" fmla="*/ 51752 h 744220"/>
              <a:gd name="connsiteX14" fmla="*/ 690548 w 1336675"/>
              <a:gd name="connsiteY14" fmla="*/ 147065 h 744220"/>
              <a:gd name="connsiteX15" fmla="*/ 750302 w 1336675"/>
              <a:gd name="connsiteY15" fmla="*/ 183864 h 744220"/>
              <a:gd name="connsiteX16" fmla="*/ 906095 w 1336675"/>
              <a:gd name="connsiteY16" fmla="*/ 334771 h 744220"/>
              <a:gd name="connsiteX17" fmla="*/ 912906 w 1336675"/>
              <a:gd name="connsiteY17" fmla="*/ 310323 h 744220"/>
              <a:gd name="connsiteX18" fmla="*/ 932025 w 1336675"/>
              <a:gd name="connsiteY18" fmla="*/ 175640 h 744220"/>
              <a:gd name="connsiteX19" fmla="*/ 981075 w 1336675"/>
              <a:gd name="connsiteY19" fmla="*/ 148971 h 744220"/>
              <a:gd name="connsiteX20" fmla="*/ 1085850 w 1336675"/>
              <a:gd name="connsiteY20" fmla="*/ 209296 h 744220"/>
              <a:gd name="connsiteX21" fmla="*/ 1184275 w 1336675"/>
              <a:gd name="connsiteY21" fmla="*/ 256921 h 744220"/>
              <a:gd name="connsiteX22" fmla="*/ 1228440 w 1336675"/>
              <a:gd name="connsiteY22" fmla="*/ 284734 h 744220"/>
              <a:gd name="connsiteX23" fmla="*/ 1299932 w 1336675"/>
              <a:gd name="connsiteY23" fmla="*/ 374396 h 744220"/>
              <a:gd name="connsiteX24" fmla="*/ 1312917 w 1336675"/>
              <a:gd name="connsiteY24" fmla="*/ 426307 h 744220"/>
              <a:gd name="connsiteX25" fmla="*/ 1326866 w 1336675"/>
              <a:gd name="connsiteY25" fmla="*/ 459517 h 744220"/>
              <a:gd name="connsiteX26" fmla="*/ 1336675 w 1336675"/>
              <a:gd name="connsiteY26" fmla="*/ 491871 h 744220"/>
              <a:gd name="connsiteX27" fmla="*/ 1336675 w 1336675"/>
              <a:gd name="connsiteY27" fmla="*/ 552196 h 744220"/>
              <a:gd name="connsiteX28" fmla="*/ 1308100 w 1336675"/>
              <a:gd name="connsiteY28" fmla="*/ 625221 h 744220"/>
              <a:gd name="connsiteX29" fmla="*/ 1254125 w 1336675"/>
              <a:gd name="connsiteY29" fmla="*/ 672846 h 744220"/>
              <a:gd name="connsiteX30" fmla="*/ 1219594 w 1336675"/>
              <a:gd name="connsiteY30" fmla="*/ 666846 h 744220"/>
              <a:gd name="connsiteX31" fmla="*/ 1192944 w 1336675"/>
              <a:gd name="connsiteY31" fmla="*/ 668306 h 744220"/>
              <a:gd name="connsiteX32" fmla="*/ 1141181 w 1336675"/>
              <a:gd name="connsiteY32" fmla="*/ 672338 h 744220"/>
              <a:gd name="connsiteX33" fmla="*/ 1048999 w 1336675"/>
              <a:gd name="connsiteY33" fmla="*/ 592551 h 744220"/>
              <a:gd name="connsiteX34" fmla="*/ 993775 w 1336675"/>
              <a:gd name="connsiteY34" fmla="*/ 691896 h 744220"/>
              <a:gd name="connsiteX35" fmla="*/ 935377 w 1336675"/>
              <a:gd name="connsiteY35" fmla="*/ 727583 h 744220"/>
              <a:gd name="connsiteX36" fmla="*/ 845228 w 1336675"/>
              <a:gd name="connsiteY36" fmla="*/ 743966 h 744220"/>
              <a:gd name="connsiteX37" fmla="*/ 791253 w 1336675"/>
              <a:gd name="connsiteY37" fmla="*/ 744220 h 744220"/>
              <a:gd name="connsiteX38" fmla="*/ 744592 w 1336675"/>
              <a:gd name="connsiteY38" fmla="*/ 744220 h 744220"/>
              <a:gd name="connsiteX39" fmla="*/ 701783 w 1336675"/>
              <a:gd name="connsiteY39" fmla="*/ 741902 h 744220"/>
              <a:gd name="connsiteX40" fmla="*/ 644634 w 1336675"/>
              <a:gd name="connsiteY40" fmla="*/ 715995 h 744220"/>
              <a:gd name="connsiteX41" fmla="*/ 542925 w 1336675"/>
              <a:gd name="connsiteY41" fmla="*/ 664433 h 744220"/>
              <a:gd name="connsiteX42" fmla="*/ 473075 w 1336675"/>
              <a:gd name="connsiteY42" fmla="*/ 634746 h 744220"/>
              <a:gd name="connsiteX43" fmla="*/ 400050 w 1336675"/>
              <a:gd name="connsiteY43" fmla="*/ 618871 h 744220"/>
              <a:gd name="connsiteX44" fmla="*/ 333375 w 1336675"/>
              <a:gd name="connsiteY44" fmla="*/ 593471 h 744220"/>
              <a:gd name="connsiteX45" fmla="*/ 266700 w 1336675"/>
              <a:gd name="connsiteY45" fmla="*/ 574421 h 744220"/>
              <a:gd name="connsiteX46" fmla="*/ 215900 w 1336675"/>
              <a:gd name="connsiteY46" fmla="*/ 552196 h 744220"/>
              <a:gd name="connsiteX47" fmla="*/ 177800 w 1336675"/>
              <a:gd name="connsiteY47" fmla="*/ 507746 h 744220"/>
              <a:gd name="connsiteX48" fmla="*/ 136525 w 1336675"/>
              <a:gd name="connsiteY48" fmla="*/ 475996 h 744220"/>
              <a:gd name="connsiteX49" fmla="*/ 101600 w 1336675"/>
              <a:gd name="connsiteY49" fmla="*/ 428371 h 744220"/>
              <a:gd name="connsiteX50" fmla="*/ 76200 w 1336675"/>
              <a:gd name="connsiteY50" fmla="*/ 396621 h 744220"/>
              <a:gd name="connsiteX51" fmla="*/ 60325 w 1336675"/>
              <a:gd name="connsiteY51" fmla="*/ 355346 h 744220"/>
              <a:gd name="connsiteX52" fmla="*/ 34925 w 1336675"/>
              <a:gd name="connsiteY52" fmla="*/ 295021 h 744220"/>
              <a:gd name="connsiteX53" fmla="*/ 22225 w 1336675"/>
              <a:gd name="connsiteY53" fmla="*/ 202946 h 74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36675" h="744220">
                <a:moveTo>
                  <a:pt x="22225" y="202946"/>
                </a:moveTo>
                <a:lnTo>
                  <a:pt x="3175" y="142621"/>
                </a:lnTo>
                <a:lnTo>
                  <a:pt x="0" y="101346"/>
                </a:lnTo>
                <a:lnTo>
                  <a:pt x="9525" y="53721"/>
                </a:lnTo>
                <a:lnTo>
                  <a:pt x="25400" y="21971"/>
                </a:lnTo>
                <a:lnTo>
                  <a:pt x="68886" y="0"/>
                </a:lnTo>
                <a:lnTo>
                  <a:pt x="150473" y="18701"/>
                </a:lnTo>
                <a:lnTo>
                  <a:pt x="188573" y="42894"/>
                </a:lnTo>
                <a:lnTo>
                  <a:pt x="221571" y="59626"/>
                </a:lnTo>
                <a:lnTo>
                  <a:pt x="270160" y="85280"/>
                </a:lnTo>
                <a:lnTo>
                  <a:pt x="321638" y="68294"/>
                </a:lnTo>
                <a:lnTo>
                  <a:pt x="365125" y="25146"/>
                </a:lnTo>
                <a:lnTo>
                  <a:pt x="439114" y="4731"/>
                </a:lnTo>
                <a:lnTo>
                  <a:pt x="546100" y="51752"/>
                </a:lnTo>
                <a:lnTo>
                  <a:pt x="690548" y="147065"/>
                </a:lnTo>
                <a:lnTo>
                  <a:pt x="750302" y="183864"/>
                </a:lnTo>
                <a:lnTo>
                  <a:pt x="906095" y="334771"/>
                </a:lnTo>
                <a:lnTo>
                  <a:pt x="912906" y="310323"/>
                </a:lnTo>
                <a:lnTo>
                  <a:pt x="932025" y="175640"/>
                </a:lnTo>
                <a:lnTo>
                  <a:pt x="981075" y="148971"/>
                </a:lnTo>
                <a:lnTo>
                  <a:pt x="1085850" y="209296"/>
                </a:lnTo>
                <a:lnTo>
                  <a:pt x="1184275" y="256921"/>
                </a:lnTo>
                <a:lnTo>
                  <a:pt x="1228440" y="284734"/>
                </a:lnTo>
                <a:lnTo>
                  <a:pt x="1299932" y="374396"/>
                </a:lnTo>
                <a:lnTo>
                  <a:pt x="1312917" y="426307"/>
                </a:lnTo>
                <a:lnTo>
                  <a:pt x="1326866" y="459517"/>
                </a:lnTo>
                <a:lnTo>
                  <a:pt x="1336675" y="491871"/>
                </a:lnTo>
                <a:lnTo>
                  <a:pt x="1336675" y="552196"/>
                </a:lnTo>
                <a:lnTo>
                  <a:pt x="1308100" y="625221"/>
                </a:lnTo>
                <a:lnTo>
                  <a:pt x="1254125" y="672846"/>
                </a:lnTo>
                <a:lnTo>
                  <a:pt x="1219594" y="666846"/>
                </a:lnTo>
                <a:lnTo>
                  <a:pt x="1192944" y="668306"/>
                </a:lnTo>
                <a:lnTo>
                  <a:pt x="1141181" y="672338"/>
                </a:lnTo>
                <a:lnTo>
                  <a:pt x="1048999" y="592551"/>
                </a:lnTo>
                <a:lnTo>
                  <a:pt x="993775" y="691896"/>
                </a:lnTo>
                <a:lnTo>
                  <a:pt x="935377" y="727583"/>
                </a:lnTo>
                <a:lnTo>
                  <a:pt x="845228" y="743966"/>
                </a:lnTo>
                <a:lnTo>
                  <a:pt x="791253" y="744220"/>
                </a:lnTo>
                <a:lnTo>
                  <a:pt x="744592" y="744220"/>
                </a:lnTo>
                <a:lnTo>
                  <a:pt x="701783" y="741902"/>
                </a:lnTo>
                <a:lnTo>
                  <a:pt x="644634" y="715995"/>
                </a:lnTo>
                <a:lnTo>
                  <a:pt x="542925" y="664433"/>
                </a:lnTo>
                <a:lnTo>
                  <a:pt x="473075" y="634746"/>
                </a:lnTo>
                <a:lnTo>
                  <a:pt x="400050" y="618871"/>
                </a:lnTo>
                <a:lnTo>
                  <a:pt x="333375" y="593471"/>
                </a:lnTo>
                <a:lnTo>
                  <a:pt x="266700" y="574421"/>
                </a:lnTo>
                <a:lnTo>
                  <a:pt x="215900" y="552196"/>
                </a:lnTo>
                <a:lnTo>
                  <a:pt x="177800" y="507746"/>
                </a:lnTo>
                <a:lnTo>
                  <a:pt x="136525" y="475996"/>
                </a:lnTo>
                <a:lnTo>
                  <a:pt x="101600" y="428371"/>
                </a:lnTo>
                <a:lnTo>
                  <a:pt x="76200" y="396621"/>
                </a:lnTo>
                <a:lnTo>
                  <a:pt x="60325" y="355346"/>
                </a:lnTo>
                <a:lnTo>
                  <a:pt x="34925" y="295021"/>
                </a:lnTo>
                <a:lnTo>
                  <a:pt x="22225" y="202946"/>
                </a:lnTo>
                <a:close/>
              </a:path>
            </a:pathLst>
          </a:custGeom>
          <a:solidFill>
            <a:schemeClr val="accent6">
              <a:alpha val="49000"/>
            </a:schemeClr>
          </a:solidFill>
          <a:ln w="28575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67601" y="1900142"/>
            <a:ext cx="1664072" cy="1071144"/>
          </a:xfrm>
          <a:custGeom>
            <a:avLst/>
            <a:gdLst>
              <a:gd name="connsiteX0" fmla="*/ 2116667 w 2116667"/>
              <a:gd name="connsiteY0" fmla="*/ 0 h 1536104"/>
              <a:gd name="connsiteX1" fmla="*/ 2104571 w 2116667"/>
              <a:gd name="connsiteY1" fmla="*/ 447524 h 1536104"/>
              <a:gd name="connsiteX2" fmla="*/ 2080381 w 2116667"/>
              <a:gd name="connsiteY2" fmla="*/ 544286 h 1536104"/>
              <a:gd name="connsiteX3" fmla="*/ 2044095 w 2116667"/>
              <a:gd name="connsiteY3" fmla="*/ 568476 h 1536104"/>
              <a:gd name="connsiteX4" fmla="*/ 2007810 w 2116667"/>
              <a:gd name="connsiteY4" fmla="*/ 628953 h 1536104"/>
              <a:gd name="connsiteX5" fmla="*/ 1995714 w 2116667"/>
              <a:gd name="connsiteY5" fmla="*/ 665238 h 1536104"/>
              <a:gd name="connsiteX6" fmla="*/ 1947333 w 2116667"/>
              <a:gd name="connsiteY6" fmla="*/ 858762 h 1536104"/>
              <a:gd name="connsiteX7" fmla="*/ 1923143 w 2116667"/>
              <a:gd name="connsiteY7" fmla="*/ 895048 h 1536104"/>
              <a:gd name="connsiteX8" fmla="*/ 1911048 w 2116667"/>
              <a:gd name="connsiteY8" fmla="*/ 931333 h 1536104"/>
              <a:gd name="connsiteX9" fmla="*/ 1850571 w 2116667"/>
              <a:gd name="connsiteY9" fmla="*/ 991810 h 1536104"/>
              <a:gd name="connsiteX10" fmla="*/ 1826381 w 2116667"/>
              <a:gd name="connsiteY10" fmla="*/ 1028095 h 1536104"/>
              <a:gd name="connsiteX11" fmla="*/ 1765905 w 2116667"/>
              <a:gd name="connsiteY11" fmla="*/ 1076476 h 1536104"/>
              <a:gd name="connsiteX12" fmla="*/ 1741714 w 2116667"/>
              <a:gd name="connsiteY12" fmla="*/ 1100667 h 1536104"/>
              <a:gd name="connsiteX13" fmla="*/ 1705429 w 2116667"/>
              <a:gd name="connsiteY13" fmla="*/ 1124857 h 1536104"/>
              <a:gd name="connsiteX14" fmla="*/ 1681238 w 2116667"/>
              <a:gd name="connsiteY14" fmla="*/ 1149048 h 1536104"/>
              <a:gd name="connsiteX15" fmla="*/ 1608667 w 2116667"/>
              <a:gd name="connsiteY15" fmla="*/ 1173238 h 1536104"/>
              <a:gd name="connsiteX16" fmla="*/ 1584476 w 2116667"/>
              <a:gd name="connsiteY16" fmla="*/ 1197429 h 1536104"/>
              <a:gd name="connsiteX17" fmla="*/ 1560286 w 2116667"/>
              <a:gd name="connsiteY17" fmla="*/ 1233714 h 1536104"/>
              <a:gd name="connsiteX18" fmla="*/ 1524000 w 2116667"/>
              <a:gd name="connsiteY18" fmla="*/ 1245810 h 1536104"/>
              <a:gd name="connsiteX19" fmla="*/ 1487714 w 2116667"/>
              <a:gd name="connsiteY19" fmla="*/ 1270000 h 1536104"/>
              <a:gd name="connsiteX20" fmla="*/ 1463524 w 2116667"/>
              <a:gd name="connsiteY20" fmla="*/ 1294191 h 1536104"/>
              <a:gd name="connsiteX21" fmla="*/ 1427238 w 2116667"/>
              <a:gd name="connsiteY21" fmla="*/ 1306286 h 1536104"/>
              <a:gd name="connsiteX22" fmla="*/ 1342571 w 2116667"/>
              <a:gd name="connsiteY22" fmla="*/ 1354667 h 1536104"/>
              <a:gd name="connsiteX23" fmla="*/ 1306286 w 2116667"/>
              <a:gd name="connsiteY23" fmla="*/ 1366762 h 1536104"/>
              <a:gd name="connsiteX24" fmla="*/ 1197429 w 2116667"/>
              <a:gd name="connsiteY24" fmla="*/ 1390953 h 1536104"/>
              <a:gd name="connsiteX25" fmla="*/ 1161143 w 2116667"/>
              <a:gd name="connsiteY25" fmla="*/ 1415143 h 1536104"/>
              <a:gd name="connsiteX26" fmla="*/ 979714 w 2116667"/>
              <a:gd name="connsiteY26" fmla="*/ 1427238 h 1536104"/>
              <a:gd name="connsiteX27" fmla="*/ 943429 w 2116667"/>
              <a:gd name="connsiteY27" fmla="*/ 1439333 h 1536104"/>
              <a:gd name="connsiteX28" fmla="*/ 725714 w 2116667"/>
              <a:gd name="connsiteY28" fmla="*/ 1463524 h 1536104"/>
              <a:gd name="connsiteX29" fmla="*/ 653143 w 2116667"/>
              <a:gd name="connsiteY29" fmla="*/ 1487714 h 1536104"/>
              <a:gd name="connsiteX30" fmla="*/ 616857 w 2116667"/>
              <a:gd name="connsiteY30" fmla="*/ 1499810 h 1536104"/>
              <a:gd name="connsiteX31" fmla="*/ 217714 w 2116667"/>
              <a:gd name="connsiteY31" fmla="*/ 1524000 h 1536104"/>
              <a:gd name="connsiteX32" fmla="*/ 0 w 2116667"/>
              <a:gd name="connsiteY32" fmla="*/ 1536095 h 15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16667" h="1536104">
                <a:moveTo>
                  <a:pt x="2116667" y="0"/>
                </a:moveTo>
                <a:cubicBezTo>
                  <a:pt x="2112635" y="149175"/>
                  <a:pt x="2111669" y="298464"/>
                  <a:pt x="2104571" y="447524"/>
                </a:cubicBezTo>
                <a:cubicBezTo>
                  <a:pt x="2104457" y="449925"/>
                  <a:pt x="2089996" y="532267"/>
                  <a:pt x="2080381" y="544286"/>
                </a:cubicBezTo>
                <a:cubicBezTo>
                  <a:pt x="2071300" y="555637"/>
                  <a:pt x="2056190" y="560413"/>
                  <a:pt x="2044095" y="568476"/>
                </a:cubicBezTo>
                <a:cubicBezTo>
                  <a:pt x="2009835" y="671260"/>
                  <a:pt x="2057615" y="545946"/>
                  <a:pt x="2007810" y="628953"/>
                </a:cubicBezTo>
                <a:cubicBezTo>
                  <a:pt x="2001250" y="639885"/>
                  <a:pt x="1998581" y="652815"/>
                  <a:pt x="1995714" y="665238"/>
                </a:cubicBezTo>
                <a:cubicBezTo>
                  <a:pt x="1991402" y="683924"/>
                  <a:pt x="1969098" y="826114"/>
                  <a:pt x="1947333" y="858762"/>
                </a:cubicBezTo>
                <a:cubicBezTo>
                  <a:pt x="1939270" y="870857"/>
                  <a:pt x="1929644" y="882046"/>
                  <a:pt x="1923143" y="895048"/>
                </a:cubicBezTo>
                <a:cubicBezTo>
                  <a:pt x="1917441" y="906451"/>
                  <a:pt x="1918698" y="921134"/>
                  <a:pt x="1911048" y="931333"/>
                </a:cubicBezTo>
                <a:cubicBezTo>
                  <a:pt x="1893942" y="954140"/>
                  <a:pt x="1866385" y="968089"/>
                  <a:pt x="1850571" y="991810"/>
                </a:cubicBezTo>
                <a:cubicBezTo>
                  <a:pt x="1842508" y="1003905"/>
                  <a:pt x="1835462" y="1016744"/>
                  <a:pt x="1826381" y="1028095"/>
                </a:cubicBezTo>
                <a:cubicBezTo>
                  <a:pt x="1800421" y="1060545"/>
                  <a:pt x="1800831" y="1048535"/>
                  <a:pt x="1765905" y="1076476"/>
                </a:cubicBezTo>
                <a:cubicBezTo>
                  <a:pt x="1757000" y="1083600"/>
                  <a:pt x="1750619" y="1093543"/>
                  <a:pt x="1741714" y="1100667"/>
                </a:cubicBezTo>
                <a:cubicBezTo>
                  <a:pt x="1730363" y="1109748"/>
                  <a:pt x="1716780" y="1115776"/>
                  <a:pt x="1705429" y="1124857"/>
                </a:cubicBezTo>
                <a:cubicBezTo>
                  <a:pt x="1696524" y="1131981"/>
                  <a:pt x="1691438" y="1143948"/>
                  <a:pt x="1681238" y="1149048"/>
                </a:cubicBezTo>
                <a:cubicBezTo>
                  <a:pt x="1658431" y="1160451"/>
                  <a:pt x="1608667" y="1173238"/>
                  <a:pt x="1608667" y="1173238"/>
                </a:cubicBezTo>
                <a:cubicBezTo>
                  <a:pt x="1600603" y="1181302"/>
                  <a:pt x="1591600" y="1188524"/>
                  <a:pt x="1584476" y="1197429"/>
                </a:cubicBezTo>
                <a:cubicBezTo>
                  <a:pt x="1575395" y="1208780"/>
                  <a:pt x="1571637" y="1224633"/>
                  <a:pt x="1560286" y="1233714"/>
                </a:cubicBezTo>
                <a:cubicBezTo>
                  <a:pt x="1550330" y="1241679"/>
                  <a:pt x="1535404" y="1240108"/>
                  <a:pt x="1524000" y="1245810"/>
                </a:cubicBezTo>
                <a:cubicBezTo>
                  <a:pt x="1510998" y="1252311"/>
                  <a:pt x="1499065" y="1260919"/>
                  <a:pt x="1487714" y="1270000"/>
                </a:cubicBezTo>
                <a:cubicBezTo>
                  <a:pt x="1478809" y="1277124"/>
                  <a:pt x="1473302" y="1288324"/>
                  <a:pt x="1463524" y="1294191"/>
                </a:cubicBezTo>
                <a:cubicBezTo>
                  <a:pt x="1452591" y="1300751"/>
                  <a:pt x="1438957" y="1301264"/>
                  <a:pt x="1427238" y="1306286"/>
                </a:cubicBezTo>
                <a:cubicBezTo>
                  <a:pt x="1278823" y="1369891"/>
                  <a:pt x="1464027" y="1293938"/>
                  <a:pt x="1342571" y="1354667"/>
                </a:cubicBezTo>
                <a:cubicBezTo>
                  <a:pt x="1331168" y="1360369"/>
                  <a:pt x="1318545" y="1363260"/>
                  <a:pt x="1306286" y="1366762"/>
                </a:cubicBezTo>
                <a:cubicBezTo>
                  <a:pt x="1266437" y="1378147"/>
                  <a:pt x="1238990" y="1382640"/>
                  <a:pt x="1197429" y="1390953"/>
                </a:cubicBezTo>
                <a:cubicBezTo>
                  <a:pt x="1185334" y="1399016"/>
                  <a:pt x="1175482" y="1412753"/>
                  <a:pt x="1161143" y="1415143"/>
                </a:cubicBezTo>
                <a:cubicBezTo>
                  <a:pt x="1101357" y="1425107"/>
                  <a:pt x="1039954" y="1420545"/>
                  <a:pt x="979714" y="1427238"/>
                </a:cubicBezTo>
                <a:cubicBezTo>
                  <a:pt x="967043" y="1428646"/>
                  <a:pt x="956050" y="1437530"/>
                  <a:pt x="943429" y="1439333"/>
                </a:cubicBezTo>
                <a:cubicBezTo>
                  <a:pt x="871145" y="1449659"/>
                  <a:pt x="798286" y="1455460"/>
                  <a:pt x="725714" y="1463524"/>
                </a:cubicBezTo>
                <a:lnTo>
                  <a:pt x="653143" y="1487714"/>
                </a:lnTo>
                <a:cubicBezTo>
                  <a:pt x="641048" y="1491746"/>
                  <a:pt x="629578" y="1498962"/>
                  <a:pt x="616857" y="1499810"/>
                </a:cubicBezTo>
                <a:lnTo>
                  <a:pt x="217714" y="1524000"/>
                </a:lnTo>
                <a:cubicBezTo>
                  <a:pt x="4867" y="1536900"/>
                  <a:pt x="100758" y="1536095"/>
                  <a:pt x="0" y="1536095"/>
                </a:cubicBezTo>
              </a:path>
            </a:pathLst>
          </a:cu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67369" y="1900142"/>
            <a:ext cx="1664304" cy="1083474"/>
          </a:xfrm>
          <a:custGeom>
            <a:avLst/>
            <a:gdLst>
              <a:gd name="connsiteX0" fmla="*/ 2116667 w 2116667"/>
              <a:gd name="connsiteY0" fmla="*/ 0 h 1536104"/>
              <a:gd name="connsiteX1" fmla="*/ 2104571 w 2116667"/>
              <a:gd name="connsiteY1" fmla="*/ 447524 h 1536104"/>
              <a:gd name="connsiteX2" fmla="*/ 2080381 w 2116667"/>
              <a:gd name="connsiteY2" fmla="*/ 544286 h 1536104"/>
              <a:gd name="connsiteX3" fmla="*/ 2044095 w 2116667"/>
              <a:gd name="connsiteY3" fmla="*/ 568476 h 1536104"/>
              <a:gd name="connsiteX4" fmla="*/ 2007810 w 2116667"/>
              <a:gd name="connsiteY4" fmla="*/ 628953 h 1536104"/>
              <a:gd name="connsiteX5" fmla="*/ 1995714 w 2116667"/>
              <a:gd name="connsiteY5" fmla="*/ 665238 h 1536104"/>
              <a:gd name="connsiteX6" fmla="*/ 1947333 w 2116667"/>
              <a:gd name="connsiteY6" fmla="*/ 858762 h 1536104"/>
              <a:gd name="connsiteX7" fmla="*/ 1923143 w 2116667"/>
              <a:gd name="connsiteY7" fmla="*/ 895048 h 1536104"/>
              <a:gd name="connsiteX8" fmla="*/ 1911048 w 2116667"/>
              <a:gd name="connsiteY8" fmla="*/ 931333 h 1536104"/>
              <a:gd name="connsiteX9" fmla="*/ 1850571 w 2116667"/>
              <a:gd name="connsiteY9" fmla="*/ 991810 h 1536104"/>
              <a:gd name="connsiteX10" fmla="*/ 1826381 w 2116667"/>
              <a:gd name="connsiteY10" fmla="*/ 1028095 h 1536104"/>
              <a:gd name="connsiteX11" fmla="*/ 1765905 w 2116667"/>
              <a:gd name="connsiteY11" fmla="*/ 1076476 h 1536104"/>
              <a:gd name="connsiteX12" fmla="*/ 1741714 w 2116667"/>
              <a:gd name="connsiteY12" fmla="*/ 1100667 h 1536104"/>
              <a:gd name="connsiteX13" fmla="*/ 1705429 w 2116667"/>
              <a:gd name="connsiteY13" fmla="*/ 1124857 h 1536104"/>
              <a:gd name="connsiteX14" fmla="*/ 1681238 w 2116667"/>
              <a:gd name="connsiteY14" fmla="*/ 1149048 h 1536104"/>
              <a:gd name="connsiteX15" fmla="*/ 1608667 w 2116667"/>
              <a:gd name="connsiteY15" fmla="*/ 1173238 h 1536104"/>
              <a:gd name="connsiteX16" fmla="*/ 1584476 w 2116667"/>
              <a:gd name="connsiteY16" fmla="*/ 1197429 h 1536104"/>
              <a:gd name="connsiteX17" fmla="*/ 1560286 w 2116667"/>
              <a:gd name="connsiteY17" fmla="*/ 1233714 h 1536104"/>
              <a:gd name="connsiteX18" fmla="*/ 1524000 w 2116667"/>
              <a:gd name="connsiteY18" fmla="*/ 1245810 h 1536104"/>
              <a:gd name="connsiteX19" fmla="*/ 1487714 w 2116667"/>
              <a:gd name="connsiteY19" fmla="*/ 1270000 h 1536104"/>
              <a:gd name="connsiteX20" fmla="*/ 1463524 w 2116667"/>
              <a:gd name="connsiteY20" fmla="*/ 1294191 h 1536104"/>
              <a:gd name="connsiteX21" fmla="*/ 1427238 w 2116667"/>
              <a:gd name="connsiteY21" fmla="*/ 1306286 h 1536104"/>
              <a:gd name="connsiteX22" fmla="*/ 1342571 w 2116667"/>
              <a:gd name="connsiteY22" fmla="*/ 1354667 h 1536104"/>
              <a:gd name="connsiteX23" fmla="*/ 1306286 w 2116667"/>
              <a:gd name="connsiteY23" fmla="*/ 1366762 h 1536104"/>
              <a:gd name="connsiteX24" fmla="*/ 1197429 w 2116667"/>
              <a:gd name="connsiteY24" fmla="*/ 1390953 h 1536104"/>
              <a:gd name="connsiteX25" fmla="*/ 1161143 w 2116667"/>
              <a:gd name="connsiteY25" fmla="*/ 1415143 h 1536104"/>
              <a:gd name="connsiteX26" fmla="*/ 979714 w 2116667"/>
              <a:gd name="connsiteY26" fmla="*/ 1427238 h 1536104"/>
              <a:gd name="connsiteX27" fmla="*/ 943429 w 2116667"/>
              <a:gd name="connsiteY27" fmla="*/ 1439333 h 1536104"/>
              <a:gd name="connsiteX28" fmla="*/ 725714 w 2116667"/>
              <a:gd name="connsiteY28" fmla="*/ 1463524 h 1536104"/>
              <a:gd name="connsiteX29" fmla="*/ 653143 w 2116667"/>
              <a:gd name="connsiteY29" fmla="*/ 1487714 h 1536104"/>
              <a:gd name="connsiteX30" fmla="*/ 616857 w 2116667"/>
              <a:gd name="connsiteY30" fmla="*/ 1499810 h 1536104"/>
              <a:gd name="connsiteX31" fmla="*/ 217714 w 2116667"/>
              <a:gd name="connsiteY31" fmla="*/ 1524000 h 1536104"/>
              <a:gd name="connsiteX32" fmla="*/ 0 w 2116667"/>
              <a:gd name="connsiteY32" fmla="*/ 1536095 h 1536104"/>
              <a:gd name="connsiteX0" fmla="*/ 2116667 w 2116667"/>
              <a:gd name="connsiteY0" fmla="*/ 0 h 1536095"/>
              <a:gd name="connsiteX1" fmla="*/ 2104571 w 2116667"/>
              <a:gd name="connsiteY1" fmla="*/ 447524 h 1536095"/>
              <a:gd name="connsiteX2" fmla="*/ 2080381 w 2116667"/>
              <a:gd name="connsiteY2" fmla="*/ 544286 h 1536095"/>
              <a:gd name="connsiteX3" fmla="*/ 2044095 w 2116667"/>
              <a:gd name="connsiteY3" fmla="*/ 568476 h 1536095"/>
              <a:gd name="connsiteX4" fmla="*/ 2007810 w 2116667"/>
              <a:gd name="connsiteY4" fmla="*/ 628953 h 1536095"/>
              <a:gd name="connsiteX5" fmla="*/ 1995714 w 2116667"/>
              <a:gd name="connsiteY5" fmla="*/ 665238 h 1536095"/>
              <a:gd name="connsiteX6" fmla="*/ 1947333 w 2116667"/>
              <a:gd name="connsiteY6" fmla="*/ 858762 h 1536095"/>
              <a:gd name="connsiteX7" fmla="*/ 1923143 w 2116667"/>
              <a:gd name="connsiteY7" fmla="*/ 895048 h 1536095"/>
              <a:gd name="connsiteX8" fmla="*/ 1911048 w 2116667"/>
              <a:gd name="connsiteY8" fmla="*/ 931333 h 1536095"/>
              <a:gd name="connsiteX9" fmla="*/ 1850571 w 2116667"/>
              <a:gd name="connsiteY9" fmla="*/ 991810 h 1536095"/>
              <a:gd name="connsiteX10" fmla="*/ 1826381 w 2116667"/>
              <a:gd name="connsiteY10" fmla="*/ 1028095 h 1536095"/>
              <a:gd name="connsiteX11" fmla="*/ 1765905 w 2116667"/>
              <a:gd name="connsiteY11" fmla="*/ 1076476 h 1536095"/>
              <a:gd name="connsiteX12" fmla="*/ 1741714 w 2116667"/>
              <a:gd name="connsiteY12" fmla="*/ 1100667 h 1536095"/>
              <a:gd name="connsiteX13" fmla="*/ 1705429 w 2116667"/>
              <a:gd name="connsiteY13" fmla="*/ 1124857 h 1536095"/>
              <a:gd name="connsiteX14" fmla="*/ 1681238 w 2116667"/>
              <a:gd name="connsiteY14" fmla="*/ 1149048 h 1536095"/>
              <a:gd name="connsiteX15" fmla="*/ 1608667 w 2116667"/>
              <a:gd name="connsiteY15" fmla="*/ 1173238 h 1536095"/>
              <a:gd name="connsiteX16" fmla="*/ 1584476 w 2116667"/>
              <a:gd name="connsiteY16" fmla="*/ 1197429 h 1536095"/>
              <a:gd name="connsiteX17" fmla="*/ 1560286 w 2116667"/>
              <a:gd name="connsiteY17" fmla="*/ 1233714 h 1536095"/>
              <a:gd name="connsiteX18" fmla="*/ 1524000 w 2116667"/>
              <a:gd name="connsiteY18" fmla="*/ 1245810 h 1536095"/>
              <a:gd name="connsiteX19" fmla="*/ 1487714 w 2116667"/>
              <a:gd name="connsiteY19" fmla="*/ 1270000 h 1536095"/>
              <a:gd name="connsiteX20" fmla="*/ 1463524 w 2116667"/>
              <a:gd name="connsiteY20" fmla="*/ 1294191 h 1536095"/>
              <a:gd name="connsiteX21" fmla="*/ 1427238 w 2116667"/>
              <a:gd name="connsiteY21" fmla="*/ 1306286 h 1536095"/>
              <a:gd name="connsiteX22" fmla="*/ 1342571 w 2116667"/>
              <a:gd name="connsiteY22" fmla="*/ 1354667 h 1536095"/>
              <a:gd name="connsiteX23" fmla="*/ 1306286 w 2116667"/>
              <a:gd name="connsiteY23" fmla="*/ 1366762 h 1536095"/>
              <a:gd name="connsiteX24" fmla="*/ 1197429 w 2116667"/>
              <a:gd name="connsiteY24" fmla="*/ 1390953 h 1536095"/>
              <a:gd name="connsiteX25" fmla="*/ 1161143 w 2116667"/>
              <a:gd name="connsiteY25" fmla="*/ 1415143 h 1536095"/>
              <a:gd name="connsiteX26" fmla="*/ 979714 w 2116667"/>
              <a:gd name="connsiteY26" fmla="*/ 1427238 h 1536095"/>
              <a:gd name="connsiteX27" fmla="*/ 943429 w 2116667"/>
              <a:gd name="connsiteY27" fmla="*/ 1439333 h 1536095"/>
              <a:gd name="connsiteX28" fmla="*/ 725714 w 2116667"/>
              <a:gd name="connsiteY28" fmla="*/ 1463524 h 1536095"/>
              <a:gd name="connsiteX29" fmla="*/ 653143 w 2116667"/>
              <a:gd name="connsiteY29" fmla="*/ 1487714 h 1536095"/>
              <a:gd name="connsiteX30" fmla="*/ 616857 w 2116667"/>
              <a:gd name="connsiteY30" fmla="*/ 1499810 h 1536095"/>
              <a:gd name="connsiteX31" fmla="*/ 217714 w 2116667"/>
              <a:gd name="connsiteY31" fmla="*/ 1524000 h 1536095"/>
              <a:gd name="connsiteX32" fmla="*/ 124911 w 2116667"/>
              <a:gd name="connsiteY32" fmla="*/ 1394658 h 1536095"/>
              <a:gd name="connsiteX33" fmla="*/ 0 w 2116667"/>
              <a:gd name="connsiteY33" fmla="*/ 1536095 h 1536095"/>
              <a:gd name="connsiteX0" fmla="*/ 2116667 w 2116667"/>
              <a:gd name="connsiteY0" fmla="*/ 0 h 1524052"/>
              <a:gd name="connsiteX1" fmla="*/ 2104571 w 2116667"/>
              <a:gd name="connsiteY1" fmla="*/ 447524 h 1524052"/>
              <a:gd name="connsiteX2" fmla="*/ 2080381 w 2116667"/>
              <a:gd name="connsiteY2" fmla="*/ 544286 h 1524052"/>
              <a:gd name="connsiteX3" fmla="*/ 2044095 w 2116667"/>
              <a:gd name="connsiteY3" fmla="*/ 568476 h 1524052"/>
              <a:gd name="connsiteX4" fmla="*/ 2007810 w 2116667"/>
              <a:gd name="connsiteY4" fmla="*/ 628953 h 1524052"/>
              <a:gd name="connsiteX5" fmla="*/ 1995714 w 2116667"/>
              <a:gd name="connsiteY5" fmla="*/ 665238 h 1524052"/>
              <a:gd name="connsiteX6" fmla="*/ 1947333 w 2116667"/>
              <a:gd name="connsiteY6" fmla="*/ 858762 h 1524052"/>
              <a:gd name="connsiteX7" fmla="*/ 1923143 w 2116667"/>
              <a:gd name="connsiteY7" fmla="*/ 895048 h 1524052"/>
              <a:gd name="connsiteX8" fmla="*/ 1911048 w 2116667"/>
              <a:gd name="connsiteY8" fmla="*/ 931333 h 1524052"/>
              <a:gd name="connsiteX9" fmla="*/ 1850571 w 2116667"/>
              <a:gd name="connsiteY9" fmla="*/ 991810 h 1524052"/>
              <a:gd name="connsiteX10" fmla="*/ 1826381 w 2116667"/>
              <a:gd name="connsiteY10" fmla="*/ 1028095 h 1524052"/>
              <a:gd name="connsiteX11" fmla="*/ 1765905 w 2116667"/>
              <a:gd name="connsiteY11" fmla="*/ 1076476 h 1524052"/>
              <a:gd name="connsiteX12" fmla="*/ 1741714 w 2116667"/>
              <a:gd name="connsiteY12" fmla="*/ 1100667 h 1524052"/>
              <a:gd name="connsiteX13" fmla="*/ 1705429 w 2116667"/>
              <a:gd name="connsiteY13" fmla="*/ 1124857 h 1524052"/>
              <a:gd name="connsiteX14" fmla="*/ 1681238 w 2116667"/>
              <a:gd name="connsiteY14" fmla="*/ 1149048 h 1524052"/>
              <a:gd name="connsiteX15" fmla="*/ 1608667 w 2116667"/>
              <a:gd name="connsiteY15" fmla="*/ 1173238 h 1524052"/>
              <a:gd name="connsiteX16" fmla="*/ 1584476 w 2116667"/>
              <a:gd name="connsiteY16" fmla="*/ 1197429 h 1524052"/>
              <a:gd name="connsiteX17" fmla="*/ 1560286 w 2116667"/>
              <a:gd name="connsiteY17" fmla="*/ 1233714 h 1524052"/>
              <a:gd name="connsiteX18" fmla="*/ 1524000 w 2116667"/>
              <a:gd name="connsiteY18" fmla="*/ 1245810 h 1524052"/>
              <a:gd name="connsiteX19" fmla="*/ 1487714 w 2116667"/>
              <a:gd name="connsiteY19" fmla="*/ 1270000 h 1524052"/>
              <a:gd name="connsiteX20" fmla="*/ 1463524 w 2116667"/>
              <a:gd name="connsiteY20" fmla="*/ 1294191 h 1524052"/>
              <a:gd name="connsiteX21" fmla="*/ 1427238 w 2116667"/>
              <a:gd name="connsiteY21" fmla="*/ 1306286 h 1524052"/>
              <a:gd name="connsiteX22" fmla="*/ 1342571 w 2116667"/>
              <a:gd name="connsiteY22" fmla="*/ 1354667 h 1524052"/>
              <a:gd name="connsiteX23" fmla="*/ 1306286 w 2116667"/>
              <a:gd name="connsiteY23" fmla="*/ 1366762 h 1524052"/>
              <a:gd name="connsiteX24" fmla="*/ 1197429 w 2116667"/>
              <a:gd name="connsiteY24" fmla="*/ 1390953 h 1524052"/>
              <a:gd name="connsiteX25" fmla="*/ 1161143 w 2116667"/>
              <a:gd name="connsiteY25" fmla="*/ 1415143 h 1524052"/>
              <a:gd name="connsiteX26" fmla="*/ 979714 w 2116667"/>
              <a:gd name="connsiteY26" fmla="*/ 1427238 h 1524052"/>
              <a:gd name="connsiteX27" fmla="*/ 943429 w 2116667"/>
              <a:gd name="connsiteY27" fmla="*/ 1439333 h 1524052"/>
              <a:gd name="connsiteX28" fmla="*/ 725714 w 2116667"/>
              <a:gd name="connsiteY28" fmla="*/ 1463524 h 1524052"/>
              <a:gd name="connsiteX29" fmla="*/ 653143 w 2116667"/>
              <a:gd name="connsiteY29" fmla="*/ 1487714 h 1524052"/>
              <a:gd name="connsiteX30" fmla="*/ 616857 w 2116667"/>
              <a:gd name="connsiteY30" fmla="*/ 1499810 h 1524052"/>
              <a:gd name="connsiteX31" fmla="*/ 217714 w 2116667"/>
              <a:gd name="connsiteY31" fmla="*/ 1524000 h 1524052"/>
              <a:gd name="connsiteX32" fmla="*/ 124911 w 2116667"/>
              <a:gd name="connsiteY32" fmla="*/ 1394658 h 1524052"/>
              <a:gd name="connsiteX33" fmla="*/ 0 w 2116667"/>
              <a:gd name="connsiteY33" fmla="*/ 33233 h 1524052"/>
              <a:gd name="connsiteX0" fmla="*/ 2116962 w 2116962"/>
              <a:gd name="connsiteY0" fmla="*/ 0 h 1553786"/>
              <a:gd name="connsiteX1" fmla="*/ 2104866 w 2116962"/>
              <a:gd name="connsiteY1" fmla="*/ 447524 h 1553786"/>
              <a:gd name="connsiteX2" fmla="*/ 2080676 w 2116962"/>
              <a:gd name="connsiteY2" fmla="*/ 544286 h 1553786"/>
              <a:gd name="connsiteX3" fmla="*/ 2044390 w 2116962"/>
              <a:gd name="connsiteY3" fmla="*/ 568476 h 1553786"/>
              <a:gd name="connsiteX4" fmla="*/ 2008105 w 2116962"/>
              <a:gd name="connsiteY4" fmla="*/ 628953 h 1553786"/>
              <a:gd name="connsiteX5" fmla="*/ 1996009 w 2116962"/>
              <a:gd name="connsiteY5" fmla="*/ 665238 h 1553786"/>
              <a:gd name="connsiteX6" fmla="*/ 1947628 w 2116962"/>
              <a:gd name="connsiteY6" fmla="*/ 858762 h 1553786"/>
              <a:gd name="connsiteX7" fmla="*/ 1923438 w 2116962"/>
              <a:gd name="connsiteY7" fmla="*/ 895048 h 1553786"/>
              <a:gd name="connsiteX8" fmla="*/ 1911343 w 2116962"/>
              <a:gd name="connsiteY8" fmla="*/ 931333 h 1553786"/>
              <a:gd name="connsiteX9" fmla="*/ 1850866 w 2116962"/>
              <a:gd name="connsiteY9" fmla="*/ 991810 h 1553786"/>
              <a:gd name="connsiteX10" fmla="*/ 1826676 w 2116962"/>
              <a:gd name="connsiteY10" fmla="*/ 1028095 h 1553786"/>
              <a:gd name="connsiteX11" fmla="*/ 1766200 w 2116962"/>
              <a:gd name="connsiteY11" fmla="*/ 1076476 h 1553786"/>
              <a:gd name="connsiteX12" fmla="*/ 1742009 w 2116962"/>
              <a:gd name="connsiteY12" fmla="*/ 1100667 h 1553786"/>
              <a:gd name="connsiteX13" fmla="*/ 1705724 w 2116962"/>
              <a:gd name="connsiteY13" fmla="*/ 1124857 h 1553786"/>
              <a:gd name="connsiteX14" fmla="*/ 1681533 w 2116962"/>
              <a:gd name="connsiteY14" fmla="*/ 1149048 h 1553786"/>
              <a:gd name="connsiteX15" fmla="*/ 1608962 w 2116962"/>
              <a:gd name="connsiteY15" fmla="*/ 1173238 h 1553786"/>
              <a:gd name="connsiteX16" fmla="*/ 1584771 w 2116962"/>
              <a:gd name="connsiteY16" fmla="*/ 1197429 h 1553786"/>
              <a:gd name="connsiteX17" fmla="*/ 1560581 w 2116962"/>
              <a:gd name="connsiteY17" fmla="*/ 1233714 h 1553786"/>
              <a:gd name="connsiteX18" fmla="*/ 1524295 w 2116962"/>
              <a:gd name="connsiteY18" fmla="*/ 1245810 h 1553786"/>
              <a:gd name="connsiteX19" fmla="*/ 1488009 w 2116962"/>
              <a:gd name="connsiteY19" fmla="*/ 1270000 h 1553786"/>
              <a:gd name="connsiteX20" fmla="*/ 1463819 w 2116962"/>
              <a:gd name="connsiteY20" fmla="*/ 1294191 h 1553786"/>
              <a:gd name="connsiteX21" fmla="*/ 1427533 w 2116962"/>
              <a:gd name="connsiteY21" fmla="*/ 1306286 h 1553786"/>
              <a:gd name="connsiteX22" fmla="*/ 1342866 w 2116962"/>
              <a:gd name="connsiteY22" fmla="*/ 1354667 h 1553786"/>
              <a:gd name="connsiteX23" fmla="*/ 1306581 w 2116962"/>
              <a:gd name="connsiteY23" fmla="*/ 1366762 h 1553786"/>
              <a:gd name="connsiteX24" fmla="*/ 1197724 w 2116962"/>
              <a:gd name="connsiteY24" fmla="*/ 1390953 h 1553786"/>
              <a:gd name="connsiteX25" fmla="*/ 1161438 w 2116962"/>
              <a:gd name="connsiteY25" fmla="*/ 1415143 h 1553786"/>
              <a:gd name="connsiteX26" fmla="*/ 980009 w 2116962"/>
              <a:gd name="connsiteY26" fmla="*/ 1427238 h 1553786"/>
              <a:gd name="connsiteX27" fmla="*/ 943724 w 2116962"/>
              <a:gd name="connsiteY27" fmla="*/ 1439333 h 1553786"/>
              <a:gd name="connsiteX28" fmla="*/ 726009 w 2116962"/>
              <a:gd name="connsiteY28" fmla="*/ 1463524 h 1553786"/>
              <a:gd name="connsiteX29" fmla="*/ 653438 w 2116962"/>
              <a:gd name="connsiteY29" fmla="*/ 1487714 h 1553786"/>
              <a:gd name="connsiteX30" fmla="*/ 617152 w 2116962"/>
              <a:gd name="connsiteY30" fmla="*/ 1499810 h 1553786"/>
              <a:gd name="connsiteX31" fmla="*/ 218009 w 2116962"/>
              <a:gd name="connsiteY31" fmla="*/ 1524000 h 1553786"/>
              <a:gd name="connsiteX32" fmla="*/ 15424 w 2116962"/>
              <a:gd name="connsiteY32" fmla="*/ 1553785 h 1553786"/>
              <a:gd name="connsiteX33" fmla="*/ 295 w 2116962"/>
              <a:gd name="connsiteY33" fmla="*/ 33233 h 15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16962" h="1553786">
                <a:moveTo>
                  <a:pt x="2116962" y="0"/>
                </a:moveTo>
                <a:cubicBezTo>
                  <a:pt x="2112930" y="149175"/>
                  <a:pt x="2111964" y="298464"/>
                  <a:pt x="2104866" y="447524"/>
                </a:cubicBezTo>
                <a:cubicBezTo>
                  <a:pt x="2104752" y="449925"/>
                  <a:pt x="2090291" y="532267"/>
                  <a:pt x="2080676" y="544286"/>
                </a:cubicBezTo>
                <a:cubicBezTo>
                  <a:pt x="2071595" y="555637"/>
                  <a:pt x="2056485" y="560413"/>
                  <a:pt x="2044390" y="568476"/>
                </a:cubicBezTo>
                <a:cubicBezTo>
                  <a:pt x="2010130" y="671260"/>
                  <a:pt x="2057910" y="545946"/>
                  <a:pt x="2008105" y="628953"/>
                </a:cubicBezTo>
                <a:cubicBezTo>
                  <a:pt x="2001545" y="639885"/>
                  <a:pt x="1998876" y="652815"/>
                  <a:pt x="1996009" y="665238"/>
                </a:cubicBezTo>
                <a:cubicBezTo>
                  <a:pt x="1991697" y="683924"/>
                  <a:pt x="1969393" y="826114"/>
                  <a:pt x="1947628" y="858762"/>
                </a:cubicBezTo>
                <a:cubicBezTo>
                  <a:pt x="1939565" y="870857"/>
                  <a:pt x="1929939" y="882046"/>
                  <a:pt x="1923438" y="895048"/>
                </a:cubicBezTo>
                <a:cubicBezTo>
                  <a:pt x="1917736" y="906451"/>
                  <a:pt x="1918993" y="921134"/>
                  <a:pt x="1911343" y="931333"/>
                </a:cubicBezTo>
                <a:cubicBezTo>
                  <a:pt x="1894237" y="954140"/>
                  <a:pt x="1866680" y="968089"/>
                  <a:pt x="1850866" y="991810"/>
                </a:cubicBezTo>
                <a:cubicBezTo>
                  <a:pt x="1842803" y="1003905"/>
                  <a:pt x="1835757" y="1016744"/>
                  <a:pt x="1826676" y="1028095"/>
                </a:cubicBezTo>
                <a:cubicBezTo>
                  <a:pt x="1800716" y="1060545"/>
                  <a:pt x="1801126" y="1048535"/>
                  <a:pt x="1766200" y="1076476"/>
                </a:cubicBezTo>
                <a:cubicBezTo>
                  <a:pt x="1757295" y="1083600"/>
                  <a:pt x="1750914" y="1093543"/>
                  <a:pt x="1742009" y="1100667"/>
                </a:cubicBezTo>
                <a:cubicBezTo>
                  <a:pt x="1730658" y="1109748"/>
                  <a:pt x="1717075" y="1115776"/>
                  <a:pt x="1705724" y="1124857"/>
                </a:cubicBezTo>
                <a:cubicBezTo>
                  <a:pt x="1696819" y="1131981"/>
                  <a:pt x="1691733" y="1143948"/>
                  <a:pt x="1681533" y="1149048"/>
                </a:cubicBezTo>
                <a:cubicBezTo>
                  <a:pt x="1658726" y="1160451"/>
                  <a:pt x="1608962" y="1173238"/>
                  <a:pt x="1608962" y="1173238"/>
                </a:cubicBezTo>
                <a:cubicBezTo>
                  <a:pt x="1600898" y="1181302"/>
                  <a:pt x="1591895" y="1188524"/>
                  <a:pt x="1584771" y="1197429"/>
                </a:cubicBezTo>
                <a:cubicBezTo>
                  <a:pt x="1575690" y="1208780"/>
                  <a:pt x="1571932" y="1224633"/>
                  <a:pt x="1560581" y="1233714"/>
                </a:cubicBezTo>
                <a:cubicBezTo>
                  <a:pt x="1550625" y="1241679"/>
                  <a:pt x="1535699" y="1240108"/>
                  <a:pt x="1524295" y="1245810"/>
                </a:cubicBezTo>
                <a:cubicBezTo>
                  <a:pt x="1511293" y="1252311"/>
                  <a:pt x="1499360" y="1260919"/>
                  <a:pt x="1488009" y="1270000"/>
                </a:cubicBezTo>
                <a:cubicBezTo>
                  <a:pt x="1479104" y="1277124"/>
                  <a:pt x="1473597" y="1288324"/>
                  <a:pt x="1463819" y="1294191"/>
                </a:cubicBezTo>
                <a:cubicBezTo>
                  <a:pt x="1452886" y="1300751"/>
                  <a:pt x="1439252" y="1301264"/>
                  <a:pt x="1427533" y="1306286"/>
                </a:cubicBezTo>
                <a:cubicBezTo>
                  <a:pt x="1279118" y="1369891"/>
                  <a:pt x="1464322" y="1293938"/>
                  <a:pt x="1342866" y="1354667"/>
                </a:cubicBezTo>
                <a:cubicBezTo>
                  <a:pt x="1331463" y="1360369"/>
                  <a:pt x="1318840" y="1363260"/>
                  <a:pt x="1306581" y="1366762"/>
                </a:cubicBezTo>
                <a:cubicBezTo>
                  <a:pt x="1266732" y="1378147"/>
                  <a:pt x="1239285" y="1382640"/>
                  <a:pt x="1197724" y="1390953"/>
                </a:cubicBezTo>
                <a:cubicBezTo>
                  <a:pt x="1185629" y="1399016"/>
                  <a:pt x="1175777" y="1412753"/>
                  <a:pt x="1161438" y="1415143"/>
                </a:cubicBezTo>
                <a:cubicBezTo>
                  <a:pt x="1101652" y="1425107"/>
                  <a:pt x="1040249" y="1420545"/>
                  <a:pt x="980009" y="1427238"/>
                </a:cubicBezTo>
                <a:cubicBezTo>
                  <a:pt x="967338" y="1428646"/>
                  <a:pt x="956345" y="1437530"/>
                  <a:pt x="943724" y="1439333"/>
                </a:cubicBezTo>
                <a:cubicBezTo>
                  <a:pt x="871440" y="1449659"/>
                  <a:pt x="798581" y="1455460"/>
                  <a:pt x="726009" y="1463524"/>
                </a:cubicBezTo>
                <a:lnTo>
                  <a:pt x="653438" y="1487714"/>
                </a:lnTo>
                <a:cubicBezTo>
                  <a:pt x="641343" y="1491746"/>
                  <a:pt x="629873" y="1498962"/>
                  <a:pt x="617152" y="1499810"/>
                </a:cubicBezTo>
                <a:lnTo>
                  <a:pt x="218009" y="1524000"/>
                </a:lnTo>
                <a:cubicBezTo>
                  <a:pt x="136018" y="1527102"/>
                  <a:pt x="51710" y="1551769"/>
                  <a:pt x="15424" y="1553785"/>
                </a:cubicBezTo>
                <a:cubicBezTo>
                  <a:pt x="-20862" y="1555801"/>
                  <a:pt x="21113" y="30288"/>
                  <a:pt x="295" y="33233"/>
                </a:cubicBezTo>
              </a:path>
            </a:pathLst>
          </a:custGeom>
          <a:solidFill>
            <a:schemeClr val="accent1">
              <a:alpha val="48000"/>
            </a:schemeClr>
          </a:solidFill>
          <a:ln>
            <a:noFill/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3224" y="350842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HPS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7303" y="2700318"/>
            <a:ext cx="99655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PADME</a:t>
            </a:r>
          </a:p>
          <a:p>
            <a:r>
              <a:rPr lang="en-US" sz="1100" dirty="0" smtClean="0">
                <a:solidFill>
                  <a:schemeClr val="accent1"/>
                </a:solidFill>
              </a:rPr>
              <a:t>Visible decays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NA62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35796"/>
            <a:ext cx="2895600" cy="365125"/>
          </a:xfrm>
        </p:spPr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35796"/>
            <a:ext cx="2133600" cy="365125"/>
          </a:xfrm>
        </p:spPr>
        <p:txBody>
          <a:bodyPr/>
          <a:lstStyle/>
          <a:p>
            <a:fld id="{B7C91D5A-14D5-EB4D-B8E3-52DF10C30E97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600" y="1603276"/>
            <a:ext cx="4015090" cy="2986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30116"/>
            <a:ext cx="70402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Of course NA62 main goal is already searching for BSM effects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What can be done with </a:t>
            </a:r>
            <a:r>
              <a:rPr lang="en-US" dirty="0" smtClean="0">
                <a:solidFill>
                  <a:srgbClr val="FFFF00"/>
                </a:solidFill>
              </a:rPr>
              <a:t>10</a:t>
            </a:r>
            <a:r>
              <a:rPr lang="en-US" baseline="30000" dirty="0" smtClean="0">
                <a:solidFill>
                  <a:srgbClr val="FFFF00"/>
                </a:solidFill>
              </a:rPr>
              <a:t>13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K</a:t>
            </a:r>
            <a:r>
              <a:rPr lang="en-US" dirty="0" smtClean="0">
                <a:solidFill>
                  <a:srgbClr val="FFFF00"/>
                </a:solidFill>
              </a:rPr>
              <a:t> decay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6"/>
                </a:solidFill>
              </a:rPr>
              <a:t>2.5</a:t>
            </a:r>
            <a:r>
              <a:rPr lang="it-IT" dirty="0">
                <a:solidFill>
                  <a:schemeClr val="accent6"/>
                </a:solidFill>
                <a:sym typeface="Symbol"/>
              </a:rPr>
              <a:t>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10</a:t>
            </a:r>
            <a:r>
              <a:rPr lang="en-US" baseline="30000" dirty="0" smtClean="0">
                <a:solidFill>
                  <a:schemeClr val="accent6"/>
                </a:solidFill>
              </a:rPr>
              <a:t>12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 decays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Search for LFV modes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Dark photon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Majorana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neutrino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F79646"/>
                </a:solidFill>
              </a:rPr>
              <a:t>Right-handed neutrino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098" y="1632978"/>
            <a:ext cx="2605597" cy="23198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449" y="4090775"/>
            <a:ext cx="2605596" cy="493626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449" y="4008442"/>
            <a:ext cx="2599245" cy="1080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989522" y="2422034"/>
            <a:ext cx="587382" cy="123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77192" y="2813673"/>
            <a:ext cx="723008" cy="1383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7246"/>
            <a:ext cx="9144000" cy="20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HNL at NA62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9553"/>
            <a:ext cx="4037377" cy="332960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 smtClean="0">
                <a:solidFill>
                  <a:srgbClr val="F79646"/>
                </a:solidFill>
                <a:latin typeface="Calibri"/>
                <a:cs typeface="Calibri"/>
              </a:rPr>
              <a:t>Exclusive </a:t>
            </a:r>
            <a:r>
              <a:rPr lang="en-US" sz="1800" dirty="0">
                <a:solidFill>
                  <a:srgbClr val="F79646"/>
                </a:solidFill>
                <a:latin typeface="Calibri"/>
                <a:cs typeface="Calibri"/>
              </a:rPr>
              <a:t>search for </a:t>
            </a:r>
            <a:r>
              <a:rPr lang="en-US" sz="1800" i="1" dirty="0" err="1" smtClean="0">
                <a:solidFill>
                  <a:srgbClr val="F79646"/>
                </a:solidFill>
                <a:latin typeface="Calibri"/>
                <a:cs typeface="Calibri"/>
              </a:rPr>
              <a:t>N</a:t>
            </a:r>
            <a:r>
              <a:rPr lang="en-US" sz="18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→</a:t>
            </a:r>
            <a:r>
              <a:rPr lang="en-US" sz="1800" i="1" dirty="0" err="1" smtClean="0">
                <a:solidFill>
                  <a:srgbClr val="F79646"/>
                </a:solidFill>
                <a:latin typeface="Calibri"/>
                <a:cs typeface="Calibri"/>
              </a:rPr>
              <a:t>e</a:t>
            </a:r>
            <a:r>
              <a:rPr lang="en-US" sz="18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p</a:t>
            </a:r>
            <a:r>
              <a:rPr lang="en-US" sz="1800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 </a:t>
            </a:r>
            <a:r>
              <a:rPr lang="en-US" sz="1800" dirty="0">
                <a:solidFill>
                  <a:srgbClr val="F79646"/>
                </a:solidFill>
                <a:latin typeface="Calibri"/>
                <a:cs typeface="Calibri"/>
              </a:rPr>
              <a:t>or</a:t>
            </a:r>
            <a:r>
              <a:rPr lang="en-US" sz="1800" i="1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lang="en-US" sz="18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mp</a:t>
            </a:r>
            <a:endParaRPr lang="en-US" sz="1800" i="1" dirty="0" smtClean="0">
              <a:solidFill>
                <a:srgbClr val="F79646"/>
              </a:solidFill>
              <a:latin typeface="Symbol" charset="2"/>
              <a:cs typeface="Symbol" charset="2"/>
            </a:endParaRPr>
          </a:p>
          <a:p>
            <a:pPr marL="584200" lvl="1">
              <a:spcBef>
                <a:spcPts val="300"/>
              </a:spcBef>
            </a:pPr>
            <a:r>
              <a:rPr lang="en-US" sz="1600" dirty="0" smtClean="0">
                <a:latin typeface="Calibri"/>
                <a:cs typeface="Calibri"/>
              </a:rPr>
              <a:t>Possible during</a:t>
            </a:r>
            <a:r>
              <a:rPr lang="en-US" sz="1600" i="1" dirty="0" smtClean="0">
                <a:latin typeface="Helvetica"/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  <a:latin typeface="Calibri"/>
                <a:cs typeface="Calibri"/>
              </a:rPr>
              <a:t>K</a:t>
            </a:r>
            <a:r>
              <a:rPr lang="en-US" sz="1600" i="1" baseline="30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+</a:t>
            </a:r>
            <a:r>
              <a:rPr lang="en-US" sz="16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→</a:t>
            </a:r>
            <a:r>
              <a:rPr lang="en-US" sz="1600" b="1" i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π</a:t>
            </a:r>
            <a:r>
              <a:rPr lang="en-US" sz="1600" b="1" i="1" baseline="30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+</a:t>
            </a:r>
            <a:r>
              <a:rPr lang="en-US" sz="1600" b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nn</a:t>
            </a:r>
            <a:r>
              <a:rPr lang="en-US" sz="1600" dirty="0" smtClean="0">
                <a:latin typeface="Helvetica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run</a:t>
            </a:r>
          </a:p>
          <a:p>
            <a:pPr marL="584200" lvl="1">
              <a:spcBef>
                <a:spcPts val="300"/>
              </a:spcBef>
            </a:pPr>
            <a:r>
              <a:rPr lang="en-US" sz="1600" dirty="0" smtClean="0">
                <a:latin typeface="Calibri"/>
                <a:cs typeface="Calibri"/>
              </a:rPr>
              <a:t>No </a:t>
            </a:r>
            <a:r>
              <a:rPr lang="en-US" sz="1600" dirty="0">
                <a:latin typeface="Calibri"/>
                <a:cs typeface="Calibri"/>
              </a:rPr>
              <a:t>substantial hardware modifications </a:t>
            </a:r>
            <a:r>
              <a:rPr lang="en-US" sz="1600" dirty="0" smtClean="0">
                <a:latin typeface="Calibri"/>
                <a:cs typeface="Calibri"/>
              </a:rPr>
              <a:t>needed</a:t>
            </a:r>
          </a:p>
          <a:p>
            <a:pPr marL="584200" lvl="1">
              <a:spcBef>
                <a:spcPts val="300"/>
              </a:spcBef>
            </a:pPr>
            <a:r>
              <a:rPr lang="en-US" sz="1600" dirty="0" smtClean="0">
                <a:latin typeface="Calibri"/>
                <a:cs typeface="Calibri"/>
              </a:rPr>
              <a:t>May </a:t>
            </a:r>
            <a:r>
              <a:rPr lang="en-US" sz="1600" dirty="0">
                <a:latin typeface="Calibri"/>
                <a:cs typeface="Calibri"/>
              </a:rPr>
              <a:t>need some small hardware modifications to the NA62 level-0 </a:t>
            </a:r>
            <a:r>
              <a:rPr lang="en-US" sz="1600" dirty="0" smtClean="0">
                <a:latin typeface="Calibri"/>
                <a:cs typeface="Calibri"/>
              </a:rPr>
              <a:t>trigger</a:t>
            </a:r>
          </a:p>
          <a:p>
            <a:pPr marL="584200" lvl="1">
              <a:spcBef>
                <a:spcPts val="300"/>
              </a:spcBef>
            </a:pPr>
            <a:r>
              <a:rPr lang="en-US" sz="1600" dirty="0" smtClean="0">
                <a:latin typeface="Calibri"/>
                <a:cs typeface="Calibri"/>
              </a:rPr>
              <a:t>Also possible during a neutral </a:t>
            </a:r>
            <a:r>
              <a:rPr lang="en-US" sz="1600" i="1" dirty="0" smtClean="0">
                <a:latin typeface="Calibri"/>
                <a:cs typeface="Calibri"/>
              </a:rPr>
              <a:t>K</a:t>
            </a:r>
            <a:r>
              <a:rPr lang="en-US" sz="1600" dirty="0" smtClean="0">
                <a:latin typeface="Calibri"/>
                <a:cs typeface="Calibri"/>
              </a:rPr>
              <a:t> run</a:t>
            </a:r>
            <a:endParaRPr lang="en-US" sz="1600" dirty="0">
              <a:latin typeface="Calibri"/>
              <a:cs typeface="Calibri"/>
            </a:endParaRPr>
          </a:p>
          <a:p>
            <a:pPr marL="457200" lvl="1" indent="0">
              <a:spcBef>
                <a:spcPts val="300"/>
              </a:spcBef>
              <a:buNone/>
            </a:pPr>
            <a:endParaRPr lang="en-US" sz="1600" b="1" dirty="0">
              <a:solidFill>
                <a:srgbClr val="F79646"/>
              </a:solidFill>
              <a:latin typeface="Calibri"/>
              <a:cs typeface="Calibri"/>
            </a:endParaRPr>
          </a:p>
          <a:p>
            <a:pPr marL="184150">
              <a:spcBef>
                <a:spcPts val="300"/>
              </a:spcBef>
            </a:pPr>
            <a:r>
              <a:rPr lang="en-US" sz="1800" b="1" i="1" dirty="0">
                <a:latin typeface="Calibri"/>
                <a:cs typeface="Calibri"/>
              </a:rPr>
              <a:t>K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dirty="0" smtClean="0">
                <a:latin typeface="Calibri"/>
                <a:cs typeface="Calibri"/>
              </a:rPr>
              <a:t>decays</a:t>
            </a:r>
          </a:p>
          <a:p>
            <a:pPr marL="584200" lvl="1">
              <a:spcBef>
                <a:spcPts val="300"/>
              </a:spcBef>
            </a:pPr>
            <a:r>
              <a:rPr lang="en-US" sz="1600" dirty="0" smtClean="0">
                <a:latin typeface="Calibri"/>
                <a:cs typeface="Calibri"/>
              </a:rPr>
              <a:t>Upstream</a:t>
            </a:r>
            <a:r>
              <a:rPr lang="en-US" sz="1600" dirty="0">
                <a:latin typeface="Calibri"/>
                <a:cs typeface="Calibri"/>
              </a:rPr>
              <a:t>: </a:t>
            </a:r>
            <a:r>
              <a:rPr lang="en-US" sz="1600" i="1" dirty="0">
                <a:latin typeface="Calibri"/>
                <a:cs typeface="Calibri"/>
              </a:rPr>
              <a:t>K</a:t>
            </a:r>
            <a:r>
              <a:rPr lang="en-US" sz="1600" dirty="0">
                <a:latin typeface="Calibri"/>
                <a:cs typeface="Calibri"/>
              </a:rPr>
              <a:t> decays in space between Be target and RP shield </a:t>
            </a:r>
            <a:r>
              <a:rPr lang="en-US" sz="1600" dirty="0" smtClean="0">
                <a:latin typeface="Calibri"/>
                <a:cs typeface="Calibri"/>
              </a:rPr>
              <a:t>wall</a:t>
            </a:r>
          </a:p>
          <a:p>
            <a:pPr marL="584200" lvl="1">
              <a:spcBef>
                <a:spcPts val="300"/>
              </a:spcBef>
            </a:pPr>
            <a:r>
              <a:rPr lang="en-US" sz="1600" dirty="0" smtClean="0">
                <a:latin typeface="Calibri"/>
                <a:cs typeface="Calibri"/>
              </a:rPr>
              <a:t>Beam</a:t>
            </a:r>
            <a:r>
              <a:rPr lang="en-US" sz="1600" dirty="0">
                <a:latin typeface="Calibri"/>
                <a:cs typeface="Calibri"/>
              </a:rPr>
              <a:t>: </a:t>
            </a:r>
            <a:r>
              <a:rPr lang="en-US" sz="1600" i="1" dirty="0">
                <a:latin typeface="Calibri"/>
                <a:cs typeface="Calibri"/>
              </a:rPr>
              <a:t>K</a:t>
            </a:r>
            <a:r>
              <a:rPr lang="en-US" sz="1600" dirty="0">
                <a:latin typeface="Calibri"/>
                <a:cs typeface="Calibri"/>
              </a:rPr>
              <a:t> decays in 100 m downstream of KTAG, upstream of Straw 1</a:t>
            </a:r>
          </a:p>
          <a:p>
            <a:pPr marL="184150">
              <a:spcBef>
                <a:spcPts val="300"/>
              </a:spcBef>
            </a:pPr>
            <a:r>
              <a:rPr lang="en-US" sz="1800" b="1" i="1" dirty="0">
                <a:latin typeface="Calibri"/>
                <a:cs typeface="Calibri"/>
              </a:rPr>
              <a:t>D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dirty="0" smtClean="0">
                <a:latin typeface="Calibri"/>
                <a:cs typeface="Calibri"/>
              </a:rPr>
              <a:t>decays</a:t>
            </a:r>
          </a:p>
          <a:p>
            <a:pPr marL="584200" lvl="1">
              <a:spcBef>
                <a:spcPts val="300"/>
              </a:spcBef>
            </a:pPr>
            <a:r>
              <a:rPr lang="en-US" sz="1600" dirty="0" smtClean="0">
                <a:latin typeface="Calibri"/>
                <a:cs typeface="Calibri"/>
              </a:rPr>
              <a:t>Fully </a:t>
            </a:r>
            <a:r>
              <a:rPr lang="en-US" sz="1600" dirty="0">
                <a:latin typeface="Calibri"/>
                <a:cs typeface="Calibri"/>
              </a:rPr>
              <a:t>analogous to </a:t>
            </a:r>
            <a:r>
              <a:rPr lang="en-US" sz="1600" dirty="0" err="1">
                <a:latin typeface="Calibri"/>
                <a:cs typeface="Calibri"/>
              </a:rPr>
              <a:t>SHiP</a:t>
            </a:r>
            <a:r>
              <a:rPr lang="en-US" sz="1600" dirty="0">
                <a:latin typeface="Calibri"/>
                <a:cs typeface="Calibri"/>
              </a:rPr>
              <a:t> experiment; lower </a:t>
            </a:r>
            <a:r>
              <a:rPr lang="en-US" sz="1600" dirty="0" smtClean="0">
                <a:latin typeface="Calibri"/>
                <a:cs typeface="Calibri"/>
              </a:rPr>
              <a:t>intensity</a:t>
            </a:r>
          </a:p>
          <a:p>
            <a:pPr marL="584200" lvl="1">
              <a:spcBef>
                <a:spcPts val="300"/>
              </a:spcBef>
            </a:pPr>
            <a:endParaRPr lang="en-US" sz="1600" dirty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871" y="1309803"/>
            <a:ext cx="5111354" cy="399807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3793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HNL at NA62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43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9864" y="521202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Still </a:t>
            </a:r>
            <a:r>
              <a:rPr lang="en-US" b="1" dirty="0" smtClean="0">
                <a:solidFill>
                  <a:srgbClr val="FFFF00"/>
                </a:solidFill>
              </a:rPr>
              <a:t>a factor 10 below </a:t>
            </a:r>
            <a:r>
              <a:rPr lang="en-US" dirty="0" err="1" smtClean="0">
                <a:solidFill>
                  <a:srgbClr val="FFFF00"/>
                </a:solidFill>
              </a:rPr>
              <a:t>SHiP</a:t>
            </a:r>
            <a:r>
              <a:rPr lang="en-US" dirty="0" smtClean="0">
                <a:solidFill>
                  <a:srgbClr val="FFFF00"/>
                </a:solidFill>
              </a:rPr>
              <a:t> for D decays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2" y="1575570"/>
            <a:ext cx="4490571" cy="349266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433" y="1575570"/>
            <a:ext cx="4490849" cy="3491296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08103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44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4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550" y="239633"/>
            <a:ext cx="616066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Growing interest in the low mass DM/hidden sectors/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portals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Careful with assumptions and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model-dependent limits!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ots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of limits from old experiments re-analysis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CERN fixed target program alive and kicking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JLAB strong investment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Opportunities in Italy 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Frascati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electron/positron beam)</a:t>
            </a:r>
          </a:p>
        </p:txBody>
      </p:sp>
    </p:spTree>
    <p:extLst>
      <p:ext uri="{BB962C8B-B14F-4D97-AF65-F5344CB8AC3E}">
        <p14:creationId xmlns:p14="http://schemas.microsoft.com/office/powerpoint/2010/main" val="308756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0606"/>
          </a:xfrm>
        </p:spPr>
        <p:txBody>
          <a:bodyPr/>
          <a:lstStyle/>
          <a:p>
            <a:r>
              <a:rPr lang="en-US" dirty="0" smtClean="0"/>
              <a:t>Dark photon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40782"/>
            <a:ext cx="7981161" cy="4300238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simplest hidden sector model just introduces one </a:t>
            </a:r>
            <a:r>
              <a:rPr lang="en-US" sz="2000" dirty="0">
                <a:solidFill>
                  <a:srgbClr val="FFFF00"/>
                </a:solidFill>
              </a:rPr>
              <a:t>extra U(1) gauge symmetry </a:t>
            </a:r>
            <a:r>
              <a:rPr lang="en-US" sz="2000" dirty="0"/>
              <a:t>and a corresponding </a:t>
            </a:r>
            <a:r>
              <a:rPr lang="en-US" sz="2000" dirty="0">
                <a:solidFill>
                  <a:srgbClr val="FFFF00"/>
                </a:solidFill>
              </a:rPr>
              <a:t>gauge boson</a:t>
            </a:r>
            <a:r>
              <a:rPr lang="en-US" sz="2000" dirty="0"/>
              <a:t>:  the “dark photon" or U </a:t>
            </a:r>
            <a:r>
              <a:rPr lang="en-US" sz="2000" dirty="0" smtClean="0"/>
              <a:t>boson or heavy photon (</a:t>
            </a:r>
            <a:r>
              <a:rPr lang="en-US" sz="2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solidFill>
                  <a:srgbClr val="FFFF00"/>
                </a:solidFill>
              </a:rPr>
              <a:t>’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FFFF00"/>
                </a:solidFill>
              </a:rPr>
              <a:t>A’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u="sng" dirty="0"/>
              <a:t>Two </a:t>
            </a:r>
            <a:r>
              <a:rPr lang="en-US" sz="2000" u="sng" dirty="0" smtClean="0"/>
              <a:t>types </a:t>
            </a:r>
            <a:r>
              <a:rPr lang="en-US" sz="2000" dirty="0"/>
              <a:t>of interactions with SM particles should be </a:t>
            </a:r>
            <a:r>
              <a:rPr lang="en-US" sz="2000" dirty="0" smtClean="0"/>
              <a:t>considered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As in QED</a:t>
            </a:r>
            <a:r>
              <a:rPr lang="en-US" sz="2000" dirty="0"/>
              <a:t>, </a:t>
            </a:r>
            <a:r>
              <a:rPr lang="en-US" sz="2000" dirty="0" smtClean="0"/>
              <a:t>generates </a:t>
            </a:r>
            <a:r>
              <a:rPr lang="en-US" sz="2000" dirty="0"/>
              <a:t>interactions of the type</a:t>
            </a:r>
            <a:r>
              <a:rPr lang="en-US" sz="2000" dirty="0" smtClean="0"/>
              <a:t>:</a:t>
            </a:r>
            <a:endParaRPr lang="en-US" sz="2400" dirty="0" smtClean="0"/>
          </a:p>
          <a:p>
            <a:pPr marL="85725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lvl="2"/>
            <a:r>
              <a:rPr lang="en-US" sz="1600" dirty="0"/>
              <a:t>Not all the SM particles need to be charged under this new symmetry</a:t>
            </a:r>
          </a:p>
          <a:p>
            <a:pPr lvl="2"/>
            <a:r>
              <a:rPr lang="en-US" sz="1600" dirty="0"/>
              <a:t>In the </a:t>
            </a:r>
            <a:r>
              <a:rPr lang="en-US" sz="1600" dirty="0">
                <a:solidFill>
                  <a:srgbClr val="FFFF00"/>
                </a:solidFill>
              </a:rPr>
              <a:t>most general case </a:t>
            </a:r>
            <a:r>
              <a:rPr lang="en-US" sz="1600" dirty="0" err="1">
                <a:solidFill>
                  <a:srgbClr val="FFFF00"/>
                </a:solidFill>
              </a:rPr>
              <a:t>q</a:t>
            </a:r>
            <a:r>
              <a:rPr lang="en-US" sz="1600" baseline="-25000" dirty="0" err="1">
                <a:solidFill>
                  <a:srgbClr val="FFFF00"/>
                </a:solidFill>
              </a:rPr>
              <a:t>f</a:t>
            </a:r>
            <a:r>
              <a:rPr lang="en-US" sz="1600" dirty="0">
                <a:solidFill>
                  <a:srgbClr val="FFFF00"/>
                </a:solidFill>
              </a:rPr>
              <a:t> is different in between leptons and quarks </a:t>
            </a:r>
            <a:r>
              <a:rPr lang="en-US" sz="1600" dirty="0"/>
              <a:t>and can even be 0 for quarks. (</a:t>
            </a:r>
            <a:r>
              <a:rPr lang="hu-HU" sz="1600" dirty="0"/>
              <a:t>P. Fayet, Phys. Lett. B 675, 267 (2009).</a:t>
            </a:r>
            <a:r>
              <a:rPr lang="hu-HU" sz="1600" dirty="0" smtClean="0"/>
              <a:t>)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Couples to </a:t>
            </a:r>
            <a:r>
              <a:rPr lang="en-US" sz="2000" i="1" dirty="0" smtClean="0"/>
              <a:t>SM</a:t>
            </a:r>
            <a:r>
              <a:rPr lang="en-US" sz="2000" dirty="0" smtClean="0"/>
              <a:t> hypercharge through </a:t>
            </a:r>
            <a:r>
              <a:rPr lang="en-US" sz="2000" dirty="0" smtClean="0">
                <a:solidFill>
                  <a:srgbClr val="FFFF00"/>
                </a:solidFill>
              </a:rPr>
              <a:t>kinetic mixing </a:t>
            </a:r>
            <a:r>
              <a:rPr lang="en-US" sz="2000" dirty="0" smtClean="0"/>
              <a:t>operator: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e</a:t>
            </a:r>
            <a:r>
              <a:rPr lang="en-US" sz="2000" dirty="0" smtClean="0">
                <a:solidFill>
                  <a:srgbClr val="FFFF00"/>
                </a:solidFill>
              </a:rPr>
              <a:t>/2 </a:t>
            </a:r>
            <a:r>
              <a:rPr lang="en-US" sz="2000" i="1" dirty="0" err="1" smtClean="0">
                <a:solidFill>
                  <a:srgbClr val="FFFF00"/>
                </a:solidFill>
              </a:rPr>
              <a:t>F</a:t>
            </a:r>
            <a:r>
              <a:rPr lang="en-US" sz="2000" baseline="30000" dirty="0" err="1" smtClean="0">
                <a:solidFill>
                  <a:srgbClr val="FFFF00"/>
                </a:solidFill>
              </a:rPr>
              <a:t>Y</a:t>
            </a:r>
            <a:r>
              <a:rPr lang="en-US" sz="2000" baseline="-25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mn</a:t>
            </a:r>
            <a:r>
              <a:rPr lang="en-US" sz="2000" i="1" dirty="0" err="1" smtClean="0">
                <a:solidFill>
                  <a:srgbClr val="FFFF00"/>
                </a:solidFill>
              </a:rPr>
              <a:t>F</a:t>
            </a:r>
            <a:r>
              <a:rPr lang="en-US" sz="2000" dirty="0" err="1" smtClean="0">
                <a:solidFill>
                  <a:srgbClr val="FFFF00"/>
                </a:solidFill>
              </a:rPr>
              <a:t>’</a:t>
            </a:r>
            <a:r>
              <a:rPr lang="en-US" sz="2000" baseline="30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mn</a:t>
            </a:r>
            <a:r>
              <a:rPr lang="en-US" sz="2000" dirty="0" smtClean="0">
                <a:latin typeface="Calibri"/>
                <a:cs typeface="Calibri"/>
              </a:rPr>
              <a:t>, where </a:t>
            </a:r>
            <a:r>
              <a:rPr lang="en-US" sz="2000" i="1" dirty="0" err="1" smtClean="0">
                <a:solidFill>
                  <a:srgbClr val="FFFF00"/>
                </a:solidFill>
              </a:rPr>
              <a:t>F</a:t>
            </a:r>
            <a:r>
              <a:rPr lang="en-US" sz="2000" dirty="0" err="1" smtClean="0">
                <a:solidFill>
                  <a:srgbClr val="FFFF00"/>
                </a:solidFill>
              </a:rPr>
              <a:t>’</a:t>
            </a:r>
            <a:r>
              <a:rPr lang="en-US" sz="2000" baseline="30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mn</a:t>
            </a:r>
            <a:r>
              <a:rPr lang="en-US" sz="2000" dirty="0" smtClean="0">
                <a:solidFill>
                  <a:srgbClr val="FFFF00"/>
                </a:solidFill>
                <a:cs typeface="Calibri"/>
              </a:rPr>
              <a:t>=</a:t>
            </a:r>
            <a:r>
              <a:rPr lang="it-IT" sz="2000" dirty="0" smtClean="0">
                <a:solidFill>
                  <a:srgbClr val="FFFF00"/>
                </a:solidFill>
              </a:rPr>
              <a:t>∂</a:t>
            </a:r>
            <a:r>
              <a:rPr lang="en-US" sz="2000" baseline="-25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m</a:t>
            </a:r>
            <a:r>
              <a:rPr lang="en-US" sz="2000" i="1" dirty="0" err="1" smtClean="0">
                <a:solidFill>
                  <a:srgbClr val="FFFF00"/>
                </a:solidFill>
                <a:cs typeface="Calibri"/>
              </a:rPr>
              <a:t>A</a:t>
            </a:r>
            <a:r>
              <a:rPr lang="en-US" sz="2000" dirty="0" err="1" smtClean="0">
                <a:solidFill>
                  <a:srgbClr val="FFFF00"/>
                </a:solidFill>
                <a:cs typeface="Calibri"/>
              </a:rPr>
              <a:t>’</a:t>
            </a:r>
            <a:r>
              <a:rPr lang="en-US" sz="2000" baseline="-25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n</a:t>
            </a:r>
            <a:endParaRPr lang="en-US" sz="2000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solidFill>
                  <a:schemeClr val="accent6"/>
                </a:solidFill>
                <a:latin typeface="Calibri"/>
                <a:cs typeface="Calibri"/>
              </a:rPr>
              <a:t>A</a:t>
            </a:r>
            <a:r>
              <a:rPr lang="en-US" sz="2000" baseline="-250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chemeClr val="accent6"/>
                </a:solidFill>
                <a:sym typeface="Symbol"/>
              </a:rPr>
              <a:t></a:t>
            </a:r>
            <a:r>
              <a:rPr lang="it-IT" sz="2000" dirty="0">
                <a:solidFill>
                  <a:schemeClr val="accent6"/>
                </a:solidFill>
              </a:rPr>
              <a:t> </a:t>
            </a:r>
            <a:r>
              <a:rPr lang="it-IT" sz="2000" i="1" dirty="0" err="1" smtClean="0">
                <a:solidFill>
                  <a:schemeClr val="accent6"/>
                </a:solidFill>
              </a:rPr>
              <a:t>A</a:t>
            </a:r>
            <a:r>
              <a:rPr lang="it-IT" sz="2000" baseline="-250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m</a:t>
            </a:r>
            <a:r>
              <a:rPr lang="it-IT" sz="2000" baseline="-250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 </a:t>
            </a:r>
            <a:r>
              <a:rPr lang="it-IT" sz="2000" dirty="0" smtClean="0">
                <a:solidFill>
                  <a:schemeClr val="accent6"/>
                </a:solidFill>
              </a:rPr>
              <a:t>+ </a:t>
            </a:r>
            <a:r>
              <a:rPr lang="it-IT" sz="20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e</a:t>
            </a:r>
            <a:r>
              <a:rPr lang="it-IT" sz="2000" dirty="0" err="1" smtClean="0">
                <a:solidFill>
                  <a:schemeClr val="accent6"/>
                </a:solidFill>
              </a:rPr>
              <a:t>a</a:t>
            </a:r>
            <a:r>
              <a:rPr lang="it-IT" sz="2000" baseline="-250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m</a:t>
            </a:r>
            <a:r>
              <a:rPr lang="it-IT" sz="200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it-IT" sz="2000" dirty="0" smtClean="0">
                <a:latin typeface="Calibri"/>
                <a:cs typeface="Calibri"/>
              </a:rPr>
              <a:t>; </a:t>
            </a:r>
            <a:r>
              <a:rPr lang="it-IT" sz="2000" dirty="0" err="1" smtClean="0">
                <a:latin typeface="Symbol" charset="2"/>
                <a:cs typeface="Symbol" charset="2"/>
              </a:rPr>
              <a:t>a</a:t>
            </a:r>
            <a:r>
              <a:rPr lang="it-IT" sz="2000" dirty="0" err="1" smtClean="0">
                <a:latin typeface="Calibri"/>
                <a:cs typeface="Calibri"/>
              </a:rPr>
              <a:t>’</a:t>
            </a:r>
            <a:r>
              <a:rPr lang="it-IT" sz="2000" dirty="0" smtClean="0">
                <a:latin typeface="Calibri"/>
                <a:cs typeface="Calibri"/>
              </a:rPr>
              <a:t> = </a:t>
            </a:r>
            <a:r>
              <a:rPr lang="it-IT" sz="2000" dirty="0" smtClean="0">
                <a:latin typeface="Symbol" charset="2"/>
                <a:cs typeface="Symbol" charset="2"/>
              </a:rPr>
              <a:t>e</a:t>
            </a:r>
            <a:r>
              <a:rPr lang="it-IT" sz="2000" baseline="30000" dirty="0" smtClean="0">
                <a:latin typeface="Calibri"/>
                <a:cs typeface="Calibri"/>
              </a:rPr>
              <a:t>2</a:t>
            </a:r>
            <a:r>
              <a:rPr lang="it-IT" sz="2000" dirty="0" smtClean="0">
                <a:latin typeface="Symbol" charset="2"/>
                <a:cs typeface="Symbol" charset="2"/>
              </a:rPr>
              <a:t>a</a:t>
            </a:r>
            <a:r>
              <a:rPr lang="it-IT" sz="2000" dirty="0" smtClean="0">
                <a:latin typeface="Calibri"/>
                <a:cs typeface="Calibri"/>
              </a:rPr>
              <a:t>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dirty="0" smtClean="0">
                <a:solidFill>
                  <a:schemeClr val="accent6"/>
                </a:solidFill>
                <a:latin typeface="Calibri"/>
                <a:cs typeface="Calibri"/>
              </a:rPr>
              <a:t>The dark </a:t>
            </a:r>
            <a:r>
              <a:rPr lang="it-IT" sz="2000" dirty="0" err="1" smtClean="0">
                <a:solidFill>
                  <a:schemeClr val="accent6"/>
                </a:solidFill>
                <a:latin typeface="Calibri"/>
                <a:cs typeface="Calibri"/>
              </a:rPr>
              <a:t>photon</a:t>
            </a:r>
            <a:r>
              <a:rPr lang="it-IT" sz="200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it-IT" sz="2000" dirty="0" err="1" smtClean="0">
                <a:solidFill>
                  <a:schemeClr val="accent6"/>
                </a:solidFill>
                <a:latin typeface="Calibri"/>
                <a:cs typeface="Calibri"/>
              </a:rPr>
              <a:t>acquires</a:t>
            </a:r>
            <a:r>
              <a:rPr lang="it-IT" sz="2000" dirty="0" smtClean="0">
                <a:solidFill>
                  <a:schemeClr val="accent6"/>
                </a:solidFill>
                <a:latin typeface="Calibri"/>
                <a:cs typeface="Calibri"/>
              </a:rPr>
              <a:t> a (small) SM </a:t>
            </a:r>
            <a:r>
              <a:rPr lang="it-IT" sz="2000" dirty="0" err="1" smtClean="0">
                <a:solidFill>
                  <a:schemeClr val="accent6"/>
                </a:solidFill>
                <a:latin typeface="Calibri"/>
                <a:cs typeface="Calibri"/>
              </a:rPr>
              <a:t>charge</a:t>
            </a:r>
            <a:endParaRPr lang="en-US" sz="2000" dirty="0" smtClean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 rot="5400000">
            <a:off x="6008564" y="5012772"/>
            <a:ext cx="1663185" cy="880238"/>
            <a:chOff x="6512480" y="4821276"/>
            <a:chExt cx="1663185" cy="880238"/>
          </a:xfrm>
        </p:grpSpPr>
        <p:cxnSp>
          <p:nvCxnSpPr>
            <p:cNvPr id="49" name="Straight Connector 48"/>
            <p:cNvCxnSpPr/>
            <p:nvPr/>
          </p:nvCxnSpPr>
          <p:spPr>
            <a:xfrm rot="16200000">
              <a:off x="7782561" y="4868292"/>
              <a:ext cx="440119" cy="3460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7782560" y="5308410"/>
              <a:ext cx="440120" cy="3460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 rot="18534845">
              <a:off x="7314790" y="5020815"/>
              <a:ext cx="398466" cy="489353"/>
            </a:xfrm>
            <a:custGeom>
              <a:avLst/>
              <a:gdLst>
                <a:gd name="connsiteX0" fmla="*/ 30616 w 608992"/>
                <a:gd name="connsiteY0" fmla="*/ 0 h 659946"/>
                <a:gd name="connsiteX1" fmla="*/ 18043 w 608992"/>
                <a:gd name="connsiteY1" fmla="*/ 264072 h 659946"/>
                <a:gd name="connsiteX2" fmla="*/ 244364 w 608992"/>
                <a:gd name="connsiteY2" fmla="*/ 188623 h 659946"/>
                <a:gd name="connsiteX3" fmla="*/ 219217 w 608992"/>
                <a:gd name="connsiteY3" fmla="*/ 440120 h 659946"/>
                <a:gd name="connsiteX4" fmla="*/ 445538 w 608992"/>
                <a:gd name="connsiteY4" fmla="*/ 389820 h 659946"/>
                <a:gd name="connsiteX5" fmla="*/ 395244 w 608992"/>
                <a:gd name="connsiteY5" fmla="*/ 641317 h 659946"/>
                <a:gd name="connsiteX6" fmla="*/ 608992 w 608992"/>
                <a:gd name="connsiteY6" fmla="*/ 641317 h 659946"/>
                <a:gd name="connsiteX0" fmla="*/ 29823 w 608199"/>
                <a:gd name="connsiteY0" fmla="*/ 0 h 659946"/>
                <a:gd name="connsiteX1" fmla="*/ 17222 w 608199"/>
                <a:gd name="connsiteY1" fmla="*/ 66267 h 659946"/>
                <a:gd name="connsiteX2" fmla="*/ 17250 w 608199"/>
                <a:gd name="connsiteY2" fmla="*/ 264072 h 659946"/>
                <a:gd name="connsiteX3" fmla="*/ 243571 w 608199"/>
                <a:gd name="connsiteY3" fmla="*/ 188623 h 659946"/>
                <a:gd name="connsiteX4" fmla="*/ 218424 w 608199"/>
                <a:gd name="connsiteY4" fmla="*/ 440120 h 659946"/>
                <a:gd name="connsiteX5" fmla="*/ 444745 w 608199"/>
                <a:gd name="connsiteY5" fmla="*/ 389820 h 659946"/>
                <a:gd name="connsiteX6" fmla="*/ 394451 w 608199"/>
                <a:gd name="connsiteY6" fmla="*/ 641317 h 659946"/>
                <a:gd name="connsiteX7" fmla="*/ 608199 w 608199"/>
                <a:gd name="connsiteY7" fmla="*/ 641317 h 659946"/>
                <a:gd name="connsiteX0" fmla="*/ 29823 w 608199"/>
                <a:gd name="connsiteY0" fmla="*/ 0 h 657034"/>
                <a:gd name="connsiteX1" fmla="*/ 17222 w 608199"/>
                <a:gd name="connsiteY1" fmla="*/ 66267 h 657034"/>
                <a:gd name="connsiteX2" fmla="*/ 17250 w 608199"/>
                <a:gd name="connsiteY2" fmla="*/ 264072 h 657034"/>
                <a:gd name="connsiteX3" fmla="*/ 243571 w 608199"/>
                <a:gd name="connsiteY3" fmla="*/ 188623 h 657034"/>
                <a:gd name="connsiteX4" fmla="*/ 218424 w 608199"/>
                <a:gd name="connsiteY4" fmla="*/ 440120 h 657034"/>
                <a:gd name="connsiteX5" fmla="*/ 463701 w 608199"/>
                <a:gd name="connsiteY5" fmla="*/ 429152 h 657034"/>
                <a:gd name="connsiteX6" fmla="*/ 394451 w 608199"/>
                <a:gd name="connsiteY6" fmla="*/ 641317 h 657034"/>
                <a:gd name="connsiteX7" fmla="*/ 608199 w 608199"/>
                <a:gd name="connsiteY7" fmla="*/ 641317 h 657034"/>
                <a:gd name="connsiteX0" fmla="*/ 30821 w 609197"/>
                <a:gd name="connsiteY0" fmla="*/ 0 h 657032"/>
                <a:gd name="connsiteX1" fmla="*/ 18220 w 609197"/>
                <a:gd name="connsiteY1" fmla="*/ 66267 h 657032"/>
                <a:gd name="connsiteX2" fmla="*/ 18248 w 609197"/>
                <a:gd name="connsiteY2" fmla="*/ 264072 h 657032"/>
                <a:gd name="connsiteX3" fmla="*/ 258072 w 609197"/>
                <a:gd name="connsiteY3" fmla="*/ 226897 h 657032"/>
                <a:gd name="connsiteX4" fmla="*/ 219422 w 609197"/>
                <a:gd name="connsiteY4" fmla="*/ 440120 h 657032"/>
                <a:gd name="connsiteX5" fmla="*/ 464699 w 609197"/>
                <a:gd name="connsiteY5" fmla="*/ 429152 h 657032"/>
                <a:gd name="connsiteX6" fmla="*/ 395449 w 609197"/>
                <a:gd name="connsiteY6" fmla="*/ 641317 h 657032"/>
                <a:gd name="connsiteX7" fmla="*/ 609197 w 609197"/>
                <a:gd name="connsiteY7" fmla="*/ 641317 h 657032"/>
                <a:gd name="connsiteX0" fmla="*/ 27 w 638867"/>
                <a:gd name="connsiteY0" fmla="*/ 0 h 643306"/>
                <a:gd name="connsiteX1" fmla="*/ 47890 w 638867"/>
                <a:gd name="connsiteY1" fmla="*/ 52539 h 643306"/>
                <a:gd name="connsiteX2" fmla="*/ 47918 w 638867"/>
                <a:gd name="connsiteY2" fmla="*/ 250344 h 643306"/>
                <a:gd name="connsiteX3" fmla="*/ 287742 w 638867"/>
                <a:gd name="connsiteY3" fmla="*/ 213169 h 643306"/>
                <a:gd name="connsiteX4" fmla="*/ 249092 w 638867"/>
                <a:gd name="connsiteY4" fmla="*/ 426392 h 643306"/>
                <a:gd name="connsiteX5" fmla="*/ 494369 w 638867"/>
                <a:gd name="connsiteY5" fmla="*/ 415424 h 643306"/>
                <a:gd name="connsiteX6" fmla="*/ 425119 w 638867"/>
                <a:gd name="connsiteY6" fmla="*/ 627589 h 643306"/>
                <a:gd name="connsiteX7" fmla="*/ 638867 w 638867"/>
                <a:gd name="connsiteY7" fmla="*/ 627589 h 643306"/>
                <a:gd name="connsiteX0" fmla="*/ 27 w 709755"/>
                <a:gd name="connsiteY0" fmla="*/ 0 h 648825"/>
                <a:gd name="connsiteX1" fmla="*/ 47890 w 709755"/>
                <a:gd name="connsiteY1" fmla="*/ 52539 h 648825"/>
                <a:gd name="connsiteX2" fmla="*/ 47918 w 709755"/>
                <a:gd name="connsiteY2" fmla="*/ 250344 h 648825"/>
                <a:gd name="connsiteX3" fmla="*/ 287742 w 709755"/>
                <a:gd name="connsiteY3" fmla="*/ 213169 h 648825"/>
                <a:gd name="connsiteX4" fmla="*/ 249092 w 709755"/>
                <a:gd name="connsiteY4" fmla="*/ 426392 h 648825"/>
                <a:gd name="connsiteX5" fmla="*/ 494369 w 709755"/>
                <a:gd name="connsiteY5" fmla="*/ 415424 h 648825"/>
                <a:gd name="connsiteX6" fmla="*/ 425119 w 709755"/>
                <a:gd name="connsiteY6" fmla="*/ 627589 h 648825"/>
                <a:gd name="connsiteX7" fmla="*/ 709755 w 709755"/>
                <a:gd name="connsiteY7" fmla="*/ 641352 h 648825"/>
                <a:gd name="connsiteX0" fmla="*/ 27 w 709755"/>
                <a:gd name="connsiteY0" fmla="*/ 0 h 641372"/>
                <a:gd name="connsiteX1" fmla="*/ 47890 w 709755"/>
                <a:gd name="connsiteY1" fmla="*/ 52539 h 641372"/>
                <a:gd name="connsiteX2" fmla="*/ 47918 w 709755"/>
                <a:gd name="connsiteY2" fmla="*/ 250344 h 641372"/>
                <a:gd name="connsiteX3" fmla="*/ 287742 w 709755"/>
                <a:gd name="connsiteY3" fmla="*/ 213169 h 641372"/>
                <a:gd name="connsiteX4" fmla="*/ 249092 w 709755"/>
                <a:gd name="connsiteY4" fmla="*/ 426392 h 641372"/>
                <a:gd name="connsiteX5" fmla="*/ 494369 w 709755"/>
                <a:gd name="connsiteY5" fmla="*/ 415424 h 641372"/>
                <a:gd name="connsiteX6" fmla="*/ 425119 w 709755"/>
                <a:gd name="connsiteY6" fmla="*/ 627589 h 641372"/>
                <a:gd name="connsiteX7" fmla="*/ 608691 w 709755"/>
                <a:gd name="connsiteY7" fmla="*/ 609626 h 641372"/>
                <a:gd name="connsiteX8" fmla="*/ 709755 w 709755"/>
                <a:gd name="connsiteY8" fmla="*/ 641352 h 641372"/>
                <a:gd name="connsiteX0" fmla="*/ 27 w 677963"/>
                <a:gd name="connsiteY0" fmla="*/ 0 h 701400"/>
                <a:gd name="connsiteX1" fmla="*/ 47890 w 677963"/>
                <a:gd name="connsiteY1" fmla="*/ 52539 h 701400"/>
                <a:gd name="connsiteX2" fmla="*/ 47918 w 677963"/>
                <a:gd name="connsiteY2" fmla="*/ 250344 h 701400"/>
                <a:gd name="connsiteX3" fmla="*/ 287742 w 677963"/>
                <a:gd name="connsiteY3" fmla="*/ 213169 h 701400"/>
                <a:gd name="connsiteX4" fmla="*/ 249092 w 677963"/>
                <a:gd name="connsiteY4" fmla="*/ 426392 h 701400"/>
                <a:gd name="connsiteX5" fmla="*/ 494369 w 677963"/>
                <a:gd name="connsiteY5" fmla="*/ 415424 h 701400"/>
                <a:gd name="connsiteX6" fmla="*/ 425119 w 677963"/>
                <a:gd name="connsiteY6" fmla="*/ 627589 h 701400"/>
                <a:gd name="connsiteX7" fmla="*/ 608691 w 677963"/>
                <a:gd name="connsiteY7" fmla="*/ 609626 h 701400"/>
                <a:gd name="connsiteX8" fmla="*/ 677964 w 677963"/>
                <a:gd name="connsiteY8" fmla="*/ 701394 h 701400"/>
                <a:gd name="connsiteX0" fmla="*/ 27 w 677965"/>
                <a:gd name="connsiteY0" fmla="*/ 0 h 701400"/>
                <a:gd name="connsiteX1" fmla="*/ 47890 w 677965"/>
                <a:gd name="connsiteY1" fmla="*/ 52539 h 701400"/>
                <a:gd name="connsiteX2" fmla="*/ 47918 w 677965"/>
                <a:gd name="connsiteY2" fmla="*/ 250344 h 701400"/>
                <a:gd name="connsiteX3" fmla="*/ 287742 w 677965"/>
                <a:gd name="connsiteY3" fmla="*/ 213169 h 701400"/>
                <a:gd name="connsiteX4" fmla="*/ 249092 w 677965"/>
                <a:gd name="connsiteY4" fmla="*/ 426392 h 701400"/>
                <a:gd name="connsiteX5" fmla="*/ 494369 w 677965"/>
                <a:gd name="connsiteY5" fmla="*/ 415424 h 701400"/>
                <a:gd name="connsiteX6" fmla="*/ 425119 w 677965"/>
                <a:gd name="connsiteY6" fmla="*/ 627589 h 701400"/>
                <a:gd name="connsiteX7" fmla="*/ 570520 w 677965"/>
                <a:gd name="connsiteY7" fmla="*/ 602215 h 701400"/>
                <a:gd name="connsiteX8" fmla="*/ 677964 w 677965"/>
                <a:gd name="connsiteY8" fmla="*/ 701394 h 701400"/>
                <a:gd name="connsiteX0" fmla="*/ 27 w 645729"/>
                <a:gd name="connsiteY0" fmla="*/ 0 h 669679"/>
                <a:gd name="connsiteX1" fmla="*/ 47890 w 645729"/>
                <a:gd name="connsiteY1" fmla="*/ 52539 h 669679"/>
                <a:gd name="connsiteX2" fmla="*/ 47918 w 645729"/>
                <a:gd name="connsiteY2" fmla="*/ 250344 h 669679"/>
                <a:gd name="connsiteX3" fmla="*/ 287742 w 645729"/>
                <a:gd name="connsiteY3" fmla="*/ 213169 h 669679"/>
                <a:gd name="connsiteX4" fmla="*/ 249092 w 645729"/>
                <a:gd name="connsiteY4" fmla="*/ 426392 h 669679"/>
                <a:gd name="connsiteX5" fmla="*/ 494369 w 645729"/>
                <a:gd name="connsiteY5" fmla="*/ 415424 h 669679"/>
                <a:gd name="connsiteX6" fmla="*/ 425119 w 645729"/>
                <a:gd name="connsiteY6" fmla="*/ 627589 h 669679"/>
                <a:gd name="connsiteX7" fmla="*/ 570520 w 645729"/>
                <a:gd name="connsiteY7" fmla="*/ 602215 h 669679"/>
                <a:gd name="connsiteX8" fmla="*/ 645728 w 645729"/>
                <a:gd name="connsiteY8" fmla="*/ 669670 h 669679"/>
                <a:gd name="connsiteX0" fmla="*/ 11 w 645711"/>
                <a:gd name="connsiteY0" fmla="*/ 0 h 669679"/>
                <a:gd name="connsiteX1" fmla="*/ 136711 w 645711"/>
                <a:gd name="connsiteY1" fmla="*/ 39752 h 669679"/>
                <a:gd name="connsiteX2" fmla="*/ 47902 w 645711"/>
                <a:gd name="connsiteY2" fmla="*/ 250344 h 669679"/>
                <a:gd name="connsiteX3" fmla="*/ 287726 w 645711"/>
                <a:gd name="connsiteY3" fmla="*/ 213169 h 669679"/>
                <a:gd name="connsiteX4" fmla="*/ 249076 w 645711"/>
                <a:gd name="connsiteY4" fmla="*/ 426392 h 669679"/>
                <a:gd name="connsiteX5" fmla="*/ 494353 w 645711"/>
                <a:gd name="connsiteY5" fmla="*/ 415424 h 669679"/>
                <a:gd name="connsiteX6" fmla="*/ 425103 w 645711"/>
                <a:gd name="connsiteY6" fmla="*/ 627589 h 669679"/>
                <a:gd name="connsiteX7" fmla="*/ 570504 w 645711"/>
                <a:gd name="connsiteY7" fmla="*/ 602215 h 669679"/>
                <a:gd name="connsiteX8" fmla="*/ 645712 w 645711"/>
                <a:gd name="connsiteY8" fmla="*/ 669670 h 669679"/>
                <a:gd name="connsiteX0" fmla="*/ 6 w 807369"/>
                <a:gd name="connsiteY0" fmla="*/ 56005 h 634883"/>
                <a:gd name="connsiteX1" fmla="*/ 298367 w 807369"/>
                <a:gd name="connsiteY1" fmla="*/ 4956 h 634883"/>
                <a:gd name="connsiteX2" fmla="*/ 209558 w 807369"/>
                <a:gd name="connsiteY2" fmla="*/ 215548 h 634883"/>
                <a:gd name="connsiteX3" fmla="*/ 449382 w 807369"/>
                <a:gd name="connsiteY3" fmla="*/ 178373 h 634883"/>
                <a:gd name="connsiteX4" fmla="*/ 410732 w 807369"/>
                <a:gd name="connsiteY4" fmla="*/ 391596 h 634883"/>
                <a:gd name="connsiteX5" fmla="*/ 656009 w 807369"/>
                <a:gd name="connsiteY5" fmla="*/ 380628 h 634883"/>
                <a:gd name="connsiteX6" fmla="*/ 586759 w 807369"/>
                <a:gd name="connsiteY6" fmla="*/ 592793 h 634883"/>
                <a:gd name="connsiteX7" fmla="*/ 732160 w 807369"/>
                <a:gd name="connsiteY7" fmla="*/ 567419 h 634883"/>
                <a:gd name="connsiteX8" fmla="*/ 807368 w 807369"/>
                <a:gd name="connsiteY8" fmla="*/ 634874 h 634883"/>
                <a:gd name="connsiteX0" fmla="*/ 1 w 807362"/>
                <a:gd name="connsiteY0" fmla="*/ 56325 h 635203"/>
                <a:gd name="connsiteX1" fmla="*/ 90235 w 807362"/>
                <a:gd name="connsiteY1" fmla="*/ 62969 h 635203"/>
                <a:gd name="connsiteX2" fmla="*/ 298362 w 807362"/>
                <a:gd name="connsiteY2" fmla="*/ 5276 h 635203"/>
                <a:gd name="connsiteX3" fmla="*/ 209553 w 807362"/>
                <a:gd name="connsiteY3" fmla="*/ 215868 h 635203"/>
                <a:gd name="connsiteX4" fmla="*/ 449377 w 807362"/>
                <a:gd name="connsiteY4" fmla="*/ 178693 h 635203"/>
                <a:gd name="connsiteX5" fmla="*/ 410727 w 807362"/>
                <a:gd name="connsiteY5" fmla="*/ 391916 h 635203"/>
                <a:gd name="connsiteX6" fmla="*/ 656004 w 807362"/>
                <a:gd name="connsiteY6" fmla="*/ 380948 h 635203"/>
                <a:gd name="connsiteX7" fmla="*/ 586754 w 807362"/>
                <a:gd name="connsiteY7" fmla="*/ 593113 h 635203"/>
                <a:gd name="connsiteX8" fmla="*/ 732155 w 807362"/>
                <a:gd name="connsiteY8" fmla="*/ 567739 h 635203"/>
                <a:gd name="connsiteX9" fmla="*/ 807363 w 807362"/>
                <a:gd name="connsiteY9" fmla="*/ 635194 h 635203"/>
                <a:gd name="connsiteX0" fmla="*/ 138547 w 725290"/>
                <a:gd name="connsiteY0" fmla="*/ 59 h 731373"/>
                <a:gd name="connsiteX1" fmla="*/ 8161 w 725290"/>
                <a:gd name="connsiteY1" fmla="*/ 159139 h 731373"/>
                <a:gd name="connsiteX2" fmla="*/ 216288 w 725290"/>
                <a:gd name="connsiteY2" fmla="*/ 101446 h 731373"/>
                <a:gd name="connsiteX3" fmla="*/ 127479 w 725290"/>
                <a:gd name="connsiteY3" fmla="*/ 312038 h 731373"/>
                <a:gd name="connsiteX4" fmla="*/ 367303 w 725290"/>
                <a:gd name="connsiteY4" fmla="*/ 274863 h 731373"/>
                <a:gd name="connsiteX5" fmla="*/ 328653 w 725290"/>
                <a:gd name="connsiteY5" fmla="*/ 488086 h 731373"/>
                <a:gd name="connsiteX6" fmla="*/ 573930 w 725290"/>
                <a:gd name="connsiteY6" fmla="*/ 477118 h 731373"/>
                <a:gd name="connsiteX7" fmla="*/ 504680 w 725290"/>
                <a:gd name="connsiteY7" fmla="*/ 689283 h 731373"/>
                <a:gd name="connsiteX8" fmla="*/ 650081 w 725290"/>
                <a:gd name="connsiteY8" fmla="*/ 663909 h 731373"/>
                <a:gd name="connsiteX9" fmla="*/ 725289 w 725290"/>
                <a:gd name="connsiteY9" fmla="*/ 731364 h 731373"/>
                <a:gd name="connsiteX0" fmla="*/ 150168 w 724877"/>
                <a:gd name="connsiteY0" fmla="*/ 48 h 765608"/>
                <a:gd name="connsiteX1" fmla="*/ 7750 w 724877"/>
                <a:gd name="connsiteY1" fmla="*/ 193374 h 765608"/>
                <a:gd name="connsiteX2" fmla="*/ 215877 w 724877"/>
                <a:gd name="connsiteY2" fmla="*/ 135681 h 765608"/>
                <a:gd name="connsiteX3" fmla="*/ 127068 w 724877"/>
                <a:gd name="connsiteY3" fmla="*/ 346273 h 765608"/>
                <a:gd name="connsiteX4" fmla="*/ 366892 w 724877"/>
                <a:gd name="connsiteY4" fmla="*/ 309098 h 765608"/>
                <a:gd name="connsiteX5" fmla="*/ 328242 w 724877"/>
                <a:gd name="connsiteY5" fmla="*/ 522321 h 765608"/>
                <a:gd name="connsiteX6" fmla="*/ 573519 w 724877"/>
                <a:gd name="connsiteY6" fmla="*/ 511353 h 765608"/>
                <a:gd name="connsiteX7" fmla="*/ 504269 w 724877"/>
                <a:gd name="connsiteY7" fmla="*/ 723518 h 765608"/>
                <a:gd name="connsiteX8" fmla="*/ 649670 w 724877"/>
                <a:gd name="connsiteY8" fmla="*/ 698144 h 765608"/>
                <a:gd name="connsiteX9" fmla="*/ 724878 w 724877"/>
                <a:gd name="connsiteY9" fmla="*/ 765599 h 765608"/>
                <a:gd name="connsiteX0" fmla="*/ 163913 w 724445"/>
                <a:gd name="connsiteY0" fmla="*/ 63 h 718265"/>
                <a:gd name="connsiteX1" fmla="*/ 7316 w 724445"/>
                <a:gd name="connsiteY1" fmla="*/ 146031 h 718265"/>
                <a:gd name="connsiteX2" fmla="*/ 215443 w 724445"/>
                <a:gd name="connsiteY2" fmla="*/ 88338 h 718265"/>
                <a:gd name="connsiteX3" fmla="*/ 126634 w 724445"/>
                <a:gd name="connsiteY3" fmla="*/ 298930 h 718265"/>
                <a:gd name="connsiteX4" fmla="*/ 366458 w 724445"/>
                <a:gd name="connsiteY4" fmla="*/ 261755 h 718265"/>
                <a:gd name="connsiteX5" fmla="*/ 327808 w 724445"/>
                <a:gd name="connsiteY5" fmla="*/ 474978 h 718265"/>
                <a:gd name="connsiteX6" fmla="*/ 573085 w 724445"/>
                <a:gd name="connsiteY6" fmla="*/ 464010 h 718265"/>
                <a:gd name="connsiteX7" fmla="*/ 503835 w 724445"/>
                <a:gd name="connsiteY7" fmla="*/ 676175 h 718265"/>
                <a:gd name="connsiteX8" fmla="*/ 649236 w 724445"/>
                <a:gd name="connsiteY8" fmla="*/ 650801 h 718265"/>
                <a:gd name="connsiteX9" fmla="*/ 724444 w 724445"/>
                <a:gd name="connsiteY9" fmla="*/ 718256 h 718265"/>
                <a:gd name="connsiteX0" fmla="*/ 145157 w 725048"/>
                <a:gd name="connsiteY0" fmla="*/ 51 h 755485"/>
                <a:gd name="connsiteX1" fmla="*/ 7921 w 725048"/>
                <a:gd name="connsiteY1" fmla="*/ 183251 h 755485"/>
                <a:gd name="connsiteX2" fmla="*/ 216048 w 725048"/>
                <a:gd name="connsiteY2" fmla="*/ 125558 h 755485"/>
                <a:gd name="connsiteX3" fmla="*/ 127239 w 725048"/>
                <a:gd name="connsiteY3" fmla="*/ 336150 h 755485"/>
                <a:gd name="connsiteX4" fmla="*/ 367063 w 725048"/>
                <a:gd name="connsiteY4" fmla="*/ 298975 h 755485"/>
                <a:gd name="connsiteX5" fmla="*/ 328413 w 725048"/>
                <a:gd name="connsiteY5" fmla="*/ 512198 h 755485"/>
                <a:gd name="connsiteX6" fmla="*/ 573690 w 725048"/>
                <a:gd name="connsiteY6" fmla="*/ 501230 h 755485"/>
                <a:gd name="connsiteX7" fmla="*/ 504440 w 725048"/>
                <a:gd name="connsiteY7" fmla="*/ 713395 h 755485"/>
                <a:gd name="connsiteX8" fmla="*/ 649841 w 725048"/>
                <a:gd name="connsiteY8" fmla="*/ 688021 h 755485"/>
                <a:gd name="connsiteX9" fmla="*/ 725049 w 725048"/>
                <a:gd name="connsiteY9" fmla="*/ 755476 h 755485"/>
                <a:gd name="connsiteX0" fmla="*/ 145157 w 725050"/>
                <a:gd name="connsiteY0" fmla="*/ 51 h 755485"/>
                <a:gd name="connsiteX1" fmla="*/ 7921 w 725050"/>
                <a:gd name="connsiteY1" fmla="*/ 183251 h 755485"/>
                <a:gd name="connsiteX2" fmla="*/ 260625 w 725050"/>
                <a:gd name="connsiteY2" fmla="*/ 151030 h 755485"/>
                <a:gd name="connsiteX3" fmla="*/ 127239 w 725050"/>
                <a:gd name="connsiteY3" fmla="*/ 336150 h 755485"/>
                <a:gd name="connsiteX4" fmla="*/ 367063 w 725050"/>
                <a:gd name="connsiteY4" fmla="*/ 298975 h 755485"/>
                <a:gd name="connsiteX5" fmla="*/ 328413 w 725050"/>
                <a:gd name="connsiteY5" fmla="*/ 512198 h 755485"/>
                <a:gd name="connsiteX6" fmla="*/ 573690 w 725050"/>
                <a:gd name="connsiteY6" fmla="*/ 501230 h 755485"/>
                <a:gd name="connsiteX7" fmla="*/ 504440 w 725050"/>
                <a:gd name="connsiteY7" fmla="*/ 713395 h 755485"/>
                <a:gd name="connsiteX8" fmla="*/ 649841 w 725050"/>
                <a:gd name="connsiteY8" fmla="*/ 688021 h 755485"/>
                <a:gd name="connsiteX9" fmla="*/ 725049 w 725050"/>
                <a:gd name="connsiteY9" fmla="*/ 755476 h 755485"/>
                <a:gd name="connsiteX0" fmla="*/ 145157 w 725048"/>
                <a:gd name="connsiteY0" fmla="*/ 51 h 755485"/>
                <a:gd name="connsiteX1" fmla="*/ 7921 w 725048"/>
                <a:gd name="connsiteY1" fmla="*/ 183251 h 755485"/>
                <a:gd name="connsiteX2" fmla="*/ 243098 w 725048"/>
                <a:gd name="connsiteY2" fmla="*/ 131668 h 755485"/>
                <a:gd name="connsiteX3" fmla="*/ 127239 w 725048"/>
                <a:gd name="connsiteY3" fmla="*/ 336150 h 755485"/>
                <a:gd name="connsiteX4" fmla="*/ 367063 w 725048"/>
                <a:gd name="connsiteY4" fmla="*/ 298975 h 755485"/>
                <a:gd name="connsiteX5" fmla="*/ 328413 w 725048"/>
                <a:gd name="connsiteY5" fmla="*/ 512198 h 755485"/>
                <a:gd name="connsiteX6" fmla="*/ 573690 w 725048"/>
                <a:gd name="connsiteY6" fmla="*/ 501230 h 755485"/>
                <a:gd name="connsiteX7" fmla="*/ 504440 w 725048"/>
                <a:gd name="connsiteY7" fmla="*/ 713395 h 755485"/>
                <a:gd name="connsiteX8" fmla="*/ 649841 w 725048"/>
                <a:gd name="connsiteY8" fmla="*/ 688021 h 755485"/>
                <a:gd name="connsiteX9" fmla="*/ 725049 w 725048"/>
                <a:gd name="connsiteY9" fmla="*/ 755476 h 755485"/>
                <a:gd name="connsiteX0" fmla="*/ 145157 w 725050"/>
                <a:gd name="connsiteY0" fmla="*/ 51 h 755485"/>
                <a:gd name="connsiteX1" fmla="*/ 7921 w 725050"/>
                <a:gd name="connsiteY1" fmla="*/ 183251 h 755485"/>
                <a:gd name="connsiteX2" fmla="*/ 243098 w 725050"/>
                <a:gd name="connsiteY2" fmla="*/ 131668 h 755485"/>
                <a:gd name="connsiteX3" fmla="*/ 127239 w 725050"/>
                <a:gd name="connsiteY3" fmla="*/ 336150 h 755485"/>
                <a:gd name="connsiteX4" fmla="*/ 397618 w 725050"/>
                <a:gd name="connsiteY4" fmla="*/ 308958 h 755485"/>
                <a:gd name="connsiteX5" fmla="*/ 328413 w 725050"/>
                <a:gd name="connsiteY5" fmla="*/ 512198 h 755485"/>
                <a:gd name="connsiteX6" fmla="*/ 573690 w 725050"/>
                <a:gd name="connsiteY6" fmla="*/ 501230 h 755485"/>
                <a:gd name="connsiteX7" fmla="*/ 504440 w 725050"/>
                <a:gd name="connsiteY7" fmla="*/ 713395 h 755485"/>
                <a:gd name="connsiteX8" fmla="*/ 649841 w 725050"/>
                <a:gd name="connsiteY8" fmla="*/ 688021 h 755485"/>
                <a:gd name="connsiteX9" fmla="*/ 725049 w 725050"/>
                <a:gd name="connsiteY9" fmla="*/ 755476 h 755485"/>
                <a:gd name="connsiteX0" fmla="*/ 145157 w 725048"/>
                <a:gd name="connsiteY0" fmla="*/ 51 h 755485"/>
                <a:gd name="connsiteX1" fmla="*/ 7921 w 725048"/>
                <a:gd name="connsiteY1" fmla="*/ 183251 h 755485"/>
                <a:gd name="connsiteX2" fmla="*/ 243098 w 725048"/>
                <a:gd name="connsiteY2" fmla="*/ 131668 h 755485"/>
                <a:gd name="connsiteX3" fmla="*/ 149944 w 725048"/>
                <a:gd name="connsiteY3" fmla="*/ 345386 h 755485"/>
                <a:gd name="connsiteX4" fmla="*/ 397618 w 725048"/>
                <a:gd name="connsiteY4" fmla="*/ 308958 h 755485"/>
                <a:gd name="connsiteX5" fmla="*/ 328413 w 725048"/>
                <a:gd name="connsiteY5" fmla="*/ 512198 h 755485"/>
                <a:gd name="connsiteX6" fmla="*/ 573690 w 725048"/>
                <a:gd name="connsiteY6" fmla="*/ 501230 h 755485"/>
                <a:gd name="connsiteX7" fmla="*/ 504440 w 725048"/>
                <a:gd name="connsiteY7" fmla="*/ 713395 h 755485"/>
                <a:gd name="connsiteX8" fmla="*/ 649841 w 725048"/>
                <a:gd name="connsiteY8" fmla="*/ 688021 h 755485"/>
                <a:gd name="connsiteX9" fmla="*/ 725049 w 725048"/>
                <a:gd name="connsiteY9" fmla="*/ 755476 h 755485"/>
                <a:gd name="connsiteX0" fmla="*/ 145157 w 725050"/>
                <a:gd name="connsiteY0" fmla="*/ 51 h 755485"/>
                <a:gd name="connsiteX1" fmla="*/ 7921 w 725050"/>
                <a:gd name="connsiteY1" fmla="*/ 183251 h 755485"/>
                <a:gd name="connsiteX2" fmla="*/ 257121 w 725050"/>
                <a:gd name="connsiteY2" fmla="*/ 147159 h 755485"/>
                <a:gd name="connsiteX3" fmla="*/ 149944 w 725050"/>
                <a:gd name="connsiteY3" fmla="*/ 345386 h 755485"/>
                <a:gd name="connsiteX4" fmla="*/ 397618 w 725050"/>
                <a:gd name="connsiteY4" fmla="*/ 308958 h 755485"/>
                <a:gd name="connsiteX5" fmla="*/ 328413 w 725050"/>
                <a:gd name="connsiteY5" fmla="*/ 512198 h 755485"/>
                <a:gd name="connsiteX6" fmla="*/ 573690 w 725050"/>
                <a:gd name="connsiteY6" fmla="*/ 501230 h 755485"/>
                <a:gd name="connsiteX7" fmla="*/ 504440 w 725050"/>
                <a:gd name="connsiteY7" fmla="*/ 713395 h 755485"/>
                <a:gd name="connsiteX8" fmla="*/ 649841 w 725050"/>
                <a:gd name="connsiteY8" fmla="*/ 688021 h 755485"/>
                <a:gd name="connsiteX9" fmla="*/ 725049 w 725050"/>
                <a:gd name="connsiteY9" fmla="*/ 755476 h 755485"/>
                <a:gd name="connsiteX0" fmla="*/ 124908 w 704799"/>
                <a:gd name="connsiteY0" fmla="*/ 46 h 755480"/>
                <a:gd name="connsiteX1" fmla="*/ 8704 w 704799"/>
                <a:gd name="connsiteY1" fmla="*/ 206481 h 755480"/>
                <a:gd name="connsiteX2" fmla="*/ 236872 w 704799"/>
                <a:gd name="connsiteY2" fmla="*/ 147154 h 755480"/>
                <a:gd name="connsiteX3" fmla="*/ 129695 w 704799"/>
                <a:gd name="connsiteY3" fmla="*/ 345381 h 755480"/>
                <a:gd name="connsiteX4" fmla="*/ 377369 w 704799"/>
                <a:gd name="connsiteY4" fmla="*/ 308953 h 755480"/>
                <a:gd name="connsiteX5" fmla="*/ 308164 w 704799"/>
                <a:gd name="connsiteY5" fmla="*/ 512193 h 755480"/>
                <a:gd name="connsiteX6" fmla="*/ 553441 w 704799"/>
                <a:gd name="connsiteY6" fmla="*/ 501225 h 755480"/>
                <a:gd name="connsiteX7" fmla="*/ 484191 w 704799"/>
                <a:gd name="connsiteY7" fmla="*/ 713390 h 755480"/>
                <a:gd name="connsiteX8" fmla="*/ 629592 w 704799"/>
                <a:gd name="connsiteY8" fmla="*/ 688016 h 755480"/>
                <a:gd name="connsiteX9" fmla="*/ 704800 w 704799"/>
                <a:gd name="connsiteY9" fmla="*/ 755471 h 755480"/>
                <a:gd name="connsiteX0" fmla="*/ 223289 w 701997"/>
                <a:gd name="connsiteY0" fmla="*/ 50 h 738785"/>
                <a:gd name="connsiteX1" fmla="*/ 5900 w 701997"/>
                <a:gd name="connsiteY1" fmla="*/ 189786 h 738785"/>
                <a:gd name="connsiteX2" fmla="*/ 234068 w 701997"/>
                <a:gd name="connsiteY2" fmla="*/ 130459 h 738785"/>
                <a:gd name="connsiteX3" fmla="*/ 126891 w 701997"/>
                <a:gd name="connsiteY3" fmla="*/ 328686 h 738785"/>
                <a:gd name="connsiteX4" fmla="*/ 374565 w 701997"/>
                <a:gd name="connsiteY4" fmla="*/ 292258 h 738785"/>
                <a:gd name="connsiteX5" fmla="*/ 305360 w 701997"/>
                <a:gd name="connsiteY5" fmla="*/ 495498 h 738785"/>
                <a:gd name="connsiteX6" fmla="*/ 550637 w 701997"/>
                <a:gd name="connsiteY6" fmla="*/ 484530 h 738785"/>
                <a:gd name="connsiteX7" fmla="*/ 481387 w 701997"/>
                <a:gd name="connsiteY7" fmla="*/ 696695 h 738785"/>
                <a:gd name="connsiteX8" fmla="*/ 626788 w 701997"/>
                <a:gd name="connsiteY8" fmla="*/ 671321 h 738785"/>
                <a:gd name="connsiteX9" fmla="*/ 701996 w 701997"/>
                <a:gd name="connsiteY9" fmla="*/ 738776 h 738785"/>
                <a:gd name="connsiteX0" fmla="*/ 138390 w 704261"/>
                <a:gd name="connsiteY0" fmla="*/ 49 h 739992"/>
                <a:gd name="connsiteX1" fmla="*/ 8166 w 704261"/>
                <a:gd name="connsiteY1" fmla="*/ 190993 h 739992"/>
                <a:gd name="connsiteX2" fmla="*/ 236334 w 704261"/>
                <a:gd name="connsiteY2" fmla="*/ 131666 h 739992"/>
                <a:gd name="connsiteX3" fmla="*/ 129157 w 704261"/>
                <a:gd name="connsiteY3" fmla="*/ 329893 h 739992"/>
                <a:gd name="connsiteX4" fmla="*/ 376831 w 704261"/>
                <a:gd name="connsiteY4" fmla="*/ 293465 h 739992"/>
                <a:gd name="connsiteX5" fmla="*/ 307626 w 704261"/>
                <a:gd name="connsiteY5" fmla="*/ 496705 h 739992"/>
                <a:gd name="connsiteX6" fmla="*/ 552903 w 704261"/>
                <a:gd name="connsiteY6" fmla="*/ 485737 h 739992"/>
                <a:gd name="connsiteX7" fmla="*/ 483653 w 704261"/>
                <a:gd name="connsiteY7" fmla="*/ 697902 h 739992"/>
                <a:gd name="connsiteX8" fmla="*/ 629054 w 704261"/>
                <a:gd name="connsiteY8" fmla="*/ 672528 h 739992"/>
                <a:gd name="connsiteX9" fmla="*/ 704262 w 704261"/>
                <a:gd name="connsiteY9" fmla="*/ 739983 h 739992"/>
                <a:gd name="connsiteX0" fmla="*/ 133532 w 699404"/>
                <a:gd name="connsiteY0" fmla="*/ 0 h 739943"/>
                <a:gd name="connsiteX1" fmla="*/ 119396 w 699404"/>
                <a:gd name="connsiteY1" fmla="*/ 49803 h 739943"/>
                <a:gd name="connsiteX2" fmla="*/ 3308 w 699404"/>
                <a:gd name="connsiteY2" fmla="*/ 190944 h 739943"/>
                <a:gd name="connsiteX3" fmla="*/ 231476 w 699404"/>
                <a:gd name="connsiteY3" fmla="*/ 131617 h 739943"/>
                <a:gd name="connsiteX4" fmla="*/ 124299 w 699404"/>
                <a:gd name="connsiteY4" fmla="*/ 329844 h 739943"/>
                <a:gd name="connsiteX5" fmla="*/ 371973 w 699404"/>
                <a:gd name="connsiteY5" fmla="*/ 293416 h 739943"/>
                <a:gd name="connsiteX6" fmla="*/ 302768 w 699404"/>
                <a:gd name="connsiteY6" fmla="*/ 496656 h 739943"/>
                <a:gd name="connsiteX7" fmla="*/ 548045 w 699404"/>
                <a:gd name="connsiteY7" fmla="*/ 485688 h 739943"/>
                <a:gd name="connsiteX8" fmla="*/ 478795 w 699404"/>
                <a:gd name="connsiteY8" fmla="*/ 697853 h 739943"/>
                <a:gd name="connsiteX9" fmla="*/ 624196 w 699404"/>
                <a:gd name="connsiteY9" fmla="*/ 672479 h 739943"/>
                <a:gd name="connsiteX10" fmla="*/ 699404 w 699404"/>
                <a:gd name="connsiteY10" fmla="*/ 739934 h 739943"/>
                <a:gd name="connsiteX0" fmla="*/ 108994 w 699404"/>
                <a:gd name="connsiteY0" fmla="*/ -1 h 767049"/>
                <a:gd name="connsiteX1" fmla="*/ 119396 w 699404"/>
                <a:gd name="connsiteY1" fmla="*/ 76909 h 767049"/>
                <a:gd name="connsiteX2" fmla="*/ 3308 w 699404"/>
                <a:gd name="connsiteY2" fmla="*/ 218050 h 767049"/>
                <a:gd name="connsiteX3" fmla="*/ 231476 w 699404"/>
                <a:gd name="connsiteY3" fmla="*/ 158723 h 767049"/>
                <a:gd name="connsiteX4" fmla="*/ 124299 w 699404"/>
                <a:gd name="connsiteY4" fmla="*/ 356950 h 767049"/>
                <a:gd name="connsiteX5" fmla="*/ 371973 w 699404"/>
                <a:gd name="connsiteY5" fmla="*/ 320522 h 767049"/>
                <a:gd name="connsiteX6" fmla="*/ 302768 w 699404"/>
                <a:gd name="connsiteY6" fmla="*/ 523762 h 767049"/>
                <a:gd name="connsiteX7" fmla="*/ 548045 w 699404"/>
                <a:gd name="connsiteY7" fmla="*/ 512794 h 767049"/>
                <a:gd name="connsiteX8" fmla="*/ 478795 w 699404"/>
                <a:gd name="connsiteY8" fmla="*/ 724959 h 767049"/>
                <a:gd name="connsiteX9" fmla="*/ 624196 w 699404"/>
                <a:gd name="connsiteY9" fmla="*/ 699585 h 767049"/>
                <a:gd name="connsiteX10" fmla="*/ 699404 w 699404"/>
                <a:gd name="connsiteY10" fmla="*/ 767040 h 767049"/>
                <a:gd name="connsiteX0" fmla="*/ 109975 w 700385"/>
                <a:gd name="connsiteY0" fmla="*/ 1 h 767051"/>
                <a:gd name="connsiteX1" fmla="*/ 88986 w 700385"/>
                <a:gd name="connsiteY1" fmla="*/ 73925 h 767051"/>
                <a:gd name="connsiteX2" fmla="*/ 4289 w 700385"/>
                <a:gd name="connsiteY2" fmla="*/ 218052 h 767051"/>
                <a:gd name="connsiteX3" fmla="*/ 232457 w 700385"/>
                <a:gd name="connsiteY3" fmla="*/ 158725 h 767051"/>
                <a:gd name="connsiteX4" fmla="*/ 125280 w 700385"/>
                <a:gd name="connsiteY4" fmla="*/ 356952 h 767051"/>
                <a:gd name="connsiteX5" fmla="*/ 372954 w 700385"/>
                <a:gd name="connsiteY5" fmla="*/ 320524 h 767051"/>
                <a:gd name="connsiteX6" fmla="*/ 303749 w 700385"/>
                <a:gd name="connsiteY6" fmla="*/ 523764 h 767051"/>
                <a:gd name="connsiteX7" fmla="*/ 549026 w 700385"/>
                <a:gd name="connsiteY7" fmla="*/ 512796 h 767051"/>
                <a:gd name="connsiteX8" fmla="*/ 479776 w 700385"/>
                <a:gd name="connsiteY8" fmla="*/ 724961 h 767051"/>
                <a:gd name="connsiteX9" fmla="*/ 625177 w 700385"/>
                <a:gd name="connsiteY9" fmla="*/ 699587 h 767051"/>
                <a:gd name="connsiteX10" fmla="*/ 700385 w 700385"/>
                <a:gd name="connsiteY10" fmla="*/ 767042 h 76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0385" h="767051">
                  <a:moveTo>
                    <a:pt x="109975" y="1"/>
                  </a:moveTo>
                  <a:cubicBezTo>
                    <a:pt x="101803" y="7159"/>
                    <a:pt x="110690" y="42101"/>
                    <a:pt x="88986" y="73925"/>
                  </a:cubicBezTo>
                  <a:cubicBezTo>
                    <a:pt x="67282" y="105749"/>
                    <a:pt x="-20207" y="203273"/>
                    <a:pt x="4289" y="218052"/>
                  </a:cubicBezTo>
                  <a:cubicBezTo>
                    <a:pt x="28785" y="232831"/>
                    <a:pt x="212292" y="135575"/>
                    <a:pt x="232457" y="158725"/>
                  </a:cubicBezTo>
                  <a:cubicBezTo>
                    <a:pt x="252622" y="181875"/>
                    <a:pt x="101864" y="329985"/>
                    <a:pt x="125280" y="356952"/>
                  </a:cubicBezTo>
                  <a:cubicBezTo>
                    <a:pt x="148696" y="383919"/>
                    <a:pt x="343209" y="292722"/>
                    <a:pt x="372954" y="320524"/>
                  </a:cubicBezTo>
                  <a:cubicBezTo>
                    <a:pt x="402699" y="348326"/>
                    <a:pt x="274404" y="491719"/>
                    <a:pt x="303749" y="523764"/>
                  </a:cubicBezTo>
                  <a:cubicBezTo>
                    <a:pt x="333094" y="555809"/>
                    <a:pt x="519688" y="479263"/>
                    <a:pt x="549026" y="512796"/>
                  </a:cubicBezTo>
                  <a:cubicBezTo>
                    <a:pt x="578364" y="546329"/>
                    <a:pt x="467084" y="693829"/>
                    <a:pt x="479776" y="724961"/>
                  </a:cubicBezTo>
                  <a:cubicBezTo>
                    <a:pt x="492468" y="756093"/>
                    <a:pt x="577738" y="697293"/>
                    <a:pt x="625177" y="699587"/>
                  </a:cubicBezTo>
                  <a:cubicBezTo>
                    <a:pt x="672616" y="701881"/>
                    <a:pt x="684882" y="767957"/>
                    <a:pt x="700385" y="767042"/>
                  </a:cubicBezTo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rot="2865780" flipV="1">
              <a:off x="6568245" y="4992153"/>
              <a:ext cx="484896" cy="596426"/>
            </a:xfrm>
            <a:custGeom>
              <a:avLst/>
              <a:gdLst>
                <a:gd name="connsiteX0" fmla="*/ 30616 w 608992"/>
                <a:gd name="connsiteY0" fmla="*/ 0 h 659946"/>
                <a:gd name="connsiteX1" fmla="*/ 18043 w 608992"/>
                <a:gd name="connsiteY1" fmla="*/ 264072 h 659946"/>
                <a:gd name="connsiteX2" fmla="*/ 244364 w 608992"/>
                <a:gd name="connsiteY2" fmla="*/ 188623 h 659946"/>
                <a:gd name="connsiteX3" fmla="*/ 219217 w 608992"/>
                <a:gd name="connsiteY3" fmla="*/ 440120 h 659946"/>
                <a:gd name="connsiteX4" fmla="*/ 445538 w 608992"/>
                <a:gd name="connsiteY4" fmla="*/ 389820 h 659946"/>
                <a:gd name="connsiteX5" fmla="*/ 395244 w 608992"/>
                <a:gd name="connsiteY5" fmla="*/ 641317 h 659946"/>
                <a:gd name="connsiteX6" fmla="*/ 608992 w 608992"/>
                <a:gd name="connsiteY6" fmla="*/ 641317 h 659946"/>
                <a:gd name="connsiteX0" fmla="*/ 29823 w 608199"/>
                <a:gd name="connsiteY0" fmla="*/ 0 h 659946"/>
                <a:gd name="connsiteX1" fmla="*/ 17222 w 608199"/>
                <a:gd name="connsiteY1" fmla="*/ 66267 h 659946"/>
                <a:gd name="connsiteX2" fmla="*/ 17250 w 608199"/>
                <a:gd name="connsiteY2" fmla="*/ 264072 h 659946"/>
                <a:gd name="connsiteX3" fmla="*/ 243571 w 608199"/>
                <a:gd name="connsiteY3" fmla="*/ 188623 h 659946"/>
                <a:gd name="connsiteX4" fmla="*/ 218424 w 608199"/>
                <a:gd name="connsiteY4" fmla="*/ 440120 h 659946"/>
                <a:gd name="connsiteX5" fmla="*/ 444745 w 608199"/>
                <a:gd name="connsiteY5" fmla="*/ 389820 h 659946"/>
                <a:gd name="connsiteX6" fmla="*/ 394451 w 608199"/>
                <a:gd name="connsiteY6" fmla="*/ 641317 h 659946"/>
                <a:gd name="connsiteX7" fmla="*/ 608199 w 608199"/>
                <a:gd name="connsiteY7" fmla="*/ 641317 h 659946"/>
                <a:gd name="connsiteX0" fmla="*/ 29823 w 608199"/>
                <a:gd name="connsiteY0" fmla="*/ 0 h 657034"/>
                <a:gd name="connsiteX1" fmla="*/ 17222 w 608199"/>
                <a:gd name="connsiteY1" fmla="*/ 66267 h 657034"/>
                <a:gd name="connsiteX2" fmla="*/ 17250 w 608199"/>
                <a:gd name="connsiteY2" fmla="*/ 264072 h 657034"/>
                <a:gd name="connsiteX3" fmla="*/ 243571 w 608199"/>
                <a:gd name="connsiteY3" fmla="*/ 188623 h 657034"/>
                <a:gd name="connsiteX4" fmla="*/ 218424 w 608199"/>
                <a:gd name="connsiteY4" fmla="*/ 440120 h 657034"/>
                <a:gd name="connsiteX5" fmla="*/ 463701 w 608199"/>
                <a:gd name="connsiteY5" fmla="*/ 429152 h 657034"/>
                <a:gd name="connsiteX6" fmla="*/ 394451 w 608199"/>
                <a:gd name="connsiteY6" fmla="*/ 641317 h 657034"/>
                <a:gd name="connsiteX7" fmla="*/ 608199 w 608199"/>
                <a:gd name="connsiteY7" fmla="*/ 641317 h 657034"/>
                <a:gd name="connsiteX0" fmla="*/ 30821 w 609197"/>
                <a:gd name="connsiteY0" fmla="*/ 0 h 657032"/>
                <a:gd name="connsiteX1" fmla="*/ 18220 w 609197"/>
                <a:gd name="connsiteY1" fmla="*/ 66267 h 657032"/>
                <a:gd name="connsiteX2" fmla="*/ 18248 w 609197"/>
                <a:gd name="connsiteY2" fmla="*/ 264072 h 657032"/>
                <a:gd name="connsiteX3" fmla="*/ 258072 w 609197"/>
                <a:gd name="connsiteY3" fmla="*/ 226897 h 657032"/>
                <a:gd name="connsiteX4" fmla="*/ 219422 w 609197"/>
                <a:gd name="connsiteY4" fmla="*/ 440120 h 657032"/>
                <a:gd name="connsiteX5" fmla="*/ 464699 w 609197"/>
                <a:gd name="connsiteY5" fmla="*/ 429152 h 657032"/>
                <a:gd name="connsiteX6" fmla="*/ 395449 w 609197"/>
                <a:gd name="connsiteY6" fmla="*/ 641317 h 657032"/>
                <a:gd name="connsiteX7" fmla="*/ 609197 w 609197"/>
                <a:gd name="connsiteY7" fmla="*/ 641317 h 657032"/>
                <a:gd name="connsiteX0" fmla="*/ 27 w 638867"/>
                <a:gd name="connsiteY0" fmla="*/ 0 h 643306"/>
                <a:gd name="connsiteX1" fmla="*/ 47890 w 638867"/>
                <a:gd name="connsiteY1" fmla="*/ 52539 h 643306"/>
                <a:gd name="connsiteX2" fmla="*/ 47918 w 638867"/>
                <a:gd name="connsiteY2" fmla="*/ 250344 h 643306"/>
                <a:gd name="connsiteX3" fmla="*/ 287742 w 638867"/>
                <a:gd name="connsiteY3" fmla="*/ 213169 h 643306"/>
                <a:gd name="connsiteX4" fmla="*/ 249092 w 638867"/>
                <a:gd name="connsiteY4" fmla="*/ 426392 h 643306"/>
                <a:gd name="connsiteX5" fmla="*/ 494369 w 638867"/>
                <a:gd name="connsiteY5" fmla="*/ 415424 h 643306"/>
                <a:gd name="connsiteX6" fmla="*/ 425119 w 638867"/>
                <a:gd name="connsiteY6" fmla="*/ 627589 h 643306"/>
                <a:gd name="connsiteX7" fmla="*/ 638867 w 638867"/>
                <a:gd name="connsiteY7" fmla="*/ 627589 h 643306"/>
                <a:gd name="connsiteX0" fmla="*/ 27 w 709755"/>
                <a:gd name="connsiteY0" fmla="*/ 0 h 648825"/>
                <a:gd name="connsiteX1" fmla="*/ 47890 w 709755"/>
                <a:gd name="connsiteY1" fmla="*/ 52539 h 648825"/>
                <a:gd name="connsiteX2" fmla="*/ 47918 w 709755"/>
                <a:gd name="connsiteY2" fmla="*/ 250344 h 648825"/>
                <a:gd name="connsiteX3" fmla="*/ 287742 w 709755"/>
                <a:gd name="connsiteY3" fmla="*/ 213169 h 648825"/>
                <a:gd name="connsiteX4" fmla="*/ 249092 w 709755"/>
                <a:gd name="connsiteY4" fmla="*/ 426392 h 648825"/>
                <a:gd name="connsiteX5" fmla="*/ 494369 w 709755"/>
                <a:gd name="connsiteY5" fmla="*/ 415424 h 648825"/>
                <a:gd name="connsiteX6" fmla="*/ 425119 w 709755"/>
                <a:gd name="connsiteY6" fmla="*/ 627589 h 648825"/>
                <a:gd name="connsiteX7" fmla="*/ 709755 w 709755"/>
                <a:gd name="connsiteY7" fmla="*/ 641352 h 648825"/>
                <a:gd name="connsiteX0" fmla="*/ 27 w 709755"/>
                <a:gd name="connsiteY0" fmla="*/ 0 h 641372"/>
                <a:gd name="connsiteX1" fmla="*/ 47890 w 709755"/>
                <a:gd name="connsiteY1" fmla="*/ 52539 h 641372"/>
                <a:gd name="connsiteX2" fmla="*/ 47918 w 709755"/>
                <a:gd name="connsiteY2" fmla="*/ 250344 h 641372"/>
                <a:gd name="connsiteX3" fmla="*/ 287742 w 709755"/>
                <a:gd name="connsiteY3" fmla="*/ 213169 h 641372"/>
                <a:gd name="connsiteX4" fmla="*/ 249092 w 709755"/>
                <a:gd name="connsiteY4" fmla="*/ 426392 h 641372"/>
                <a:gd name="connsiteX5" fmla="*/ 494369 w 709755"/>
                <a:gd name="connsiteY5" fmla="*/ 415424 h 641372"/>
                <a:gd name="connsiteX6" fmla="*/ 425119 w 709755"/>
                <a:gd name="connsiteY6" fmla="*/ 627589 h 641372"/>
                <a:gd name="connsiteX7" fmla="*/ 608691 w 709755"/>
                <a:gd name="connsiteY7" fmla="*/ 609626 h 641372"/>
                <a:gd name="connsiteX8" fmla="*/ 709755 w 709755"/>
                <a:gd name="connsiteY8" fmla="*/ 641352 h 641372"/>
                <a:gd name="connsiteX0" fmla="*/ 27 w 677963"/>
                <a:gd name="connsiteY0" fmla="*/ 0 h 701400"/>
                <a:gd name="connsiteX1" fmla="*/ 47890 w 677963"/>
                <a:gd name="connsiteY1" fmla="*/ 52539 h 701400"/>
                <a:gd name="connsiteX2" fmla="*/ 47918 w 677963"/>
                <a:gd name="connsiteY2" fmla="*/ 250344 h 701400"/>
                <a:gd name="connsiteX3" fmla="*/ 287742 w 677963"/>
                <a:gd name="connsiteY3" fmla="*/ 213169 h 701400"/>
                <a:gd name="connsiteX4" fmla="*/ 249092 w 677963"/>
                <a:gd name="connsiteY4" fmla="*/ 426392 h 701400"/>
                <a:gd name="connsiteX5" fmla="*/ 494369 w 677963"/>
                <a:gd name="connsiteY5" fmla="*/ 415424 h 701400"/>
                <a:gd name="connsiteX6" fmla="*/ 425119 w 677963"/>
                <a:gd name="connsiteY6" fmla="*/ 627589 h 701400"/>
                <a:gd name="connsiteX7" fmla="*/ 608691 w 677963"/>
                <a:gd name="connsiteY7" fmla="*/ 609626 h 701400"/>
                <a:gd name="connsiteX8" fmla="*/ 677964 w 677963"/>
                <a:gd name="connsiteY8" fmla="*/ 701394 h 701400"/>
                <a:gd name="connsiteX0" fmla="*/ 27 w 677965"/>
                <a:gd name="connsiteY0" fmla="*/ 0 h 701400"/>
                <a:gd name="connsiteX1" fmla="*/ 47890 w 677965"/>
                <a:gd name="connsiteY1" fmla="*/ 52539 h 701400"/>
                <a:gd name="connsiteX2" fmla="*/ 47918 w 677965"/>
                <a:gd name="connsiteY2" fmla="*/ 250344 h 701400"/>
                <a:gd name="connsiteX3" fmla="*/ 287742 w 677965"/>
                <a:gd name="connsiteY3" fmla="*/ 213169 h 701400"/>
                <a:gd name="connsiteX4" fmla="*/ 249092 w 677965"/>
                <a:gd name="connsiteY4" fmla="*/ 426392 h 701400"/>
                <a:gd name="connsiteX5" fmla="*/ 494369 w 677965"/>
                <a:gd name="connsiteY5" fmla="*/ 415424 h 701400"/>
                <a:gd name="connsiteX6" fmla="*/ 425119 w 677965"/>
                <a:gd name="connsiteY6" fmla="*/ 627589 h 701400"/>
                <a:gd name="connsiteX7" fmla="*/ 570520 w 677965"/>
                <a:gd name="connsiteY7" fmla="*/ 602215 h 701400"/>
                <a:gd name="connsiteX8" fmla="*/ 677964 w 677965"/>
                <a:gd name="connsiteY8" fmla="*/ 701394 h 701400"/>
                <a:gd name="connsiteX0" fmla="*/ 27 w 645729"/>
                <a:gd name="connsiteY0" fmla="*/ 0 h 669679"/>
                <a:gd name="connsiteX1" fmla="*/ 47890 w 645729"/>
                <a:gd name="connsiteY1" fmla="*/ 52539 h 669679"/>
                <a:gd name="connsiteX2" fmla="*/ 47918 w 645729"/>
                <a:gd name="connsiteY2" fmla="*/ 250344 h 669679"/>
                <a:gd name="connsiteX3" fmla="*/ 287742 w 645729"/>
                <a:gd name="connsiteY3" fmla="*/ 213169 h 669679"/>
                <a:gd name="connsiteX4" fmla="*/ 249092 w 645729"/>
                <a:gd name="connsiteY4" fmla="*/ 426392 h 669679"/>
                <a:gd name="connsiteX5" fmla="*/ 494369 w 645729"/>
                <a:gd name="connsiteY5" fmla="*/ 415424 h 669679"/>
                <a:gd name="connsiteX6" fmla="*/ 425119 w 645729"/>
                <a:gd name="connsiteY6" fmla="*/ 627589 h 669679"/>
                <a:gd name="connsiteX7" fmla="*/ 570520 w 645729"/>
                <a:gd name="connsiteY7" fmla="*/ 602215 h 669679"/>
                <a:gd name="connsiteX8" fmla="*/ 645728 w 645729"/>
                <a:gd name="connsiteY8" fmla="*/ 669670 h 669679"/>
                <a:gd name="connsiteX0" fmla="*/ 27 w 584891"/>
                <a:gd name="connsiteY0" fmla="*/ 0 h 742934"/>
                <a:gd name="connsiteX1" fmla="*/ 47890 w 584891"/>
                <a:gd name="connsiteY1" fmla="*/ 52539 h 742934"/>
                <a:gd name="connsiteX2" fmla="*/ 47918 w 584891"/>
                <a:gd name="connsiteY2" fmla="*/ 250344 h 742934"/>
                <a:gd name="connsiteX3" fmla="*/ 287742 w 584891"/>
                <a:gd name="connsiteY3" fmla="*/ 213169 h 742934"/>
                <a:gd name="connsiteX4" fmla="*/ 249092 w 584891"/>
                <a:gd name="connsiteY4" fmla="*/ 426392 h 742934"/>
                <a:gd name="connsiteX5" fmla="*/ 494369 w 584891"/>
                <a:gd name="connsiteY5" fmla="*/ 415424 h 742934"/>
                <a:gd name="connsiteX6" fmla="*/ 425119 w 584891"/>
                <a:gd name="connsiteY6" fmla="*/ 627589 h 742934"/>
                <a:gd name="connsiteX7" fmla="*/ 570520 w 584891"/>
                <a:gd name="connsiteY7" fmla="*/ 602215 h 742934"/>
                <a:gd name="connsiteX8" fmla="*/ 546944 w 584891"/>
                <a:gd name="connsiteY8" fmla="*/ 742929 h 742934"/>
                <a:gd name="connsiteX0" fmla="*/ 27 w 689385"/>
                <a:gd name="connsiteY0" fmla="*/ 0 h 742932"/>
                <a:gd name="connsiteX1" fmla="*/ 47890 w 689385"/>
                <a:gd name="connsiteY1" fmla="*/ 52539 h 742932"/>
                <a:gd name="connsiteX2" fmla="*/ 47918 w 689385"/>
                <a:gd name="connsiteY2" fmla="*/ 250344 h 742932"/>
                <a:gd name="connsiteX3" fmla="*/ 287742 w 689385"/>
                <a:gd name="connsiteY3" fmla="*/ 213169 h 742932"/>
                <a:gd name="connsiteX4" fmla="*/ 249092 w 689385"/>
                <a:gd name="connsiteY4" fmla="*/ 426392 h 742932"/>
                <a:gd name="connsiteX5" fmla="*/ 494369 w 689385"/>
                <a:gd name="connsiteY5" fmla="*/ 415424 h 742932"/>
                <a:gd name="connsiteX6" fmla="*/ 425119 w 689385"/>
                <a:gd name="connsiteY6" fmla="*/ 627589 h 742932"/>
                <a:gd name="connsiteX7" fmla="*/ 682025 w 689385"/>
                <a:gd name="connsiteY7" fmla="*/ 585876 h 742932"/>
                <a:gd name="connsiteX8" fmla="*/ 546944 w 689385"/>
                <a:gd name="connsiteY8" fmla="*/ 742929 h 742932"/>
                <a:gd name="connsiteX0" fmla="*/ 27 w 691719"/>
                <a:gd name="connsiteY0" fmla="*/ 0 h 819292"/>
                <a:gd name="connsiteX1" fmla="*/ 47890 w 691719"/>
                <a:gd name="connsiteY1" fmla="*/ 52539 h 819292"/>
                <a:gd name="connsiteX2" fmla="*/ 47918 w 691719"/>
                <a:gd name="connsiteY2" fmla="*/ 250344 h 819292"/>
                <a:gd name="connsiteX3" fmla="*/ 287742 w 691719"/>
                <a:gd name="connsiteY3" fmla="*/ 213169 h 819292"/>
                <a:gd name="connsiteX4" fmla="*/ 249092 w 691719"/>
                <a:gd name="connsiteY4" fmla="*/ 426392 h 819292"/>
                <a:gd name="connsiteX5" fmla="*/ 494369 w 691719"/>
                <a:gd name="connsiteY5" fmla="*/ 415424 h 819292"/>
                <a:gd name="connsiteX6" fmla="*/ 425119 w 691719"/>
                <a:gd name="connsiteY6" fmla="*/ 627589 h 819292"/>
                <a:gd name="connsiteX7" fmla="*/ 682025 w 691719"/>
                <a:gd name="connsiteY7" fmla="*/ 585876 h 819292"/>
                <a:gd name="connsiteX8" fmla="*/ 602073 w 691719"/>
                <a:gd name="connsiteY8" fmla="*/ 819289 h 819292"/>
                <a:gd name="connsiteX0" fmla="*/ 27 w 688167"/>
                <a:gd name="connsiteY0" fmla="*/ 0 h 819289"/>
                <a:gd name="connsiteX1" fmla="*/ 47890 w 688167"/>
                <a:gd name="connsiteY1" fmla="*/ 52539 h 819289"/>
                <a:gd name="connsiteX2" fmla="*/ 47918 w 688167"/>
                <a:gd name="connsiteY2" fmla="*/ 250344 h 819289"/>
                <a:gd name="connsiteX3" fmla="*/ 287742 w 688167"/>
                <a:gd name="connsiteY3" fmla="*/ 213169 h 819289"/>
                <a:gd name="connsiteX4" fmla="*/ 249092 w 688167"/>
                <a:gd name="connsiteY4" fmla="*/ 426392 h 819289"/>
                <a:gd name="connsiteX5" fmla="*/ 494369 w 688167"/>
                <a:gd name="connsiteY5" fmla="*/ 415424 h 819289"/>
                <a:gd name="connsiteX6" fmla="*/ 425119 w 688167"/>
                <a:gd name="connsiteY6" fmla="*/ 627589 h 819289"/>
                <a:gd name="connsiteX7" fmla="*/ 682025 w 688167"/>
                <a:gd name="connsiteY7" fmla="*/ 585876 h 819289"/>
                <a:gd name="connsiteX8" fmla="*/ 586509 w 688167"/>
                <a:gd name="connsiteY8" fmla="*/ 781604 h 819289"/>
                <a:gd name="connsiteX9" fmla="*/ 602073 w 688167"/>
                <a:gd name="connsiteY9" fmla="*/ 819289 h 819289"/>
                <a:gd name="connsiteX0" fmla="*/ 27 w 843562"/>
                <a:gd name="connsiteY0" fmla="*/ 0 h 791074"/>
                <a:gd name="connsiteX1" fmla="*/ 47890 w 843562"/>
                <a:gd name="connsiteY1" fmla="*/ 52539 h 791074"/>
                <a:gd name="connsiteX2" fmla="*/ 47918 w 843562"/>
                <a:gd name="connsiteY2" fmla="*/ 250344 h 791074"/>
                <a:gd name="connsiteX3" fmla="*/ 287742 w 843562"/>
                <a:gd name="connsiteY3" fmla="*/ 213169 h 791074"/>
                <a:gd name="connsiteX4" fmla="*/ 249092 w 843562"/>
                <a:gd name="connsiteY4" fmla="*/ 426392 h 791074"/>
                <a:gd name="connsiteX5" fmla="*/ 494369 w 843562"/>
                <a:gd name="connsiteY5" fmla="*/ 415424 h 791074"/>
                <a:gd name="connsiteX6" fmla="*/ 425119 w 843562"/>
                <a:gd name="connsiteY6" fmla="*/ 627589 h 791074"/>
                <a:gd name="connsiteX7" fmla="*/ 682025 w 843562"/>
                <a:gd name="connsiteY7" fmla="*/ 585876 h 791074"/>
                <a:gd name="connsiteX8" fmla="*/ 586509 w 843562"/>
                <a:gd name="connsiteY8" fmla="*/ 781604 h 791074"/>
                <a:gd name="connsiteX9" fmla="*/ 843513 w 843562"/>
                <a:gd name="connsiteY9" fmla="*/ 738076 h 791074"/>
                <a:gd name="connsiteX0" fmla="*/ 27 w 843566"/>
                <a:gd name="connsiteY0" fmla="*/ 0 h 824717"/>
                <a:gd name="connsiteX1" fmla="*/ 47890 w 843566"/>
                <a:gd name="connsiteY1" fmla="*/ 52539 h 824717"/>
                <a:gd name="connsiteX2" fmla="*/ 47918 w 843566"/>
                <a:gd name="connsiteY2" fmla="*/ 250344 h 824717"/>
                <a:gd name="connsiteX3" fmla="*/ 287742 w 843566"/>
                <a:gd name="connsiteY3" fmla="*/ 213169 h 824717"/>
                <a:gd name="connsiteX4" fmla="*/ 249092 w 843566"/>
                <a:gd name="connsiteY4" fmla="*/ 426392 h 824717"/>
                <a:gd name="connsiteX5" fmla="*/ 494369 w 843566"/>
                <a:gd name="connsiteY5" fmla="*/ 415424 h 824717"/>
                <a:gd name="connsiteX6" fmla="*/ 425119 w 843566"/>
                <a:gd name="connsiteY6" fmla="*/ 627589 h 824717"/>
                <a:gd name="connsiteX7" fmla="*/ 682025 w 843566"/>
                <a:gd name="connsiteY7" fmla="*/ 585876 h 824717"/>
                <a:gd name="connsiteX8" fmla="*/ 600371 w 843566"/>
                <a:gd name="connsiteY8" fmla="*/ 817431 h 824717"/>
                <a:gd name="connsiteX9" fmla="*/ 843513 w 843566"/>
                <a:gd name="connsiteY9" fmla="*/ 738076 h 824717"/>
                <a:gd name="connsiteX0" fmla="*/ 27 w 843513"/>
                <a:gd name="connsiteY0" fmla="*/ 0 h 824408"/>
                <a:gd name="connsiteX1" fmla="*/ 47890 w 843513"/>
                <a:gd name="connsiteY1" fmla="*/ 52539 h 824408"/>
                <a:gd name="connsiteX2" fmla="*/ 47918 w 843513"/>
                <a:gd name="connsiteY2" fmla="*/ 250344 h 824408"/>
                <a:gd name="connsiteX3" fmla="*/ 287742 w 843513"/>
                <a:gd name="connsiteY3" fmla="*/ 213169 h 824408"/>
                <a:gd name="connsiteX4" fmla="*/ 249092 w 843513"/>
                <a:gd name="connsiteY4" fmla="*/ 426392 h 824408"/>
                <a:gd name="connsiteX5" fmla="*/ 494369 w 843513"/>
                <a:gd name="connsiteY5" fmla="*/ 415424 h 824408"/>
                <a:gd name="connsiteX6" fmla="*/ 425119 w 843513"/>
                <a:gd name="connsiteY6" fmla="*/ 627589 h 824408"/>
                <a:gd name="connsiteX7" fmla="*/ 682025 w 843513"/>
                <a:gd name="connsiteY7" fmla="*/ 585876 h 824408"/>
                <a:gd name="connsiteX8" fmla="*/ 600371 w 843513"/>
                <a:gd name="connsiteY8" fmla="*/ 817431 h 824408"/>
                <a:gd name="connsiteX9" fmla="*/ 800494 w 843513"/>
                <a:gd name="connsiteY9" fmla="*/ 769675 h 824408"/>
                <a:gd name="connsiteX10" fmla="*/ 843513 w 843513"/>
                <a:gd name="connsiteY10" fmla="*/ 738076 h 824408"/>
                <a:gd name="connsiteX0" fmla="*/ 27 w 810103"/>
                <a:gd name="connsiteY0" fmla="*/ 0 h 934887"/>
                <a:gd name="connsiteX1" fmla="*/ 47890 w 810103"/>
                <a:gd name="connsiteY1" fmla="*/ 52539 h 934887"/>
                <a:gd name="connsiteX2" fmla="*/ 47918 w 810103"/>
                <a:gd name="connsiteY2" fmla="*/ 250344 h 934887"/>
                <a:gd name="connsiteX3" fmla="*/ 287742 w 810103"/>
                <a:gd name="connsiteY3" fmla="*/ 213169 h 934887"/>
                <a:gd name="connsiteX4" fmla="*/ 249092 w 810103"/>
                <a:gd name="connsiteY4" fmla="*/ 426392 h 934887"/>
                <a:gd name="connsiteX5" fmla="*/ 494369 w 810103"/>
                <a:gd name="connsiteY5" fmla="*/ 415424 h 934887"/>
                <a:gd name="connsiteX6" fmla="*/ 425119 w 810103"/>
                <a:gd name="connsiteY6" fmla="*/ 627589 h 934887"/>
                <a:gd name="connsiteX7" fmla="*/ 682025 w 810103"/>
                <a:gd name="connsiteY7" fmla="*/ 585876 h 934887"/>
                <a:gd name="connsiteX8" fmla="*/ 600371 w 810103"/>
                <a:gd name="connsiteY8" fmla="*/ 817431 h 934887"/>
                <a:gd name="connsiteX9" fmla="*/ 800494 w 810103"/>
                <a:gd name="connsiteY9" fmla="*/ 769675 h 934887"/>
                <a:gd name="connsiteX10" fmla="*/ 749898 w 810103"/>
                <a:gd name="connsiteY10" fmla="*/ 934868 h 934887"/>
                <a:gd name="connsiteX0" fmla="*/ 27 w 852304"/>
                <a:gd name="connsiteY0" fmla="*/ 0 h 934885"/>
                <a:gd name="connsiteX1" fmla="*/ 47890 w 852304"/>
                <a:gd name="connsiteY1" fmla="*/ 52539 h 934885"/>
                <a:gd name="connsiteX2" fmla="*/ 47918 w 852304"/>
                <a:gd name="connsiteY2" fmla="*/ 250344 h 934885"/>
                <a:gd name="connsiteX3" fmla="*/ 287742 w 852304"/>
                <a:gd name="connsiteY3" fmla="*/ 213169 h 934885"/>
                <a:gd name="connsiteX4" fmla="*/ 249092 w 852304"/>
                <a:gd name="connsiteY4" fmla="*/ 426392 h 934885"/>
                <a:gd name="connsiteX5" fmla="*/ 494369 w 852304"/>
                <a:gd name="connsiteY5" fmla="*/ 415424 h 934885"/>
                <a:gd name="connsiteX6" fmla="*/ 425119 w 852304"/>
                <a:gd name="connsiteY6" fmla="*/ 627589 h 934885"/>
                <a:gd name="connsiteX7" fmla="*/ 682025 w 852304"/>
                <a:gd name="connsiteY7" fmla="*/ 585876 h 934885"/>
                <a:gd name="connsiteX8" fmla="*/ 600371 w 852304"/>
                <a:gd name="connsiteY8" fmla="*/ 817431 h 934885"/>
                <a:gd name="connsiteX9" fmla="*/ 845182 w 852304"/>
                <a:gd name="connsiteY9" fmla="*/ 746936 h 934885"/>
                <a:gd name="connsiteX10" fmla="*/ 749898 w 852304"/>
                <a:gd name="connsiteY10" fmla="*/ 934868 h 93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2304" h="934885">
                  <a:moveTo>
                    <a:pt x="27" y="0"/>
                  </a:moveTo>
                  <a:cubicBezTo>
                    <a:pt x="-1362" y="12032"/>
                    <a:pt x="49985" y="8527"/>
                    <a:pt x="47890" y="52539"/>
                  </a:cubicBezTo>
                  <a:cubicBezTo>
                    <a:pt x="45795" y="96551"/>
                    <a:pt x="7943" y="223572"/>
                    <a:pt x="47918" y="250344"/>
                  </a:cubicBezTo>
                  <a:cubicBezTo>
                    <a:pt x="87893" y="277116"/>
                    <a:pt x="254213" y="183828"/>
                    <a:pt x="287742" y="213169"/>
                  </a:cubicBezTo>
                  <a:cubicBezTo>
                    <a:pt x="321271" y="242510"/>
                    <a:pt x="214654" y="392683"/>
                    <a:pt x="249092" y="426392"/>
                  </a:cubicBezTo>
                  <a:cubicBezTo>
                    <a:pt x="283530" y="460101"/>
                    <a:pt x="465031" y="381891"/>
                    <a:pt x="494369" y="415424"/>
                  </a:cubicBezTo>
                  <a:cubicBezTo>
                    <a:pt x="523707" y="448957"/>
                    <a:pt x="393843" y="599180"/>
                    <a:pt x="425119" y="627589"/>
                  </a:cubicBezTo>
                  <a:cubicBezTo>
                    <a:pt x="456395" y="655998"/>
                    <a:pt x="648240" y="565783"/>
                    <a:pt x="682025" y="585876"/>
                  </a:cubicBezTo>
                  <a:cubicBezTo>
                    <a:pt x="715810" y="605970"/>
                    <a:pt x="583752" y="789868"/>
                    <a:pt x="600371" y="817431"/>
                  </a:cubicBezTo>
                  <a:cubicBezTo>
                    <a:pt x="616990" y="844994"/>
                    <a:pt x="804658" y="760162"/>
                    <a:pt x="845182" y="746936"/>
                  </a:cubicBezTo>
                  <a:cubicBezTo>
                    <a:pt x="885706" y="733710"/>
                    <a:pt x="739602" y="937064"/>
                    <a:pt x="749898" y="934868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367670" y="540099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g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380629" y="4732957"/>
            <a:ext cx="38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A’</a:t>
            </a:r>
            <a:endParaRPr lang="en-US" baseline="30000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61" name="Group 60"/>
          <p:cNvGrpSpPr/>
          <p:nvPr/>
        </p:nvGrpSpPr>
        <p:grpSpPr>
          <a:xfrm rot="5400000">
            <a:off x="7812760" y="5291559"/>
            <a:ext cx="996520" cy="880238"/>
            <a:chOff x="7179145" y="4821276"/>
            <a:chExt cx="996520" cy="880238"/>
          </a:xfrm>
        </p:grpSpPr>
        <p:cxnSp>
          <p:nvCxnSpPr>
            <p:cNvPr id="62" name="Straight Connector 61"/>
            <p:cNvCxnSpPr/>
            <p:nvPr/>
          </p:nvCxnSpPr>
          <p:spPr>
            <a:xfrm rot="16200000">
              <a:off x="7782561" y="4868292"/>
              <a:ext cx="440119" cy="3460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7782560" y="5308410"/>
              <a:ext cx="440120" cy="3460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64"/>
            <p:cNvSpPr/>
            <p:nvPr/>
          </p:nvSpPr>
          <p:spPr>
            <a:xfrm rot="2865780" flipV="1">
              <a:off x="7234910" y="5023342"/>
              <a:ext cx="484896" cy="596426"/>
            </a:xfrm>
            <a:custGeom>
              <a:avLst/>
              <a:gdLst>
                <a:gd name="connsiteX0" fmla="*/ 30616 w 608992"/>
                <a:gd name="connsiteY0" fmla="*/ 0 h 659946"/>
                <a:gd name="connsiteX1" fmla="*/ 18043 w 608992"/>
                <a:gd name="connsiteY1" fmla="*/ 264072 h 659946"/>
                <a:gd name="connsiteX2" fmla="*/ 244364 w 608992"/>
                <a:gd name="connsiteY2" fmla="*/ 188623 h 659946"/>
                <a:gd name="connsiteX3" fmla="*/ 219217 w 608992"/>
                <a:gd name="connsiteY3" fmla="*/ 440120 h 659946"/>
                <a:gd name="connsiteX4" fmla="*/ 445538 w 608992"/>
                <a:gd name="connsiteY4" fmla="*/ 389820 h 659946"/>
                <a:gd name="connsiteX5" fmla="*/ 395244 w 608992"/>
                <a:gd name="connsiteY5" fmla="*/ 641317 h 659946"/>
                <a:gd name="connsiteX6" fmla="*/ 608992 w 608992"/>
                <a:gd name="connsiteY6" fmla="*/ 641317 h 659946"/>
                <a:gd name="connsiteX0" fmla="*/ 29823 w 608199"/>
                <a:gd name="connsiteY0" fmla="*/ 0 h 659946"/>
                <a:gd name="connsiteX1" fmla="*/ 17222 w 608199"/>
                <a:gd name="connsiteY1" fmla="*/ 66267 h 659946"/>
                <a:gd name="connsiteX2" fmla="*/ 17250 w 608199"/>
                <a:gd name="connsiteY2" fmla="*/ 264072 h 659946"/>
                <a:gd name="connsiteX3" fmla="*/ 243571 w 608199"/>
                <a:gd name="connsiteY3" fmla="*/ 188623 h 659946"/>
                <a:gd name="connsiteX4" fmla="*/ 218424 w 608199"/>
                <a:gd name="connsiteY4" fmla="*/ 440120 h 659946"/>
                <a:gd name="connsiteX5" fmla="*/ 444745 w 608199"/>
                <a:gd name="connsiteY5" fmla="*/ 389820 h 659946"/>
                <a:gd name="connsiteX6" fmla="*/ 394451 w 608199"/>
                <a:gd name="connsiteY6" fmla="*/ 641317 h 659946"/>
                <a:gd name="connsiteX7" fmla="*/ 608199 w 608199"/>
                <a:gd name="connsiteY7" fmla="*/ 641317 h 659946"/>
                <a:gd name="connsiteX0" fmla="*/ 29823 w 608199"/>
                <a:gd name="connsiteY0" fmla="*/ 0 h 657034"/>
                <a:gd name="connsiteX1" fmla="*/ 17222 w 608199"/>
                <a:gd name="connsiteY1" fmla="*/ 66267 h 657034"/>
                <a:gd name="connsiteX2" fmla="*/ 17250 w 608199"/>
                <a:gd name="connsiteY2" fmla="*/ 264072 h 657034"/>
                <a:gd name="connsiteX3" fmla="*/ 243571 w 608199"/>
                <a:gd name="connsiteY3" fmla="*/ 188623 h 657034"/>
                <a:gd name="connsiteX4" fmla="*/ 218424 w 608199"/>
                <a:gd name="connsiteY4" fmla="*/ 440120 h 657034"/>
                <a:gd name="connsiteX5" fmla="*/ 463701 w 608199"/>
                <a:gd name="connsiteY5" fmla="*/ 429152 h 657034"/>
                <a:gd name="connsiteX6" fmla="*/ 394451 w 608199"/>
                <a:gd name="connsiteY6" fmla="*/ 641317 h 657034"/>
                <a:gd name="connsiteX7" fmla="*/ 608199 w 608199"/>
                <a:gd name="connsiteY7" fmla="*/ 641317 h 657034"/>
                <a:gd name="connsiteX0" fmla="*/ 30821 w 609197"/>
                <a:gd name="connsiteY0" fmla="*/ 0 h 657032"/>
                <a:gd name="connsiteX1" fmla="*/ 18220 w 609197"/>
                <a:gd name="connsiteY1" fmla="*/ 66267 h 657032"/>
                <a:gd name="connsiteX2" fmla="*/ 18248 w 609197"/>
                <a:gd name="connsiteY2" fmla="*/ 264072 h 657032"/>
                <a:gd name="connsiteX3" fmla="*/ 258072 w 609197"/>
                <a:gd name="connsiteY3" fmla="*/ 226897 h 657032"/>
                <a:gd name="connsiteX4" fmla="*/ 219422 w 609197"/>
                <a:gd name="connsiteY4" fmla="*/ 440120 h 657032"/>
                <a:gd name="connsiteX5" fmla="*/ 464699 w 609197"/>
                <a:gd name="connsiteY5" fmla="*/ 429152 h 657032"/>
                <a:gd name="connsiteX6" fmla="*/ 395449 w 609197"/>
                <a:gd name="connsiteY6" fmla="*/ 641317 h 657032"/>
                <a:gd name="connsiteX7" fmla="*/ 609197 w 609197"/>
                <a:gd name="connsiteY7" fmla="*/ 641317 h 657032"/>
                <a:gd name="connsiteX0" fmla="*/ 27 w 638867"/>
                <a:gd name="connsiteY0" fmla="*/ 0 h 643306"/>
                <a:gd name="connsiteX1" fmla="*/ 47890 w 638867"/>
                <a:gd name="connsiteY1" fmla="*/ 52539 h 643306"/>
                <a:gd name="connsiteX2" fmla="*/ 47918 w 638867"/>
                <a:gd name="connsiteY2" fmla="*/ 250344 h 643306"/>
                <a:gd name="connsiteX3" fmla="*/ 287742 w 638867"/>
                <a:gd name="connsiteY3" fmla="*/ 213169 h 643306"/>
                <a:gd name="connsiteX4" fmla="*/ 249092 w 638867"/>
                <a:gd name="connsiteY4" fmla="*/ 426392 h 643306"/>
                <a:gd name="connsiteX5" fmla="*/ 494369 w 638867"/>
                <a:gd name="connsiteY5" fmla="*/ 415424 h 643306"/>
                <a:gd name="connsiteX6" fmla="*/ 425119 w 638867"/>
                <a:gd name="connsiteY6" fmla="*/ 627589 h 643306"/>
                <a:gd name="connsiteX7" fmla="*/ 638867 w 638867"/>
                <a:gd name="connsiteY7" fmla="*/ 627589 h 643306"/>
                <a:gd name="connsiteX0" fmla="*/ 27 w 709755"/>
                <a:gd name="connsiteY0" fmla="*/ 0 h 648825"/>
                <a:gd name="connsiteX1" fmla="*/ 47890 w 709755"/>
                <a:gd name="connsiteY1" fmla="*/ 52539 h 648825"/>
                <a:gd name="connsiteX2" fmla="*/ 47918 w 709755"/>
                <a:gd name="connsiteY2" fmla="*/ 250344 h 648825"/>
                <a:gd name="connsiteX3" fmla="*/ 287742 w 709755"/>
                <a:gd name="connsiteY3" fmla="*/ 213169 h 648825"/>
                <a:gd name="connsiteX4" fmla="*/ 249092 w 709755"/>
                <a:gd name="connsiteY4" fmla="*/ 426392 h 648825"/>
                <a:gd name="connsiteX5" fmla="*/ 494369 w 709755"/>
                <a:gd name="connsiteY5" fmla="*/ 415424 h 648825"/>
                <a:gd name="connsiteX6" fmla="*/ 425119 w 709755"/>
                <a:gd name="connsiteY6" fmla="*/ 627589 h 648825"/>
                <a:gd name="connsiteX7" fmla="*/ 709755 w 709755"/>
                <a:gd name="connsiteY7" fmla="*/ 641352 h 648825"/>
                <a:gd name="connsiteX0" fmla="*/ 27 w 709755"/>
                <a:gd name="connsiteY0" fmla="*/ 0 h 641372"/>
                <a:gd name="connsiteX1" fmla="*/ 47890 w 709755"/>
                <a:gd name="connsiteY1" fmla="*/ 52539 h 641372"/>
                <a:gd name="connsiteX2" fmla="*/ 47918 w 709755"/>
                <a:gd name="connsiteY2" fmla="*/ 250344 h 641372"/>
                <a:gd name="connsiteX3" fmla="*/ 287742 w 709755"/>
                <a:gd name="connsiteY3" fmla="*/ 213169 h 641372"/>
                <a:gd name="connsiteX4" fmla="*/ 249092 w 709755"/>
                <a:gd name="connsiteY4" fmla="*/ 426392 h 641372"/>
                <a:gd name="connsiteX5" fmla="*/ 494369 w 709755"/>
                <a:gd name="connsiteY5" fmla="*/ 415424 h 641372"/>
                <a:gd name="connsiteX6" fmla="*/ 425119 w 709755"/>
                <a:gd name="connsiteY6" fmla="*/ 627589 h 641372"/>
                <a:gd name="connsiteX7" fmla="*/ 608691 w 709755"/>
                <a:gd name="connsiteY7" fmla="*/ 609626 h 641372"/>
                <a:gd name="connsiteX8" fmla="*/ 709755 w 709755"/>
                <a:gd name="connsiteY8" fmla="*/ 641352 h 641372"/>
                <a:gd name="connsiteX0" fmla="*/ 27 w 677963"/>
                <a:gd name="connsiteY0" fmla="*/ 0 h 701400"/>
                <a:gd name="connsiteX1" fmla="*/ 47890 w 677963"/>
                <a:gd name="connsiteY1" fmla="*/ 52539 h 701400"/>
                <a:gd name="connsiteX2" fmla="*/ 47918 w 677963"/>
                <a:gd name="connsiteY2" fmla="*/ 250344 h 701400"/>
                <a:gd name="connsiteX3" fmla="*/ 287742 w 677963"/>
                <a:gd name="connsiteY3" fmla="*/ 213169 h 701400"/>
                <a:gd name="connsiteX4" fmla="*/ 249092 w 677963"/>
                <a:gd name="connsiteY4" fmla="*/ 426392 h 701400"/>
                <a:gd name="connsiteX5" fmla="*/ 494369 w 677963"/>
                <a:gd name="connsiteY5" fmla="*/ 415424 h 701400"/>
                <a:gd name="connsiteX6" fmla="*/ 425119 w 677963"/>
                <a:gd name="connsiteY6" fmla="*/ 627589 h 701400"/>
                <a:gd name="connsiteX7" fmla="*/ 608691 w 677963"/>
                <a:gd name="connsiteY7" fmla="*/ 609626 h 701400"/>
                <a:gd name="connsiteX8" fmla="*/ 677964 w 677963"/>
                <a:gd name="connsiteY8" fmla="*/ 701394 h 701400"/>
                <a:gd name="connsiteX0" fmla="*/ 27 w 677965"/>
                <a:gd name="connsiteY0" fmla="*/ 0 h 701400"/>
                <a:gd name="connsiteX1" fmla="*/ 47890 w 677965"/>
                <a:gd name="connsiteY1" fmla="*/ 52539 h 701400"/>
                <a:gd name="connsiteX2" fmla="*/ 47918 w 677965"/>
                <a:gd name="connsiteY2" fmla="*/ 250344 h 701400"/>
                <a:gd name="connsiteX3" fmla="*/ 287742 w 677965"/>
                <a:gd name="connsiteY3" fmla="*/ 213169 h 701400"/>
                <a:gd name="connsiteX4" fmla="*/ 249092 w 677965"/>
                <a:gd name="connsiteY4" fmla="*/ 426392 h 701400"/>
                <a:gd name="connsiteX5" fmla="*/ 494369 w 677965"/>
                <a:gd name="connsiteY5" fmla="*/ 415424 h 701400"/>
                <a:gd name="connsiteX6" fmla="*/ 425119 w 677965"/>
                <a:gd name="connsiteY6" fmla="*/ 627589 h 701400"/>
                <a:gd name="connsiteX7" fmla="*/ 570520 w 677965"/>
                <a:gd name="connsiteY7" fmla="*/ 602215 h 701400"/>
                <a:gd name="connsiteX8" fmla="*/ 677964 w 677965"/>
                <a:gd name="connsiteY8" fmla="*/ 701394 h 701400"/>
                <a:gd name="connsiteX0" fmla="*/ 27 w 645729"/>
                <a:gd name="connsiteY0" fmla="*/ 0 h 669679"/>
                <a:gd name="connsiteX1" fmla="*/ 47890 w 645729"/>
                <a:gd name="connsiteY1" fmla="*/ 52539 h 669679"/>
                <a:gd name="connsiteX2" fmla="*/ 47918 w 645729"/>
                <a:gd name="connsiteY2" fmla="*/ 250344 h 669679"/>
                <a:gd name="connsiteX3" fmla="*/ 287742 w 645729"/>
                <a:gd name="connsiteY3" fmla="*/ 213169 h 669679"/>
                <a:gd name="connsiteX4" fmla="*/ 249092 w 645729"/>
                <a:gd name="connsiteY4" fmla="*/ 426392 h 669679"/>
                <a:gd name="connsiteX5" fmla="*/ 494369 w 645729"/>
                <a:gd name="connsiteY5" fmla="*/ 415424 h 669679"/>
                <a:gd name="connsiteX6" fmla="*/ 425119 w 645729"/>
                <a:gd name="connsiteY6" fmla="*/ 627589 h 669679"/>
                <a:gd name="connsiteX7" fmla="*/ 570520 w 645729"/>
                <a:gd name="connsiteY7" fmla="*/ 602215 h 669679"/>
                <a:gd name="connsiteX8" fmla="*/ 645728 w 645729"/>
                <a:gd name="connsiteY8" fmla="*/ 669670 h 669679"/>
                <a:gd name="connsiteX0" fmla="*/ 27 w 584891"/>
                <a:gd name="connsiteY0" fmla="*/ 0 h 742934"/>
                <a:gd name="connsiteX1" fmla="*/ 47890 w 584891"/>
                <a:gd name="connsiteY1" fmla="*/ 52539 h 742934"/>
                <a:gd name="connsiteX2" fmla="*/ 47918 w 584891"/>
                <a:gd name="connsiteY2" fmla="*/ 250344 h 742934"/>
                <a:gd name="connsiteX3" fmla="*/ 287742 w 584891"/>
                <a:gd name="connsiteY3" fmla="*/ 213169 h 742934"/>
                <a:gd name="connsiteX4" fmla="*/ 249092 w 584891"/>
                <a:gd name="connsiteY4" fmla="*/ 426392 h 742934"/>
                <a:gd name="connsiteX5" fmla="*/ 494369 w 584891"/>
                <a:gd name="connsiteY5" fmla="*/ 415424 h 742934"/>
                <a:gd name="connsiteX6" fmla="*/ 425119 w 584891"/>
                <a:gd name="connsiteY6" fmla="*/ 627589 h 742934"/>
                <a:gd name="connsiteX7" fmla="*/ 570520 w 584891"/>
                <a:gd name="connsiteY7" fmla="*/ 602215 h 742934"/>
                <a:gd name="connsiteX8" fmla="*/ 546944 w 584891"/>
                <a:gd name="connsiteY8" fmla="*/ 742929 h 742934"/>
                <a:gd name="connsiteX0" fmla="*/ 27 w 689385"/>
                <a:gd name="connsiteY0" fmla="*/ 0 h 742932"/>
                <a:gd name="connsiteX1" fmla="*/ 47890 w 689385"/>
                <a:gd name="connsiteY1" fmla="*/ 52539 h 742932"/>
                <a:gd name="connsiteX2" fmla="*/ 47918 w 689385"/>
                <a:gd name="connsiteY2" fmla="*/ 250344 h 742932"/>
                <a:gd name="connsiteX3" fmla="*/ 287742 w 689385"/>
                <a:gd name="connsiteY3" fmla="*/ 213169 h 742932"/>
                <a:gd name="connsiteX4" fmla="*/ 249092 w 689385"/>
                <a:gd name="connsiteY4" fmla="*/ 426392 h 742932"/>
                <a:gd name="connsiteX5" fmla="*/ 494369 w 689385"/>
                <a:gd name="connsiteY5" fmla="*/ 415424 h 742932"/>
                <a:gd name="connsiteX6" fmla="*/ 425119 w 689385"/>
                <a:gd name="connsiteY6" fmla="*/ 627589 h 742932"/>
                <a:gd name="connsiteX7" fmla="*/ 682025 w 689385"/>
                <a:gd name="connsiteY7" fmla="*/ 585876 h 742932"/>
                <a:gd name="connsiteX8" fmla="*/ 546944 w 689385"/>
                <a:gd name="connsiteY8" fmla="*/ 742929 h 742932"/>
                <a:gd name="connsiteX0" fmla="*/ 27 w 691719"/>
                <a:gd name="connsiteY0" fmla="*/ 0 h 819292"/>
                <a:gd name="connsiteX1" fmla="*/ 47890 w 691719"/>
                <a:gd name="connsiteY1" fmla="*/ 52539 h 819292"/>
                <a:gd name="connsiteX2" fmla="*/ 47918 w 691719"/>
                <a:gd name="connsiteY2" fmla="*/ 250344 h 819292"/>
                <a:gd name="connsiteX3" fmla="*/ 287742 w 691719"/>
                <a:gd name="connsiteY3" fmla="*/ 213169 h 819292"/>
                <a:gd name="connsiteX4" fmla="*/ 249092 w 691719"/>
                <a:gd name="connsiteY4" fmla="*/ 426392 h 819292"/>
                <a:gd name="connsiteX5" fmla="*/ 494369 w 691719"/>
                <a:gd name="connsiteY5" fmla="*/ 415424 h 819292"/>
                <a:gd name="connsiteX6" fmla="*/ 425119 w 691719"/>
                <a:gd name="connsiteY6" fmla="*/ 627589 h 819292"/>
                <a:gd name="connsiteX7" fmla="*/ 682025 w 691719"/>
                <a:gd name="connsiteY7" fmla="*/ 585876 h 819292"/>
                <a:gd name="connsiteX8" fmla="*/ 602073 w 691719"/>
                <a:gd name="connsiteY8" fmla="*/ 819289 h 819292"/>
                <a:gd name="connsiteX0" fmla="*/ 27 w 688167"/>
                <a:gd name="connsiteY0" fmla="*/ 0 h 819289"/>
                <a:gd name="connsiteX1" fmla="*/ 47890 w 688167"/>
                <a:gd name="connsiteY1" fmla="*/ 52539 h 819289"/>
                <a:gd name="connsiteX2" fmla="*/ 47918 w 688167"/>
                <a:gd name="connsiteY2" fmla="*/ 250344 h 819289"/>
                <a:gd name="connsiteX3" fmla="*/ 287742 w 688167"/>
                <a:gd name="connsiteY3" fmla="*/ 213169 h 819289"/>
                <a:gd name="connsiteX4" fmla="*/ 249092 w 688167"/>
                <a:gd name="connsiteY4" fmla="*/ 426392 h 819289"/>
                <a:gd name="connsiteX5" fmla="*/ 494369 w 688167"/>
                <a:gd name="connsiteY5" fmla="*/ 415424 h 819289"/>
                <a:gd name="connsiteX6" fmla="*/ 425119 w 688167"/>
                <a:gd name="connsiteY6" fmla="*/ 627589 h 819289"/>
                <a:gd name="connsiteX7" fmla="*/ 682025 w 688167"/>
                <a:gd name="connsiteY7" fmla="*/ 585876 h 819289"/>
                <a:gd name="connsiteX8" fmla="*/ 586509 w 688167"/>
                <a:gd name="connsiteY8" fmla="*/ 781604 h 819289"/>
                <a:gd name="connsiteX9" fmla="*/ 602073 w 688167"/>
                <a:gd name="connsiteY9" fmla="*/ 819289 h 819289"/>
                <a:gd name="connsiteX0" fmla="*/ 27 w 843562"/>
                <a:gd name="connsiteY0" fmla="*/ 0 h 791074"/>
                <a:gd name="connsiteX1" fmla="*/ 47890 w 843562"/>
                <a:gd name="connsiteY1" fmla="*/ 52539 h 791074"/>
                <a:gd name="connsiteX2" fmla="*/ 47918 w 843562"/>
                <a:gd name="connsiteY2" fmla="*/ 250344 h 791074"/>
                <a:gd name="connsiteX3" fmla="*/ 287742 w 843562"/>
                <a:gd name="connsiteY3" fmla="*/ 213169 h 791074"/>
                <a:gd name="connsiteX4" fmla="*/ 249092 w 843562"/>
                <a:gd name="connsiteY4" fmla="*/ 426392 h 791074"/>
                <a:gd name="connsiteX5" fmla="*/ 494369 w 843562"/>
                <a:gd name="connsiteY5" fmla="*/ 415424 h 791074"/>
                <a:gd name="connsiteX6" fmla="*/ 425119 w 843562"/>
                <a:gd name="connsiteY6" fmla="*/ 627589 h 791074"/>
                <a:gd name="connsiteX7" fmla="*/ 682025 w 843562"/>
                <a:gd name="connsiteY7" fmla="*/ 585876 h 791074"/>
                <a:gd name="connsiteX8" fmla="*/ 586509 w 843562"/>
                <a:gd name="connsiteY8" fmla="*/ 781604 h 791074"/>
                <a:gd name="connsiteX9" fmla="*/ 843513 w 843562"/>
                <a:gd name="connsiteY9" fmla="*/ 738076 h 791074"/>
                <a:gd name="connsiteX0" fmla="*/ 27 w 843566"/>
                <a:gd name="connsiteY0" fmla="*/ 0 h 824717"/>
                <a:gd name="connsiteX1" fmla="*/ 47890 w 843566"/>
                <a:gd name="connsiteY1" fmla="*/ 52539 h 824717"/>
                <a:gd name="connsiteX2" fmla="*/ 47918 w 843566"/>
                <a:gd name="connsiteY2" fmla="*/ 250344 h 824717"/>
                <a:gd name="connsiteX3" fmla="*/ 287742 w 843566"/>
                <a:gd name="connsiteY3" fmla="*/ 213169 h 824717"/>
                <a:gd name="connsiteX4" fmla="*/ 249092 w 843566"/>
                <a:gd name="connsiteY4" fmla="*/ 426392 h 824717"/>
                <a:gd name="connsiteX5" fmla="*/ 494369 w 843566"/>
                <a:gd name="connsiteY5" fmla="*/ 415424 h 824717"/>
                <a:gd name="connsiteX6" fmla="*/ 425119 w 843566"/>
                <a:gd name="connsiteY6" fmla="*/ 627589 h 824717"/>
                <a:gd name="connsiteX7" fmla="*/ 682025 w 843566"/>
                <a:gd name="connsiteY7" fmla="*/ 585876 h 824717"/>
                <a:gd name="connsiteX8" fmla="*/ 600371 w 843566"/>
                <a:gd name="connsiteY8" fmla="*/ 817431 h 824717"/>
                <a:gd name="connsiteX9" fmla="*/ 843513 w 843566"/>
                <a:gd name="connsiteY9" fmla="*/ 738076 h 824717"/>
                <a:gd name="connsiteX0" fmla="*/ 27 w 843513"/>
                <a:gd name="connsiteY0" fmla="*/ 0 h 824408"/>
                <a:gd name="connsiteX1" fmla="*/ 47890 w 843513"/>
                <a:gd name="connsiteY1" fmla="*/ 52539 h 824408"/>
                <a:gd name="connsiteX2" fmla="*/ 47918 w 843513"/>
                <a:gd name="connsiteY2" fmla="*/ 250344 h 824408"/>
                <a:gd name="connsiteX3" fmla="*/ 287742 w 843513"/>
                <a:gd name="connsiteY3" fmla="*/ 213169 h 824408"/>
                <a:gd name="connsiteX4" fmla="*/ 249092 w 843513"/>
                <a:gd name="connsiteY4" fmla="*/ 426392 h 824408"/>
                <a:gd name="connsiteX5" fmla="*/ 494369 w 843513"/>
                <a:gd name="connsiteY5" fmla="*/ 415424 h 824408"/>
                <a:gd name="connsiteX6" fmla="*/ 425119 w 843513"/>
                <a:gd name="connsiteY6" fmla="*/ 627589 h 824408"/>
                <a:gd name="connsiteX7" fmla="*/ 682025 w 843513"/>
                <a:gd name="connsiteY7" fmla="*/ 585876 h 824408"/>
                <a:gd name="connsiteX8" fmla="*/ 600371 w 843513"/>
                <a:gd name="connsiteY8" fmla="*/ 817431 h 824408"/>
                <a:gd name="connsiteX9" fmla="*/ 800494 w 843513"/>
                <a:gd name="connsiteY9" fmla="*/ 769675 h 824408"/>
                <a:gd name="connsiteX10" fmla="*/ 843513 w 843513"/>
                <a:gd name="connsiteY10" fmla="*/ 738076 h 824408"/>
                <a:gd name="connsiteX0" fmla="*/ 27 w 810103"/>
                <a:gd name="connsiteY0" fmla="*/ 0 h 934887"/>
                <a:gd name="connsiteX1" fmla="*/ 47890 w 810103"/>
                <a:gd name="connsiteY1" fmla="*/ 52539 h 934887"/>
                <a:gd name="connsiteX2" fmla="*/ 47918 w 810103"/>
                <a:gd name="connsiteY2" fmla="*/ 250344 h 934887"/>
                <a:gd name="connsiteX3" fmla="*/ 287742 w 810103"/>
                <a:gd name="connsiteY3" fmla="*/ 213169 h 934887"/>
                <a:gd name="connsiteX4" fmla="*/ 249092 w 810103"/>
                <a:gd name="connsiteY4" fmla="*/ 426392 h 934887"/>
                <a:gd name="connsiteX5" fmla="*/ 494369 w 810103"/>
                <a:gd name="connsiteY5" fmla="*/ 415424 h 934887"/>
                <a:gd name="connsiteX6" fmla="*/ 425119 w 810103"/>
                <a:gd name="connsiteY6" fmla="*/ 627589 h 934887"/>
                <a:gd name="connsiteX7" fmla="*/ 682025 w 810103"/>
                <a:gd name="connsiteY7" fmla="*/ 585876 h 934887"/>
                <a:gd name="connsiteX8" fmla="*/ 600371 w 810103"/>
                <a:gd name="connsiteY8" fmla="*/ 817431 h 934887"/>
                <a:gd name="connsiteX9" fmla="*/ 800494 w 810103"/>
                <a:gd name="connsiteY9" fmla="*/ 769675 h 934887"/>
                <a:gd name="connsiteX10" fmla="*/ 749898 w 810103"/>
                <a:gd name="connsiteY10" fmla="*/ 934868 h 934887"/>
                <a:gd name="connsiteX0" fmla="*/ 27 w 852304"/>
                <a:gd name="connsiteY0" fmla="*/ 0 h 934885"/>
                <a:gd name="connsiteX1" fmla="*/ 47890 w 852304"/>
                <a:gd name="connsiteY1" fmla="*/ 52539 h 934885"/>
                <a:gd name="connsiteX2" fmla="*/ 47918 w 852304"/>
                <a:gd name="connsiteY2" fmla="*/ 250344 h 934885"/>
                <a:gd name="connsiteX3" fmla="*/ 287742 w 852304"/>
                <a:gd name="connsiteY3" fmla="*/ 213169 h 934885"/>
                <a:gd name="connsiteX4" fmla="*/ 249092 w 852304"/>
                <a:gd name="connsiteY4" fmla="*/ 426392 h 934885"/>
                <a:gd name="connsiteX5" fmla="*/ 494369 w 852304"/>
                <a:gd name="connsiteY5" fmla="*/ 415424 h 934885"/>
                <a:gd name="connsiteX6" fmla="*/ 425119 w 852304"/>
                <a:gd name="connsiteY6" fmla="*/ 627589 h 934885"/>
                <a:gd name="connsiteX7" fmla="*/ 682025 w 852304"/>
                <a:gd name="connsiteY7" fmla="*/ 585876 h 934885"/>
                <a:gd name="connsiteX8" fmla="*/ 600371 w 852304"/>
                <a:gd name="connsiteY8" fmla="*/ 817431 h 934885"/>
                <a:gd name="connsiteX9" fmla="*/ 845182 w 852304"/>
                <a:gd name="connsiteY9" fmla="*/ 746936 h 934885"/>
                <a:gd name="connsiteX10" fmla="*/ 749898 w 852304"/>
                <a:gd name="connsiteY10" fmla="*/ 934868 h 93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2304" h="934885">
                  <a:moveTo>
                    <a:pt x="27" y="0"/>
                  </a:moveTo>
                  <a:cubicBezTo>
                    <a:pt x="-1362" y="12032"/>
                    <a:pt x="49985" y="8527"/>
                    <a:pt x="47890" y="52539"/>
                  </a:cubicBezTo>
                  <a:cubicBezTo>
                    <a:pt x="45795" y="96551"/>
                    <a:pt x="7943" y="223572"/>
                    <a:pt x="47918" y="250344"/>
                  </a:cubicBezTo>
                  <a:cubicBezTo>
                    <a:pt x="87893" y="277116"/>
                    <a:pt x="254213" y="183828"/>
                    <a:pt x="287742" y="213169"/>
                  </a:cubicBezTo>
                  <a:cubicBezTo>
                    <a:pt x="321271" y="242510"/>
                    <a:pt x="214654" y="392683"/>
                    <a:pt x="249092" y="426392"/>
                  </a:cubicBezTo>
                  <a:cubicBezTo>
                    <a:pt x="283530" y="460101"/>
                    <a:pt x="465031" y="381891"/>
                    <a:pt x="494369" y="415424"/>
                  </a:cubicBezTo>
                  <a:cubicBezTo>
                    <a:pt x="523707" y="448957"/>
                    <a:pt x="393843" y="599180"/>
                    <a:pt x="425119" y="627589"/>
                  </a:cubicBezTo>
                  <a:cubicBezTo>
                    <a:pt x="456395" y="655998"/>
                    <a:pt x="648240" y="565783"/>
                    <a:pt x="682025" y="585876"/>
                  </a:cubicBezTo>
                  <a:cubicBezTo>
                    <a:pt x="715810" y="605970"/>
                    <a:pt x="583752" y="789868"/>
                    <a:pt x="600371" y="817431"/>
                  </a:cubicBezTo>
                  <a:cubicBezTo>
                    <a:pt x="616990" y="844994"/>
                    <a:pt x="804658" y="760162"/>
                    <a:pt x="845182" y="746936"/>
                  </a:cubicBezTo>
                  <a:cubicBezTo>
                    <a:pt x="885706" y="733710"/>
                    <a:pt x="739602" y="937064"/>
                    <a:pt x="749898" y="934868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8055142" y="4686157"/>
            <a:ext cx="38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A’</a:t>
            </a:r>
            <a:endParaRPr lang="en-US" baseline="30000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376014" y="5632338"/>
            <a:ext cx="40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EEECE1"/>
                </a:solidFill>
                <a:latin typeface="Symbol" charset="2"/>
                <a:cs typeface="Symbol" charset="2"/>
              </a:rPr>
              <a:t>e</a:t>
            </a:r>
            <a:r>
              <a:rPr lang="it-IT" dirty="0" err="1" smtClean="0">
                <a:solidFill>
                  <a:srgbClr val="EEECE1"/>
                </a:solidFill>
                <a:latin typeface="Calibri"/>
                <a:cs typeface="Calibri"/>
              </a:rPr>
              <a:t>e</a:t>
            </a:r>
            <a:endParaRPr lang="en-US" dirty="0">
              <a:solidFill>
                <a:srgbClr val="EEECE1"/>
              </a:solidFill>
              <a:latin typeface="Calibri"/>
              <a:cs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937182" y="5671881"/>
            <a:ext cx="299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EEECE1"/>
                </a:solidFill>
                <a:latin typeface="Calibri"/>
                <a:cs typeface="Calibri"/>
              </a:rPr>
              <a:t>e</a:t>
            </a:r>
            <a:endParaRPr lang="en-US" dirty="0">
              <a:solidFill>
                <a:srgbClr val="EEECE1"/>
              </a:solidFill>
              <a:latin typeface="Calibri"/>
              <a:cs typeface="Calibri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395659" y="5870628"/>
            <a:ext cx="475242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531102" y="2206087"/>
            <a:ext cx="83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0502" y="2022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endParaRPr lang="en-US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27802" y="28966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baseline="30000" dirty="0">
                <a:solidFill>
                  <a:schemeClr val="bg1"/>
                </a:solidFill>
                <a:latin typeface="Calibri"/>
                <a:cs typeface="Calibri"/>
              </a:rPr>
              <a:t>+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367798" y="2263331"/>
            <a:ext cx="766977" cy="4401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384893" y="2703450"/>
            <a:ext cx="766977" cy="4401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2865780" flipV="1">
            <a:off x="8288653" y="2403165"/>
            <a:ext cx="484896" cy="596426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  <a:gd name="connsiteX0" fmla="*/ 27 w 584891"/>
              <a:gd name="connsiteY0" fmla="*/ 0 h 742934"/>
              <a:gd name="connsiteX1" fmla="*/ 47890 w 584891"/>
              <a:gd name="connsiteY1" fmla="*/ 52539 h 742934"/>
              <a:gd name="connsiteX2" fmla="*/ 47918 w 584891"/>
              <a:gd name="connsiteY2" fmla="*/ 250344 h 742934"/>
              <a:gd name="connsiteX3" fmla="*/ 287742 w 584891"/>
              <a:gd name="connsiteY3" fmla="*/ 213169 h 742934"/>
              <a:gd name="connsiteX4" fmla="*/ 249092 w 584891"/>
              <a:gd name="connsiteY4" fmla="*/ 426392 h 742934"/>
              <a:gd name="connsiteX5" fmla="*/ 494369 w 584891"/>
              <a:gd name="connsiteY5" fmla="*/ 415424 h 742934"/>
              <a:gd name="connsiteX6" fmla="*/ 425119 w 584891"/>
              <a:gd name="connsiteY6" fmla="*/ 627589 h 742934"/>
              <a:gd name="connsiteX7" fmla="*/ 570520 w 584891"/>
              <a:gd name="connsiteY7" fmla="*/ 602215 h 742934"/>
              <a:gd name="connsiteX8" fmla="*/ 546944 w 584891"/>
              <a:gd name="connsiteY8" fmla="*/ 742929 h 742934"/>
              <a:gd name="connsiteX0" fmla="*/ 27 w 689385"/>
              <a:gd name="connsiteY0" fmla="*/ 0 h 742932"/>
              <a:gd name="connsiteX1" fmla="*/ 47890 w 689385"/>
              <a:gd name="connsiteY1" fmla="*/ 52539 h 742932"/>
              <a:gd name="connsiteX2" fmla="*/ 47918 w 689385"/>
              <a:gd name="connsiteY2" fmla="*/ 250344 h 742932"/>
              <a:gd name="connsiteX3" fmla="*/ 287742 w 689385"/>
              <a:gd name="connsiteY3" fmla="*/ 213169 h 742932"/>
              <a:gd name="connsiteX4" fmla="*/ 249092 w 689385"/>
              <a:gd name="connsiteY4" fmla="*/ 426392 h 742932"/>
              <a:gd name="connsiteX5" fmla="*/ 494369 w 689385"/>
              <a:gd name="connsiteY5" fmla="*/ 415424 h 742932"/>
              <a:gd name="connsiteX6" fmla="*/ 425119 w 689385"/>
              <a:gd name="connsiteY6" fmla="*/ 627589 h 742932"/>
              <a:gd name="connsiteX7" fmla="*/ 682025 w 689385"/>
              <a:gd name="connsiteY7" fmla="*/ 585876 h 742932"/>
              <a:gd name="connsiteX8" fmla="*/ 546944 w 689385"/>
              <a:gd name="connsiteY8" fmla="*/ 742929 h 742932"/>
              <a:gd name="connsiteX0" fmla="*/ 27 w 691719"/>
              <a:gd name="connsiteY0" fmla="*/ 0 h 819292"/>
              <a:gd name="connsiteX1" fmla="*/ 47890 w 691719"/>
              <a:gd name="connsiteY1" fmla="*/ 52539 h 819292"/>
              <a:gd name="connsiteX2" fmla="*/ 47918 w 691719"/>
              <a:gd name="connsiteY2" fmla="*/ 250344 h 819292"/>
              <a:gd name="connsiteX3" fmla="*/ 287742 w 691719"/>
              <a:gd name="connsiteY3" fmla="*/ 213169 h 819292"/>
              <a:gd name="connsiteX4" fmla="*/ 249092 w 691719"/>
              <a:gd name="connsiteY4" fmla="*/ 426392 h 819292"/>
              <a:gd name="connsiteX5" fmla="*/ 494369 w 691719"/>
              <a:gd name="connsiteY5" fmla="*/ 415424 h 819292"/>
              <a:gd name="connsiteX6" fmla="*/ 425119 w 691719"/>
              <a:gd name="connsiteY6" fmla="*/ 627589 h 819292"/>
              <a:gd name="connsiteX7" fmla="*/ 682025 w 691719"/>
              <a:gd name="connsiteY7" fmla="*/ 585876 h 819292"/>
              <a:gd name="connsiteX8" fmla="*/ 602073 w 691719"/>
              <a:gd name="connsiteY8" fmla="*/ 819289 h 819292"/>
              <a:gd name="connsiteX0" fmla="*/ 27 w 688167"/>
              <a:gd name="connsiteY0" fmla="*/ 0 h 819289"/>
              <a:gd name="connsiteX1" fmla="*/ 47890 w 688167"/>
              <a:gd name="connsiteY1" fmla="*/ 52539 h 819289"/>
              <a:gd name="connsiteX2" fmla="*/ 47918 w 688167"/>
              <a:gd name="connsiteY2" fmla="*/ 250344 h 819289"/>
              <a:gd name="connsiteX3" fmla="*/ 287742 w 688167"/>
              <a:gd name="connsiteY3" fmla="*/ 213169 h 819289"/>
              <a:gd name="connsiteX4" fmla="*/ 249092 w 688167"/>
              <a:gd name="connsiteY4" fmla="*/ 426392 h 819289"/>
              <a:gd name="connsiteX5" fmla="*/ 494369 w 688167"/>
              <a:gd name="connsiteY5" fmla="*/ 415424 h 819289"/>
              <a:gd name="connsiteX6" fmla="*/ 425119 w 688167"/>
              <a:gd name="connsiteY6" fmla="*/ 627589 h 819289"/>
              <a:gd name="connsiteX7" fmla="*/ 682025 w 688167"/>
              <a:gd name="connsiteY7" fmla="*/ 585876 h 819289"/>
              <a:gd name="connsiteX8" fmla="*/ 586509 w 688167"/>
              <a:gd name="connsiteY8" fmla="*/ 781604 h 819289"/>
              <a:gd name="connsiteX9" fmla="*/ 602073 w 688167"/>
              <a:gd name="connsiteY9" fmla="*/ 819289 h 819289"/>
              <a:gd name="connsiteX0" fmla="*/ 27 w 843562"/>
              <a:gd name="connsiteY0" fmla="*/ 0 h 791074"/>
              <a:gd name="connsiteX1" fmla="*/ 47890 w 843562"/>
              <a:gd name="connsiteY1" fmla="*/ 52539 h 791074"/>
              <a:gd name="connsiteX2" fmla="*/ 47918 w 843562"/>
              <a:gd name="connsiteY2" fmla="*/ 250344 h 791074"/>
              <a:gd name="connsiteX3" fmla="*/ 287742 w 843562"/>
              <a:gd name="connsiteY3" fmla="*/ 213169 h 791074"/>
              <a:gd name="connsiteX4" fmla="*/ 249092 w 843562"/>
              <a:gd name="connsiteY4" fmla="*/ 426392 h 791074"/>
              <a:gd name="connsiteX5" fmla="*/ 494369 w 843562"/>
              <a:gd name="connsiteY5" fmla="*/ 415424 h 791074"/>
              <a:gd name="connsiteX6" fmla="*/ 425119 w 843562"/>
              <a:gd name="connsiteY6" fmla="*/ 627589 h 791074"/>
              <a:gd name="connsiteX7" fmla="*/ 682025 w 843562"/>
              <a:gd name="connsiteY7" fmla="*/ 585876 h 791074"/>
              <a:gd name="connsiteX8" fmla="*/ 586509 w 843562"/>
              <a:gd name="connsiteY8" fmla="*/ 781604 h 791074"/>
              <a:gd name="connsiteX9" fmla="*/ 843513 w 843562"/>
              <a:gd name="connsiteY9" fmla="*/ 738076 h 791074"/>
              <a:gd name="connsiteX0" fmla="*/ 27 w 843566"/>
              <a:gd name="connsiteY0" fmla="*/ 0 h 824717"/>
              <a:gd name="connsiteX1" fmla="*/ 47890 w 843566"/>
              <a:gd name="connsiteY1" fmla="*/ 52539 h 824717"/>
              <a:gd name="connsiteX2" fmla="*/ 47918 w 843566"/>
              <a:gd name="connsiteY2" fmla="*/ 250344 h 824717"/>
              <a:gd name="connsiteX3" fmla="*/ 287742 w 843566"/>
              <a:gd name="connsiteY3" fmla="*/ 213169 h 824717"/>
              <a:gd name="connsiteX4" fmla="*/ 249092 w 843566"/>
              <a:gd name="connsiteY4" fmla="*/ 426392 h 824717"/>
              <a:gd name="connsiteX5" fmla="*/ 494369 w 843566"/>
              <a:gd name="connsiteY5" fmla="*/ 415424 h 824717"/>
              <a:gd name="connsiteX6" fmla="*/ 425119 w 843566"/>
              <a:gd name="connsiteY6" fmla="*/ 627589 h 824717"/>
              <a:gd name="connsiteX7" fmla="*/ 682025 w 843566"/>
              <a:gd name="connsiteY7" fmla="*/ 585876 h 824717"/>
              <a:gd name="connsiteX8" fmla="*/ 600371 w 843566"/>
              <a:gd name="connsiteY8" fmla="*/ 817431 h 824717"/>
              <a:gd name="connsiteX9" fmla="*/ 843513 w 843566"/>
              <a:gd name="connsiteY9" fmla="*/ 738076 h 824717"/>
              <a:gd name="connsiteX0" fmla="*/ 27 w 843513"/>
              <a:gd name="connsiteY0" fmla="*/ 0 h 824408"/>
              <a:gd name="connsiteX1" fmla="*/ 47890 w 843513"/>
              <a:gd name="connsiteY1" fmla="*/ 52539 h 824408"/>
              <a:gd name="connsiteX2" fmla="*/ 47918 w 843513"/>
              <a:gd name="connsiteY2" fmla="*/ 250344 h 824408"/>
              <a:gd name="connsiteX3" fmla="*/ 287742 w 843513"/>
              <a:gd name="connsiteY3" fmla="*/ 213169 h 824408"/>
              <a:gd name="connsiteX4" fmla="*/ 249092 w 843513"/>
              <a:gd name="connsiteY4" fmla="*/ 426392 h 824408"/>
              <a:gd name="connsiteX5" fmla="*/ 494369 w 843513"/>
              <a:gd name="connsiteY5" fmla="*/ 415424 h 824408"/>
              <a:gd name="connsiteX6" fmla="*/ 425119 w 843513"/>
              <a:gd name="connsiteY6" fmla="*/ 627589 h 824408"/>
              <a:gd name="connsiteX7" fmla="*/ 682025 w 843513"/>
              <a:gd name="connsiteY7" fmla="*/ 585876 h 824408"/>
              <a:gd name="connsiteX8" fmla="*/ 600371 w 843513"/>
              <a:gd name="connsiteY8" fmla="*/ 817431 h 824408"/>
              <a:gd name="connsiteX9" fmla="*/ 800494 w 843513"/>
              <a:gd name="connsiteY9" fmla="*/ 769675 h 824408"/>
              <a:gd name="connsiteX10" fmla="*/ 843513 w 843513"/>
              <a:gd name="connsiteY10" fmla="*/ 738076 h 824408"/>
              <a:gd name="connsiteX0" fmla="*/ 27 w 810103"/>
              <a:gd name="connsiteY0" fmla="*/ 0 h 934887"/>
              <a:gd name="connsiteX1" fmla="*/ 47890 w 810103"/>
              <a:gd name="connsiteY1" fmla="*/ 52539 h 934887"/>
              <a:gd name="connsiteX2" fmla="*/ 47918 w 810103"/>
              <a:gd name="connsiteY2" fmla="*/ 250344 h 934887"/>
              <a:gd name="connsiteX3" fmla="*/ 287742 w 810103"/>
              <a:gd name="connsiteY3" fmla="*/ 213169 h 934887"/>
              <a:gd name="connsiteX4" fmla="*/ 249092 w 810103"/>
              <a:gd name="connsiteY4" fmla="*/ 426392 h 934887"/>
              <a:gd name="connsiteX5" fmla="*/ 494369 w 810103"/>
              <a:gd name="connsiteY5" fmla="*/ 415424 h 934887"/>
              <a:gd name="connsiteX6" fmla="*/ 425119 w 810103"/>
              <a:gd name="connsiteY6" fmla="*/ 627589 h 934887"/>
              <a:gd name="connsiteX7" fmla="*/ 682025 w 810103"/>
              <a:gd name="connsiteY7" fmla="*/ 585876 h 934887"/>
              <a:gd name="connsiteX8" fmla="*/ 600371 w 810103"/>
              <a:gd name="connsiteY8" fmla="*/ 817431 h 934887"/>
              <a:gd name="connsiteX9" fmla="*/ 800494 w 810103"/>
              <a:gd name="connsiteY9" fmla="*/ 769675 h 934887"/>
              <a:gd name="connsiteX10" fmla="*/ 749898 w 810103"/>
              <a:gd name="connsiteY10" fmla="*/ 934868 h 934887"/>
              <a:gd name="connsiteX0" fmla="*/ 27 w 852304"/>
              <a:gd name="connsiteY0" fmla="*/ 0 h 934885"/>
              <a:gd name="connsiteX1" fmla="*/ 47890 w 852304"/>
              <a:gd name="connsiteY1" fmla="*/ 52539 h 934885"/>
              <a:gd name="connsiteX2" fmla="*/ 47918 w 852304"/>
              <a:gd name="connsiteY2" fmla="*/ 250344 h 934885"/>
              <a:gd name="connsiteX3" fmla="*/ 287742 w 852304"/>
              <a:gd name="connsiteY3" fmla="*/ 213169 h 934885"/>
              <a:gd name="connsiteX4" fmla="*/ 249092 w 852304"/>
              <a:gd name="connsiteY4" fmla="*/ 426392 h 934885"/>
              <a:gd name="connsiteX5" fmla="*/ 494369 w 852304"/>
              <a:gd name="connsiteY5" fmla="*/ 415424 h 934885"/>
              <a:gd name="connsiteX6" fmla="*/ 425119 w 852304"/>
              <a:gd name="connsiteY6" fmla="*/ 627589 h 934885"/>
              <a:gd name="connsiteX7" fmla="*/ 682025 w 852304"/>
              <a:gd name="connsiteY7" fmla="*/ 585876 h 934885"/>
              <a:gd name="connsiteX8" fmla="*/ 600371 w 852304"/>
              <a:gd name="connsiteY8" fmla="*/ 817431 h 934885"/>
              <a:gd name="connsiteX9" fmla="*/ 845182 w 852304"/>
              <a:gd name="connsiteY9" fmla="*/ 746936 h 934885"/>
              <a:gd name="connsiteX10" fmla="*/ 749898 w 852304"/>
              <a:gd name="connsiteY10" fmla="*/ 934868 h 9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304" h="934885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393843" y="599180"/>
                  <a:pt x="425119" y="627589"/>
                </a:cubicBezTo>
                <a:cubicBezTo>
                  <a:pt x="456395" y="655998"/>
                  <a:pt x="648240" y="565783"/>
                  <a:pt x="682025" y="585876"/>
                </a:cubicBezTo>
                <a:cubicBezTo>
                  <a:pt x="715810" y="605970"/>
                  <a:pt x="583752" y="789868"/>
                  <a:pt x="600371" y="817431"/>
                </a:cubicBezTo>
                <a:cubicBezTo>
                  <a:pt x="616990" y="844994"/>
                  <a:pt x="804658" y="760162"/>
                  <a:pt x="845182" y="746936"/>
                </a:cubicBezTo>
                <a:cubicBezTo>
                  <a:pt x="885706" y="733710"/>
                  <a:pt x="739602" y="937064"/>
                  <a:pt x="749898" y="93486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90300" y="2655334"/>
            <a:ext cx="108000" cy="108000"/>
          </a:xfrm>
          <a:prstGeom prst="ellipse">
            <a:avLst/>
          </a:prstGeom>
          <a:solidFill>
            <a:srgbClr val="FFCA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278" y="2563896"/>
            <a:ext cx="2625560" cy="408635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8237570" y="5823002"/>
            <a:ext cx="108000" cy="108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81989" y="5251070"/>
            <a:ext cx="108000" cy="108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Decay to </a:t>
            </a:r>
            <a:r>
              <a:rPr lang="en-US" dirty="0" err="1" smtClean="0"/>
              <a:t>visibles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 CSN1 - LTS1 Workshop - 2014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6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86480" y="4815508"/>
            <a:ext cx="295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 portal to the hidden sector: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54580" y="1270558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Assume that </a:t>
            </a:r>
            <a:r>
              <a:rPr lang="en-US" sz="1800" dirty="0" smtClean="0">
                <a:solidFill>
                  <a:srgbClr val="FFFF00"/>
                </a:solidFill>
              </a:rPr>
              <a:t>no additional </a:t>
            </a:r>
            <a:r>
              <a:rPr lang="en-US" sz="1800" b="1" dirty="0" smtClean="0">
                <a:solidFill>
                  <a:srgbClr val="FFFF00"/>
                </a:solidFill>
              </a:rPr>
              <a:t>lighter</a:t>
            </a:r>
            <a:r>
              <a:rPr lang="en-US" sz="1800" dirty="0" smtClean="0">
                <a:solidFill>
                  <a:srgbClr val="FFFF00"/>
                </a:solidFill>
              </a:rPr>
              <a:t> states </a:t>
            </a:r>
            <a:r>
              <a:rPr lang="en-US" sz="1800" dirty="0" smtClean="0"/>
              <a:t>exists in the dark sector with m</a:t>
            </a:r>
            <a:r>
              <a:rPr lang="en-US" sz="1800" baseline="-25000" dirty="0" smtClean="0">
                <a:latin typeface="Symbol" charset="2"/>
                <a:cs typeface="Symbol" charset="2"/>
              </a:rPr>
              <a:t>c</a:t>
            </a:r>
            <a:r>
              <a:rPr lang="en-US" sz="1800" dirty="0" smtClean="0"/>
              <a:t>&lt;m</a:t>
            </a:r>
            <a:r>
              <a:rPr lang="en-US" sz="1800" i="1" baseline="-25000" dirty="0" smtClean="0"/>
              <a:t>A</a:t>
            </a:r>
            <a:r>
              <a:rPr lang="en-US" sz="1800" baseline="-25000" dirty="0" smtClean="0"/>
              <a:t>’</a:t>
            </a:r>
            <a:r>
              <a:rPr lang="en-US" sz="1800" dirty="0" smtClean="0"/>
              <a:t>/2</a:t>
            </a:r>
          </a:p>
          <a:p>
            <a:r>
              <a:rPr lang="en-US" sz="1800" dirty="0" smtClean="0"/>
              <a:t>Dark photon couples to SM particles </a:t>
            </a:r>
            <a:r>
              <a:rPr lang="en-US" sz="1800" dirty="0" smtClean="0">
                <a:solidFill>
                  <a:srgbClr val="FFFF00"/>
                </a:solidFill>
              </a:rPr>
              <a:t>through kinetic mixing only</a:t>
            </a:r>
            <a:r>
              <a:rPr lang="en-US" sz="1800" dirty="0" smtClean="0"/>
              <a:t> (with same coupling </a:t>
            </a:r>
            <a:r>
              <a:rPr lang="en-US" sz="1800" dirty="0" err="1" smtClean="0">
                <a:latin typeface="Symbol" charset="2"/>
                <a:cs typeface="Symbol" charset="2"/>
              </a:rPr>
              <a:t>e</a:t>
            </a:r>
            <a:r>
              <a:rPr lang="en-US" sz="1800" dirty="0" err="1" smtClean="0"/>
              <a:t>q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For </a:t>
            </a:r>
            <a:r>
              <a:rPr lang="en-US" sz="1800" dirty="0" smtClean="0">
                <a:solidFill>
                  <a:srgbClr val="F79646"/>
                </a:solidFill>
              </a:rPr>
              <a:t>m</a:t>
            </a:r>
            <a:r>
              <a:rPr lang="en-US" sz="1800" baseline="-25000" dirty="0" smtClean="0">
                <a:solidFill>
                  <a:srgbClr val="F79646"/>
                </a:solidFill>
              </a:rPr>
              <a:t>A’</a:t>
            </a:r>
            <a:r>
              <a:rPr lang="en-US" sz="1800" dirty="0" smtClean="0">
                <a:solidFill>
                  <a:srgbClr val="F79646"/>
                </a:solidFill>
              </a:rPr>
              <a:t>&lt;2 m</a:t>
            </a:r>
            <a:r>
              <a:rPr lang="en-US" sz="1800" baseline="-25000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m</a:t>
            </a:r>
            <a:r>
              <a:rPr lang="en-US" sz="1800" dirty="0" smtClean="0">
                <a:solidFill>
                  <a:srgbClr val="F79646"/>
                </a:solidFill>
              </a:rPr>
              <a:t> </a:t>
            </a:r>
            <a:r>
              <a:rPr lang="en-US" sz="1800" dirty="0" smtClean="0"/>
              <a:t>only decays to </a:t>
            </a:r>
            <a:r>
              <a:rPr lang="en-US" sz="1800" dirty="0" err="1" smtClean="0">
                <a:solidFill>
                  <a:srgbClr val="F79646"/>
                </a:solidFill>
              </a:rPr>
              <a:t>e</a:t>
            </a:r>
            <a:r>
              <a:rPr lang="en-US" sz="1800" baseline="30000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+</a:t>
            </a:r>
            <a:r>
              <a:rPr lang="en-US" sz="1800" dirty="0" err="1" smtClean="0">
                <a:solidFill>
                  <a:srgbClr val="F79646"/>
                </a:solidFill>
              </a:rPr>
              <a:t>e</a:t>
            </a:r>
            <a:r>
              <a:rPr lang="en-US" sz="1800" baseline="30000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-</a:t>
            </a:r>
            <a:r>
              <a:rPr lang="en-US" sz="1800" dirty="0" smtClean="0">
                <a:solidFill>
                  <a:srgbClr val="F79646"/>
                </a:solidFill>
              </a:rPr>
              <a:t> </a:t>
            </a:r>
          </a:p>
          <a:p>
            <a:endParaRPr lang="en-US" sz="1800" dirty="0"/>
          </a:p>
        </p:txBody>
      </p:sp>
      <p:pic>
        <p:nvPicPr>
          <p:cNvPr id="38" name="Picture 37" descr="Screenshot 2014-04-28 12.38.3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6"/>
          <a:stretch/>
        </p:blipFill>
        <p:spPr>
          <a:xfrm>
            <a:off x="1763908" y="2728025"/>
            <a:ext cx="5427098" cy="329163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</p:pic>
      <p:cxnSp>
        <p:nvCxnSpPr>
          <p:cNvPr id="41" name="Straight Connector 40"/>
          <p:cNvCxnSpPr/>
          <p:nvPr/>
        </p:nvCxnSpPr>
        <p:spPr>
          <a:xfrm>
            <a:off x="3383053" y="2924341"/>
            <a:ext cx="0" cy="2580106"/>
          </a:xfrm>
          <a:prstGeom prst="line">
            <a:avLst/>
          </a:prstGeom>
          <a:ln w="12700" cmpd="sng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82188" y="2924341"/>
            <a:ext cx="0" cy="2580106"/>
          </a:xfrm>
          <a:prstGeom prst="line">
            <a:avLst/>
          </a:prstGeom>
          <a:ln w="12700" cmpd="sng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Decays to “invisibles”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70" y="1600201"/>
            <a:ext cx="8229600" cy="12724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</a:t>
            </a:r>
            <a:r>
              <a:rPr lang="en-US" sz="2000" dirty="0" smtClean="0">
                <a:latin typeface="Symbol" charset="2"/>
                <a:cs typeface="Symbol" charset="2"/>
              </a:rPr>
              <a:t>c</a:t>
            </a:r>
            <a:r>
              <a:rPr lang="en-US" sz="2000" dirty="0" smtClean="0"/>
              <a:t> state with </a:t>
            </a:r>
            <a:r>
              <a:rPr lang="en-US" sz="2000" dirty="0" smtClean="0">
                <a:solidFill>
                  <a:srgbClr val="FFFF00"/>
                </a:solidFill>
              </a:rPr>
              <a:t>U(1) charge </a:t>
            </a:r>
            <a:r>
              <a:rPr lang="en-US" sz="2000" dirty="0" err="1" smtClean="0">
                <a:solidFill>
                  <a:srgbClr val="FFFF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coupling constant </a:t>
            </a:r>
            <a:r>
              <a:rPr lang="en-US" sz="2000" dirty="0" err="1" smtClean="0">
                <a:solidFill>
                  <a:srgbClr val="FFFF00"/>
                </a:solidFill>
              </a:rPr>
              <a:t>g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exists in the dark sector with m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c</a:t>
            </a:r>
            <a:r>
              <a:rPr lang="en-US" sz="2000" dirty="0" smtClean="0"/>
              <a:t>&lt;m</a:t>
            </a:r>
            <a:r>
              <a:rPr lang="en-US" sz="2000" i="1" baseline="-25000" dirty="0" smtClean="0"/>
              <a:t>A</a:t>
            </a:r>
            <a:r>
              <a:rPr lang="en-US" sz="2000" baseline="-25000" dirty="0" smtClean="0"/>
              <a:t>’</a:t>
            </a:r>
            <a:r>
              <a:rPr lang="en-US" sz="2000" dirty="0" smtClean="0"/>
              <a:t>/2, the coupling to the </a:t>
            </a:r>
            <a:r>
              <a:rPr lang="en-US" sz="2000" i="1" dirty="0" smtClean="0"/>
              <a:t>A</a:t>
            </a:r>
            <a:r>
              <a:rPr lang="en-US" sz="2000" dirty="0" smtClean="0"/>
              <a:t>’ will be: </a:t>
            </a:r>
            <a:r>
              <a:rPr lang="en-US" sz="2000" dirty="0" err="1" smtClean="0">
                <a:solidFill>
                  <a:srgbClr val="FFFF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U</a:t>
            </a:r>
            <a:r>
              <a:rPr lang="en-US" sz="2000" dirty="0" err="1" smtClean="0">
                <a:solidFill>
                  <a:srgbClr val="FFFF00"/>
                </a:solidFill>
              </a:rPr>
              <a:t>g</a:t>
            </a:r>
            <a:r>
              <a:rPr lang="en-US" sz="2000" baseline="-25000" dirty="0" err="1">
                <a:solidFill>
                  <a:srgbClr val="FFFF00"/>
                </a:solidFill>
              </a:rPr>
              <a:t>U</a:t>
            </a:r>
            <a:endParaRPr lang="en-US" sz="2000" baseline="-25000" dirty="0" smtClean="0">
              <a:solidFill>
                <a:srgbClr val="FFFF00"/>
              </a:solidFill>
            </a:endParaRPr>
          </a:p>
          <a:p>
            <a:r>
              <a:rPr lang="en-US" sz="2000" i="1" dirty="0" smtClean="0"/>
              <a:t>A</a:t>
            </a:r>
            <a:r>
              <a:rPr lang="en-US" sz="2000" dirty="0" smtClean="0"/>
              <a:t>’</a:t>
            </a:r>
            <a:r>
              <a:rPr lang="it-IT" sz="2000" dirty="0" smtClean="0">
                <a:sym typeface="Symbol"/>
              </a:rPr>
              <a:t></a:t>
            </a:r>
            <a:r>
              <a:rPr lang="it-IT" sz="2000" dirty="0" smtClean="0">
                <a:latin typeface="Symbol" charset="2"/>
                <a:cs typeface="Symbol" charset="2"/>
                <a:sym typeface="Symbol"/>
              </a:rPr>
              <a:t>cc</a:t>
            </a:r>
            <a:r>
              <a:rPr lang="it-IT" sz="2000" dirty="0" smtClean="0">
                <a:latin typeface="Calibri"/>
                <a:cs typeface="Calibri"/>
                <a:sym typeface="Symbol"/>
              </a:rPr>
              <a:t> </a:t>
            </a:r>
            <a:r>
              <a:rPr lang="it-IT" sz="2000" dirty="0" err="1" smtClean="0">
                <a:latin typeface="Calibri"/>
                <a:cs typeface="Calibri"/>
                <a:sym typeface="Symbol"/>
              </a:rPr>
              <a:t>will</a:t>
            </a:r>
            <a:r>
              <a:rPr lang="it-IT" sz="2000" dirty="0" smtClean="0">
                <a:latin typeface="Calibri"/>
                <a:cs typeface="Calibri"/>
                <a:sym typeface="Symbol"/>
              </a:rPr>
              <a:t> be </a:t>
            </a:r>
            <a:r>
              <a:rPr lang="it-IT" sz="2000" dirty="0" err="1" smtClean="0">
                <a:latin typeface="Calibri"/>
                <a:cs typeface="Calibri"/>
                <a:sym typeface="Symbol"/>
              </a:rPr>
              <a:t>dominant</a:t>
            </a:r>
            <a:r>
              <a:rPr lang="it-IT" sz="2000" dirty="0" smtClean="0">
                <a:latin typeface="Calibri"/>
                <a:cs typeface="Calibri"/>
                <a:sym typeface="Symbol"/>
              </a:rPr>
              <a:t> </a:t>
            </a:r>
            <a:r>
              <a:rPr lang="it-IT" sz="2000" dirty="0" err="1" smtClean="0">
                <a:latin typeface="Calibri"/>
                <a:cs typeface="Calibri"/>
                <a:sym typeface="Symbol"/>
              </a:rPr>
              <a:t>wrt</a:t>
            </a:r>
            <a:r>
              <a:rPr lang="it-IT" sz="2000" dirty="0" smtClean="0">
                <a:latin typeface="Calibri"/>
                <a:cs typeface="Calibri"/>
                <a:sym typeface="Symbol"/>
              </a:rPr>
              <a:t> to </a:t>
            </a:r>
            <a:r>
              <a:rPr lang="it-IT" sz="2000" dirty="0" err="1" smtClean="0">
                <a:latin typeface="Calibri"/>
                <a:cs typeface="Calibri"/>
                <a:sym typeface="Symbol"/>
              </a:rPr>
              <a:t>visible</a:t>
            </a:r>
            <a:r>
              <a:rPr lang="it-IT" sz="2000" dirty="0" smtClean="0">
                <a:latin typeface="Calibri"/>
                <a:cs typeface="Calibri"/>
                <a:sym typeface="Symbol"/>
              </a:rPr>
              <a:t> </a:t>
            </a:r>
            <a:r>
              <a:rPr lang="it-IT" sz="2000" dirty="0" err="1" smtClean="0">
                <a:latin typeface="Calibri"/>
                <a:cs typeface="Calibri"/>
                <a:sym typeface="Symbol"/>
              </a:rPr>
              <a:t>decays</a:t>
            </a:r>
            <a:r>
              <a:rPr lang="it-IT" sz="2000" dirty="0" smtClean="0">
                <a:latin typeface="Calibri"/>
                <a:cs typeface="Calibri"/>
                <a:sym typeface="Symbol"/>
              </a:rPr>
              <a:t> for </a:t>
            </a:r>
            <a:r>
              <a:rPr lang="it-IT" sz="2000" dirty="0" err="1">
                <a:latin typeface="Symbol" charset="2"/>
                <a:cs typeface="Symbol" charset="2"/>
                <a:sym typeface="Symbol"/>
              </a:rPr>
              <a:t>a</a:t>
            </a:r>
            <a:r>
              <a:rPr lang="it-IT" sz="2000" baseline="-25000" dirty="0" err="1">
                <a:cs typeface="Calibri"/>
                <a:sym typeface="Symbol"/>
              </a:rPr>
              <a:t>D</a:t>
            </a:r>
            <a:r>
              <a:rPr lang="it-IT" sz="2000" dirty="0">
                <a:cs typeface="Calibri"/>
                <a:sym typeface="Symbol"/>
              </a:rPr>
              <a:t>&gt;</a:t>
            </a:r>
            <a:r>
              <a:rPr lang="it-IT" sz="2000" dirty="0" smtClean="0">
                <a:latin typeface="Symbol" charset="2"/>
                <a:cs typeface="Symbol" charset="2"/>
                <a:sym typeface="Symbol"/>
              </a:rPr>
              <a:t>a</a:t>
            </a:r>
            <a:r>
              <a:rPr lang="en-US" sz="2000" dirty="0" smtClean="0">
                <a:latin typeface="Calibri"/>
                <a:cs typeface="Calibri"/>
                <a:sym typeface="Symbol"/>
              </a:rPr>
              <a:t>, i.e.</a:t>
            </a:r>
            <a:r>
              <a:rPr lang="it-IT" sz="2000" dirty="0" smtClean="0">
                <a:latin typeface="Calibri"/>
                <a:cs typeface="Calibri"/>
                <a:sym typeface="Symbol"/>
              </a:rPr>
              <a:t> </a:t>
            </a:r>
            <a:r>
              <a:rPr lang="it-IT" sz="2000" dirty="0" smtClean="0">
                <a:solidFill>
                  <a:srgbClr val="FFFF00"/>
                </a:solidFill>
                <a:latin typeface="Calibri"/>
                <a:cs typeface="Calibri"/>
                <a:sym typeface="Symbol"/>
              </a:rPr>
              <a:t>|</a:t>
            </a:r>
            <a:r>
              <a:rPr lang="it-IT" sz="2000" dirty="0" err="1" smtClean="0">
                <a:solidFill>
                  <a:srgbClr val="FFFF00"/>
                </a:solidFill>
                <a:latin typeface="Calibri"/>
                <a:cs typeface="Calibri"/>
                <a:sym typeface="Symbol"/>
              </a:rPr>
              <a:t>q</a:t>
            </a:r>
            <a:r>
              <a:rPr lang="it-IT" sz="2000" baseline="-25000" dirty="0" err="1" smtClean="0">
                <a:solidFill>
                  <a:srgbClr val="FFFF00"/>
                </a:solidFill>
                <a:latin typeface="Calibri"/>
                <a:cs typeface="Calibri"/>
                <a:sym typeface="Symbol"/>
              </a:rPr>
              <a:t>U</a:t>
            </a:r>
            <a:r>
              <a:rPr lang="it-IT" sz="2000" dirty="0" err="1" smtClean="0">
                <a:solidFill>
                  <a:srgbClr val="FFFF00"/>
                </a:solidFill>
                <a:latin typeface="Calibri"/>
                <a:cs typeface="Calibri"/>
                <a:sym typeface="Symbol"/>
              </a:rPr>
              <a:t>g</a:t>
            </a:r>
            <a:r>
              <a:rPr lang="it-IT" sz="2000" baseline="-25000" dirty="0" err="1">
                <a:solidFill>
                  <a:srgbClr val="FFFF00"/>
                </a:solidFill>
                <a:latin typeface="Calibri"/>
                <a:cs typeface="Calibri"/>
                <a:sym typeface="Symbol"/>
              </a:rPr>
              <a:t>U</a:t>
            </a:r>
            <a:r>
              <a:rPr lang="it-IT" sz="2000" dirty="0" smtClean="0">
                <a:solidFill>
                  <a:srgbClr val="FFFF00"/>
                </a:solidFill>
                <a:latin typeface="Calibri"/>
                <a:cs typeface="Calibri"/>
                <a:sym typeface="Symbol"/>
              </a:rPr>
              <a:t>|&gt;</a:t>
            </a:r>
            <a:r>
              <a:rPr lang="it-IT" sz="2000" dirty="0" err="1" smtClean="0">
                <a:solidFill>
                  <a:srgbClr val="FFFF00"/>
                </a:solidFill>
                <a:latin typeface="Symbol" charset="2"/>
                <a:cs typeface="Symbol" charset="2"/>
                <a:sym typeface="Symbol"/>
              </a:rPr>
              <a:t>e</a:t>
            </a:r>
            <a:r>
              <a:rPr lang="it-IT" sz="2000" dirty="0" err="1" smtClean="0">
                <a:solidFill>
                  <a:srgbClr val="FFFF00"/>
                </a:solidFill>
                <a:latin typeface="Calibri"/>
                <a:cs typeface="Calibri"/>
                <a:sym typeface="Symbol"/>
              </a:rPr>
              <a:t>e</a:t>
            </a:r>
            <a:endParaRPr lang="en-US" sz="2000" dirty="0" smtClean="0">
              <a:latin typeface="Symbol" charset="2"/>
              <a:cs typeface="Symbol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1405544" y="2065342"/>
            <a:ext cx="359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_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68816" y="3403323"/>
            <a:ext cx="766977" cy="44011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451721" y="3843442"/>
            <a:ext cx="766977" cy="44011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18734220" flipH="1" flipV="1">
            <a:off x="1825511" y="3531870"/>
            <a:ext cx="484896" cy="596426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  <a:gd name="connsiteX0" fmla="*/ 27 w 584891"/>
              <a:gd name="connsiteY0" fmla="*/ 0 h 742934"/>
              <a:gd name="connsiteX1" fmla="*/ 47890 w 584891"/>
              <a:gd name="connsiteY1" fmla="*/ 52539 h 742934"/>
              <a:gd name="connsiteX2" fmla="*/ 47918 w 584891"/>
              <a:gd name="connsiteY2" fmla="*/ 250344 h 742934"/>
              <a:gd name="connsiteX3" fmla="*/ 287742 w 584891"/>
              <a:gd name="connsiteY3" fmla="*/ 213169 h 742934"/>
              <a:gd name="connsiteX4" fmla="*/ 249092 w 584891"/>
              <a:gd name="connsiteY4" fmla="*/ 426392 h 742934"/>
              <a:gd name="connsiteX5" fmla="*/ 494369 w 584891"/>
              <a:gd name="connsiteY5" fmla="*/ 415424 h 742934"/>
              <a:gd name="connsiteX6" fmla="*/ 425119 w 584891"/>
              <a:gd name="connsiteY6" fmla="*/ 627589 h 742934"/>
              <a:gd name="connsiteX7" fmla="*/ 570520 w 584891"/>
              <a:gd name="connsiteY7" fmla="*/ 602215 h 742934"/>
              <a:gd name="connsiteX8" fmla="*/ 546944 w 584891"/>
              <a:gd name="connsiteY8" fmla="*/ 742929 h 742934"/>
              <a:gd name="connsiteX0" fmla="*/ 27 w 689385"/>
              <a:gd name="connsiteY0" fmla="*/ 0 h 742932"/>
              <a:gd name="connsiteX1" fmla="*/ 47890 w 689385"/>
              <a:gd name="connsiteY1" fmla="*/ 52539 h 742932"/>
              <a:gd name="connsiteX2" fmla="*/ 47918 w 689385"/>
              <a:gd name="connsiteY2" fmla="*/ 250344 h 742932"/>
              <a:gd name="connsiteX3" fmla="*/ 287742 w 689385"/>
              <a:gd name="connsiteY3" fmla="*/ 213169 h 742932"/>
              <a:gd name="connsiteX4" fmla="*/ 249092 w 689385"/>
              <a:gd name="connsiteY4" fmla="*/ 426392 h 742932"/>
              <a:gd name="connsiteX5" fmla="*/ 494369 w 689385"/>
              <a:gd name="connsiteY5" fmla="*/ 415424 h 742932"/>
              <a:gd name="connsiteX6" fmla="*/ 425119 w 689385"/>
              <a:gd name="connsiteY6" fmla="*/ 627589 h 742932"/>
              <a:gd name="connsiteX7" fmla="*/ 682025 w 689385"/>
              <a:gd name="connsiteY7" fmla="*/ 585876 h 742932"/>
              <a:gd name="connsiteX8" fmla="*/ 546944 w 689385"/>
              <a:gd name="connsiteY8" fmla="*/ 742929 h 742932"/>
              <a:gd name="connsiteX0" fmla="*/ 27 w 691719"/>
              <a:gd name="connsiteY0" fmla="*/ 0 h 819292"/>
              <a:gd name="connsiteX1" fmla="*/ 47890 w 691719"/>
              <a:gd name="connsiteY1" fmla="*/ 52539 h 819292"/>
              <a:gd name="connsiteX2" fmla="*/ 47918 w 691719"/>
              <a:gd name="connsiteY2" fmla="*/ 250344 h 819292"/>
              <a:gd name="connsiteX3" fmla="*/ 287742 w 691719"/>
              <a:gd name="connsiteY3" fmla="*/ 213169 h 819292"/>
              <a:gd name="connsiteX4" fmla="*/ 249092 w 691719"/>
              <a:gd name="connsiteY4" fmla="*/ 426392 h 819292"/>
              <a:gd name="connsiteX5" fmla="*/ 494369 w 691719"/>
              <a:gd name="connsiteY5" fmla="*/ 415424 h 819292"/>
              <a:gd name="connsiteX6" fmla="*/ 425119 w 691719"/>
              <a:gd name="connsiteY6" fmla="*/ 627589 h 819292"/>
              <a:gd name="connsiteX7" fmla="*/ 682025 w 691719"/>
              <a:gd name="connsiteY7" fmla="*/ 585876 h 819292"/>
              <a:gd name="connsiteX8" fmla="*/ 602073 w 691719"/>
              <a:gd name="connsiteY8" fmla="*/ 819289 h 819292"/>
              <a:gd name="connsiteX0" fmla="*/ 27 w 688167"/>
              <a:gd name="connsiteY0" fmla="*/ 0 h 819289"/>
              <a:gd name="connsiteX1" fmla="*/ 47890 w 688167"/>
              <a:gd name="connsiteY1" fmla="*/ 52539 h 819289"/>
              <a:gd name="connsiteX2" fmla="*/ 47918 w 688167"/>
              <a:gd name="connsiteY2" fmla="*/ 250344 h 819289"/>
              <a:gd name="connsiteX3" fmla="*/ 287742 w 688167"/>
              <a:gd name="connsiteY3" fmla="*/ 213169 h 819289"/>
              <a:gd name="connsiteX4" fmla="*/ 249092 w 688167"/>
              <a:gd name="connsiteY4" fmla="*/ 426392 h 819289"/>
              <a:gd name="connsiteX5" fmla="*/ 494369 w 688167"/>
              <a:gd name="connsiteY5" fmla="*/ 415424 h 819289"/>
              <a:gd name="connsiteX6" fmla="*/ 425119 w 688167"/>
              <a:gd name="connsiteY6" fmla="*/ 627589 h 819289"/>
              <a:gd name="connsiteX7" fmla="*/ 682025 w 688167"/>
              <a:gd name="connsiteY7" fmla="*/ 585876 h 819289"/>
              <a:gd name="connsiteX8" fmla="*/ 586509 w 688167"/>
              <a:gd name="connsiteY8" fmla="*/ 781604 h 819289"/>
              <a:gd name="connsiteX9" fmla="*/ 602073 w 688167"/>
              <a:gd name="connsiteY9" fmla="*/ 819289 h 819289"/>
              <a:gd name="connsiteX0" fmla="*/ 27 w 843562"/>
              <a:gd name="connsiteY0" fmla="*/ 0 h 791074"/>
              <a:gd name="connsiteX1" fmla="*/ 47890 w 843562"/>
              <a:gd name="connsiteY1" fmla="*/ 52539 h 791074"/>
              <a:gd name="connsiteX2" fmla="*/ 47918 w 843562"/>
              <a:gd name="connsiteY2" fmla="*/ 250344 h 791074"/>
              <a:gd name="connsiteX3" fmla="*/ 287742 w 843562"/>
              <a:gd name="connsiteY3" fmla="*/ 213169 h 791074"/>
              <a:gd name="connsiteX4" fmla="*/ 249092 w 843562"/>
              <a:gd name="connsiteY4" fmla="*/ 426392 h 791074"/>
              <a:gd name="connsiteX5" fmla="*/ 494369 w 843562"/>
              <a:gd name="connsiteY5" fmla="*/ 415424 h 791074"/>
              <a:gd name="connsiteX6" fmla="*/ 425119 w 843562"/>
              <a:gd name="connsiteY6" fmla="*/ 627589 h 791074"/>
              <a:gd name="connsiteX7" fmla="*/ 682025 w 843562"/>
              <a:gd name="connsiteY7" fmla="*/ 585876 h 791074"/>
              <a:gd name="connsiteX8" fmla="*/ 586509 w 843562"/>
              <a:gd name="connsiteY8" fmla="*/ 781604 h 791074"/>
              <a:gd name="connsiteX9" fmla="*/ 843513 w 843562"/>
              <a:gd name="connsiteY9" fmla="*/ 738076 h 791074"/>
              <a:gd name="connsiteX0" fmla="*/ 27 w 843566"/>
              <a:gd name="connsiteY0" fmla="*/ 0 h 824717"/>
              <a:gd name="connsiteX1" fmla="*/ 47890 w 843566"/>
              <a:gd name="connsiteY1" fmla="*/ 52539 h 824717"/>
              <a:gd name="connsiteX2" fmla="*/ 47918 w 843566"/>
              <a:gd name="connsiteY2" fmla="*/ 250344 h 824717"/>
              <a:gd name="connsiteX3" fmla="*/ 287742 w 843566"/>
              <a:gd name="connsiteY3" fmla="*/ 213169 h 824717"/>
              <a:gd name="connsiteX4" fmla="*/ 249092 w 843566"/>
              <a:gd name="connsiteY4" fmla="*/ 426392 h 824717"/>
              <a:gd name="connsiteX5" fmla="*/ 494369 w 843566"/>
              <a:gd name="connsiteY5" fmla="*/ 415424 h 824717"/>
              <a:gd name="connsiteX6" fmla="*/ 425119 w 843566"/>
              <a:gd name="connsiteY6" fmla="*/ 627589 h 824717"/>
              <a:gd name="connsiteX7" fmla="*/ 682025 w 843566"/>
              <a:gd name="connsiteY7" fmla="*/ 585876 h 824717"/>
              <a:gd name="connsiteX8" fmla="*/ 600371 w 843566"/>
              <a:gd name="connsiteY8" fmla="*/ 817431 h 824717"/>
              <a:gd name="connsiteX9" fmla="*/ 843513 w 843566"/>
              <a:gd name="connsiteY9" fmla="*/ 738076 h 824717"/>
              <a:gd name="connsiteX0" fmla="*/ 27 w 843513"/>
              <a:gd name="connsiteY0" fmla="*/ 0 h 824408"/>
              <a:gd name="connsiteX1" fmla="*/ 47890 w 843513"/>
              <a:gd name="connsiteY1" fmla="*/ 52539 h 824408"/>
              <a:gd name="connsiteX2" fmla="*/ 47918 w 843513"/>
              <a:gd name="connsiteY2" fmla="*/ 250344 h 824408"/>
              <a:gd name="connsiteX3" fmla="*/ 287742 w 843513"/>
              <a:gd name="connsiteY3" fmla="*/ 213169 h 824408"/>
              <a:gd name="connsiteX4" fmla="*/ 249092 w 843513"/>
              <a:gd name="connsiteY4" fmla="*/ 426392 h 824408"/>
              <a:gd name="connsiteX5" fmla="*/ 494369 w 843513"/>
              <a:gd name="connsiteY5" fmla="*/ 415424 h 824408"/>
              <a:gd name="connsiteX6" fmla="*/ 425119 w 843513"/>
              <a:gd name="connsiteY6" fmla="*/ 627589 h 824408"/>
              <a:gd name="connsiteX7" fmla="*/ 682025 w 843513"/>
              <a:gd name="connsiteY7" fmla="*/ 585876 h 824408"/>
              <a:gd name="connsiteX8" fmla="*/ 600371 w 843513"/>
              <a:gd name="connsiteY8" fmla="*/ 817431 h 824408"/>
              <a:gd name="connsiteX9" fmla="*/ 800494 w 843513"/>
              <a:gd name="connsiteY9" fmla="*/ 769675 h 824408"/>
              <a:gd name="connsiteX10" fmla="*/ 843513 w 843513"/>
              <a:gd name="connsiteY10" fmla="*/ 738076 h 824408"/>
              <a:gd name="connsiteX0" fmla="*/ 27 w 810103"/>
              <a:gd name="connsiteY0" fmla="*/ 0 h 934887"/>
              <a:gd name="connsiteX1" fmla="*/ 47890 w 810103"/>
              <a:gd name="connsiteY1" fmla="*/ 52539 h 934887"/>
              <a:gd name="connsiteX2" fmla="*/ 47918 w 810103"/>
              <a:gd name="connsiteY2" fmla="*/ 250344 h 934887"/>
              <a:gd name="connsiteX3" fmla="*/ 287742 w 810103"/>
              <a:gd name="connsiteY3" fmla="*/ 213169 h 934887"/>
              <a:gd name="connsiteX4" fmla="*/ 249092 w 810103"/>
              <a:gd name="connsiteY4" fmla="*/ 426392 h 934887"/>
              <a:gd name="connsiteX5" fmla="*/ 494369 w 810103"/>
              <a:gd name="connsiteY5" fmla="*/ 415424 h 934887"/>
              <a:gd name="connsiteX6" fmla="*/ 425119 w 810103"/>
              <a:gd name="connsiteY6" fmla="*/ 627589 h 934887"/>
              <a:gd name="connsiteX7" fmla="*/ 682025 w 810103"/>
              <a:gd name="connsiteY7" fmla="*/ 585876 h 934887"/>
              <a:gd name="connsiteX8" fmla="*/ 600371 w 810103"/>
              <a:gd name="connsiteY8" fmla="*/ 817431 h 934887"/>
              <a:gd name="connsiteX9" fmla="*/ 800494 w 810103"/>
              <a:gd name="connsiteY9" fmla="*/ 769675 h 934887"/>
              <a:gd name="connsiteX10" fmla="*/ 749898 w 810103"/>
              <a:gd name="connsiteY10" fmla="*/ 934868 h 934887"/>
              <a:gd name="connsiteX0" fmla="*/ 27 w 852304"/>
              <a:gd name="connsiteY0" fmla="*/ 0 h 934885"/>
              <a:gd name="connsiteX1" fmla="*/ 47890 w 852304"/>
              <a:gd name="connsiteY1" fmla="*/ 52539 h 934885"/>
              <a:gd name="connsiteX2" fmla="*/ 47918 w 852304"/>
              <a:gd name="connsiteY2" fmla="*/ 250344 h 934885"/>
              <a:gd name="connsiteX3" fmla="*/ 287742 w 852304"/>
              <a:gd name="connsiteY3" fmla="*/ 213169 h 934885"/>
              <a:gd name="connsiteX4" fmla="*/ 249092 w 852304"/>
              <a:gd name="connsiteY4" fmla="*/ 426392 h 934885"/>
              <a:gd name="connsiteX5" fmla="*/ 494369 w 852304"/>
              <a:gd name="connsiteY5" fmla="*/ 415424 h 934885"/>
              <a:gd name="connsiteX6" fmla="*/ 425119 w 852304"/>
              <a:gd name="connsiteY6" fmla="*/ 627589 h 934885"/>
              <a:gd name="connsiteX7" fmla="*/ 682025 w 852304"/>
              <a:gd name="connsiteY7" fmla="*/ 585876 h 934885"/>
              <a:gd name="connsiteX8" fmla="*/ 600371 w 852304"/>
              <a:gd name="connsiteY8" fmla="*/ 817431 h 934885"/>
              <a:gd name="connsiteX9" fmla="*/ 845182 w 852304"/>
              <a:gd name="connsiteY9" fmla="*/ 746936 h 934885"/>
              <a:gd name="connsiteX10" fmla="*/ 749898 w 852304"/>
              <a:gd name="connsiteY10" fmla="*/ 934868 h 9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304" h="934885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393843" y="599180"/>
                  <a:pt x="425119" y="627589"/>
                </a:cubicBezTo>
                <a:cubicBezTo>
                  <a:pt x="456395" y="655998"/>
                  <a:pt x="648240" y="565783"/>
                  <a:pt x="682025" y="585876"/>
                </a:cubicBezTo>
                <a:cubicBezTo>
                  <a:pt x="715810" y="605970"/>
                  <a:pt x="583752" y="789868"/>
                  <a:pt x="600371" y="817431"/>
                </a:cubicBezTo>
                <a:cubicBezTo>
                  <a:pt x="616990" y="844994"/>
                  <a:pt x="804658" y="760162"/>
                  <a:pt x="845182" y="746936"/>
                </a:cubicBezTo>
                <a:cubicBezTo>
                  <a:pt x="885706" y="733710"/>
                  <a:pt x="739602" y="937064"/>
                  <a:pt x="749898" y="93486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3235793" y="3199607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c</a:t>
            </a:r>
            <a:endParaRPr lang="en-US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957815" y="3951987"/>
            <a:ext cx="38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A’</a:t>
            </a:r>
            <a:endParaRPr lang="en-US" baseline="30000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240883" y="3863550"/>
            <a:ext cx="32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  <a:latin typeface="Calibri"/>
                <a:cs typeface="Calibri"/>
              </a:rPr>
              <a:t>_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3203893" y="4081679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c</a:t>
            </a:r>
            <a:endParaRPr lang="en-US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428433" y="3450123"/>
            <a:ext cx="766977" cy="4401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411338" y="3890242"/>
            <a:ext cx="766977" cy="4401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rot="18734220" flipH="1" flipV="1">
            <a:off x="4785128" y="3578670"/>
            <a:ext cx="484896" cy="596426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  <a:gd name="connsiteX0" fmla="*/ 27 w 584891"/>
              <a:gd name="connsiteY0" fmla="*/ 0 h 742934"/>
              <a:gd name="connsiteX1" fmla="*/ 47890 w 584891"/>
              <a:gd name="connsiteY1" fmla="*/ 52539 h 742934"/>
              <a:gd name="connsiteX2" fmla="*/ 47918 w 584891"/>
              <a:gd name="connsiteY2" fmla="*/ 250344 h 742934"/>
              <a:gd name="connsiteX3" fmla="*/ 287742 w 584891"/>
              <a:gd name="connsiteY3" fmla="*/ 213169 h 742934"/>
              <a:gd name="connsiteX4" fmla="*/ 249092 w 584891"/>
              <a:gd name="connsiteY4" fmla="*/ 426392 h 742934"/>
              <a:gd name="connsiteX5" fmla="*/ 494369 w 584891"/>
              <a:gd name="connsiteY5" fmla="*/ 415424 h 742934"/>
              <a:gd name="connsiteX6" fmla="*/ 425119 w 584891"/>
              <a:gd name="connsiteY6" fmla="*/ 627589 h 742934"/>
              <a:gd name="connsiteX7" fmla="*/ 570520 w 584891"/>
              <a:gd name="connsiteY7" fmla="*/ 602215 h 742934"/>
              <a:gd name="connsiteX8" fmla="*/ 546944 w 584891"/>
              <a:gd name="connsiteY8" fmla="*/ 742929 h 742934"/>
              <a:gd name="connsiteX0" fmla="*/ 27 w 689385"/>
              <a:gd name="connsiteY0" fmla="*/ 0 h 742932"/>
              <a:gd name="connsiteX1" fmla="*/ 47890 w 689385"/>
              <a:gd name="connsiteY1" fmla="*/ 52539 h 742932"/>
              <a:gd name="connsiteX2" fmla="*/ 47918 w 689385"/>
              <a:gd name="connsiteY2" fmla="*/ 250344 h 742932"/>
              <a:gd name="connsiteX3" fmla="*/ 287742 w 689385"/>
              <a:gd name="connsiteY3" fmla="*/ 213169 h 742932"/>
              <a:gd name="connsiteX4" fmla="*/ 249092 w 689385"/>
              <a:gd name="connsiteY4" fmla="*/ 426392 h 742932"/>
              <a:gd name="connsiteX5" fmla="*/ 494369 w 689385"/>
              <a:gd name="connsiteY5" fmla="*/ 415424 h 742932"/>
              <a:gd name="connsiteX6" fmla="*/ 425119 w 689385"/>
              <a:gd name="connsiteY6" fmla="*/ 627589 h 742932"/>
              <a:gd name="connsiteX7" fmla="*/ 682025 w 689385"/>
              <a:gd name="connsiteY7" fmla="*/ 585876 h 742932"/>
              <a:gd name="connsiteX8" fmla="*/ 546944 w 689385"/>
              <a:gd name="connsiteY8" fmla="*/ 742929 h 742932"/>
              <a:gd name="connsiteX0" fmla="*/ 27 w 691719"/>
              <a:gd name="connsiteY0" fmla="*/ 0 h 819292"/>
              <a:gd name="connsiteX1" fmla="*/ 47890 w 691719"/>
              <a:gd name="connsiteY1" fmla="*/ 52539 h 819292"/>
              <a:gd name="connsiteX2" fmla="*/ 47918 w 691719"/>
              <a:gd name="connsiteY2" fmla="*/ 250344 h 819292"/>
              <a:gd name="connsiteX3" fmla="*/ 287742 w 691719"/>
              <a:gd name="connsiteY3" fmla="*/ 213169 h 819292"/>
              <a:gd name="connsiteX4" fmla="*/ 249092 w 691719"/>
              <a:gd name="connsiteY4" fmla="*/ 426392 h 819292"/>
              <a:gd name="connsiteX5" fmla="*/ 494369 w 691719"/>
              <a:gd name="connsiteY5" fmla="*/ 415424 h 819292"/>
              <a:gd name="connsiteX6" fmla="*/ 425119 w 691719"/>
              <a:gd name="connsiteY6" fmla="*/ 627589 h 819292"/>
              <a:gd name="connsiteX7" fmla="*/ 682025 w 691719"/>
              <a:gd name="connsiteY7" fmla="*/ 585876 h 819292"/>
              <a:gd name="connsiteX8" fmla="*/ 602073 w 691719"/>
              <a:gd name="connsiteY8" fmla="*/ 819289 h 819292"/>
              <a:gd name="connsiteX0" fmla="*/ 27 w 688167"/>
              <a:gd name="connsiteY0" fmla="*/ 0 h 819289"/>
              <a:gd name="connsiteX1" fmla="*/ 47890 w 688167"/>
              <a:gd name="connsiteY1" fmla="*/ 52539 h 819289"/>
              <a:gd name="connsiteX2" fmla="*/ 47918 w 688167"/>
              <a:gd name="connsiteY2" fmla="*/ 250344 h 819289"/>
              <a:gd name="connsiteX3" fmla="*/ 287742 w 688167"/>
              <a:gd name="connsiteY3" fmla="*/ 213169 h 819289"/>
              <a:gd name="connsiteX4" fmla="*/ 249092 w 688167"/>
              <a:gd name="connsiteY4" fmla="*/ 426392 h 819289"/>
              <a:gd name="connsiteX5" fmla="*/ 494369 w 688167"/>
              <a:gd name="connsiteY5" fmla="*/ 415424 h 819289"/>
              <a:gd name="connsiteX6" fmla="*/ 425119 w 688167"/>
              <a:gd name="connsiteY6" fmla="*/ 627589 h 819289"/>
              <a:gd name="connsiteX7" fmla="*/ 682025 w 688167"/>
              <a:gd name="connsiteY7" fmla="*/ 585876 h 819289"/>
              <a:gd name="connsiteX8" fmla="*/ 586509 w 688167"/>
              <a:gd name="connsiteY8" fmla="*/ 781604 h 819289"/>
              <a:gd name="connsiteX9" fmla="*/ 602073 w 688167"/>
              <a:gd name="connsiteY9" fmla="*/ 819289 h 819289"/>
              <a:gd name="connsiteX0" fmla="*/ 27 w 843562"/>
              <a:gd name="connsiteY0" fmla="*/ 0 h 791074"/>
              <a:gd name="connsiteX1" fmla="*/ 47890 w 843562"/>
              <a:gd name="connsiteY1" fmla="*/ 52539 h 791074"/>
              <a:gd name="connsiteX2" fmla="*/ 47918 w 843562"/>
              <a:gd name="connsiteY2" fmla="*/ 250344 h 791074"/>
              <a:gd name="connsiteX3" fmla="*/ 287742 w 843562"/>
              <a:gd name="connsiteY3" fmla="*/ 213169 h 791074"/>
              <a:gd name="connsiteX4" fmla="*/ 249092 w 843562"/>
              <a:gd name="connsiteY4" fmla="*/ 426392 h 791074"/>
              <a:gd name="connsiteX5" fmla="*/ 494369 w 843562"/>
              <a:gd name="connsiteY5" fmla="*/ 415424 h 791074"/>
              <a:gd name="connsiteX6" fmla="*/ 425119 w 843562"/>
              <a:gd name="connsiteY6" fmla="*/ 627589 h 791074"/>
              <a:gd name="connsiteX7" fmla="*/ 682025 w 843562"/>
              <a:gd name="connsiteY7" fmla="*/ 585876 h 791074"/>
              <a:gd name="connsiteX8" fmla="*/ 586509 w 843562"/>
              <a:gd name="connsiteY8" fmla="*/ 781604 h 791074"/>
              <a:gd name="connsiteX9" fmla="*/ 843513 w 843562"/>
              <a:gd name="connsiteY9" fmla="*/ 738076 h 791074"/>
              <a:gd name="connsiteX0" fmla="*/ 27 w 843566"/>
              <a:gd name="connsiteY0" fmla="*/ 0 h 824717"/>
              <a:gd name="connsiteX1" fmla="*/ 47890 w 843566"/>
              <a:gd name="connsiteY1" fmla="*/ 52539 h 824717"/>
              <a:gd name="connsiteX2" fmla="*/ 47918 w 843566"/>
              <a:gd name="connsiteY2" fmla="*/ 250344 h 824717"/>
              <a:gd name="connsiteX3" fmla="*/ 287742 w 843566"/>
              <a:gd name="connsiteY3" fmla="*/ 213169 h 824717"/>
              <a:gd name="connsiteX4" fmla="*/ 249092 w 843566"/>
              <a:gd name="connsiteY4" fmla="*/ 426392 h 824717"/>
              <a:gd name="connsiteX5" fmla="*/ 494369 w 843566"/>
              <a:gd name="connsiteY5" fmla="*/ 415424 h 824717"/>
              <a:gd name="connsiteX6" fmla="*/ 425119 w 843566"/>
              <a:gd name="connsiteY6" fmla="*/ 627589 h 824717"/>
              <a:gd name="connsiteX7" fmla="*/ 682025 w 843566"/>
              <a:gd name="connsiteY7" fmla="*/ 585876 h 824717"/>
              <a:gd name="connsiteX8" fmla="*/ 600371 w 843566"/>
              <a:gd name="connsiteY8" fmla="*/ 817431 h 824717"/>
              <a:gd name="connsiteX9" fmla="*/ 843513 w 843566"/>
              <a:gd name="connsiteY9" fmla="*/ 738076 h 824717"/>
              <a:gd name="connsiteX0" fmla="*/ 27 w 843513"/>
              <a:gd name="connsiteY0" fmla="*/ 0 h 824408"/>
              <a:gd name="connsiteX1" fmla="*/ 47890 w 843513"/>
              <a:gd name="connsiteY1" fmla="*/ 52539 h 824408"/>
              <a:gd name="connsiteX2" fmla="*/ 47918 w 843513"/>
              <a:gd name="connsiteY2" fmla="*/ 250344 h 824408"/>
              <a:gd name="connsiteX3" fmla="*/ 287742 w 843513"/>
              <a:gd name="connsiteY3" fmla="*/ 213169 h 824408"/>
              <a:gd name="connsiteX4" fmla="*/ 249092 w 843513"/>
              <a:gd name="connsiteY4" fmla="*/ 426392 h 824408"/>
              <a:gd name="connsiteX5" fmla="*/ 494369 w 843513"/>
              <a:gd name="connsiteY5" fmla="*/ 415424 h 824408"/>
              <a:gd name="connsiteX6" fmla="*/ 425119 w 843513"/>
              <a:gd name="connsiteY6" fmla="*/ 627589 h 824408"/>
              <a:gd name="connsiteX7" fmla="*/ 682025 w 843513"/>
              <a:gd name="connsiteY7" fmla="*/ 585876 h 824408"/>
              <a:gd name="connsiteX8" fmla="*/ 600371 w 843513"/>
              <a:gd name="connsiteY8" fmla="*/ 817431 h 824408"/>
              <a:gd name="connsiteX9" fmla="*/ 800494 w 843513"/>
              <a:gd name="connsiteY9" fmla="*/ 769675 h 824408"/>
              <a:gd name="connsiteX10" fmla="*/ 843513 w 843513"/>
              <a:gd name="connsiteY10" fmla="*/ 738076 h 824408"/>
              <a:gd name="connsiteX0" fmla="*/ 27 w 810103"/>
              <a:gd name="connsiteY0" fmla="*/ 0 h 934887"/>
              <a:gd name="connsiteX1" fmla="*/ 47890 w 810103"/>
              <a:gd name="connsiteY1" fmla="*/ 52539 h 934887"/>
              <a:gd name="connsiteX2" fmla="*/ 47918 w 810103"/>
              <a:gd name="connsiteY2" fmla="*/ 250344 h 934887"/>
              <a:gd name="connsiteX3" fmla="*/ 287742 w 810103"/>
              <a:gd name="connsiteY3" fmla="*/ 213169 h 934887"/>
              <a:gd name="connsiteX4" fmla="*/ 249092 w 810103"/>
              <a:gd name="connsiteY4" fmla="*/ 426392 h 934887"/>
              <a:gd name="connsiteX5" fmla="*/ 494369 w 810103"/>
              <a:gd name="connsiteY5" fmla="*/ 415424 h 934887"/>
              <a:gd name="connsiteX6" fmla="*/ 425119 w 810103"/>
              <a:gd name="connsiteY6" fmla="*/ 627589 h 934887"/>
              <a:gd name="connsiteX7" fmla="*/ 682025 w 810103"/>
              <a:gd name="connsiteY7" fmla="*/ 585876 h 934887"/>
              <a:gd name="connsiteX8" fmla="*/ 600371 w 810103"/>
              <a:gd name="connsiteY8" fmla="*/ 817431 h 934887"/>
              <a:gd name="connsiteX9" fmla="*/ 800494 w 810103"/>
              <a:gd name="connsiteY9" fmla="*/ 769675 h 934887"/>
              <a:gd name="connsiteX10" fmla="*/ 749898 w 810103"/>
              <a:gd name="connsiteY10" fmla="*/ 934868 h 934887"/>
              <a:gd name="connsiteX0" fmla="*/ 27 w 852304"/>
              <a:gd name="connsiteY0" fmla="*/ 0 h 934885"/>
              <a:gd name="connsiteX1" fmla="*/ 47890 w 852304"/>
              <a:gd name="connsiteY1" fmla="*/ 52539 h 934885"/>
              <a:gd name="connsiteX2" fmla="*/ 47918 w 852304"/>
              <a:gd name="connsiteY2" fmla="*/ 250344 h 934885"/>
              <a:gd name="connsiteX3" fmla="*/ 287742 w 852304"/>
              <a:gd name="connsiteY3" fmla="*/ 213169 h 934885"/>
              <a:gd name="connsiteX4" fmla="*/ 249092 w 852304"/>
              <a:gd name="connsiteY4" fmla="*/ 426392 h 934885"/>
              <a:gd name="connsiteX5" fmla="*/ 494369 w 852304"/>
              <a:gd name="connsiteY5" fmla="*/ 415424 h 934885"/>
              <a:gd name="connsiteX6" fmla="*/ 425119 w 852304"/>
              <a:gd name="connsiteY6" fmla="*/ 627589 h 934885"/>
              <a:gd name="connsiteX7" fmla="*/ 682025 w 852304"/>
              <a:gd name="connsiteY7" fmla="*/ 585876 h 934885"/>
              <a:gd name="connsiteX8" fmla="*/ 600371 w 852304"/>
              <a:gd name="connsiteY8" fmla="*/ 817431 h 934885"/>
              <a:gd name="connsiteX9" fmla="*/ 845182 w 852304"/>
              <a:gd name="connsiteY9" fmla="*/ 746936 h 934885"/>
              <a:gd name="connsiteX10" fmla="*/ 749898 w 852304"/>
              <a:gd name="connsiteY10" fmla="*/ 934868 h 9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304" h="934885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393843" y="599180"/>
                  <a:pt x="425119" y="627589"/>
                </a:cubicBezTo>
                <a:cubicBezTo>
                  <a:pt x="456395" y="655998"/>
                  <a:pt x="648240" y="565783"/>
                  <a:pt x="682025" y="585876"/>
                </a:cubicBezTo>
                <a:cubicBezTo>
                  <a:pt x="715810" y="605970"/>
                  <a:pt x="583752" y="789868"/>
                  <a:pt x="600371" y="817431"/>
                </a:cubicBezTo>
                <a:cubicBezTo>
                  <a:pt x="616990" y="844994"/>
                  <a:pt x="804658" y="760162"/>
                  <a:pt x="845182" y="746936"/>
                </a:cubicBezTo>
                <a:cubicBezTo>
                  <a:pt x="885706" y="733710"/>
                  <a:pt x="739602" y="937064"/>
                  <a:pt x="749898" y="93486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4917432" y="3998787"/>
            <a:ext cx="38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A’</a:t>
            </a:r>
            <a:endParaRPr lang="en-US" baseline="30000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402486" y="3789442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81763" y="4145695"/>
            <a:ext cx="54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chemeClr val="bg1"/>
                </a:solidFill>
                <a:cs typeface="Calibri"/>
                <a:sym typeface="Symbol"/>
              </a:rPr>
              <a:t>SM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81763" y="3312257"/>
            <a:ext cx="54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chemeClr val="bg1"/>
                </a:solidFill>
                <a:cs typeface="Calibri"/>
                <a:sym typeface="Symbol"/>
              </a:rPr>
              <a:t>SM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61733" y="3836242"/>
            <a:ext cx="108000" cy="108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3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1487"/>
          </a:xfrm>
        </p:spPr>
        <p:txBody>
          <a:bodyPr/>
          <a:lstStyle/>
          <a:p>
            <a:r>
              <a:rPr lang="en-US" dirty="0" smtClean="0"/>
              <a:t>Why fixed target?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18551" y="1228514"/>
            <a:ext cx="78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2571695" y="1226940"/>
            <a:ext cx="121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atoms</a:t>
            </a:r>
            <a:endParaRPr lang="en-US" baseline="300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497341" y="5077805"/>
            <a:ext cx="5421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039489" y="5077805"/>
            <a:ext cx="766977" cy="44011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 rot="13146240">
            <a:off x="1622781" y="5585797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729837" y="6081037"/>
            <a:ext cx="193675" cy="190274"/>
          </a:xfrm>
          <a:prstGeom prst="ellipse">
            <a:avLst/>
          </a:prstGeom>
          <a:noFill/>
          <a:ln w="1905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80" idx="1"/>
            <a:endCxn id="80" idx="5"/>
          </p:cNvCxnSpPr>
          <p:nvPr/>
        </p:nvCxnSpPr>
        <p:spPr>
          <a:xfrm>
            <a:off x="1758200" y="6108902"/>
            <a:ext cx="136949" cy="134544"/>
          </a:xfrm>
          <a:prstGeom prst="line">
            <a:avLst/>
          </a:prstGeom>
          <a:ln>
            <a:solidFill>
              <a:srgbClr val="C4BD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0" idx="3"/>
            <a:endCxn id="80" idx="7"/>
          </p:cNvCxnSpPr>
          <p:nvPr/>
        </p:nvCxnSpPr>
        <p:spPr>
          <a:xfrm flipV="1">
            <a:off x="1758200" y="6108902"/>
            <a:ext cx="136949" cy="134544"/>
          </a:xfrm>
          <a:prstGeom prst="line">
            <a:avLst/>
          </a:prstGeom>
          <a:ln>
            <a:solidFill>
              <a:srgbClr val="C4BD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789538" y="5517790"/>
            <a:ext cx="602631" cy="1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Freeform 83"/>
          <p:cNvSpPr/>
          <p:nvPr/>
        </p:nvSpPr>
        <p:spPr>
          <a:xfrm rot="16421158">
            <a:off x="1080787" y="4688013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55344" y="4391351"/>
            <a:ext cx="489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A’</a:t>
            </a:r>
            <a:endParaRPr lang="en-US" baseline="30000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870838" y="564659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solidFill>
                <a:schemeClr val="bg2">
                  <a:lumMod val="7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43810" y="4823296"/>
            <a:ext cx="479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86708" y="5338671"/>
            <a:ext cx="460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500919" y="4720756"/>
            <a:ext cx="891250" cy="1932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4" idx="8"/>
          </p:cNvCxnSpPr>
          <p:nvPr/>
        </p:nvCxnSpPr>
        <p:spPr>
          <a:xfrm flipV="1">
            <a:off x="1489450" y="4487809"/>
            <a:ext cx="902719" cy="244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387168" y="4729336"/>
            <a:ext cx="460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415190" y="4245559"/>
            <a:ext cx="460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3974370" y="4174772"/>
            <a:ext cx="766977" cy="4401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741347" y="4614891"/>
            <a:ext cx="0" cy="88023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3974370" y="5495129"/>
            <a:ext cx="766977" cy="44011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5089782" y="5495130"/>
            <a:ext cx="766977" cy="44011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089782" y="5935248"/>
            <a:ext cx="766977" cy="44011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Freeform 136"/>
          <p:cNvSpPr/>
          <p:nvPr/>
        </p:nvSpPr>
        <p:spPr>
          <a:xfrm rot="16200000">
            <a:off x="4772517" y="4222084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8" name="Freeform 137"/>
          <p:cNvSpPr/>
          <p:nvPr/>
        </p:nvSpPr>
        <p:spPr>
          <a:xfrm rot="6136886" flipV="1">
            <a:off x="4731242" y="5496711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991465" y="4352478"/>
            <a:ext cx="389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991465" y="5935248"/>
            <a:ext cx="389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856759" y="5310464"/>
            <a:ext cx="389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856759" y="6293518"/>
            <a:ext cx="389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231111" y="409821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solidFill>
                <a:schemeClr val="bg2">
                  <a:lumMod val="7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951275" y="5278198"/>
            <a:ext cx="38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A’</a:t>
            </a:r>
            <a:endParaRPr lang="en-US" baseline="30000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52517" y="3774893"/>
            <a:ext cx="1335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79646"/>
                </a:solidFill>
              </a:rPr>
              <a:t>Bremsstrahlung</a:t>
            </a:r>
            <a:endParaRPr lang="en-US" sz="1400" dirty="0">
              <a:solidFill>
                <a:srgbClr val="F79646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423409" y="3774893"/>
            <a:ext cx="1070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79646"/>
                </a:solidFill>
              </a:rPr>
              <a:t>Annihilation</a:t>
            </a:r>
            <a:endParaRPr lang="en-US" sz="1400" dirty="0">
              <a:solidFill>
                <a:srgbClr val="F79646"/>
              </a:solidFill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91" y="2066257"/>
            <a:ext cx="2344730" cy="101175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765" y="2066256"/>
            <a:ext cx="2003854" cy="1011750"/>
          </a:xfrm>
          <a:prstGeom prst="rect">
            <a:avLst/>
          </a:prstGeom>
          <a:ln>
            <a:solidFill>
              <a:srgbClr val="FFFF00"/>
            </a:solidFill>
          </a:ln>
        </p:spPr>
      </p:pic>
      <p:cxnSp>
        <p:nvCxnSpPr>
          <p:cNvPr id="151" name="Straight Connector 150"/>
          <p:cNvCxnSpPr/>
          <p:nvPr/>
        </p:nvCxnSpPr>
        <p:spPr>
          <a:xfrm>
            <a:off x="6793207" y="5130944"/>
            <a:ext cx="766977" cy="645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6817121" y="4679670"/>
            <a:ext cx="604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i="1" baseline="30000" dirty="0" smtClean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0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,h</a:t>
            </a:r>
            <a:endParaRPr lang="en-US" dirty="0">
              <a:solidFill>
                <a:schemeClr val="bg2">
                  <a:lumMod val="7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54" name="Freeform 153"/>
          <p:cNvSpPr/>
          <p:nvPr/>
        </p:nvSpPr>
        <p:spPr>
          <a:xfrm rot="16200000">
            <a:off x="7590115" y="4740097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7919823" y="5153708"/>
            <a:ext cx="766977" cy="44011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919823" y="5593826"/>
            <a:ext cx="766977" cy="44011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Freeform 157"/>
          <p:cNvSpPr/>
          <p:nvPr/>
        </p:nvSpPr>
        <p:spPr>
          <a:xfrm rot="6136886" flipV="1">
            <a:off x="7561283" y="5155289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686800" y="4969042"/>
            <a:ext cx="389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8686800" y="5952096"/>
            <a:ext cx="389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781316" y="4936776"/>
            <a:ext cx="38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A’</a:t>
            </a:r>
            <a:endParaRPr lang="en-US" baseline="30000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987417" y="447053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solidFill>
                <a:schemeClr val="bg2">
                  <a:lumMod val="7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116645" y="3773404"/>
            <a:ext cx="1154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79646"/>
                </a:solidFill>
              </a:rPr>
              <a:t>Meson decay</a:t>
            </a:r>
            <a:endParaRPr lang="en-US" sz="1400" dirty="0">
              <a:solidFill>
                <a:srgbClr val="F7964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050" y="2299642"/>
            <a:ext cx="178185" cy="22765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093150" y="2110218"/>
            <a:ext cx="41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Symbol" charset="2"/>
                <a:cs typeface="Symbol" charset="2"/>
              </a:rPr>
              <a:t>e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493" y="2303012"/>
            <a:ext cx="178185" cy="22765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638593" y="2113588"/>
            <a:ext cx="41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Symbol" charset="2"/>
                <a:cs typeface="Symbol" charset="2"/>
              </a:rPr>
              <a:t>e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734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8228" y="5543630"/>
            <a:ext cx="168535" cy="417468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Fixed target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1763" y="1677316"/>
            <a:ext cx="8229600" cy="279339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4BD97"/>
                </a:solidFill>
              </a:rPr>
              <a:t>Main </a:t>
            </a:r>
            <a:r>
              <a:rPr lang="en-US" sz="2000" dirty="0">
                <a:solidFill>
                  <a:srgbClr val="C4BD97"/>
                </a:solidFill>
              </a:rPr>
              <a:t>backgrounds: SM Bremsstrahlung + Bethe-</a:t>
            </a:r>
            <a:r>
              <a:rPr lang="en-US" sz="2000" dirty="0" err="1" smtClean="0">
                <a:solidFill>
                  <a:srgbClr val="C4BD97"/>
                </a:solidFill>
              </a:rPr>
              <a:t>Heitler</a:t>
            </a:r>
            <a:endParaRPr lang="en-US" sz="2000" dirty="0" smtClean="0">
              <a:solidFill>
                <a:srgbClr val="C4BD97"/>
              </a:solidFill>
            </a:endParaRPr>
          </a:p>
          <a:p>
            <a:r>
              <a:rPr lang="en-US" sz="2000" dirty="0" smtClean="0">
                <a:solidFill>
                  <a:srgbClr val="C4BD97"/>
                </a:solidFill>
              </a:rPr>
              <a:t>Kinematics:</a:t>
            </a:r>
            <a:endParaRPr lang="en-US" sz="2000" dirty="0">
              <a:solidFill>
                <a:srgbClr val="C4BD97"/>
              </a:solidFill>
            </a:endParaRPr>
          </a:p>
          <a:p>
            <a:pPr lvl="1"/>
            <a:r>
              <a:rPr lang="en-US" sz="2000" i="1" dirty="0" smtClean="0"/>
              <a:t>A</a:t>
            </a:r>
            <a:r>
              <a:rPr lang="en-US" sz="2000" dirty="0" smtClean="0"/>
              <a:t>’ takes nearly all the beam energy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(sharply peaked at x≈1)</a:t>
            </a:r>
          </a:p>
          <a:p>
            <a:pPr lvl="1"/>
            <a:r>
              <a:rPr lang="en-US" sz="2000" dirty="0" smtClean="0"/>
              <a:t>Electron takes a small energy ≈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A</a:t>
            </a:r>
            <a:r>
              <a:rPr lang="en-US" sz="2000" baseline="-25000" dirty="0" smtClean="0"/>
              <a:t>’</a:t>
            </a:r>
            <a:endParaRPr lang="en-US" sz="2000" dirty="0" smtClean="0"/>
          </a:p>
          <a:p>
            <a:pPr lvl="1"/>
            <a:r>
              <a:rPr lang="en-US" sz="2000" i="1" dirty="0" smtClean="0"/>
              <a:t>A</a:t>
            </a:r>
            <a:r>
              <a:rPr lang="en-US" sz="2000" dirty="0" smtClean="0"/>
              <a:t>’ emission almost collinear to the beam: </a:t>
            </a:r>
            <a:r>
              <a:rPr lang="en-US" sz="2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q</a:t>
            </a:r>
            <a:r>
              <a:rPr lang="en-US" sz="2000" i="1" baseline="-25000" dirty="0" err="1" smtClean="0">
                <a:solidFill>
                  <a:srgbClr val="FFFF00"/>
                </a:solidFill>
              </a:rPr>
              <a:t>A</a:t>
            </a:r>
            <a:r>
              <a:rPr lang="en-US" sz="2000" baseline="-25000" dirty="0" smtClean="0">
                <a:solidFill>
                  <a:srgbClr val="FFFF00"/>
                </a:solidFill>
              </a:rPr>
              <a:t>’</a:t>
            </a:r>
            <a:r>
              <a:rPr lang="en-US" sz="2000" dirty="0" smtClean="0">
                <a:solidFill>
                  <a:srgbClr val="FFFF00"/>
                </a:solidFill>
              </a:rPr>
              <a:t>=(</a:t>
            </a:r>
            <a:r>
              <a:rPr lang="en-US" sz="2000" i="1" dirty="0" smtClean="0">
                <a:solidFill>
                  <a:srgbClr val="FFFF00"/>
                </a:solidFill>
              </a:rPr>
              <a:t>m</a:t>
            </a:r>
            <a:r>
              <a:rPr lang="en-US" sz="2000" i="1" baseline="-25000" dirty="0" smtClean="0">
                <a:solidFill>
                  <a:srgbClr val="FFFF00"/>
                </a:solidFill>
              </a:rPr>
              <a:t>A</a:t>
            </a:r>
            <a:r>
              <a:rPr lang="en-US" sz="2000" baseline="-25000" dirty="0" smtClean="0">
                <a:solidFill>
                  <a:srgbClr val="FFFF00"/>
                </a:solidFill>
              </a:rPr>
              <a:t>’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i="1" dirty="0" smtClean="0">
                <a:solidFill>
                  <a:srgbClr val="FFFF00"/>
                </a:solidFill>
              </a:rPr>
              <a:t>E</a:t>
            </a:r>
            <a:r>
              <a:rPr lang="en-US" sz="2000" i="1" baseline="-25000" dirty="0" smtClean="0">
                <a:solidFill>
                  <a:srgbClr val="FFFF00"/>
                </a:solidFill>
              </a:rPr>
              <a:t>0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r>
              <a:rPr lang="en-US" sz="2000" baseline="30000" dirty="0" smtClean="0">
                <a:solidFill>
                  <a:srgbClr val="FFFF00"/>
                </a:solidFill>
              </a:rPr>
              <a:t>3/2</a:t>
            </a:r>
          </a:p>
          <a:p>
            <a:pPr lvl="1"/>
            <a:r>
              <a:rPr lang="en-US" sz="2000" dirty="0" smtClean="0"/>
              <a:t>Electron going at “wide” angle: </a:t>
            </a:r>
            <a:r>
              <a:rPr lang="en-US" sz="2000" dirty="0" err="1" smtClean="0">
                <a:latin typeface="Symbol" charset="2"/>
                <a:cs typeface="Symbol" charset="2"/>
              </a:rPr>
              <a:t>q</a:t>
            </a:r>
            <a:r>
              <a:rPr lang="en-US" sz="2000" i="1" baseline="-25000" dirty="0" err="1" smtClean="0"/>
              <a:t>e</a:t>
            </a:r>
            <a:r>
              <a:rPr lang="en-US" sz="2000" dirty="0" smtClean="0"/>
              <a:t>=(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A</a:t>
            </a:r>
            <a:r>
              <a:rPr lang="en-US" sz="2000" baseline="-25000" dirty="0" smtClean="0"/>
              <a:t>’</a:t>
            </a:r>
            <a:r>
              <a:rPr lang="en-US" sz="2000" dirty="0" smtClean="0"/>
              <a:t>/</a:t>
            </a:r>
            <a:r>
              <a:rPr lang="en-US" sz="2000" i="1" dirty="0" smtClean="0"/>
              <a:t>E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1/2</a:t>
            </a:r>
          </a:p>
          <a:p>
            <a:pPr lvl="1"/>
            <a:r>
              <a:rPr lang="en-US" sz="2000" i="1" dirty="0"/>
              <a:t>A</a:t>
            </a:r>
            <a:r>
              <a:rPr lang="en-US" sz="2000" dirty="0"/>
              <a:t>’ </a:t>
            </a:r>
            <a:r>
              <a:rPr lang="en-US" sz="2000" dirty="0" smtClean="0"/>
              <a:t>decay products open by </a:t>
            </a:r>
            <a:r>
              <a:rPr lang="en-US" sz="2000" dirty="0" smtClean="0">
                <a:solidFill>
                  <a:srgbClr val="C4BD97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C4BD97"/>
                </a:solidFill>
              </a:rPr>
              <a:t> ≈ </a:t>
            </a:r>
            <a:r>
              <a:rPr lang="en-US" sz="2000" i="1" dirty="0" smtClean="0">
                <a:solidFill>
                  <a:srgbClr val="C4BD97"/>
                </a:solidFill>
              </a:rPr>
              <a:t>m</a:t>
            </a:r>
            <a:r>
              <a:rPr lang="en-US" sz="2000" i="1" baseline="-25000" dirty="0" smtClean="0">
                <a:solidFill>
                  <a:srgbClr val="C4BD97"/>
                </a:solidFill>
              </a:rPr>
              <a:t>A</a:t>
            </a:r>
            <a:r>
              <a:rPr lang="en-US" sz="2000" baseline="-25000" dirty="0" smtClean="0">
                <a:solidFill>
                  <a:srgbClr val="C4BD97"/>
                </a:solidFill>
              </a:rPr>
              <a:t>’</a:t>
            </a:r>
            <a:r>
              <a:rPr lang="en-US" sz="2000" dirty="0" smtClean="0">
                <a:solidFill>
                  <a:srgbClr val="C4BD97"/>
                </a:solidFill>
              </a:rPr>
              <a:t>/</a:t>
            </a:r>
            <a:r>
              <a:rPr lang="en-US" sz="2000" i="1" dirty="0" smtClean="0">
                <a:solidFill>
                  <a:srgbClr val="C4BD97"/>
                </a:solidFill>
              </a:rPr>
              <a:t>E</a:t>
            </a:r>
            <a:r>
              <a:rPr lang="en-US" sz="2000" i="1" baseline="-25000" dirty="0" smtClean="0">
                <a:solidFill>
                  <a:srgbClr val="C4BD97"/>
                </a:solidFill>
              </a:rPr>
              <a:t>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INFN CSN1 - LTS1 Workshop - 2014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D5A-14D5-EB4D-B8E3-52DF10C30E97}" type="slidenum">
              <a:rPr lang="en-US" smtClean="0"/>
              <a:t>9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5058" y="5762183"/>
            <a:ext cx="971905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26963" y="5762183"/>
            <a:ext cx="699771" cy="71268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26963" y="5476981"/>
            <a:ext cx="2091056" cy="285203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18019" y="5476981"/>
            <a:ext cx="1689291" cy="285075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218019" y="4835411"/>
            <a:ext cx="2142847" cy="64157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26963" y="5762183"/>
            <a:ext cx="142296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18019" y="5255536"/>
            <a:ext cx="1484556" cy="221446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4172368" y="5347611"/>
            <a:ext cx="46124" cy="268990"/>
          </a:xfrm>
          <a:custGeom>
            <a:avLst/>
            <a:gdLst>
              <a:gd name="connsiteX0" fmla="*/ 0 w 53157"/>
              <a:gd name="connsiteY0" fmla="*/ 0 h 323949"/>
              <a:gd name="connsiteX1" fmla="*/ 51835 w 53157"/>
              <a:gd name="connsiteY1" fmla="*/ 168454 h 323949"/>
              <a:gd name="connsiteX2" fmla="*/ 38876 w 53157"/>
              <a:gd name="connsiteY2" fmla="*/ 323949 h 323949"/>
              <a:gd name="connsiteX3" fmla="*/ 38876 w 53157"/>
              <a:gd name="connsiteY3" fmla="*/ 323949 h 323949"/>
              <a:gd name="connsiteX0" fmla="*/ 1731 w 15957"/>
              <a:gd name="connsiteY0" fmla="*/ 0 h 360029"/>
              <a:gd name="connsiteX1" fmla="*/ 12959 w 15957"/>
              <a:gd name="connsiteY1" fmla="*/ 204534 h 360029"/>
              <a:gd name="connsiteX2" fmla="*/ 0 w 15957"/>
              <a:gd name="connsiteY2" fmla="*/ 360029 h 360029"/>
              <a:gd name="connsiteX3" fmla="*/ 0 w 15957"/>
              <a:gd name="connsiteY3" fmla="*/ 360029 h 360029"/>
              <a:gd name="connsiteX0" fmla="*/ 1731 w 53569"/>
              <a:gd name="connsiteY0" fmla="*/ 0 h 360029"/>
              <a:gd name="connsiteX1" fmla="*/ 53567 w 53569"/>
              <a:gd name="connsiteY1" fmla="*/ 211750 h 360029"/>
              <a:gd name="connsiteX2" fmla="*/ 0 w 53569"/>
              <a:gd name="connsiteY2" fmla="*/ 360029 h 360029"/>
              <a:gd name="connsiteX3" fmla="*/ 0 w 53569"/>
              <a:gd name="connsiteY3" fmla="*/ 360029 h 360029"/>
              <a:gd name="connsiteX0" fmla="*/ 1731 w 53569"/>
              <a:gd name="connsiteY0" fmla="*/ 0 h 360029"/>
              <a:gd name="connsiteX1" fmla="*/ 53567 w 53569"/>
              <a:gd name="connsiteY1" fmla="*/ 172063 h 360029"/>
              <a:gd name="connsiteX2" fmla="*/ 0 w 53569"/>
              <a:gd name="connsiteY2" fmla="*/ 360029 h 360029"/>
              <a:gd name="connsiteX3" fmla="*/ 0 w 53569"/>
              <a:gd name="connsiteY3" fmla="*/ 360029 h 360029"/>
              <a:gd name="connsiteX0" fmla="*/ 1731 w 53569"/>
              <a:gd name="connsiteY0" fmla="*/ 0 h 360029"/>
              <a:gd name="connsiteX1" fmla="*/ 53567 w 53569"/>
              <a:gd name="connsiteY1" fmla="*/ 190103 h 360029"/>
              <a:gd name="connsiteX2" fmla="*/ 0 w 53569"/>
              <a:gd name="connsiteY2" fmla="*/ 360029 h 360029"/>
              <a:gd name="connsiteX3" fmla="*/ 0 w 53569"/>
              <a:gd name="connsiteY3" fmla="*/ 360029 h 360029"/>
              <a:gd name="connsiteX0" fmla="*/ 1791 w 53629"/>
              <a:gd name="connsiteY0" fmla="*/ 0 h 360029"/>
              <a:gd name="connsiteX1" fmla="*/ 53627 w 53629"/>
              <a:gd name="connsiteY1" fmla="*/ 190103 h 360029"/>
              <a:gd name="connsiteX2" fmla="*/ 60 w 53629"/>
              <a:gd name="connsiteY2" fmla="*/ 360029 h 360029"/>
              <a:gd name="connsiteX3" fmla="*/ 60 w 53629"/>
              <a:gd name="connsiteY3" fmla="*/ 360029 h 360029"/>
              <a:gd name="connsiteX0" fmla="*/ 1791 w 53628"/>
              <a:gd name="connsiteY0" fmla="*/ 92 h 360121"/>
              <a:gd name="connsiteX1" fmla="*/ 53627 w 53628"/>
              <a:gd name="connsiteY1" fmla="*/ 190195 h 360121"/>
              <a:gd name="connsiteX2" fmla="*/ 60 w 53628"/>
              <a:gd name="connsiteY2" fmla="*/ 360121 h 360121"/>
              <a:gd name="connsiteX3" fmla="*/ 60 w 53628"/>
              <a:gd name="connsiteY3" fmla="*/ 360121 h 36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8" h="360121">
                <a:moveTo>
                  <a:pt x="1791" y="92"/>
                </a:moveTo>
                <a:cubicBezTo>
                  <a:pt x="6011" y="-4013"/>
                  <a:pt x="53915" y="130190"/>
                  <a:pt x="53627" y="190195"/>
                </a:cubicBezTo>
                <a:cubicBezTo>
                  <a:pt x="53339" y="250200"/>
                  <a:pt x="-2086" y="357056"/>
                  <a:pt x="60" y="360121"/>
                </a:cubicBezTo>
                <a:lnTo>
                  <a:pt x="60" y="360121"/>
                </a:ln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10468" y="5302276"/>
            <a:ext cx="30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q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07097" y="5846539"/>
            <a:ext cx="40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i="1" baseline="-25000" dirty="0" err="1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lang="en-US" i="1" baseline="-25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2" name="Freeform 41"/>
          <p:cNvSpPr/>
          <p:nvPr/>
        </p:nvSpPr>
        <p:spPr>
          <a:xfrm rot="1252049">
            <a:off x="1541419" y="5752969"/>
            <a:ext cx="48025" cy="385528"/>
          </a:xfrm>
          <a:custGeom>
            <a:avLst/>
            <a:gdLst>
              <a:gd name="connsiteX0" fmla="*/ 0 w 53157"/>
              <a:gd name="connsiteY0" fmla="*/ 0 h 323949"/>
              <a:gd name="connsiteX1" fmla="*/ 51835 w 53157"/>
              <a:gd name="connsiteY1" fmla="*/ 168454 h 323949"/>
              <a:gd name="connsiteX2" fmla="*/ 38876 w 53157"/>
              <a:gd name="connsiteY2" fmla="*/ 323949 h 323949"/>
              <a:gd name="connsiteX3" fmla="*/ 38876 w 53157"/>
              <a:gd name="connsiteY3" fmla="*/ 323949 h 323949"/>
              <a:gd name="connsiteX0" fmla="*/ 1731 w 15957"/>
              <a:gd name="connsiteY0" fmla="*/ 0 h 360029"/>
              <a:gd name="connsiteX1" fmla="*/ 12959 w 15957"/>
              <a:gd name="connsiteY1" fmla="*/ 204534 h 360029"/>
              <a:gd name="connsiteX2" fmla="*/ 0 w 15957"/>
              <a:gd name="connsiteY2" fmla="*/ 360029 h 360029"/>
              <a:gd name="connsiteX3" fmla="*/ 0 w 15957"/>
              <a:gd name="connsiteY3" fmla="*/ 360029 h 360029"/>
              <a:gd name="connsiteX0" fmla="*/ 1731 w 53569"/>
              <a:gd name="connsiteY0" fmla="*/ 0 h 360029"/>
              <a:gd name="connsiteX1" fmla="*/ 53567 w 53569"/>
              <a:gd name="connsiteY1" fmla="*/ 211750 h 360029"/>
              <a:gd name="connsiteX2" fmla="*/ 0 w 53569"/>
              <a:gd name="connsiteY2" fmla="*/ 360029 h 360029"/>
              <a:gd name="connsiteX3" fmla="*/ 0 w 53569"/>
              <a:gd name="connsiteY3" fmla="*/ 360029 h 360029"/>
              <a:gd name="connsiteX0" fmla="*/ 1731 w 53569"/>
              <a:gd name="connsiteY0" fmla="*/ 0 h 360029"/>
              <a:gd name="connsiteX1" fmla="*/ 53567 w 53569"/>
              <a:gd name="connsiteY1" fmla="*/ 172063 h 360029"/>
              <a:gd name="connsiteX2" fmla="*/ 0 w 53569"/>
              <a:gd name="connsiteY2" fmla="*/ 360029 h 360029"/>
              <a:gd name="connsiteX3" fmla="*/ 0 w 53569"/>
              <a:gd name="connsiteY3" fmla="*/ 360029 h 360029"/>
              <a:gd name="connsiteX0" fmla="*/ 1731 w 53569"/>
              <a:gd name="connsiteY0" fmla="*/ 0 h 360029"/>
              <a:gd name="connsiteX1" fmla="*/ 53567 w 53569"/>
              <a:gd name="connsiteY1" fmla="*/ 190103 h 360029"/>
              <a:gd name="connsiteX2" fmla="*/ 0 w 53569"/>
              <a:gd name="connsiteY2" fmla="*/ 360029 h 360029"/>
              <a:gd name="connsiteX3" fmla="*/ 0 w 53569"/>
              <a:gd name="connsiteY3" fmla="*/ 360029 h 360029"/>
              <a:gd name="connsiteX0" fmla="*/ 1791 w 53629"/>
              <a:gd name="connsiteY0" fmla="*/ 0 h 360029"/>
              <a:gd name="connsiteX1" fmla="*/ 53627 w 53629"/>
              <a:gd name="connsiteY1" fmla="*/ 190103 h 360029"/>
              <a:gd name="connsiteX2" fmla="*/ 60 w 53629"/>
              <a:gd name="connsiteY2" fmla="*/ 360029 h 360029"/>
              <a:gd name="connsiteX3" fmla="*/ 60 w 53629"/>
              <a:gd name="connsiteY3" fmla="*/ 360029 h 360029"/>
              <a:gd name="connsiteX0" fmla="*/ 1791 w 53628"/>
              <a:gd name="connsiteY0" fmla="*/ 92 h 360121"/>
              <a:gd name="connsiteX1" fmla="*/ 53627 w 53628"/>
              <a:gd name="connsiteY1" fmla="*/ 190195 h 360121"/>
              <a:gd name="connsiteX2" fmla="*/ 60 w 53628"/>
              <a:gd name="connsiteY2" fmla="*/ 360121 h 360121"/>
              <a:gd name="connsiteX3" fmla="*/ 60 w 53628"/>
              <a:gd name="connsiteY3" fmla="*/ 360121 h 36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8" h="360121">
                <a:moveTo>
                  <a:pt x="1791" y="92"/>
                </a:moveTo>
                <a:cubicBezTo>
                  <a:pt x="6011" y="-4013"/>
                  <a:pt x="53915" y="130190"/>
                  <a:pt x="53627" y="190195"/>
                </a:cubicBezTo>
                <a:cubicBezTo>
                  <a:pt x="53339" y="250200"/>
                  <a:pt x="-2086" y="357056"/>
                  <a:pt x="60" y="360121"/>
                </a:cubicBezTo>
                <a:lnTo>
                  <a:pt x="60" y="360121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05191" y="5466077"/>
            <a:ext cx="43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Symbol" charset="2"/>
                <a:cs typeface="Symbol" charset="2"/>
              </a:rPr>
              <a:t>q</a:t>
            </a:r>
            <a:r>
              <a:rPr lang="en-US" i="1" baseline="-25000" dirty="0" err="1">
                <a:solidFill>
                  <a:srgbClr val="FFFF00"/>
                </a:solidFill>
              </a:rPr>
              <a:t>A</a:t>
            </a:r>
            <a:r>
              <a:rPr lang="en-US" baseline="-25000" dirty="0">
                <a:solidFill>
                  <a:srgbClr val="FFFF00"/>
                </a:solidFill>
              </a:rPr>
              <a:t>’</a:t>
            </a:r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2416596" y="5588933"/>
            <a:ext cx="33030" cy="168126"/>
          </a:xfrm>
          <a:custGeom>
            <a:avLst/>
            <a:gdLst>
              <a:gd name="connsiteX0" fmla="*/ 0 w 53157"/>
              <a:gd name="connsiteY0" fmla="*/ 0 h 323949"/>
              <a:gd name="connsiteX1" fmla="*/ 51835 w 53157"/>
              <a:gd name="connsiteY1" fmla="*/ 168454 h 323949"/>
              <a:gd name="connsiteX2" fmla="*/ 38876 w 53157"/>
              <a:gd name="connsiteY2" fmla="*/ 323949 h 323949"/>
              <a:gd name="connsiteX3" fmla="*/ 38876 w 53157"/>
              <a:gd name="connsiteY3" fmla="*/ 323949 h 323949"/>
              <a:gd name="connsiteX0" fmla="*/ 1731 w 15957"/>
              <a:gd name="connsiteY0" fmla="*/ 0 h 360029"/>
              <a:gd name="connsiteX1" fmla="*/ 12959 w 15957"/>
              <a:gd name="connsiteY1" fmla="*/ 204534 h 360029"/>
              <a:gd name="connsiteX2" fmla="*/ 0 w 15957"/>
              <a:gd name="connsiteY2" fmla="*/ 360029 h 360029"/>
              <a:gd name="connsiteX3" fmla="*/ 0 w 15957"/>
              <a:gd name="connsiteY3" fmla="*/ 360029 h 360029"/>
              <a:gd name="connsiteX0" fmla="*/ 1731 w 53569"/>
              <a:gd name="connsiteY0" fmla="*/ 0 h 360029"/>
              <a:gd name="connsiteX1" fmla="*/ 53567 w 53569"/>
              <a:gd name="connsiteY1" fmla="*/ 211750 h 360029"/>
              <a:gd name="connsiteX2" fmla="*/ 0 w 53569"/>
              <a:gd name="connsiteY2" fmla="*/ 360029 h 360029"/>
              <a:gd name="connsiteX3" fmla="*/ 0 w 53569"/>
              <a:gd name="connsiteY3" fmla="*/ 360029 h 360029"/>
              <a:gd name="connsiteX0" fmla="*/ 1731 w 53569"/>
              <a:gd name="connsiteY0" fmla="*/ 0 h 360029"/>
              <a:gd name="connsiteX1" fmla="*/ 53567 w 53569"/>
              <a:gd name="connsiteY1" fmla="*/ 172063 h 360029"/>
              <a:gd name="connsiteX2" fmla="*/ 0 w 53569"/>
              <a:gd name="connsiteY2" fmla="*/ 360029 h 360029"/>
              <a:gd name="connsiteX3" fmla="*/ 0 w 53569"/>
              <a:gd name="connsiteY3" fmla="*/ 360029 h 360029"/>
              <a:gd name="connsiteX0" fmla="*/ 1731 w 53569"/>
              <a:gd name="connsiteY0" fmla="*/ 0 h 360029"/>
              <a:gd name="connsiteX1" fmla="*/ 53567 w 53569"/>
              <a:gd name="connsiteY1" fmla="*/ 190103 h 360029"/>
              <a:gd name="connsiteX2" fmla="*/ 0 w 53569"/>
              <a:gd name="connsiteY2" fmla="*/ 360029 h 360029"/>
              <a:gd name="connsiteX3" fmla="*/ 0 w 53569"/>
              <a:gd name="connsiteY3" fmla="*/ 360029 h 360029"/>
              <a:gd name="connsiteX0" fmla="*/ 1791 w 53629"/>
              <a:gd name="connsiteY0" fmla="*/ 0 h 360029"/>
              <a:gd name="connsiteX1" fmla="*/ 53627 w 53629"/>
              <a:gd name="connsiteY1" fmla="*/ 190103 h 360029"/>
              <a:gd name="connsiteX2" fmla="*/ 60 w 53629"/>
              <a:gd name="connsiteY2" fmla="*/ 360029 h 360029"/>
              <a:gd name="connsiteX3" fmla="*/ 60 w 53629"/>
              <a:gd name="connsiteY3" fmla="*/ 360029 h 360029"/>
              <a:gd name="connsiteX0" fmla="*/ 1791 w 53628"/>
              <a:gd name="connsiteY0" fmla="*/ 92 h 360121"/>
              <a:gd name="connsiteX1" fmla="*/ 53627 w 53628"/>
              <a:gd name="connsiteY1" fmla="*/ 190195 h 360121"/>
              <a:gd name="connsiteX2" fmla="*/ 60 w 53628"/>
              <a:gd name="connsiteY2" fmla="*/ 360121 h 360121"/>
              <a:gd name="connsiteX3" fmla="*/ 60 w 53628"/>
              <a:gd name="connsiteY3" fmla="*/ 360121 h 360121"/>
              <a:gd name="connsiteX0" fmla="*/ 1731 w 16329"/>
              <a:gd name="connsiteY0" fmla="*/ 130 h 360159"/>
              <a:gd name="connsiteX1" fmla="*/ 16324 w 16329"/>
              <a:gd name="connsiteY1" fmla="*/ 149532 h 360159"/>
              <a:gd name="connsiteX2" fmla="*/ 0 w 16329"/>
              <a:gd name="connsiteY2" fmla="*/ 360159 h 360159"/>
              <a:gd name="connsiteX3" fmla="*/ 0 w 16329"/>
              <a:gd name="connsiteY3" fmla="*/ 360159 h 360159"/>
              <a:gd name="connsiteX0" fmla="*/ 1731 w 11797"/>
              <a:gd name="connsiteY0" fmla="*/ 85 h 360114"/>
              <a:gd name="connsiteX1" fmla="*/ 11788 w 11797"/>
              <a:gd name="connsiteY1" fmla="*/ 203892 h 360114"/>
              <a:gd name="connsiteX2" fmla="*/ 0 w 11797"/>
              <a:gd name="connsiteY2" fmla="*/ 360114 h 360114"/>
              <a:gd name="connsiteX3" fmla="*/ 0 w 11797"/>
              <a:gd name="connsiteY3" fmla="*/ 360114 h 36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97" h="360114">
                <a:moveTo>
                  <a:pt x="1731" y="85"/>
                </a:moveTo>
                <a:cubicBezTo>
                  <a:pt x="5951" y="-4020"/>
                  <a:pt x="12076" y="143887"/>
                  <a:pt x="11788" y="203892"/>
                </a:cubicBezTo>
                <a:cubicBezTo>
                  <a:pt x="11500" y="263897"/>
                  <a:pt x="1965" y="334077"/>
                  <a:pt x="0" y="360114"/>
                </a:cubicBezTo>
                <a:lnTo>
                  <a:pt x="0" y="360114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57481" y="5174298"/>
            <a:ext cx="394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E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00073" y="6446141"/>
            <a:ext cx="312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37382" y="5062767"/>
            <a:ext cx="36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E’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547067" y="2104400"/>
            <a:ext cx="5421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89215" y="2104400"/>
            <a:ext cx="766977" cy="44011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 rot="13146240">
            <a:off x="7672507" y="2612392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779563" y="3107632"/>
            <a:ext cx="193675" cy="190274"/>
          </a:xfrm>
          <a:prstGeom prst="ellipse">
            <a:avLst/>
          </a:prstGeom>
          <a:noFill/>
          <a:ln w="1905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1"/>
            <a:endCxn id="28" idx="5"/>
          </p:cNvCxnSpPr>
          <p:nvPr/>
        </p:nvCxnSpPr>
        <p:spPr>
          <a:xfrm>
            <a:off x="7807926" y="3135497"/>
            <a:ext cx="136949" cy="134544"/>
          </a:xfrm>
          <a:prstGeom prst="line">
            <a:avLst/>
          </a:prstGeom>
          <a:ln>
            <a:solidFill>
              <a:srgbClr val="C4BD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3"/>
            <a:endCxn id="28" idx="7"/>
          </p:cNvCxnSpPr>
          <p:nvPr/>
        </p:nvCxnSpPr>
        <p:spPr>
          <a:xfrm flipV="1">
            <a:off x="7807926" y="3135497"/>
            <a:ext cx="136949" cy="134544"/>
          </a:xfrm>
          <a:prstGeom prst="line">
            <a:avLst/>
          </a:prstGeom>
          <a:ln>
            <a:solidFill>
              <a:srgbClr val="C4BD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39264" y="2544385"/>
            <a:ext cx="602631" cy="1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 rot="16421158">
            <a:off x="7130513" y="1714608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20564" y="267319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solidFill>
                <a:schemeClr val="bg2">
                  <a:lumMod val="7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93536" y="1849891"/>
            <a:ext cx="479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488270" y="2365266"/>
            <a:ext cx="460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550645" y="1747351"/>
            <a:ext cx="891250" cy="1932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8"/>
          </p:cNvCxnSpPr>
          <p:nvPr/>
        </p:nvCxnSpPr>
        <p:spPr>
          <a:xfrm flipV="1">
            <a:off x="7539176" y="1514404"/>
            <a:ext cx="902719" cy="244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488730" y="1755931"/>
            <a:ext cx="460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16752" y="1272154"/>
            <a:ext cx="460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50" name="Straight Connector 49"/>
          <p:cNvCxnSpPr>
            <a:endCxn id="60" idx="8"/>
          </p:cNvCxnSpPr>
          <p:nvPr/>
        </p:nvCxnSpPr>
        <p:spPr>
          <a:xfrm>
            <a:off x="6796025" y="4368844"/>
            <a:ext cx="386458" cy="585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0" idx="8"/>
          </p:cNvCxnSpPr>
          <p:nvPr/>
        </p:nvCxnSpPr>
        <p:spPr>
          <a:xfrm flipV="1">
            <a:off x="7182483" y="4080556"/>
            <a:ext cx="1457931" cy="34681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 rot="15784366">
            <a:off x="7201866" y="5386388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060852" y="5798689"/>
            <a:ext cx="193675" cy="190274"/>
          </a:xfrm>
          <a:prstGeom prst="ellipse">
            <a:avLst/>
          </a:prstGeom>
          <a:noFill/>
          <a:ln w="1905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6" idx="1"/>
            <a:endCxn id="56" idx="5"/>
          </p:cNvCxnSpPr>
          <p:nvPr/>
        </p:nvCxnSpPr>
        <p:spPr>
          <a:xfrm>
            <a:off x="7089215" y="5826554"/>
            <a:ext cx="136949" cy="134544"/>
          </a:xfrm>
          <a:prstGeom prst="line">
            <a:avLst/>
          </a:prstGeom>
          <a:ln>
            <a:solidFill>
              <a:srgbClr val="C4BD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6" idx="3"/>
            <a:endCxn id="56" idx="7"/>
          </p:cNvCxnSpPr>
          <p:nvPr/>
        </p:nvCxnSpPr>
        <p:spPr>
          <a:xfrm flipV="1">
            <a:off x="7089215" y="5826554"/>
            <a:ext cx="136949" cy="134544"/>
          </a:xfrm>
          <a:prstGeom prst="line">
            <a:avLst/>
          </a:prstGeom>
          <a:ln>
            <a:solidFill>
              <a:srgbClr val="C4BD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496155" y="4101377"/>
            <a:ext cx="372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60" name="Freeform 59"/>
          <p:cNvSpPr/>
          <p:nvPr/>
        </p:nvSpPr>
        <p:spPr>
          <a:xfrm rot="10600166">
            <a:off x="7194582" y="4416337"/>
            <a:ext cx="367371" cy="427233"/>
          </a:xfrm>
          <a:custGeom>
            <a:avLst/>
            <a:gdLst>
              <a:gd name="connsiteX0" fmla="*/ 30616 w 608992"/>
              <a:gd name="connsiteY0" fmla="*/ 0 h 659946"/>
              <a:gd name="connsiteX1" fmla="*/ 18043 w 608992"/>
              <a:gd name="connsiteY1" fmla="*/ 264072 h 659946"/>
              <a:gd name="connsiteX2" fmla="*/ 244364 w 608992"/>
              <a:gd name="connsiteY2" fmla="*/ 188623 h 659946"/>
              <a:gd name="connsiteX3" fmla="*/ 219217 w 608992"/>
              <a:gd name="connsiteY3" fmla="*/ 440120 h 659946"/>
              <a:gd name="connsiteX4" fmla="*/ 445538 w 608992"/>
              <a:gd name="connsiteY4" fmla="*/ 389820 h 659946"/>
              <a:gd name="connsiteX5" fmla="*/ 395244 w 608992"/>
              <a:gd name="connsiteY5" fmla="*/ 641317 h 659946"/>
              <a:gd name="connsiteX6" fmla="*/ 608992 w 608992"/>
              <a:gd name="connsiteY6" fmla="*/ 641317 h 659946"/>
              <a:gd name="connsiteX0" fmla="*/ 29823 w 608199"/>
              <a:gd name="connsiteY0" fmla="*/ 0 h 659946"/>
              <a:gd name="connsiteX1" fmla="*/ 17222 w 608199"/>
              <a:gd name="connsiteY1" fmla="*/ 66267 h 659946"/>
              <a:gd name="connsiteX2" fmla="*/ 17250 w 608199"/>
              <a:gd name="connsiteY2" fmla="*/ 264072 h 659946"/>
              <a:gd name="connsiteX3" fmla="*/ 243571 w 608199"/>
              <a:gd name="connsiteY3" fmla="*/ 188623 h 659946"/>
              <a:gd name="connsiteX4" fmla="*/ 218424 w 608199"/>
              <a:gd name="connsiteY4" fmla="*/ 440120 h 659946"/>
              <a:gd name="connsiteX5" fmla="*/ 444745 w 608199"/>
              <a:gd name="connsiteY5" fmla="*/ 389820 h 659946"/>
              <a:gd name="connsiteX6" fmla="*/ 394451 w 608199"/>
              <a:gd name="connsiteY6" fmla="*/ 641317 h 659946"/>
              <a:gd name="connsiteX7" fmla="*/ 608199 w 608199"/>
              <a:gd name="connsiteY7" fmla="*/ 641317 h 659946"/>
              <a:gd name="connsiteX0" fmla="*/ 29823 w 608199"/>
              <a:gd name="connsiteY0" fmla="*/ 0 h 657034"/>
              <a:gd name="connsiteX1" fmla="*/ 17222 w 608199"/>
              <a:gd name="connsiteY1" fmla="*/ 66267 h 657034"/>
              <a:gd name="connsiteX2" fmla="*/ 17250 w 608199"/>
              <a:gd name="connsiteY2" fmla="*/ 264072 h 657034"/>
              <a:gd name="connsiteX3" fmla="*/ 243571 w 608199"/>
              <a:gd name="connsiteY3" fmla="*/ 188623 h 657034"/>
              <a:gd name="connsiteX4" fmla="*/ 218424 w 608199"/>
              <a:gd name="connsiteY4" fmla="*/ 440120 h 657034"/>
              <a:gd name="connsiteX5" fmla="*/ 463701 w 608199"/>
              <a:gd name="connsiteY5" fmla="*/ 429152 h 657034"/>
              <a:gd name="connsiteX6" fmla="*/ 394451 w 608199"/>
              <a:gd name="connsiteY6" fmla="*/ 641317 h 657034"/>
              <a:gd name="connsiteX7" fmla="*/ 608199 w 608199"/>
              <a:gd name="connsiteY7" fmla="*/ 641317 h 657034"/>
              <a:gd name="connsiteX0" fmla="*/ 30821 w 609197"/>
              <a:gd name="connsiteY0" fmla="*/ 0 h 657032"/>
              <a:gd name="connsiteX1" fmla="*/ 18220 w 609197"/>
              <a:gd name="connsiteY1" fmla="*/ 66267 h 657032"/>
              <a:gd name="connsiteX2" fmla="*/ 18248 w 609197"/>
              <a:gd name="connsiteY2" fmla="*/ 264072 h 657032"/>
              <a:gd name="connsiteX3" fmla="*/ 258072 w 609197"/>
              <a:gd name="connsiteY3" fmla="*/ 226897 h 657032"/>
              <a:gd name="connsiteX4" fmla="*/ 219422 w 609197"/>
              <a:gd name="connsiteY4" fmla="*/ 440120 h 657032"/>
              <a:gd name="connsiteX5" fmla="*/ 464699 w 609197"/>
              <a:gd name="connsiteY5" fmla="*/ 429152 h 657032"/>
              <a:gd name="connsiteX6" fmla="*/ 395449 w 609197"/>
              <a:gd name="connsiteY6" fmla="*/ 641317 h 657032"/>
              <a:gd name="connsiteX7" fmla="*/ 609197 w 609197"/>
              <a:gd name="connsiteY7" fmla="*/ 641317 h 657032"/>
              <a:gd name="connsiteX0" fmla="*/ 27 w 638867"/>
              <a:gd name="connsiteY0" fmla="*/ 0 h 643306"/>
              <a:gd name="connsiteX1" fmla="*/ 47890 w 638867"/>
              <a:gd name="connsiteY1" fmla="*/ 52539 h 643306"/>
              <a:gd name="connsiteX2" fmla="*/ 47918 w 638867"/>
              <a:gd name="connsiteY2" fmla="*/ 250344 h 643306"/>
              <a:gd name="connsiteX3" fmla="*/ 287742 w 638867"/>
              <a:gd name="connsiteY3" fmla="*/ 213169 h 643306"/>
              <a:gd name="connsiteX4" fmla="*/ 249092 w 638867"/>
              <a:gd name="connsiteY4" fmla="*/ 426392 h 643306"/>
              <a:gd name="connsiteX5" fmla="*/ 494369 w 638867"/>
              <a:gd name="connsiteY5" fmla="*/ 415424 h 643306"/>
              <a:gd name="connsiteX6" fmla="*/ 425119 w 638867"/>
              <a:gd name="connsiteY6" fmla="*/ 627589 h 643306"/>
              <a:gd name="connsiteX7" fmla="*/ 638867 w 638867"/>
              <a:gd name="connsiteY7" fmla="*/ 627589 h 643306"/>
              <a:gd name="connsiteX0" fmla="*/ 27 w 709755"/>
              <a:gd name="connsiteY0" fmla="*/ 0 h 648825"/>
              <a:gd name="connsiteX1" fmla="*/ 47890 w 709755"/>
              <a:gd name="connsiteY1" fmla="*/ 52539 h 648825"/>
              <a:gd name="connsiteX2" fmla="*/ 47918 w 709755"/>
              <a:gd name="connsiteY2" fmla="*/ 250344 h 648825"/>
              <a:gd name="connsiteX3" fmla="*/ 287742 w 709755"/>
              <a:gd name="connsiteY3" fmla="*/ 213169 h 648825"/>
              <a:gd name="connsiteX4" fmla="*/ 249092 w 709755"/>
              <a:gd name="connsiteY4" fmla="*/ 426392 h 648825"/>
              <a:gd name="connsiteX5" fmla="*/ 494369 w 709755"/>
              <a:gd name="connsiteY5" fmla="*/ 415424 h 648825"/>
              <a:gd name="connsiteX6" fmla="*/ 425119 w 709755"/>
              <a:gd name="connsiteY6" fmla="*/ 627589 h 648825"/>
              <a:gd name="connsiteX7" fmla="*/ 709755 w 709755"/>
              <a:gd name="connsiteY7" fmla="*/ 641352 h 648825"/>
              <a:gd name="connsiteX0" fmla="*/ 27 w 709755"/>
              <a:gd name="connsiteY0" fmla="*/ 0 h 641372"/>
              <a:gd name="connsiteX1" fmla="*/ 47890 w 709755"/>
              <a:gd name="connsiteY1" fmla="*/ 52539 h 641372"/>
              <a:gd name="connsiteX2" fmla="*/ 47918 w 709755"/>
              <a:gd name="connsiteY2" fmla="*/ 250344 h 641372"/>
              <a:gd name="connsiteX3" fmla="*/ 287742 w 709755"/>
              <a:gd name="connsiteY3" fmla="*/ 213169 h 641372"/>
              <a:gd name="connsiteX4" fmla="*/ 249092 w 709755"/>
              <a:gd name="connsiteY4" fmla="*/ 426392 h 641372"/>
              <a:gd name="connsiteX5" fmla="*/ 494369 w 709755"/>
              <a:gd name="connsiteY5" fmla="*/ 415424 h 641372"/>
              <a:gd name="connsiteX6" fmla="*/ 425119 w 709755"/>
              <a:gd name="connsiteY6" fmla="*/ 627589 h 641372"/>
              <a:gd name="connsiteX7" fmla="*/ 608691 w 709755"/>
              <a:gd name="connsiteY7" fmla="*/ 609626 h 641372"/>
              <a:gd name="connsiteX8" fmla="*/ 709755 w 709755"/>
              <a:gd name="connsiteY8" fmla="*/ 641352 h 641372"/>
              <a:gd name="connsiteX0" fmla="*/ 27 w 677963"/>
              <a:gd name="connsiteY0" fmla="*/ 0 h 701400"/>
              <a:gd name="connsiteX1" fmla="*/ 47890 w 677963"/>
              <a:gd name="connsiteY1" fmla="*/ 52539 h 701400"/>
              <a:gd name="connsiteX2" fmla="*/ 47918 w 677963"/>
              <a:gd name="connsiteY2" fmla="*/ 250344 h 701400"/>
              <a:gd name="connsiteX3" fmla="*/ 287742 w 677963"/>
              <a:gd name="connsiteY3" fmla="*/ 213169 h 701400"/>
              <a:gd name="connsiteX4" fmla="*/ 249092 w 677963"/>
              <a:gd name="connsiteY4" fmla="*/ 426392 h 701400"/>
              <a:gd name="connsiteX5" fmla="*/ 494369 w 677963"/>
              <a:gd name="connsiteY5" fmla="*/ 415424 h 701400"/>
              <a:gd name="connsiteX6" fmla="*/ 425119 w 677963"/>
              <a:gd name="connsiteY6" fmla="*/ 627589 h 701400"/>
              <a:gd name="connsiteX7" fmla="*/ 608691 w 677963"/>
              <a:gd name="connsiteY7" fmla="*/ 609626 h 701400"/>
              <a:gd name="connsiteX8" fmla="*/ 677964 w 677963"/>
              <a:gd name="connsiteY8" fmla="*/ 701394 h 701400"/>
              <a:gd name="connsiteX0" fmla="*/ 27 w 677965"/>
              <a:gd name="connsiteY0" fmla="*/ 0 h 701400"/>
              <a:gd name="connsiteX1" fmla="*/ 47890 w 677965"/>
              <a:gd name="connsiteY1" fmla="*/ 52539 h 701400"/>
              <a:gd name="connsiteX2" fmla="*/ 47918 w 677965"/>
              <a:gd name="connsiteY2" fmla="*/ 250344 h 701400"/>
              <a:gd name="connsiteX3" fmla="*/ 287742 w 677965"/>
              <a:gd name="connsiteY3" fmla="*/ 213169 h 701400"/>
              <a:gd name="connsiteX4" fmla="*/ 249092 w 677965"/>
              <a:gd name="connsiteY4" fmla="*/ 426392 h 701400"/>
              <a:gd name="connsiteX5" fmla="*/ 494369 w 677965"/>
              <a:gd name="connsiteY5" fmla="*/ 415424 h 701400"/>
              <a:gd name="connsiteX6" fmla="*/ 425119 w 677965"/>
              <a:gd name="connsiteY6" fmla="*/ 627589 h 701400"/>
              <a:gd name="connsiteX7" fmla="*/ 570520 w 677965"/>
              <a:gd name="connsiteY7" fmla="*/ 602215 h 701400"/>
              <a:gd name="connsiteX8" fmla="*/ 677964 w 677965"/>
              <a:gd name="connsiteY8" fmla="*/ 701394 h 701400"/>
              <a:gd name="connsiteX0" fmla="*/ 27 w 645729"/>
              <a:gd name="connsiteY0" fmla="*/ 0 h 669679"/>
              <a:gd name="connsiteX1" fmla="*/ 47890 w 645729"/>
              <a:gd name="connsiteY1" fmla="*/ 52539 h 669679"/>
              <a:gd name="connsiteX2" fmla="*/ 47918 w 645729"/>
              <a:gd name="connsiteY2" fmla="*/ 250344 h 669679"/>
              <a:gd name="connsiteX3" fmla="*/ 287742 w 645729"/>
              <a:gd name="connsiteY3" fmla="*/ 213169 h 669679"/>
              <a:gd name="connsiteX4" fmla="*/ 249092 w 645729"/>
              <a:gd name="connsiteY4" fmla="*/ 426392 h 669679"/>
              <a:gd name="connsiteX5" fmla="*/ 494369 w 645729"/>
              <a:gd name="connsiteY5" fmla="*/ 415424 h 669679"/>
              <a:gd name="connsiteX6" fmla="*/ 425119 w 645729"/>
              <a:gd name="connsiteY6" fmla="*/ 627589 h 669679"/>
              <a:gd name="connsiteX7" fmla="*/ 570520 w 645729"/>
              <a:gd name="connsiteY7" fmla="*/ 602215 h 669679"/>
              <a:gd name="connsiteX8" fmla="*/ 645728 w 645729"/>
              <a:gd name="connsiteY8" fmla="*/ 669670 h 66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729" h="669679">
                <a:moveTo>
                  <a:pt x="27" y="0"/>
                </a:moveTo>
                <a:cubicBezTo>
                  <a:pt x="-1362" y="12032"/>
                  <a:pt x="49985" y="8527"/>
                  <a:pt x="47890" y="52539"/>
                </a:cubicBezTo>
                <a:cubicBezTo>
                  <a:pt x="45795" y="96551"/>
                  <a:pt x="7943" y="223572"/>
                  <a:pt x="47918" y="250344"/>
                </a:cubicBezTo>
                <a:cubicBezTo>
                  <a:pt x="87893" y="277116"/>
                  <a:pt x="254213" y="183828"/>
                  <a:pt x="287742" y="213169"/>
                </a:cubicBezTo>
                <a:cubicBezTo>
                  <a:pt x="321271" y="242510"/>
                  <a:pt x="214654" y="392683"/>
                  <a:pt x="249092" y="426392"/>
                </a:cubicBezTo>
                <a:cubicBezTo>
                  <a:pt x="283530" y="460101"/>
                  <a:pt x="465031" y="381891"/>
                  <a:pt x="494369" y="415424"/>
                </a:cubicBezTo>
                <a:cubicBezTo>
                  <a:pt x="523707" y="448957"/>
                  <a:pt x="412427" y="596457"/>
                  <a:pt x="425119" y="627589"/>
                </a:cubicBezTo>
                <a:cubicBezTo>
                  <a:pt x="437811" y="658721"/>
                  <a:pt x="523081" y="599921"/>
                  <a:pt x="570520" y="602215"/>
                </a:cubicBezTo>
                <a:cubicBezTo>
                  <a:pt x="617959" y="604509"/>
                  <a:pt x="630225" y="670585"/>
                  <a:pt x="645728" y="669670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>
            <a:stCxn id="60" idx="0"/>
          </p:cNvCxnSpPr>
          <p:nvPr/>
        </p:nvCxnSpPr>
        <p:spPr>
          <a:xfrm>
            <a:off x="7574038" y="4832539"/>
            <a:ext cx="92574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574054" y="5388913"/>
            <a:ext cx="925726" cy="3592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0" idx="0"/>
          </p:cNvCxnSpPr>
          <p:nvPr/>
        </p:nvCxnSpPr>
        <p:spPr>
          <a:xfrm>
            <a:off x="7574038" y="4832539"/>
            <a:ext cx="0" cy="55935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755773" y="3898062"/>
            <a:ext cx="372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552975" y="5207230"/>
            <a:ext cx="372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571066" y="4714636"/>
            <a:ext cx="372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+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923536" y="3364862"/>
            <a:ext cx="151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Bethe-</a:t>
            </a:r>
            <a:r>
              <a:rPr lang="en-US" dirty="0" err="1" smtClean="0">
                <a:solidFill>
                  <a:schemeClr val="bg1"/>
                </a:solidFill>
              </a:rPr>
              <a:t>Heitler</a:t>
            </a:r>
            <a:r>
              <a:rPr lang="en-US" dirty="0" smtClean="0">
                <a:solidFill>
                  <a:schemeClr val="bg1"/>
                </a:solidFill>
              </a:rPr>
              <a:t> background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73009" y="756332"/>
            <a:ext cx="151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Radiative</a:t>
            </a:r>
            <a:r>
              <a:rPr lang="en-US" dirty="0" smtClean="0">
                <a:solidFill>
                  <a:schemeClr val="bg1"/>
                </a:solidFill>
              </a:rPr>
              <a:t> background</a:t>
            </a:r>
            <a:endParaRPr lang="en-US" baseline="30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0335" y="5215371"/>
            <a:ext cx="5539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Target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4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19036</TotalTime>
  <Words>2606</Words>
  <Application>Microsoft Macintosh PowerPoint</Application>
  <PresentationFormat>On-screen Show (4:3)</PresentationFormat>
  <Paragraphs>501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BSM at fixed target</vt:lpstr>
      <vt:lpstr>Where to look?</vt:lpstr>
      <vt:lpstr>BSM: secluded DM</vt:lpstr>
      <vt:lpstr>Portals to secluded sector</vt:lpstr>
      <vt:lpstr>Dark photon</vt:lpstr>
      <vt:lpstr>Decay to visibles</vt:lpstr>
      <vt:lpstr>Decays to “invisibles”</vt:lpstr>
      <vt:lpstr>Why fixed target?</vt:lpstr>
      <vt:lpstr>Fixed target experiments</vt:lpstr>
      <vt:lpstr>Dark photon experiments</vt:lpstr>
      <vt:lpstr>Electron beam-dump experiments</vt:lpstr>
      <vt:lpstr>Electron beam-dump experiments</vt:lpstr>
      <vt:lpstr>Limits from electron beam-dump experiments</vt:lpstr>
      <vt:lpstr>Limits from past experiments: electron beam-dump</vt:lpstr>
      <vt:lpstr>Proton beam dump experiments</vt:lpstr>
      <vt:lpstr>Limits from past experiments: proton beam dump</vt:lpstr>
      <vt:lpstr>Limits from past experiments: proton beam dump</vt:lpstr>
      <vt:lpstr>Thin target experiments</vt:lpstr>
      <vt:lpstr>APEX</vt:lpstr>
      <vt:lpstr>APEX test</vt:lpstr>
      <vt:lpstr>MAMI A1</vt:lpstr>
      <vt:lpstr>HPS</vt:lpstr>
      <vt:lpstr>HPS</vt:lpstr>
      <vt:lpstr>HPS</vt:lpstr>
      <vt:lpstr>DarkLight</vt:lpstr>
      <vt:lpstr>Dark photon at JLAB + MAinz</vt:lpstr>
      <vt:lpstr>P-348 at CERN SPS</vt:lpstr>
      <vt:lpstr>P-348 at CERN SPS</vt:lpstr>
      <vt:lpstr>P-348 at CERN SPS</vt:lpstr>
      <vt:lpstr>PADME at Frascati</vt:lpstr>
      <vt:lpstr>PADME at Frascati</vt:lpstr>
      <vt:lpstr>PADME at Frascati</vt:lpstr>
      <vt:lpstr>New ideas for dump experiment: BDX at JLAB</vt:lpstr>
      <vt:lpstr>BDX experiment (Hall-A)</vt:lpstr>
      <vt:lpstr>BDX at Frascati?</vt:lpstr>
      <vt:lpstr>Heavy neutral lepton</vt:lpstr>
      <vt:lpstr>Heavy neutral lepton</vt:lpstr>
      <vt:lpstr>SHiP at CERN SPS</vt:lpstr>
      <vt:lpstr>SHiP at CERN SPS</vt:lpstr>
      <vt:lpstr>SHiP (dark photon search)</vt:lpstr>
      <vt:lpstr>NA62</vt:lpstr>
      <vt:lpstr>HNL at NA62</vt:lpstr>
      <vt:lpstr>HNL at NA62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BSM @ fixed target</dc:title>
  <dc:creator>Paolo Valente</dc:creator>
  <cp:lastModifiedBy>Paolo Valente</cp:lastModifiedBy>
  <cp:revision>271</cp:revision>
  <dcterms:created xsi:type="dcterms:W3CDTF">2014-05-07T20:29:05Z</dcterms:created>
  <dcterms:modified xsi:type="dcterms:W3CDTF">2014-05-23T18:27:57Z</dcterms:modified>
</cp:coreProperties>
</file>