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318" r:id="rId3"/>
    <p:sldId id="306" r:id="rId4"/>
    <p:sldId id="274" r:id="rId5"/>
    <p:sldId id="301" r:id="rId6"/>
    <p:sldId id="341" r:id="rId7"/>
    <p:sldId id="342" r:id="rId8"/>
    <p:sldId id="343" r:id="rId9"/>
    <p:sldId id="344" r:id="rId10"/>
    <p:sldId id="345" r:id="rId11"/>
    <p:sldId id="302" r:id="rId12"/>
    <p:sldId id="321" r:id="rId13"/>
    <p:sldId id="324" r:id="rId14"/>
    <p:sldId id="346" r:id="rId15"/>
    <p:sldId id="329" r:id="rId16"/>
    <p:sldId id="327" r:id="rId17"/>
    <p:sldId id="303" r:id="rId18"/>
    <p:sldId id="304" r:id="rId19"/>
    <p:sldId id="340" r:id="rId20"/>
    <p:sldId id="337" r:id="rId21"/>
    <p:sldId id="335" r:id="rId22"/>
    <p:sldId id="336" r:id="rId23"/>
    <p:sldId id="33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53" autoAdjust="0"/>
  </p:normalViewPr>
  <p:slideViewPr>
    <p:cSldViewPr>
      <p:cViewPr>
        <p:scale>
          <a:sx n="50" d="100"/>
          <a:sy n="50" d="100"/>
        </p:scale>
        <p:origin x="-38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ee\Desktop\Weekend%20Work\jcprogfull-10-013111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72426566226746"/>
          <c:y val="4.7263796408087512E-2"/>
          <c:w val="0.81613692494794832"/>
          <c:h val="0.77114615192142733"/>
        </c:manualLayout>
      </c:layout>
      <c:scatterChart>
        <c:scatterStyle val="smoothMarker"/>
        <c:varyColors val="0"/>
        <c:ser>
          <c:idx val="9"/>
          <c:order val="0"/>
          <c:tx>
            <c:v>YBCO: Parallel to tape plane, 4.2 K</c:v>
          </c:tx>
          <c:spPr>
            <a:ln>
              <a:solidFill>
                <a:schemeClr val="accent6"/>
              </a:solidFill>
            </a:ln>
          </c:spPr>
          <c:marker>
            <c:symbol val="diamond"/>
            <c:size val="8"/>
            <c:spPr>
              <a:solidFill>
                <a:srgbClr val="F79646">
                  <a:lumMod val="20000"/>
                  <a:lumOff val="80000"/>
                  <a:alpha val="50000"/>
                </a:srgbClr>
              </a:solidFill>
              <a:ln>
                <a:solidFill>
                  <a:srgbClr val="F79646"/>
                </a:solidFill>
              </a:ln>
            </c:spPr>
          </c:marker>
          <c:xVal>
            <c:numRef>
              <c:f>YBaCuO!$AD$210:$AD$215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</c:numCache>
            </c:numRef>
          </c:xVal>
          <c:yVal>
            <c:numRef>
              <c:f>YBaCuO!$AH$210:$AH$215</c:f>
              <c:numCache>
                <c:formatCode>General</c:formatCode>
                <c:ptCount val="6"/>
                <c:pt idx="0">
                  <c:v>4144.6766351351353</c:v>
                </c:pt>
                <c:pt idx="1">
                  <c:v>3507.9375000000045</c:v>
                </c:pt>
                <c:pt idx="2">
                  <c:v>3148.3332162162251</c:v>
                </c:pt>
                <c:pt idx="3">
                  <c:v>2909.0554054054051</c:v>
                </c:pt>
                <c:pt idx="4">
                  <c:v>2090.4933243243272</c:v>
                </c:pt>
                <c:pt idx="5">
                  <c:v>1888.9952027027052</c:v>
                </c:pt>
              </c:numCache>
            </c:numRef>
          </c:yVal>
          <c:smooth val="0"/>
        </c:ser>
        <c:ser>
          <c:idx val="8"/>
          <c:order val="1"/>
          <c:tx>
            <c:v>YBCO: Perpendicular to tape plane, 4.2 K</c:v>
          </c:tx>
          <c:spPr>
            <a:ln w="47625" cap="sq">
              <a:solidFill>
                <a:schemeClr val="accent6">
                  <a:lumMod val="75000"/>
                </a:schemeClr>
              </a:solidFill>
              <a:prstDash val="dashDot"/>
              <a:bevel/>
            </a:ln>
          </c:spPr>
          <c:marker>
            <c:symbol val="square"/>
            <c:size val="8"/>
            <c:spPr>
              <a:solidFill>
                <a:srgbClr val="F79646">
                  <a:lumMod val="20000"/>
                  <a:lumOff val="80000"/>
                  <a:alpha val="50000"/>
                </a:srgbClr>
              </a:solidFill>
              <a:ln>
                <a:solidFill>
                  <a:srgbClr val="F79646">
                    <a:lumMod val="60000"/>
                    <a:lumOff val="40000"/>
                  </a:srgbClr>
                </a:solidFill>
              </a:ln>
            </c:spPr>
          </c:marker>
          <c:xVal>
            <c:numRef>
              <c:f>YBaCuO!$U$210:$U$226</c:f>
              <c:numCache>
                <c:formatCode>General</c:formatCode>
                <c:ptCount val="1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31</c:v>
                </c:pt>
              </c:numCache>
            </c:numRef>
          </c:xVal>
          <c:yVal>
            <c:numRef>
              <c:f>YBaCuO!$Y$210:$Y$226</c:f>
              <c:numCache>
                <c:formatCode>General</c:formatCode>
                <c:ptCount val="17"/>
                <c:pt idx="0">
                  <c:v>4144.6766351351353</c:v>
                </c:pt>
                <c:pt idx="1">
                  <c:v>1445.8385675675681</c:v>
                </c:pt>
                <c:pt idx="2">
                  <c:v>975.09972972972969</c:v>
                </c:pt>
                <c:pt idx="3">
                  <c:v>767.75083783783805</c:v>
                </c:pt>
                <c:pt idx="4">
                  <c:v>655.66872972972942</c:v>
                </c:pt>
                <c:pt idx="5">
                  <c:v>571.61144594594589</c:v>
                </c:pt>
                <c:pt idx="6">
                  <c:v>526.77774324324355</c:v>
                </c:pt>
                <c:pt idx="7">
                  <c:v>481.94404054054058</c:v>
                </c:pt>
                <c:pt idx="8">
                  <c:v>442.71831081081069</c:v>
                </c:pt>
                <c:pt idx="9">
                  <c:v>428.14617567567564</c:v>
                </c:pt>
                <c:pt idx="10">
                  <c:v>403.49043243243199</c:v>
                </c:pt>
                <c:pt idx="11">
                  <c:v>386.67725675675672</c:v>
                </c:pt>
                <c:pt idx="12">
                  <c:v>364.26255405405414</c:v>
                </c:pt>
                <c:pt idx="13">
                  <c:v>341.84570270270268</c:v>
                </c:pt>
                <c:pt idx="14">
                  <c:v>328.39516216216214</c:v>
                </c:pt>
                <c:pt idx="15">
                  <c:v>319.42885135135134</c:v>
                </c:pt>
                <c:pt idx="16">
                  <c:v>318.30725675675677</c:v>
                </c:pt>
              </c:numCache>
            </c:numRef>
          </c:yVal>
          <c:smooth val="0"/>
        </c:ser>
        <c:ser>
          <c:idx val="4"/>
          <c:order val="2"/>
          <c:tx>
            <c:v>2212: Round wire, 4.2 K</c:v>
          </c:tx>
          <c:xVal>
            <c:numRef>
              <c:f>'2212'!$C$196:$C$226</c:f>
              <c:numCache>
                <c:formatCode>General</c:formatCode>
                <c:ptCount val="31"/>
                <c:pt idx="0">
                  <c:v>1.0000000000000022E-3</c:v>
                </c:pt>
                <c:pt idx="1">
                  <c:v>8.5000000000000048E-2</c:v>
                </c:pt>
                <c:pt idx="2">
                  <c:v>0.1</c:v>
                </c:pt>
                <c:pt idx="3">
                  <c:v>0.2</c:v>
                </c:pt>
                <c:pt idx="4">
                  <c:v>0.30000000000000032</c:v>
                </c:pt>
                <c:pt idx="5">
                  <c:v>0.4</c:v>
                </c:pt>
                <c:pt idx="6">
                  <c:v>0.60000000000000064</c:v>
                </c:pt>
                <c:pt idx="7">
                  <c:v>0.8</c:v>
                </c:pt>
                <c:pt idx="8">
                  <c:v>1</c:v>
                </c:pt>
                <c:pt idx="9">
                  <c:v>1.5</c:v>
                </c:pt>
                <c:pt idx="10">
                  <c:v>2</c:v>
                </c:pt>
                <c:pt idx="11">
                  <c:v>3</c:v>
                </c:pt>
                <c:pt idx="12">
                  <c:v>5</c:v>
                </c:pt>
                <c:pt idx="13">
                  <c:v>7</c:v>
                </c:pt>
                <c:pt idx="14">
                  <c:v>10</c:v>
                </c:pt>
                <c:pt idx="15">
                  <c:v>11.49</c:v>
                </c:pt>
                <c:pt idx="16">
                  <c:v>12</c:v>
                </c:pt>
                <c:pt idx="17">
                  <c:v>14</c:v>
                </c:pt>
                <c:pt idx="18">
                  <c:v>16</c:v>
                </c:pt>
                <c:pt idx="19">
                  <c:v>18</c:v>
                </c:pt>
                <c:pt idx="20">
                  <c:v>20</c:v>
                </c:pt>
                <c:pt idx="21">
                  <c:v>22.5</c:v>
                </c:pt>
                <c:pt idx="22">
                  <c:v>25</c:v>
                </c:pt>
                <c:pt idx="23">
                  <c:v>27.5</c:v>
                </c:pt>
                <c:pt idx="24">
                  <c:v>30</c:v>
                </c:pt>
                <c:pt idx="25">
                  <c:v>32.5</c:v>
                </c:pt>
                <c:pt idx="26">
                  <c:v>35</c:v>
                </c:pt>
                <c:pt idx="27">
                  <c:v>37.5</c:v>
                </c:pt>
                <c:pt idx="28">
                  <c:v>40</c:v>
                </c:pt>
                <c:pt idx="29">
                  <c:v>42.5</c:v>
                </c:pt>
                <c:pt idx="30">
                  <c:v>45</c:v>
                </c:pt>
              </c:numCache>
            </c:numRef>
          </c:xVal>
          <c:yVal>
            <c:numRef>
              <c:f>'2212'!$E$196:$E$226</c:f>
              <c:numCache>
                <c:formatCode>General</c:formatCode>
                <c:ptCount val="31"/>
                <c:pt idx="0">
                  <c:v>1265.671641791045</c:v>
                </c:pt>
                <c:pt idx="1">
                  <c:v>1257.7114427860697</c:v>
                </c:pt>
                <c:pt idx="2">
                  <c:v>1257.7114427860697</c:v>
                </c:pt>
                <c:pt idx="3">
                  <c:v>1225.8706467661693</c:v>
                </c:pt>
                <c:pt idx="4">
                  <c:v>1181.0945273631851</c:v>
                </c:pt>
                <c:pt idx="5">
                  <c:v>1126.3681592039802</c:v>
                </c:pt>
                <c:pt idx="6">
                  <c:v>1040.7960199004981</c:v>
                </c:pt>
                <c:pt idx="7">
                  <c:v>973.13432835820902</c:v>
                </c:pt>
                <c:pt idx="8">
                  <c:v>929.3532338308454</c:v>
                </c:pt>
                <c:pt idx="9">
                  <c:v>835.82089552238813</c:v>
                </c:pt>
                <c:pt idx="10">
                  <c:v>780.09950248756252</c:v>
                </c:pt>
                <c:pt idx="11">
                  <c:v>704.4776119402984</c:v>
                </c:pt>
                <c:pt idx="12">
                  <c:v>623.88059701492546</c:v>
                </c:pt>
                <c:pt idx="13">
                  <c:v>577.71144278606971</c:v>
                </c:pt>
                <c:pt idx="14">
                  <c:v>529.3532338308454</c:v>
                </c:pt>
                <c:pt idx="15">
                  <c:v>513.43283582089543</c:v>
                </c:pt>
                <c:pt idx="16">
                  <c:v>509.45273631840803</c:v>
                </c:pt>
                <c:pt idx="17">
                  <c:v>489.55223880597021</c:v>
                </c:pt>
                <c:pt idx="18">
                  <c:v>469.65174129353238</c:v>
                </c:pt>
                <c:pt idx="19">
                  <c:v>453.73134328358157</c:v>
                </c:pt>
                <c:pt idx="20">
                  <c:v>435.82089552238818</c:v>
                </c:pt>
                <c:pt idx="21">
                  <c:v>416.91542288557213</c:v>
                </c:pt>
                <c:pt idx="22">
                  <c:v>398.0099502487563</c:v>
                </c:pt>
                <c:pt idx="23">
                  <c:v>380.09950248756223</c:v>
                </c:pt>
                <c:pt idx="24">
                  <c:v>364.17910447761199</c:v>
                </c:pt>
                <c:pt idx="25">
                  <c:v>347.26368159203986</c:v>
                </c:pt>
                <c:pt idx="26">
                  <c:v>330.34825870646767</c:v>
                </c:pt>
                <c:pt idx="27">
                  <c:v>315.42288557213925</c:v>
                </c:pt>
                <c:pt idx="28">
                  <c:v>298.50746268656781</c:v>
                </c:pt>
                <c:pt idx="29">
                  <c:v>282.58706467661705</c:v>
                </c:pt>
                <c:pt idx="30">
                  <c:v>265.47263681592045</c:v>
                </c:pt>
              </c:numCache>
            </c:numRef>
          </c:yVal>
          <c:smooth val="0"/>
        </c:ser>
        <c:ser>
          <c:idx val="5"/>
          <c:order val="3"/>
          <c:tx>
            <c:v>Nb3Sn: High Energy Physics, 4.2 K</c:v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rgbClr val="C0504D">
                  <a:lumMod val="20000"/>
                  <a:lumOff val="80000"/>
                  <a:alpha val="50000"/>
                </a:srgbClr>
              </a:solidFill>
            </c:spPr>
          </c:marker>
          <c:xVal>
            <c:numRef>
              <c:f>Nb3Sn!$K$390:$K$401</c:f>
              <c:numCache>
                <c:formatCode>General</c:formatCode>
                <c:ptCount val="12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14.5</c:v>
                </c:pt>
                <c:pt idx="4">
                  <c:v>15</c:v>
                </c:pt>
                <c:pt idx="5">
                  <c:v>15.5</c:v>
                </c:pt>
                <c:pt idx="6">
                  <c:v>16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</c:numCache>
            </c:numRef>
          </c:xVal>
          <c:yVal>
            <c:numRef>
              <c:f>Nb3Sn!$M$390:$M$401</c:f>
              <c:numCache>
                <c:formatCode>0</c:formatCode>
                <c:ptCount val="12"/>
                <c:pt idx="0">
                  <c:v>1754.8557096240311</c:v>
                </c:pt>
                <c:pt idx="1">
                  <c:v>1454.9349156155595</c:v>
                </c:pt>
                <c:pt idx="2">
                  <c:v>1190.981412184507</c:v>
                </c:pt>
                <c:pt idx="3">
                  <c:v>1072.6374238329997</c:v>
                </c:pt>
                <c:pt idx="4">
                  <c:v>957.77414102124851</c:v>
                </c:pt>
                <c:pt idx="5">
                  <c:v>855.09332759861854</c:v>
                </c:pt>
                <c:pt idx="6">
                  <c:v>757.63357248561431</c:v>
                </c:pt>
                <c:pt idx="7">
                  <c:v>268.01432656076145</c:v>
                </c:pt>
                <c:pt idx="8">
                  <c:v>190.85868709629983</c:v>
                </c:pt>
                <c:pt idx="9">
                  <c:v>118.92410594146322</c:v>
                </c:pt>
                <c:pt idx="10">
                  <c:v>65.553287665294363</c:v>
                </c:pt>
                <c:pt idx="11">
                  <c:v>28.309738389967777</c:v>
                </c:pt>
              </c:numCache>
            </c:numRef>
          </c:yVal>
          <c:smooth val="0"/>
        </c:ser>
        <c:ser>
          <c:idx val="7"/>
          <c:order val="4"/>
          <c:tx>
            <c:v>Nb-Ti (LHC) 1.9 K </c:v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9"/>
            <c:spPr>
              <a:solidFill>
                <a:schemeClr val="accent3"/>
              </a:solidFill>
              <a:ln>
                <a:solidFill>
                  <a:schemeClr val="tx1">
                    <a:alpha val="50000"/>
                  </a:schemeClr>
                </a:solidFill>
              </a:ln>
            </c:spPr>
          </c:marker>
          <c:xVal>
            <c:numRef>
              <c:f>'Nb-Ti'!$A$671:$A$675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</c:numCache>
            </c:numRef>
          </c:xVal>
          <c:yVal>
            <c:numRef>
              <c:f>'Nb-Ti'!$C$671:$C$675</c:f>
              <c:numCache>
                <c:formatCode>General</c:formatCode>
                <c:ptCount val="5"/>
                <c:pt idx="0">
                  <c:v>1430</c:v>
                </c:pt>
                <c:pt idx="1">
                  <c:v>1195.7692307692307</c:v>
                </c:pt>
                <c:pt idx="2">
                  <c:v>950.76923076923072</c:v>
                </c:pt>
                <c:pt idx="3">
                  <c:v>703.46153846153788</c:v>
                </c:pt>
                <c:pt idx="4">
                  <c:v>475.76923076923066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785920"/>
        <c:axId val="78800768"/>
      </c:scatterChart>
      <c:valAx>
        <c:axId val="78785920"/>
        <c:scaling>
          <c:orientation val="minMax"/>
          <c:max val="45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Applied Field (T)</a:t>
                </a:r>
              </a:p>
            </c:rich>
          </c:tx>
          <c:layout>
            <c:manualLayout>
              <c:xMode val="edge"/>
              <c:yMode val="edge"/>
              <c:x val="0.40441290728949686"/>
              <c:y val="0.91091852430256359"/>
            </c:manualLayout>
          </c:layout>
          <c:overlay val="0"/>
        </c:title>
        <c:numFmt formatCode="General" sourceLinked="0"/>
        <c:majorTickMark val="out"/>
        <c:minorTickMark val="in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8800768"/>
        <c:crosses val="autoZero"/>
        <c:crossBetween val="midCat"/>
        <c:majorUnit val="5"/>
        <c:minorUnit val="1"/>
      </c:valAx>
      <c:valAx>
        <c:axId val="78800768"/>
        <c:scaling>
          <c:logBase val="10"/>
          <c:orientation val="minMax"/>
          <c:min val="1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J</a:t>
                </a:r>
                <a:r>
                  <a:rPr lang="en-US" baseline="-25000"/>
                  <a:t>E</a:t>
                </a:r>
                <a:r>
                  <a:rPr lang="en-US"/>
                  <a:t> (A/mm²) </a:t>
                </a:r>
              </a:p>
            </c:rich>
          </c:tx>
          <c:layout>
            <c:manualLayout>
              <c:xMode val="edge"/>
              <c:yMode val="edge"/>
              <c:x val="1.1620848882723425E-2"/>
              <c:y val="0.33524051120404319"/>
            </c:manualLayout>
          </c:layout>
          <c:overlay val="0"/>
        </c:title>
        <c:numFmt formatCode="#,##0;[Red]#,##0" sourceLinked="0"/>
        <c:majorTickMark val="out"/>
        <c:minorTickMark val="in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87859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256201845737023"/>
          <c:y val="5.031446540880511E-2"/>
          <c:w val="0.27031724012165981"/>
          <c:h val="0.341433322286092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0.53071</cdr:x>
      <cdr:y>0.05727</cdr:y>
    </cdr:from>
    <cdr:to>
      <cdr:x>0.67444</cdr:x>
      <cdr:y>0.1543</cdr:y>
    </cdr:to>
    <cdr:sp macro="" textlink="">
      <cdr:nvSpPr>
        <cdr:cNvPr id="102400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40149" y="222993"/>
          <a:ext cx="795421" cy="3724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0.51309</cdr:x>
      <cdr:y>0.07957</cdr:y>
    </cdr:from>
    <cdr:to>
      <cdr:x>0.68861</cdr:x>
      <cdr:y>0.10317</cdr:y>
    </cdr:to>
    <cdr:sp macro="" textlink="">
      <cdr:nvSpPr>
        <cdr:cNvPr id="102400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39086" y="475211"/>
          <a:ext cx="1347485" cy="14091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none" lIns="0" tIns="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1" i="0" strike="noStrike">
              <a:solidFill>
                <a:schemeClr val="accent6"/>
              </a:solidFill>
              <a:latin typeface="Arial"/>
              <a:cs typeface="Arial"/>
            </a:rPr>
            <a:t>YBCO B|| </a:t>
          </a:r>
          <a:r>
            <a:rPr lang="en-US" sz="1050" b="1" i="0" strike="noStrike">
              <a:solidFill>
                <a:schemeClr val="accent6"/>
              </a:solidFill>
              <a:latin typeface="Arial"/>
              <a:ea typeface="+mn-ea"/>
              <a:cs typeface="Arial"/>
            </a:rPr>
            <a:t>Tape</a:t>
          </a:r>
          <a:r>
            <a:rPr lang="en-US" sz="1050" b="1" i="0" strike="noStrike">
              <a:solidFill>
                <a:schemeClr val="accent6"/>
              </a:solidFill>
              <a:latin typeface="Arial"/>
              <a:cs typeface="Arial"/>
            </a:rPr>
            <a:t> Plane</a:t>
          </a:r>
        </a:p>
      </cdr:txBody>
    </cdr:sp>
  </cdr:relSizeAnchor>
  <cdr:relSizeAnchor xmlns:cdr="http://schemas.openxmlformats.org/drawingml/2006/chartDrawing">
    <cdr:from>
      <cdr:x>0.29144</cdr:x>
      <cdr:y>0.1954</cdr:y>
    </cdr:from>
    <cdr:to>
      <cdr:x>0.4718</cdr:x>
      <cdr:y>0.219</cdr:y>
    </cdr:to>
    <cdr:sp macro="" textlink="">
      <cdr:nvSpPr>
        <cdr:cNvPr id="102400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37429" y="1282356"/>
          <a:ext cx="1384674" cy="15485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none" lIns="0" tIns="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1" i="0" strike="noStrike">
              <a:solidFill>
                <a:schemeClr val="accent6"/>
              </a:solidFill>
              <a:latin typeface="Arial"/>
              <a:ea typeface="+mn-ea"/>
              <a:cs typeface="Arial"/>
            </a:rPr>
            <a:t>YBCO</a:t>
          </a:r>
          <a:r>
            <a:rPr lang="en-US" sz="1050" b="1" i="0" strike="noStrike">
              <a:solidFill>
                <a:schemeClr val="accent6"/>
              </a:solidFill>
              <a:latin typeface="Arial"/>
              <a:cs typeface="Arial"/>
            </a:rPr>
            <a:t> B|_ Tape Plane</a:t>
          </a:r>
        </a:p>
      </cdr:txBody>
    </cdr:sp>
  </cdr:relSizeAnchor>
  <cdr:relSizeAnchor xmlns:cdr="http://schemas.openxmlformats.org/drawingml/2006/chartDrawing">
    <cdr:from>
      <cdr:x>0.18996</cdr:x>
      <cdr:y>0.20893</cdr:y>
    </cdr:from>
    <cdr:to>
      <cdr:x>0.28784</cdr:x>
      <cdr:y>0.25928</cdr:y>
    </cdr:to>
    <cdr:sp macro="" textlink="">
      <cdr:nvSpPr>
        <cdr:cNvPr id="1024004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458333" y="1247776"/>
          <a:ext cx="751466" cy="30068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>
          <a:solidFill>
            <a:schemeClr val="accent6"/>
          </a:solidFill>
          <a:round/>
          <a:headEnd/>
          <a:tailEnd type="triangle" w="med" len="med"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marL="0" indent="0"/>
          <a:endParaRPr lang="en-US" sz="1100"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0.83152</cdr:x>
      <cdr:y>0.53464</cdr:y>
    </cdr:from>
    <cdr:to>
      <cdr:x>0.87054</cdr:x>
      <cdr:y>0.55823</cdr:y>
    </cdr:to>
    <cdr:sp macro="" textlink="">
      <cdr:nvSpPr>
        <cdr:cNvPr id="102400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83675" y="3192934"/>
          <a:ext cx="299569" cy="14091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none" lIns="0" tIns="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1" i="0" strike="noStrike">
              <a:solidFill>
                <a:schemeClr val="accent5"/>
              </a:solidFill>
              <a:latin typeface="Arial"/>
              <a:cs typeface="Arial"/>
            </a:rPr>
            <a:t>2212</a:t>
          </a:r>
        </a:p>
      </cdr:txBody>
    </cdr:sp>
  </cdr:relSizeAnchor>
  <cdr:relSizeAnchor xmlns:cdr="http://schemas.openxmlformats.org/drawingml/2006/chartDrawing">
    <cdr:from>
      <cdr:x>0.6097</cdr:x>
      <cdr:y>0.53739</cdr:y>
    </cdr:from>
    <cdr:to>
      <cdr:x>0.70392</cdr:x>
      <cdr:y>0.56099</cdr:y>
    </cdr:to>
    <cdr:sp macro="" textlink="">
      <cdr:nvSpPr>
        <cdr:cNvPr id="102400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80759" y="3209413"/>
          <a:ext cx="723340" cy="14091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none" lIns="0" tIns="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1" i="0" strike="noStrike">
              <a:solidFill>
                <a:schemeClr val="accent2"/>
              </a:solidFill>
              <a:latin typeface="Arial"/>
              <a:cs typeface="Arial"/>
            </a:rPr>
            <a:t>RRP Nb</a:t>
          </a:r>
          <a:r>
            <a:rPr lang="en-US" sz="1050" b="1" i="0" strike="noStrike" baseline="-25000">
              <a:solidFill>
                <a:schemeClr val="accent2"/>
              </a:solidFill>
              <a:latin typeface="Arial"/>
              <a:cs typeface="Arial"/>
            </a:rPr>
            <a:t>3</a:t>
          </a:r>
          <a:r>
            <a:rPr lang="en-US" sz="1050" b="1" i="0" strike="noStrike">
              <a:solidFill>
                <a:schemeClr val="accent2"/>
              </a:solidFill>
              <a:latin typeface="Arial"/>
              <a:cs typeface="Arial"/>
            </a:rPr>
            <a:t>Sn</a:t>
          </a:r>
        </a:p>
      </cdr:txBody>
    </cdr:sp>
  </cdr:relSizeAnchor>
  <cdr:relSizeAnchor xmlns:cdr="http://schemas.openxmlformats.org/drawingml/2006/chartDrawing">
    <cdr:from>
      <cdr:x>0.31144</cdr:x>
      <cdr:y>0.53261</cdr:y>
    </cdr:from>
    <cdr:to>
      <cdr:x>0.40791</cdr:x>
      <cdr:y>0.55621</cdr:y>
    </cdr:to>
    <cdr:sp macro="" textlink="">
      <cdr:nvSpPr>
        <cdr:cNvPr id="102400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90999" y="3180838"/>
          <a:ext cx="740588" cy="14091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none" lIns="0" tIns="0" rIns="0" bIns="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50" b="1" i="0" strike="noStrike">
              <a:solidFill>
                <a:schemeClr val="accent3">
                  <a:lumMod val="75000"/>
                </a:schemeClr>
              </a:solidFill>
              <a:latin typeface="Arial"/>
              <a:cs typeface="Arial"/>
            </a:rPr>
            <a:t>Nb-Ti, 1.9 </a:t>
          </a:r>
          <a:r>
            <a:rPr lang="en-US" sz="1050" b="1" i="0" strike="noStrike" baseline="0">
              <a:solidFill>
                <a:schemeClr val="accent3">
                  <a:lumMod val="75000"/>
                </a:schemeClr>
              </a:solidFill>
              <a:latin typeface="Arial"/>
              <a:cs typeface="Arial"/>
            </a:rPr>
            <a:t>K</a:t>
          </a:r>
          <a:endParaRPr lang="en-US" sz="1050" b="1" i="0" strike="noStrike">
            <a:solidFill>
              <a:schemeClr val="accent3">
                <a:lumMod val="75000"/>
              </a:schemeClr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0.50847</cdr:x>
      <cdr:y>0.11142</cdr:y>
    </cdr:from>
    <cdr:to>
      <cdr:x>0.54089</cdr:x>
      <cdr:y>0.16916</cdr:y>
    </cdr:to>
    <cdr:sp macro="" textlink="">
      <cdr:nvSpPr>
        <cdr:cNvPr id="11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903618" y="665425"/>
          <a:ext cx="248893" cy="34483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>
          <a:solidFill>
            <a:schemeClr val="accent6"/>
          </a:solidFill>
          <a:round/>
          <a:headEnd/>
          <a:tailEnd type="triangle" w="med" len="med"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0.32754</cdr:x>
      <cdr:y>0.56388</cdr:y>
    </cdr:from>
    <cdr:to>
      <cdr:x>0.38028</cdr:x>
      <cdr:y>0.6358</cdr:y>
    </cdr:to>
    <cdr:pic>
      <cdr:nvPicPr>
        <cdr:cNvPr id="15" name="Picture 14" descr="160w-x90-bse11-10ovwstrand2-hr01487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514574" y="3367591"/>
          <a:ext cx="404893" cy="429519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</cdr:pic>
  </cdr:relSizeAnchor>
  <cdr:relSizeAnchor xmlns:cdr="http://schemas.openxmlformats.org/drawingml/2006/chartDrawing">
    <cdr:from>
      <cdr:x>0.28847</cdr:x>
      <cdr:y>0.64169</cdr:y>
    </cdr:from>
    <cdr:to>
      <cdr:x>0.42444</cdr:x>
      <cdr:y>0.75498</cdr:y>
    </cdr:to>
    <cdr:sp macro="" textlink="">
      <cdr:nvSpPr>
        <cdr:cNvPr id="16" name="Rectangle 1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14620" y="3832286"/>
          <a:ext cx="1043862" cy="6765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50195"/>
          </a:schemeClr>
        </a:solidFill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bIns="0">
          <a:noAutofit/>
        </a:bodyPr>
        <a:lstStyle xmlns:a="http://schemas.openxmlformats.org/drawingml/2006/main">
          <a:defPPr>
            <a:defRPr lang="en-US"/>
          </a:defPPr>
          <a:lvl1pPr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sz="900" i="1" dirty="0">
              <a:solidFill>
                <a:schemeClr val="accent3">
                  <a:lumMod val="50000"/>
                </a:schemeClr>
              </a:solidFill>
            </a:rPr>
            <a:t>Maximal J</a:t>
          </a:r>
          <a:r>
            <a:rPr lang="en-US" sz="900" i="1" baseline="-25000" dirty="0">
              <a:solidFill>
                <a:schemeClr val="accent3">
                  <a:lumMod val="50000"/>
                </a:schemeClr>
              </a:solidFill>
            </a:rPr>
            <a:t>E</a:t>
          </a:r>
          <a:r>
            <a:rPr lang="en-US" sz="900" i="1" dirty="0">
              <a:solidFill>
                <a:schemeClr val="accent3">
                  <a:lumMod val="50000"/>
                </a:schemeClr>
              </a:solidFill>
            </a:rPr>
            <a:t> for entire LHC Nb­Ti strand production (</a:t>
          </a:r>
          <a:r>
            <a:rPr lang="en-US" sz="900" b="1" i="1" dirty="0">
              <a:solidFill>
                <a:schemeClr val="accent3">
                  <a:lumMod val="50000"/>
                </a:schemeClr>
              </a:solidFill>
            </a:rPr>
            <a:t>–) </a:t>
          </a:r>
          <a:r>
            <a:rPr lang="en-US" sz="900" i="1" dirty="0">
              <a:solidFill>
                <a:schemeClr val="accent3">
                  <a:lumMod val="50000"/>
                </a:schemeClr>
              </a:solidFill>
            </a:rPr>
            <a:t>CERN-T. Boutboul '07,  </a:t>
          </a:r>
        </a:p>
      </cdr:txBody>
    </cdr:sp>
  </cdr:relSizeAnchor>
  <cdr:relSizeAnchor xmlns:cdr="http://schemas.openxmlformats.org/drawingml/2006/chartDrawing">
    <cdr:from>
      <cdr:x>0.62306</cdr:x>
      <cdr:y>0.56853</cdr:y>
    </cdr:from>
    <cdr:to>
      <cdr:x>0.6758</cdr:x>
      <cdr:y>0.64071</cdr:y>
    </cdr:to>
    <cdr:pic>
      <cdr:nvPicPr>
        <cdr:cNvPr id="19" name="Picture 18" descr="160w-x90-rb12-8kV-strandovw-hr05279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783288" y="3395389"/>
          <a:ext cx="404893" cy="43107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</cdr:pic>
  </cdr:relSizeAnchor>
  <cdr:relSizeAnchor xmlns:cdr="http://schemas.openxmlformats.org/drawingml/2006/chartDrawing">
    <cdr:from>
      <cdr:x>0.60548</cdr:x>
      <cdr:y>0.64647</cdr:y>
    </cdr:from>
    <cdr:to>
      <cdr:x>0.69338</cdr:x>
      <cdr:y>0.78561</cdr:y>
    </cdr:to>
    <cdr:sp macro="" textlink="">
      <cdr:nvSpPr>
        <cdr:cNvPr id="20" name="Rectangle 1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48361" y="3860832"/>
          <a:ext cx="674821" cy="8309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50000"/>
          </a:schemeClr>
        </a:solidFill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>
          <a:spAutoFit/>
        </a:bodyPr>
        <a:lstStyle xmlns:a="http://schemas.openxmlformats.org/drawingml/2006/main">
          <a:defPPr>
            <a:defRPr lang="en-US"/>
          </a:defPPr>
          <a:lvl1pPr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  <a:defRPr/>
          </a:pPr>
          <a:r>
            <a:rPr lang="en-US" sz="900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Compiled </a:t>
          </a:r>
          <a:r>
            <a:rPr lang="en-US" sz="9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from ASC'02 and ICMC'03 papers (J. Parrell OI-ST)</a:t>
          </a:r>
        </a:p>
      </cdr:txBody>
    </cdr:sp>
  </cdr:relSizeAnchor>
  <cdr:relSizeAnchor xmlns:cdr="http://schemas.openxmlformats.org/drawingml/2006/chartDrawing">
    <cdr:from>
      <cdr:x>0.8216</cdr:x>
      <cdr:y>0.56553</cdr:y>
    </cdr:from>
    <cdr:to>
      <cdr:x>0.87434</cdr:x>
      <cdr:y>0.63821</cdr:y>
    </cdr:to>
    <cdr:pic>
      <cdr:nvPicPr>
        <cdr:cNvPr id="21" name="Picture 20" descr="2212cs-160w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07518" y="3377418"/>
          <a:ext cx="404893" cy="434057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</cdr:pic>
  </cdr:relSizeAnchor>
  <cdr:relSizeAnchor xmlns:cdr="http://schemas.openxmlformats.org/drawingml/2006/chartDrawing">
    <cdr:from>
      <cdr:x>0.78643</cdr:x>
      <cdr:y>0.64372</cdr:y>
    </cdr:from>
    <cdr:to>
      <cdr:x>0.9095</cdr:x>
      <cdr:y>0.72458</cdr:y>
    </cdr:to>
    <cdr:sp macro="" textlink="">
      <cdr:nvSpPr>
        <cdr:cNvPr id="22" name="Text Box 56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37551" y="3844382"/>
          <a:ext cx="944827" cy="4829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50195"/>
          </a:schemeClr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lIns="0" tIns="0" rIns="0" bIns="0">
          <a:spAutoFit/>
        </a:bodyPr>
        <a:lstStyle xmlns:a="http://schemas.openxmlformats.org/drawingml/2006/main">
          <a:defPPr>
            <a:defRPr lang="en-US"/>
          </a:defPPr>
          <a:lvl1pPr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sz="900" b="1" i="1" dirty="0">
              <a:solidFill>
                <a:schemeClr val="accent5">
                  <a:lumMod val="75000"/>
                </a:schemeClr>
              </a:solidFill>
            </a:rPr>
            <a:t>427 filament OI-ST strand with Ag alloy outer sheath tested at NHMFL</a:t>
          </a:r>
        </a:p>
      </cdr:txBody>
    </cdr:sp>
  </cdr:relSizeAnchor>
  <cdr:relSizeAnchor xmlns:cdr="http://schemas.openxmlformats.org/drawingml/2006/chartDrawing">
    <cdr:from>
      <cdr:x>0.5569</cdr:x>
      <cdr:y>0.10489</cdr:y>
    </cdr:from>
    <cdr:to>
      <cdr:x>0.6448</cdr:x>
      <cdr:y>0.18575</cdr:y>
    </cdr:to>
    <cdr:sp macro="" textlink="">
      <cdr:nvSpPr>
        <cdr:cNvPr id="24" name="Text Box 56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75418" y="626427"/>
          <a:ext cx="674821" cy="48290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50000"/>
          </a:schemeClr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>
          <a:spAutoFit/>
        </a:bodyPr>
        <a:lstStyle xmlns:a="http://schemas.openxmlformats.org/drawingml/2006/main">
          <a:defPPr>
            <a:defRPr lang="en-US"/>
          </a:defPPr>
          <a:lvl1pPr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  <a:defRPr/>
          </a:pPr>
          <a:r>
            <a:rPr lang="en-US" sz="9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SuperPower "Turbo" Double Layer Tape</a:t>
          </a:r>
        </a:p>
      </cdr:txBody>
    </cdr:sp>
  </cdr:relSizeAnchor>
  <cdr:relSizeAnchor xmlns:cdr="http://schemas.openxmlformats.org/drawingml/2006/chartDrawing">
    <cdr:from>
      <cdr:x>0.81739</cdr:x>
      <cdr:y>0.89665</cdr:y>
    </cdr:from>
    <cdr:to>
      <cdr:x>0.98473</cdr:x>
      <cdr:y>0.99033</cdr:y>
    </cdr:to>
    <cdr:pic>
      <cdr:nvPicPr>
        <cdr:cNvPr id="25" name="Picture 24" descr="ASC@NHMFL@FSU-Horizontal-perspembb-fog-512w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7085504" y="5640478"/>
          <a:ext cx="1450540" cy="58928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0.35488</cdr:x>
      <cdr:y>0.4032</cdr:y>
    </cdr:from>
    <cdr:to>
      <cdr:x>0.35806</cdr:x>
      <cdr:y>0.5164</cdr:y>
    </cdr:to>
    <cdr:sp macro="" textlink="">
      <cdr:nvSpPr>
        <cdr:cNvPr id="30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2724442" y="2407957"/>
          <a:ext cx="24425" cy="6760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>
          <a:solidFill>
            <a:schemeClr val="accent3">
              <a:lumMod val="75000"/>
            </a:schemeClr>
          </a:solidFill>
          <a:round/>
          <a:headEnd/>
          <a:tailEnd type="triangle" w="med" len="med"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marL="0" indent="0"/>
          <a:endParaRPr lang="en-US" sz="1100"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0.84598</cdr:x>
      <cdr:y>0.45312</cdr:y>
    </cdr:from>
    <cdr:to>
      <cdr:x>0.84798</cdr:x>
      <cdr:y>0.52423</cdr:y>
    </cdr:to>
    <cdr:sp macro="" textlink="">
      <cdr:nvSpPr>
        <cdr:cNvPr id="31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6494696" y="2706093"/>
          <a:ext cx="15344" cy="42472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>
          <a:solidFill>
            <a:schemeClr val="accent5">
              <a:lumMod val="75000"/>
            </a:schemeClr>
          </a:solidFill>
          <a:round/>
          <a:headEnd/>
          <a:tailEnd type="triangle" w="med" len="med"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marL="0" indent="0"/>
          <a:endParaRPr lang="en-US" sz="1100"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0.54834</cdr:x>
      <cdr:y>0.48723</cdr:y>
    </cdr:from>
    <cdr:to>
      <cdr:x>0.61727</cdr:x>
      <cdr:y>0.52787</cdr:y>
    </cdr:to>
    <cdr:sp macro="" textlink="">
      <cdr:nvSpPr>
        <cdr:cNvPr id="32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209718" y="2909838"/>
          <a:ext cx="529177" cy="2427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>
          <a:solidFill>
            <a:schemeClr val="accent2"/>
          </a:solidFill>
          <a:round/>
          <a:headEnd/>
          <a:tailEnd type="triangle" w="med" len="med"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marL="0" indent="0"/>
          <a:endParaRPr lang="en-US" sz="1100"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0.16832</cdr:x>
      <cdr:y>0.04037</cdr:y>
    </cdr:from>
    <cdr:to>
      <cdr:x>0.38845</cdr:x>
      <cdr:y>0.14721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216024"/>
          <a:ext cx="1600981" cy="5717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H" sz="1400" dirty="0" smtClean="0"/>
            <a:t>LHC@6.5TeV/</a:t>
          </a:r>
          <a:r>
            <a:rPr lang="fr-CH" sz="1400" dirty="0" err="1" smtClean="0"/>
            <a:t>beam</a:t>
          </a:r>
          <a:endParaRPr lang="fr-CH" sz="1400" dirty="0" smtClean="0"/>
        </a:p>
        <a:p xmlns:a="http://schemas.openxmlformats.org/drawingml/2006/main">
          <a:r>
            <a:rPr lang="fr-CH" sz="1400" dirty="0" smtClean="0"/>
            <a:t>B=7.76 T = 80% of </a:t>
          </a:r>
          <a:r>
            <a:rPr lang="fr-CH" sz="1400" dirty="0" err="1" smtClean="0"/>
            <a:t>Ic</a:t>
          </a:r>
          <a:endParaRPr lang="en-GB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77770-27A6-475C-9A70-FFD5EB11C2B7}" type="datetimeFigureOut">
              <a:rPr lang="en-GB" smtClean="0"/>
              <a:t>22/05/2014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5F0DD-F256-4AA0-ADDC-BA8F209C6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86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48153-3F8E-954E-8C56-D9B2CF8733D2}" type="slidenum">
              <a:rPr lang="en-US"/>
              <a:pPr/>
              <a:t>13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46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8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3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0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50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54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60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657"/>
            <a:ext cx="593604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60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9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42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79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3882" y="7657"/>
            <a:ext cx="5997774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04562-D21C-49CE-B6FD-9A7A16B700C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56" y="1"/>
            <a:ext cx="2092343" cy="10183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" y="56054"/>
            <a:ext cx="1028480" cy="101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2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rmAutofit/>
          </a:bodyPr>
          <a:lstStyle/>
          <a:p>
            <a:r>
              <a:rPr lang="en-GB" dirty="0"/>
              <a:t>New Magnet Technology</a:t>
            </a:r>
            <a:br>
              <a:rPr lang="en-GB" dirty="0"/>
            </a:br>
            <a:r>
              <a:rPr lang="en-GB" dirty="0"/>
              <a:t>(for high </a:t>
            </a:r>
            <a:r>
              <a:rPr lang="en-GB" dirty="0" smtClean="0"/>
              <a:t>field)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84776" cy="2135088"/>
          </a:xfrm>
        </p:spPr>
        <p:txBody>
          <a:bodyPr>
            <a:normAutofit lnSpcReduction="10000"/>
          </a:bodyPr>
          <a:lstStyle/>
          <a:p>
            <a:r>
              <a:rPr lang="fr-CH" dirty="0" smtClean="0"/>
              <a:t>Lucio Rossi</a:t>
            </a:r>
          </a:p>
          <a:p>
            <a:r>
              <a:rPr lang="fr-CH" dirty="0" smtClean="0"/>
              <a:t>CERN</a:t>
            </a:r>
          </a:p>
          <a:p>
            <a:r>
              <a:rPr lang="fr-CH" b="1" dirty="0">
                <a:latin typeface="Lucida Calligraphy" pitchFamily="66" charset="0"/>
              </a:rPr>
              <a:t>INFN </a:t>
            </a:r>
            <a:r>
              <a:rPr lang="fr-CH" b="1" dirty="0" smtClean="0">
                <a:latin typeface="Lucida Calligraphy" pitchFamily="66" charset="0"/>
              </a:rPr>
              <a:t>- CNS1 </a:t>
            </a:r>
            <a:r>
              <a:rPr lang="fr-CH" b="1" dirty="0">
                <a:latin typeface="Lucida Calligraphy" pitchFamily="66" charset="0"/>
              </a:rPr>
              <a:t>future </a:t>
            </a:r>
            <a:r>
              <a:rPr lang="fr-CH" b="1" dirty="0" err="1">
                <a:latin typeface="Lucida Calligraphy" pitchFamily="66" charset="0"/>
              </a:rPr>
              <a:t>strategy</a:t>
            </a:r>
            <a:r>
              <a:rPr lang="fr-CH" b="1" dirty="0">
                <a:latin typeface="Lucida Calligraphy" pitchFamily="66" charset="0"/>
              </a:rPr>
              <a:t> </a:t>
            </a:r>
            <a:r>
              <a:rPr lang="fr-CH" b="1" dirty="0" smtClean="0">
                <a:latin typeface="Lucida Calligraphy" pitchFamily="66" charset="0"/>
              </a:rPr>
              <a:t> </a:t>
            </a:r>
            <a:r>
              <a:rPr lang="fr-CH" b="1" dirty="0" err="1" smtClean="0">
                <a:latin typeface="Lucida Calligraphy" pitchFamily="66" charset="0"/>
              </a:rPr>
              <a:t>Elba</a:t>
            </a:r>
            <a:r>
              <a:rPr lang="fr-CH" b="1" dirty="0" smtClean="0">
                <a:latin typeface="Lucida Calligraphy" pitchFamily="66" charset="0"/>
              </a:rPr>
              <a:t> 22 May 2014</a:t>
            </a:r>
            <a:endParaRPr lang="fr-CH" b="1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Quench</a:t>
            </a:r>
            <a:r>
              <a:rPr lang="fr-CH" dirty="0" smtClean="0"/>
              <a:t> </a:t>
            </a:r>
            <a:r>
              <a:rPr lang="fr-CH" dirty="0" err="1" smtClean="0"/>
              <a:t>perfomance</a:t>
            </a:r>
            <a:r>
              <a:rPr lang="fr-CH" dirty="0" smtClean="0"/>
              <a:t> 11 1T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10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914400"/>
            <a:ext cx="4449763" cy="5638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MBHSP01:</a:t>
            </a:r>
          </a:p>
          <a:p>
            <a:pPr lvl="1"/>
            <a:r>
              <a:rPr lang="en-US" sz="2100" dirty="0" smtClean="0"/>
              <a:t>limited quench performance </a:t>
            </a:r>
          </a:p>
          <a:p>
            <a:pPr lvl="1"/>
            <a:r>
              <a:rPr lang="en-US" sz="2100" dirty="0" err="1" smtClean="0"/>
              <a:t>B</a:t>
            </a:r>
            <a:r>
              <a:rPr lang="en-US" sz="2100" baseline="-25000" dirty="0" err="1" smtClean="0"/>
              <a:t>max</a:t>
            </a:r>
            <a:r>
              <a:rPr lang="en-US" sz="2100" dirty="0" smtClean="0"/>
              <a:t>=10.4 T at 1.9 K, 50A/s </a:t>
            </a:r>
          </a:p>
          <a:p>
            <a:pPr lvl="1"/>
            <a:r>
              <a:rPr lang="en-US" sz="2100" dirty="0" smtClean="0"/>
              <a:t>78% of SSL</a:t>
            </a:r>
          </a:p>
          <a:p>
            <a:pPr lvl="1"/>
            <a:r>
              <a:rPr lang="en-US" sz="2100" b="1" dirty="0" smtClean="0">
                <a:solidFill>
                  <a:srgbClr val="FF0000"/>
                </a:solidFill>
              </a:rPr>
              <a:t>strong ramp rate sensitivity</a:t>
            </a:r>
          </a:p>
          <a:p>
            <a:pPr lvl="1"/>
            <a:r>
              <a:rPr lang="en-US" sz="2100" b="1" dirty="0" smtClean="0">
                <a:solidFill>
                  <a:srgbClr val="FF0000"/>
                </a:solidFill>
              </a:rPr>
              <a:t>holding quenches</a:t>
            </a:r>
          </a:p>
          <a:p>
            <a:r>
              <a:rPr lang="en-US" dirty="0" smtClean="0"/>
              <a:t>MBHSP02: </a:t>
            </a:r>
            <a:endParaRPr lang="en-US" sz="1800" dirty="0" smtClean="0"/>
          </a:p>
          <a:p>
            <a:pPr lvl="1"/>
            <a:r>
              <a:rPr lang="en-US" sz="2100" dirty="0" smtClean="0"/>
              <a:t>improved quench performance</a:t>
            </a:r>
          </a:p>
          <a:p>
            <a:pPr lvl="1"/>
            <a:r>
              <a:rPr lang="en-US" sz="2100" dirty="0" err="1" smtClean="0">
                <a:solidFill>
                  <a:srgbClr val="008000"/>
                </a:solidFill>
              </a:rPr>
              <a:t>B</a:t>
            </a:r>
            <a:r>
              <a:rPr lang="en-US" sz="2100" baseline="-25000" dirty="0" err="1" smtClean="0">
                <a:solidFill>
                  <a:srgbClr val="008000"/>
                </a:solidFill>
              </a:rPr>
              <a:t>max</a:t>
            </a:r>
            <a:r>
              <a:rPr lang="en-US" sz="2100" dirty="0" smtClean="0">
                <a:solidFill>
                  <a:srgbClr val="008000"/>
                </a:solidFill>
              </a:rPr>
              <a:t>=11.7 T at 1.9 K </a:t>
            </a:r>
          </a:p>
          <a:p>
            <a:pPr lvl="1"/>
            <a:r>
              <a:rPr lang="en-US" sz="2100" dirty="0" smtClean="0"/>
              <a:t>97.5% of </a:t>
            </a:r>
            <a:r>
              <a:rPr lang="en-US" sz="2100" dirty="0" err="1" smtClean="0"/>
              <a:t>B</a:t>
            </a:r>
            <a:r>
              <a:rPr lang="en-US" sz="2100" baseline="-25000" dirty="0" err="1" smtClean="0"/>
              <a:t>des</a:t>
            </a:r>
            <a:r>
              <a:rPr lang="en-US" sz="2100" dirty="0" smtClean="0"/>
              <a:t>=12 T</a:t>
            </a:r>
          </a:p>
          <a:p>
            <a:pPr lvl="1"/>
            <a:r>
              <a:rPr lang="en-US" sz="2100" dirty="0" smtClean="0">
                <a:solidFill>
                  <a:srgbClr val="008000"/>
                </a:solidFill>
              </a:rPr>
              <a:t>low ramp rate sensitivity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</a:rPr>
              <a:t>holding quenches</a:t>
            </a:r>
          </a:p>
          <a:p>
            <a:r>
              <a:rPr lang="en-US" dirty="0" smtClean="0"/>
              <a:t>MBHSM01:</a:t>
            </a:r>
          </a:p>
          <a:p>
            <a:pPr marL="685800" lvl="2" indent="-285750">
              <a:buSzPct val="90000"/>
              <a:buFont typeface="Courier New" pitchFamily="49" charset="0"/>
              <a:buChar char="o"/>
            </a:pPr>
            <a:r>
              <a:rPr lang="en-US" sz="2100" dirty="0" err="1" smtClean="0"/>
              <a:t>B</a:t>
            </a:r>
            <a:r>
              <a:rPr lang="en-US" sz="2100" baseline="-25000" dirty="0" err="1" smtClean="0"/>
              <a:t>max</a:t>
            </a:r>
            <a:r>
              <a:rPr lang="en-US" sz="2100" dirty="0" smtClean="0"/>
              <a:t>=12.5 T at 1.9 K </a:t>
            </a:r>
          </a:p>
          <a:p>
            <a:pPr marL="685800" lvl="2" indent="-285750">
              <a:buSzPct val="90000"/>
              <a:buFont typeface="Courier New" pitchFamily="49" charset="0"/>
              <a:buChar char="o"/>
            </a:pPr>
            <a:r>
              <a:rPr lang="en-US" sz="2100" dirty="0" smtClean="0"/>
              <a:t>~100 (97)% at 4.5 (1.9) K of SSL</a:t>
            </a:r>
          </a:p>
          <a:p>
            <a:pPr marL="685800" lvl="2" indent="-285750">
              <a:buSzPct val="90000"/>
              <a:buFont typeface="Courier New" pitchFamily="49" charset="0"/>
              <a:buChar char="o"/>
            </a:pPr>
            <a:r>
              <a:rPr lang="en-US" sz="2100" dirty="0" smtClean="0"/>
              <a:t>low ramp rate sensitivity </a:t>
            </a:r>
          </a:p>
          <a:p>
            <a:pPr marL="685800" lvl="2" indent="-285750">
              <a:buSzPct val="90000"/>
              <a:buFont typeface="Courier New" pitchFamily="49" charset="0"/>
              <a:buChar char="o"/>
            </a:pPr>
            <a:r>
              <a:rPr lang="en-US" sz="2100" dirty="0" smtClean="0"/>
              <a:t>no holding quenches</a:t>
            </a:r>
          </a:p>
          <a:p>
            <a:pPr>
              <a:buSzPct val="80000"/>
            </a:pPr>
            <a:r>
              <a:rPr lang="en-US" dirty="0" smtClean="0"/>
              <a:t>MBHSP03: test in progress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6131620" y="1142715"/>
            <a:ext cx="2590800" cy="1038225"/>
            <a:chOff x="4123921" y="761682"/>
            <a:chExt cx="5122229" cy="2053260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17207" y="887264"/>
              <a:ext cx="1628943" cy="1321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74575" y="915521"/>
              <a:ext cx="1289974" cy="129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516" y="761682"/>
              <a:ext cx="1608568" cy="156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123921" y="2318665"/>
              <a:ext cx="1562738" cy="48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Arial" charset="0"/>
                  <a:cs typeface="Arial" charset="0"/>
                </a:rPr>
                <a:t>MBHSP01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630459" y="2267539"/>
              <a:ext cx="2089185" cy="54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Arial" charset="0"/>
                  <a:cs typeface="Arial" charset="0"/>
                </a:rPr>
                <a:t>MBHSP02</a:t>
              </a:r>
              <a:r>
                <a:rPr lang="en-US" sz="1200" b="1">
                  <a:latin typeface="Arial" charset="0"/>
                  <a:cs typeface="Arial" charset="0"/>
                </a:rPr>
                <a:t>, </a:t>
              </a:r>
              <a:r>
                <a:rPr lang="en-US" sz="1000" b="1">
                  <a:latin typeface="Arial" charset="0"/>
                  <a:cs typeface="Arial" charset="0"/>
                </a:rPr>
                <a:t>03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638696" y="2316689"/>
              <a:ext cx="1607454" cy="48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Arial" charset="0"/>
                  <a:cs typeface="Arial" charset="0"/>
                </a:rPr>
                <a:t>MBHSM01</a:t>
              </a:r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78" y="2276872"/>
            <a:ext cx="5513621" cy="327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9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smtClean="0"/>
              <a:t>The </a:t>
            </a:r>
            <a:r>
              <a:rPr lang="fr-CH" sz="3200" dirty="0" err="1" smtClean="0"/>
              <a:t>Superconductor</a:t>
            </a:r>
            <a:r>
              <a:rPr lang="fr-CH" sz="3200" dirty="0" smtClean="0"/>
              <a:t> « </a:t>
            </a:r>
            <a:r>
              <a:rPr lang="fr-CH" sz="3200" dirty="0" err="1" smtClean="0"/>
              <a:t>space</a:t>
            </a:r>
            <a:r>
              <a:rPr lang="fr-CH" sz="3200" dirty="0" smtClean="0"/>
              <a:t> »</a:t>
            </a: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L.Rossi@INFN CSN1 Elba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881745"/>
              </p:ext>
            </p:extLst>
          </p:nvPr>
        </p:nvGraphicFramePr>
        <p:xfrm>
          <a:off x="899592" y="1268760"/>
          <a:ext cx="7272808" cy="535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979712" y="2924944"/>
            <a:ext cx="1224136" cy="936104"/>
          </a:xfrm>
          <a:prstGeom prst="roundRect">
            <a:avLst/>
          </a:prstGeom>
          <a:solidFill>
            <a:schemeClr val="accent3">
              <a:lumMod val="75000"/>
              <a:alpha val="3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accent3">
                    <a:lumMod val="50000"/>
                  </a:schemeClr>
                </a:solidFill>
              </a:rPr>
              <a:t>Nb-Ti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3848" y="2924944"/>
            <a:ext cx="792088" cy="936104"/>
          </a:xfrm>
          <a:prstGeom prst="roundRect">
            <a:avLst/>
          </a:prstGeom>
          <a:solidFill>
            <a:schemeClr val="accent6">
              <a:lumMod val="75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fr-CH" sz="1600" dirty="0" smtClean="0">
                <a:solidFill>
                  <a:schemeClr val="accent6">
                    <a:lumMod val="50000"/>
                  </a:schemeClr>
                </a:solidFill>
              </a:rPr>
              <a:t>Nb</a:t>
            </a:r>
            <a:r>
              <a:rPr lang="fr-CH" sz="1600" baseline="-25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fr-CH" sz="1600" dirty="0" smtClean="0">
                <a:solidFill>
                  <a:schemeClr val="accent6">
                    <a:lumMod val="50000"/>
                  </a:schemeClr>
                </a:solidFill>
              </a:rPr>
              <a:t>Sn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95936" y="3429000"/>
            <a:ext cx="648072" cy="432048"/>
          </a:xfrm>
          <a:prstGeom prst="roundRect">
            <a:avLst/>
          </a:prstGeom>
          <a:solidFill>
            <a:schemeClr val="accent5">
              <a:lumMod val="75000"/>
              <a:alpha val="3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accent5">
                    <a:lumMod val="75000"/>
                  </a:schemeClr>
                </a:solidFill>
              </a:rPr>
              <a:t>HTS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21323" y="1988840"/>
            <a:ext cx="0" cy="1440160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9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The « new » </a:t>
            </a:r>
            <a:r>
              <a:rPr lang="fr-CH" dirty="0" err="1" smtClean="0"/>
              <a:t>materials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1 – Nb3Sn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464182"/>
            <a:ext cx="4824536" cy="4525963"/>
          </a:xfrm>
        </p:spPr>
        <p:txBody>
          <a:bodyPr>
            <a:normAutofit fontScale="92500" lnSpcReduction="10000"/>
          </a:bodyPr>
          <a:lstStyle/>
          <a:p>
            <a:r>
              <a:rPr lang="fr-CH" dirty="0" err="1" smtClean="0"/>
              <a:t>Recent</a:t>
            </a:r>
            <a:r>
              <a:rPr lang="fr-CH" dirty="0" smtClean="0"/>
              <a:t> 23.4 T (1 GHz) NMR </a:t>
            </a:r>
            <a:r>
              <a:rPr lang="fr-CH" dirty="0" err="1" smtClean="0"/>
              <a:t>Magnet</a:t>
            </a:r>
            <a:r>
              <a:rPr lang="fr-CH" dirty="0" smtClean="0"/>
              <a:t> for </a:t>
            </a:r>
            <a:r>
              <a:rPr lang="fr-CH" dirty="0" err="1" smtClean="0"/>
              <a:t>spectroscopy</a:t>
            </a:r>
            <a:r>
              <a:rPr lang="fr-CH" dirty="0" smtClean="0"/>
              <a:t> in Nb</a:t>
            </a:r>
            <a:r>
              <a:rPr lang="fr-CH" baseline="-25000" dirty="0" smtClean="0"/>
              <a:t>3</a:t>
            </a:r>
            <a:r>
              <a:rPr lang="fr-CH" dirty="0" smtClean="0"/>
              <a:t>Sn (and Nb-Ti)</a:t>
            </a:r>
            <a:r>
              <a:rPr lang="en-US" dirty="0" smtClean="0"/>
              <a:t>. 15-20 t/y for NMR and HF solenoids. Experimental MRI is taking off</a:t>
            </a:r>
          </a:p>
          <a:p>
            <a:r>
              <a:rPr lang="fr-CH" dirty="0" smtClean="0"/>
              <a:t>ITER: 500 t in 2010-2015! It </a:t>
            </a:r>
            <a:r>
              <a:rPr lang="fr-CH" dirty="0" err="1" smtClean="0"/>
              <a:t>is</a:t>
            </a:r>
            <a:r>
              <a:rPr lang="fr-CH" dirty="0" smtClean="0"/>
              <a:t> comparable to LHC!</a:t>
            </a:r>
          </a:p>
          <a:p>
            <a:r>
              <a:rPr lang="fr-CH" dirty="0" smtClean="0"/>
              <a:t>HEP ITD (</a:t>
            </a:r>
            <a:r>
              <a:rPr lang="fr-CH" dirty="0" err="1" smtClean="0"/>
              <a:t>Internal</a:t>
            </a:r>
            <a:r>
              <a:rPr lang="fr-CH" dirty="0" smtClean="0"/>
              <a:t> Tin Diffusion):</a:t>
            </a:r>
          </a:p>
          <a:p>
            <a:pPr lvl="1"/>
            <a:r>
              <a:rPr lang="fr-CH" dirty="0" smtClean="0"/>
              <a:t>High </a:t>
            </a:r>
            <a:r>
              <a:rPr lang="fr-CH" dirty="0" err="1" smtClean="0"/>
              <a:t>Jc</a:t>
            </a:r>
            <a:r>
              <a:rPr lang="fr-CH" dirty="0" smtClean="0"/>
              <a:t>., 3xJc ITER</a:t>
            </a:r>
          </a:p>
          <a:p>
            <a:pPr lvl="1"/>
            <a:r>
              <a:rPr lang="fr-CH" dirty="0" smtClean="0"/>
              <a:t>Large filament (50 </a:t>
            </a:r>
            <a:r>
              <a:rPr lang="fr-CH" dirty="0">
                <a:cs typeface="Calibri"/>
              </a:rPr>
              <a:t>µm), large </a:t>
            </a:r>
            <a:r>
              <a:rPr lang="fr-CH" dirty="0" err="1">
                <a:cs typeface="Calibri"/>
              </a:rPr>
              <a:t>coupling</a:t>
            </a:r>
            <a:r>
              <a:rPr lang="fr-CH" dirty="0">
                <a:cs typeface="Calibri"/>
              </a:rPr>
              <a:t> </a:t>
            </a:r>
            <a:r>
              <a:rPr lang="fr-CH" dirty="0" err="1">
                <a:cs typeface="Calibri"/>
              </a:rPr>
              <a:t>current</a:t>
            </a:r>
            <a:r>
              <a:rPr lang="fr-CH" dirty="0" smtClean="0">
                <a:cs typeface="Calibri"/>
              </a:rPr>
              <a:t>...</a:t>
            </a:r>
          </a:p>
          <a:p>
            <a:pPr lvl="1"/>
            <a:r>
              <a:rPr lang="fr-CH" dirty="0" err="1" smtClean="0">
                <a:cs typeface="Calibri"/>
              </a:rPr>
              <a:t>Cost</a:t>
            </a:r>
            <a:r>
              <a:rPr lang="fr-CH" dirty="0" smtClean="0">
                <a:cs typeface="Calibri"/>
              </a:rPr>
              <a:t> </a:t>
            </a:r>
            <a:r>
              <a:rPr lang="fr-CH" dirty="0" err="1" smtClean="0">
                <a:cs typeface="Calibri"/>
              </a:rPr>
              <a:t>is</a:t>
            </a:r>
            <a:r>
              <a:rPr lang="fr-CH" dirty="0" smtClean="0">
                <a:cs typeface="Calibri"/>
              </a:rPr>
              <a:t> 5 times LHC Nb-Ti</a:t>
            </a:r>
            <a:endParaRPr lang="fr-CH" dirty="0" smtClean="0"/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L.Rossi@INFN CSN1 Elba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8B4A-2B17-4CD7-98E7-B956C11C8C15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92" y="1268762"/>
            <a:ext cx="2821473" cy="212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37399" y="3399382"/>
            <a:ext cx="3451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0.7 mm, 108/127 stack RRP from </a:t>
            </a:r>
            <a:r>
              <a:rPr lang="en-US" sz="1400" b="1" dirty="0" smtClean="0"/>
              <a:t>Oxford OST</a:t>
            </a:r>
          </a:p>
        </p:txBody>
      </p:sp>
      <p:pic>
        <p:nvPicPr>
          <p:cNvPr id="16" name="Picture 15" descr="Round Su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812" y="3861047"/>
            <a:ext cx="2855629" cy="21180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25334" y="5999636"/>
            <a:ext cx="3184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mm, 192 tubes PIT from </a:t>
            </a:r>
            <a:r>
              <a:rPr lang="en-US" sz="1400" b="1" dirty="0" err="1" smtClean="0"/>
              <a:t>Bruker</a:t>
            </a:r>
            <a:r>
              <a:rPr lang="en-US" sz="1400" b="1" dirty="0" smtClean="0"/>
              <a:t> EAS</a:t>
            </a:r>
          </a:p>
        </p:txBody>
      </p:sp>
    </p:spTree>
    <p:extLst>
      <p:ext uri="{BB962C8B-B14F-4D97-AF65-F5344CB8AC3E}">
        <p14:creationId xmlns:p14="http://schemas.microsoft.com/office/powerpoint/2010/main" val="211129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40" name="Rectangle 8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i="1" dirty="0" smtClean="0"/>
              <a:t>successful</a:t>
            </a:r>
            <a:r>
              <a:rPr lang="en-US" sz="3600" dirty="0" smtClean="0"/>
              <a:t> cable as result of 5 –y R&amp;D (FP6-CARE-NED)</a:t>
            </a:r>
            <a:endParaRPr lang="en-US" sz="3600" dirty="0"/>
          </a:p>
        </p:txBody>
      </p:sp>
      <p:pic>
        <p:nvPicPr>
          <p:cNvPr id="3" name="Picture 2" descr="02082011-_DSC487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6" b="13806"/>
          <a:stretch/>
        </p:blipFill>
        <p:spPr>
          <a:xfrm>
            <a:off x="191308" y="1413525"/>
            <a:ext cx="4392488" cy="27473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308" y="3814017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1.25 mm PIT strand, 14 strands @ CERN 2011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294B-30F2-40DE-96EA-1B04FE7EBCC5}" type="slidenum">
              <a:rPr lang="en-GB" smtClean="0"/>
              <a:t>13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445224"/>
            <a:ext cx="835292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dirty="0" smtClean="0"/>
              <a:t>Thermo-</a:t>
            </a:r>
            <a:r>
              <a:rPr lang="fr-CH" dirty="0" err="1" smtClean="0"/>
              <a:t>magnetic</a:t>
            </a:r>
            <a:r>
              <a:rPr lang="fr-CH" dirty="0" smtClean="0"/>
              <a:t> </a:t>
            </a:r>
            <a:r>
              <a:rPr lang="fr-CH" dirty="0" err="1" smtClean="0"/>
              <a:t>instability</a:t>
            </a:r>
            <a:r>
              <a:rPr lang="fr-CH" dirty="0" smtClean="0"/>
              <a:t> and FQ issues </a:t>
            </a:r>
            <a:r>
              <a:rPr lang="fr-CH" dirty="0" err="1" smtClean="0"/>
              <a:t>will</a:t>
            </a:r>
            <a:r>
              <a:rPr lang="fr-CH" dirty="0" smtClean="0"/>
              <a:t> continue to </a:t>
            </a:r>
            <a:r>
              <a:rPr lang="fr-CH" dirty="0" err="1" smtClean="0"/>
              <a:t>play</a:t>
            </a:r>
            <a:r>
              <a:rPr lang="fr-CH" dirty="0" smtClean="0"/>
              <a:t> a major </a:t>
            </a:r>
            <a:r>
              <a:rPr lang="fr-CH" dirty="0" err="1" smtClean="0"/>
              <a:t>role</a:t>
            </a:r>
            <a:r>
              <a:rPr lang="fr-CH" dirty="0" smtClean="0"/>
              <a:t>. </a:t>
            </a:r>
            <a:r>
              <a:rPr lang="fr-CH" dirty="0" err="1" smtClean="0"/>
              <a:t>However</a:t>
            </a:r>
            <a:r>
              <a:rPr lang="fr-CH" dirty="0" smtClean="0"/>
              <a:t> the route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traced</a:t>
            </a:r>
            <a:r>
              <a:rPr lang="fr-CH" dirty="0" smtClean="0"/>
              <a:t> and </a:t>
            </a:r>
            <a:r>
              <a:rPr lang="fr-CH" dirty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expect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in the </a:t>
            </a:r>
            <a:r>
              <a:rPr lang="fr-CH" dirty="0" err="1" smtClean="0"/>
              <a:t>next</a:t>
            </a:r>
            <a:r>
              <a:rPr lang="fr-CH" dirty="0" smtClean="0"/>
              <a:t> 5-6 </a:t>
            </a:r>
            <a:r>
              <a:rPr lang="fr-CH" dirty="0" err="1" smtClean="0"/>
              <a:t>years</a:t>
            </a:r>
            <a:r>
              <a:rPr lang="fr-CH" dirty="0" smtClean="0"/>
              <a:t> ,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thanks</a:t>
            </a:r>
            <a:r>
              <a:rPr lang="fr-CH" dirty="0" smtClean="0"/>
              <a:t> to HiLumi  R&amp;D and </a:t>
            </a:r>
            <a:r>
              <a:rPr lang="fr-CH" dirty="0" err="1" smtClean="0"/>
              <a:t>industrialization</a:t>
            </a:r>
            <a:r>
              <a:rPr lang="fr-CH" dirty="0" smtClean="0"/>
              <a:t>, Nb</a:t>
            </a:r>
            <a:r>
              <a:rPr lang="fr-CH" baseline="-25000" dirty="0" smtClean="0"/>
              <a:t>3</a:t>
            </a:r>
            <a:r>
              <a:rPr lang="fr-CH" dirty="0"/>
              <a:t>S</a:t>
            </a:r>
            <a:r>
              <a:rPr lang="fr-CH" dirty="0" smtClean="0"/>
              <a:t>n for HEP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consolidated</a:t>
            </a:r>
            <a:r>
              <a:rPr lang="fr-CH" dirty="0" smtClean="0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04" y="2348880"/>
            <a:ext cx="4370391" cy="27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CERN 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H" b="1" dirty="0" smtClean="0">
                <a:solidFill>
                  <a:srgbClr val="002060"/>
                </a:solidFill>
              </a:rPr>
              <a:t>Nb</a:t>
            </a:r>
            <a:r>
              <a:rPr lang="fr-CH" b="1" baseline="-25000" dirty="0" smtClean="0">
                <a:solidFill>
                  <a:srgbClr val="002060"/>
                </a:solidFill>
              </a:rPr>
              <a:t>3</a:t>
            </a:r>
            <a:r>
              <a:rPr lang="fr-CH" b="1" dirty="0" smtClean="0">
                <a:solidFill>
                  <a:srgbClr val="002060"/>
                </a:solidFill>
              </a:rPr>
              <a:t>Sn</a:t>
            </a:r>
            <a:endParaRPr lang="fr-CH" b="1" dirty="0">
              <a:solidFill>
                <a:srgbClr val="002060"/>
              </a:solidFill>
            </a:endParaRPr>
          </a:p>
          <a:p>
            <a:r>
              <a:rPr lang="fr-CH" b="1" dirty="0" smtClean="0">
                <a:solidFill>
                  <a:srgbClr val="C00000"/>
                </a:solidFill>
              </a:rPr>
              <a:t>HiLumi</a:t>
            </a:r>
            <a:r>
              <a:rPr lang="fr-CH" dirty="0" smtClean="0"/>
              <a:t>: </a:t>
            </a:r>
            <a:r>
              <a:rPr lang="fr-CH" dirty="0" err="1" smtClean="0"/>
              <a:t>consolidate</a:t>
            </a:r>
            <a:r>
              <a:rPr lang="fr-CH" dirty="0" smtClean="0"/>
              <a:t> </a:t>
            </a:r>
            <a:r>
              <a:rPr lang="fr-CH" dirty="0" err="1" smtClean="0"/>
              <a:t>cable</a:t>
            </a:r>
            <a:r>
              <a:rPr lang="fr-CH" dirty="0" smtClean="0"/>
              <a:t> by 2014 and </a:t>
            </a:r>
            <a:r>
              <a:rPr lang="fr-CH" dirty="0" err="1" smtClean="0"/>
              <a:t>magnet</a:t>
            </a:r>
            <a:r>
              <a:rPr lang="fr-CH" dirty="0" smtClean="0"/>
              <a:t> </a:t>
            </a:r>
            <a:r>
              <a:rPr lang="fr-CH" dirty="0" err="1" smtClean="0"/>
              <a:t>desing</a:t>
            </a:r>
            <a:r>
              <a:rPr lang="fr-CH" dirty="0" smtClean="0"/>
              <a:t> – </a:t>
            </a:r>
            <a:r>
              <a:rPr lang="fr-CH" dirty="0" err="1" smtClean="0"/>
              <a:t>perfomance</a:t>
            </a:r>
            <a:r>
              <a:rPr lang="fr-CH" dirty="0" smtClean="0"/>
              <a:t> at </a:t>
            </a:r>
            <a:r>
              <a:rPr lang="fr-CH" b="1" dirty="0" smtClean="0"/>
              <a:t>11-13 T  by 2016</a:t>
            </a:r>
          </a:p>
          <a:p>
            <a:r>
              <a:rPr lang="fr-CH" b="1" dirty="0" err="1" smtClean="0"/>
              <a:t>Hilumi</a:t>
            </a:r>
            <a:r>
              <a:rPr lang="fr-CH" b="1" dirty="0" smtClean="0"/>
              <a:t> </a:t>
            </a:r>
            <a:r>
              <a:rPr lang="fr-CH" b="1" dirty="0" err="1" smtClean="0"/>
              <a:t>magnets</a:t>
            </a:r>
            <a:r>
              <a:rPr lang="fr-CH" b="1" dirty="0" smtClean="0"/>
              <a:t> has </a:t>
            </a:r>
            <a:r>
              <a:rPr lang="fr-CH" b="1" dirty="0" smtClean="0"/>
              <a:t>high </a:t>
            </a:r>
            <a:r>
              <a:rPr lang="fr-CH" b="1" dirty="0" err="1" smtClean="0"/>
              <a:t>quality</a:t>
            </a:r>
            <a:r>
              <a:rPr lang="fr-CH" b="1" dirty="0" smtClean="0"/>
              <a:t> </a:t>
            </a:r>
            <a:r>
              <a:rPr lang="fr-CH" b="1" dirty="0" err="1" smtClean="0"/>
              <a:t>only</a:t>
            </a:r>
            <a:r>
              <a:rPr lang="fr-CH" b="1" dirty="0" smtClean="0"/>
              <a:t> at </a:t>
            </a:r>
            <a:r>
              <a:rPr lang="fr-CH" b="1" dirty="0" smtClean="0"/>
              <a:t>collision</a:t>
            </a:r>
          </a:p>
          <a:p>
            <a:r>
              <a:rPr lang="fr-CH" b="1" dirty="0" smtClean="0">
                <a:solidFill>
                  <a:srgbClr val="C00000"/>
                </a:solidFill>
              </a:rPr>
              <a:t>FCC</a:t>
            </a:r>
            <a:r>
              <a:rPr lang="fr-CH" b="1" dirty="0" smtClean="0"/>
              <a:t>: </a:t>
            </a:r>
            <a:r>
              <a:rPr lang="fr-CH" dirty="0" err="1" smtClean="0"/>
              <a:t>launch</a:t>
            </a:r>
            <a:r>
              <a:rPr lang="fr-CH" dirty="0" smtClean="0"/>
              <a:t> </a:t>
            </a:r>
            <a:r>
              <a:rPr lang="fr-CH" dirty="0" err="1" smtClean="0"/>
              <a:t>conductor</a:t>
            </a:r>
            <a:r>
              <a:rPr lang="fr-CH" dirty="0" smtClean="0"/>
              <a:t> R&amp;D </a:t>
            </a:r>
            <a:r>
              <a:rPr lang="fr-CH" dirty="0" err="1" smtClean="0"/>
              <a:t>now</a:t>
            </a:r>
            <a:r>
              <a:rPr lang="fr-CH" dirty="0" smtClean="0"/>
              <a:t> for new </a:t>
            </a:r>
            <a:r>
              <a:rPr lang="fr-CH" dirty="0" err="1" smtClean="0"/>
              <a:t>generation</a:t>
            </a:r>
            <a:endParaRPr lang="fr-CH" dirty="0" smtClean="0"/>
          </a:p>
          <a:p>
            <a:r>
              <a:rPr lang="fr-CH" dirty="0" smtClean="0"/>
              <a:t>Design 15-16 T </a:t>
            </a:r>
            <a:r>
              <a:rPr lang="fr-CH" dirty="0" err="1" smtClean="0"/>
              <a:t>dipole</a:t>
            </a:r>
            <a:r>
              <a:rPr lang="fr-CH" dirty="0" smtClean="0"/>
              <a:t> (</a:t>
            </a:r>
            <a:r>
              <a:rPr lang="fr-CH" dirty="0" err="1" smtClean="0"/>
              <a:t>small</a:t>
            </a:r>
            <a:r>
              <a:rPr lang="fr-CH" dirty="0" smtClean="0"/>
              <a:t> aperture)  </a:t>
            </a:r>
            <a:r>
              <a:rPr lang="fr-CH" dirty="0" err="1" smtClean="0"/>
              <a:t>now</a:t>
            </a:r>
            <a:r>
              <a:rPr lang="fr-CH" dirty="0" smtClean="0"/>
              <a:t>, first model by 2018?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H" dirty="0" smtClean="0"/>
              <a:t>HTS</a:t>
            </a:r>
          </a:p>
          <a:p>
            <a:r>
              <a:rPr lang="fr-CH" b="1" dirty="0" err="1" smtClean="0"/>
              <a:t>Started</a:t>
            </a:r>
            <a:r>
              <a:rPr lang="fr-CH" b="1" dirty="0" smtClean="0"/>
              <a:t> basic </a:t>
            </a:r>
            <a:r>
              <a:rPr lang="fr-CH" b="1" dirty="0" smtClean="0"/>
              <a:t>R&amp;D (Eucard2)</a:t>
            </a:r>
            <a:endParaRPr lang="fr-CH" b="1" dirty="0" smtClean="0"/>
          </a:p>
          <a:p>
            <a:r>
              <a:rPr lang="fr-CH" dirty="0" smtClean="0"/>
              <a:t>Explore the </a:t>
            </a:r>
            <a:r>
              <a:rPr lang="fr-CH" dirty="0" err="1" smtClean="0"/>
              <a:t>parameter</a:t>
            </a:r>
            <a:r>
              <a:rPr lang="fr-CH" dirty="0" smtClean="0"/>
              <a:t> </a:t>
            </a:r>
            <a:r>
              <a:rPr lang="fr-CH" dirty="0" err="1" smtClean="0"/>
              <a:t>space</a:t>
            </a:r>
            <a:endParaRPr lang="fr-CH" dirty="0" smtClean="0"/>
          </a:p>
          <a:p>
            <a:r>
              <a:rPr lang="fr-CH" dirty="0" err="1" smtClean="0"/>
              <a:t>Demonstrate</a:t>
            </a:r>
            <a:r>
              <a:rPr lang="fr-CH" dirty="0" smtClean="0"/>
              <a:t> </a:t>
            </a:r>
            <a:r>
              <a:rPr lang="fr-CH" dirty="0" err="1" smtClean="0"/>
              <a:t>technical</a:t>
            </a:r>
            <a:r>
              <a:rPr lang="fr-CH" dirty="0" smtClean="0"/>
              <a:t> </a:t>
            </a:r>
            <a:r>
              <a:rPr lang="fr-CH" dirty="0" err="1" smtClean="0"/>
              <a:t>feasibility</a:t>
            </a:r>
            <a:r>
              <a:rPr lang="fr-CH" dirty="0" smtClean="0"/>
              <a:t> </a:t>
            </a:r>
            <a:r>
              <a:rPr lang="fr-CH" dirty="0" smtClean="0"/>
              <a:t>(the </a:t>
            </a:r>
            <a:r>
              <a:rPr lang="fr-CH" dirty="0" err="1" smtClean="0"/>
              <a:t>equivalent</a:t>
            </a:r>
            <a:r>
              <a:rPr lang="fr-CH" dirty="0" smtClean="0"/>
              <a:t> of LARP program for Nb3Sn)</a:t>
            </a:r>
            <a:r>
              <a:rPr lang="en-GB" dirty="0" smtClean="0"/>
              <a:t> by 2018</a:t>
            </a:r>
          </a:p>
          <a:p>
            <a:r>
              <a:rPr lang="fr-CH" dirty="0" err="1" smtClean="0"/>
              <a:t>Cost</a:t>
            </a:r>
            <a:r>
              <a:rPr lang="fr-CH" dirty="0" smtClean="0"/>
              <a:t> </a:t>
            </a:r>
            <a:r>
              <a:rPr lang="fr-CH" dirty="0" err="1" smtClean="0"/>
              <a:t>reduction</a:t>
            </a:r>
            <a:r>
              <a:rPr lang="fr-CH" dirty="0" smtClean="0"/>
              <a:t> program (2020)</a:t>
            </a:r>
          </a:p>
          <a:p>
            <a:r>
              <a:rPr lang="fr-CH" b="1" dirty="0" smtClean="0"/>
              <a:t>Design and test </a:t>
            </a:r>
            <a:r>
              <a:rPr lang="fr-CH" b="1" dirty="0" err="1" smtClean="0"/>
              <a:t>accelerator</a:t>
            </a:r>
            <a:r>
              <a:rPr lang="fr-CH" b="1" dirty="0" smtClean="0"/>
              <a:t> </a:t>
            </a:r>
            <a:r>
              <a:rPr lang="fr-CH" b="1" dirty="0" err="1" smtClean="0"/>
              <a:t>magnets</a:t>
            </a:r>
            <a:r>
              <a:rPr lang="fr-CH" b="1" dirty="0" smtClean="0"/>
              <a:t> by 2020-2025</a:t>
            </a:r>
          </a:p>
          <a:p>
            <a:r>
              <a:rPr lang="fr-CH" i="1" dirty="0" smtClean="0"/>
              <a:t>HTS </a:t>
            </a:r>
            <a:r>
              <a:rPr lang="fr-CH" i="1" dirty="0" err="1" smtClean="0"/>
              <a:t>will</a:t>
            </a:r>
            <a:r>
              <a:rPr lang="fr-CH" i="1" dirty="0" smtClean="0"/>
              <a:t> </a:t>
            </a:r>
            <a:r>
              <a:rPr lang="fr-CH" i="1" dirty="0" err="1" smtClean="0"/>
              <a:t>be</a:t>
            </a:r>
            <a:r>
              <a:rPr lang="fr-CH" i="1" dirty="0" smtClean="0"/>
              <a:t> </a:t>
            </a:r>
            <a:r>
              <a:rPr lang="fr-CH" i="1" dirty="0" err="1" smtClean="0"/>
              <a:t>needed</a:t>
            </a:r>
            <a:r>
              <a:rPr lang="fr-CH" i="1" dirty="0" smtClean="0"/>
              <a:t> for HE-LHC or FCC at least in </a:t>
            </a:r>
            <a:r>
              <a:rPr lang="fr-CH" i="1" dirty="0" err="1" smtClean="0"/>
              <a:t>some</a:t>
            </a:r>
            <a:r>
              <a:rPr lang="fr-CH" i="1" dirty="0" smtClean="0"/>
              <a:t> </a:t>
            </a:r>
            <a:r>
              <a:rPr lang="fr-CH" i="1" dirty="0" err="1" smtClean="0"/>
              <a:t>regions</a:t>
            </a:r>
            <a:r>
              <a:rPr lang="fr-CH" i="1" dirty="0" smtClean="0"/>
              <a:t> of the </a:t>
            </a:r>
            <a:r>
              <a:rPr lang="fr-CH" i="1" dirty="0" err="1" smtClean="0"/>
              <a:t>accelerator</a:t>
            </a:r>
            <a:r>
              <a:rPr lang="fr-CH" i="1" dirty="0" smtClean="0"/>
              <a:t>. </a:t>
            </a:r>
            <a:r>
              <a:rPr lang="fr-CH" i="1" dirty="0" err="1" smtClean="0"/>
              <a:t>Boost</a:t>
            </a:r>
            <a:r>
              <a:rPr lang="fr-CH" i="1" dirty="0" smtClean="0"/>
              <a:t> 20-25% in </a:t>
            </a:r>
            <a:r>
              <a:rPr lang="fr-CH" i="1" dirty="0" err="1" smtClean="0"/>
              <a:t>energy</a:t>
            </a:r>
            <a:r>
              <a:rPr lang="fr-CH" i="1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Defferent</a:t>
            </a:r>
            <a:r>
              <a:rPr lang="fr-CH" dirty="0" smtClean="0"/>
              <a:t> </a:t>
            </a:r>
            <a:r>
              <a:rPr lang="fr-CH" dirty="0" err="1" smtClean="0"/>
              <a:t>shapes</a:t>
            </a:r>
            <a:r>
              <a:rPr lang="fr-CH" dirty="0" smtClean="0"/>
              <a:t> (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optimization</a:t>
            </a:r>
            <a:r>
              <a:rPr lang="fr-CH" dirty="0" smtClean="0"/>
              <a:t> &amp; structure)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7" descr="coil_models"/>
          <p:cNvPicPr>
            <a:picLocks noChangeAspect="1" noChangeArrowheads="1"/>
          </p:cNvPicPr>
          <p:nvPr/>
        </p:nvPicPr>
        <p:blipFill>
          <a:blip r:embed="rId2" cstate="print"/>
          <a:srcRect l="33333" r="34445"/>
          <a:stretch>
            <a:fillRect/>
          </a:stretch>
        </p:blipFill>
        <p:spPr bwMode="auto">
          <a:xfrm>
            <a:off x="1530023" y="3719823"/>
            <a:ext cx="2465913" cy="313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1759"/>
            <a:ext cx="4608512" cy="256336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54" y="4043456"/>
            <a:ext cx="2832106" cy="28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MyPrograms\ParaView\PlaneIntersecToroid\VeryLargeTorus\CrossRandLandBoreandCl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345707"/>
            <a:ext cx="3197663" cy="24492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48" y="1242833"/>
            <a:ext cx="117927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CH" b="1" u="sng" dirty="0">
                <a:solidFill>
                  <a:srgbClr val="FFFF00"/>
                </a:solidFill>
              </a:rPr>
              <a:t>C</a:t>
            </a:r>
            <a:r>
              <a:rPr lang="fr-CH" b="1" u="sng" dirty="0" smtClean="0">
                <a:solidFill>
                  <a:srgbClr val="FFFF00"/>
                </a:solidFill>
              </a:rPr>
              <a:t>os</a:t>
            </a:r>
            <a:r>
              <a:rPr lang="fr-CH" b="1" u="sng" dirty="0" smtClean="0">
                <a:solidFill>
                  <a:srgbClr val="FFFF00"/>
                </a:solidFill>
                <a:sym typeface="Symbol"/>
              </a:rPr>
              <a:t> </a:t>
            </a:r>
            <a:r>
              <a:rPr lang="fr-CH" b="1" u="sng" dirty="0" err="1" smtClean="0">
                <a:solidFill>
                  <a:srgbClr val="FFFF00"/>
                </a:solidFill>
                <a:sym typeface="Symbol"/>
              </a:rPr>
              <a:t>Coil</a:t>
            </a:r>
            <a:endParaRPr lang="en-GB" b="1" u="sng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2759" y="5357583"/>
            <a:ext cx="864096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CH" b="1" u="sng" dirty="0" smtClean="0">
                <a:solidFill>
                  <a:srgbClr val="FFFF00"/>
                </a:solidFill>
              </a:rPr>
              <a:t>Bloc </a:t>
            </a:r>
            <a:r>
              <a:rPr lang="fr-CH" b="1" u="sng" dirty="0" err="1" smtClean="0">
                <a:solidFill>
                  <a:srgbClr val="FFFF00"/>
                </a:solidFill>
              </a:rPr>
              <a:t>Coil</a:t>
            </a:r>
            <a:endParaRPr lang="en-GB" b="1" u="sng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7988" y="1242833"/>
            <a:ext cx="1305922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CH" b="1" u="sng" dirty="0" err="1" smtClean="0">
                <a:solidFill>
                  <a:srgbClr val="FFFF00"/>
                </a:solidFill>
              </a:rPr>
              <a:t>Canted</a:t>
            </a:r>
            <a:r>
              <a:rPr lang="fr-CH" b="1" u="sng" dirty="0" smtClean="0">
                <a:solidFill>
                  <a:srgbClr val="FFFF00"/>
                </a:solidFill>
              </a:rPr>
              <a:t> </a:t>
            </a:r>
            <a:r>
              <a:rPr lang="fr-CH" b="1" u="sng" dirty="0" err="1" smtClean="0">
                <a:solidFill>
                  <a:srgbClr val="FFFF00"/>
                </a:solidFill>
              </a:rPr>
              <a:t>Solenoid</a:t>
            </a:r>
            <a:r>
              <a:rPr lang="fr-CH" b="1" u="sng" dirty="0" smtClean="0">
                <a:solidFill>
                  <a:srgbClr val="FFFF00"/>
                </a:solidFill>
              </a:rPr>
              <a:t> </a:t>
            </a:r>
            <a:r>
              <a:rPr lang="fr-CH" b="1" u="sng" dirty="0" err="1" smtClean="0">
                <a:solidFill>
                  <a:srgbClr val="FFFF00"/>
                </a:solidFill>
              </a:rPr>
              <a:t>Coil</a:t>
            </a:r>
            <a:endParaRPr lang="en-GB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656"/>
            <a:ext cx="5936040" cy="1477127"/>
          </a:xfrm>
        </p:spPr>
        <p:txBody>
          <a:bodyPr>
            <a:noAutofit/>
          </a:bodyPr>
          <a:lstStyle/>
          <a:p>
            <a:r>
              <a:rPr lang="en-US" sz="3600" dirty="0" smtClean="0"/>
              <a:t>First consistent cross section, </a:t>
            </a:r>
            <a:r>
              <a:rPr lang="en-US" sz="2800" dirty="0" smtClean="0"/>
              <a:t>2010 WG and Malta (fits our tunnel)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L.Rossi@INFN CSN1 Elba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29260" y="1383847"/>
            <a:ext cx="7854746" cy="4241834"/>
            <a:chOff x="1043608" y="692696"/>
            <a:chExt cx="7344817" cy="3966455"/>
          </a:xfrm>
        </p:grpSpPr>
        <p:pic>
          <p:nvPicPr>
            <p:cNvPr id="7" name="Picture 6" descr="20T_coil_v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3969" y="916649"/>
              <a:ext cx="4104456" cy="1471010"/>
            </a:xfrm>
            <a:prstGeom prst="rect">
              <a:avLst/>
            </a:prstGeom>
          </p:spPr>
        </p:pic>
        <p:pic>
          <p:nvPicPr>
            <p:cNvPr id="8" name="Picture 7" descr="20T_iron_v3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616" y="692696"/>
              <a:ext cx="3168352" cy="2365108"/>
            </a:xfrm>
            <a:prstGeom prst="rect">
              <a:avLst/>
            </a:prstGeom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8104" y="2420888"/>
              <a:ext cx="2729708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3608" y="3284984"/>
              <a:ext cx="5466228" cy="1374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467544" y="5445224"/>
            <a:ext cx="795539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dirty="0" err="1" smtClean="0"/>
              <a:t>Magnet</a:t>
            </a:r>
            <a:r>
              <a:rPr lang="fr-CH" dirty="0" smtClean="0"/>
              <a:t> design: 40 mm bore (</a:t>
            </a:r>
            <a:r>
              <a:rPr lang="fr-CH" dirty="0" err="1" smtClean="0"/>
              <a:t>depends</a:t>
            </a:r>
            <a:r>
              <a:rPr lang="fr-CH" dirty="0" smtClean="0"/>
              <a:t> on injection </a:t>
            </a:r>
            <a:r>
              <a:rPr lang="fr-CH" dirty="0" err="1" smtClean="0"/>
              <a:t>energy</a:t>
            </a:r>
            <a:r>
              <a:rPr lang="fr-CH" dirty="0" smtClean="0"/>
              <a:t>: &gt; 1 </a:t>
            </a:r>
            <a:r>
              <a:rPr lang="fr-CH" dirty="0" err="1" smtClean="0"/>
              <a:t>Tev</a:t>
            </a:r>
            <a:r>
              <a:rPr lang="fr-CH" dirty="0" smtClean="0"/>
              <a:t>)</a:t>
            </a:r>
            <a:br>
              <a:rPr lang="fr-CH" dirty="0" smtClean="0"/>
            </a:br>
            <a:r>
              <a:rPr lang="fr-CH" dirty="0" err="1"/>
              <a:t>V</a:t>
            </a:r>
            <a:r>
              <a:rPr lang="fr-CH" dirty="0" err="1" smtClean="0"/>
              <a:t>ery</a:t>
            </a:r>
            <a:r>
              <a:rPr lang="fr-CH" dirty="0" smtClean="0"/>
              <a:t> </a:t>
            </a:r>
            <a:r>
              <a:rPr lang="fr-CH" dirty="0" err="1" smtClean="0"/>
              <a:t>challenging</a:t>
            </a:r>
            <a:r>
              <a:rPr lang="fr-CH" dirty="0" smtClean="0"/>
              <a:t> but </a:t>
            </a:r>
            <a:r>
              <a:rPr lang="fr-CH" dirty="0" err="1" smtClean="0"/>
              <a:t>feasable</a:t>
            </a:r>
            <a:r>
              <a:rPr lang="fr-CH" dirty="0" smtClean="0"/>
              <a:t>: 300 mm inter-</a:t>
            </a:r>
            <a:r>
              <a:rPr lang="fr-CH" dirty="0" err="1" smtClean="0"/>
              <a:t>beam</a:t>
            </a:r>
            <a:r>
              <a:rPr lang="fr-CH" dirty="0" smtClean="0"/>
              <a:t>; </a:t>
            </a:r>
            <a:r>
              <a:rPr lang="fr-CH" b="1" dirty="0" err="1" smtClean="0"/>
              <a:t>anticoils</a:t>
            </a:r>
            <a:r>
              <a:rPr lang="fr-CH" b="1" dirty="0" smtClean="0"/>
              <a:t> to </a:t>
            </a:r>
            <a:r>
              <a:rPr lang="fr-CH" b="1" dirty="0" err="1" smtClean="0"/>
              <a:t>reduce</a:t>
            </a:r>
            <a:r>
              <a:rPr lang="fr-CH" b="1" dirty="0" smtClean="0"/>
              <a:t> flux</a:t>
            </a:r>
          </a:p>
          <a:p>
            <a:r>
              <a:rPr lang="fr-CH" dirty="0" err="1" smtClean="0"/>
              <a:t>Approximately</a:t>
            </a:r>
            <a:r>
              <a:rPr lang="fr-CH" dirty="0" smtClean="0"/>
              <a:t> 2.5 times more SC </a:t>
            </a:r>
            <a:r>
              <a:rPr lang="fr-CH" dirty="0" err="1" smtClean="0"/>
              <a:t>than</a:t>
            </a:r>
            <a:r>
              <a:rPr lang="fr-CH" dirty="0" smtClean="0"/>
              <a:t> LHC: 3000 tonnes!</a:t>
            </a:r>
          </a:p>
          <a:p>
            <a:r>
              <a:rPr lang="fr-CH" b="1" dirty="0" smtClean="0"/>
              <a:t>Multiple </a:t>
            </a:r>
            <a:r>
              <a:rPr lang="fr-CH" b="1" dirty="0" err="1" smtClean="0"/>
              <a:t>powering</a:t>
            </a:r>
            <a:r>
              <a:rPr lang="fr-CH" b="1" dirty="0" smtClean="0"/>
              <a:t> in the </a:t>
            </a:r>
            <a:r>
              <a:rPr lang="fr-CH" b="1" dirty="0" err="1" smtClean="0"/>
              <a:t>same</a:t>
            </a:r>
            <a:r>
              <a:rPr lang="fr-CH" b="1" dirty="0" smtClean="0"/>
              <a:t> </a:t>
            </a:r>
            <a:r>
              <a:rPr lang="fr-CH" b="1" dirty="0" err="1" smtClean="0"/>
              <a:t>magnet</a:t>
            </a:r>
            <a:r>
              <a:rPr lang="fr-CH" b="1" dirty="0" smtClean="0"/>
              <a:t> for FQ (and more </a:t>
            </a:r>
            <a:r>
              <a:rPr lang="fr-CH" b="1" dirty="0" err="1" smtClean="0"/>
              <a:t>sectioning</a:t>
            </a:r>
            <a:r>
              <a:rPr lang="fr-CH" b="1" dirty="0" smtClean="0"/>
              <a:t> for </a:t>
            </a:r>
            <a:r>
              <a:rPr lang="fr-CH" b="1" dirty="0" err="1" smtClean="0"/>
              <a:t>energy</a:t>
            </a:r>
            <a:r>
              <a:rPr lang="fr-CH" b="1" dirty="0" smtClean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759268"/>
            <a:ext cx="1890037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400" dirty="0" smtClean="0"/>
              <a:t>L. Rossi and E. Todesco</a:t>
            </a:r>
            <a:endParaRPr lang="en-GB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500427" y="2433668"/>
            <a:ext cx="0" cy="37101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67172" y="2477698"/>
            <a:ext cx="0" cy="39872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092822" y="2421791"/>
            <a:ext cx="784167" cy="26714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4355976" y="1623348"/>
            <a:ext cx="3888432" cy="125307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2814452" y="1623348"/>
            <a:ext cx="1651610" cy="799218"/>
          </a:xfrm>
          <a:custGeom>
            <a:avLst/>
            <a:gdLst>
              <a:gd name="connsiteX0" fmla="*/ 0 w 1651610"/>
              <a:gd name="connsiteY0" fmla="*/ 661000 h 661000"/>
              <a:gd name="connsiteX1" fmla="*/ 748145 w 1651610"/>
              <a:gd name="connsiteY1" fmla="*/ 542247 h 661000"/>
              <a:gd name="connsiteX2" fmla="*/ 1235034 w 1651610"/>
              <a:gd name="connsiteY2" fmla="*/ 316616 h 661000"/>
              <a:gd name="connsiteX3" fmla="*/ 1615044 w 1651610"/>
              <a:gd name="connsiteY3" fmla="*/ 31608 h 661000"/>
              <a:gd name="connsiteX4" fmla="*/ 1615044 w 1651610"/>
              <a:gd name="connsiteY4" fmla="*/ 19733 h 66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610" h="661000">
                <a:moveTo>
                  <a:pt x="0" y="661000"/>
                </a:moveTo>
                <a:cubicBezTo>
                  <a:pt x="271153" y="630322"/>
                  <a:pt x="542306" y="599644"/>
                  <a:pt x="748145" y="542247"/>
                </a:cubicBezTo>
                <a:cubicBezTo>
                  <a:pt x="953984" y="484850"/>
                  <a:pt x="1090551" y="401722"/>
                  <a:pt x="1235034" y="316616"/>
                </a:cubicBezTo>
                <a:cubicBezTo>
                  <a:pt x="1379517" y="231510"/>
                  <a:pt x="1551709" y="81088"/>
                  <a:pt x="1615044" y="31608"/>
                </a:cubicBezTo>
                <a:cubicBezTo>
                  <a:pt x="1678379" y="-17873"/>
                  <a:pt x="1646711" y="930"/>
                  <a:pt x="1615044" y="19733"/>
                </a:cubicBez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2826328" y="2683823"/>
            <a:ext cx="1721266" cy="192595"/>
          </a:xfrm>
          <a:custGeom>
            <a:avLst/>
            <a:gdLst>
              <a:gd name="connsiteX0" fmla="*/ 0 w 1890121"/>
              <a:gd name="connsiteY0" fmla="*/ 0 h 234868"/>
              <a:gd name="connsiteX1" fmla="*/ 890650 w 1890121"/>
              <a:gd name="connsiteY1" fmla="*/ 95003 h 234868"/>
              <a:gd name="connsiteX2" fmla="*/ 1828800 w 1890121"/>
              <a:gd name="connsiteY2" fmla="*/ 225632 h 234868"/>
              <a:gd name="connsiteX3" fmla="*/ 1721922 w 1890121"/>
              <a:gd name="connsiteY3" fmla="*/ 213756 h 23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121" h="234868">
                <a:moveTo>
                  <a:pt x="0" y="0"/>
                </a:moveTo>
                <a:lnTo>
                  <a:pt x="890650" y="95003"/>
                </a:lnTo>
                <a:cubicBezTo>
                  <a:pt x="1195450" y="132608"/>
                  <a:pt x="1690255" y="205840"/>
                  <a:pt x="1828800" y="225632"/>
                </a:cubicBezTo>
                <a:cubicBezTo>
                  <a:pt x="1967345" y="245424"/>
                  <a:pt x="1844633" y="229590"/>
                  <a:pt x="1721922" y="213756"/>
                </a:cubicBez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6389298" y="1737191"/>
            <a:ext cx="1639086" cy="1103602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1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smtClean="0"/>
              <a:t>LHC, the construction </a:t>
            </a:r>
            <a:r>
              <a:rPr lang="fr-CH" sz="3200" dirty="0" err="1" smtClean="0"/>
              <a:t>timeline</a:t>
            </a:r>
            <a:r>
              <a:rPr lang="fr-CH" sz="3200" dirty="0" smtClean="0"/>
              <a:t>: </a:t>
            </a:r>
            <a:br>
              <a:rPr lang="fr-CH" sz="3200" dirty="0" smtClean="0"/>
            </a:br>
            <a:r>
              <a:rPr lang="fr-CH" sz="3200" dirty="0" smtClean="0"/>
              <a:t>a 25 </a:t>
            </a:r>
            <a:r>
              <a:rPr lang="fr-CH" sz="3200" dirty="0" err="1" smtClean="0"/>
              <a:t>year</a:t>
            </a:r>
            <a:r>
              <a:rPr lang="fr-CH" sz="3200" dirty="0" smtClean="0"/>
              <a:t> </a:t>
            </a:r>
            <a:r>
              <a:rPr lang="fr-CH" sz="3200" dirty="0" err="1" smtClean="0"/>
              <a:t>old</a:t>
            </a:r>
            <a:r>
              <a:rPr lang="fr-CH" sz="3200" dirty="0" smtClean="0"/>
              <a:t> </a:t>
            </a:r>
            <a:r>
              <a:rPr lang="fr-CH" sz="3200" dirty="0" err="1" smtClean="0"/>
              <a:t>project</a:t>
            </a: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L.Rossi@INFN CSN1 Elba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A279-A68D-4A24-B1DE-D81AA0DDC87F}" type="slidenum">
              <a:rPr lang="en-GB" smtClean="0"/>
              <a:t>17</a:t>
            </a:fld>
            <a:endParaRPr lang="en-GB"/>
          </a:p>
        </p:txBody>
      </p:sp>
      <p:pic>
        <p:nvPicPr>
          <p:cNvPr id="17" name="Picture 2" descr="C:\MzDocuments\Lep_Buch\LEPFigures\FigChap14\LHC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76479"/>
            <a:ext cx="1240899" cy="1434619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61" y="4681296"/>
            <a:ext cx="2136944" cy="1490502"/>
          </a:xfrm>
          <a:prstGeom prst="rect">
            <a:avLst/>
          </a:prstGeom>
        </p:spPr>
      </p:pic>
      <p:pic>
        <p:nvPicPr>
          <p:cNvPr id="19" name="Picture 18" descr="First beam with 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1439" y="4908404"/>
            <a:ext cx="1893244" cy="12602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70936"/>
            <a:ext cx="7875137" cy="289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 descr="4-vtx.png"/>
          <p:cNvPicPr preferRelativeResize="0"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4246" y="1628800"/>
            <a:ext cx="1714095" cy="100811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98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possibile</a:t>
            </a:r>
            <a:r>
              <a:rPr lang="en-US" dirty="0" smtClean="0"/>
              <a:t> for HE-LHC? (done in 2011)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L.Rossi@INFN CSN1 Elba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51520" y="1700808"/>
            <a:ext cx="8748464" cy="3672408"/>
            <a:chOff x="179512" y="1124744"/>
            <a:chExt cx="8748464" cy="3672408"/>
          </a:xfrm>
        </p:grpSpPr>
        <p:sp>
          <p:nvSpPr>
            <p:cNvPr id="35" name="Right Arrow 34"/>
            <p:cNvSpPr/>
            <p:nvPr/>
          </p:nvSpPr>
          <p:spPr>
            <a:xfrm>
              <a:off x="575048" y="2780928"/>
              <a:ext cx="8352928" cy="12047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bg1"/>
                  </a:solidFill>
                </a:rPr>
                <a:t>2005              2010               2015               2020               2025               2030              2035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ular Callout 35"/>
            <p:cNvSpPr/>
            <p:nvPr/>
          </p:nvSpPr>
          <p:spPr>
            <a:xfrm>
              <a:off x="179512" y="1988840"/>
              <a:ext cx="792088" cy="828672"/>
            </a:xfrm>
            <a:prstGeom prst="wedgeRoundRectCallout">
              <a:avLst>
                <a:gd name="adj1" fmla="val 2205"/>
                <a:gd name="adj2" fmla="val 78619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>
                  <a:solidFill>
                    <a:schemeClr val="bg1"/>
                  </a:solidFill>
                </a:rPr>
                <a:t>US 16 T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small</a:t>
              </a:r>
              <a:r>
                <a:rPr lang="fr-CH" sz="1400" dirty="0" smtClean="0">
                  <a:solidFill>
                    <a:schemeClr val="bg1"/>
                  </a:solidFill>
                </a:rPr>
                <a:t>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dipole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Rounded Rectangular Callout 36"/>
            <p:cNvSpPr/>
            <p:nvPr/>
          </p:nvSpPr>
          <p:spPr>
            <a:xfrm>
              <a:off x="2231232" y="1124744"/>
              <a:ext cx="1440160" cy="1764776"/>
            </a:xfrm>
            <a:prstGeom prst="wedgeRoundRectCallout">
              <a:avLst>
                <a:gd name="adj1" fmla="val -31220"/>
                <a:gd name="adj2" fmla="val 59668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b="1" dirty="0" smtClean="0">
                  <a:solidFill>
                    <a:srgbClr val="FFFF00"/>
                  </a:solidFill>
                </a:rPr>
                <a:t>EuCARD 13  T large </a:t>
              </a:r>
              <a:r>
                <a:rPr lang="fr-CH" sz="1400" b="1" dirty="0" err="1" smtClean="0">
                  <a:solidFill>
                    <a:srgbClr val="FFFF00"/>
                  </a:solidFill>
                </a:rPr>
                <a:t>dipole</a:t>
              </a:r>
              <a:r>
                <a:rPr lang="fr-CH" sz="1400" b="1" dirty="0" smtClean="0">
                  <a:solidFill>
                    <a:srgbClr val="FFFF00"/>
                  </a:solidFill>
                </a:rPr>
                <a:t>+ 18 T </a:t>
              </a:r>
              <a:r>
                <a:rPr lang="fr-CH" sz="1400" b="1" dirty="0" err="1" smtClean="0">
                  <a:solidFill>
                    <a:srgbClr val="FFFF00"/>
                  </a:solidFill>
                </a:rPr>
                <a:t>small</a:t>
              </a:r>
              <a:r>
                <a:rPr lang="fr-CH" sz="1400" b="1" dirty="0" smtClean="0">
                  <a:solidFill>
                    <a:srgbClr val="FFFF00"/>
                  </a:solidFill>
                </a:rPr>
                <a:t> insert</a:t>
              </a:r>
            </a:p>
            <a:p>
              <a:pPr algn="ctr"/>
              <a:r>
                <a:rPr lang="fr-CH" sz="1400" b="1" dirty="0" smtClean="0">
                  <a:solidFill>
                    <a:schemeClr val="bg1"/>
                  </a:solidFill>
                </a:rPr>
                <a:t>US 13 T Quads FP7-</a:t>
              </a:r>
              <a:r>
                <a:rPr lang="fr-CH" sz="1400" b="1" dirty="0" err="1" smtClean="0">
                  <a:solidFill>
                    <a:schemeClr val="bg1"/>
                  </a:solidFill>
                </a:rPr>
                <a:t>HiLumi</a:t>
              </a:r>
              <a:endParaRPr lang="fr-CH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CH" sz="1400" dirty="0" smtClean="0">
                  <a:solidFill>
                    <a:schemeClr val="bg1"/>
                  </a:solidFill>
                </a:rPr>
                <a:t>US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NbSn</a:t>
              </a:r>
              <a:r>
                <a:rPr lang="fr-CH" sz="1400" dirty="0" smtClean="0">
                  <a:solidFill>
                    <a:schemeClr val="bg1"/>
                  </a:solidFill>
                </a:rPr>
                <a:t>-HTS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development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8" name="Rounded Rectangular Callout 37"/>
            <p:cNvSpPr/>
            <p:nvPr/>
          </p:nvSpPr>
          <p:spPr>
            <a:xfrm>
              <a:off x="5148064" y="1988840"/>
              <a:ext cx="1440160" cy="900680"/>
            </a:xfrm>
            <a:prstGeom prst="wedgeRoundRectCallout">
              <a:avLst>
                <a:gd name="adj1" fmla="val -27992"/>
                <a:gd name="adj2" fmla="val 67145"/>
                <a:gd name="adj3" fmla="val 16667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>
                  <a:solidFill>
                    <a:schemeClr val="bg1"/>
                  </a:solidFill>
                </a:rPr>
                <a:t>15-20 T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dip</a:t>
              </a:r>
              <a:r>
                <a:rPr lang="fr-CH" sz="1400" dirty="0" smtClean="0">
                  <a:solidFill>
                    <a:schemeClr val="bg1"/>
                  </a:solidFill>
                </a:rPr>
                <a:t> final proto &amp;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Industrialization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9" name="Rounded Rectangular Callout 38"/>
            <p:cNvSpPr/>
            <p:nvPr/>
          </p:nvSpPr>
          <p:spPr>
            <a:xfrm>
              <a:off x="6623720" y="1988840"/>
              <a:ext cx="1152128" cy="900680"/>
            </a:xfrm>
            <a:prstGeom prst="wedgeRoundRectCallout">
              <a:avLst>
                <a:gd name="adj1" fmla="val 6060"/>
                <a:gd name="adj2" fmla="val 67600"/>
                <a:gd name="adj3" fmla="val 16667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>
                  <a:solidFill>
                    <a:schemeClr val="bg1"/>
                  </a:solidFill>
                </a:rPr>
                <a:t>Final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delivery</a:t>
              </a:r>
              <a:r>
                <a:rPr lang="fr-CH" sz="1400" dirty="0" smtClean="0">
                  <a:solidFill>
                    <a:schemeClr val="bg1"/>
                  </a:solidFill>
                </a:rPr>
                <a:t>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Magnets</a:t>
              </a:r>
              <a:r>
                <a:rPr lang="fr-CH" sz="1400" dirty="0" smtClean="0">
                  <a:solidFill>
                    <a:schemeClr val="bg1"/>
                  </a:solidFill>
                </a:rPr>
                <a:t> HE-LHC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Oval Callout 39"/>
            <p:cNvSpPr/>
            <p:nvPr/>
          </p:nvSpPr>
          <p:spPr>
            <a:xfrm>
              <a:off x="7271792" y="4005064"/>
              <a:ext cx="1368152" cy="720080"/>
            </a:xfrm>
            <a:prstGeom prst="wedgeEllipseCallout">
              <a:avLst>
                <a:gd name="adj1" fmla="val -12966"/>
                <a:gd name="adj2" fmla="val -90174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b="1" dirty="0" smtClean="0"/>
                <a:t>HE-LHC start-up</a:t>
              </a:r>
              <a:endParaRPr lang="en-US" b="1" dirty="0"/>
            </a:p>
          </p:txBody>
        </p:sp>
        <p:sp>
          <p:nvSpPr>
            <p:cNvPr id="41" name="Oval Callout 40"/>
            <p:cNvSpPr/>
            <p:nvPr/>
          </p:nvSpPr>
          <p:spPr>
            <a:xfrm>
              <a:off x="1295128" y="4005064"/>
              <a:ext cx="1440160" cy="720080"/>
            </a:xfrm>
            <a:prstGeom prst="wedgeEllipseCallout">
              <a:avLst>
                <a:gd name="adj1" fmla="val 10397"/>
                <a:gd name="adj2" fmla="val -91816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/>
                <a:t>HE-LHC </a:t>
              </a:r>
              <a:r>
                <a:rPr lang="fr-CH" sz="1400" dirty="0" err="1" smtClean="0"/>
                <a:t>preliminary</a:t>
              </a:r>
              <a:r>
                <a:rPr lang="fr-CH" sz="1400" dirty="0" smtClean="0"/>
                <a:t> </a:t>
              </a:r>
              <a:r>
                <a:rPr lang="fr-CH" sz="1400" dirty="0" err="1" smtClean="0"/>
                <a:t>study</a:t>
              </a:r>
              <a:endParaRPr lang="en-US" sz="1400" dirty="0"/>
            </a:p>
          </p:txBody>
        </p:sp>
        <p:sp>
          <p:nvSpPr>
            <p:cNvPr id="42" name="Oval Callout 41"/>
            <p:cNvSpPr/>
            <p:nvPr/>
          </p:nvSpPr>
          <p:spPr>
            <a:xfrm>
              <a:off x="3743400" y="4077072"/>
              <a:ext cx="1224136" cy="720080"/>
            </a:xfrm>
            <a:prstGeom prst="wedgeEllipseCallout">
              <a:avLst>
                <a:gd name="adj1" fmla="val -48286"/>
                <a:gd name="adj2" fmla="val -101734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b="1" dirty="0" smtClean="0">
                  <a:solidFill>
                    <a:schemeClr val="tx1"/>
                  </a:solidFill>
                </a:rPr>
                <a:t>HTS for HE-LHC: yes.or.no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ular Callout 42"/>
            <p:cNvSpPr/>
            <p:nvPr/>
          </p:nvSpPr>
          <p:spPr>
            <a:xfrm>
              <a:off x="1151112" y="1988840"/>
              <a:ext cx="1152128" cy="828672"/>
            </a:xfrm>
            <a:prstGeom prst="wedgeRoundRectCallout">
              <a:avLst>
                <a:gd name="adj1" fmla="val 13039"/>
                <a:gd name="adj2" fmla="val 79948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b="1" dirty="0" smtClean="0">
                  <a:solidFill>
                    <a:schemeClr val="bg1"/>
                  </a:solidFill>
                </a:rPr>
                <a:t>LARP 11 T long quad</a:t>
              </a:r>
            </a:p>
            <a:p>
              <a:pPr algn="ctr"/>
              <a:r>
                <a:rPr lang="fr-CH" sz="1400" b="1" dirty="0" smtClean="0">
                  <a:solidFill>
                    <a:schemeClr val="bg1"/>
                  </a:solidFill>
                </a:rPr>
                <a:t>EuCARD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R&amp;D</a:t>
              </a:r>
              <a:endParaRPr lang="fr-CH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4" name="Oval Callout 43"/>
            <p:cNvSpPr/>
            <p:nvPr/>
          </p:nvSpPr>
          <p:spPr>
            <a:xfrm>
              <a:off x="4895528" y="4077072"/>
              <a:ext cx="2016224" cy="720080"/>
            </a:xfrm>
            <a:prstGeom prst="wedgeEllipseCallout">
              <a:avLst>
                <a:gd name="adj1" fmla="val -10264"/>
                <a:gd name="adj2" fmla="val -101839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b="1" dirty="0" err="1" smtClean="0">
                  <a:solidFill>
                    <a:schemeClr val="bg1"/>
                  </a:solidFill>
                </a:rPr>
                <a:t>Industry</a:t>
              </a:r>
              <a:r>
                <a:rPr lang="fr-CH" sz="1400" b="1" dirty="0" smtClean="0">
                  <a:solidFill>
                    <a:schemeClr val="bg1"/>
                  </a:solidFill>
                </a:rPr>
                <a:t> </a:t>
              </a:r>
              <a:r>
                <a:rPr lang="fr-CH" sz="1400" b="1" dirty="0" err="1" smtClean="0">
                  <a:solidFill>
                    <a:schemeClr val="bg1"/>
                  </a:solidFill>
                </a:rPr>
                <a:t>contracts</a:t>
              </a:r>
              <a:r>
                <a:rPr lang="fr-CH" sz="1400" b="1" dirty="0" smtClean="0">
                  <a:solidFill>
                    <a:schemeClr val="bg1"/>
                  </a:solidFill>
                </a:rPr>
                <a:t>, </a:t>
              </a:r>
              <a:r>
                <a:rPr lang="fr-CH" sz="1400" b="1" dirty="0" err="1" smtClean="0">
                  <a:solidFill>
                    <a:schemeClr val="bg1"/>
                  </a:solidFill>
                </a:rPr>
                <a:t>start</a:t>
              </a:r>
              <a:r>
                <a:rPr lang="fr-CH" sz="1400" b="1" dirty="0" smtClean="0">
                  <a:solidFill>
                    <a:schemeClr val="bg1"/>
                  </a:solidFill>
                </a:rPr>
                <a:t> </a:t>
              </a:r>
              <a:r>
                <a:rPr lang="fr-CH" sz="1400" b="1" dirty="0" err="1" smtClean="0">
                  <a:solidFill>
                    <a:schemeClr val="bg1"/>
                  </a:solidFill>
                </a:rPr>
                <a:t>constrution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Rounded Rectangular Callout 44"/>
            <p:cNvSpPr/>
            <p:nvPr/>
          </p:nvSpPr>
          <p:spPr>
            <a:xfrm>
              <a:off x="503040" y="1124744"/>
              <a:ext cx="1584176" cy="828672"/>
            </a:xfrm>
            <a:prstGeom prst="wedgeRoundRectCallout">
              <a:avLst>
                <a:gd name="adj1" fmla="val -5751"/>
                <a:gd name="adj2" fmla="val 180493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>
                  <a:solidFill>
                    <a:schemeClr val="bg1"/>
                  </a:solidFill>
                </a:rPr>
                <a:t>US basic programs and LARP R&amp;D</a:t>
              </a:r>
            </a:p>
            <a:p>
              <a:pPr algn="ctr"/>
              <a:r>
                <a:rPr lang="fr-CH" sz="1400" dirty="0" smtClean="0">
                  <a:solidFill>
                    <a:schemeClr val="bg1"/>
                  </a:solidFill>
                </a:rPr>
                <a:t>EU FP6-CARE-NED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6" name="Striped Right Arrow 45"/>
            <p:cNvSpPr/>
            <p:nvPr/>
          </p:nvSpPr>
          <p:spPr>
            <a:xfrm>
              <a:off x="2663280" y="3789040"/>
              <a:ext cx="1224136" cy="1008112"/>
            </a:xfrm>
            <a:prstGeom prst="stripedRightArrow">
              <a:avLst>
                <a:gd name="adj1" fmla="val 82984"/>
                <a:gd name="adj2" fmla="val 22091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b="1" dirty="0" smtClean="0">
                  <a:solidFill>
                    <a:srgbClr val="FFFF00"/>
                  </a:solidFill>
                </a:rPr>
                <a:t>EuCARD2 full  bore </a:t>
              </a:r>
              <a:r>
                <a:rPr lang="fr-CH" sz="1400" b="1" dirty="0" err="1" smtClean="0">
                  <a:solidFill>
                    <a:srgbClr val="FFFF00"/>
                  </a:solidFill>
                </a:rPr>
                <a:t>dipole</a:t>
              </a:r>
              <a:r>
                <a:rPr lang="fr-CH" sz="1400" b="1" dirty="0" smtClean="0">
                  <a:solidFill>
                    <a:srgbClr val="FFFF00"/>
                  </a:solidFill>
                </a:rPr>
                <a:t> HTS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Rounded Rectangular Callout 46"/>
            <p:cNvSpPr/>
            <p:nvPr/>
          </p:nvSpPr>
          <p:spPr>
            <a:xfrm>
              <a:off x="3923928" y="1988840"/>
              <a:ext cx="1224136" cy="900680"/>
            </a:xfrm>
            <a:prstGeom prst="wedgeRoundRectCallout">
              <a:avLst>
                <a:gd name="adj1" fmla="val -27992"/>
                <a:gd name="adj2" fmla="val 67145"/>
                <a:gd name="adj3" fmla="val 16667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>
                  <a:solidFill>
                    <a:schemeClr val="bg1"/>
                  </a:solidFill>
                </a:rPr>
                <a:t>15-20 T R&amp;D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dipole</a:t>
              </a:r>
              <a:r>
                <a:rPr lang="fr-CH" sz="1400" dirty="0" smtClean="0">
                  <a:solidFill>
                    <a:schemeClr val="bg1"/>
                  </a:solidFill>
                </a:rPr>
                <a:t>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models</a:t>
              </a:r>
              <a:r>
                <a:rPr lang="fr-CH" sz="1400" dirty="0" smtClean="0">
                  <a:solidFill>
                    <a:schemeClr val="bg1"/>
                  </a:solidFill>
                </a:rPr>
                <a:t> and prototypes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15408" y="1464756"/>
            <a:ext cx="532859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chemeClr val="bg1"/>
                </a:solidFill>
                <a:latin typeface="Comic Sans MS" pitchFamily="66" charset="0"/>
              </a:rPr>
              <a:t>Full profit of the </a:t>
            </a:r>
            <a:r>
              <a:rPr lang="fr-CH" sz="2400" b="1" dirty="0" err="1" smtClean="0">
                <a:solidFill>
                  <a:schemeClr val="bg1"/>
                </a:solidFill>
                <a:latin typeface="Comic Sans MS" pitchFamily="66" charset="0"/>
              </a:rPr>
              <a:t>HiLumi</a:t>
            </a:r>
            <a:r>
              <a:rPr lang="fr-CH" sz="2400" b="1" dirty="0" smtClean="0">
                <a:solidFill>
                  <a:schemeClr val="bg1"/>
                </a:solidFill>
                <a:latin typeface="Comic Sans MS" pitchFamily="66" charset="0"/>
              </a:rPr>
              <a:t> program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09" y="3015244"/>
            <a:ext cx="2537520" cy="29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5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Rough </a:t>
            </a:r>
            <a:r>
              <a:rPr lang="fr-CH" dirty="0" err="1" smtClean="0"/>
              <a:t>cost</a:t>
            </a:r>
            <a:r>
              <a:rPr lang="fr-CH" dirty="0" smtClean="0"/>
              <a:t> rough </a:t>
            </a:r>
            <a:r>
              <a:rPr lang="fr-CH" dirty="0" err="1" smtClean="0"/>
              <a:t>evalution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(</a:t>
            </a:r>
            <a:r>
              <a:rPr lang="fr-CH" dirty="0" err="1" smtClean="0"/>
              <a:t>personal</a:t>
            </a:r>
            <a:r>
              <a:rPr lang="fr-CH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H" dirty="0" smtClean="0"/>
              <a:t>LHC (machine): about 3.2 BCHF, </a:t>
            </a:r>
            <a:r>
              <a:rPr lang="fr-CH" b="1" dirty="0" smtClean="0">
                <a:solidFill>
                  <a:srgbClr val="FF0000"/>
                </a:solidFill>
              </a:rPr>
              <a:t>1.7 BCHF </a:t>
            </a:r>
            <a:r>
              <a:rPr lang="fr-CH" dirty="0" smtClean="0"/>
              <a:t>for the </a:t>
            </a:r>
            <a:r>
              <a:rPr lang="fr-CH" dirty="0" err="1" smtClean="0"/>
              <a:t>magnet</a:t>
            </a:r>
            <a:r>
              <a:rPr lang="fr-CH" dirty="0" smtClean="0"/>
              <a:t> system,</a:t>
            </a:r>
          </a:p>
          <a:p>
            <a:r>
              <a:rPr lang="fr-CH" dirty="0" smtClean="0"/>
              <a:t>HE-LHC:</a:t>
            </a:r>
            <a:r>
              <a:rPr lang="en-GB" dirty="0" smtClean="0"/>
              <a:t> The non-magnet is </a:t>
            </a:r>
            <a:r>
              <a:rPr lang="en-GB" dirty="0" smtClean="0">
                <a:sym typeface="Symbol"/>
              </a:rPr>
              <a:t> same 1.4 BCHF</a:t>
            </a:r>
          </a:p>
          <a:p>
            <a:pPr lvl="1"/>
            <a:r>
              <a:rPr lang="fr-CH" dirty="0" smtClean="0">
                <a:sym typeface="Symbol"/>
              </a:rPr>
              <a:t>Nb3Sn </a:t>
            </a:r>
            <a:r>
              <a:rPr lang="fr-CH" dirty="0" err="1" smtClean="0">
                <a:sym typeface="Symbol"/>
              </a:rPr>
              <a:t>based</a:t>
            </a:r>
            <a:r>
              <a:rPr lang="fr-CH" dirty="0" smtClean="0">
                <a:sym typeface="Symbol"/>
              </a:rPr>
              <a:t> (26 </a:t>
            </a:r>
            <a:r>
              <a:rPr lang="fr-CH" dirty="0" err="1" smtClean="0">
                <a:sym typeface="Symbol"/>
              </a:rPr>
              <a:t>TeV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c.o.m</a:t>
            </a:r>
            <a:r>
              <a:rPr lang="fr-CH" dirty="0" smtClean="0">
                <a:sym typeface="Symbol"/>
              </a:rPr>
              <a:t>) :  </a:t>
            </a:r>
            <a:r>
              <a:rPr lang="fr-CH" b="1" dirty="0" smtClean="0">
                <a:solidFill>
                  <a:srgbClr val="FF0000"/>
                </a:solidFill>
                <a:sym typeface="Symbol"/>
              </a:rPr>
              <a:t>3.5 BCHF </a:t>
            </a:r>
            <a:r>
              <a:rPr lang="fr-CH" dirty="0" smtClean="0">
                <a:sym typeface="Symbol"/>
              </a:rPr>
              <a:t>( for a total of 5-5.5 BCHF for th </a:t>
            </a:r>
            <a:r>
              <a:rPr lang="fr-CH" dirty="0" err="1" smtClean="0">
                <a:sym typeface="Symbol"/>
              </a:rPr>
              <a:t>whole</a:t>
            </a:r>
            <a:r>
              <a:rPr lang="fr-CH" dirty="0" smtClean="0">
                <a:sym typeface="Symbol"/>
              </a:rPr>
              <a:t> machine + </a:t>
            </a:r>
            <a:r>
              <a:rPr lang="fr-CH" dirty="0" err="1" smtClean="0">
                <a:sym typeface="Symbol"/>
              </a:rPr>
              <a:t>inj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renewal</a:t>
            </a:r>
            <a:r>
              <a:rPr lang="fr-CH" dirty="0" smtClean="0">
                <a:sym typeface="Symbol"/>
              </a:rPr>
              <a:t>))</a:t>
            </a:r>
          </a:p>
          <a:p>
            <a:pPr lvl="1"/>
            <a:r>
              <a:rPr lang="fr-CH" dirty="0" smtClean="0">
                <a:sym typeface="Symbol"/>
              </a:rPr>
              <a:t>Nb3Sn </a:t>
            </a:r>
            <a:r>
              <a:rPr lang="fr-CH" dirty="0" err="1" smtClean="0">
                <a:sym typeface="Symbol"/>
              </a:rPr>
              <a:t>based</a:t>
            </a:r>
            <a:r>
              <a:rPr lang="fr-CH" dirty="0" smtClean="0">
                <a:sym typeface="Symbol"/>
              </a:rPr>
              <a:t> (18 </a:t>
            </a:r>
            <a:r>
              <a:rPr lang="fr-CH" dirty="0" err="1" smtClean="0">
                <a:sym typeface="Symbol"/>
              </a:rPr>
              <a:t>TeV</a:t>
            </a:r>
            <a:r>
              <a:rPr lang="fr-CH" dirty="0" smtClean="0">
                <a:sym typeface="Symbol"/>
              </a:rPr>
              <a:t> c.om.):   </a:t>
            </a:r>
            <a:r>
              <a:rPr lang="fr-CH" b="1" dirty="0" smtClean="0">
                <a:solidFill>
                  <a:srgbClr val="FF0000"/>
                </a:solidFill>
                <a:sym typeface="Symbol"/>
              </a:rPr>
              <a:t>2.7-3 BCH </a:t>
            </a:r>
            <a:r>
              <a:rPr lang="fr-CH" dirty="0" smtClean="0">
                <a:sym typeface="Symbol"/>
              </a:rPr>
              <a:t>(for total of 4.5 BCHF for </a:t>
            </a:r>
            <a:r>
              <a:rPr lang="fr-CH" dirty="0" err="1" smtClean="0">
                <a:sym typeface="Symbol"/>
              </a:rPr>
              <a:t>whole</a:t>
            </a:r>
            <a:r>
              <a:rPr lang="fr-CH" dirty="0" smtClean="0">
                <a:sym typeface="Symbol"/>
              </a:rPr>
              <a:t> LHC ring+ </a:t>
            </a:r>
            <a:r>
              <a:rPr lang="fr-CH" dirty="0" err="1" smtClean="0">
                <a:sym typeface="Symbol"/>
              </a:rPr>
              <a:t>inj</a:t>
            </a:r>
            <a:r>
              <a:rPr lang="fr-CH" dirty="0" smtClean="0">
                <a:sym typeface="Symbol"/>
              </a:rPr>
              <a:t>. </a:t>
            </a:r>
            <a:r>
              <a:rPr lang="fr-CH" dirty="0" err="1">
                <a:sym typeface="Symbol"/>
              </a:rPr>
              <a:t>r</a:t>
            </a:r>
            <a:r>
              <a:rPr lang="fr-CH" dirty="0" err="1" smtClean="0">
                <a:sym typeface="Symbol"/>
              </a:rPr>
              <a:t>enewal</a:t>
            </a:r>
            <a:r>
              <a:rPr lang="fr-CH" dirty="0" smtClean="0">
                <a:sym typeface="Symbol"/>
              </a:rPr>
              <a:t>). </a:t>
            </a:r>
          </a:p>
          <a:p>
            <a:pPr lvl="1"/>
            <a:r>
              <a:rPr lang="fr-CH" dirty="0" smtClean="0">
                <a:sym typeface="Symbol"/>
              </a:rPr>
              <a:t>HTS </a:t>
            </a:r>
            <a:r>
              <a:rPr lang="fr-CH" dirty="0" err="1" smtClean="0">
                <a:sym typeface="Symbol"/>
              </a:rPr>
              <a:t>based</a:t>
            </a:r>
            <a:r>
              <a:rPr lang="fr-CH" dirty="0" smtClean="0">
                <a:sym typeface="Symbol"/>
              </a:rPr>
              <a:t> (33 </a:t>
            </a:r>
            <a:r>
              <a:rPr lang="fr-CH" dirty="0" err="1" smtClean="0">
                <a:sym typeface="Symbol"/>
              </a:rPr>
              <a:t>TeV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c.o.m</a:t>
            </a:r>
            <a:r>
              <a:rPr lang="fr-CH" dirty="0" smtClean="0">
                <a:sym typeface="Symbol"/>
              </a:rPr>
              <a:t>) :  </a:t>
            </a:r>
            <a:r>
              <a:rPr lang="fr-CH" b="1" dirty="0">
                <a:solidFill>
                  <a:srgbClr val="FF0000"/>
                </a:solidFill>
                <a:sym typeface="Symbol"/>
              </a:rPr>
              <a:t>5</a:t>
            </a:r>
            <a:r>
              <a:rPr lang="fr-CH" b="1" dirty="0" smtClean="0">
                <a:solidFill>
                  <a:srgbClr val="FF0000"/>
                </a:solidFill>
                <a:sym typeface="Symbol"/>
              </a:rPr>
              <a:t> BCHF </a:t>
            </a:r>
            <a:r>
              <a:rPr lang="fr-CH" dirty="0" smtClean="0">
                <a:sym typeface="Symbol"/>
              </a:rPr>
              <a:t>(for a total of 6.5-7 for the </a:t>
            </a:r>
            <a:r>
              <a:rPr lang="fr-CH" dirty="0" err="1" smtClean="0">
                <a:sym typeface="Symbol"/>
              </a:rPr>
              <a:t>whole</a:t>
            </a:r>
            <a:r>
              <a:rPr lang="fr-CH" dirty="0" smtClean="0">
                <a:sym typeface="Symbol"/>
              </a:rPr>
              <a:t> machine + </a:t>
            </a:r>
            <a:r>
              <a:rPr lang="fr-CH" dirty="0" err="1" smtClean="0">
                <a:sym typeface="Symbol"/>
              </a:rPr>
              <a:t>inj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renewal</a:t>
            </a:r>
            <a:r>
              <a:rPr lang="fr-CH" dirty="0" smtClean="0">
                <a:sym typeface="Symbol"/>
              </a:rPr>
              <a:t>)</a:t>
            </a:r>
          </a:p>
          <a:p>
            <a:pPr lvl="1"/>
            <a:r>
              <a:rPr lang="fr-CH" dirty="0" err="1">
                <a:sym typeface="Symbol"/>
              </a:rPr>
              <a:t>E</a:t>
            </a:r>
            <a:r>
              <a:rPr lang="fr-CH" dirty="0" err="1" smtClean="0">
                <a:sym typeface="Symbol"/>
              </a:rPr>
              <a:t>comomy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could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be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made:Cryo</a:t>
            </a:r>
            <a:r>
              <a:rPr lang="fr-CH" dirty="0" smtClean="0">
                <a:sym typeface="Symbol"/>
              </a:rPr>
              <a:t> and </a:t>
            </a:r>
            <a:r>
              <a:rPr lang="fr-CH" dirty="0" err="1" smtClean="0">
                <a:sym typeface="Symbol"/>
              </a:rPr>
              <a:t>other</a:t>
            </a:r>
            <a:r>
              <a:rPr lang="fr-CH" dirty="0" smtClean="0">
                <a:sym typeface="Symbol"/>
              </a:rPr>
              <a:t> system </a:t>
            </a:r>
            <a:r>
              <a:rPr lang="fr-CH" dirty="0" err="1" smtClean="0">
                <a:sym typeface="Symbol"/>
              </a:rPr>
              <a:t>needs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only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renovation</a:t>
            </a:r>
            <a:r>
              <a:rPr lang="fr-CH" dirty="0" smtClean="0">
                <a:sym typeface="Symbol"/>
              </a:rPr>
              <a:t>;  </a:t>
            </a:r>
            <a:r>
              <a:rPr lang="fr-CH" b="1" u="sng" dirty="0" err="1" smtClean="0">
                <a:sym typeface="Symbol"/>
              </a:rPr>
              <a:t>however</a:t>
            </a:r>
            <a:r>
              <a:rPr lang="fr-CH" b="1" u="sng" dirty="0" smtClean="0">
                <a:sym typeface="Symbol"/>
              </a:rPr>
              <a:t> one </a:t>
            </a:r>
            <a:r>
              <a:rPr lang="fr-CH" b="1" u="sng" dirty="0" err="1" smtClean="0">
                <a:sym typeface="Symbol"/>
              </a:rPr>
              <a:t>should</a:t>
            </a:r>
            <a:r>
              <a:rPr lang="fr-CH" b="1" u="sng" dirty="0" smtClean="0">
                <a:sym typeface="Symbol"/>
              </a:rPr>
              <a:t> </a:t>
            </a:r>
            <a:r>
              <a:rPr lang="fr-CH" b="1" u="sng" dirty="0" err="1" smtClean="0">
                <a:sym typeface="Symbol"/>
              </a:rPr>
              <a:t>consider</a:t>
            </a:r>
            <a:r>
              <a:rPr lang="fr-CH" b="1" u="sng" dirty="0" smtClean="0">
                <a:sym typeface="Symbol"/>
              </a:rPr>
              <a:t> the </a:t>
            </a:r>
            <a:r>
              <a:rPr lang="fr-CH" b="1" u="sng" dirty="0" err="1" smtClean="0">
                <a:sym typeface="Symbol"/>
              </a:rPr>
              <a:t>cost</a:t>
            </a:r>
            <a:r>
              <a:rPr lang="fr-CH" b="1" u="sng" dirty="0" smtClean="0">
                <a:sym typeface="Symbol"/>
              </a:rPr>
              <a:t> of LHC </a:t>
            </a:r>
            <a:r>
              <a:rPr lang="fr-CH" b="1" u="sng" dirty="0" err="1" smtClean="0">
                <a:sym typeface="Symbol"/>
              </a:rPr>
              <a:t>removal</a:t>
            </a:r>
            <a:r>
              <a:rPr lang="fr-CH" dirty="0" smtClean="0">
                <a:sym typeface="Symbol"/>
              </a:rPr>
              <a:t>)</a:t>
            </a:r>
            <a:endParaRPr lang="fr-CH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Main </a:t>
            </a:r>
            <a:r>
              <a:rPr lang="fr-CH" dirty="0" err="1" smtClean="0"/>
              <a:t>parameter</a:t>
            </a:r>
            <a:r>
              <a:rPr lang="fr-CH" dirty="0" smtClean="0"/>
              <a:t>: </a:t>
            </a:r>
            <a:r>
              <a:rPr lang="fr-CH" dirty="0" err="1" smtClean="0"/>
              <a:t>energy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891330" cy="4709120"/>
          </a:xfrm>
        </p:spPr>
        <p:txBody>
          <a:bodyPr>
            <a:normAutofit lnSpcReduction="10000"/>
          </a:bodyPr>
          <a:lstStyle/>
          <a:p>
            <a:r>
              <a:rPr lang="fr-CH" sz="2400" dirty="0" err="1" smtClean="0"/>
              <a:t>E</a:t>
            </a:r>
            <a:r>
              <a:rPr lang="fr-CH" sz="2400" baseline="-25000" dirty="0" err="1" smtClean="0"/>
              <a:t>beam</a:t>
            </a:r>
            <a:r>
              <a:rPr lang="fr-CH" sz="2400" dirty="0" smtClean="0"/>
              <a:t> </a:t>
            </a:r>
            <a:r>
              <a:rPr lang="fr-CH" sz="2400" dirty="0" smtClean="0">
                <a:sym typeface="Symbol"/>
              </a:rPr>
              <a:t> 0.3RB</a:t>
            </a:r>
          </a:p>
          <a:p>
            <a:r>
              <a:rPr lang="fr-CH" sz="2400" dirty="0" err="1" smtClean="0">
                <a:sym typeface="Symbol"/>
              </a:rPr>
              <a:t>L</a:t>
            </a:r>
            <a:r>
              <a:rPr lang="fr-CH" sz="2400" baseline="-25000" dirty="0" err="1" smtClean="0">
                <a:sym typeface="Symbol"/>
              </a:rPr>
              <a:t>dipole</a:t>
            </a:r>
            <a:r>
              <a:rPr lang="fr-CH" sz="2400" baseline="-25000" dirty="0" smtClean="0">
                <a:sym typeface="Symbol"/>
              </a:rPr>
              <a:t> </a:t>
            </a:r>
            <a:r>
              <a:rPr lang="fr-CH" sz="2400" baseline="-25000" dirty="0" err="1" smtClean="0">
                <a:sym typeface="Symbol"/>
              </a:rPr>
              <a:t>field</a:t>
            </a:r>
            <a:r>
              <a:rPr lang="fr-CH" sz="2400" baseline="-25000" dirty="0" smtClean="0">
                <a:sym typeface="Symbol"/>
              </a:rPr>
              <a:t> </a:t>
            </a:r>
            <a:r>
              <a:rPr lang="fr-CH" sz="2400" dirty="0" smtClean="0">
                <a:sym typeface="Symbol"/>
              </a:rPr>
              <a:t> 2/3 </a:t>
            </a:r>
            <a:r>
              <a:rPr lang="fr-CH" sz="2400" dirty="0" err="1" smtClean="0">
                <a:sym typeface="Symbol"/>
              </a:rPr>
              <a:t>L</a:t>
            </a:r>
            <a:r>
              <a:rPr lang="fr-CH" sz="2400" baseline="-25000" dirty="0" err="1" smtClean="0">
                <a:sym typeface="Symbol"/>
              </a:rPr>
              <a:t>tunnel</a:t>
            </a:r>
            <a:endParaRPr lang="fr-CH" sz="2400" baseline="-25000" dirty="0" smtClean="0">
              <a:sym typeface="Symbol"/>
            </a:endParaRPr>
          </a:p>
          <a:p>
            <a:r>
              <a:rPr lang="fr-CH" sz="2400" b="1" dirty="0" smtClean="0">
                <a:solidFill>
                  <a:srgbClr val="0070C0"/>
                </a:solidFill>
                <a:sym typeface="Symbol"/>
              </a:rPr>
              <a:t>LHC (</a:t>
            </a:r>
            <a:r>
              <a:rPr lang="fr-CH" sz="2400" b="1" dirty="0" err="1" smtClean="0">
                <a:solidFill>
                  <a:srgbClr val="0070C0"/>
                </a:solidFill>
                <a:sym typeface="Symbol"/>
              </a:rPr>
              <a:t>R</a:t>
            </a:r>
            <a:r>
              <a:rPr lang="fr-CH" sz="2400" b="1" baseline="-25000" dirty="0" err="1" smtClean="0">
                <a:solidFill>
                  <a:srgbClr val="0070C0"/>
                </a:solidFill>
                <a:sym typeface="Symbol"/>
              </a:rPr>
              <a:t>tunnel</a:t>
            </a:r>
            <a:r>
              <a:rPr lang="fr-CH" sz="2400" b="1" baseline="-25000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fr-CH" sz="2400" b="1" dirty="0" smtClean="0">
                <a:solidFill>
                  <a:srgbClr val="0070C0"/>
                </a:solidFill>
                <a:sym typeface="Symbol"/>
              </a:rPr>
              <a:t>= 4.25 km): </a:t>
            </a:r>
            <a:r>
              <a:rPr lang="fr-CH" sz="2400" dirty="0" smtClean="0">
                <a:sym typeface="Symbol"/>
              </a:rPr>
              <a:t/>
            </a:r>
            <a:br>
              <a:rPr lang="fr-CH" sz="2400" dirty="0" smtClean="0">
                <a:sym typeface="Symbol"/>
              </a:rPr>
            </a:br>
            <a:r>
              <a:rPr lang="fr-CH" sz="2400" dirty="0" smtClean="0">
                <a:sym typeface="Symbol"/>
              </a:rPr>
              <a:t>0.32.8km8.33T= 7.0 (14)</a:t>
            </a:r>
            <a:r>
              <a:rPr lang="fr-CH" sz="2400" dirty="0" err="1" smtClean="0">
                <a:sym typeface="Symbol"/>
              </a:rPr>
              <a:t>TeV</a:t>
            </a:r>
            <a:r>
              <a:rPr lang="fr-CH" sz="2400" dirty="0" smtClean="0">
                <a:sym typeface="Symbol"/>
              </a:rPr>
              <a:t/>
            </a:r>
            <a:br>
              <a:rPr lang="fr-CH" sz="2400" dirty="0" smtClean="0">
                <a:sym typeface="Symbol"/>
              </a:rPr>
            </a:br>
            <a:r>
              <a:rPr lang="fr-CH" sz="2400" dirty="0" smtClean="0">
                <a:sym typeface="Symbol"/>
              </a:rPr>
              <a:t>0.32.8km4.76T= 4.0 (8)  </a:t>
            </a:r>
            <a:r>
              <a:rPr lang="fr-CH" sz="2400" dirty="0" err="1" smtClean="0">
                <a:sym typeface="Symbol"/>
              </a:rPr>
              <a:t>TeV</a:t>
            </a:r>
            <a:r>
              <a:rPr lang="fr-CH" sz="2400" dirty="0" smtClean="0">
                <a:solidFill>
                  <a:srgbClr val="FF0000"/>
                </a:solidFill>
                <a:sym typeface="Symbol"/>
              </a:rPr>
              <a:t/>
            </a:r>
            <a:br>
              <a:rPr lang="fr-CH" sz="2400" dirty="0" smtClean="0">
                <a:solidFill>
                  <a:srgbClr val="FF0000"/>
                </a:solidFill>
                <a:sym typeface="Symbol"/>
              </a:rPr>
            </a:br>
            <a:r>
              <a:rPr lang="fr-CH" sz="2400" b="1" dirty="0" smtClean="0">
                <a:solidFill>
                  <a:srgbClr val="00B050"/>
                </a:solidFill>
                <a:sym typeface="Symbol"/>
              </a:rPr>
              <a:t>0.32.8km7.74T= 6.5 (13)</a:t>
            </a:r>
            <a:r>
              <a:rPr lang="fr-CH" sz="2400" b="1" dirty="0" err="1" smtClean="0">
                <a:solidFill>
                  <a:srgbClr val="00B050"/>
                </a:solidFill>
                <a:sym typeface="Symbol"/>
              </a:rPr>
              <a:t>TeV</a:t>
            </a:r>
            <a:endParaRPr lang="fr-CH" sz="2400" b="1" dirty="0" smtClean="0">
              <a:solidFill>
                <a:srgbClr val="00B050"/>
              </a:solidFill>
              <a:sym typeface="Symbol"/>
            </a:endParaRPr>
          </a:p>
          <a:p>
            <a:r>
              <a:rPr lang="fr-CH" sz="2400" b="1" dirty="0" smtClean="0">
                <a:solidFill>
                  <a:srgbClr val="0070C0"/>
                </a:solidFill>
                <a:sym typeface="Symbol"/>
              </a:rPr>
              <a:t>HE-LHC (</a:t>
            </a:r>
            <a:r>
              <a:rPr lang="fr-CH" sz="2400" b="1" dirty="0" err="1" smtClean="0">
                <a:solidFill>
                  <a:srgbClr val="0070C0"/>
                </a:solidFill>
                <a:sym typeface="Symbol"/>
              </a:rPr>
              <a:t>same</a:t>
            </a:r>
            <a:r>
              <a:rPr lang="fr-CH" sz="2400" b="1" dirty="0" smtClean="0">
                <a:solidFill>
                  <a:srgbClr val="0070C0"/>
                </a:solidFill>
                <a:sym typeface="Symbol"/>
              </a:rPr>
              <a:t> tunnel)</a:t>
            </a:r>
            <a:r>
              <a:rPr lang="fr-CH" sz="2400" dirty="0" smtClean="0">
                <a:sym typeface="Symbol"/>
              </a:rPr>
              <a:t/>
            </a:r>
            <a:br>
              <a:rPr lang="fr-CH" sz="2400" dirty="0" smtClean="0">
                <a:sym typeface="Symbol"/>
              </a:rPr>
            </a:br>
            <a:r>
              <a:rPr lang="fr-CH" sz="2400" b="1" dirty="0" smtClean="0">
                <a:sym typeface="Symbol"/>
              </a:rPr>
              <a:t>0.32.75km20 T= 16.5 (33) </a:t>
            </a:r>
            <a:r>
              <a:rPr lang="fr-CH" sz="2400" b="1" dirty="0" err="1" smtClean="0">
                <a:sym typeface="Symbol"/>
              </a:rPr>
              <a:t>TeV</a:t>
            </a:r>
            <a:r>
              <a:rPr lang="fr-CH" sz="2400" b="1" dirty="0" smtClean="0">
                <a:sym typeface="Symbol"/>
              </a:rPr>
              <a:t/>
            </a:r>
            <a:br>
              <a:rPr lang="fr-CH" sz="2400" b="1" dirty="0" smtClean="0">
                <a:sym typeface="Symbol"/>
              </a:rPr>
            </a:br>
            <a:r>
              <a:rPr lang="fr-CH" sz="2400" dirty="0" smtClean="0">
                <a:sym typeface="Symbol"/>
              </a:rPr>
              <a:t>0.32.75km16 T= 13.2 (26)  </a:t>
            </a:r>
            <a:r>
              <a:rPr lang="fr-CH" sz="2400" dirty="0" err="1" smtClean="0">
                <a:sym typeface="Symbol"/>
              </a:rPr>
              <a:t>TeV</a:t>
            </a:r>
            <a:r>
              <a:rPr lang="fr-CH" sz="2400" dirty="0">
                <a:sym typeface="Symbol"/>
              </a:rPr>
              <a:t/>
            </a:r>
            <a:br>
              <a:rPr lang="fr-CH" sz="2400" dirty="0">
                <a:sym typeface="Symbol"/>
              </a:rPr>
            </a:br>
            <a:r>
              <a:rPr lang="fr-CH" sz="2400" dirty="0" smtClean="0">
                <a:solidFill>
                  <a:srgbClr val="FF0000"/>
                </a:solidFill>
                <a:sym typeface="Symbol"/>
              </a:rPr>
              <a:t>0.32.75km11 T= 9.24 (18.5)</a:t>
            </a:r>
            <a:r>
              <a:rPr lang="fr-CH" sz="2400" dirty="0" err="1" smtClean="0">
                <a:solidFill>
                  <a:srgbClr val="FF0000"/>
                </a:solidFill>
                <a:sym typeface="Symbol"/>
              </a:rPr>
              <a:t>TeV</a:t>
            </a:r>
            <a:r>
              <a:rPr lang="fr-CH" sz="2400" dirty="0">
                <a:solidFill>
                  <a:srgbClr val="FF0000"/>
                </a:solidFill>
                <a:sym typeface="Symbol"/>
              </a:rPr>
              <a:t/>
            </a:r>
            <a:br>
              <a:rPr lang="fr-CH" sz="2400" dirty="0">
                <a:solidFill>
                  <a:srgbClr val="FF0000"/>
                </a:solidFill>
                <a:sym typeface="Symbol"/>
              </a:rPr>
            </a:br>
            <a:r>
              <a:rPr lang="fr-CH" sz="2400" dirty="0" smtClean="0">
                <a:solidFill>
                  <a:srgbClr val="FF0000"/>
                </a:solidFill>
                <a:sym typeface="Symbol"/>
              </a:rPr>
              <a:t>0.32.75km9.22=7.75  (15.5)</a:t>
            </a:r>
            <a:r>
              <a:rPr lang="fr-CH" sz="2400" dirty="0" err="1" smtClean="0">
                <a:solidFill>
                  <a:srgbClr val="FF0000"/>
                </a:solidFill>
                <a:sym typeface="Symbol"/>
              </a:rPr>
              <a:t>TeV</a:t>
            </a:r>
            <a:r>
              <a:rPr lang="fr-CH" sz="2400" dirty="0" smtClean="0">
                <a:solidFill>
                  <a:srgbClr val="FF0000"/>
                </a:solidFill>
                <a:sym typeface="Symbol"/>
              </a:rPr>
              <a:t/>
            </a:r>
            <a:br>
              <a:rPr lang="fr-CH" sz="2400" dirty="0" smtClean="0">
                <a:solidFill>
                  <a:srgbClr val="FF0000"/>
                </a:solidFill>
                <a:sym typeface="Symbol"/>
              </a:rPr>
            </a:br>
            <a:r>
              <a:rPr lang="fr-CH" sz="2400" dirty="0" smtClean="0">
                <a:sym typeface="Symbol"/>
              </a:rPr>
              <a:t>(</a:t>
            </a:r>
            <a:r>
              <a:rPr lang="fr-CH" sz="2400" dirty="0" err="1" smtClean="0">
                <a:sym typeface="Symbol"/>
              </a:rPr>
              <a:t>lattice</a:t>
            </a:r>
            <a:r>
              <a:rPr lang="fr-CH" sz="2400" dirty="0" smtClean="0">
                <a:sym typeface="Symbol"/>
              </a:rPr>
              <a:t> 8.33+11+8.33</a:t>
            </a:r>
            <a:r>
              <a:rPr lang="fr-CH" sz="2400" dirty="0">
                <a:sym typeface="Symbol"/>
              </a:rPr>
              <a:t> </a:t>
            </a:r>
            <a:r>
              <a:rPr lang="fr-CH" sz="2400" dirty="0" smtClean="0">
                <a:sym typeface="Symbol"/>
              </a:rPr>
              <a:t>T)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572000" cy="4709120"/>
          </a:xfrm>
        </p:spPr>
        <p:txBody>
          <a:bodyPr>
            <a:normAutofit lnSpcReduction="10000"/>
          </a:bodyPr>
          <a:lstStyle/>
          <a:p>
            <a:r>
              <a:rPr lang="fr-CH" sz="2400" dirty="0" smtClean="0"/>
              <a:t>The </a:t>
            </a:r>
            <a:r>
              <a:rPr lang="fr-CH" sz="2400" dirty="0" err="1" smtClean="0"/>
              <a:t>magnetic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mainly</a:t>
            </a:r>
            <a:r>
              <a:rPr lang="fr-CH" sz="2400" dirty="0" smtClean="0"/>
              <a:t> </a:t>
            </a:r>
            <a:r>
              <a:rPr lang="fr-CH" sz="2400" dirty="0" err="1" smtClean="0"/>
              <a:t>determined</a:t>
            </a:r>
            <a:r>
              <a:rPr lang="fr-CH" sz="2400" dirty="0" smtClean="0"/>
              <a:t> by:</a:t>
            </a:r>
            <a:br>
              <a:rPr lang="fr-CH" sz="2400" dirty="0" smtClean="0"/>
            </a:br>
            <a:r>
              <a:rPr lang="fr-CH" sz="2400" dirty="0" smtClean="0">
                <a:sym typeface="Symbol"/>
              </a:rPr>
              <a:t> </a:t>
            </a:r>
            <a:r>
              <a:rPr lang="fr-CH" sz="2400" dirty="0" err="1" smtClean="0"/>
              <a:t>Superconductor</a:t>
            </a:r>
            <a:r>
              <a:rPr lang="fr-CH" sz="2400" dirty="0" smtClean="0"/>
              <a:t> (</a:t>
            </a:r>
            <a:r>
              <a:rPr lang="fr-CH" sz="2400" dirty="0" err="1" smtClean="0"/>
              <a:t>B</a:t>
            </a:r>
            <a:r>
              <a:rPr lang="fr-CH" sz="2400" baseline="-25000" dirty="0" err="1" smtClean="0"/>
              <a:t>c</a:t>
            </a:r>
            <a:r>
              <a:rPr lang="fr-CH" sz="2400" dirty="0"/>
              <a:t>,</a:t>
            </a:r>
            <a:r>
              <a:rPr lang="fr-CH" sz="2400" dirty="0" smtClean="0"/>
              <a:t> </a:t>
            </a:r>
            <a:r>
              <a:rPr lang="fr-CH" sz="2400" dirty="0" err="1" smtClean="0"/>
              <a:t>J</a:t>
            </a:r>
            <a:r>
              <a:rPr lang="fr-CH" sz="2400" baseline="-25000" dirty="0" err="1" smtClean="0"/>
              <a:t>c</a:t>
            </a:r>
            <a:r>
              <a:rPr lang="fr-CH" sz="2400" dirty="0" smtClean="0"/>
              <a:t>)</a:t>
            </a:r>
            <a:br>
              <a:rPr lang="fr-CH" sz="2400" dirty="0" smtClean="0"/>
            </a:br>
            <a:r>
              <a:rPr lang="fr-CH" sz="2400" dirty="0" smtClean="0">
                <a:sym typeface="Symbol"/>
              </a:rPr>
              <a:t> </a:t>
            </a:r>
            <a:r>
              <a:rPr lang="fr-CH" sz="2400" dirty="0" err="1" smtClean="0">
                <a:sym typeface="Symbol"/>
              </a:rPr>
              <a:t>Coil</a:t>
            </a:r>
            <a:r>
              <a:rPr lang="fr-CH" sz="2400" dirty="0" smtClean="0">
                <a:sym typeface="Symbol"/>
              </a:rPr>
              <a:t> </a:t>
            </a:r>
            <a:r>
              <a:rPr lang="fr-CH" sz="2400" dirty="0" err="1" smtClean="0">
                <a:sym typeface="Symbol"/>
              </a:rPr>
              <a:t>thickness</a:t>
            </a:r>
            <a:r>
              <a:rPr lang="fr-CH" sz="2400" dirty="0" smtClean="0">
                <a:sym typeface="Symbol"/>
              </a:rPr>
              <a:t> (</a:t>
            </a:r>
            <a:r>
              <a:rPr lang="fr-CH" sz="2400" dirty="0" err="1" smtClean="0">
                <a:sym typeface="Symbol"/>
              </a:rPr>
              <a:t>Aturns</a:t>
            </a:r>
            <a:r>
              <a:rPr lang="fr-CH" sz="2400" dirty="0" smtClean="0">
                <a:sym typeface="Symbol"/>
              </a:rPr>
              <a:t>)</a:t>
            </a:r>
            <a:r>
              <a:rPr lang="fr-CH" sz="2400" dirty="0"/>
              <a:t/>
            </a:r>
            <a:br>
              <a:rPr lang="fr-CH" sz="2400" dirty="0"/>
            </a:br>
            <a:r>
              <a:rPr lang="fr-CH" sz="2400" dirty="0" smtClean="0">
                <a:sym typeface="Symbol"/>
              </a:rPr>
              <a:t> </a:t>
            </a:r>
            <a:r>
              <a:rPr lang="fr-CH" sz="2400" dirty="0" err="1" smtClean="0"/>
              <a:t>Mechanics</a:t>
            </a:r>
            <a:r>
              <a:rPr lang="fr-CH" sz="2400" dirty="0" smtClean="0"/>
              <a:t> (</a:t>
            </a:r>
            <a:r>
              <a:rPr lang="fr-CH" sz="2400" dirty="0" err="1" smtClean="0"/>
              <a:t>ability</a:t>
            </a:r>
            <a:r>
              <a:rPr lang="fr-CH" sz="2400" dirty="0" smtClean="0"/>
              <a:t> to </a:t>
            </a:r>
            <a:r>
              <a:rPr lang="fr-CH" sz="2400" dirty="0" err="1" smtClean="0"/>
              <a:t>keep</a:t>
            </a:r>
            <a:r>
              <a:rPr lang="fr-CH" sz="2400" dirty="0" smtClean="0"/>
              <a:t> the </a:t>
            </a:r>
            <a:r>
              <a:rPr lang="fr-CH" sz="2400" dirty="0" err="1" smtClean="0"/>
              <a:t>huge</a:t>
            </a:r>
            <a:r>
              <a:rPr lang="fr-CH" sz="2400" dirty="0" smtClean="0"/>
              <a:t> </a:t>
            </a:r>
            <a:r>
              <a:rPr lang="fr-CH" sz="2400" dirty="0" err="1" smtClean="0"/>
              <a:t>e.m</a:t>
            </a:r>
            <a:r>
              <a:rPr lang="fr-CH" sz="2400" dirty="0" smtClean="0"/>
              <a:t>. forces)</a:t>
            </a:r>
          </a:p>
          <a:p>
            <a:r>
              <a:rPr lang="fr-CH" sz="2400" dirty="0" err="1" smtClean="0"/>
              <a:t>However</a:t>
            </a:r>
            <a:r>
              <a:rPr lang="fr-CH" sz="2400" dirty="0" smtClean="0"/>
              <a:t> </a:t>
            </a:r>
            <a:r>
              <a:rPr lang="fr-CH" sz="2400" dirty="0" err="1" smtClean="0"/>
              <a:t>other</a:t>
            </a:r>
            <a:r>
              <a:rPr lang="fr-CH" sz="2400" dirty="0" smtClean="0"/>
              <a:t> </a:t>
            </a:r>
            <a:r>
              <a:rPr lang="fr-CH" sz="2400" dirty="0" err="1" smtClean="0"/>
              <a:t>parameters</a:t>
            </a:r>
            <a:r>
              <a:rPr lang="fr-CH" sz="2400" dirty="0" smtClean="0"/>
              <a:t> </a:t>
            </a:r>
            <a:r>
              <a:rPr lang="fr-CH" sz="2400" dirty="0" err="1" smtClean="0"/>
              <a:t>play</a:t>
            </a:r>
            <a:r>
              <a:rPr lang="fr-CH" sz="2400" dirty="0" smtClean="0"/>
              <a:t> a key </a:t>
            </a:r>
            <a:r>
              <a:rPr lang="fr-CH" sz="2400" dirty="0" err="1" smtClean="0"/>
              <a:t>role</a:t>
            </a:r>
            <a:r>
              <a:rPr lang="fr-CH" sz="2400" dirty="0" smtClean="0"/>
              <a:t>:</a:t>
            </a:r>
          </a:p>
          <a:p>
            <a:pPr lvl="1"/>
            <a:r>
              <a:rPr lang="fr-CH" sz="2000" dirty="0" err="1" smtClean="0"/>
              <a:t>Magnetic</a:t>
            </a:r>
            <a:r>
              <a:rPr lang="fr-CH" sz="2000" dirty="0" smtClean="0"/>
              <a:t> design (</a:t>
            </a:r>
            <a:r>
              <a:rPr lang="fr-CH" sz="2000" dirty="0" err="1" smtClean="0"/>
              <a:t>optimization</a:t>
            </a:r>
            <a:r>
              <a:rPr lang="fr-CH" sz="2000" dirty="0" smtClean="0"/>
              <a:t>)</a:t>
            </a:r>
          </a:p>
          <a:p>
            <a:pPr lvl="1"/>
            <a:r>
              <a:rPr lang="fr-CH" sz="2000" dirty="0" err="1" smtClean="0"/>
              <a:t>Stability</a:t>
            </a:r>
            <a:r>
              <a:rPr lang="fr-CH" sz="2000" dirty="0" smtClean="0"/>
              <a:t> and Protection</a:t>
            </a:r>
          </a:p>
          <a:p>
            <a:pPr lvl="1"/>
            <a:r>
              <a:rPr lang="fr-CH" sz="2000" dirty="0" err="1" smtClean="0"/>
              <a:t>Magnet</a:t>
            </a:r>
            <a:r>
              <a:rPr lang="fr-CH" sz="2000" dirty="0" smtClean="0"/>
              <a:t> aperture   (SSC!              )</a:t>
            </a:r>
            <a:br>
              <a:rPr lang="fr-CH" sz="2000" dirty="0" smtClean="0"/>
            </a:br>
            <a:r>
              <a:rPr lang="fr-CH" sz="2000" dirty="0" err="1" smtClean="0"/>
              <a:t>beyond</a:t>
            </a:r>
            <a:r>
              <a:rPr lang="fr-CH" sz="2000" dirty="0" smtClean="0"/>
              <a:t> 11 T one </a:t>
            </a:r>
            <a:r>
              <a:rPr lang="fr-CH" sz="2000" dirty="0" err="1" smtClean="0"/>
              <a:t>needs</a:t>
            </a:r>
            <a:r>
              <a:rPr lang="fr-CH" sz="2000" dirty="0" smtClean="0"/>
              <a:t> to change </a:t>
            </a:r>
            <a:r>
              <a:rPr lang="fr-CH" sz="2000" dirty="0" err="1" smtClean="0"/>
              <a:t>Injector</a:t>
            </a:r>
            <a:r>
              <a:rPr lang="fr-CH" sz="2000" dirty="0" smtClean="0"/>
              <a:t> (SPS</a:t>
            </a:r>
            <a:r>
              <a:rPr lang="fr-CH" sz="2000" dirty="0" smtClean="0">
                <a:sym typeface="Symbol"/>
              </a:rPr>
              <a:t>PS Booster)</a:t>
            </a:r>
            <a:endParaRPr lang="fr-CH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22 May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L.Rossi@INFN</a:t>
            </a:r>
            <a:r>
              <a:rPr lang="en-GB" dirty="0" smtClean="0"/>
              <a:t> CSN1 Elba 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2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68205"/>
            <a:ext cx="588528" cy="46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8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Other</a:t>
            </a:r>
            <a:r>
              <a:rPr lang="fr-CH" dirty="0" smtClean="0"/>
              <a:t> important issues (</a:t>
            </a:r>
            <a:r>
              <a:rPr lang="fr-CH" dirty="0" err="1" smtClean="0"/>
              <a:t>among</a:t>
            </a:r>
            <a:r>
              <a:rPr lang="fr-CH" dirty="0" smtClean="0"/>
              <a:t> </a:t>
            </a:r>
            <a:r>
              <a:rPr lang="fr-CH" dirty="0" err="1" smtClean="0"/>
              <a:t>many</a:t>
            </a:r>
            <a:r>
              <a:rPr lang="fr-CH" dirty="0" smtClean="0"/>
              <a:t> …)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Synchrotron radiation</a:t>
            </a:r>
          </a:p>
          <a:p>
            <a:r>
              <a:rPr lang="fr-CH" dirty="0" smtClean="0"/>
              <a:t>15 to 30 times!</a:t>
            </a:r>
          </a:p>
          <a:p>
            <a:r>
              <a:rPr lang="fr-CH" dirty="0" smtClean="0"/>
              <a:t>The best </a:t>
            </a:r>
            <a:r>
              <a:rPr lang="fr-CH" dirty="0" err="1" smtClean="0"/>
              <a:t>is</a:t>
            </a:r>
            <a:r>
              <a:rPr lang="fr-CH" dirty="0" smtClean="0"/>
              <a:t> to use a </a:t>
            </a:r>
            <a:r>
              <a:rPr lang="fr-CH" dirty="0" err="1" smtClean="0"/>
              <a:t>window</a:t>
            </a:r>
            <a:r>
              <a:rPr lang="fr-CH" dirty="0" smtClean="0"/>
              <a:t> </a:t>
            </a:r>
            <a:r>
              <a:rPr lang="fr-CH" dirty="0" err="1" smtClean="0"/>
              <a:t>given</a:t>
            </a:r>
            <a:r>
              <a:rPr lang="fr-CH" dirty="0" smtClean="0"/>
              <a:t> by vacuum </a:t>
            </a:r>
            <a:r>
              <a:rPr lang="fr-CH" dirty="0" err="1" smtClean="0"/>
              <a:t>stability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around</a:t>
            </a:r>
            <a:r>
              <a:rPr lang="fr-CH" dirty="0" smtClean="0"/>
              <a:t> 50-60 K (gain a factor 15 in </a:t>
            </a:r>
            <a:r>
              <a:rPr lang="fr-CH" dirty="0" err="1" smtClean="0"/>
              <a:t>cryopower</a:t>
            </a:r>
            <a:r>
              <a:rPr lang="fr-CH" dirty="0"/>
              <a:t> </a:t>
            </a:r>
            <a:r>
              <a:rPr lang="fr-CH" dirty="0" err="1" smtClean="0"/>
              <a:t>removal</a:t>
            </a:r>
            <a:r>
              <a:rPr lang="fr-CH" dirty="0" smtClean="0"/>
              <a:t>!)</a:t>
            </a:r>
          </a:p>
          <a:p>
            <a:r>
              <a:rPr lang="fr-CH" dirty="0" smtClean="0"/>
              <a:t>First </a:t>
            </a:r>
            <a:r>
              <a:rPr lang="fr-CH" dirty="0" err="1" smtClean="0"/>
              <a:t>study</a:t>
            </a:r>
            <a:r>
              <a:rPr lang="fr-CH" dirty="0" smtClean="0"/>
              <a:t> on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impedance</a:t>
            </a:r>
            <a:r>
              <a:rPr lang="fr-CH" dirty="0" smtClean="0"/>
              <a:t> </a:t>
            </a:r>
            <a:r>
              <a:rPr lang="fr-CH" dirty="0" err="1" smtClean="0"/>
              <a:t>seems</a:t>
            </a:r>
            <a:r>
              <a:rPr lang="fr-CH" dirty="0" smtClean="0"/>
              <a:t>  positive but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verified</a:t>
            </a:r>
            <a:r>
              <a:rPr lang="fr-CH" dirty="0" smtClean="0"/>
              <a:t> </a:t>
            </a:r>
            <a:r>
              <a:rPr lang="fr-CH" dirty="0" err="1" smtClean="0"/>
              <a:t>carefully</a:t>
            </a:r>
            <a:endParaRPr lang="fr-CH" dirty="0" smtClean="0"/>
          </a:p>
          <a:p>
            <a:r>
              <a:rPr lang="fr-CH" dirty="0" smtClean="0"/>
              <a:t>Use of HTS </a:t>
            </a:r>
            <a:r>
              <a:rPr lang="fr-CH" dirty="0" err="1" smtClean="0"/>
              <a:t>coating</a:t>
            </a:r>
            <a:r>
              <a:rPr lang="fr-CH" dirty="0" smtClean="0"/>
              <a:t> on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screen</a:t>
            </a:r>
            <a:r>
              <a:rPr lang="fr-CH" dirty="0" smtClean="0"/>
              <a:t>?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H" b="1" dirty="0" err="1" smtClean="0">
                <a:solidFill>
                  <a:srgbClr val="FF0000"/>
                </a:solidFill>
              </a:rPr>
              <a:t>Beam</a:t>
            </a:r>
            <a:r>
              <a:rPr lang="fr-CH" b="1" dirty="0" smtClean="0">
                <a:solidFill>
                  <a:srgbClr val="FF0000"/>
                </a:solidFill>
              </a:rPr>
              <a:t> in &amp; out</a:t>
            </a:r>
          </a:p>
          <a:p>
            <a:r>
              <a:rPr lang="fr-CH" dirty="0" err="1" smtClean="0"/>
              <a:t>Both</a:t>
            </a:r>
            <a:r>
              <a:rPr lang="fr-CH" dirty="0" smtClean="0"/>
              <a:t> injection and </a:t>
            </a:r>
            <a:r>
              <a:rPr lang="fr-CH" dirty="0" err="1" smtClean="0"/>
              <a:t>beam</a:t>
            </a:r>
            <a:r>
              <a:rPr lang="fr-CH" dirty="0" smtClean="0"/>
              <a:t> dump </a:t>
            </a:r>
            <a:r>
              <a:rPr lang="fr-CH" dirty="0" err="1" smtClean="0"/>
              <a:t>region</a:t>
            </a:r>
            <a:r>
              <a:rPr lang="fr-CH" dirty="0" smtClean="0"/>
              <a:t> are </a:t>
            </a:r>
            <a:r>
              <a:rPr lang="fr-CH" dirty="0" err="1" smtClean="0"/>
              <a:t>constraints</a:t>
            </a:r>
            <a:r>
              <a:rPr lang="fr-CH" dirty="0" smtClean="0"/>
              <a:t>.</a:t>
            </a:r>
          </a:p>
          <a:p>
            <a:r>
              <a:rPr lang="fr-CH" dirty="0" err="1" smtClean="0"/>
              <a:t>Ideally</a:t>
            </a:r>
            <a:r>
              <a:rPr lang="fr-CH" dirty="0" smtClean="0"/>
              <a:t> one </a:t>
            </a:r>
            <a:r>
              <a:rPr lang="fr-CH" dirty="0" err="1" smtClean="0"/>
              <a:t>would</a:t>
            </a:r>
            <a:r>
              <a:rPr lang="fr-CH" dirty="0" smtClean="0"/>
              <a:t> </a:t>
            </a:r>
            <a:r>
              <a:rPr lang="fr-CH" dirty="0" err="1" smtClean="0"/>
              <a:t>need</a:t>
            </a:r>
            <a:r>
              <a:rPr lang="fr-CH" dirty="0" smtClean="0"/>
              <a:t> </a:t>
            </a:r>
            <a:r>
              <a:rPr lang="fr-CH" dirty="0" err="1" smtClean="0"/>
              <a:t>twice</a:t>
            </a:r>
            <a:r>
              <a:rPr lang="fr-CH" dirty="0" smtClean="0"/>
              <a:t> </a:t>
            </a:r>
            <a:r>
              <a:rPr lang="fr-CH" dirty="0" err="1" smtClean="0"/>
              <a:t>stronger</a:t>
            </a:r>
            <a:r>
              <a:rPr lang="fr-CH" dirty="0" smtClean="0"/>
              <a:t> kickers</a:t>
            </a:r>
          </a:p>
          <a:p>
            <a:r>
              <a:rPr lang="fr-CH" dirty="0" err="1" smtClean="0"/>
              <a:t>Beam</a:t>
            </a:r>
            <a:r>
              <a:rPr lang="fr-CH" dirty="0" smtClean="0"/>
              <a:t> dumps </a:t>
            </a:r>
            <a:r>
              <a:rPr lang="fr-CH" dirty="0" err="1" smtClean="0"/>
              <a:t>seems</a:t>
            </a:r>
            <a:r>
              <a:rPr lang="fr-CH" dirty="0" smtClean="0"/>
              <a:t> </a:t>
            </a:r>
            <a:r>
              <a:rPr lang="fr-CH" dirty="0" err="1" smtClean="0"/>
              <a:t>feasable</a:t>
            </a:r>
            <a:r>
              <a:rPr lang="fr-CH" dirty="0" smtClean="0"/>
              <a:t> by </a:t>
            </a:r>
            <a:r>
              <a:rPr lang="fr-CH" dirty="0" err="1" smtClean="0"/>
              <a:t>incresing</a:t>
            </a:r>
            <a:r>
              <a:rPr lang="fr-CH" dirty="0" smtClean="0"/>
              <a:t> </a:t>
            </a:r>
            <a:r>
              <a:rPr lang="fr-CH" dirty="0" err="1">
                <a:sym typeface="Symbol"/>
              </a:rPr>
              <a:t>rise</a:t>
            </a:r>
            <a:r>
              <a:rPr lang="fr-CH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time </a:t>
            </a:r>
            <a:r>
              <a:rPr lang="fr-CH" dirty="0" err="1" smtClean="0"/>
              <a:t>from</a:t>
            </a:r>
            <a:r>
              <a:rPr lang="fr-CH" dirty="0" smtClean="0"/>
              <a:t> 3 to 5</a:t>
            </a:r>
            <a:r>
              <a:rPr lang="fr-CH" dirty="0" smtClean="0">
                <a:sym typeface="Symbol"/>
              </a:rPr>
              <a:t>s</a:t>
            </a:r>
          </a:p>
          <a:p>
            <a:r>
              <a:rPr lang="fr-CH" dirty="0" smtClean="0">
                <a:sym typeface="Symbol"/>
              </a:rPr>
              <a:t>Injection </a:t>
            </a:r>
            <a:r>
              <a:rPr lang="fr-CH" dirty="0" err="1" smtClean="0">
                <a:sym typeface="Symbol"/>
              </a:rPr>
              <a:t>would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strongly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benefit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form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stronger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kckers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otherwise</a:t>
            </a:r>
            <a:r>
              <a:rPr lang="fr-CH" dirty="0" smtClean="0">
                <a:sym typeface="Symbol"/>
              </a:rPr>
              <a:t> a new lay-out </a:t>
            </a:r>
            <a:r>
              <a:rPr lang="fr-CH" dirty="0" err="1" smtClean="0">
                <a:sym typeface="Symbol"/>
              </a:rPr>
              <a:t>is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needed</a:t>
            </a:r>
            <a:r>
              <a:rPr lang="fr-CH" dirty="0" smtClean="0">
                <a:sym typeface="Symbol"/>
              </a:rPr>
              <a:t> (</a:t>
            </a:r>
            <a:r>
              <a:rPr lang="fr-CH" dirty="0" err="1" smtClean="0">
                <a:sym typeface="Symbol"/>
              </a:rPr>
              <a:t>different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with</a:t>
            </a:r>
            <a:r>
              <a:rPr lang="fr-CH" dirty="0" smtClean="0">
                <a:sym typeface="Symbol"/>
              </a:rPr>
              <a:t> or </a:t>
            </a:r>
            <a:r>
              <a:rPr lang="fr-CH" dirty="0" err="1" smtClean="0">
                <a:sym typeface="Symbol"/>
              </a:rPr>
              <a:t>wihtout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experiment</a:t>
            </a:r>
            <a:r>
              <a:rPr lang="fr-CH" dirty="0" err="1">
                <a:sym typeface="Symbol"/>
              </a:rPr>
              <a:t>s</a:t>
            </a:r>
            <a:r>
              <a:rPr lang="fr-CH" dirty="0" smtClean="0">
                <a:sym typeface="Symbol"/>
              </a:rPr>
              <a:t>)</a:t>
            </a:r>
            <a:endParaRPr lang="fr-CH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4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Injector</a:t>
            </a:r>
            <a:r>
              <a:rPr lang="fr-CH" dirty="0" smtClean="0"/>
              <a:t> </a:t>
            </a:r>
            <a:r>
              <a:rPr lang="fr-CH" dirty="0" err="1" smtClean="0"/>
              <a:t>chain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H" dirty="0" err="1" smtClean="0"/>
              <a:t>Various</a:t>
            </a:r>
            <a:r>
              <a:rPr lang="fr-CH" dirty="0" smtClean="0"/>
              <a:t> </a:t>
            </a:r>
            <a:r>
              <a:rPr lang="fr-CH" dirty="0" err="1" smtClean="0"/>
              <a:t>reason</a:t>
            </a:r>
            <a:r>
              <a:rPr lang="fr-CH" dirty="0" smtClean="0"/>
              <a:t> to </a:t>
            </a:r>
            <a:r>
              <a:rPr lang="fr-CH" dirty="0" err="1" smtClean="0"/>
              <a:t>renew</a:t>
            </a:r>
            <a:r>
              <a:rPr lang="fr-CH" dirty="0" smtClean="0"/>
              <a:t> </a:t>
            </a:r>
          </a:p>
          <a:p>
            <a:r>
              <a:rPr lang="fr-CH" dirty="0" smtClean="0"/>
              <a:t>Age! PS 80 </a:t>
            </a:r>
            <a:r>
              <a:rPr lang="fr-CH" dirty="0" err="1" smtClean="0"/>
              <a:t>years</a:t>
            </a:r>
            <a:r>
              <a:rPr lang="fr-CH" dirty="0" smtClean="0"/>
              <a:t> </a:t>
            </a:r>
            <a:r>
              <a:rPr lang="fr-CH" dirty="0" err="1" smtClean="0"/>
              <a:t>old</a:t>
            </a:r>
            <a:r>
              <a:rPr lang="fr-CH" dirty="0" smtClean="0"/>
              <a:t> by 2039</a:t>
            </a:r>
          </a:p>
          <a:p>
            <a:r>
              <a:rPr lang="fr-CH" dirty="0" smtClean="0"/>
              <a:t>SPS </a:t>
            </a:r>
            <a:r>
              <a:rPr lang="fr-CH" dirty="0" err="1" smtClean="0"/>
              <a:t>will</a:t>
            </a:r>
            <a:r>
              <a:rPr lang="fr-CH" dirty="0" smtClean="0"/>
              <a:t> have </a:t>
            </a:r>
            <a:r>
              <a:rPr lang="fr-CH" dirty="0" err="1" smtClean="0"/>
              <a:t>seen</a:t>
            </a:r>
            <a:r>
              <a:rPr lang="fr-CH" dirty="0" smtClean="0"/>
              <a:t> an </a:t>
            </a:r>
            <a:r>
              <a:rPr lang="fr-CH" dirty="0" err="1" smtClean="0"/>
              <a:t>amount</a:t>
            </a:r>
            <a:r>
              <a:rPr lang="fr-CH" dirty="0" smtClean="0"/>
              <a:t> of radiation </a:t>
            </a:r>
            <a:r>
              <a:rPr lang="fr-CH" dirty="0" err="1" smtClean="0"/>
              <a:t>well</a:t>
            </a:r>
            <a:r>
              <a:rPr lang="fr-CH" dirty="0" smtClean="0"/>
              <a:t> </a:t>
            </a:r>
            <a:r>
              <a:rPr lang="fr-CH" dirty="0" err="1" smtClean="0"/>
              <a:t>beyond</a:t>
            </a:r>
            <a:r>
              <a:rPr lang="fr-CH" dirty="0" smtClean="0"/>
              <a:t> </a:t>
            </a:r>
            <a:r>
              <a:rPr lang="fr-CH" dirty="0" err="1" smtClean="0"/>
              <a:t>its</a:t>
            </a:r>
            <a:r>
              <a:rPr lang="fr-CH" dirty="0" smtClean="0"/>
              <a:t> design</a:t>
            </a:r>
          </a:p>
          <a:p>
            <a:r>
              <a:rPr lang="fr-CH" dirty="0" smtClean="0"/>
              <a:t>Chance to </a:t>
            </a:r>
            <a:r>
              <a:rPr lang="fr-CH" dirty="0" err="1" smtClean="0"/>
              <a:t>redign</a:t>
            </a:r>
            <a:r>
              <a:rPr lang="fr-CH" dirty="0" smtClean="0"/>
              <a:t> the </a:t>
            </a:r>
            <a:r>
              <a:rPr lang="fr-CH" dirty="0" err="1" smtClean="0"/>
              <a:t>chain</a:t>
            </a:r>
            <a:r>
              <a:rPr lang="fr-CH" dirty="0"/>
              <a:t> </a:t>
            </a:r>
            <a:r>
              <a:rPr lang="fr-CH" dirty="0" smtClean="0"/>
              <a:t>in </a:t>
            </a:r>
            <a:r>
              <a:rPr lang="fr-CH" dirty="0" err="1" smtClean="0"/>
              <a:t>synergy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other</a:t>
            </a:r>
            <a:r>
              <a:rPr lang="fr-CH" dirty="0" smtClean="0"/>
              <a:t> programs</a:t>
            </a:r>
          </a:p>
          <a:p>
            <a:pPr lvl="1"/>
            <a:r>
              <a:rPr lang="fr-CH" dirty="0" err="1" smtClean="0"/>
              <a:t>Low</a:t>
            </a:r>
            <a:r>
              <a:rPr lang="fr-CH" dirty="0" smtClean="0"/>
              <a:t>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physics</a:t>
            </a:r>
            <a:endParaRPr lang="fr-CH" dirty="0" smtClean="0"/>
          </a:p>
          <a:p>
            <a:pPr lvl="1"/>
            <a:r>
              <a:rPr lang="fr-CH" dirty="0" smtClean="0"/>
              <a:t>Neutrino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H" dirty="0" smtClean="0"/>
              <a:t>SPS+ (1-1.2 </a:t>
            </a:r>
            <a:r>
              <a:rPr lang="fr-CH" dirty="0" err="1" smtClean="0"/>
              <a:t>TeV</a:t>
            </a:r>
            <a:r>
              <a:rPr lang="fr-CH" dirty="0" smtClean="0"/>
              <a:t>) R&amp;D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progressing</a:t>
            </a:r>
            <a:r>
              <a:rPr lang="fr-CH" dirty="0" smtClean="0"/>
              <a:t> </a:t>
            </a:r>
            <a:r>
              <a:rPr lang="fr-CH" dirty="0" err="1" smtClean="0"/>
              <a:t>thanks</a:t>
            </a:r>
            <a:r>
              <a:rPr lang="fr-CH" dirty="0" smtClean="0"/>
              <a:t> to FAIR SIS300 design.</a:t>
            </a:r>
          </a:p>
          <a:p>
            <a:r>
              <a:rPr lang="fr-CH" dirty="0" err="1"/>
              <a:t>D</a:t>
            </a:r>
            <a:r>
              <a:rPr lang="fr-CH" dirty="0" err="1" smtClean="0"/>
              <a:t>iscorap</a:t>
            </a:r>
            <a:r>
              <a:rPr lang="fr-CH" dirty="0" smtClean="0"/>
              <a:t>  INFN </a:t>
            </a:r>
            <a:r>
              <a:rPr lang="fr-CH" dirty="0" err="1" smtClean="0"/>
              <a:t>magnet</a:t>
            </a:r>
            <a:r>
              <a:rPr lang="fr-CH" dirty="0" smtClean="0"/>
              <a:t>, 4.5 T </a:t>
            </a:r>
            <a:r>
              <a:rPr lang="fr-CH" dirty="0" err="1" smtClean="0"/>
              <a:t>pulsed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1-2 T/s, test in July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21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92" y="3819954"/>
            <a:ext cx="2332031" cy="258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60" y="3797464"/>
            <a:ext cx="1951160" cy="260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6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Between</a:t>
            </a:r>
            <a:r>
              <a:rPr lang="fr-CH" dirty="0" smtClean="0"/>
              <a:t> Linac4 and SPS+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22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8"/>
          <a:stretch/>
        </p:blipFill>
        <p:spPr bwMode="auto">
          <a:xfrm>
            <a:off x="882751" y="1340768"/>
            <a:ext cx="7219950" cy="46320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259632" y="1628800"/>
            <a:ext cx="6192688" cy="19347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933582" y="14441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HE-LHC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39952" y="4725144"/>
            <a:ext cx="35277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50357" y="480359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Linac4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24663" y="2829490"/>
            <a:ext cx="3312331" cy="967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562488" y="290794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SPS+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7" name="Curved Connector 16"/>
          <p:cNvCxnSpPr/>
          <p:nvPr/>
        </p:nvCxnSpPr>
        <p:spPr>
          <a:xfrm rot="10800000">
            <a:off x="3995936" y="3761721"/>
            <a:ext cx="792088" cy="208174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342511" y="3735467"/>
            <a:ext cx="3496021" cy="1332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/>
              <a:t>New </a:t>
            </a:r>
            <a:r>
              <a:rPr lang="fr-CH" sz="2400" dirty="0" err="1" smtClean="0"/>
              <a:t>injectors</a:t>
            </a:r>
            <a:r>
              <a:rPr lang="fr-CH" sz="2400" dirty="0" smtClean="0"/>
              <a:t> </a:t>
            </a:r>
            <a:r>
              <a:rPr lang="fr-CH" sz="2400" dirty="0" err="1" smtClean="0"/>
              <a:t>optimization</a:t>
            </a:r>
            <a:r>
              <a:rPr lang="fr-CH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30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/>
      <p:bldP spid="14" grpId="0" animBg="1"/>
      <p:bldP spid="16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Alternate</a:t>
            </a:r>
            <a:r>
              <a:rPr lang="fr-CH" dirty="0" smtClean="0"/>
              <a:t> scenarios</a:t>
            </a:r>
            <a:br>
              <a:rPr lang="fr-CH" dirty="0" smtClean="0"/>
            </a:br>
            <a:r>
              <a:rPr lang="fr-CH" dirty="0" err="1" smtClean="0"/>
              <a:t>Injectors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400" dirty="0" err="1" smtClean="0"/>
              <a:t>Avoid</a:t>
            </a:r>
            <a:r>
              <a:rPr lang="fr-CH" sz="2400" dirty="0" smtClean="0"/>
              <a:t> </a:t>
            </a:r>
            <a:r>
              <a:rPr lang="fr-CH" sz="2400" dirty="0" err="1" smtClean="0"/>
              <a:t>touching</a:t>
            </a:r>
            <a:r>
              <a:rPr lang="fr-CH" sz="2400" dirty="0" smtClean="0"/>
              <a:t> the SPS </a:t>
            </a:r>
          </a:p>
          <a:p>
            <a:r>
              <a:rPr lang="fr-CH" sz="2400" dirty="0" smtClean="0"/>
              <a:t>Install a </a:t>
            </a:r>
            <a:r>
              <a:rPr lang="fr-CH" sz="2400" dirty="0" err="1" smtClean="0"/>
              <a:t>Low</a:t>
            </a:r>
            <a:r>
              <a:rPr lang="fr-CH" sz="2400" dirty="0" smtClean="0"/>
              <a:t> </a:t>
            </a:r>
            <a:r>
              <a:rPr lang="fr-CH" sz="2400" dirty="0" err="1" smtClean="0"/>
              <a:t>Energy</a:t>
            </a:r>
            <a:r>
              <a:rPr lang="fr-CH" sz="2400" dirty="0" smtClean="0"/>
              <a:t> Ring in the LHC tunnel </a:t>
            </a:r>
            <a:r>
              <a:rPr lang="fr-CH" sz="2400" dirty="0" err="1" smtClean="0"/>
              <a:t>using</a:t>
            </a:r>
            <a:r>
              <a:rPr lang="fr-CH" sz="2400" dirty="0" smtClean="0"/>
              <a:t> </a:t>
            </a:r>
            <a:r>
              <a:rPr lang="fr-CH" sz="2400" dirty="0" err="1" smtClean="0"/>
              <a:t>superferric</a:t>
            </a:r>
            <a:r>
              <a:rPr lang="fr-CH" sz="2400" dirty="0" smtClean="0"/>
              <a:t> </a:t>
            </a:r>
            <a:r>
              <a:rPr lang="fr-CH" sz="2400" dirty="0" err="1" smtClean="0"/>
              <a:t>Pipetron</a:t>
            </a:r>
            <a:r>
              <a:rPr lang="fr-CH" sz="2400" dirty="0" smtClean="0"/>
              <a:t> </a:t>
            </a:r>
            <a:r>
              <a:rPr lang="fr-CH" sz="2400" dirty="0" err="1" smtClean="0"/>
              <a:t>magnets</a:t>
            </a:r>
            <a:r>
              <a:rPr lang="fr-CH" sz="2400" dirty="0" smtClean="0"/>
              <a:t> (W. Foster). Possible </a:t>
            </a:r>
            <a:r>
              <a:rPr lang="fr-CH" sz="2400" dirty="0" err="1" smtClean="0"/>
              <a:t>with</a:t>
            </a:r>
            <a:r>
              <a:rPr lang="fr-CH" sz="2400" dirty="0" smtClean="0"/>
              <a:t> </a:t>
            </a:r>
            <a:r>
              <a:rPr lang="fr-CH" sz="2400" dirty="0" err="1" smtClean="0"/>
              <a:t>adequate</a:t>
            </a:r>
            <a:r>
              <a:rPr lang="fr-CH" sz="2400" dirty="0" smtClean="0"/>
              <a:t> </a:t>
            </a:r>
            <a:r>
              <a:rPr lang="fr-CH" sz="2400" dirty="0" err="1" smtClean="0"/>
              <a:t>logistic</a:t>
            </a:r>
            <a:r>
              <a:rPr lang="fr-CH" sz="2400" dirty="0" smtClean="0"/>
              <a:t> and change </a:t>
            </a:r>
            <a:r>
              <a:rPr lang="fr-CH" sz="2400" dirty="0" err="1" smtClean="0"/>
              <a:t>inthe</a:t>
            </a:r>
            <a:r>
              <a:rPr lang="fr-CH" sz="2400" dirty="0" smtClean="0"/>
              <a:t> </a:t>
            </a:r>
            <a:r>
              <a:rPr lang="fr-CH" sz="2400" dirty="0" err="1" smtClean="0"/>
              <a:t>experiment</a:t>
            </a:r>
            <a:r>
              <a:rPr lang="fr-CH" sz="2400" dirty="0"/>
              <a:t> </a:t>
            </a:r>
            <a:r>
              <a:rPr lang="fr-CH" sz="2400" dirty="0" smtClean="0"/>
              <a:t>(workshop 2006 FP6-CARE-HHH network, </a:t>
            </a:r>
            <a:r>
              <a:rPr lang="fr-CH" sz="2400" dirty="0" err="1" smtClean="0"/>
              <a:t>revisited</a:t>
            </a:r>
            <a:r>
              <a:rPr lang="fr-CH" sz="2400" dirty="0" smtClean="0"/>
              <a:t> for </a:t>
            </a:r>
            <a:r>
              <a:rPr lang="fr-CH" sz="2400" dirty="0" err="1" smtClean="0"/>
              <a:t>LHeC</a:t>
            </a:r>
            <a:r>
              <a:rPr lang="fr-CH" sz="2400" dirty="0" smtClean="0"/>
              <a:t> ring-ring option).</a:t>
            </a:r>
          </a:p>
          <a:p>
            <a:r>
              <a:rPr lang="fr-CH" sz="2400" dirty="0" err="1" smtClean="0"/>
              <a:t>Work</a:t>
            </a:r>
            <a:r>
              <a:rPr lang="fr-CH" sz="2400" dirty="0" smtClean="0"/>
              <a:t> </a:t>
            </a:r>
            <a:r>
              <a:rPr lang="fr-CH" sz="2400" dirty="0" err="1" smtClean="0"/>
              <a:t>done</a:t>
            </a:r>
            <a:r>
              <a:rPr lang="fr-CH" sz="2400" dirty="0" smtClean="0"/>
              <a:t> in </a:t>
            </a:r>
            <a:r>
              <a:rPr lang="fr-CH" sz="2400" dirty="0" err="1" smtClean="0"/>
              <a:t>colalbporation</a:t>
            </a:r>
            <a:r>
              <a:rPr lang="fr-CH" sz="2400" dirty="0" smtClean="0"/>
              <a:t> </a:t>
            </a:r>
            <a:r>
              <a:rPr lang="fr-CH" sz="2400" dirty="0" err="1" smtClean="0"/>
              <a:t>with</a:t>
            </a:r>
            <a:r>
              <a:rPr lang="fr-CH" sz="2400" dirty="0" smtClean="0"/>
              <a:t> </a:t>
            </a:r>
            <a:r>
              <a:rPr lang="fr-CH" sz="2400" dirty="0" err="1" smtClean="0"/>
              <a:t>Fermilab</a:t>
            </a:r>
            <a:r>
              <a:rPr lang="fr-CH" sz="2400" dirty="0" smtClean="0"/>
              <a:t> (H. </a:t>
            </a:r>
            <a:r>
              <a:rPr lang="fr-CH" sz="2400" dirty="0" err="1" smtClean="0"/>
              <a:t>Piekartz</a:t>
            </a:r>
            <a:r>
              <a:rPr lang="fr-CH" sz="2400" dirty="0" smtClean="0"/>
              <a:t>)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23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783" y="4077072"/>
            <a:ext cx="3168352" cy="233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50381"/>
            <a:ext cx="3200159" cy="232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LHC </a:t>
            </a:r>
            <a:r>
              <a:rPr lang="fr-CH" dirty="0" err="1" smtClean="0"/>
              <a:t>is</a:t>
            </a:r>
            <a:r>
              <a:rPr lang="fr-CH" dirty="0" smtClean="0"/>
              <a:t> the </a:t>
            </a:r>
            <a:r>
              <a:rPr lang="fr-CH" dirty="0" err="1" smtClean="0"/>
              <a:t>summit</a:t>
            </a:r>
            <a:r>
              <a:rPr lang="fr-CH" dirty="0" smtClean="0"/>
              <a:t> of 30 </a:t>
            </a:r>
            <a:r>
              <a:rPr lang="fr-CH" dirty="0" err="1" smtClean="0"/>
              <a:t>years</a:t>
            </a:r>
            <a:r>
              <a:rPr lang="fr-CH" dirty="0" smtClean="0"/>
              <a:t> of SC </a:t>
            </a:r>
            <a:r>
              <a:rPr lang="fr-CH" dirty="0" err="1" smtClean="0"/>
              <a:t>magnets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61" y="1268760"/>
            <a:ext cx="71743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3200" dirty="0" smtClean="0"/>
              <a:t>LHC: 300,000 km of SC </a:t>
            </a:r>
            <a:r>
              <a:rPr lang="fr-CH" sz="3200" dirty="0" err="1" smtClean="0"/>
              <a:t>wires</a:t>
            </a:r>
            <a:r>
              <a:rPr lang="fr-CH" sz="3200" dirty="0" smtClean="0"/>
              <a:t/>
            </a:r>
            <a:br>
              <a:rPr lang="fr-CH" sz="3200" dirty="0" smtClean="0"/>
            </a:br>
            <a:r>
              <a:rPr lang="fr-CH" sz="3200" dirty="0" smtClean="0"/>
              <a:t>180,000,000 km of </a:t>
            </a:r>
            <a:r>
              <a:rPr lang="fr-CH" sz="3200" dirty="0" err="1" smtClean="0"/>
              <a:t>NbTi</a:t>
            </a:r>
            <a:r>
              <a:rPr lang="fr-CH" sz="3200" dirty="0" smtClean="0"/>
              <a:t> filaments</a:t>
            </a:r>
            <a:endParaRPr lang="en-GB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6456717" cy="484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4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14589"/>
            <a:ext cx="289560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26292" y="2805256"/>
            <a:ext cx="108012" cy="761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69412" y="1725475"/>
            <a:ext cx="975878" cy="105806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66192" y="2881400"/>
            <a:ext cx="1061992" cy="94932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08794" y="3876628"/>
            <a:ext cx="243520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b="1" dirty="0" err="1" smtClean="0"/>
              <a:t>Developing</a:t>
            </a:r>
            <a:r>
              <a:rPr lang="fr-CH" b="1" dirty="0" smtClean="0"/>
              <a:t> SC </a:t>
            </a:r>
            <a:r>
              <a:rPr lang="fr-CH" b="1" dirty="0" err="1" smtClean="0"/>
              <a:t>is</a:t>
            </a:r>
            <a:r>
              <a:rPr lang="fr-CH" b="1" dirty="0" smtClean="0"/>
              <a:t> the key in  SC </a:t>
            </a:r>
            <a:r>
              <a:rPr lang="fr-CH" b="1" dirty="0" err="1" smtClean="0"/>
              <a:t>accelerators</a:t>
            </a:r>
            <a:r>
              <a:rPr lang="fr-CH" b="1" dirty="0" smtClean="0"/>
              <a:t>.</a:t>
            </a:r>
          </a:p>
          <a:p>
            <a:r>
              <a:rPr lang="fr-CH" b="1" dirty="0" smtClean="0"/>
              <a:t>The perfection of LHC </a:t>
            </a:r>
            <a:r>
              <a:rPr lang="fr-CH" b="1" dirty="0" err="1" smtClean="0"/>
              <a:t>superconductor</a:t>
            </a:r>
            <a:r>
              <a:rPr lang="fr-CH" b="1" dirty="0" smtClean="0"/>
              <a:t> (</a:t>
            </a:r>
            <a:r>
              <a:rPr lang="fr-CH" b="1" dirty="0" err="1" smtClean="0"/>
              <a:t>thanks</a:t>
            </a:r>
            <a:r>
              <a:rPr lang="fr-CH" b="1" dirty="0" smtClean="0"/>
              <a:t> </a:t>
            </a:r>
            <a:r>
              <a:rPr lang="fr-CH" b="1" dirty="0" err="1" smtClean="0"/>
              <a:t>also</a:t>
            </a:r>
            <a:r>
              <a:rPr lang="fr-CH" b="1" dirty="0" smtClean="0"/>
              <a:t> to SSC  R&amp;D) </a:t>
            </a:r>
            <a:r>
              <a:rPr lang="fr-CH" b="1" dirty="0" err="1" smtClean="0"/>
              <a:t>is</a:t>
            </a:r>
            <a:r>
              <a:rPr lang="fr-CH" b="1" dirty="0" smtClean="0"/>
              <a:t> </a:t>
            </a:r>
            <a:r>
              <a:rPr lang="fr-CH" b="1" dirty="0" err="1" smtClean="0"/>
              <a:t>such</a:t>
            </a:r>
            <a:r>
              <a:rPr lang="fr-CH" b="1" dirty="0" smtClean="0"/>
              <a:t> </a:t>
            </a:r>
            <a:r>
              <a:rPr lang="fr-CH" b="1" dirty="0" err="1" smtClean="0"/>
              <a:t>that</a:t>
            </a:r>
            <a:r>
              <a:rPr lang="fr-CH" b="1" dirty="0" smtClean="0"/>
              <a:t> </a:t>
            </a:r>
            <a:r>
              <a:rPr lang="fr-CH" b="1" dirty="0" err="1" smtClean="0"/>
              <a:t>we</a:t>
            </a:r>
            <a:r>
              <a:rPr lang="fr-CH" b="1" dirty="0" smtClean="0"/>
              <a:t> </a:t>
            </a:r>
            <a:r>
              <a:rPr lang="fr-CH" b="1" dirty="0" err="1" smtClean="0"/>
              <a:t>basically</a:t>
            </a:r>
            <a:r>
              <a:rPr lang="fr-CH" b="1" dirty="0" smtClean="0"/>
              <a:t> «</a:t>
            </a:r>
            <a:r>
              <a:rPr lang="fr-CH" b="1" dirty="0" err="1" smtClean="0"/>
              <a:t>forget</a:t>
            </a:r>
            <a:r>
              <a:rPr lang="fr-CH" b="1" dirty="0" smtClean="0"/>
              <a:t>» the SC </a:t>
            </a:r>
            <a:r>
              <a:rPr lang="fr-CH" b="1" dirty="0" err="1" smtClean="0"/>
              <a:t>effects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6039290"/>
            <a:ext cx="540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6-7 </a:t>
            </a:r>
            <a:r>
              <a:rPr lang="fr-CH" dirty="0" smtClean="0">
                <a:sym typeface="Symbol"/>
              </a:rPr>
              <a:t>m filament, to </a:t>
            </a:r>
            <a:r>
              <a:rPr lang="fr-CH" dirty="0" err="1" smtClean="0">
                <a:sym typeface="Symbol"/>
              </a:rPr>
              <a:t>limit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persisitent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currents</a:t>
            </a:r>
            <a:r>
              <a:rPr lang="fr-CH" dirty="0" smtClean="0">
                <a:sym typeface="Symbol"/>
              </a:rPr>
              <a:t> at injection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8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Main </a:t>
            </a:r>
            <a:r>
              <a:rPr lang="fr-CH" dirty="0" err="1" smtClean="0"/>
              <a:t>dipoles</a:t>
            </a:r>
            <a:r>
              <a:rPr lang="fr-CH" dirty="0" smtClean="0"/>
              <a:t>: </a:t>
            </a:r>
            <a:br>
              <a:rPr lang="fr-CH" dirty="0" smtClean="0"/>
            </a:br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reach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L.Rossi@INFN CSN1 Elba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6768752" cy="42601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92280" y="1564337"/>
            <a:ext cx="2051720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dirty="0" err="1" smtClean="0"/>
              <a:t>Looking</a:t>
            </a:r>
            <a:r>
              <a:rPr lang="fr-CH" sz="2000" dirty="0" smtClean="0"/>
              <a:t> </a:t>
            </a:r>
            <a:r>
              <a:rPr lang="fr-CH" sz="2000" dirty="0" err="1" smtClean="0"/>
              <a:t>at</a:t>
            </a:r>
            <a:r>
              <a:rPr lang="fr-CH" sz="2000" dirty="0" smtClean="0"/>
              <a:t> performance </a:t>
            </a:r>
            <a:r>
              <a:rPr lang="fr-CH" sz="2000" dirty="0" err="1" smtClean="0"/>
              <a:t>offered</a:t>
            </a:r>
            <a:r>
              <a:rPr lang="fr-CH" sz="2000" dirty="0" smtClean="0"/>
              <a:t> by </a:t>
            </a:r>
            <a:r>
              <a:rPr lang="fr-CH" sz="2000" dirty="0" err="1" smtClean="0"/>
              <a:t>practical</a:t>
            </a:r>
            <a:r>
              <a:rPr lang="fr-CH" sz="2000" dirty="0" smtClean="0"/>
              <a:t> SC, </a:t>
            </a:r>
            <a:r>
              <a:rPr lang="fr-CH" sz="2000" dirty="0" err="1" smtClean="0"/>
              <a:t>considering</a:t>
            </a:r>
            <a:r>
              <a:rPr lang="fr-CH" sz="2000" dirty="0" smtClean="0"/>
              <a:t> tunnel size and basic engineering (forces, stresses, </a:t>
            </a:r>
            <a:r>
              <a:rPr lang="fr-CH" sz="2000" dirty="0" err="1" smtClean="0"/>
              <a:t>energy</a:t>
            </a:r>
            <a:r>
              <a:rPr lang="fr-CH" sz="2000" dirty="0" smtClean="0"/>
              <a:t>) </a:t>
            </a:r>
            <a:r>
              <a:rPr lang="fr-CH" sz="2000" b="1" dirty="0" smtClean="0"/>
              <a:t>the </a:t>
            </a:r>
            <a:r>
              <a:rPr lang="fr-CH" sz="2000" b="1" dirty="0" err="1" smtClean="0"/>
              <a:t>practical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limits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is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around</a:t>
            </a:r>
            <a:r>
              <a:rPr lang="fr-CH" sz="2000" b="1" dirty="0" smtClean="0"/>
              <a:t> 20 T. </a:t>
            </a:r>
            <a:r>
              <a:rPr lang="fr-CH" sz="2000" dirty="0" err="1" smtClean="0"/>
              <a:t>Such</a:t>
            </a:r>
            <a:r>
              <a:rPr lang="fr-CH" sz="2000" dirty="0" smtClean="0"/>
              <a:t> a </a:t>
            </a:r>
            <a:r>
              <a:rPr lang="fr-CH" sz="2000" dirty="0" err="1" smtClean="0"/>
              <a:t>challange</a:t>
            </a:r>
            <a:r>
              <a:rPr lang="fr-CH" sz="2000" dirty="0" smtClean="0"/>
              <a:t>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r>
              <a:rPr lang="fr-CH" sz="2000" dirty="0" err="1" smtClean="0"/>
              <a:t>similar</a:t>
            </a:r>
            <a:r>
              <a:rPr lang="fr-CH" sz="2000" dirty="0" smtClean="0"/>
              <a:t> to a 40 T </a:t>
            </a:r>
            <a:r>
              <a:rPr lang="fr-CH" sz="2000" dirty="0" err="1" smtClean="0"/>
              <a:t>solenoid</a:t>
            </a:r>
            <a:r>
              <a:rPr lang="fr-CH" sz="2000" dirty="0" smtClean="0"/>
              <a:t> (</a:t>
            </a:r>
            <a:r>
              <a:rPr lang="fr-CH" sz="2000" dirty="0" smtClean="0">
                <a:sym typeface="Symbol"/>
              </a:rPr>
              <a:t>-C)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46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6</a:t>
            </a:fld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851" y="1785927"/>
            <a:ext cx="6768752" cy="4260107"/>
          </a:xfrm>
          <a:prstGeom prst="rect">
            <a:avLst/>
          </a:prstGeom>
          <a:noFill/>
        </p:spPr>
      </p:pic>
      <p:sp>
        <p:nvSpPr>
          <p:cNvPr id="25" name="Oval 24"/>
          <p:cNvSpPr>
            <a:spLocks noChangeAspect="1"/>
          </p:cNvSpPr>
          <p:nvPr/>
        </p:nvSpPr>
        <p:spPr>
          <a:xfrm>
            <a:off x="3506914" y="3990624"/>
            <a:ext cx="62179" cy="621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3896163" y="3840611"/>
            <a:ext cx="62179" cy="621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112187" y="3560786"/>
            <a:ext cx="62179" cy="621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1073783" y="6053408"/>
            <a:ext cx="1790673" cy="276999"/>
            <a:chOff x="251520" y="5896281"/>
            <a:chExt cx="2351199" cy="276999"/>
          </a:xfrm>
        </p:grpSpPr>
        <p:sp>
          <p:nvSpPr>
            <p:cNvPr id="29" name="TextBox 28"/>
            <p:cNvSpPr txBox="1"/>
            <p:nvPr/>
          </p:nvSpPr>
          <p:spPr>
            <a:xfrm>
              <a:off x="251520" y="5896281"/>
              <a:ext cx="23511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 b="1" dirty="0" smtClean="0"/>
                <a:t>  Nb-Ti operating </a:t>
              </a:r>
              <a:r>
                <a:rPr lang="fr-CH" sz="1200" b="1" dirty="0" err="1" smtClean="0"/>
                <a:t>dipoles</a:t>
              </a:r>
              <a:r>
                <a:rPr lang="fr-CH" sz="1200" b="1" dirty="0" smtClean="0"/>
                <a:t>;  </a:t>
              </a:r>
              <a:endParaRPr lang="en-GB" sz="1200" b="1" dirty="0"/>
            </a:p>
          </p:txBody>
        </p:sp>
        <p:sp>
          <p:nvSpPr>
            <p:cNvPr id="30" name="Flowchart: Decision 29"/>
            <p:cNvSpPr>
              <a:spLocks noChangeAspect="1"/>
            </p:cNvSpPr>
            <p:nvPr/>
          </p:nvSpPr>
          <p:spPr>
            <a:xfrm>
              <a:off x="277305" y="6000188"/>
              <a:ext cx="99852" cy="8649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2831376" y="6046636"/>
            <a:ext cx="1877523" cy="461665"/>
            <a:chOff x="2635377" y="5918973"/>
            <a:chExt cx="2257963" cy="461665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635377" y="6041607"/>
              <a:ext cx="62179" cy="621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97554" y="5918973"/>
              <a:ext cx="2195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 b="1" dirty="0" smtClean="0"/>
                <a:t>Nb3Sn cos</a:t>
              </a:r>
              <a:r>
                <a:rPr lang="fr-CH" sz="1200" b="1" dirty="0" smtClean="0">
                  <a:sym typeface="Symbol"/>
                </a:rPr>
                <a:t> test </a:t>
              </a:r>
              <a:r>
                <a:rPr lang="fr-CH" sz="1200" b="1" dirty="0" err="1" smtClean="0">
                  <a:sym typeface="Symbol"/>
                </a:rPr>
                <a:t>dipoles</a:t>
              </a:r>
              <a:endParaRPr lang="en-GB" sz="1200" b="1" dirty="0"/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4526442" y="3171657"/>
            <a:ext cx="2061290" cy="3176169"/>
            <a:chOff x="4289770" y="3325934"/>
            <a:chExt cx="2061290" cy="3176169"/>
          </a:xfrm>
        </p:grpSpPr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4289770" y="3325934"/>
              <a:ext cx="60350" cy="6035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4761921" y="3618160"/>
              <a:ext cx="60350" cy="6035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496219" y="6225104"/>
              <a:ext cx="1854841" cy="276999"/>
              <a:chOff x="3938764" y="5913700"/>
              <a:chExt cx="1854841" cy="276999"/>
            </a:xfrm>
          </p:grpSpPr>
          <p:sp>
            <p:nvSpPr>
              <p:cNvPr id="39" name="Rectangle 38"/>
              <p:cNvSpPr>
                <a:spLocks noChangeAspect="1"/>
              </p:cNvSpPr>
              <p:nvPr/>
            </p:nvSpPr>
            <p:spPr>
              <a:xfrm>
                <a:off x="3938764" y="6028009"/>
                <a:ext cx="60350" cy="6035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965627" y="5913700"/>
                <a:ext cx="18279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1200" b="1" dirty="0" smtClean="0">
                    <a:sym typeface="Symbol"/>
                  </a:rPr>
                  <a:t>Nb3Sn block test </a:t>
                </a:r>
                <a:r>
                  <a:rPr lang="fr-CH" sz="1200" b="1" dirty="0" err="1" smtClean="0">
                    <a:sym typeface="Symbol"/>
                  </a:rPr>
                  <a:t>dipoles</a:t>
                </a:r>
                <a:r>
                  <a:rPr lang="fr-CH" sz="1200" b="1" dirty="0" smtClean="0"/>
                  <a:t> </a:t>
                </a:r>
                <a:endParaRPr lang="en-GB" sz="1200" b="1" dirty="0"/>
              </a:p>
            </p:txBody>
          </p:sp>
        </p:grp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5026865" y="3686152"/>
              <a:ext cx="60350" cy="6035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4886777" y="3632870"/>
            <a:ext cx="3564806" cy="2703987"/>
            <a:chOff x="4650105" y="3787147"/>
            <a:chExt cx="3564806" cy="2703987"/>
          </a:xfrm>
        </p:grpSpPr>
        <p:sp>
          <p:nvSpPr>
            <p:cNvPr id="42" name="Cross 41"/>
            <p:cNvSpPr>
              <a:spLocks noChangeAspect="1"/>
            </p:cNvSpPr>
            <p:nvPr/>
          </p:nvSpPr>
          <p:spPr>
            <a:xfrm>
              <a:off x="4650105" y="3930549"/>
              <a:ext cx="108845" cy="108845"/>
            </a:xfrm>
            <a:prstGeom prst="plus">
              <a:avLst>
                <a:gd name="adj" fmla="val 36506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ross 42"/>
            <p:cNvSpPr>
              <a:spLocks noChangeAspect="1"/>
            </p:cNvSpPr>
            <p:nvPr/>
          </p:nvSpPr>
          <p:spPr>
            <a:xfrm>
              <a:off x="4872845" y="3861559"/>
              <a:ext cx="108845" cy="108845"/>
            </a:xfrm>
            <a:prstGeom prst="plus">
              <a:avLst>
                <a:gd name="adj" fmla="val 36506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ross 43"/>
            <p:cNvSpPr>
              <a:spLocks noChangeAspect="1"/>
            </p:cNvSpPr>
            <p:nvPr/>
          </p:nvSpPr>
          <p:spPr>
            <a:xfrm>
              <a:off x="5025245" y="3787147"/>
              <a:ext cx="108845" cy="108845"/>
            </a:xfrm>
            <a:prstGeom prst="plus">
              <a:avLst>
                <a:gd name="adj" fmla="val 36506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296638" y="6214135"/>
              <a:ext cx="1918273" cy="276999"/>
              <a:chOff x="7020206" y="5633259"/>
              <a:chExt cx="1918273" cy="276999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7109974" y="5633259"/>
                <a:ext cx="18285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1200" b="1" dirty="0" smtClean="0"/>
                  <a:t>Nb3Sn cos</a:t>
                </a:r>
                <a:r>
                  <a:rPr lang="fr-CH" sz="1200" b="1" dirty="0" smtClean="0">
                    <a:sym typeface="Symbol"/>
                  </a:rPr>
                  <a:t> LARP </a:t>
                </a:r>
                <a:r>
                  <a:rPr lang="fr-CH" sz="1200" b="1" dirty="0" err="1" smtClean="0">
                    <a:sym typeface="Symbol"/>
                  </a:rPr>
                  <a:t>QUADs</a:t>
                </a:r>
                <a:endParaRPr lang="en-GB" sz="1200" b="1" dirty="0"/>
              </a:p>
            </p:txBody>
          </p:sp>
          <p:sp>
            <p:nvSpPr>
              <p:cNvPr id="47" name="Cross 46"/>
              <p:cNvSpPr>
                <a:spLocks noChangeAspect="1"/>
              </p:cNvSpPr>
              <p:nvPr/>
            </p:nvSpPr>
            <p:spPr>
              <a:xfrm>
                <a:off x="7020206" y="5717336"/>
                <a:ext cx="108845" cy="108845"/>
              </a:xfrm>
              <a:prstGeom prst="plus">
                <a:avLst>
                  <a:gd name="adj" fmla="val 36506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55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DS </a:t>
            </a:r>
            <a:r>
              <a:rPr lang="fr-CH" dirty="0" err="1"/>
              <a:t>collimators</a:t>
            </a:r>
            <a:r>
              <a:rPr lang="fr-CH" dirty="0"/>
              <a:t> ions – 11 </a:t>
            </a:r>
            <a:r>
              <a:rPr lang="fr-CH" dirty="0" smtClean="0"/>
              <a:t>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0" y="960662"/>
            <a:ext cx="8645525" cy="555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89" y="2054496"/>
            <a:ext cx="7766244" cy="168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 flipV="1">
            <a:off x="5775625" y="2361496"/>
            <a:ext cx="1320709" cy="215819"/>
          </a:xfrm>
          <a:prstGeom prst="line">
            <a:avLst/>
          </a:prstGeom>
          <a:ln w="34925" cap="flat" cmpd="sng" algn="ctr">
            <a:solidFill>
              <a:srgbClr val="3861AA"/>
            </a:solidFill>
            <a:prstDash val="solid"/>
            <a:round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287010" y="2485767"/>
            <a:ext cx="396875" cy="354013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4452066" y="2814344"/>
            <a:ext cx="834943" cy="166182"/>
          </a:xfrm>
          <a:prstGeom prst="line">
            <a:avLst/>
          </a:prstGeom>
          <a:ln w="34925" cap="flat" cmpd="sng" algn="ctr">
            <a:solidFill>
              <a:srgbClr val="3861AA"/>
            </a:solidFill>
            <a:prstDash val="solid"/>
            <a:round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60" y="4860594"/>
            <a:ext cx="5784082" cy="1188823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82" y="2335885"/>
            <a:ext cx="1403900" cy="10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1975623" y="3105581"/>
            <a:ext cx="3084057" cy="15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730461" y="4119692"/>
            <a:ext cx="5606715" cy="74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3063711" y="2729504"/>
            <a:ext cx="1501775" cy="1427162"/>
            <a:chOff x="2937780" y="3163369"/>
            <a:chExt cx="1501691" cy="1428353"/>
          </a:xfrm>
        </p:grpSpPr>
        <p:pic>
          <p:nvPicPr>
            <p:cNvPr id="17" name="Picture 9" descr="6Bl_NC_BYoke2ACryo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4" t="14047"/>
            <a:stretch>
              <a:fillRect/>
            </a:stretch>
          </p:blipFill>
          <p:spPr bwMode="auto">
            <a:xfrm>
              <a:off x="2937780" y="3163369"/>
              <a:ext cx="1501691" cy="1428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3137140" y="4098353"/>
              <a:ext cx="11889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11 T Nb</a:t>
              </a:r>
              <a:r>
                <a:rPr lang="en-US" baseline="-25000"/>
                <a:t>3</a:t>
              </a:r>
              <a:r>
                <a:rPr lang="en-US"/>
                <a:t>Sn</a:t>
              </a:r>
            </a:p>
          </p:txBody>
        </p:sp>
      </p:grpSp>
      <p:pic>
        <p:nvPicPr>
          <p:cNvPr id="19" name="Picture 29" descr="CryoCollAxon.tif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40" y="960662"/>
            <a:ext cx="2057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7807" y="3035511"/>
            <a:ext cx="24256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b="1" dirty="0" err="1" smtClean="0"/>
              <a:t>Recommended</a:t>
            </a:r>
            <a:r>
              <a:rPr lang="fr-CH" b="1" dirty="0" smtClean="0"/>
              <a:t> by the Collimation </a:t>
            </a:r>
            <a:r>
              <a:rPr lang="fr-CH" b="1" dirty="0" err="1" smtClean="0"/>
              <a:t>Review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3001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DS collimation 11 T – P7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0" y="983839"/>
            <a:ext cx="8645525" cy="555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4964918" y="3074402"/>
            <a:ext cx="1549387" cy="1427162"/>
            <a:chOff x="2776758" y="3202292"/>
            <a:chExt cx="1549300" cy="1428353"/>
          </a:xfrm>
        </p:grpSpPr>
        <p:pic>
          <p:nvPicPr>
            <p:cNvPr id="8" name="Picture 9" descr="6Bl_NC_BYoke2ACryo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4" t="14047"/>
            <a:stretch>
              <a:fillRect/>
            </a:stretch>
          </p:blipFill>
          <p:spPr bwMode="auto">
            <a:xfrm>
              <a:off x="2776758" y="3202292"/>
              <a:ext cx="1501691" cy="1428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137140" y="4098353"/>
              <a:ext cx="11889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/>
                <a:t>11 T Nb</a:t>
              </a:r>
              <a:r>
                <a:rPr lang="en-US" baseline="-25000" dirty="0"/>
                <a:t>3</a:t>
              </a:r>
              <a:r>
                <a:rPr lang="en-US" dirty="0"/>
                <a:t>Sn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 flipH="1" flipV="1">
            <a:off x="6924765" y="3901767"/>
            <a:ext cx="908909" cy="651379"/>
          </a:xfrm>
          <a:prstGeom prst="line">
            <a:avLst/>
          </a:prstGeom>
          <a:ln w="34925" cap="flat" cmpd="sng" algn="ctr">
            <a:solidFill>
              <a:srgbClr val="3861AA"/>
            </a:solidFill>
            <a:prstDash val="solid"/>
            <a:round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H="1" flipV="1">
            <a:off x="6969094" y="3943060"/>
            <a:ext cx="567873" cy="1117008"/>
          </a:xfrm>
          <a:prstGeom prst="line">
            <a:avLst/>
          </a:prstGeom>
          <a:ln w="34925" cap="flat" cmpd="sng" algn="ctr">
            <a:solidFill>
              <a:srgbClr val="3861AA"/>
            </a:solidFill>
            <a:prstDash val="solid"/>
            <a:round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311" y="2464802"/>
            <a:ext cx="2054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06514" y="2516463"/>
            <a:ext cx="351938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CH" b="1" dirty="0" err="1" smtClean="0"/>
              <a:t>Colimation</a:t>
            </a:r>
            <a:r>
              <a:rPr lang="fr-CH" b="1" dirty="0" smtClean="0"/>
              <a:t> </a:t>
            </a:r>
            <a:r>
              <a:rPr lang="fr-CH" b="1" dirty="0" err="1" smtClean="0"/>
              <a:t>review</a:t>
            </a:r>
            <a:r>
              <a:rPr lang="fr-CH" b="1" dirty="0" smtClean="0"/>
              <a:t>: </a:t>
            </a:r>
            <a:r>
              <a:rPr lang="fr-CH" b="1" dirty="0" err="1" smtClean="0"/>
              <a:t>preparare</a:t>
            </a:r>
            <a:r>
              <a:rPr lang="fr-CH" b="1" dirty="0" smtClean="0"/>
              <a:t> and </a:t>
            </a:r>
            <a:r>
              <a:rPr lang="fr-CH" b="1" dirty="0" err="1" smtClean="0"/>
              <a:t>then</a:t>
            </a:r>
            <a:r>
              <a:rPr lang="fr-CH" b="1" dirty="0" smtClean="0"/>
              <a:t> check real </a:t>
            </a:r>
            <a:r>
              <a:rPr lang="fr-CH" b="1" dirty="0" err="1" smtClean="0"/>
              <a:t>need</a:t>
            </a:r>
            <a:r>
              <a:rPr lang="fr-CH" b="1" dirty="0" smtClean="0"/>
              <a:t>  </a:t>
            </a:r>
            <a:r>
              <a:rPr lang="fr-CH" b="1" dirty="0" err="1" smtClean="0"/>
              <a:t>during</a:t>
            </a:r>
            <a:r>
              <a:rPr lang="fr-CH" b="1" dirty="0" smtClean="0"/>
              <a:t> </a:t>
            </a:r>
            <a:r>
              <a:rPr lang="fr-CH" b="1" dirty="0" err="1" smtClean="0"/>
              <a:t>Run</a:t>
            </a:r>
            <a:r>
              <a:rPr lang="fr-CH" b="1" dirty="0" smtClean="0"/>
              <a:t> II</a:t>
            </a:r>
            <a:endParaRPr lang="en-GB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006" y="1791093"/>
            <a:ext cx="1110251" cy="82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7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Milestones</a:t>
            </a:r>
            <a:r>
              <a:rPr lang="fr-CH" dirty="0" smtClean="0"/>
              <a:t> 11 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err="1" smtClean="0"/>
              <a:t>Aug</a:t>
            </a:r>
            <a:r>
              <a:rPr lang="fr-CH" dirty="0" smtClean="0"/>
              <a:t>. 2010: </a:t>
            </a:r>
            <a:r>
              <a:rPr lang="fr-CH" dirty="0" err="1" smtClean="0"/>
              <a:t>seminar</a:t>
            </a:r>
            <a:r>
              <a:rPr lang="fr-CH" dirty="0" smtClean="0"/>
              <a:t> Rossi at FNAL, </a:t>
            </a:r>
            <a:r>
              <a:rPr lang="fr-CH" dirty="0" err="1" smtClean="0"/>
              <a:t>proposing</a:t>
            </a:r>
            <a:r>
              <a:rPr lang="fr-CH" dirty="0" smtClean="0"/>
              <a:t> </a:t>
            </a:r>
            <a:r>
              <a:rPr lang="fr-CH" dirty="0" smtClean="0"/>
              <a:t>the 11 T as part of </a:t>
            </a:r>
            <a:r>
              <a:rPr lang="fr-CH" dirty="0" err="1" smtClean="0"/>
              <a:t>their</a:t>
            </a:r>
            <a:r>
              <a:rPr lang="fr-CH" dirty="0" smtClean="0"/>
              <a:t> GARD</a:t>
            </a:r>
          </a:p>
          <a:p>
            <a:r>
              <a:rPr lang="fr-CH" dirty="0" err="1" smtClean="0"/>
              <a:t>October</a:t>
            </a:r>
            <a:r>
              <a:rPr lang="fr-CH" dirty="0" smtClean="0"/>
              <a:t> 2010: </a:t>
            </a:r>
            <a:r>
              <a:rPr lang="fr-CH" dirty="0" err="1" smtClean="0"/>
              <a:t>start</a:t>
            </a:r>
            <a:r>
              <a:rPr lang="fr-CH" dirty="0" smtClean="0"/>
              <a:t> of 11 T </a:t>
            </a:r>
            <a:r>
              <a:rPr lang="fr-CH" dirty="0" err="1" smtClean="0"/>
              <a:t>project</a:t>
            </a:r>
            <a:r>
              <a:rPr lang="fr-CH" dirty="0" smtClean="0"/>
              <a:t> in FNAL</a:t>
            </a:r>
          </a:p>
          <a:p>
            <a:r>
              <a:rPr lang="fr-CH" dirty="0" smtClean="0"/>
              <a:t>First test : </a:t>
            </a:r>
            <a:r>
              <a:rPr lang="fr-CH" dirty="0" err="1" smtClean="0"/>
              <a:t>June</a:t>
            </a:r>
            <a:r>
              <a:rPr lang="fr-CH" dirty="0" smtClean="0"/>
              <a:t> 2012</a:t>
            </a:r>
          </a:p>
          <a:p>
            <a:r>
              <a:rPr lang="fr-CH" dirty="0" err="1" smtClean="0"/>
              <a:t>Third</a:t>
            </a:r>
            <a:r>
              <a:rPr lang="fr-CH" dirty="0" smtClean="0"/>
              <a:t> test : May 2014</a:t>
            </a:r>
          </a:p>
          <a:p>
            <a:r>
              <a:rPr lang="fr-CH" dirty="0" smtClean="0"/>
              <a:t>CERN first test : </a:t>
            </a:r>
            <a:r>
              <a:rPr lang="fr-CH" dirty="0" err="1" smtClean="0"/>
              <a:t>Oct</a:t>
            </a:r>
            <a:r>
              <a:rPr lang="fr-CH" dirty="0" smtClean="0"/>
              <a:t> 2014</a:t>
            </a:r>
          </a:p>
          <a:p>
            <a:r>
              <a:rPr lang="fr-CH" b="1" dirty="0" smtClean="0">
                <a:solidFill>
                  <a:srgbClr val="00B050"/>
                </a:solidFill>
              </a:rPr>
              <a:t>First </a:t>
            </a:r>
            <a:r>
              <a:rPr lang="fr-CH" b="1" dirty="0" err="1" smtClean="0">
                <a:solidFill>
                  <a:srgbClr val="00B050"/>
                </a:solidFill>
              </a:rPr>
              <a:t>twin</a:t>
            </a:r>
            <a:r>
              <a:rPr lang="fr-CH" b="1" dirty="0" smtClean="0">
                <a:solidFill>
                  <a:srgbClr val="00B050"/>
                </a:solidFill>
              </a:rPr>
              <a:t> </a:t>
            </a:r>
            <a:r>
              <a:rPr lang="fr-CH" b="1" dirty="0" err="1" smtClean="0">
                <a:solidFill>
                  <a:srgbClr val="00B050"/>
                </a:solidFill>
              </a:rPr>
              <a:t>magents</a:t>
            </a:r>
            <a:r>
              <a:rPr lang="fr-CH" b="1" dirty="0" smtClean="0">
                <a:solidFill>
                  <a:srgbClr val="00B050"/>
                </a:solidFill>
              </a:rPr>
              <a:t> by FNAL : end 2014</a:t>
            </a:r>
          </a:p>
          <a:p>
            <a:r>
              <a:rPr lang="fr-CH" b="1" dirty="0" smtClean="0">
                <a:solidFill>
                  <a:srgbClr val="00B050"/>
                </a:solidFill>
              </a:rPr>
              <a:t>First long </a:t>
            </a:r>
            <a:r>
              <a:rPr lang="fr-CH" b="1" dirty="0" err="1" smtClean="0">
                <a:solidFill>
                  <a:srgbClr val="00B050"/>
                </a:solidFill>
              </a:rPr>
              <a:t>magnet</a:t>
            </a:r>
            <a:r>
              <a:rPr lang="fr-CH" b="1" dirty="0" smtClean="0">
                <a:solidFill>
                  <a:srgbClr val="00B050"/>
                </a:solidFill>
              </a:rPr>
              <a:t> (5.5 m) CERN: 2016/17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May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L.Rossi@INFN CSN1 Elba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4562-D21C-49CE-B6FD-9A7A16B700C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1394</Words>
  <Application>Microsoft Office PowerPoint</Application>
  <PresentationFormat>On-screen Show (4:3)</PresentationFormat>
  <Paragraphs>236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New Magnet Technology (for high field)</vt:lpstr>
      <vt:lpstr>Main parameter: energy</vt:lpstr>
      <vt:lpstr>LHC is the summit of 30 years of SC magnets</vt:lpstr>
      <vt:lpstr>LHC: 300,000 km of SC wires 180,000,000 km of NbTi filaments</vt:lpstr>
      <vt:lpstr>Main dipoles:  what we can reach?</vt:lpstr>
      <vt:lpstr>PowerPoint Presentation</vt:lpstr>
      <vt:lpstr>DS collimators ions – 11 T</vt:lpstr>
      <vt:lpstr>DS collimation 11 T – P7</vt:lpstr>
      <vt:lpstr>Milestones 11 T</vt:lpstr>
      <vt:lpstr>Quench perfomance 11 1T </vt:lpstr>
      <vt:lpstr>The Superconductor « space »</vt:lpstr>
      <vt:lpstr>The « new » materials 1 – Nb3Sn</vt:lpstr>
      <vt:lpstr>The successful cable as result of 5 –y R&amp;D (FP6-CARE-NED)</vt:lpstr>
      <vt:lpstr>CERN Program</vt:lpstr>
      <vt:lpstr>Defferent shapes (field optimization &amp; structure)</vt:lpstr>
      <vt:lpstr>First consistent cross section, 2010 WG and Malta (fits our tunnel)</vt:lpstr>
      <vt:lpstr>LHC, the construction timeline:  a 25 year old project</vt:lpstr>
      <vt:lpstr>What is the possibile for HE-LHC? (done in 2011)</vt:lpstr>
      <vt:lpstr>Rough cost rough evalution (personal)</vt:lpstr>
      <vt:lpstr>Other important issues (among many …)</vt:lpstr>
      <vt:lpstr>Injector chain</vt:lpstr>
      <vt:lpstr>Between Linac4 and SPS+</vt:lpstr>
      <vt:lpstr>Alternate scenarios Injectors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Large Hadron Collider of CERN and the roadmap toward higher performance</dc:title>
  <dc:creator>rossiluc</dc:creator>
  <cp:lastModifiedBy>Lucio Rossi</cp:lastModifiedBy>
  <cp:revision>80</cp:revision>
  <dcterms:created xsi:type="dcterms:W3CDTF">2011-10-24T20:19:13Z</dcterms:created>
  <dcterms:modified xsi:type="dcterms:W3CDTF">2014-05-22T06:31:51Z</dcterms:modified>
</cp:coreProperties>
</file>