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8"/>
  </p:notesMasterIdLst>
  <p:handoutMasterIdLst>
    <p:handoutMasterId r:id="rId49"/>
  </p:handoutMasterIdLst>
  <p:sldIdLst>
    <p:sldId id="257" r:id="rId3"/>
    <p:sldId id="328" r:id="rId4"/>
    <p:sldId id="338" r:id="rId5"/>
    <p:sldId id="381" r:id="rId6"/>
    <p:sldId id="340" r:id="rId7"/>
    <p:sldId id="341" r:id="rId8"/>
    <p:sldId id="342" r:id="rId9"/>
    <p:sldId id="343" r:id="rId10"/>
    <p:sldId id="345" r:id="rId11"/>
    <p:sldId id="350" r:id="rId12"/>
    <p:sldId id="352" r:id="rId13"/>
    <p:sldId id="349" r:id="rId14"/>
    <p:sldId id="351" r:id="rId15"/>
    <p:sldId id="347" r:id="rId16"/>
    <p:sldId id="348" r:id="rId17"/>
    <p:sldId id="353" r:id="rId18"/>
    <p:sldId id="339" r:id="rId19"/>
    <p:sldId id="354" r:id="rId20"/>
    <p:sldId id="355" r:id="rId21"/>
    <p:sldId id="382" r:id="rId22"/>
    <p:sldId id="356" r:id="rId23"/>
    <p:sldId id="357" r:id="rId24"/>
    <p:sldId id="364" r:id="rId25"/>
    <p:sldId id="367" r:id="rId26"/>
    <p:sldId id="366" r:id="rId27"/>
    <p:sldId id="368" r:id="rId28"/>
    <p:sldId id="358" r:id="rId29"/>
    <p:sldId id="369" r:id="rId30"/>
    <p:sldId id="370" r:id="rId31"/>
    <p:sldId id="362" r:id="rId32"/>
    <p:sldId id="359" r:id="rId33"/>
    <p:sldId id="360" r:id="rId34"/>
    <p:sldId id="371" r:id="rId35"/>
    <p:sldId id="372" r:id="rId36"/>
    <p:sldId id="363" r:id="rId37"/>
    <p:sldId id="373" r:id="rId38"/>
    <p:sldId id="374" r:id="rId39"/>
    <p:sldId id="375" r:id="rId40"/>
    <p:sldId id="377" r:id="rId41"/>
    <p:sldId id="376" r:id="rId42"/>
    <p:sldId id="378" r:id="rId43"/>
    <p:sldId id="379" r:id="rId44"/>
    <p:sldId id="365" r:id="rId45"/>
    <p:sldId id="380" r:id="rId46"/>
    <p:sldId id="297" r:id="rId47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33CC33"/>
    <a:srgbClr val="FFFF00"/>
    <a:srgbClr val="FF6600"/>
    <a:srgbClr val="00FF00"/>
    <a:srgbClr val="777777"/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710" autoAdjust="0"/>
  </p:normalViewPr>
  <p:slideViewPr>
    <p:cSldViewPr>
      <p:cViewPr varScale="1">
        <p:scale>
          <a:sx n="65" d="100"/>
          <a:sy n="65" d="100"/>
        </p:scale>
        <p:origin x="-131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717" y="-72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408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408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2A524FA-164F-49E4-AAAF-88DC54B0AE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293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408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862513"/>
            <a:ext cx="52006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408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B0949F5-0FAD-43B7-B190-DE53CD564A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009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2C6ACF3-453F-42F6-8979-5E39700EAB78}" type="slidenum">
              <a:rPr lang="it-IT" altLang="it-IT" sz="1100">
                <a:latin typeface="Times New Roman" pitchFamily="18" charset="0"/>
              </a:rPr>
              <a:pPr eaLnBrk="1" hangingPunct="1"/>
              <a:t>1</a:t>
            </a:fld>
            <a:endParaRPr lang="it-IT" altLang="it-IT" sz="11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ChangeArrowheads="1"/>
          </p:cNvSpPr>
          <p:nvPr>
            <p:ph type="body" idx="1"/>
          </p:nvPr>
        </p:nvSpPr>
        <p:spPr>
          <a:xfrm>
            <a:off x="949325" y="4860925"/>
            <a:ext cx="5200650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AC0DFE6-2BDE-422B-958E-9140E016C4ED}" type="slidenum">
              <a:rPr lang="it-IT" altLang="it-IT" sz="1100">
                <a:latin typeface="Times New Roman" pitchFamily="18" charset="0"/>
              </a:rPr>
              <a:pPr eaLnBrk="1" hangingPunct="1"/>
              <a:t>2</a:t>
            </a:fld>
            <a:endParaRPr lang="it-IT" altLang="it-IT" sz="11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2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22 Maggio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Antonio Zoccoli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BD51F1-267F-482B-8F21-0F4CBC54AB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04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22 Maggio 2014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Antonio Zoccoli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16BB2D-F78D-484E-882F-55FC0CA577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6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22 Maggio 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Antonio Zoccoli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459B-016B-4AD0-BA54-5F21519208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97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22 Maggio 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Antonio Zoccoli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477D1-21BF-4A4E-82D4-196D20569A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39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4E21E-D0E5-4E27-BFEF-73F0E5FA605D}" type="datetimeFigureOut">
              <a:rPr lang="it-IT"/>
              <a:pPr>
                <a:defRPr/>
              </a:pPr>
              <a:t>21/05/2014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385E-4202-4C11-8DA3-628714E6C3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230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3E2F-60CF-45F7-83A3-31C1DB71329C}" type="datetimeFigureOut">
              <a:rPr lang="it-IT"/>
              <a:pPr>
                <a:defRPr/>
              </a:pPr>
              <a:t>21/05/2014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98DF-00D9-4980-9E88-F8A784A548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221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A7EA-A05A-4623-B709-FA7A26426BB3}" type="datetimeFigureOut">
              <a:rPr lang="it-IT"/>
              <a:pPr>
                <a:defRPr/>
              </a:pPr>
              <a:t>21/05/2014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8E356-EE29-4C6C-B696-118F8C9629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232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9E12-9845-48B2-B78D-BEECCB8066BB}" type="datetimeFigureOut">
              <a:rPr lang="it-IT"/>
              <a:pPr>
                <a:defRPr/>
              </a:pPr>
              <a:t>21/05/2014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4DC13-FFD8-4A46-BD9E-8E8C834FD3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764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C4E2B-7391-4D94-A338-30E159051D52}" type="datetimeFigureOut">
              <a:rPr lang="it-IT"/>
              <a:pPr>
                <a:defRPr/>
              </a:pPr>
              <a:t>21/05/2014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BDF3-45CE-4671-BE4D-7FDBB3BF87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114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0E9E-65A2-4FBC-A8B5-CE6BAE1A6439}" type="datetimeFigureOut">
              <a:rPr lang="it-IT"/>
              <a:pPr>
                <a:defRPr/>
              </a:pPr>
              <a:t>21/05/2014</a:t>
            </a:fld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039F-E615-428E-921E-6EE95DC50A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389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40B2-E3A1-498B-BDE3-D65DE1720426}" type="datetimeFigureOut">
              <a:rPr lang="it-IT"/>
              <a:pPr>
                <a:defRPr/>
              </a:pPr>
              <a:t>21/05/2014</a:t>
            </a:fld>
            <a:endParaRPr lang="it-IT" dirty="0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AE84-B4ED-4ADB-97AB-0FCF387AF8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73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22 Maggio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Antonio Zoccoli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E8D961-D618-4373-8AC2-86F3D44FAA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708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67498-3F56-489E-9386-2FDE330CC6BD}" type="datetimeFigureOut">
              <a:rPr lang="it-IT"/>
              <a:pPr>
                <a:defRPr/>
              </a:pPr>
              <a:t>21/05/2014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BF84-3E1B-4AB6-9CD4-CAE6B2D1E5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015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0616B-473B-43DA-8B34-3488F3E02D17}" type="datetimeFigureOut">
              <a:rPr lang="it-IT"/>
              <a:pPr>
                <a:defRPr/>
              </a:pPr>
              <a:t>21/05/2014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BAED7-D60D-40E4-B073-F70466F021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907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1C30C-496A-47B2-83D4-0994507918C2}" type="datetimeFigureOut">
              <a:rPr lang="it-IT"/>
              <a:pPr>
                <a:defRPr/>
              </a:pPr>
              <a:t>21/05/2014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AFB47-ECEE-43E6-A03A-96D33464BB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840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D62-588B-4E30-AC03-CE9E27ED1CB4}" type="datetimeFigureOut">
              <a:rPr lang="it-IT"/>
              <a:pPr>
                <a:defRPr/>
              </a:pPr>
              <a:t>21/05/2014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34467-28A4-4844-B51B-D56AF58220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54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22 Maggio 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Antonio Zoccoli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5FAFC-0C5A-4000-A6FD-4EA6C67618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83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22 Maggio 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Antonio Zoccoli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97496-9892-4E1A-9CAF-195563F021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23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22 Maggio 2014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Antonio Zoccoli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3410F-1076-4C24-A261-6E49C474D5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94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22 Maggio 2014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Antonio Zoccoli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AA30F-2998-494F-9C3B-6CB7916AD1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75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22 Maggio 2014</a:t>
            </a:r>
          </a:p>
        </p:txBody>
      </p:sp>
      <p:sp>
        <p:nvSpPr>
          <p:cNvPr id="3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C8B8-FD05-41E3-952A-0D46EB121A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4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Antonio Zoccoli</a:t>
            </a:r>
          </a:p>
        </p:txBody>
      </p:sp>
    </p:spTree>
    <p:extLst>
      <p:ext uri="{BB962C8B-B14F-4D97-AF65-F5344CB8AC3E}">
        <p14:creationId xmlns:p14="http://schemas.microsoft.com/office/powerpoint/2010/main" val="111751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22 Maggio 2014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Antonio Zoccoli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ED00F-097C-4808-993E-0BB6D0AF31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90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22 Maggio 2014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Antonio Zoccoli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1B3BE-406F-4895-ADFA-49A1810069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39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0263" y="6345238"/>
            <a:ext cx="172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/>
              <a:t>22 Maggio 2014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08288" y="634523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/>
              <a:t>Antonio Zoccoli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345238"/>
            <a:ext cx="1077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8F52DDD-51FC-48C2-B42D-9EA6CA8ACA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1031" name="Group 7"/>
          <p:cNvGrpSpPr>
            <a:grpSpLocks noChangeAspect="1"/>
          </p:cNvGrpSpPr>
          <p:nvPr userDrawn="1"/>
        </p:nvGrpSpPr>
        <p:grpSpPr bwMode="auto">
          <a:xfrm>
            <a:off x="182563" y="6053138"/>
            <a:ext cx="536575" cy="688975"/>
            <a:chOff x="4896" y="59"/>
            <a:chExt cx="576" cy="805"/>
          </a:xfrm>
        </p:grpSpPr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59"/>
              <a:ext cx="374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Freeform 9"/>
            <p:cNvSpPr>
              <a:spLocks noChangeAspect="1" noEditPoints="1"/>
            </p:cNvSpPr>
            <p:nvPr userDrawn="1"/>
          </p:nvSpPr>
          <p:spPr bwMode="auto">
            <a:xfrm>
              <a:off x="5153" y="549"/>
              <a:ext cx="319" cy="197"/>
            </a:xfrm>
            <a:custGeom>
              <a:avLst/>
              <a:gdLst/>
              <a:ahLst/>
              <a:cxnLst>
                <a:cxn ang="0">
                  <a:pos x="29" y="78"/>
                </a:cxn>
                <a:cxn ang="0">
                  <a:pos x="54" y="2"/>
                </a:cxn>
                <a:cxn ang="0">
                  <a:pos x="37" y="24"/>
                </a:cxn>
                <a:cxn ang="0">
                  <a:pos x="91" y="24"/>
                </a:cxn>
                <a:cxn ang="0">
                  <a:pos x="129" y="24"/>
                </a:cxn>
                <a:cxn ang="0">
                  <a:pos x="139" y="90"/>
                </a:cxn>
                <a:cxn ang="0">
                  <a:pos x="183" y="70"/>
                </a:cxn>
                <a:cxn ang="0">
                  <a:pos x="231" y="78"/>
                </a:cxn>
                <a:cxn ang="0">
                  <a:pos x="208" y="2"/>
                </a:cxn>
                <a:cxn ang="0">
                  <a:pos x="226" y="60"/>
                </a:cxn>
                <a:cxn ang="0">
                  <a:pos x="270" y="68"/>
                </a:cxn>
                <a:cxn ang="0">
                  <a:pos x="283" y="58"/>
                </a:cxn>
                <a:cxn ang="0">
                  <a:pos x="268" y="14"/>
                </a:cxn>
                <a:cxn ang="0">
                  <a:pos x="310" y="32"/>
                </a:cxn>
                <a:cxn ang="0">
                  <a:pos x="291" y="24"/>
                </a:cxn>
                <a:cxn ang="0">
                  <a:pos x="301" y="40"/>
                </a:cxn>
                <a:cxn ang="0">
                  <a:pos x="310" y="70"/>
                </a:cxn>
                <a:cxn ang="0">
                  <a:pos x="280" y="92"/>
                </a:cxn>
                <a:cxn ang="0">
                  <a:pos x="21" y="138"/>
                </a:cxn>
                <a:cxn ang="0">
                  <a:pos x="27" y="154"/>
                </a:cxn>
                <a:cxn ang="0">
                  <a:pos x="0" y="196"/>
                </a:cxn>
                <a:cxn ang="0">
                  <a:pos x="23" y="124"/>
                </a:cxn>
                <a:cxn ang="0">
                  <a:pos x="48" y="130"/>
                </a:cxn>
                <a:cxn ang="0">
                  <a:pos x="33" y="172"/>
                </a:cxn>
                <a:cxn ang="0">
                  <a:pos x="21" y="196"/>
                </a:cxn>
                <a:cxn ang="0">
                  <a:pos x="79" y="118"/>
                </a:cxn>
                <a:cxn ang="0">
                  <a:pos x="94" y="118"/>
                </a:cxn>
                <a:cxn ang="0">
                  <a:pos x="81" y="146"/>
                </a:cxn>
                <a:cxn ang="0">
                  <a:pos x="100" y="144"/>
                </a:cxn>
                <a:cxn ang="0">
                  <a:pos x="127" y="118"/>
                </a:cxn>
                <a:cxn ang="0">
                  <a:pos x="152" y="152"/>
                </a:cxn>
                <a:cxn ang="0">
                  <a:pos x="116" y="170"/>
                </a:cxn>
                <a:cxn ang="0">
                  <a:pos x="102" y="152"/>
                </a:cxn>
                <a:cxn ang="0">
                  <a:pos x="121" y="146"/>
                </a:cxn>
                <a:cxn ang="0">
                  <a:pos x="131" y="146"/>
                </a:cxn>
                <a:cxn ang="0">
                  <a:pos x="160" y="196"/>
                </a:cxn>
                <a:cxn ang="0">
                  <a:pos x="170" y="90"/>
                </a:cxn>
                <a:cxn ang="0">
                  <a:pos x="183" y="102"/>
                </a:cxn>
                <a:cxn ang="0">
                  <a:pos x="170" y="114"/>
                </a:cxn>
                <a:cxn ang="0">
                  <a:pos x="160" y="106"/>
                </a:cxn>
                <a:cxn ang="0">
                  <a:pos x="164" y="92"/>
                </a:cxn>
                <a:cxn ang="0">
                  <a:pos x="220" y="138"/>
                </a:cxn>
                <a:cxn ang="0">
                  <a:pos x="210" y="138"/>
                </a:cxn>
                <a:cxn ang="0">
                  <a:pos x="214" y="158"/>
                </a:cxn>
                <a:cxn ang="0">
                  <a:pos x="239" y="154"/>
                </a:cxn>
                <a:cxn ang="0">
                  <a:pos x="214" y="172"/>
                </a:cxn>
                <a:cxn ang="0">
                  <a:pos x="191" y="152"/>
                </a:cxn>
                <a:cxn ang="0">
                  <a:pos x="197" y="124"/>
                </a:cxn>
                <a:cxn ang="0">
                  <a:pos x="226" y="120"/>
                </a:cxn>
                <a:cxn ang="0">
                  <a:pos x="239" y="136"/>
                </a:cxn>
                <a:cxn ang="0">
                  <a:pos x="276" y="172"/>
                </a:cxn>
                <a:cxn ang="0">
                  <a:pos x="249" y="160"/>
                </a:cxn>
                <a:cxn ang="0">
                  <a:pos x="258" y="122"/>
                </a:cxn>
                <a:cxn ang="0">
                  <a:pos x="276" y="134"/>
                </a:cxn>
                <a:cxn ang="0">
                  <a:pos x="276" y="154"/>
                </a:cxn>
                <a:cxn ang="0">
                  <a:pos x="285" y="134"/>
                </a:cxn>
                <a:cxn ang="0">
                  <a:pos x="312" y="104"/>
                </a:cxn>
                <a:cxn ang="0">
                  <a:pos x="312" y="134"/>
                </a:cxn>
              </a:cxnLst>
              <a:rect l="0" t="0" r="r" b="b"/>
              <a:pathLst>
                <a:path w="318" h="196">
                  <a:moveTo>
                    <a:pt x="73" y="90"/>
                  </a:moveTo>
                  <a:lnTo>
                    <a:pt x="48" y="90"/>
                  </a:lnTo>
                  <a:lnTo>
                    <a:pt x="46" y="78"/>
                  </a:lnTo>
                  <a:lnTo>
                    <a:pt x="29" y="78"/>
                  </a:lnTo>
                  <a:lnTo>
                    <a:pt x="27" y="90"/>
                  </a:lnTo>
                  <a:lnTo>
                    <a:pt x="2" y="90"/>
                  </a:lnTo>
                  <a:lnTo>
                    <a:pt x="23" y="2"/>
                  </a:lnTo>
                  <a:lnTo>
                    <a:pt x="54" y="2"/>
                  </a:lnTo>
                  <a:lnTo>
                    <a:pt x="73" y="90"/>
                  </a:lnTo>
                  <a:close/>
                  <a:moveTo>
                    <a:pt x="33" y="60"/>
                  </a:moveTo>
                  <a:lnTo>
                    <a:pt x="44" y="60"/>
                  </a:lnTo>
                  <a:lnTo>
                    <a:pt x="37" y="24"/>
                  </a:lnTo>
                  <a:lnTo>
                    <a:pt x="33" y="60"/>
                  </a:lnTo>
                  <a:close/>
                  <a:moveTo>
                    <a:pt x="114" y="90"/>
                  </a:moveTo>
                  <a:lnTo>
                    <a:pt x="91" y="90"/>
                  </a:lnTo>
                  <a:lnTo>
                    <a:pt x="91" y="24"/>
                  </a:lnTo>
                  <a:lnTo>
                    <a:pt x="77" y="24"/>
                  </a:lnTo>
                  <a:lnTo>
                    <a:pt x="77" y="2"/>
                  </a:lnTo>
                  <a:lnTo>
                    <a:pt x="129" y="2"/>
                  </a:lnTo>
                  <a:lnTo>
                    <a:pt x="129" y="24"/>
                  </a:lnTo>
                  <a:lnTo>
                    <a:pt x="114" y="24"/>
                  </a:lnTo>
                  <a:lnTo>
                    <a:pt x="114" y="90"/>
                  </a:lnTo>
                  <a:close/>
                  <a:moveTo>
                    <a:pt x="183" y="90"/>
                  </a:moveTo>
                  <a:lnTo>
                    <a:pt x="139" y="90"/>
                  </a:lnTo>
                  <a:lnTo>
                    <a:pt x="139" y="2"/>
                  </a:lnTo>
                  <a:lnTo>
                    <a:pt x="164" y="2"/>
                  </a:lnTo>
                  <a:lnTo>
                    <a:pt x="164" y="70"/>
                  </a:lnTo>
                  <a:lnTo>
                    <a:pt x="183" y="70"/>
                  </a:lnTo>
                  <a:lnTo>
                    <a:pt x="183" y="90"/>
                  </a:lnTo>
                  <a:close/>
                  <a:moveTo>
                    <a:pt x="258" y="90"/>
                  </a:moveTo>
                  <a:lnTo>
                    <a:pt x="233" y="90"/>
                  </a:lnTo>
                  <a:lnTo>
                    <a:pt x="231" y="78"/>
                  </a:lnTo>
                  <a:lnTo>
                    <a:pt x="214" y="78"/>
                  </a:lnTo>
                  <a:lnTo>
                    <a:pt x="212" y="90"/>
                  </a:lnTo>
                  <a:lnTo>
                    <a:pt x="187" y="90"/>
                  </a:lnTo>
                  <a:lnTo>
                    <a:pt x="208" y="2"/>
                  </a:lnTo>
                  <a:lnTo>
                    <a:pt x="239" y="2"/>
                  </a:lnTo>
                  <a:lnTo>
                    <a:pt x="258" y="90"/>
                  </a:lnTo>
                  <a:close/>
                  <a:moveTo>
                    <a:pt x="216" y="60"/>
                  </a:moveTo>
                  <a:lnTo>
                    <a:pt x="226" y="60"/>
                  </a:lnTo>
                  <a:lnTo>
                    <a:pt x="222" y="24"/>
                  </a:lnTo>
                  <a:lnTo>
                    <a:pt x="216" y="60"/>
                  </a:lnTo>
                  <a:close/>
                  <a:moveTo>
                    <a:pt x="264" y="60"/>
                  </a:moveTo>
                  <a:lnTo>
                    <a:pt x="270" y="68"/>
                  </a:lnTo>
                  <a:lnTo>
                    <a:pt x="278" y="70"/>
                  </a:lnTo>
                  <a:lnTo>
                    <a:pt x="285" y="68"/>
                  </a:lnTo>
                  <a:lnTo>
                    <a:pt x="287" y="64"/>
                  </a:lnTo>
                  <a:lnTo>
                    <a:pt x="283" y="58"/>
                  </a:lnTo>
                  <a:lnTo>
                    <a:pt x="274" y="50"/>
                  </a:lnTo>
                  <a:lnTo>
                    <a:pt x="266" y="42"/>
                  </a:lnTo>
                  <a:lnTo>
                    <a:pt x="264" y="30"/>
                  </a:lnTo>
                  <a:lnTo>
                    <a:pt x="268" y="14"/>
                  </a:lnTo>
                  <a:lnTo>
                    <a:pt x="278" y="4"/>
                  </a:lnTo>
                  <a:lnTo>
                    <a:pt x="291" y="0"/>
                  </a:lnTo>
                  <a:lnTo>
                    <a:pt x="310" y="4"/>
                  </a:lnTo>
                  <a:lnTo>
                    <a:pt x="310" y="32"/>
                  </a:lnTo>
                  <a:lnTo>
                    <a:pt x="301" y="24"/>
                  </a:lnTo>
                  <a:lnTo>
                    <a:pt x="299" y="24"/>
                  </a:lnTo>
                  <a:lnTo>
                    <a:pt x="295" y="22"/>
                  </a:lnTo>
                  <a:lnTo>
                    <a:pt x="291" y="24"/>
                  </a:lnTo>
                  <a:lnTo>
                    <a:pt x="289" y="26"/>
                  </a:lnTo>
                  <a:lnTo>
                    <a:pt x="289" y="30"/>
                  </a:lnTo>
                  <a:lnTo>
                    <a:pt x="293" y="34"/>
                  </a:lnTo>
                  <a:lnTo>
                    <a:pt x="301" y="40"/>
                  </a:lnTo>
                  <a:lnTo>
                    <a:pt x="305" y="44"/>
                  </a:lnTo>
                  <a:lnTo>
                    <a:pt x="307" y="48"/>
                  </a:lnTo>
                  <a:lnTo>
                    <a:pt x="312" y="62"/>
                  </a:lnTo>
                  <a:lnTo>
                    <a:pt x="310" y="70"/>
                  </a:lnTo>
                  <a:lnTo>
                    <a:pt x="307" y="78"/>
                  </a:lnTo>
                  <a:lnTo>
                    <a:pt x="303" y="84"/>
                  </a:lnTo>
                  <a:lnTo>
                    <a:pt x="297" y="88"/>
                  </a:lnTo>
                  <a:lnTo>
                    <a:pt x="280" y="92"/>
                  </a:lnTo>
                  <a:lnTo>
                    <a:pt x="264" y="88"/>
                  </a:lnTo>
                  <a:lnTo>
                    <a:pt x="264" y="60"/>
                  </a:lnTo>
                  <a:close/>
                  <a:moveTo>
                    <a:pt x="25" y="134"/>
                  </a:moveTo>
                  <a:lnTo>
                    <a:pt x="21" y="138"/>
                  </a:lnTo>
                  <a:lnTo>
                    <a:pt x="21" y="146"/>
                  </a:lnTo>
                  <a:lnTo>
                    <a:pt x="21" y="154"/>
                  </a:lnTo>
                  <a:lnTo>
                    <a:pt x="25" y="156"/>
                  </a:lnTo>
                  <a:lnTo>
                    <a:pt x="27" y="154"/>
                  </a:lnTo>
                  <a:lnTo>
                    <a:pt x="29" y="144"/>
                  </a:lnTo>
                  <a:lnTo>
                    <a:pt x="29" y="136"/>
                  </a:lnTo>
                  <a:lnTo>
                    <a:pt x="25" y="134"/>
                  </a:lnTo>
                  <a:close/>
                  <a:moveTo>
                    <a:pt x="0" y="196"/>
                  </a:moveTo>
                  <a:lnTo>
                    <a:pt x="0" y="118"/>
                  </a:lnTo>
                  <a:lnTo>
                    <a:pt x="21" y="118"/>
                  </a:lnTo>
                  <a:lnTo>
                    <a:pt x="21" y="126"/>
                  </a:lnTo>
                  <a:lnTo>
                    <a:pt x="23" y="124"/>
                  </a:lnTo>
                  <a:lnTo>
                    <a:pt x="25" y="120"/>
                  </a:lnTo>
                  <a:lnTo>
                    <a:pt x="33" y="118"/>
                  </a:lnTo>
                  <a:lnTo>
                    <a:pt x="42" y="120"/>
                  </a:lnTo>
                  <a:lnTo>
                    <a:pt x="48" y="130"/>
                  </a:lnTo>
                  <a:lnTo>
                    <a:pt x="50" y="146"/>
                  </a:lnTo>
                  <a:lnTo>
                    <a:pt x="48" y="160"/>
                  </a:lnTo>
                  <a:lnTo>
                    <a:pt x="42" y="170"/>
                  </a:lnTo>
                  <a:lnTo>
                    <a:pt x="33" y="172"/>
                  </a:lnTo>
                  <a:lnTo>
                    <a:pt x="27" y="170"/>
                  </a:lnTo>
                  <a:lnTo>
                    <a:pt x="21" y="164"/>
                  </a:lnTo>
                  <a:lnTo>
                    <a:pt x="21" y="172"/>
                  </a:lnTo>
                  <a:lnTo>
                    <a:pt x="21" y="196"/>
                  </a:lnTo>
                  <a:lnTo>
                    <a:pt x="0" y="196"/>
                  </a:lnTo>
                  <a:close/>
                  <a:moveTo>
                    <a:pt x="58" y="172"/>
                  </a:moveTo>
                  <a:lnTo>
                    <a:pt x="58" y="118"/>
                  </a:lnTo>
                  <a:lnTo>
                    <a:pt x="79" y="118"/>
                  </a:lnTo>
                  <a:lnTo>
                    <a:pt x="79" y="128"/>
                  </a:lnTo>
                  <a:lnTo>
                    <a:pt x="81" y="124"/>
                  </a:lnTo>
                  <a:lnTo>
                    <a:pt x="83" y="120"/>
                  </a:lnTo>
                  <a:lnTo>
                    <a:pt x="94" y="118"/>
                  </a:lnTo>
                  <a:lnTo>
                    <a:pt x="94" y="140"/>
                  </a:lnTo>
                  <a:lnTo>
                    <a:pt x="87" y="138"/>
                  </a:lnTo>
                  <a:lnTo>
                    <a:pt x="81" y="142"/>
                  </a:lnTo>
                  <a:lnTo>
                    <a:pt x="81" y="146"/>
                  </a:lnTo>
                  <a:lnTo>
                    <a:pt x="79" y="148"/>
                  </a:lnTo>
                  <a:lnTo>
                    <a:pt x="79" y="172"/>
                  </a:lnTo>
                  <a:lnTo>
                    <a:pt x="58" y="172"/>
                  </a:lnTo>
                  <a:close/>
                  <a:moveTo>
                    <a:pt x="100" y="144"/>
                  </a:moveTo>
                  <a:lnTo>
                    <a:pt x="104" y="130"/>
                  </a:lnTo>
                  <a:lnTo>
                    <a:pt x="114" y="120"/>
                  </a:lnTo>
                  <a:lnTo>
                    <a:pt x="118" y="118"/>
                  </a:lnTo>
                  <a:lnTo>
                    <a:pt x="127" y="118"/>
                  </a:lnTo>
                  <a:lnTo>
                    <a:pt x="139" y="120"/>
                  </a:lnTo>
                  <a:lnTo>
                    <a:pt x="150" y="130"/>
                  </a:lnTo>
                  <a:lnTo>
                    <a:pt x="152" y="144"/>
                  </a:lnTo>
                  <a:lnTo>
                    <a:pt x="152" y="152"/>
                  </a:lnTo>
                  <a:lnTo>
                    <a:pt x="148" y="160"/>
                  </a:lnTo>
                  <a:lnTo>
                    <a:pt x="139" y="170"/>
                  </a:lnTo>
                  <a:lnTo>
                    <a:pt x="125" y="172"/>
                  </a:lnTo>
                  <a:lnTo>
                    <a:pt x="116" y="170"/>
                  </a:lnTo>
                  <a:lnTo>
                    <a:pt x="108" y="166"/>
                  </a:lnTo>
                  <a:lnTo>
                    <a:pt x="106" y="162"/>
                  </a:lnTo>
                  <a:lnTo>
                    <a:pt x="102" y="156"/>
                  </a:lnTo>
                  <a:lnTo>
                    <a:pt x="102" y="152"/>
                  </a:lnTo>
                  <a:lnTo>
                    <a:pt x="100" y="144"/>
                  </a:lnTo>
                  <a:close/>
                  <a:moveTo>
                    <a:pt x="127" y="132"/>
                  </a:moveTo>
                  <a:lnTo>
                    <a:pt x="123" y="136"/>
                  </a:lnTo>
                  <a:lnTo>
                    <a:pt x="121" y="146"/>
                  </a:lnTo>
                  <a:lnTo>
                    <a:pt x="123" y="154"/>
                  </a:lnTo>
                  <a:lnTo>
                    <a:pt x="127" y="158"/>
                  </a:lnTo>
                  <a:lnTo>
                    <a:pt x="131" y="156"/>
                  </a:lnTo>
                  <a:lnTo>
                    <a:pt x="131" y="146"/>
                  </a:lnTo>
                  <a:lnTo>
                    <a:pt x="131" y="136"/>
                  </a:lnTo>
                  <a:lnTo>
                    <a:pt x="127" y="132"/>
                  </a:lnTo>
                  <a:close/>
                  <a:moveTo>
                    <a:pt x="181" y="196"/>
                  </a:moveTo>
                  <a:lnTo>
                    <a:pt x="160" y="196"/>
                  </a:lnTo>
                  <a:lnTo>
                    <a:pt x="160" y="118"/>
                  </a:lnTo>
                  <a:lnTo>
                    <a:pt x="181" y="118"/>
                  </a:lnTo>
                  <a:lnTo>
                    <a:pt x="181" y="196"/>
                  </a:lnTo>
                  <a:close/>
                  <a:moveTo>
                    <a:pt x="170" y="90"/>
                  </a:moveTo>
                  <a:lnTo>
                    <a:pt x="175" y="92"/>
                  </a:lnTo>
                  <a:lnTo>
                    <a:pt x="177" y="92"/>
                  </a:lnTo>
                  <a:lnTo>
                    <a:pt x="181" y="96"/>
                  </a:lnTo>
                  <a:lnTo>
                    <a:pt x="183" y="102"/>
                  </a:lnTo>
                  <a:lnTo>
                    <a:pt x="181" y="108"/>
                  </a:lnTo>
                  <a:lnTo>
                    <a:pt x="177" y="112"/>
                  </a:lnTo>
                  <a:lnTo>
                    <a:pt x="175" y="114"/>
                  </a:lnTo>
                  <a:lnTo>
                    <a:pt x="170" y="114"/>
                  </a:lnTo>
                  <a:lnTo>
                    <a:pt x="168" y="114"/>
                  </a:lnTo>
                  <a:lnTo>
                    <a:pt x="164" y="112"/>
                  </a:lnTo>
                  <a:lnTo>
                    <a:pt x="160" y="108"/>
                  </a:lnTo>
                  <a:lnTo>
                    <a:pt x="160" y="106"/>
                  </a:lnTo>
                  <a:lnTo>
                    <a:pt x="158" y="102"/>
                  </a:lnTo>
                  <a:lnTo>
                    <a:pt x="160" y="100"/>
                  </a:lnTo>
                  <a:lnTo>
                    <a:pt x="160" y="96"/>
                  </a:lnTo>
                  <a:lnTo>
                    <a:pt x="164" y="92"/>
                  </a:lnTo>
                  <a:lnTo>
                    <a:pt x="168" y="92"/>
                  </a:lnTo>
                  <a:lnTo>
                    <a:pt x="170" y="90"/>
                  </a:lnTo>
                  <a:close/>
                  <a:moveTo>
                    <a:pt x="210" y="138"/>
                  </a:moveTo>
                  <a:lnTo>
                    <a:pt x="220" y="138"/>
                  </a:lnTo>
                  <a:lnTo>
                    <a:pt x="218" y="134"/>
                  </a:lnTo>
                  <a:lnTo>
                    <a:pt x="214" y="132"/>
                  </a:lnTo>
                  <a:lnTo>
                    <a:pt x="212" y="134"/>
                  </a:lnTo>
                  <a:lnTo>
                    <a:pt x="210" y="138"/>
                  </a:lnTo>
                  <a:close/>
                  <a:moveTo>
                    <a:pt x="239" y="150"/>
                  </a:moveTo>
                  <a:lnTo>
                    <a:pt x="210" y="150"/>
                  </a:lnTo>
                  <a:lnTo>
                    <a:pt x="212" y="156"/>
                  </a:lnTo>
                  <a:lnTo>
                    <a:pt x="214" y="158"/>
                  </a:lnTo>
                  <a:lnTo>
                    <a:pt x="216" y="158"/>
                  </a:lnTo>
                  <a:lnTo>
                    <a:pt x="218" y="156"/>
                  </a:lnTo>
                  <a:lnTo>
                    <a:pt x="218" y="154"/>
                  </a:lnTo>
                  <a:lnTo>
                    <a:pt x="239" y="154"/>
                  </a:lnTo>
                  <a:lnTo>
                    <a:pt x="237" y="162"/>
                  </a:lnTo>
                  <a:lnTo>
                    <a:pt x="231" y="168"/>
                  </a:lnTo>
                  <a:lnTo>
                    <a:pt x="224" y="170"/>
                  </a:lnTo>
                  <a:lnTo>
                    <a:pt x="214" y="172"/>
                  </a:lnTo>
                  <a:lnTo>
                    <a:pt x="206" y="170"/>
                  </a:lnTo>
                  <a:lnTo>
                    <a:pt x="197" y="166"/>
                  </a:lnTo>
                  <a:lnTo>
                    <a:pt x="191" y="158"/>
                  </a:lnTo>
                  <a:lnTo>
                    <a:pt x="191" y="152"/>
                  </a:lnTo>
                  <a:lnTo>
                    <a:pt x="189" y="146"/>
                  </a:lnTo>
                  <a:lnTo>
                    <a:pt x="191" y="140"/>
                  </a:lnTo>
                  <a:lnTo>
                    <a:pt x="191" y="134"/>
                  </a:lnTo>
                  <a:lnTo>
                    <a:pt x="197" y="124"/>
                  </a:lnTo>
                  <a:lnTo>
                    <a:pt x="204" y="122"/>
                  </a:lnTo>
                  <a:lnTo>
                    <a:pt x="208" y="120"/>
                  </a:lnTo>
                  <a:lnTo>
                    <a:pt x="216" y="118"/>
                  </a:lnTo>
                  <a:lnTo>
                    <a:pt x="226" y="120"/>
                  </a:lnTo>
                  <a:lnTo>
                    <a:pt x="231" y="124"/>
                  </a:lnTo>
                  <a:lnTo>
                    <a:pt x="235" y="126"/>
                  </a:lnTo>
                  <a:lnTo>
                    <a:pt x="237" y="130"/>
                  </a:lnTo>
                  <a:lnTo>
                    <a:pt x="239" y="136"/>
                  </a:lnTo>
                  <a:lnTo>
                    <a:pt x="239" y="146"/>
                  </a:lnTo>
                  <a:lnTo>
                    <a:pt x="239" y="150"/>
                  </a:lnTo>
                  <a:close/>
                  <a:moveTo>
                    <a:pt x="276" y="154"/>
                  </a:moveTo>
                  <a:lnTo>
                    <a:pt x="276" y="172"/>
                  </a:lnTo>
                  <a:lnTo>
                    <a:pt x="272" y="172"/>
                  </a:lnTo>
                  <a:lnTo>
                    <a:pt x="264" y="172"/>
                  </a:lnTo>
                  <a:lnTo>
                    <a:pt x="260" y="170"/>
                  </a:lnTo>
                  <a:lnTo>
                    <a:pt x="249" y="160"/>
                  </a:lnTo>
                  <a:lnTo>
                    <a:pt x="247" y="144"/>
                  </a:lnTo>
                  <a:lnTo>
                    <a:pt x="249" y="132"/>
                  </a:lnTo>
                  <a:lnTo>
                    <a:pt x="253" y="124"/>
                  </a:lnTo>
                  <a:lnTo>
                    <a:pt x="258" y="122"/>
                  </a:lnTo>
                  <a:lnTo>
                    <a:pt x="262" y="120"/>
                  </a:lnTo>
                  <a:lnTo>
                    <a:pt x="272" y="118"/>
                  </a:lnTo>
                  <a:lnTo>
                    <a:pt x="276" y="118"/>
                  </a:lnTo>
                  <a:lnTo>
                    <a:pt x="276" y="134"/>
                  </a:lnTo>
                  <a:lnTo>
                    <a:pt x="270" y="138"/>
                  </a:lnTo>
                  <a:lnTo>
                    <a:pt x="268" y="144"/>
                  </a:lnTo>
                  <a:lnTo>
                    <a:pt x="270" y="152"/>
                  </a:lnTo>
                  <a:lnTo>
                    <a:pt x="276" y="154"/>
                  </a:lnTo>
                  <a:close/>
                  <a:moveTo>
                    <a:pt x="312" y="172"/>
                  </a:moveTo>
                  <a:lnTo>
                    <a:pt x="291" y="172"/>
                  </a:lnTo>
                  <a:lnTo>
                    <a:pt x="291" y="134"/>
                  </a:lnTo>
                  <a:lnTo>
                    <a:pt x="285" y="134"/>
                  </a:lnTo>
                  <a:lnTo>
                    <a:pt x="285" y="118"/>
                  </a:lnTo>
                  <a:lnTo>
                    <a:pt x="291" y="118"/>
                  </a:lnTo>
                  <a:lnTo>
                    <a:pt x="291" y="104"/>
                  </a:lnTo>
                  <a:lnTo>
                    <a:pt x="312" y="104"/>
                  </a:lnTo>
                  <a:lnTo>
                    <a:pt x="312" y="118"/>
                  </a:lnTo>
                  <a:lnTo>
                    <a:pt x="318" y="118"/>
                  </a:lnTo>
                  <a:lnTo>
                    <a:pt x="318" y="134"/>
                  </a:lnTo>
                  <a:lnTo>
                    <a:pt x="312" y="134"/>
                  </a:lnTo>
                  <a:lnTo>
                    <a:pt x="312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79" r:id="rId3"/>
    <p:sldLayoutId id="2147483680" r:id="rId4"/>
    <p:sldLayoutId id="2147483681" r:id="rId5"/>
    <p:sldLayoutId id="2147483682" r:id="rId6"/>
    <p:sldLayoutId id="2147483698" r:id="rId7"/>
    <p:sldLayoutId id="2147483699" r:id="rId8"/>
    <p:sldLayoutId id="2147483700" r:id="rId9"/>
    <p:sldLayoutId id="2147483701" r:id="rId10"/>
    <p:sldLayoutId id="2147483683" r:id="rId11"/>
    <p:sldLayoutId id="214748368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8C80D3-5E94-4014-BEEB-1C6E07FF9988}" type="datetimeFigureOut">
              <a:rPr lang="it-IT"/>
              <a:pPr>
                <a:defRPr/>
              </a:pPr>
              <a:t>21/05/2014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76C0D2-5547-4CDD-B102-18B5F7D366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altLang="it-IT" sz="1400">
                <a:latin typeface="Times New Roman" pitchFamily="18" charset="0"/>
              </a:rPr>
              <a:t>22 Maggio 2014</a:t>
            </a:r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579E148-0B8B-4AAA-BFFB-F892BB747200}" type="slidenum">
              <a:rPr lang="it-IT" altLang="it-IT" sz="1400">
                <a:latin typeface="Times New Roman" pitchFamily="18" charset="0"/>
              </a:rPr>
              <a:pPr eaLnBrk="1" hangingPunct="1"/>
              <a:t>1</a:t>
            </a:fld>
            <a:endParaRPr lang="it-IT" altLang="it-IT" sz="1400">
              <a:latin typeface="Times New Roman" pitchFamily="18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576263" y="2060575"/>
            <a:ext cx="79200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it-IT" altLang="it-IT" sz="4000" dirty="0">
                <a:solidFill>
                  <a:srgbClr val="FF0000"/>
                </a:solidFill>
              </a:rPr>
              <a:t>Sommario programmi strategici esistenti di altri Paesi </a:t>
            </a:r>
            <a:r>
              <a:rPr lang="it-IT" altLang="it-IT" sz="4000" dirty="0" smtClean="0">
                <a:solidFill>
                  <a:srgbClr val="FF0000"/>
                </a:solidFill>
              </a:rPr>
              <a:t>con la </a:t>
            </a:r>
            <a:r>
              <a:rPr lang="it-IT" altLang="it-IT" sz="4000" dirty="0">
                <a:solidFill>
                  <a:srgbClr val="FF0000"/>
                </a:solidFill>
              </a:rPr>
              <a:t>fisica agli acceleratori 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684213" y="4257675"/>
            <a:ext cx="7920037" cy="936625"/>
          </a:xfrm>
          <a:prstGeom prst="rect">
            <a:avLst/>
          </a:prstGeom>
          <a:solidFill>
            <a:srgbClr val="E6F3F4"/>
          </a:solidFill>
          <a:ln w="9525">
            <a:solidFill>
              <a:srgbClr val="D9EDEF"/>
            </a:solidFill>
            <a:miter lim="800000"/>
            <a:headEnd/>
            <a:tailEnd/>
          </a:ln>
          <a:effectLst>
            <a:outerShdw dist="144802" dir="2272499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dirty="0">
                <a:solidFill>
                  <a:srgbClr val="0033CC"/>
                </a:solidFill>
              </a:rPr>
              <a:t>Antonio </a:t>
            </a:r>
            <a:r>
              <a:rPr lang="en-US" dirty="0" err="1">
                <a:solidFill>
                  <a:srgbClr val="0033CC"/>
                </a:solidFill>
              </a:rPr>
              <a:t>Zoccoli</a:t>
            </a:r>
            <a:endParaRPr lang="en-US" dirty="0">
              <a:solidFill>
                <a:srgbClr val="0033CC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dirty="0">
                <a:solidFill>
                  <a:srgbClr val="0033CC"/>
                </a:solidFill>
              </a:rPr>
              <a:t>INFN  &amp; </a:t>
            </a:r>
            <a:r>
              <a:rPr lang="en-US" dirty="0" err="1">
                <a:solidFill>
                  <a:srgbClr val="0033CC"/>
                </a:solidFill>
              </a:rPr>
              <a:t>Università</a:t>
            </a:r>
            <a:r>
              <a:rPr lang="en-US" dirty="0">
                <a:solidFill>
                  <a:srgbClr val="0033CC"/>
                </a:solidFill>
              </a:rPr>
              <a:t> – Bologna</a:t>
            </a:r>
          </a:p>
        </p:txBody>
      </p:sp>
      <p:pic>
        <p:nvPicPr>
          <p:cNvPr id="922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3335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3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8034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16632"/>
            <a:ext cx="874395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1F8F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99FF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74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4C8B8-FD05-41E3-952A-0D46EB121AAE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84" y="416967"/>
            <a:ext cx="7398244" cy="578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1F8F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99FF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49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6" y="116632"/>
            <a:ext cx="877252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1F8F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99FF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26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4C8B8-FD05-41E3-952A-0D46EB121AAE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6213"/>
            <a:ext cx="859155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1F8F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99FF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 bwMode="auto">
          <a:xfrm>
            <a:off x="3311860" y="2132856"/>
            <a:ext cx="2628292" cy="241226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43684" dir="2700000" algn="ctr" rotWithShape="0">
              <a:srgbClr val="B2B2B2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311860" y="260090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43684" dir="2700000" algn="ctr" rotWithShape="0">
              <a:srgbClr val="B2B2B2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9722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1539324"/>
          </a:xfrm>
        </p:spPr>
        <p:txBody>
          <a:bodyPr>
            <a:normAutofit/>
          </a:bodyPr>
          <a:lstStyle/>
          <a:p>
            <a:r>
              <a:rPr lang="en-US" dirty="0" smtClean="0"/>
              <a:t>High </a:t>
            </a:r>
            <a:r>
              <a:rPr lang="en-US" dirty="0" smtClean="0"/>
              <a:t>Energy Frontier (3) </a:t>
            </a:r>
            <a:br>
              <a:rPr lang="en-US" dirty="0" smtClean="0"/>
            </a:br>
            <a:r>
              <a:rPr lang="en-US" dirty="0" smtClean="0"/>
              <a:t>CLIC - ILC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6854" cy="4667421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Continuare</a:t>
            </a:r>
            <a:r>
              <a:rPr lang="en-US" dirty="0" smtClean="0"/>
              <a:t> </a:t>
            </a:r>
            <a:r>
              <a:rPr lang="en-US" dirty="0" smtClean="0"/>
              <a:t>R&amp;D </a:t>
            </a:r>
            <a:r>
              <a:rPr lang="en-US" dirty="0" smtClean="0"/>
              <a:t>per</a:t>
            </a:r>
            <a:r>
              <a:rPr lang="en-US" dirty="0" smtClean="0"/>
              <a:t> </a:t>
            </a:r>
            <a:r>
              <a:rPr lang="en-US" dirty="0" smtClean="0"/>
              <a:t>CLIC (in </a:t>
            </a:r>
            <a:r>
              <a:rPr lang="en-US" dirty="0" err="1" smtClean="0"/>
              <a:t>particolare</a:t>
            </a:r>
            <a:r>
              <a:rPr lang="en-US" dirty="0" smtClean="0"/>
              <a:t> </a:t>
            </a:r>
            <a:r>
              <a:rPr lang="en-US" dirty="0" err="1" smtClean="0"/>
              <a:t>accelerazione</a:t>
            </a:r>
            <a:r>
              <a:rPr lang="en-US" dirty="0" smtClean="0"/>
              <a:t> con alto </a:t>
            </a:r>
            <a:r>
              <a:rPr lang="en-US" dirty="0" err="1" smtClean="0"/>
              <a:t>gradiente</a:t>
            </a:r>
            <a:r>
              <a:rPr lang="en-US" dirty="0" smtClean="0"/>
              <a:t>) e </a:t>
            </a:r>
            <a:r>
              <a:rPr lang="en-US" dirty="0" err="1" smtClean="0"/>
              <a:t>ricerche</a:t>
            </a:r>
            <a:r>
              <a:rPr lang="en-US" dirty="0" smtClean="0"/>
              <a:t> </a:t>
            </a:r>
            <a:r>
              <a:rPr lang="en-US" dirty="0" err="1" smtClean="0"/>
              <a:t>utili</a:t>
            </a:r>
            <a:r>
              <a:rPr lang="en-US" dirty="0" smtClean="0"/>
              <a:t> per ILC </a:t>
            </a:r>
            <a:r>
              <a:rPr lang="en-US" dirty="0" smtClean="0"/>
              <a:t>(</a:t>
            </a:r>
            <a:r>
              <a:rPr lang="en-US" dirty="0" err="1" smtClean="0"/>
              <a:t>macchina</a:t>
            </a:r>
            <a:r>
              <a:rPr lang="en-US" dirty="0" smtClean="0"/>
              <a:t> e </a:t>
            </a:r>
            <a:r>
              <a:rPr lang="en-US" dirty="0" err="1" smtClean="0"/>
              <a:t>rivelatori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Pronti</a:t>
            </a:r>
            <a:r>
              <a:rPr lang="en-US" dirty="0" smtClean="0"/>
              <a:t> per </a:t>
            </a:r>
            <a:r>
              <a:rPr lang="en-US" dirty="0" err="1" smtClean="0"/>
              <a:t>scegliere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opzione</a:t>
            </a:r>
            <a:r>
              <a:rPr lang="en-US" dirty="0" smtClean="0"/>
              <a:t> al </a:t>
            </a:r>
            <a:r>
              <a:rPr lang="en-US" dirty="0" err="1" smtClean="0"/>
              <a:t>prossimo</a:t>
            </a:r>
            <a:r>
              <a:rPr lang="en-US" dirty="0" smtClean="0"/>
              <a:t> </a:t>
            </a:r>
            <a:r>
              <a:rPr lang="en-US" dirty="0" smtClean="0"/>
              <a:t>European Strategy </a:t>
            </a:r>
            <a:r>
              <a:rPr lang="en-US" dirty="0" smtClean="0"/>
              <a:t>update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D7E68DF5-0392-4632-B9C0-78097B73AC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Piattaforma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neutrino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4667421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Creare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piattaforma</a:t>
            </a:r>
            <a:r>
              <a:rPr lang="en-US" sz="2800" dirty="0" smtClean="0"/>
              <a:t> per </a:t>
            </a:r>
            <a:r>
              <a:rPr lang="en-US" sz="2800" dirty="0" err="1" smtClean="0"/>
              <a:t>preparare</a:t>
            </a:r>
            <a:r>
              <a:rPr lang="en-US" sz="2800" dirty="0" smtClean="0"/>
              <a:t> la </a:t>
            </a:r>
            <a:r>
              <a:rPr lang="en-US" sz="2800" dirty="0" err="1" smtClean="0"/>
              <a:t>strada</a:t>
            </a:r>
            <a:r>
              <a:rPr lang="en-US" sz="2800" dirty="0" smtClean="0"/>
              <a:t> </a:t>
            </a:r>
            <a:r>
              <a:rPr lang="en-US" sz="2800" dirty="0" err="1" smtClean="0"/>
              <a:t>alla</a:t>
            </a:r>
            <a:r>
              <a:rPr lang="en-US" sz="2800" dirty="0" smtClean="0"/>
              <a:t> </a:t>
            </a:r>
            <a:r>
              <a:rPr lang="en-US" sz="2800" dirty="0" err="1" smtClean="0"/>
              <a:t>partecipazione</a:t>
            </a:r>
            <a:r>
              <a:rPr lang="en-US" sz="2800" dirty="0" smtClean="0"/>
              <a:t> </a:t>
            </a:r>
            <a:r>
              <a:rPr lang="en-US" sz="2800" dirty="0" err="1" smtClean="0"/>
              <a:t>europea</a:t>
            </a:r>
            <a:r>
              <a:rPr lang="en-US" sz="2800" dirty="0" smtClean="0"/>
              <a:t> a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/>
              <a:t>neutrino facility </a:t>
            </a:r>
            <a:r>
              <a:rPr lang="en-US" sz="2800" dirty="0" err="1" smtClean="0"/>
              <a:t>negli</a:t>
            </a:r>
            <a:r>
              <a:rPr lang="en-US" sz="2800" dirty="0" smtClean="0"/>
              <a:t> USA (o in Asia)</a:t>
            </a:r>
            <a:endParaRPr lang="en-US" sz="2800" dirty="0" smtClean="0"/>
          </a:p>
          <a:p>
            <a:r>
              <a:rPr lang="en-US" sz="2800" dirty="0" smtClean="0"/>
              <a:t>Il </a:t>
            </a:r>
            <a:r>
              <a:rPr lang="en-US" sz="2800" dirty="0" err="1" smtClean="0"/>
              <a:t>progetto</a:t>
            </a:r>
            <a:r>
              <a:rPr lang="en-US" sz="2800" dirty="0" smtClean="0"/>
              <a:t> </a:t>
            </a:r>
            <a:r>
              <a:rPr lang="en-US" sz="2800" dirty="0" err="1" smtClean="0"/>
              <a:t>prevede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 lvl="1"/>
            <a:r>
              <a:rPr lang="en-US" sz="2800" dirty="0" err="1" smtClean="0"/>
              <a:t>e</a:t>
            </a:r>
            <a:r>
              <a:rPr lang="en-US" dirty="0" err="1" smtClean="0"/>
              <a:t>s</a:t>
            </a:r>
            <a:r>
              <a:rPr lang="en-US" sz="2800" dirty="0" err="1" smtClean="0"/>
              <a:t>tensione</a:t>
            </a:r>
            <a:r>
              <a:rPr lang="en-US" sz="2800" dirty="0" smtClean="0"/>
              <a:t> </a:t>
            </a:r>
            <a:r>
              <a:rPr lang="en-US" sz="2800" dirty="0" err="1" smtClean="0"/>
              <a:t>ed</a:t>
            </a:r>
            <a:r>
              <a:rPr lang="en-US" sz="2800" dirty="0" smtClean="0"/>
              <a:t> </a:t>
            </a:r>
            <a:r>
              <a:rPr lang="en-US" sz="2800" dirty="0" err="1" smtClean="0"/>
              <a:t>equipaggiamento</a:t>
            </a:r>
            <a:r>
              <a:rPr lang="en-US" sz="2800" dirty="0" smtClean="0"/>
              <a:t> </a:t>
            </a:r>
            <a:r>
              <a:rPr lang="en-US" sz="2800" dirty="0" err="1" smtClean="0"/>
              <a:t>della</a:t>
            </a:r>
            <a:r>
              <a:rPr lang="en-US" sz="2800" dirty="0" smtClean="0"/>
              <a:t> </a:t>
            </a:r>
            <a:r>
              <a:rPr lang="en-US" sz="2800" dirty="0"/>
              <a:t>North Area </a:t>
            </a:r>
            <a:endParaRPr lang="en-GB" sz="2800" dirty="0"/>
          </a:p>
          <a:p>
            <a:pPr lvl="1"/>
            <a:r>
              <a:rPr lang="en-US" dirty="0"/>
              <a:t>R&amp;D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sz="2800" dirty="0" err="1" smtClean="0"/>
              <a:t>rivelatori</a:t>
            </a:r>
            <a:r>
              <a:rPr lang="en-US" sz="2800" dirty="0" smtClean="0"/>
              <a:t> (liquid </a:t>
            </a:r>
            <a:r>
              <a:rPr lang="en-US" sz="2800" dirty="0" smtClean="0"/>
              <a:t>argon) </a:t>
            </a:r>
            <a:r>
              <a:rPr lang="en-US" sz="2800" dirty="0" smtClean="0"/>
              <a:t>per </a:t>
            </a:r>
            <a:r>
              <a:rPr lang="en-US" sz="2800" dirty="0" err="1" smtClean="0"/>
              <a:t>esperimenti</a:t>
            </a:r>
            <a:r>
              <a:rPr lang="en-US" sz="2800" dirty="0" smtClean="0"/>
              <a:t> </a:t>
            </a:r>
            <a:r>
              <a:rPr lang="en-US" sz="2800" dirty="0" err="1" smtClean="0"/>
              <a:t>sul</a:t>
            </a:r>
            <a:r>
              <a:rPr lang="en-US" sz="2800" dirty="0" smtClean="0"/>
              <a:t> neutrino</a:t>
            </a:r>
          </a:p>
          <a:p>
            <a:pPr lvl="1"/>
            <a:r>
              <a:rPr lang="en-US" dirty="0" err="1" smtClean="0"/>
              <a:t>Costruire</a:t>
            </a:r>
            <a:r>
              <a:rPr lang="en-US" dirty="0" smtClean="0"/>
              <a:t> un </a:t>
            </a:r>
            <a:r>
              <a:rPr lang="en-US" dirty="0" err="1" smtClean="0"/>
              <a:t>ristretto</a:t>
            </a:r>
            <a:r>
              <a:rPr lang="en-US" dirty="0" smtClean="0"/>
              <a:t> team di </a:t>
            </a:r>
            <a:r>
              <a:rPr lang="en-US" dirty="0" err="1" smtClean="0"/>
              <a:t>fisici</a:t>
            </a:r>
            <a:r>
              <a:rPr lang="en-US" dirty="0" smtClean="0"/>
              <a:t> per </a:t>
            </a:r>
            <a:r>
              <a:rPr lang="en-US" dirty="0" err="1" smtClean="0"/>
              <a:t>partecipare</a:t>
            </a:r>
            <a:r>
              <a:rPr lang="en-US" dirty="0" smtClean="0"/>
              <a:t> ad </a:t>
            </a:r>
            <a:r>
              <a:rPr lang="en-US" dirty="0" err="1" smtClean="0"/>
              <a:t>esperimenti</a:t>
            </a:r>
            <a:r>
              <a:rPr lang="en-US" dirty="0" smtClean="0"/>
              <a:t> sui </a:t>
            </a:r>
            <a:r>
              <a:rPr lang="en-US" dirty="0" err="1" smtClean="0"/>
              <a:t>neutrini</a:t>
            </a:r>
            <a:endParaRPr lang="en-US" dirty="0"/>
          </a:p>
          <a:p>
            <a:pPr lvl="1"/>
            <a:r>
              <a:rPr lang="en-US" dirty="0" smtClean="0"/>
              <a:t>Update </a:t>
            </a:r>
            <a:r>
              <a:rPr lang="en-US" dirty="0"/>
              <a:t>ICARUS600 </a:t>
            </a:r>
            <a:r>
              <a:rPr lang="en-US" dirty="0" smtClean="0"/>
              <a:t>al </a:t>
            </a:r>
            <a:r>
              <a:rPr lang="en-US" dirty="0"/>
              <a:t>CERN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traporto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in  USA (short baseline)</a:t>
            </a:r>
            <a:endParaRPr lang="en-US" dirty="0"/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D7E68DF5-0392-4632-B9C0-78097B73ACC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80" y="1016732"/>
            <a:ext cx="7772400" cy="2619164"/>
          </a:xfrm>
        </p:spPr>
        <p:txBody>
          <a:bodyPr>
            <a:normAutofit/>
          </a:bodyPr>
          <a:lstStyle/>
          <a:p>
            <a:r>
              <a:rPr lang="en-US" dirty="0" smtClean="0"/>
              <a:t>EUROPA: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ROADMAP  ESFRI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D7E68DF5-0392-4632-B9C0-78097B73AC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1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4C8B8-FD05-41E3-952A-0D46EB121AAE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t="1795" r="12692" b="2706"/>
          <a:stretch/>
        </p:blipFill>
        <p:spPr>
          <a:xfrm>
            <a:off x="143508" y="201236"/>
            <a:ext cx="8748972" cy="61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4C8B8-FD05-41E3-952A-0D46EB121AAE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3" t="25726" r="17179" b="13191"/>
          <a:stretch/>
        </p:blipFill>
        <p:spPr>
          <a:xfrm>
            <a:off x="383777" y="-13302"/>
            <a:ext cx="6431500" cy="339299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3212976"/>
            <a:ext cx="8226854" cy="322726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kern="0" dirty="0" smtClean="0"/>
              <a:t>Germania: 		X-FEL (DESY), FAIR </a:t>
            </a:r>
          </a:p>
          <a:p>
            <a:r>
              <a:rPr lang="en-US" kern="0" dirty="0" err="1" smtClean="0"/>
              <a:t>Svezia</a:t>
            </a:r>
            <a:r>
              <a:rPr lang="en-US" kern="0" dirty="0" smtClean="0"/>
              <a:t> : 			ESS</a:t>
            </a:r>
          </a:p>
          <a:p>
            <a:r>
              <a:rPr lang="en-US" kern="0" dirty="0" smtClean="0"/>
              <a:t>Romania: 			ELI</a:t>
            </a:r>
          </a:p>
          <a:p>
            <a:r>
              <a:rPr lang="en-US" kern="0" dirty="0" err="1" smtClean="0"/>
              <a:t>Francia</a:t>
            </a:r>
            <a:r>
              <a:rPr lang="en-US" kern="0" dirty="0"/>
              <a:t>:</a:t>
            </a:r>
            <a:r>
              <a:rPr lang="en-US" kern="0" dirty="0" smtClean="0"/>
              <a:t> 			SPIRAL2, ESRF, ILL</a:t>
            </a:r>
          </a:p>
          <a:p>
            <a:r>
              <a:rPr lang="en-US" kern="0" dirty="0" smtClean="0"/>
              <a:t>Italia: 			KM3NET</a:t>
            </a:r>
          </a:p>
          <a:p>
            <a:r>
              <a:rPr lang="en-US" kern="0" dirty="0" err="1" smtClean="0"/>
              <a:t>Distribuite</a:t>
            </a:r>
            <a:r>
              <a:rPr lang="en-US" kern="0" dirty="0" smtClean="0"/>
              <a:t>: 		TIARA, PRACE, </a:t>
            </a:r>
            <a:r>
              <a:rPr lang="en-US" kern="0" dirty="0" smtClean="0"/>
              <a:t>EUROFEL(*)</a:t>
            </a:r>
            <a:endParaRPr lang="en-US" kern="0" dirty="0" smtClean="0"/>
          </a:p>
          <a:p>
            <a:r>
              <a:rPr lang="en-US" kern="0" dirty="0" err="1" smtClean="0"/>
              <a:t>Astroparticle</a:t>
            </a:r>
            <a:r>
              <a:rPr lang="en-US" kern="0" dirty="0" smtClean="0"/>
              <a:t>: 		CTA, SKA, E-ELT</a:t>
            </a:r>
          </a:p>
          <a:p>
            <a:r>
              <a:rPr lang="en-US" kern="0" dirty="0" smtClean="0">
                <a:solidFill>
                  <a:schemeClr val="tx2"/>
                </a:solidFill>
              </a:rPr>
              <a:t>Roadmap </a:t>
            </a:r>
            <a:r>
              <a:rPr lang="en-US" kern="0" dirty="0" err="1" smtClean="0">
                <a:solidFill>
                  <a:schemeClr val="tx2"/>
                </a:solidFill>
              </a:rPr>
              <a:t>particelle</a:t>
            </a:r>
            <a:r>
              <a:rPr lang="en-US" kern="0" dirty="0" smtClean="0">
                <a:solidFill>
                  <a:schemeClr val="tx2"/>
                </a:solidFill>
              </a:rPr>
              <a:t>: 	S-LHC, ILC</a:t>
            </a:r>
            <a:endParaRPr lang="en-US" kern="0" dirty="0" smtClean="0">
              <a:solidFill>
                <a:schemeClr val="tx2"/>
              </a:solidFill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287523" y="2168860"/>
            <a:ext cx="6527753" cy="97210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43684" dir="2700000" algn="ctr" rotWithShape="0">
              <a:srgbClr val="B2B2B2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4C8B8-FD05-41E3-952A-0D46EB121AAE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7037" r="14487" b="4986"/>
          <a:stretch/>
        </p:blipFill>
        <p:spPr>
          <a:xfrm>
            <a:off x="899592" y="8620"/>
            <a:ext cx="7066578" cy="49325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4826606"/>
            <a:ext cx="8226854" cy="16136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err="1" smtClean="0"/>
              <a:t>Nel</a:t>
            </a:r>
            <a:r>
              <a:rPr lang="en-US" kern="0" dirty="0" smtClean="0"/>
              <a:t> 2016, 18, 20 </a:t>
            </a:r>
            <a:r>
              <a:rPr lang="en-US" kern="0" dirty="0" err="1" smtClean="0"/>
              <a:t>usciranno</a:t>
            </a:r>
            <a:r>
              <a:rPr lang="en-US" kern="0" dirty="0" smtClean="0"/>
              <a:t> circa 25 </a:t>
            </a:r>
            <a:r>
              <a:rPr lang="en-US" kern="0" dirty="0" err="1" smtClean="0"/>
              <a:t>progetti</a:t>
            </a:r>
            <a:r>
              <a:rPr lang="en-US" kern="0" dirty="0" smtClean="0"/>
              <a:t> </a:t>
            </a:r>
            <a:r>
              <a:rPr lang="en-US" kern="0" dirty="0" err="1" smtClean="0"/>
              <a:t>ed</a:t>
            </a:r>
            <a:r>
              <a:rPr lang="en-US" kern="0" dirty="0" smtClean="0"/>
              <a:t> </a:t>
            </a:r>
            <a:r>
              <a:rPr lang="en-US" kern="0" dirty="0" err="1" smtClean="0"/>
              <a:t>entreranno</a:t>
            </a:r>
            <a:r>
              <a:rPr lang="en-US" kern="0" dirty="0" smtClean="0"/>
              <a:t> </a:t>
            </a:r>
            <a:r>
              <a:rPr lang="en-US" kern="0" dirty="0" err="1" smtClean="0"/>
              <a:t>nuove</a:t>
            </a:r>
            <a:r>
              <a:rPr lang="en-US" kern="0" dirty="0" smtClean="0"/>
              <a:t> IR </a:t>
            </a:r>
            <a:r>
              <a:rPr lang="en-US" kern="0" dirty="0" err="1" smtClean="0"/>
              <a:t>nella</a:t>
            </a:r>
            <a:r>
              <a:rPr lang="en-US" kern="0" dirty="0" smtClean="0"/>
              <a:t> roadmap ESFRI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6811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altLang="it-IT" sz="1400">
                <a:latin typeface="Times New Roman" pitchFamily="18" charset="0"/>
              </a:rPr>
              <a:t>22 Maggio 2014</a:t>
            </a:r>
          </a:p>
        </p:txBody>
      </p:sp>
      <p:sp>
        <p:nvSpPr>
          <p:cNvPr id="10243" name="Segnaposto numero diapositiva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6A150CA-FEF5-4D7B-918B-E80DE35F9FC4}" type="slidenum">
              <a:rPr lang="it-IT" altLang="it-IT" sz="1400">
                <a:latin typeface="Times New Roman" pitchFamily="18" charset="0"/>
              </a:rPr>
              <a:pPr eaLnBrk="1" hangingPunct="1"/>
              <a:t>2</a:t>
            </a:fld>
            <a:endParaRPr lang="it-IT" altLang="it-IT" sz="1400">
              <a:latin typeface="Times New Roman" pitchFamily="18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694110" y="390637"/>
            <a:ext cx="77406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altLang="it-IT" sz="4000" u="sng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3258" y="1484784"/>
            <a:ext cx="788543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it-IT" sz="3200" dirty="0"/>
              <a:t> </a:t>
            </a:r>
            <a:r>
              <a:rPr lang="en-US" altLang="it-IT" sz="3200" dirty="0" err="1" smtClean="0">
                <a:solidFill>
                  <a:schemeClr val="accent2"/>
                </a:solidFill>
              </a:rPr>
              <a:t>Situazione</a:t>
            </a:r>
            <a:r>
              <a:rPr lang="en-US" altLang="it-IT" sz="3200" dirty="0" smtClean="0">
                <a:solidFill>
                  <a:schemeClr val="accent2"/>
                </a:solidFill>
              </a:rPr>
              <a:t> in Europa</a:t>
            </a:r>
            <a:r>
              <a:rPr lang="en-US" altLang="it-IT" sz="3200" dirty="0">
                <a:solidFill>
                  <a:schemeClr val="accent2"/>
                </a:solidFill>
              </a:rPr>
              <a:t>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it-IT" sz="3200" dirty="0" smtClean="0">
                <a:solidFill>
                  <a:schemeClr val="accent2"/>
                </a:solidFill>
              </a:rPr>
              <a:t>Mid term plan del CERN</a:t>
            </a:r>
            <a:endParaRPr lang="en-US" altLang="it-IT" sz="3200" dirty="0">
              <a:solidFill>
                <a:schemeClr val="accent2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it-IT" sz="3200" dirty="0" smtClean="0">
                <a:solidFill>
                  <a:schemeClr val="accent2"/>
                </a:solidFill>
              </a:rPr>
              <a:t>Roadmap ESFRI</a:t>
            </a:r>
            <a:endParaRPr lang="en-US" altLang="it-IT" sz="3200" dirty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it-IT" sz="3200" dirty="0"/>
              <a:t> </a:t>
            </a:r>
            <a:r>
              <a:rPr lang="en-US" altLang="it-IT" sz="3200" dirty="0" err="1">
                <a:solidFill>
                  <a:schemeClr val="accent2"/>
                </a:solidFill>
              </a:rPr>
              <a:t>Stati</a:t>
            </a:r>
            <a:r>
              <a:rPr lang="en-US" altLang="it-IT" sz="3200" dirty="0">
                <a:solidFill>
                  <a:schemeClr val="accent2"/>
                </a:solidFill>
              </a:rPr>
              <a:t> </a:t>
            </a:r>
            <a:r>
              <a:rPr lang="en-US" altLang="it-IT" sz="3200" dirty="0" err="1" smtClean="0">
                <a:solidFill>
                  <a:schemeClr val="accent2"/>
                </a:solidFill>
              </a:rPr>
              <a:t>Uniti</a:t>
            </a:r>
            <a:r>
              <a:rPr lang="en-US" altLang="it-IT" sz="3200" dirty="0" smtClean="0">
                <a:solidFill>
                  <a:schemeClr val="accent2"/>
                </a:solidFill>
              </a:rPr>
              <a:t>: </a:t>
            </a:r>
            <a:r>
              <a:rPr lang="en-US" altLang="it-IT" sz="3200" dirty="0" err="1" smtClean="0">
                <a:solidFill>
                  <a:schemeClr val="accent2"/>
                </a:solidFill>
              </a:rPr>
              <a:t>pianificazione</a:t>
            </a:r>
            <a:r>
              <a:rPr lang="en-US" altLang="it-IT" sz="3200" dirty="0" smtClean="0">
                <a:solidFill>
                  <a:schemeClr val="accent2"/>
                </a:solidFill>
              </a:rPr>
              <a:t> </a:t>
            </a:r>
            <a:r>
              <a:rPr lang="en-US" altLang="it-IT" sz="3200" dirty="0" err="1" smtClean="0">
                <a:solidFill>
                  <a:schemeClr val="accent2"/>
                </a:solidFill>
              </a:rPr>
              <a:t>futura</a:t>
            </a:r>
            <a:r>
              <a:rPr lang="en-US" altLang="it-IT" sz="3200" dirty="0" smtClean="0">
                <a:solidFill>
                  <a:schemeClr val="accent2"/>
                </a:solidFill>
              </a:rPr>
              <a:t> P5</a:t>
            </a:r>
            <a:endParaRPr lang="en-US" altLang="it-IT" sz="32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altLang="it-IT" sz="3200" dirty="0" smtClean="0">
                <a:solidFill>
                  <a:schemeClr val="accent2"/>
                </a:solidFill>
              </a:rPr>
              <a:t> </a:t>
            </a:r>
            <a:r>
              <a:rPr lang="en-US" altLang="it-IT" sz="3200" dirty="0" err="1" smtClean="0">
                <a:solidFill>
                  <a:schemeClr val="accent2"/>
                </a:solidFill>
              </a:rPr>
              <a:t>Situazione</a:t>
            </a:r>
            <a:r>
              <a:rPr lang="en-US" altLang="it-IT" sz="3200" dirty="0" smtClean="0">
                <a:solidFill>
                  <a:schemeClr val="accent2"/>
                </a:solidFill>
              </a:rPr>
              <a:t> in Asia: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it-IT" sz="3200" dirty="0" err="1" smtClean="0">
                <a:solidFill>
                  <a:schemeClr val="accent2"/>
                </a:solidFill>
              </a:rPr>
              <a:t>Giappone</a:t>
            </a:r>
            <a:endParaRPr lang="en-US" altLang="it-IT" sz="3200" dirty="0" smtClean="0">
              <a:solidFill>
                <a:schemeClr val="accent2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it-IT" sz="3200" dirty="0" err="1" smtClean="0">
                <a:solidFill>
                  <a:schemeClr val="accent2"/>
                </a:solidFill>
              </a:rPr>
              <a:t>Cina</a:t>
            </a:r>
            <a:endParaRPr lang="en-US" altLang="it-IT" sz="32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altLang="it-IT" sz="3200" dirty="0" smtClean="0"/>
              <a:t> </a:t>
            </a:r>
            <a:r>
              <a:rPr lang="en-US" altLang="it-IT" sz="3200" dirty="0" err="1">
                <a:solidFill>
                  <a:schemeClr val="accent2"/>
                </a:solidFill>
              </a:rPr>
              <a:t>Conclusioni</a:t>
            </a:r>
            <a:endParaRPr lang="en-US" altLang="it-IT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4644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Upgrades </a:t>
            </a:r>
            <a:r>
              <a:rPr lang="en-US" dirty="0" smtClean="0"/>
              <a:t>–</a:t>
            </a:r>
            <a:r>
              <a:rPr lang="en-US" dirty="0" smtClean="0"/>
              <a:t> LHC </a:t>
            </a:r>
            <a:r>
              <a:rPr lang="en-US" dirty="0" err="1" smtClean="0"/>
              <a:t>fase</a:t>
            </a:r>
            <a:r>
              <a:rPr lang="en-US" dirty="0" smtClean="0"/>
              <a:t> 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0788"/>
            <a:ext cx="7772400" cy="48965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Europa la diverse funding agencies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cominciato</a:t>
            </a:r>
            <a:r>
              <a:rPr lang="en-US" dirty="0" smtClean="0"/>
              <a:t> a </a:t>
            </a:r>
            <a:r>
              <a:rPr lang="en-US" dirty="0" err="1" smtClean="0"/>
              <a:t>discutere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finanziamento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upgrades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Germania</a:t>
            </a:r>
            <a:r>
              <a:rPr lang="en-US" dirty="0" smtClean="0"/>
              <a:t>: </a:t>
            </a:r>
            <a:r>
              <a:rPr lang="en-US" dirty="0" err="1" smtClean="0"/>
              <a:t>finanzieranno</a:t>
            </a:r>
            <a:r>
              <a:rPr lang="en-US" dirty="0" smtClean="0"/>
              <a:t> ma non è </a:t>
            </a:r>
            <a:r>
              <a:rPr lang="en-US" dirty="0" err="1" smtClean="0"/>
              <a:t>ancora</a:t>
            </a:r>
            <a:r>
              <a:rPr lang="en-US" dirty="0" smtClean="0"/>
              <a:t> </a:t>
            </a:r>
            <a:r>
              <a:rPr lang="en-US" dirty="0" err="1" smtClean="0"/>
              <a:t>deciso</a:t>
            </a:r>
            <a:r>
              <a:rPr lang="en-US" dirty="0" smtClean="0"/>
              <a:t> a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r>
              <a:rPr lang="en-US" dirty="0" smtClean="0"/>
              <a:t> (</a:t>
            </a:r>
            <a:r>
              <a:rPr lang="en-US" dirty="0" err="1" smtClean="0"/>
              <a:t>chiesto</a:t>
            </a:r>
            <a:r>
              <a:rPr lang="en-US" dirty="0" smtClean="0"/>
              <a:t> 120 M€)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UK</a:t>
            </a:r>
            <a:r>
              <a:rPr lang="en-US" dirty="0" smtClean="0"/>
              <a:t>: a </a:t>
            </a:r>
            <a:r>
              <a:rPr lang="en-US" dirty="0" err="1" smtClean="0"/>
              <a:t>breve</a:t>
            </a:r>
            <a:r>
              <a:rPr lang="en-US" dirty="0" smtClean="0"/>
              <a:t> in </a:t>
            </a:r>
            <a:r>
              <a:rPr lang="en-US" dirty="0" err="1" smtClean="0"/>
              <a:t>discussione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finanziamenti</a:t>
            </a:r>
            <a:r>
              <a:rPr lang="en-US" dirty="0" smtClean="0"/>
              <a:t> 2015-2018 (R&amp;D </a:t>
            </a:r>
            <a:r>
              <a:rPr lang="en-US" dirty="0" err="1" smtClean="0"/>
              <a:t>fase</a:t>
            </a:r>
            <a:r>
              <a:rPr lang="en-US" dirty="0" smtClean="0"/>
              <a:t> 2)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Francia</a:t>
            </a:r>
            <a:r>
              <a:rPr lang="en-US" dirty="0" smtClean="0"/>
              <a:t>: </a:t>
            </a:r>
            <a:r>
              <a:rPr lang="en-US" dirty="0" err="1" smtClean="0"/>
              <a:t>stanno</a:t>
            </a:r>
            <a:r>
              <a:rPr lang="en-US" dirty="0" smtClean="0"/>
              <a:t> </a:t>
            </a:r>
            <a:r>
              <a:rPr lang="en-US" dirty="0" err="1" smtClean="0"/>
              <a:t>cominciando</a:t>
            </a:r>
            <a:r>
              <a:rPr lang="en-US" dirty="0" smtClean="0"/>
              <a:t>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Situazione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finnziaria</a:t>
            </a:r>
            <a:r>
              <a:rPr lang="en-US" dirty="0" smtClean="0">
                <a:sym typeface="Wingdings" panose="05000000000000000000" pitchFamily="2" charset="2"/>
              </a:rPr>
              <a:t> in </a:t>
            </a:r>
            <a:r>
              <a:rPr lang="en-US" dirty="0" err="1" smtClean="0">
                <a:sym typeface="Wingdings" panose="05000000000000000000" pitchFamily="2" charset="2"/>
              </a:rPr>
              <a:t>miglioramento</a:t>
            </a:r>
            <a:r>
              <a:rPr lang="en-US" dirty="0" smtClean="0">
                <a:sym typeface="Wingdings" panose="05000000000000000000" pitchFamily="2" charset="2"/>
              </a:rPr>
              <a:t> ma </a:t>
            </a:r>
            <a:r>
              <a:rPr lang="en-US" dirty="0" err="1" smtClean="0">
                <a:sym typeface="Wingdings" panose="05000000000000000000" pitchFamily="2" charset="2"/>
              </a:rPr>
              <a:t>sempre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critica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D7E68DF5-0392-4632-B9C0-78097B73ACC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64" y="1844824"/>
            <a:ext cx="7772400" cy="2619164"/>
          </a:xfrm>
        </p:spPr>
        <p:txBody>
          <a:bodyPr>
            <a:normAutofit/>
          </a:bodyPr>
          <a:lstStyle/>
          <a:p>
            <a:r>
              <a:rPr lang="en-US" dirty="0" smtClean="0"/>
              <a:t>USA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D7E68DF5-0392-4632-B9C0-78097B73ACC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1143000"/>
          </a:xfrm>
        </p:spPr>
        <p:txBody>
          <a:bodyPr/>
          <a:lstStyle/>
          <a:p>
            <a:r>
              <a:rPr lang="it-IT" dirty="0" smtClean="0"/>
              <a:t>Priorità USA in </a:t>
            </a:r>
            <a:r>
              <a:rPr lang="it-IT" dirty="0" err="1" smtClean="0"/>
              <a:t>particle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sp>
        <p:nvSpPr>
          <p:cNvPr id="6" name="TextBox 5"/>
          <p:cNvSpPr txBox="1">
            <a:spLocks noGrp="1"/>
          </p:cNvSpPr>
          <p:nvPr>
            <p:ph idx="1"/>
          </p:nvPr>
        </p:nvSpPr>
        <p:spPr>
          <a:xfrm>
            <a:off x="251520" y="1512071"/>
            <a:ext cx="8388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marL="800100" lvl="1" indent="-342900" algn="l">
              <a:buClr>
                <a:srgbClr val="0000FF"/>
              </a:buClr>
              <a:buFont typeface="Arial"/>
              <a:buChar char="•"/>
            </a:pPr>
            <a:r>
              <a:rPr lang="en-US" sz="2800" dirty="0"/>
              <a:t>L</a:t>
            </a:r>
            <a:r>
              <a:rPr lang="en-US" sz="2800" dirty="0" smtClean="0"/>
              <a:t>eading </a:t>
            </a:r>
            <a:r>
              <a:rPr lang="en-US" sz="2800" dirty="0" smtClean="0"/>
              <a:t>role in LHC operations and upgrades </a:t>
            </a:r>
          </a:p>
          <a:p>
            <a:pPr marL="800100" lvl="1" indent="-342900" algn="l">
              <a:buClr>
                <a:srgbClr val="0000FF"/>
              </a:buClr>
              <a:buFont typeface="Arial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ccelerator-based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neutrino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program @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Fermilab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257300" lvl="2" indent="-342900" algn="l">
              <a:buClr>
                <a:srgbClr val="0000FF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LBNE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Long Baseline Neutrino underground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with &gt;1MW beam power</a:t>
            </a:r>
          </a:p>
          <a:p>
            <a:pPr marL="1257300" lvl="2" indent="-342900">
              <a:buClr>
                <a:srgbClr val="0000FF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SBN: Active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program in short baseline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LArTPC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experiments.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 algn="l">
              <a:buClr>
                <a:srgbClr val="0000FF"/>
              </a:buClr>
              <a:buFont typeface="Arial"/>
              <a:buChar char="•"/>
            </a:pPr>
            <a:r>
              <a:rPr lang="en-US" sz="2800" dirty="0"/>
              <a:t>N</a:t>
            </a:r>
            <a:r>
              <a:rPr lang="en-US" sz="2800" dirty="0" smtClean="0"/>
              <a:t>ext gen rare process </a:t>
            </a:r>
            <a:r>
              <a:rPr lang="en-US" sz="2800" dirty="0" smtClean="0"/>
              <a:t>exp</a:t>
            </a:r>
            <a:r>
              <a:rPr lang="en-US" sz="2800" dirty="0" smtClean="0"/>
              <a:t>eriments  </a:t>
            </a:r>
            <a:r>
              <a:rPr lang="en-US" sz="2800" dirty="0" smtClean="0"/>
              <a:t>g-2</a:t>
            </a:r>
            <a:r>
              <a:rPr lang="en-US" sz="2800" dirty="0" smtClean="0"/>
              <a:t>, Mu2e</a:t>
            </a:r>
          </a:p>
          <a:p>
            <a:pPr marL="800100" lvl="1" indent="-342900" algn="l">
              <a:buClr>
                <a:srgbClr val="0000FF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Participation </a:t>
            </a:r>
            <a:r>
              <a:rPr lang="en-US" sz="2800" dirty="0" smtClean="0">
                <a:solidFill>
                  <a:schemeClr val="accent2"/>
                </a:solidFill>
              </a:rPr>
              <a:t>in the ILC as an international partner  </a:t>
            </a:r>
          </a:p>
          <a:p>
            <a:pPr marL="800100" lvl="1" indent="-342900" algn="l">
              <a:buClr>
                <a:srgbClr val="0000FF"/>
              </a:buClr>
              <a:buFont typeface="Arial"/>
              <a:buChar char="•"/>
            </a:pPr>
            <a:r>
              <a:rPr lang="en-US" sz="2800" dirty="0" smtClean="0"/>
              <a:t>Plans for an upgrade of Fermilab complex  to deliver &gt;2 </a:t>
            </a:r>
            <a:r>
              <a:rPr lang="en-US" sz="2800" dirty="0" smtClean="0"/>
              <a:t>MW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48594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572" y="224644"/>
            <a:ext cx="7772400" cy="1143000"/>
          </a:xfrm>
        </p:spPr>
        <p:txBody>
          <a:bodyPr/>
          <a:lstStyle/>
          <a:p>
            <a:r>
              <a:rPr lang="it-IT" dirty="0" smtClean="0"/>
              <a:t>LBNE: FERMILAB - SURF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540" y="1304764"/>
            <a:ext cx="8460940" cy="4824536"/>
          </a:xfrm>
        </p:spPr>
        <p:txBody>
          <a:bodyPr/>
          <a:lstStyle/>
          <a:p>
            <a:pPr>
              <a:tabLst>
                <a:tab pos="574675" algn="l"/>
              </a:tabLst>
            </a:pPr>
            <a:r>
              <a:rPr lang="en-US" sz="2400" dirty="0" smtClean="0"/>
              <a:t>Goal di </a:t>
            </a:r>
            <a:r>
              <a:rPr lang="en-US" sz="2400" dirty="0" err="1" smtClean="0"/>
              <a:t>fisica</a:t>
            </a:r>
            <a:r>
              <a:rPr lang="en-US" sz="2400" dirty="0" smtClean="0"/>
              <a:t>: </a:t>
            </a:r>
            <a:r>
              <a:rPr lang="en-US" sz="2400" dirty="0" err="1" smtClean="0"/>
              <a:t>Gerarchia</a:t>
            </a:r>
            <a:r>
              <a:rPr lang="en-US" sz="2400" dirty="0" smtClean="0"/>
              <a:t> di </a:t>
            </a:r>
            <a:r>
              <a:rPr lang="en-US" sz="2400" dirty="0" err="1" smtClean="0"/>
              <a:t>massa</a:t>
            </a:r>
            <a:r>
              <a:rPr lang="en-US" sz="2400" dirty="0" smtClean="0"/>
              <a:t> del neutrino e </a:t>
            </a:r>
            <a:r>
              <a:rPr lang="en-US" sz="2400" dirty="0" err="1" smtClean="0"/>
              <a:t>violazione</a:t>
            </a:r>
            <a:r>
              <a:rPr lang="en-US" sz="2400" dirty="0" smtClean="0"/>
              <a:t> di CP</a:t>
            </a:r>
          </a:p>
          <a:p>
            <a:pPr>
              <a:tabLst>
                <a:tab pos="574675" algn="l"/>
              </a:tabLst>
            </a:pPr>
            <a:r>
              <a:rPr lang="en-US" sz="2400" dirty="0" smtClean="0"/>
              <a:t>Arco </a:t>
            </a:r>
            <a:r>
              <a:rPr lang="en-US" sz="2400" dirty="0" err="1" smtClean="0"/>
              <a:t>temporale</a:t>
            </a:r>
            <a:r>
              <a:rPr lang="en-US" sz="2400" dirty="0" smtClean="0"/>
              <a:t>: </a:t>
            </a:r>
            <a:r>
              <a:rPr lang="en-US" sz="2400" dirty="0" err="1" smtClean="0"/>
              <a:t>prossimi</a:t>
            </a:r>
            <a:r>
              <a:rPr lang="en-US" sz="2400" dirty="0" smtClean="0"/>
              <a:t> 10-20 </a:t>
            </a:r>
            <a:r>
              <a:rPr lang="en-US" sz="2400" dirty="0" err="1" smtClean="0"/>
              <a:t>anni</a:t>
            </a:r>
            <a:endParaRPr lang="en-US" sz="2400" dirty="0" smtClean="0"/>
          </a:p>
          <a:p>
            <a:pPr>
              <a:tabLst>
                <a:tab pos="574675" algn="l"/>
              </a:tabLst>
            </a:pPr>
            <a:r>
              <a:rPr lang="en-US" sz="2400" dirty="0" err="1"/>
              <a:t>F</a:t>
            </a:r>
            <a:r>
              <a:rPr lang="en-US" sz="2400" dirty="0" err="1" smtClean="0"/>
              <a:t>ascio</a:t>
            </a:r>
            <a:r>
              <a:rPr lang="en-US" sz="2400" dirty="0" smtClean="0"/>
              <a:t> di </a:t>
            </a:r>
            <a:r>
              <a:rPr lang="en-US" sz="2400" dirty="0" err="1" smtClean="0"/>
              <a:t>neutrini</a:t>
            </a:r>
            <a:r>
              <a:rPr lang="en-US" sz="2400" dirty="0" smtClean="0"/>
              <a:t> </a:t>
            </a:r>
            <a:r>
              <a:rPr lang="en-US" sz="2400" dirty="0" err="1" smtClean="0"/>
              <a:t>operante</a:t>
            </a:r>
            <a:r>
              <a:rPr lang="en-US" sz="2400" dirty="0" smtClean="0"/>
              <a:t> </a:t>
            </a:r>
            <a:r>
              <a:rPr lang="en-US" sz="2400" dirty="0" err="1" smtClean="0"/>
              <a:t>inizialmente</a:t>
            </a:r>
            <a:r>
              <a:rPr lang="en-US" sz="2400" dirty="0" smtClean="0"/>
              <a:t> a 1.2 MW,</a:t>
            </a:r>
            <a:br>
              <a:rPr lang="en-US" sz="2400" dirty="0" smtClean="0"/>
            </a:br>
            <a:r>
              <a:rPr lang="en-US" sz="2400" dirty="0" smtClean="0"/>
              <a:t>-	con un near detector </a:t>
            </a:r>
            <a:r>
              <a:rPr lang="en-US" sz="2400" dirty="0" err="1" smtClean="0"/>
              <a:t>efficiente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-	con un far detector ≥10 </a:t>
            </a:r>
            <a:r>
              <a:rPr lang="en-US" sz="2400" dirty="0" err="1" smtClean="0"/>
              <a:t>kt</a:t>
            </a:r>
            <a:r>
              <a:rPr lang="en-US" sz="2400" dirty="0" smtClean="0"/>
              <a:t> di </a:t>
            </a:r>
            <a:r>
              <a:rPr lang="en-US" sz="2400" dirty="0" err="1" smtClean="0"/>
              <a:t>massa</a:t>
            </a:r>
            <a:r>
              <a:rPr lang="en-US" sz="2400" dirty="0" smtClean="0"/>
              <a:t> </a:t>
            </a:r>
            <a:r>
              <a:rPr lang="en-US" sz="2400" dirty="0" err="1" smtClean="0"/>
              <a:t>fiduciale</a:t>
            </a:r>
            <a:r>
              <a:rPr lang="en-US" sz="2400" dirty="0" smtClean="0"/>
              <a:t> underground al SURF. </a:t>
            </a:r>
            <a:r>
              <a:rPr lang="en-US" sz="2400" dirty="0" err="1" smtClean="0"/>
              <a:t>Possibilità</a:t>
            </a:r>
            <a:r>
              <a:rPr lang="en-US" sz="2400" dirty="0" smtClean="0"/>
              <a:t> di </a:t>
            </a:r>
            <a:r>
              <a:rPr lang="en-US" sz="2400" dirty="0" err="1" smtClean="0"/>
              <a:t>ospitare</a:t>
            </a:r>
            <a:r>
              <a:rPr lang="en-US" sz="2400" dirty="0" smtClean="0"/>
              <a:t> in </a:t>
            </a:r>
            <a:r>
              <a:rPr lang="en-US" sz="2400" dirty="0" err="1" smtClean="0"/>
              <a:t>caverna</a:t>
            </a:r>
            <a:r>
              <a:rPr lang="en-US" sz="2400" dirty="0" smtClean="0"/>
              <a:t> un </a:t>
            </a:r>
            <a:r>
              <a:rPr lang="en-US" sz="2400" dirty="0" err="1" smtClean="0"/>
              <a:t>rivelatore</a:t>
            </a:r>
            <a:r>
              <a:rPr lang="en-US" sz="2400" dirty="0" smtClean="0"/>
              <a:t> da 34 </a:t>
            </a:r>
            <a:r>
              <a:rPr lang="en-US" sz="2400" dirty="0" err="1" smtClean="0"/>
              <a:t>kt</a:t>
            </a:r>
            <a:endParaRPr lang="en-US" sz="2400" dirty="0" smtClean="0"/>
          </a:p>
          <a:p>
            <a:pPr>
              <a:tabLst>
                <a:tab pos="574675" algn="l"/>
              </a:tabLst>
            </a:pPr>
            <a:r>
              <a:rPr lang="en-US" sz="2400" dirty="0" smtClean="0"/>
              <a:t> </a:t>
            </a:r>
            <a:r>
              <a:rPr lang="en-US" sz="2400" dirty="0" err="1" smtClean="0"/>
              <a:t>Possibili</a:t>
            </a:r>
            <a:r>
              <a:rPr lang="en-US" sz="2400" dirty="0" smtClean="0"/>
              <a:t> </a:t>
            </a:r>
            <a:r>
              <a:rPr lang="en-US" sz="2400" dirty="0" err="1" smtClean="0"/>
              <a:t>futuri</a:t>
            </a:r>
            <a:r>
              <a:rPr lang="en-US" sz="2400" dirty="0" smtClean="0"/>
              <a:t> upgrades: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	La </a:t>
            </a:r>
            <a:r>
              <a:rPr lang="en-US" sz="2400" dirty="0" err="1" smtClean="0"/>
              <a:t>beamline</a:t>
            </a:r>
            <a:r>
              <a:rPr lang="en-US" sz="2400" dirty="0" smtClean="0"/>
              <a:t> </a:t>
            </a:r>
            <a:r>
              <a:rPr lang="en-US" sz="2400" dirty="0" err="1" smtClean="0"/>
              <a:t>può</a:t>
            </a:r>
            <a:r>
              <a:rPr lang="en-US" sz="2400" dirty="0" smtClean="0"/>
              <a:t> </a:t>
            </a:r>
            <a:r>
              <a:rPr lang="en-US" sz="2400" dirty="0" err="1" smtClean="0"/>
              <a:t>essere</a:t>
            </a:r>
            <a:r>
              <a:rPr lang="en-US" sz="2400" dirty="0" smtClean="0"/>
              <a:t> </a:t>
            </a:r>
            <a:r>
              <a:rPr lang="en-US" sz="2400" dirty="0" err="1" smtClean="0"/>
              <a:t>upgradata</a:t>
            </a:r>
            <a:r>
              <a:rPr lang="en-US" sz="2400" dirty="0" smtClean="0"/>
              <a:t> a  ≥2.3 MW</a:t>
            </a:r>
            <a:br>
              <a:rPr lang="en-US" sz="2400" dirty="0" smtClean="0"/>
            </a:br>
            <a:r>
              <a:rPr lang="en-US" sz="2400" dirty="0" smtClean="0"/>
              <a:t>-	</a:t>
            </a:r>
            <a:r>
              <a:rPr lang="en-US" sz="2400" dirty="0" err="1" smtClean="0"/>
              <a:t>Altri</a:t>
            </a:r>
            <a:r>
              <a:rPr lang="en-US" sz="2400" dirty="0" smtClean="0"/>
              <a:t> </a:t>
            </a:r>
            <a:r>
              <a:rPr lang="en-US" sz="2400" dirty="0" err="1" smtClean="0"/>
              <a:t>maduli</a:t>
            </a:r>
            <a:r>
              <a:rPr lang="en-US" sz="2400" dirty="0" smtClean="0"/>
              <a:t> del detector </a:t>
            </a:r>
            <a:r>
              <a:rPr lang="en-US" sz="2400" dirty="0" err="1" smtClean="0"/>
              <a:t>possono</a:t>
            </a:r>
            <a:r>
              <a:rPr lang="en-US" sz="2400" dirty="0" smtClean="0"/>
              <a:t> </a:t>
            </a:r>
            <a:r>
              <a:rPr lang="en-US" sz="2400" dirty="0" err="1" smtClean="0"/>
              <a:t>essere</a:t>
            </a:r>
            <a:r>
              <a:rPr lang="en-US" sz="2400" dirty="0" smtClean="0"/>
              <a:t> </a:t>
            </a:r>
            <a:r>
              <a:rPr lang="en-US" sz="2400" dirty="0" err="1" smtClean="0"/>
              <a:t>installati</a:t>
            </a:r>
            <a:r>
              <a:rPr lang="en-US" sz="2400" dirty="0" smtClean="0"/>
              <a:t> in </a:t>
            </a:r>
            <a:r>
              <a:rPr lang="en-US" sz="2400" dirty="0" err="1" smtClean="0"/>
              <a:t>caverna</a:t>
            </a:r>
            <a:endParaRPr lang="en-US" sz="2400" dirty="0" smtClean="0"/>
          </a:p>
          <a:p>
            <a:pPr marL="0" indent="0">
              <a:buNone/>
              <a:tabLst>
                <a:tab pos="574675" algn="l"/>
              </a:tabLst>
            </a:pP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PROGETTO INTERNAZIONALE !!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182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798" y="116632"/>
            <a:ext cx="7772400" cy="1143000"/>
          </a:xfrm>
        </p:spPr>
        <p:txBody>
          <a:bodyPr/>
          <a:lstStyle/>
          <a:p>
            <a:r>
              <a:rPr lang="it-IT" dirty="0" smtClean="0"/>
              <a:t>Layout caverna - SURF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ED00F-097C-4808-993E-0BB6D0AF31D0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8" y="1124384"/>
            <a:ext cx="8536781" cy="536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662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4C8B8-FD05-41E3-952A-0D46EB121AAE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911600" y="3909268"/>
            <a:ext cx="5130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chemeClr val="accent2"/>
                </a:solidFill>
                <a:latin typeface="Tw Cen MT" charset="0"/>
              </a:rPr>
              <a:t> 170 ton LAr TPC 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Tw Cen MT" charset="0"/>
              </a:rPr>
              <a:t>    </a:t>
            </a:r>
            <a:r>
              <a:rPr lang="en-US" i="1">
                <a:solidFill>
                  <a:schemeClr val="accent2"/>
                </a:solidFill>
                <a:latin typeface="Tw Cen MT" charset="0"/>
              </a:rPr>
              <a:t>- same beam &amp; location as MiniBooNE</a:t>
            </a:r>
          </a:p>
          <a:p>
            <a:pPr eaLnBrk="1" hangingPunct="1">
              <a:spcAft>
                <a:spcPts val="1200"/>
              </a:spcAft>
            </a:pPr>
            <a:r>
              <a:rPr lang="en-US" i="1">
                <a:solidFill>
                  <a:schemeClr val="accent2"/>
                </a:solidFill>
                <a:latin typeface="Tw Cen MT" charset="0"/>
              </a:rPr>
              <a:t>    - new detector technology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chemeClr val="accent2"/>
                </a:solidFill>
                <a:latin typeface="Tw Cen MT" charset="0"/>
              </a:rPr>
              <a:t> goals: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Tw Cen MT" charset="0"/>
              </a:rPr>
              <a:t>    </a:t>
            </a:r>
            <a:r>
              <a:rPr lang="en-US" i="1">
                <a:solidFill>
                  <a:schemeClr val="accent2"/>
                </a:solidFill>
                <a:latin typeface="Tw Cen MT" charset="0"/>
              </a:rPr>
              <a:t>- MiniBooNE excess events</a:t>
            </a:r>
          </a:p>
          <a:p>
            <a:pPr eaLnBrk="1" hangingPunct="1">
              <a:buClr>
                <a:srgbClr val="FFFFFF"/>
              </a:buClr>
              <a:buFont typeface="Arial" charset="0"/>
              <a:buChar char="•"/>
            </a:pPr>
            <a:r>
              <a:rPr lang="en-US" i="1">
                <a:solidFill>
                  <a:schemeClr val="accent2"/>
                </a:solidFill>
                <a:latin typeface="Tw Cen MT" charset="0"/>
              </a:rPr>
              <a:t>   - </a:t>
            </a:r>
            <a:r>
              <a:rPr lang="en-US" i="1">
                <a:solidFill>
                  <a:schemeClr val="accent2"/>
                </a:solidFill>
                <a:latin typeface="Symbol" charset="0"/>
                <a:cs typeface="Symbol" charset="0"/>
              </a:rPr>
              <a:t>s</a:t>
            </a:r>
            <a:r>
              <a:rPr lang="en-US" i="1" baseline="-25000">
                <a:solidFill>
                  <a:schemeClr val="accent2"/>
                </a:solidFill>
                <a:latin typeface="Symbol" charset="0"/>
                <a:cs typeface="Symbol" charset="0"/>
              </a:rPr>
              <a:t>n</a:t>
            </a:r>
            <a:r>
              <a:rPr lang="en-US" i="1">
                <a:solidFill>
                  <a:schemeClr val="accent2"/>
                </a:solidFill>
                <a:latin typeface="Symbol" charset="0"/>
                <a:cs typeface="Symbol" charset="0"/>
              </a:rPr>
              <a:t> </a:t>
            </a:r>
            <a:r>
              <a:rPr lang="en-US" i="1">
                <a:solidFill>
                  <a:schemeClr val="accent2"/>
                </a:solidFill>
                <a:latin typeface="Tw Cen MT" charset="0"/>
                <a:ea typeface="Symbol" charset="0"/>
                <a:cs typeface="Symbol" charset="0"/>
              </a:rPr>
              <a:t>measurements in argon</a:t>
            </a:r>
          </a:p>
          <a:p>
            <a:pPr eaLnBrk="1" hangingPunct="1">
              <a:buClr>
                <a:srgbClr val="FFFFFF"/>
              </a:buClr>
              <a:buFont typeface="Arial" charset="0"/>
              <a:buChar char="•"/>
            </a:pPr>
            <a:r>
              <a:rPr lang="en-US" i="1">
                <a:solidFill>
                  <a:schemeClr val="accent2"/>
                </a:solidFill>
                <a:latin typeface="Tw Cen MT" charset="0"/>
                <a:ea typeface="Symbol" charset="0"/>
                <a:cs typeface="Symbol" charset="0"/>
              </a:rPr>
              <a:t>   - R&amp;D for future LAr TPCs</a:t>
            </a:r>
          </a:p>
        </p:txBody>
      </p:sp>
      <p:pic>
        <p:nvPicPr>
          <p:cNvPr id="5" name="Picture 7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600" y="3985468"/>
            <a:ext cx="3657600" cy="265112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3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7" y="1130165"/>
            <a:ext cx="7591493" cy="278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719572" y="80628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it-IT" kern="0" smtClean="0"/>
              <a:t>SBN @ FERMILAB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146433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572" y="80628"/>
            <a:ext cx="7772400" cy="1143000"/>
          </a:xfrm>
        </p:spPr>
        <p:txBody>
          <a:bodyPr/>
          <a:lstStyle/>
          <a:p>
            <a:r>
              <a:rPr lang="it-IT" dirty="0" smtClean="0"/>
              <a:t>SBN @ FERMILAB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53" y="1016732"/>
            <a:ext cx="8460940" cy="1188132"/>
          </a:xfrm>
        </p:spPr>
        <p:txBody>
          <a:bodyPr/>
          <a:lstStyle/>
          <a:p>
            <a:pPr>
              <a:tabLst>
                <a:tab pos="574675" algn="l"/>
              </a:tabLst>
            </a:pPr>
            <a:r>
              <a:rPr lang="en-US" sz="2400" dirty="0" smtClean="0"/>
              <a:t>Goal di </a:t>
            </a:r>
            <a:r>
              <a:rPr lang="en-US" sz="2400" dirty="0" err="1" smtClean="0"/>
              <a:t>Fisica</a:t>
            </a:r>
            <a:r>
              <a:rPr lang="en-US" sz="2400" dirty="0" smtClean="0"/>
              <a:t>: 		</a:t>
            </a:r>
            <a:r>
              <a:rPr lang="en-US" sz="2400" dirty="0" err="1" smtClean="0"/>
              <a:t>Neutrini</a:t>
            </a:r>
            <a:r>
              <a:rPr lang="en-US" sz="2400" dirty="0" smtClean="0"/>
              <a:t> </a:t>
            </a:r>
            <a:r>
              <a:rPr lang="en-US" sz="2400" dirty="0" err="1" smtClean="0"/>
              <a:t>sterili</a:t>
            </a:r>
            <a:endParaRPr lang="en-US" sz="2400" dirty="0" smtClean="0"/>
          </a:p>
          <a:p>
            <a:pPr>
              <a:tabLst>
                <a:tab pos="574675" algn="l"/>
              </a:tabLst>
            </a:pPr>
            <a:r>
              <a:rPr lang="en-US" sz="2400" dirty="0" smtClean="0"/>
              <a:t>Scala </a:t>
            </a:r>
            <a:r>
              <a:rPr lang="en-US" sz="2400" dirty="0" err="1" smtClean="0"/>
              <a:t>temporale</a:t>
            </a:r>
            <a:r>
              <a:rPr lang="en-US" sz="2400" dirty="0" smtClean="0"/>
              <a:t>: 	5 </a:t>
            </a:r>
            <a:r>
              <a:rPr lang="en-US" sz="2400" dirty="0" err="1" smtClean="0"/>
              <a:t>anni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pic>
        <p:nvPicPr>
          <p:cNvPr id="6" name="Picture 8" descr="LAr1ND_PAC_2014_01_23_v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11793" r="1263" b="3773"/>
          <a:stretch/>
        </p:blipFill>
        <p:spPr>
          <a:xfrm>
            <a:off x="1259632" y="2312876"/>
            <a:ext cx="6109382" cy="3945619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3779912" y="5193196"/>
            <a:ext cx="51125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Proponents estimate $13M, with $3M from outside (of DOE)  sources.  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This </a:t>
            </a:r>
            <a:r>
              <a:rPr lang="en-US" sz="2000" dirty="0">
                <a:solidFill>
                  <a:schemeClr val="accent2"/>
                </a:solidFill>
              </a:rPr>
              <a:t>is a good candidate for R&amp;D funding since it is well-aligned with LBNE </a:t>
            </a:r>
            <a:r>
              <a:rPr lang="en-US" sz="2000" dirty="0" smtClean="0">
                <a:solidFill>
                  <a:schemeClr val="accent2"/>
                </a:solidFill>
              </a:rPr>
              <a:t>goals</a:t>
            </a:r>
            <a:endParaRPr lang="en-US" sz="2000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89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it-IT" dirty="0" smtClean="0"/>
              <a:t>ICARUS @ FERMILAB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8" y="1162490"/>
            <a:ext cx="756084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marL="177800" lvl="0" indent="-177800" defTabSz="914400">
              <a:buClr>
                <a:srgbClr val="FF0000"/>
              </a:buClr>
              <a:buSzPct val="175000"/>
              <a:buFont typeface="Arial" pitchFamily="34" charset="0"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ICARUS T600 </a:t>
            </a:r>
            <a:r>
              <a:rPr lang="en-US" sz="2800" dirty="0" err="1" smtClean="0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posizionato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lungo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la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linea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Booster Neutrino Beam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BNB)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a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~600 </a:t>
            </a:r>
            <a:r>
              <a:rPr lang="en-US" sz="2800" dirty="0" err="1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mdalla</a:t>
            </a:r>
            <a:r>
              <a:rPr lang="en-US" sz="2800" dirty="0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targhetta</a:t>
            </a:r>
            <a:r>
              <a:rPr lang="en-US" sz="2800" dirty="0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n-lt"/>
              <a:ea typeface="MS Mincho" pitchFamily="49" charset="-128"/>
              <a:cs typeface="Times New Roman" pitchFamily="18" charset="0"/>
            </a:endParaRPr>
          </a:p>
          <a:p>
            <a:pPr marL="174625" indent="-174625" eaLnBrk="1" hangingPunct="1">
              <a:buClr>
                <a:srgbClr val="FF0000"/>
              </a:buClr>
              <a:buSzPct val="175000"/>
              <a:buFont typeface="Arial" pitchFamily="34" charset="0"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La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presenza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sia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 del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T600 </a:t>
            </a:r>
            <a:r>
              <a:rPr lang="en-US" sz="2800" i="0" dirty="0" smtClean="0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e di un </a:t>
            </a:r>
            <a:r>
              <a:rPr lang="en-US" sz="2800" i="0" dirty="0" smtClean="0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near </a:t>
            </a:r>
            <a:r>
              <a:rPr lang="en-US" sz="2800" i="0" dirty="0" smtClean="0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detector </a:t>
            </a:r>
            <a:r>
              <a:rPr lang="en-US" sz="2800" i="0" dirty="0" err="1" smtClean="0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completerà</a:t>
            </a:r>
            <a:r>
              <a:rPr lang="en-US" sz="2800" i="0" dirty="0" smtClean="0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 le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informazioni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 di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MicroBooNE,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+mn-lt"/>
              <a:ea typeface="MS Mincho" pitchFamily="49" charset="-128"/>
              <a:cs typeface="Times New Roman" pitchFamily="18" charset="0"/>
            </a:endParaRPr>
          </a:p>
          <a:p>
            <a:pPr marL="174625" indent="-174625" eaLnBrk="1" hangingPunct="1">
              <a:buClr>
                <a:srgbClr val="FF0000"/>
              </a:buClr>
              <a:buSzPct val="175000"/>
              <a:buFont typeface="Arial" pitchFamily="34" charset="0"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start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operation </a:t>
            </a:r>
            <a:r>
              <a:rPr lang="en-US" sz="2800" dirty="0" err="1" smtClean="0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nel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 2015 a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~470 m </a:t>
            </a:r>
            <a:r>
              <a:rPr lang="en-US" sz="2800" dirty="0" err="1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dalla</a:t>
            </a:r>
            <a:r>
              <a:rPr lang="en-US" sz="2800" dirty="0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targhetta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ea typeface="MS Mincho" pitchFamily="49" charset="-128"/>
                <a:cs typeface="Times New Roman" pitchFamily="18" charset="0"/>
              </a:rPr>
              <a:t>.</a:t>
            </a:r>
          </a:p>
          <a:p>
            <a:pPr marL="174625" indent="-174625" eaLnBrk="1" hangingPunct="1">
              <a:buClr>
                <a:srgbClr val="FF0000"/>
              </a:buClr>
              <a:buSzPct val="175000"/>
              <a:buFont typeface="Arial" pitchFamily="34" charset="0"/>
              <a:buChar char="•"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  <a:ea typeface="MS Mincho" pitchFamily="49" charset="-128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Pct val="175000"/>
            </a:pPr>
            <a:r>
              <a:rPr lang="en-US" sz="2800" dirty="0" smtClean="0">
                <a:latin typeface="+mn-lt"/>
                <a:ea typeface="MS Mincho" pitchFamily="49" charset="-128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+mn-lt"/>
                <a:ea typeface="MS Mincho" pitchFamily="49" charset="-128"/>
                <a:cs typeface="Times New Roman" pitchFamily="18" charset="0"/>
                <a:sym typeface="Wingdings" panose="05000000000000000000" pitchFamily="2" charset="2"/>
              </a:rPr>
              <a:t>Tecnologia</a:t>
            </a:r>
            <a:r>
              <a:rPr lang="en-US" sz="2800" dirty="0" smtClean="0">
                <a:latin typeface="+mn-lt"/>
                <a:ea typeface="MS Mincho" pitchFamily="49" charset="-128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+mn-lt"/>
                <a:ea typeface="MS Mincho" pitchFamily="49" charset="-128"/>
                <a:cs typeface="Times New Roman" pitchFamily="18" charset="0"/>
                <a:sym typeface="Wingdings" panose="05000000000000000000" pitchFamily="2" charset="2"/>
              </a:rPr>
              <a:t>italiana</a:t>
            </a:r>
            <a:r>
              <a:rPr lang="en-US" sz="2800" dirty="0" smtClean="0">
                <a:latin typeface="+mn-lt"/>
                <a:ea typeface="MS Mincho" pitchFamily="49" charset="-128"/>
                <a:cs typeface="Times New Roman" pitchFamily="18" charset="0"/>
                <a:sym typeface="Wingdings" panose="05000000000000000000" pitchFamily="2" charset="2"/>
              </a:rPr>
              <a:t> + neutrino platform CERN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42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64" y="1844824"/>
            <a:ext cx="7772400" cy="261916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			ASIA: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CINA</a:t>
            </a:r>
            <a:br>
              <a:rPr lang="en-US" dirty="0" smtClean="0"/>
            </a:br>
            <a:r>
              <a:rPr lang="en-US" dirty="0" smtClean="0"/>
              <a:t>- GIAPPONE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D7E68DF5-0392-4632-B9C0-78097B73ACC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4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Giappone: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Fisica di alta precisione (Modello standard): </a:t>
            </a:r>
            <a:r>
              <a:rPr lang="it-IT" dirty="0" err="1" smtClean="0"/>
              <a:t>SuperKEKB</a:t>
            </a:r>
            <a:r>
              <a:rPr lang="it-IT" dirty="0" smtClean="0"/>
              <a:t>- Belle-II</a:t>
            </a:r>
          </a:p>
          <a:p>
            <a:r>
              <a:rPr lang="it-IT" dirty="0" err="1" smtClean="0"/>
              <a:t>Jparc</a:t>
            </a:r>
            <a:r>
              <a:rPr lang="it-IT" dirty="0" smtClean="0"/>
              <a:t>: fisica adronica e fasci neutrini e T2k</a:t>
            </a:r>
            <a:endParaRPr lang="it-IT" dirty="0"/>
          </a:p>
          <a:p>
            <a:r>
              <a:rPr lang="it-IT" dirty="0" err="1" smtClean="0"/>
              <a:t>Hyperkamiokande</a:t>
            </a:r>
            <a:r>
              <a:rPr lang="it-IT" dirty="0" smtClean="0"/>
              <a:t>: gerarchia di massa e </a:t>
            </a:r>
            <a:r>
              <a:rPr lang="it-IT" dirty="0" err="1" smtClean="0"/>
              <a:t>cp</a:t>
            </a:r>
            <a:r>
              <a:rPr lang="it-IT" dirty="0" smtClean="0"/>
              <a:t> </a:t>
            </a:r>
            <a:r>
              <a:rPr lang="it-IT" dirty="0" err="1" smtClean="0"/>
              <a:t>violation</a:t>
            </a:r>
            <a:endParaRPr lang="it-IT" dirty="0" smtClean="0"/>
          </a:p>
          <a:p>
            <a:r>
              <a:rPr lang="it-IT" dirty="0" smtClean="0"/>
              <a:t>ILC: Frontiera della alte energie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6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altLang="it-IT" sz="1400">
                <a:latin typeface="Times New Roman" pitchFamily="18" charset="0"/>
              </a:rPr>
              <a:t>22 Maggio 2014</a:t>
            </a:r>
          </a:p>
        </p:txBody>
      </p:sp>
      <p:sp>
        <p:nvSpPr>
          <p:cNvPr id="11267" name="Segnaposto numero diapositiva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DDD9899-97BE-4866-9A67-46782D5A0D61}" type="slidenum">
              <a:rPr lang="it-IT" altLang="it-IT" sz="1400">
                <a:latin typeface="Times New Roman" pitchFamily="18" charset="0"/>
              </a:rPr>
              <a:pPr eaLnBrk="1" hangingPunct="1"/>
              <a:t>3</a:t>
            </a:fld>
            <a:endParaRPr lang="it-IT" altLang="it-IT" sz="1400">
              <a:latin typeface="Times New Roman" pitchFamily="18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755650" y="107950"/>
            <a:ext cx="77406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altLang="it-IT" sz="4000" u="sng" dirty="0" smtClean="0">
                <a:solidFill>
                  <a:srgbClr val="FF0000"/>
                </a:solidFill>
              </a:rPr>
              <a:t>DISCLAIMER</a:t>
            </a:r>
            <a:endParaRPr lang="en-US" altLang="it-IT" sz="4000" u="sng" dirty="0">
              <a:solidFill>
                <a:srgbClr val="FF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81359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it-IT" sz="2800" dirty="0" smtClean="0">
                <a:solidFill>
                  <a:schemeClr val="accent2"/>
                </a:solidFill>
              </a:rPr>
              <a:t>IL CERN Medium Term Plan per </a:t>
            </a:r>
            <a:r>
              <a:rPr lang="en-US" altLang="it-IT" sz="2800" dirty="0" err="1" smtClean="0">
                <a:solidFill>
                  <a:schemeClr val="accent2"/>
                </a:solidFill>
              </a:rPr>
              <a:t>il</a:t>
            </a:r>
            <a:r>
              <a:rPr lang="en-US" altLang="it-IT" sz="2800" dirty="0" smtClean="0">
                <a:solidFill>
                  <a:schemeClr val="accent2"/>
                </a:solidFill>
              </a:rPr>
              <a:t> </a:t>
            </a:r>
            <a:r>
              <a:rPr lang="en-US" altLang="it-IT" sz="2800" dirty="0" err="1" smtClean="0">
                <a:solidFill>
                  <a:schemeClr val="accent2"/>
                </a:solidFill>
              </a:rPr>
              <a:t>periodo</a:t>
            </a:r>
            <a:r>
              <a:rPr lang="en-US" altLang="it-IT" sz="2800" dirty="0" smtClean="0">
                <a:solidFill>
                  <a:schemeClr val="accent2"/>
                </a:solidFill>
              </a:rPr>
              <a:t> 2015-2019 non è </a:t>
            </a:r>
            <a:r>
              <a:rPr lang="en-US" altLang="it-IT" sz="2800" dirty="0" err="1" smtClean="0">
                <a:solidFill>
                  <a:schemeClr val="accent2"/>
                </a:solidFill>
              </a:rPr>
              <a:t>stato</a:t>
            </a:r>
            <a:r>
              <a:rPr lang="en-US" altLang="it-IT" sz="2800" dirty="0" smtClean="0">
                <a:solidFill>
                  <a:schemeClr val="accent2"/>
                </a:solidFill>
              </a:rPr>
              <a:t> </a:t>
            </a:r>
            <a:r>
              <a:rPr lang="en-US" altLang="it-IT" sz="2800" dirty="0" err="1" smtClean="0">
                <a:solidFill>
                  <a:schemeClr val="accent2"/>
                </a:solidFill>
              </a:rPr>
              <a:t>ancora</a:t>
            </a:r>
            <a:r>
              <a:rPr lang="en-US" altLang="it-IT" sz="2800" dirty="0" smtClean="0">
                <a:solidFill>
                  <a:schemeClr val="accent2"/>
                </a:solidFill>
              </a:rPr>
              <a:t> </a:t>
            </a:r>
            <a:r>
              <a:rPr lang="en-US" altLang="it-IT" sz="2800" dirty="0" err="1" smtClean="0">
                <a:solidFill>
                  <a:schemeClr val="accent2"/>
                </a:solidFill>
              </a:rPr>
              <a:t>approvato</a:t>
            </a:r>
            <a:r>
              <a:rPr lang="en-US" altLang="it-IT" sz="2800" dirty="0" smtClean="0">
                <a:solidFill>
                  <a:schemeClr val="accent2"/>
                </a:solidFill>
              </a:rPr>
              <a:t> dal Council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t-IT" sz="2800" dirty="0" smtClean="0">
                <a:sym typeface="Wingdings" panose="05000000000000000000" pitchFamily="2" charset="2"/>
              </a:rPr>
              <a:t> La </a:t>
            </a:r>
            <a:r>
              <a:rPr lang="en-US" altLang="it-IT" sz="2800" dirty="0" err="1" smtClean="0">
                <a:sym typeface="Wingdings" panose="05000000000000000000" pitchFamily="2" charset="2"/>
              </a:rPr>
              <a:t>strategia</a:t>
            </a:r>
            <a:r>
              <a:rPr lang="en-US" altLang="it-IT" sz="2800" dirty="0" smtClean="0">
                <a:sym typeface="Wingdings" panose="05000000000000000000" pitchFamily="2" charset="2"/>
              </a:rPr>
              <a:t> CERN </a:t>
            </a:r>
            <a:r>
              <a:rPr lang="en-US" altLang="it-IT" sz="2800" dirty="0" err="1" smtClean="0">
                <a:sym typeface="Wingdings" panose="05000000000000000000" pitchFamily="2" charset="2"/>
              </a:rPr>
              <a:t>presentata</a:t>
            </a:r>
            <a:r>
              <a:rPr lang="en-US" altLang="it-IT" sz="2800" dirty="0" smtClean="0">
                <a:sym typeface="Wingdings" panose="05000000000000000000" pitchFamily="2" charset="2"/>
              </a:rPr>
              <a:t> è </a:t>
            </a:r>
            <a:r>
              <a:rPr lang="en-US" altLang="it-IT" sz="2800" dirty="0" err="1" smtClean="0">
                <a:sym typeface="Wingdings" panose="05000000000000000000" pitchFamily="2" charset="2"/>
              </a:rPr>
              <a:t>preliminare</a:t>
            </a:r>
            <a:endParaRPr lang="en-US" altLang="it-IT" sz="2800" dirty="0"/>
          </a:p>
          <a:p>
            <a:pPr eaLnBrk="1" hangingPunct="1">
              <a:buFont typeface="Wingdings" pitchFamily="2" charset="2"/>
              <a:buNone/>
            </a:pPr>
            <a:endParaRPr lang="en-US" altLang="it-IT" sz="280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it-IT" sz="2800" dirty="0" smtClean="0">
                <a:solidFill>
                  <a:schemeClr val="accent2"/>
                </a:solidFill>
              </a:rPr>
              <a:t>IL P5 </a:t>
            </a:r>
            <a:r>
              <a:rPr lang="en-US" altLang="it-IT" sz="2800" dirty="0" err="1" smtClean="0">
                <a:solidFill>
                  <a:schemeClr val="accent2"/>
                </a:solidFill>
              </a:rPr>
              <a:t>degli</a:t>
            </a:r>
            <a:r>
              <a:rPr lang="en-US" altLang="it-IT" sz="2800" dirty="0" smtClean="0">
                <a:solidFill>
                  <a:schemeClr val="accent2"/>
                </a:solidFill>
              </a:rPr>
              <a:t> USA </a:t>
            </a:r>
            <a:r>
              <a:rPr lang="en-US" altLang="it-IT" sz="2800" dirty="0" err="1" smtClean="0">
                <a:solidFill>
                  <a:schemeClr val="accent2"/>
                </a:solidFill>
              </a:rPr>
              <a:t>annuncerà</a:t>
            </a:r>
            <a:r>
              <a:rPr lang="en-US" altLang="it-IT" sz="2800" dirty="0" smtClean="0">
                <a:solidFill>
                  <a:schemeClr val="accent2"/>
                </a:solidFill>
              </a:rPr>
              <a:t> I </a:t>
            </a:r>
            <a:r>
              <a:rPr lang="en-US" altLang="it-IT" sz="2800" dirty="0" err="1" smtClean="0">
                <a:solidFill>
                  <a:schemeClr val="accent2"/>
                </a:solidFill>
              </a:rPr>
              <a:t>propri</a:t>
            </a:r>
            <a:r>
              <a:rPr lang="en-US" altLang="it-IT" sz="2800" dirty="0" smtClean="0">
                <a:solidFill>
                  <a:schemeClr val="accent2"/>
                </a:solidFill>
              </a:rPr>
              <a:t> </a:t>
            </a:r>
            <a:r>
              <a:rPr lang="en-US" altLang="it-IT" sz="2800" dirty="0" err="1" smtClean="0">
                <a:solidFill>
                  <a:schemeClr val="accent2"/>
                </a:solidFill>
              </a:rPr>
              <a:t>risultati</a:t>
            </a:r>
            <a:r>
              <a:rPr lang="en-US" altLang="it-IT" sz="2800" dirty="0" smtClean="0">
                <a:solidFill>
                  <a:schemeClr val="accent2"/>
                </a:solidFill>
              </a:rPr>
              <a:t> </a:t>
            </a:r>
            <a:r>
              <a:rPr lang="en-US" altLang="it-IT" sz="2800" dirty="0" err="1" smtClean="0">
                <a:solidFill>
                  <a:schemeClr val="accent2"/>
                </a:solidFill>
              </a:rPr>
              <a:t>oggi</a:t>
            </a:r>
            <a:r>
              <a:rPr lang="en-US" altLang="it-IT" sz="2800" dirty="0" smtClean="0">
                <a:solidFill>
                  <a:schemeClr val="accent2"/>
                </a:solidFill>
              </a:rPr>
              <a:t> (!!!) 22 Maggio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t-IT" sz="2800" dirty="0" smtClean="0">
                <a:sym typeface="Wingdings" panose="05000000000000000000" pitchFamily="2" charset="2"/>
              </a:rPr>
              <a:t> La </a:t>
            </a:r>
            <a:r>
              <a:rPr lang="en-US" altLang="it-IT" sz="2800" dirty="0" err="1" smtClean="0">
                <a:sym typeface="Wingdings" panose="05000000000000000000" pitchFamily="2" charset="2"/>
              </a:rPr>
              <a:t>strategia</a:t>
            </a:r>
            <a:r>
              <a:rPr lang="en-US" altLang="it-IT" sz="2800" dirty="0" smtClean="0">
                <a:sym typeface="Wingdings" panose="05000000000000000000" pitchFamily="2" charset="2"/>
              </a:rPr>
              <a:t> USA </a:t>
            </a:r>
            <a:r>
              <a:rPr lang="en-US" altLang="it-IT" sz="2800" dirty="0" err="1" smtClean="0">
                <a:sym typeface="Wingdings" panose="05000000000000000000" pitchFamily="2" charset="2"/>
              </a:rPr>
              <a:t>presentata</a:t>
            </a:r>
            <a:r>
              <a:rPr lang="en-US" altLang="it-IT" sz="2800" dirty="0" smtClean="0">
                <a:sym typeface="Wingdings" panose="05000000000000000000" pitchFamily="2" charset="2"/>
              </a:rPr>
              <a:t> </a:t>
            </a:r>
            <a:r>
              <a:rPr lang="en-US" altLang="it-IT" sz="2800" dirty="0" err="1" smtClean="0">
                <a:sym typeface="Wingdings" panose="05000000000000000000" pitchFamily="2" charset="2"/>
              </a:rPr>
              <a:t>potrebbe</a:t>
            </a:r>
            <a:r>
              <a:rPr lang="en-US" altLang="it-IT" sz="2800" dirty="0" smtClean="0">
                <a:sym typeface="Wingdings" panose="05000000000000000000" pitchFamily="2" charset="2"/>
              </a:rPr>
              <a:t> </a:t>
            </a:r>
            <a:r>
              <a:rPr lang="en-US" altLang="it-IT" sz="2800" dirty="0" err="1" smtClean="0">
                <a:sym typeface="Wingdings" panose="05000000000000000000" pitchFamily="2" charset="2"/>
              </a:rPr>
              <a:t>essere</a:t>
            </a:r>
            <a:r>
              <a:rPr lang="en-US" altLang="it-IT" sz="2800" dirty="0" smtClean="0">
                <a:sym typeface="Wingdings" panose="05000000000000000000" pitchFamily="2" charset="2"/>
              </a:rPr>
              <a:t> un </a:t>
            </a:r>
            <a:r>
              <a:rPr lang="en-US" altLang="it-IT" sz="2800" dirty="0" err="1" smtClean="0">
                <a:sym typeface="Wingdings" panose="05000000000000000000" pitchFamily="2" charset="2"/>
              </a:rPr>
              <a:t>po</a:t>
            </a:r>
            <a:r>
              <a:rPr lang="en-US" altLang="it-IT" sz="2800" dirty="0" smtClean="0">
                <a:sym typeface="Wingdings" panose="05000000000000000000" pitchFamily="2" charset="2"/>
              </a:rPr>
              <a:t>’ </a:t>
            </a:r>
            <a:r>
              <a:rPr lang="en-US" altLang="it-IT" sz="2800" dirty="0" err="1" smtClean="0">
                <a:sym typeface="Wingdings" panose="05000000000000000000" pitchFamily="2" charset="2"/>
              </a:rPr>
              <a:t>diversa</a:t>
            </a:r>
            <a:r>
              <a:rPr lang="en-US" altLang="it-IT" sz="2800" dirty="0" smtClean="0">
                <a:sym typeface="Wingdings" panose="05000000000000000000" pitchFamily="2" charset="2"/>
              </a:rPr>
              <a:t> (!)</a:t>
            </a:r>
            <a:endParaRPr lang="en-US" alt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4C8B8-FD05-41E3-952A-0D46EB121AAE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634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F8F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99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43684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407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628"/>
            <a:ext cx="8856984" cy="66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F8F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99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43684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89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51648"/>
            <a:ext cx="8508944" cy="638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F8F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99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43684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137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it-IT" dirty="0" err="1" smtClean="0"/>
              <a:t>Hyperkamiokande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103" y="908720"/>
            <a:ext cx="7772400" cy="4114800"/>
          </a:xfrm>
        </p:spPr>
        <p:txBody>
          <a:bodyPr/>
          <a:lstStyle/>
          <a:p>
            <a:r>
              <a:rPr lang="it-IT" dirty="0" smtClean="0"/>
              <a:t>Neutrino: gerarchia di massa e CP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1620" y="1614274"/>
            <a:ext cx="6967690" cy="52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578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935723"/>
            <a:ext cx="7596844" cy="569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F8F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99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43684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572" y="152636"/>
            <a:ext cx="7772400" cy="1143000"/>
          </a:xfrm>
        </p:spPr>
        <p:txBody>
          <a:bodyPr/>
          <a:lstStyle/>
          <a:p>
            <a:r>
              <a:rPr lang="it-IT" dirty="0" smtClean="0"/>
              <a:t>ILC status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5552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4C8B8-FD05-41E3-952A-0D46EB121AAE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674693"/>
            <a:ext cx="7164796" cy="537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F8F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99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43684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368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4C8B8-FD05-41E3-952A-0D46EB121AAE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936771" cy="52025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652028" y="5085184"/>
            <a:ext cx="7772400" cy="16201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it-IT" kern="0" dirty="0" smtClean="0"/>
              <a:t>La decisione verrà presa nel 2018 (?) fino ad allora difficile un </a:t>
            </a:r>
            <a:r>
              <a:rPr lang="it-IT" kern="0" dirty="0" err="1" smtClean="0"/>
              <a:t>commitment</a:t>
            </a:r>
            <a:r>
              <a:rPr lang="it-IT" kern="0" dirty="0" smtClean="0"/>
              <a:t> di altri paesi.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1116966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5556" y="152636"/>
            <a:ext cx="7772400" cy="1143000"/>
          </a:xfrm>
        </p:spPr>
        <p:txBody>
          <a:bodyPr/>
          <a:lstStyle/>
          <a:p>
            <a:r>
              <a:rPr lang="it-IT" dirty="0" smtClean="0"/>
              <a:t>CINA: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  <p:sp>
        <p:nvSpPr>
          <p:cNvPr id="10" name="内容占位符 1"/>
          <p:cNvSpPr>
            <a:spLocks noGrp="1"/>
          </p:cNvSpPr>
          <p:nvPr/>
        </p:nvSpPr>
        <p:spPr bwMode="auto">
          <a:xfrm>
            <a:off x="215837" y="1196752"/>
            <a:ext cx="88566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solidFill>
                  <a:srgbClr val="0000FF"/>
                </a:solidFill>
                <a:ea typeface="Microsoft YaHei" pitchFamily="34" charset="-122"/>
                <a:cs typeface="Arial" pitchFamily="34" charset="0"/>
              </a:rPr>
              <a:t>Explore the full potential of </a:t>
            </a:r>
            <a:r>
              <a:rPr lang="en-US" altLang="zh-CN" sz="2200" b="1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</a:rPr>
              <a:t>BESIII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solidFill>
                  <a:schemeClr val="accent2"/>
                </a:solidFill>
                <a:ea typeface="Microsoft YaHei" pitchFamily="34" charset="-122"/>
                <a:cs typeface="Arial" pitchFamily="34" charset="0"/>
              </a:rPr>
              <a:t>Continue the flavor physics &amp; QCD studies</a:t>
            </a:r>
            <a:r>
              <a:rPr lang="en-US" altLang="zh-CN" sz="2200" dirty="0" smtClean="0">
                <a:solidFill>
                  <a:srgbClr val="0000FF"/>
                </a:solidFill>
                <a:ea typeface="Microsoft YaHei" pitchFamily="34" charset="-122"/>
                <a:cs typeface="Arial" pitchFamily="34" charset="0"/>
              </a:rPr>
              <a:t>: </a:t>
            </a:r>
            <a:r>
              <a:rPr lang="en-US" altLang="zh-CN" sz="2200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</a:rPr>
              <a:t>PANDA, BELLE II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200" dirty="0" smtClean="0">
                <a:solidFill>
                  <a:schemeClr val="accent2"/>
                </a:solidFill>
                <a:ea typeface="Microsoft YaHei" pitchFamily="34" charset="-122"/>
                <a:cs typeface="Arial" pitchFamily="34" charset="0"/>
              </a:rPr>
              <a:t>Precision frontier: </a:t>
            </a:r>
            <a:r>
              <a:rPr lang="en-US" altLang="zh-CN" sz="2200" dirty="0" smtClean="0">
                <a:solidFill>
                  <a:schemeClr val="accent2"/>
                </a:solidFill>
                <a:ea typeface="Microsoft YaHei" pitchFamily="34" charset="-122"/>
                <a:cs typeface="Arial" pitchFamily="34" charset="0"/>
                <a:sym typeface="Wingdings" pitchFamily="2" charset="2"/>
              </a:rPr>
              <a:t>flavor changing proc</a:t>
            </a:r>
            <a:r>
              <a:rPr lang="en-US" altLang="zh-CN" sz="2200" dirty="0" smtClean="0">
                <a:ea typeface="Microsoft YaHei" pitchFamily="34" charset="-122"/>
                <a:cs typeface="Arial" pitchFamily="34" charset="0"/>
                <a:sym typeface="Wingdings" pitchFamily="2" charset="2"/>
              </a:rPr>
              <a:t>ess  </a:t>
            </a:r>
            <a:r>
              <a:rPr lang="en-US" altLang="zh-CN" sz="2200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  <a:sym typeface="Wingdings" pitchFamily="2" charset="2"/>
              </a:rPr>
              <a:t>COMET</a:t>
            </a:r>
            <a:endParaRPr lang="en-US" altLang="zh-CN" sz="2200" dirty="0" smtClean="0">
              <a:solidFill>
                <a:srgbClr val="C00000"/>
              </a:solidFill>
              <a:ea typeface="Microsoft YaHei" pitchFamily="34" charset="-122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ea typeface="Microsoft YaHei" pitchFamily="34" charset="-122"/>
                <a:cs typeface="Arial" pitchFamily="34" charset="0"/>
              </a:rPr>
              <a:t>Continue the reactor neutrino physics</a:t>
            </a:r>
            <a:r>
              <a:rPr lang="en-US" altLang="zh-CN" sz="2200" b="1" dirty="0" smtClean="0">
                <a:ea typeface="Microsoft YaHei" pitchFamily="34" charset="-122"/>
                <a:cs typeface="Arial" pitchFamily="34" charset="0"/>
              </a:rPr>
              <a:t>: </a:t>
            </a:r>
            <a:r>
              <a:rPr lang="en-US" altLang="zh-CN" sz="2200" b="1" dirty="0" err="1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</a:rPr>
              <a:t>Daya</a:t>
            </a:r>
            <a:r>
              <a:rPr lang="en-US" altLang="zh-CN" sz="2200" b="1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</a:rPr>
              <a:t> Bay </a:t>
            </a:r>
            <a:r>
              <a:rPr lang="en-US" altLang="zh-CN" sz="2200" b="1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  <a:sym typeface="Wingdings" pitchFamily="2" charset="2"/>
              </a:rPr>
              <a:t></a:t>
            </a:r>
            <a:r>
              <a:rPr lang="en-US" altLang="zh-CN" sz="2200" b="1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</a:rPr>
              <a:t>JUNO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ea typeface="Microsoft YaHei" pitchFamily="34" charset="-122"/>
                <a:cs typeface="Arial" pitchFamily="34" charset="0"/>
                <a:sym typeface="Wingdings" pitchFamily="2" charset="2"/>
              </a:rPr>
              <a:t>Start to explore neutrino-less </a:t>
            </a:r>
            <a:r>
              <a:rPr lang="en-US" altLang="zh-CN" sz="2200" dirty="0" smtClean="0">
                <a:latin typeface="Symbol" pitchFamily="18" charset="2"/>
                <a:ea typeface="Microsoft YaHei" pitchFamily="34" charset="-122"/>
                <a:cs typeface="Arial" pitchFamily="34" charset="0"/>
                <a:sym typeface="Wingdings" pitchFamily="2" charset="2"/>
              </a:rPr>
              <a:t>bb</a:t>
            </a:r>
            <a:r>
              <a:rPr lang="en-US" altLang="zh-CN" sz="2200" dirty="0" smtClean="0">
                <a:ea typeface="Microsoft YaHei" pitchFamily="34" charset="-122"/>
                <a:cs typeface="Arial" pitchFamily="34" charset="0"/>
                <a:sym typeface="Wingdings" pitchFamily="2" charset="2"/>
              </a:rPr>
              <a:t> decays: </a:t>
            </a:r>
            <a:r>
              <a:rPr lang="en-US" altLang="zh-CN" sz="2200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  <a:sym typeface="Wingdings" pitchFamily="2" charset="2"/>
              </a:rPr>
              <a:t>EXO  </a:t>
            </a:r>
            <a:r>
              <a:rPr lang="en-US" altLang="zh-CN" sz="2200" dirty="0" err="1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  <a:sym typeface="Wingdings" pitchFamily="2" charset="2"/>
              </a:rPr>
              <a:t>nEXO</a:t>
            </a:r>
            <a:endParaRPr lang="en-US" altLang="zh-CN" sz="2200" dirty="0" smtClean="0">
              <a:solidFill>
                <a:srgbClr val="C00000"/>
              </a:solidFill>
              <a:ea typeface="Microsoft YaHei" pitchFamily="34" charset="-122"/>
              <a:cs typeface="Arial" pitchFamily="34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ea typeface="Microsoft YaHei" pitchFamily="34" charset="-122"/>
                <a:cs typeface="Arial" pitchFamily="34" charset="0"/>
                <a:sym typeface="Wingdings" pitchFamily="2" charset="2"/>
              </a:rPr>
              <a:t>Dark matter searches: </a:t>
            </a:r>
            <a:r>
              <a:rPr lang="en-US" altLang="zh-CN" sz="2200" dirty="0" err="1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  <a:sym typeface="Wingdings" pitchFamily="2" charset="2"/>
              </a:rPr>
              <a:t>Darkside</a:t>
            </a:r>
            <a:r>
              <a:rPr lang="en-US" altLang="zh-CN" sz="2200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  <a:sym typeface="Wingdings" pitchFamily="2" charset="2"/>
              </a:rPr>
              <a:t> and </a:t>
            </a:r>
            <a:r>
              <a:rPr lang="en-US" altLang="zh-CN" sz="2200" dirty="0" err="1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  <a:sym typeface="Wingdings" pitchFamily="2" charset="2"/>
              </a:rPr>
              <a:t>CsI</a:t>
            </a:r>
            <a:r>
              <a:rPr lang="en-US" altLang="zh-CN" sz="2200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  <a:sym typeface="Wingdings" pitchFamily="2" charset="2"/>
              </a:rPr>
              <a:t> (Na) R&amp;D</a:t>
            </a:r>
            <a:endParaRPr lang="en-US" altLang="zh-CN" sz="2200" dirty="0" smtClean="0">
              <a:solidFill>
                <a:srgbClr val="C00000"/>
              </a:solidFill>
              <a:ea typeface="Microsoft YaHei" pitchFamily="34" charset="-122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ea typeface="Microsoft YaHei" pitchFamily="34" charset="-122"/>
                <a:cs typeface="Arial" pitchFamily="34" charset="0"/>
              </a:rPr>
              <a:t>High </a:t>
            </a:r>
            <a:r>
              <a:rPr lang="en-US" altLang="zh-CN" sz="2200" dirty="0" smtClean="0">
                <a:ea typeface="Microsoft YaHei" pitchFamily="34" charset="-122"/>
                <a:cs typeface="Arial" pitchFamily="34" charset="0"/>
              </a:rPr>
              <a:t>altitude cosmic-ray physics</a:t>
            </a:r>
            <a:r>
              <a:rPr lang="en-US" altLang="zh-CN" sz="2200" b="1" dirty="0" smtClean="0">
                <a:solidFill>
                  <a:srgbClr val="3333FF"/>
                </a:solidFill>
                <a:ea typeface="Microsoft YaHei" pitchFamily="34" charset="-122"/>
                <a:cs typeface="Arial" pitchFamily="34" charset="0"/>
              </a:rPr>
              <a:t>: </a:t>
            </a:r>
            <a:r>
              <a:rPr lang="en-US" altLang="zh-CN" sz="2200" b="1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</a:rPr>
              <a:t>AS</a:t>
            </a:r>
            <a:r>
              <a:rPr lang="el-GR" altLang="zh-CN" sz="2200" b="1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</a:rPr>
              <a:t>γ</a:t>
            </a:r>
            <a:r>
              <a:rPr lang="en-US" altLang="zh-CN" sz="2200" b="1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</a:rPr>
              <a:t> &amp; ARGO </a:t>
            </a:r>
            <a:r>
              <a:rPr lang="en-US" altLang="zh-CN" sz="2200" b="1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  <a:sym typeface="Wingdings" pitchFamily="2" charset="2"/>
              </a:rPr>
              <a:t> </a:t>
            </a:r>
            <a:r>
              <a:rPr lang="en-US" altLang="zh-CN" sz="2200" b="1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</a:rPr>
              <a:t>LHAASO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zh-CN" sz="2200" dirty="0" smtClean="0">
                <a:ea typeface="Microsoft YaHei" pitchFamily="34" charset="-122"/>
                <a:cs typeface="Arial" pitchFamily="34" charset="0"/>
              </a:rPr>
              <a:t>Explore in space:</a:t>
            </a:r>
            <a:r>
              <a:rPr lang="en-US" altLang="zh-CN" sz="2200" b="1" dirty="0" smtClean="0">
                <a:solidFill>
                  <a:srgbClr val="3333FF"/>
                </a:solidFill>
                <a:ea typeface="Microsoft YaHei" pitchFamily="34" charset="-122"/>
                <a:cs typeface="Arial" pitchFamily="34" charset="0"/>
              </a:rPr>
              <a:t> </a:t>
            </a:r>
            <a:r>
              <a:rPr lang="en-US" altLang="zh-CN" sz="2200" b="1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</a:rPr>
              <a:t>AMS/HXMT </a:t>
            </a:r>
            <a:r>
              <a:rPr lang="en-US" altLang="zh-CN" sz="2200" b="1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  <a:sym typeface="Wingdings" pitchFamily="2" charset="2"/>
              </a:rPr>
              <a:t> HERD/XTP</a:t>
            </a:r>
            <a:r>
              <a:rPr lang="en-US" altLang="zh-CN" sz="2200" b="1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smtClean="0">
                <a:solidFill>
                  <a:schemeClr val="accent2"/>
                </a:solidFill>
                <a:ea typeface="Microsoft YaHei" pitchFamily="34" charset="-122"/>
                <a:cs typeface="Arial" pitchFamily="34" charset="0"/>
              </a:rPr>
              <a:t>Actively involved in the energy frontier: </a:t>
            </a:r>
            <a:r>
              <a:rPr lang="en-US" altLang="zh-CN" sz="2200" b="1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</a:rPr>
              <a:t>LHC &amp; </a:t>
            </a:r>
            <a:r>
              <a:rPr lang="en-US" altLang="zh-CN" sz="2200" b="1" dirty="0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</a:rPr>
              <a:t>ILC</a:t>
            </a:r>
            <a:endParaRPr lang="en-US" altLang="zh-CN" sz="2200" dirty="0" smtClean="0">
              <a:solidFill>
                <a:schemeClr val="accent2"/>
              </a:solidFill>
              <a:ea typeface="Microsoft YaHei" pitchFamily="34" charset="-122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zh-CN" sz="2200" dirty="0" smtClean="0">
                <a:solidFill>
                  <a:schemeClr val="accent2"/>
                </a:solidFill>
                <a:ea typeface="Microsoft YaHei" pitchFamily="34" charset="-122"/>
                <a:cs typeface="Arial" pitchFamily="34" charset="0"/>
              </a:rPr>
              <a:t>Thinking </a:t>
            </a:r>
            <a:r>
              <a:rPr lang="en-US" altLang="zh-CN" sz="2200" dirty="0" smtClean="0">
                <a:solidFill>
                  <a:schemeClr val="accent2"/>
                </a:solidFill>
                <a:ea typeface="Microsoft YaHei" pitchFamily="34" charset="-122"/>
                <a:cs typeface="Arial" pitchFamily="34" charset="0"/>
              </a:rPr>
              <a:t>about the future machine in China after BEPCII/BESIII</a:t>
            </a:r>
            <a:r>
              <a:rPr lang="en-US" altLang="zh-CN" sz="2200" b="1" dirty="0" smtClean="0">
                <a:ea typeface="Microsoft YaHei" pitchFamily="34" charset="-122"/>
                <a:cs typeface="Arial" pitchFamily="34" charset="0"/>
              </a:rPr>
              <a:t>: </a:t>
            </a:r>
            <a:r>
              <a:rPr lang="en-US" altLang="zh-CN" sz="2200" b="1" dirty="0" err="1" smtClean="0">
                <a:solidFill>
                  <a:srgbClr val="C00000"/>
                </a:solidFill>
                <a:ea typeface="Microsoft YaHei" pitchFamily="34" charset="-122"/>
                <a:cs typeface="Arial" pitchFamily="34" charset="0"/>
              </a:rPr>
              <a:t>CEPC+SppC</a:t>
            </a:r>
            <a:endParaRPr lang="en-US" altLang="zh-CN" sz="2200" b="1" dirty="0" smtClean="0">
              <a:solidFill>
                <a:srgbClr val="C00000"/>
              </a:solidFill>
              <a:ea typeface="Microsoft YaHei" pitchFamily="34" charset="-122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zh-CN" sz="2200" dirty="0">
                <a:solidFill>
                  <a:schemeClr val="accent2"/>
                </a:solidFill>
                <a:ea typeface="Microsoft YaHei" pitchFamily="34" charset="-122"/>
                <a:cs typeface="Arial" pitchFamily="34" charset="0"/>
              </a:rPr>
              <a:t>No Super Tau-Charm Factory</a:t>
            </a:r>
            <a:endParaRPr lang="en-US" altLang="zh-CN" sz="2200" b="1" dirty="0" smtClean="0">
              <a:solidFill>
                <a:srgbClr val="C00000"/>
              </a:solidFill>
              <a:ea typeface="Microsoft YaHei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28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662"/>
            <a:ext cx="8316924" cy="623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F8F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99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43684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392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3272"/>
            <a:ext cx="7772400" cy="1143000"/>
          </a:xfrm>
        </p:spPr>
        <p:txBody>
          <a:bodyPr/>
          <a:lstStyle/>
          <a:p>
            <a:r>
              <a:rPr lang="it-IT" dirty="0" smtClean="0"/>
              <a:t>Futu</a:t>
            </a:r>
            <a:r>
              <a:rPr lang="it-IT" dirty="0" smtClean="0"/>
              <a:t>re Collider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sp>
        <p:nvSpPr>
          <p:cNvPr id="16" name="内容占位符 2"/>
          <p:cNvSpPr>
            <a:spLocks noGrp="1"/>
          </p:cNvSpPr>
          <p:nvPr/>
        </p:nvSpPr>
        <p:spPr bwMode="auto">
          <a:xfrm>
            <a:off x="179512" y="1166019"/>
            <a:ext cx="871296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3333CC"/>
                </a:solidFill>
                <a:latin typeface="+mn-lt"/>
                <a:ea typeface="+mn-ea"/>
                <a:cs typeface="仿宋_GB2312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660033"/>
                </a:solidFill>
                <a:latin typeface="+mn-lt"/>
                <a:ea typeface="宋体" pitchFamily="2" charset="-122"/>
                <a:cs typeface="宋体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0066"/>
                </a:solidFill>
                <a:latin typeface="+mn-lt"/>
                <a:ea typeface="宋体" pitchFamily="2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6600"/>
                </a:solidFill>
                <a:latin typeface="+mn-lt"/>
                <a:ea typeface="宋体" pitchFamily="2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r>
              <a:rPr kumimoji="1" lang="en-US" altLang="zh-CN" b="0" dirty="0" smtClean="0"/>
              <a:t>CEPC – Circular e-/e+ Collider as a Higgs Factory</a:t>
            </a:r>
          </a:p>
          <a:p>
            <a:r>
              <a:rPr kumimoji="1" lang="en-US" altLang="zh-CN" b="0" dirty="0" err="1" smtClean="0"/>
              <a:t>SppC</a:t>
            </a:r>
            <a:r>
              <a:rPr kumimoji="1" lang="en-US" altLang="zh-CN" b="0" dirty="0" smtClean="0"/>
              <a:t> – Super </a:t>
            </a:r>
            <a:r>
              <a:rPr kumimoji="1" lang="en-US" altLang="zh-CN" b="0" dirty="0" err="1" smtClean="0"/>
              <a:t>pp</a:t>
            </a:r>
            <a:r>
              <a:rPr kumimoji="1" lang="en-US" altLang="zh-CN" b="0" dirty="0" smtClean="0"/>
              <a:t> Collider in the same tunnel</a:t>
            </a:r>
          </a:p>
          <a:p>
            <a:endParaRPr kumimoji="1" lang="en-US" altLang="zh-CN" b="0" dirty="0"/>
          </a:p>
          <a:p>
            <a:endParaRPr kumimoji="1" lang="en-US" altLang="zh-CN" b="0" dirty="0" smtClean="0"/>
          </a:p>
          <a:p>
            <a:endParaRPr kumimoji="1" lang="en-US" altLang="zh-CN" b="0" dirty="0"/>
          </a:p>
          <a:p>
            <a:endParaRPr kumimoji="1" lang="en-US" altLang="zh-CN" b="0" dirty="0" smtClean="0"/>
          </a:p>
          <a:p>
            <a:endParaRPr kumimoji="1" lang="en-US" altLang="zh-CN" b="0" dirty="0"/>
          </a:p>
          <a:p>
            <a:endParaRPr kumimoji="1" lang="en-US" altLang="zh-CN" b="0" dirty="0" smtClean="0"/>
          </a:p>
          <a:p>
            <a:r>
              <a:rPr kumimoji="1" lang="en-US" altLang="zh-CN" b="0" dirty="0" smtClean="0"/>
              <a:t>CEPC contains a </a:t>
            </a:r>
            <a:r>
              <a:rPr kumimoji="1" lang="en-US" altLang="zh-CN" b="0" dirty="0" err="1" smtClean="0"/>
              <a:t>linac</a:t>
            </a:r>
            <a:r>
              <a:rPr kumimoji="1" lang="en-US" altLang="zh-CN" b="0" dirty="0" smtClean="0"/>
              <a:t>, a booster, and a ring.</a:t>
            </a:r>
          </a:p>
          <a:p>
            <a:endParaRPr kumimoji="1" lang="zh-CN" altLang="en-US" b="0" dirty="0"/>
          </a:p>
        </p:txBody>
      </p:sp>
      <p:grpSp>
        <p:nvGrpSpPr>
          <p:cNvPr id="17" name="组 13"/>
          <p:cNvGrpSpPr/>
          <p:nvPr/>
        </p:nvGrpSpPr>
        <p:grpSpPr>
          <a:xfrm>
            <a:off x="1420581" y="2154429"/>
            <a:ext cx="7194261" cy="3104476"/>
            <a:chOff x="1403648" y="2092786"/>
            <a:chExt cx="7194261" cy="3104476"/>
          </a:xfrm>
        </p:grpSpPr>
        <p:grpSp>
          <p:nvGrpSpPr>
            <p:cNvPr id="18" name="组 3"/>
            <p:cNvGrpSpPr/>
            <p:nvPr/>
          </p:nvGrpSpPr>
          <p:grpSpPr>
            <a:xfrm>
              <a:off x="2044208" y="2092786"/>
              <a:ext cx="6553701" cy="2704366"/>
              <a:chOff x="2044208" y="2092786"/>
              <a:chExt cx="6553701" cy="2704366"/>
            </a:xfrm>
          </p:grpSpPr>
          <p:sp>
            <p:nvSpPr>
              <p:cNvPr id="22" name="椭圆 4"/>
              <p:cNvSpPr/>
              <p:nvPr/>
            </p:nvSpPr>
            <p:spPr>
              <a:xfrm>
                <a:off x="2339752" y="2636912"/>
                <a:ext cx="5184576" cy="194421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cxnSp>
            <p:nvCxnSpPr>
              <p:cNvPr id="23" name="直接箭头连接符 7"/>
              <p:cNvCxnSpPr/>
              <p:nvPr/>
            </p:nvCxnSpPr>
            <p:spPr>
              <a:xfrm flipV="1">
                <a:off x="2044208" y="4437112"/>
                <a:ext cx="640560" cy="360040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12"/>
              <p:cNvSpPr txBox="1"/>
              <p:nvPr/>
            </p:nvSpPr>
            <p:spPr>
              <a:xfrm>
                <a:off x="7231509" y="2092786"/>
                <a:ext cx="13664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r>
                  <a:rPr lang="en-US" altLang="zh-CN" sz="2000" b="1" dirty="0" err="1" smtClean="0">
                    <a:solidFill>
                      <a:srgbClr val="C00000"/>
                    </a:solidFill>
                    <a:latin typeface="+mn-lt"/>
                  </a:rPr>
                  <a:t>pp</a:t>
                </a:r>
                <a:r>
                  <a:rPr lang="en-US" altLang="zh-CN" sz="2000" b="1" dirty="0" smtClean="0">
                    <a:solidFill>
                      <a:srgbClr val="C00000"/>
                    </a:solidFill>
                    <a:latin typeface="+mn-lt"/>
                  </a:rPr>
                  <a:t> collider </a:t>
                </a:r>
                <a:endParaRPr lang="zh-CN" altLang="en-US" sz="20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  <p:cxnSp>
            <p:nvCxnSpPr>
              <p:cNvPr id="25" name="直接箭头连接符 14"/>
              <p:cNvCxnSpPr/>
              <p:nvPr/>
            </p:nvCxnSpPr>
            <p:spPr>
              <a:xfrm flipH="1">
                <a:off x="7020272" y="2492896"/>
                <a:ext cx="720080" cy="504056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 8"/>
            <p:cNvGrpSpPr/>
            <p:nvPr/>
          </p:nvGrpSpPr>
          <p:grpSpPr>
            <a:xfrm>
              <a:off x="1403648" y="2780928"/>
              <a:ext cx="6120680" cy="2416334"/>
              <a:chOff x="1403648" y="2780928"/>
              <a:chExt cx="6120680" cy="2416334"/>
            </a:xfrm>
          </p:grpSpPr>
          <p:sp>
            <p:nvSpPr>
              <p:cNvPr id="20" name="椭圆 9"/>
              <p:cNvSpPr/>
              <p:nvPr/>
            </p:nvSpPr>
            <p:spPr>
              <a:xfrm>
                <a:off x="2339752" y="2780928"/>
                <a:ext cx="5184576" cy="1944216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1" name="TextBox 5"/>
              <p:cNvSpPr txBox="1"/>
              <p:nvPr/>
            </p:nvSpPr>
            <p:spPr>
              <a:xfrm>
                <a:off x="1403648" y="4797152"/>
                <a:ext cx="22094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r>
                  <a:rPr lang="en-US" altLang="zh-CN" sz="2000" b="1" dirty="0" err="1" smtClean="0">
                    <a:solidFill>
                      <a:srgbClr val="002060"/>
                    </a:solidFill>
                    <a:latin typeface="+mn-lt"/>
                  </a:rPr>
                  <a:t>e</a:t>
                </a:r>
                <a:r>
                  <a:rPr lang="en-US" altLang="zh-CN" sz="2000" b="1" baseline="30000" dirty="0" err="1" smtClean="0">
                    <a:solidFill>
                      <a:srgbClr val="002060"/>
                    </a:solidFill>
                    <a:latin typeface="+mn-lt"/>
                    <a:sym typeface="Symbol"/>
                  </a:rPr>
                  <a:t></a:t>
                </a:r>
                <a:r>
                  <a:rPr lang="en-US" altLang="zh-CN" sz="2000" b="1" dirty="0" err="1" smtClean="0">
                    <a:solidFill>
                      <a:srgbClr val="002060"/>
                    </a:solidFill>
                    <a:latin typeface="+mn-lt"/>
                  </a:rPr>
                  <a:t>e</a:t>
                </a:r>
                <a:r>
                  <a:rPr lang="en-US" altLang="zh-CN" sz="2000" b="1" baseline="30000" dirty="0">
                    <a:solidFill>
                      <a:srgbClr val="002060"/>
                    </a:solidFill>
                    <a:latin typeface="+mn-lt"/>
                  </a:rPr>
                  <a:t>+ </a:t>
                </a:r>
                <a:r>
                  <a:rPr lang="en-US" altLang="zh-CN" sz="2000" b="1" dirty="0" smtClean="0">
                    <a:solidFill>
                      <a:srgbClr val="002060"/>
                    </a:solidFill>
                    <a:latin typeface="+mn-lt"/>
                  </a:rPr>
                  <a:t> Higgs Factory</a:t>
                </a:r>
                <a:endParaRPr lang="zh-CN" altLang="en-US" sz="2000" b="1" dirty="0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47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it-IT" dirty="0" smtClean="0"/>
              <a:t>La fisica con acceleratori: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Frontiera della alte energie: </a:t>
            </a:r>
          </a:p>
          <a:p>
            <a:pPr lvl="1"/>
            <a:r>
              <a:rPr lang="it-IT" dirty="0" smtClean="0"/>
              <a:t>standard model, BSM, fisica esotica…..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Fisica di precisione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Fisica con neutrini:</a:t>
            </a:r>
          </a:p>
          <a:p>
            <a:pPr lvl="1"/>
            <a:r>
              <a:rPr lang="it-IT" dirty="0" smtClean="0"/>
              <a:t>Neutrini sterili</a:t>
            </a:r>
          </a:p>
          <a:p>
            <a:pPr lvl="1"/>
            <a:r>
              <a:rPr lang="it-IT" dirty="0" smtClean="0"/>
              <a:t>Gerarchia di massa</a:t>
            </a:r>
          </a:p>
          <a:p>
            <a:pPr lvl="1"/>
            <a:r>
              <a:rPr lang="it-IT" dirty="0" smtClean="0"/>
              <a:t>Violazione di CP</a:t>
            </a:r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4C8B8-FD05-41E3-952A-0D46EB121AAE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636"/>
            <a:ext cx="7848872" cy="58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F8F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99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43684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 bwMode="auto">
          <a:xfrm>
            <a:off x="863588" y="2996952"/>
            <a:ext cx="3636404" cy="36904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43684" dir="2700000" algn="ctr" rotWithShape="0">
              <a:srgbClr val="B2B2B2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74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4C8B8-FD05-41E3-952A-0D46EB121AAE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1" y="440669"/>
            <a:ext cx="7836869" cy="587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F8F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99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43684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520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it-IT" dirty="0" smtClean="0"/>
              <a:t>Commenti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232756"/>
            <a:ext cx="8062664" cy="4114800"/>
          </a:xfrm>
        </p:spPr>
        <p:txBody>
          <a:bodyPr/>
          <a:lstStyle/>
          <a:p>
            <a:r>
              <a:rPr lang="it-IT" sz="2800" dirty="0" smtClean="0"/>
              <a:t>Richiederanno fondi R&amp;D per 500 M€ nei prossimi 5 anni per CDR</a:t>
            </a:r>
          </a:p>
          <a:p>
            <a:r>
              <a:rPr lang="it-IT" sz="2800" dirty="0" smtClean="0"/>
              <a:t>Accreditamento a livello internazionale</a:t>
            </a:r>
          </a:p>
          <a:p>
            <a:r>
              <a:rPr lang="it-IT" sz="2800" dirty="0" smtClean="0"/>
              <a:t>Comunità ristretta</a:t>
            </a:r>
          </a:p>
          <a:p>
            <a:r>
              <a:rPr lang="it-IT" sz="2800" dirty="0" smtClean="0"/>
              <a:t>Attualmente non dispongono delle conoscenze tecnologiche</a:t>
            </a:r>
          </a:p>
          <a:p>
            <a:r>
              <a:rPr lang="it-IT" sz="2800" dirty="0" smtClean="0"/>
              <a:t>Non ci sono problemi di </a:t>
            </a:r>
            <a:r>
              <a:rPr lang="it-IT" sz="2800" dirty="0" err="1" smtClean="0"/>
              <a:t>funding</a:t>
            </a:r>
            <a:r>
              <a:rPr lang="it-IT" sz="2800" dirty="0" smtClean="0"/>
              <a:t> e di scavi</a:t>
            </a:r>
          </a:p>
          <a:p>
            <a:r>
              <a:rPr lang="it-IT" sz="2800" dirty="0" smtClean="0"/>
              <a:t>Non in competizione con ILC</a:t>
            </a:r>
          </a:p>
          <a:p>
            <a:r>
              <a:rPr lang="it-IT" sz="2800" dirty="0" smtClean="0"/>
              <a:t>Potrebbe diventare un’opzione se ILC non si fa ed il CERN non ha progetti di lungo termine</a:t>
            </a:r>
            <a:endParaRPr lang="it-IT" sz="2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181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4C8B8-FD05-41E3-952A-0D46EB121AAE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61637"/>
            <a:ext cx="8532948" cy="639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F8F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99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43684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84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1580" y="80628"/>
            <a:ext cx="7772400" cy="1143000"/>
          </a:xfrm>
        </p:spPr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160748"/>
            <a:ext cx="7772400" cy="4114800"/>
          </a:xfrm>
        </p:spPr>
        <p:txBody>
          <a:bodyPr/>
          <a:lstStyle/>
          <a:p>
            <a:r>
              <a:rPr lang="it-IT" u="sng" dirty="0" smtClean="0"/>
              <a:t>Medio Periodo: </a:t>
            </a:r>
            <a:r>
              <a:rPr lang="it-IT" dirty="0" smtClean="0"/>
              <a:t>I programmi strategici in fisica con acceleratori convergono su due punti:</a:t>
            </a:r>
          </a:p>
          <a:p>
            <a:pPr lvl="1"/>
            <a:r>
              <a:rPr lang="it-IT" dirty="0" smtClean="0"/>
              <a:t>Upgrade LHC</a:t>
            </a:r>
          </a:p>
          <a:p>
            <a:pPr lvl="1"/>
            <a:r>
              <a:rPr lang="it-IT" dirty="0" smtClean="0"/>
              <a:t>Fisica con fasci di neutrini</a:t>
            </a:r>
          </a:p>
          <a:p>
            <a:r>
              <a:rPr lang="it-IT" u="sng" dirty="0" smtClean="0"/>
              <a:t>Lungo Periodo: </a:t>
            </a:r>
            <a:r>
              <a:rPr lang="it-IT" dirty="0" smtClean="0"/>
              <a:t>Siamo in una fase di transizione con un futuro non ben delineato che dipenderà dalle scoperte dei prossimi anni </a:t>
            </a:r>
          </a:p>
          <a:p>
            <a:pPr marL="0" indent="0">
              <a:buNone/>
            </a:pPr>
            <a:r>
              <a:rPr lang="it-IT" dirty="0" smtClean="0">
                <a:sym typeface="Wingdings" panose="05000000000000000000" pitchFamily="2" charset="2"/>
              </a:rPr>
              <a:t> Molte opzioni interessanti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22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D961-D618-4373-8AC2-86F3D44FAA99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09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dat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altLang="it-IT" sz="1400">
                <a:latin typeface="Times New Roman" pitchFamily="18" charset="0"/>
              </a:rPr>
              <a:t>22 Maggio 2014</a:t>
            </a: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01580C6-001D-4691-BBA7-5E4A33A96E28}" type="slidenum">
              <a:rPr lang="it-IT" altLang="it-IT" sz="1400">
                <a:latin typeface="Times New Roman" pitchFamily="18" charset="0"/>
              </a:rPr>
              <a:pPr eaLnBrk="1" hangingPunct="1"/>
              <a:t>45</a:t>
            </a:fld>
            <a:endParaRPr lang="it-IT" altLang="it-IT" sz="1400">
              <a:latin typeface="Times New Roman" pitchFamily="18" charset="0"/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2816225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it-IT" altLang="it-IT" sz="4000">
                <a:solidFill>
                  <a:schemeClr val="accent2"/>
                </a:solidFill>
              </a:rPr>
              <a:t>Backup slides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6513" y="6021388"/>
            <a:ext cx="827087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80" y="1016732"/>
            <a:ext cx="7772400" cy="2619164"/>
          </a:xfrm>
        </p:spPr>
        <p:txBody>
          <a:bodyPr>
            <a:normAutofit/>
          </a:bodyPr>
          <a:lstStyle/>
          <a:p>
            <a:r>
              <a:rPr lang="en-US" dirty="0" smtClean="0"/>
              <a:t>EUROPA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D7E68DF5-0392-4632-B9C0-78097B73AC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5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63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Possibili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viluppi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CERN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prossimi</a:t>
            </a:r>
            <a:r>
              <a:rPr lang="en-US" dirty="0" smtClean="0"/>
              <a:t> </a:t>
            </a:r>
            <a:r>
              <a:rPr lang="en-US" dirty="0" err="1" smtClean="0"/>
              <a:t>anni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10444"/>
            <a:ext cx="8964488" cy="5050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Due </a:t>
            </a:r>
            <a:r>
              <a:rPr lang="en-US" sz="2800" dirty="0" err="1" smtClean="0"/>
              <a:t>filoni</a:t>
            </a:r>
            <a:r>
              <a:rPr lang="en-US" sz="2800" dirty="0" smtClean="0"/>
              <a:t> </a:t>
            </a:r>
            <a:r>
              <a:rPr lang="en-US" sz="2800" dirty="0" err="1" smtClean="0"/>
              <a:t>principali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err="1" smtClean="0">
                <a:solidFill>
                  <a:schemeClr val="tx1"/>
                </a:solidFill>
              </a:rPr>
              <a:t>Ricerche</a:t>
            </a:r>
            <a:r>
              <a:rPr lang="en-US" sz="2800" dirty="0" smtClean="0">
                <a:solidFill>
                  <a:schemeClr val="tx1"/>
                </a:solidFill>
              </a:rPr>
              <a:t> @ CERN</a:t>
            </a:r>
            <a:endParaRPr lang="en-US" sz="2800" u="sng" dirty="0" smtClean="0">
              <a:solidFill>
                <a:schemeClr val="tx1"/>
              </a:solidFill>
            </a:endParaRPr>
          </a:p>
          <a:p>
            <a:pPr marL="36576" indent="0">
              <a:buNone/>
            </a:pPr>
            <a:r>
              <a:rPr lang="en-US" sz="2800" dirty="0" smtClean="0"/>
              <a:t>     - High Energy </a:t>
            </a:r>
            <a:r>
              <a:rPr lang="en-US" sz="2800" dirty="0" smtClean="0"/>
              <a:t>Frontier (LHC</a:t>
            </a:r>
            <a:r>
              <a:rPr lang="en-US" sz="2800" dirty="0" smtClean="0"/>
              <a:t>, FCC, </a:t>
            </a:r>
            <a:r>
              <a:rPr lang="en-US" sz="2800" dirty="0" smtClean="0"/>
              <a:t>CLIC)</a:t>
            </a:r>
            <a:endParaRPr lang="en-US" sz="2800" dirty="0" smtClean="0"/>
          </a:p>
          <a:p>
            <a:pPr marL="3657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- </a:t>
            </a:r>
            <a:r>
              <a:rPr lang="en-US" sz="2800" dirty="0"/>
              <a:t>F</a:t>
            </a:r>
            <a:r>
              <a:rPr lang="en-US" sz="2800" dirty="0" smtClean="0"/>
              <a:t>ixed </a:t>
            </a:r>
            <a:r>
              <a:rPr lang="en-US" sz="2800" dirty="0" smtClean="0"/>
              <a:t>target </a:t>
            </a:r>
            <a:r>
              <a:rPr lang="en-US" sz="2800" dirty="0" smtClean="0"/>
              <a:t>program</a:t>
            </a:r>
            <a:r>
              <a:rPr lang="en-US" sz="2800" dirty="0"/>
              <a:t> </a:t>
            </a:r>
            <a:r>
              <a:rPr lang="en-US" sz="2800" dirty="0" smtClean="0"/>
              <a:t>(AD, Isolde, </a:t>
            </a:r>
            <a:r>
              <a:rPr lang="en-US" sz="2800" dirty="0" smtClean="0"/>
              <a:t>TSR, </a:t>
            </a:r>
            <a:r>
              <a:rPr lang="en-US" sz="2800" dirty="0" smtClean="0"/>
              <a:t>n-</a:t>
            </a:r>
            <a:r>
              <a:rPr lang="en-US" sz="2800" dirty="0" err="1" smtClean="0"/>
              <a:t>ToF</a:t>
            </a:r>
            <a:r>
              <a:rPr lang="en-US" sz="2800" dirty="0" smtClean="0"/>
              <a:t>)</a:t>
            </a:r>
          </a:p>
          <a:p>
            <a:pPr marL="36576" indent="0">
              <a:buNone/>
            </a:pPr>
            <a:endParaRPr lang="en-US" sz="2800" dirty="0" smtClean="0"/>
          </a:p>
          <a:p>
            <a:r>
              <a:rPr lang="en-US" sz="2800" dirty="0" err="1" smtClean="0">
                <a:solidFill>
                  <a:schemeClr val="tx1"/>
                </a:solidFill>
              </a:rPr>
              <a:t>Ricerche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fuori</a:t>
            </a:r>
            <a:r>
              <a:rPr lang="en-US" sz="2800" dirty="0" smtClean="0">
                <a:solidFill>
                  <a:schemeClr val="tx1"/>
                </a:solidFill>
              </a:rPr>
              <a:t> dal CERN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6576" indent="0">
              <a:buNone/>
            </a:pPr>
            <a:r>
              <a:rPr lang="en-US" sz="2800" dirty="0" smtClean="0"/>
              <a:t>     - </a:t>
            </a:r>
            <a:r>
              <a:rPr lang="en-US" sz="2800" dirty="0" err="1" smtClean="0"/>
              <a:t>Piattafroma</a:t>
            </a:r>
            <a:r>
              <a:rPr lang="en-US" sz="2800" dirty="0" smtClean="0"/>
              <a:t> per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neutrini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principalmente</a:t>
            </a:r>
            <a:r>
              <a:rPr lang="en-US" sz="2800" dirty="0" smtClean="0"/>
              <a:t> 	</a:t>
            </a:r>
            <a:r>
              <a:rPr lang="en-US" sz="2800" dirty="0" err="1" smtClean="0"/>
              <a:t>rivolte</a:t>
            </a:r>
            <a:r>
              <a:rPr lang="en-US" sz="2800" dirty="0" smtClean="0"/>
              <a:t> ad </a:t>
            </a:r>
            <a:r>
              <a:rPr lang="en-US" sz="2800" dirty="0" err="1" smtClean="0"/>
              <a:t>attività</a:t>
            </a:r>
            <a:r>
              <a:rPr lang="en-US" sz="2800" dirty="0" smtClean="0"/>
              <a:t> in USA)</a:t>
            </a:r>
            <a:endParaRPr lang="en-US" sz="2800" dirty="0" smtClean="0"/>
          </a:p>
          <a:p>
            <a:pPr marL="3657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- </a:t>
            </a:r>
            <a:r>
              <a:rPr lang="en-US" sz="2800" dirty="0" err="1" smtClean="0"/>
              <a:t>contributo</a:t>
            </a:r>
            <a:r>
              <a:rPr lang="en-US" sz="2800" dirty="0" smtClean="0"/>
              <a:t> per ILC </a:t>
            </a:r>
            <a:endParaRPr lang="en-US" sz="2800" dirty="0"/>
          </a:p>
          <a:p>
            <a:endParaRPr lang="en-US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D7E68DF5-0392-4632-B9C0-78097B73AC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Energy Frontier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smtClean="0"/>
              <a:t>LHC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Implementazione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roadmap </a:t>
            </a:r>
            <a:r>
              <a:rPr lang="en-US" dirty="0" err="1" smtClean="0"/>
              <a:t>europea</a:t>
            </a:r>
            <a:r>
              <a:rPr lang="en-US" dirty="0" smtClean="0"/>
              <a:t> per la </a:t>
            </a:r>
            <a:r>
              <a:rPr lang="en-US" dirty="0" err="1" smtClean="0"/>
              <a:t>fisica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particelle</a:t>
            </a:r>
            <a:endParaRPr lang="en-US" dirty="0" smtClean="0"/>
          </a:p>
          <a:p>
            <a:r>
              <a:rPr lang="en-US" dirty="0" err="1" smtClean="0"/>
              <a:t>Applicazione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schedula</a:t>
            </a:r>
            <a:r>
              <a:rPr lang="en-US" dirty="0" smtClean="0"/>
              <a:t> LHC </a:t>
            </a:r>
            <a:r>
              <a:rPr lang="en-US" dirty="0" err="1" smtClean="0"/>
              <a:t>decisa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2013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Costruzione</a:t>
            </a:r>
            <a:r>
              <a:rPr lang="en-US" dirty="0" smtClean="0"/>
              <a:t> di HL-LHC</a:t>
            </a:r>
          </a:p>
          <a:p>
            <a:pPr lvl="1"/>
            <a:r>
              <a:rPr lang="en-US" dirty="0" err="1" smtClean="0"/>
              <a:t>Interventi</a:t>
            </a:r>
            <a:r>
              <a:rPr lang="en-US" dirty="0" smtClean="0"/>
              <a:t> di </a:t>
            </a:r>
            <a:r>
              <a:rPr lang="en-US" dirty="0" err="1" smtClean="0"/>
              <a:t>consolidamento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macchina</a:t>
            </a:r>
            <a:r>
              <a:rPr lang="en-US" dirty="0" smtClean="0"/>
              <a:t> (</a:t>
            </a:r>
            <a:r>
              <a:rPr lang="en-US" dirty="0" err="1" smtClean="0"/>
              <a:t>iniettori</a:t>
            </a:r>
            <a:r>
              <a:rPr lang="en-US" dirty="0" smtClean="0"/>
              <a:t> etc.) </a:t>
            </a:r>
          </a:p>
          <a:p>
            <a:pPr lvl="1"/>
            <a:r>
              <a:rPr lang="en-US" dirty="0" smtClean="0"/>
              <a:t>Upgrade </a:t>
            </a:r>
            <a:r>
              <a:rPr lang="en-US" dirty="0" err="1" smtClean="0"/>
              <a:t>dei</a:t>
            </a:r>
            <a:r>
              <a:rPr lang="en-US" dirty="0" smtClean="0"/>
              <a:t> detectors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D7E68DF5-0392-4632-B9C0-78097B73AC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3749" y="298522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Run 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2166" y="298522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Run 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046" y="442896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Run 4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9918" y="298522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LS 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3301" y="442896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LS </a:t>
            </a:r>
            <a:r>
              <a:rPr lang="en-GB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1486" y="585361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LS 4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9494" y="585361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LS 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1518" y="585361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Run 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009" y="664163"/>
            <a:ext cx="618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6575" algn="l"/>
                <a:tab pos="2963863" algn="l"/>
                <a:tab pos="3311525" algn="l"/>
              </a:tabLst>
            </a:pPr>
            <a:r>
              <a:rPr lang="en-GB" sz="1800" dirty="0" smtClean="0">
                <a:solidFill>
                  <a:srgbClr val="0C377B"/>
                </a:solidFill>
                <a:latin typeface="Calibri" panose="020F0502020204030204" pitchFamily="34" charset="0"/>
              </a:rPr>
              <a:t>LS2 	starting in </a:t>
            </a:r>
            <a:r>
              <a:rPr lang="en-GB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2018 (July)	</a:t>
            </a:r>
            <a:r>
              <a:rPr lang="en-GB" sz="1800" dirty="0" smtClean="0">
                <a:solidFill>
                  <a:srgbClr val="0C377B"/>
                </a:solidFill>
                <a:latin typeface="Calibri" panose="020F0502020204030204" pitchFamily="34" charset="0"/>
              </a:rPr>
              <a:t>=&gt; 	</a:t>
            </a:r>
            <a:r>
              <a:rPr lang="en-GB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18 </a:t>
            </a:r>
            <a:r>
              <a:rPr lang="en-GB" sz="1800" dirty="0" smtClean="0">
                <a:solidFill>
                  <a:srgbClr val="0C377B"/>
                </a:solidFill>
                <a:latin typeface="Calibri" panose="020F0502020204030204" pitchFamily="34" charset="0"/>
              </a:rPr>
              <a:t>months + 3 months BC </a:t>
            </a:r>
          </a:p>
          <a:p>
            <a:pPr>
              <a:tabLst>
                <a:tab pos="536575" algn="l"/>
                <a:tab pos="2963863" algn="l"/>
                <a:tab pos="3311525" algn="l"/>
              </a:tabLst>
            </a:pPr>
            <a:r>
              <a:rPr lang="en-GB" sz="1800" dirty="0" smtClean="0">
                <a:solidFill>
                  <a:srgbClr val="0C377B"/>
                </a:solidFill>
                <a:latin typeface="Calibri" panose="020F0502020204030204" pitchFamily="34" charset="0"/>
              </a:rPr>
              <a:t>LS3	LHC: starting in 2023 	=&gt;	</a:t>
            </a:r>
            <a:r>
              <a:rPr lang="en-GB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30</a:t>
            </a:r>
            <a:r>
              <a:rPr lang="en-GB" sz="1800" dirty="0" smtClean="0">
                <a:solidFill>
                  <a:srgbClr val="0C377B"/>
                </a:solidFill>
                <a:latin typeface="Calibri" panose="020F0502020204030204" pitchFamily="34" charset="0"/>
              </a:rPr>
              <a:t> months + 3 months BC</a:t>
            </a:r>
          </a:p>
          <a:p>
            <a:pPr>
              <a:tabLst>
                <a:tab pos="536575" algn="l"/>
                <a:tab pos="2963863" algn="l"/>
                <a:tab pos="3311525" algn="l"/>
              </a:tabLst>
            </a:pPr>
            <a:r>
              <a:rPr lang="en-GB" sz="1800" dirty="0">
                <a:solidFill>
                  <a:srgbClr val="0C377B"/>
                </a:solidFill>
                <a:latin typeface="Calibri" panose="020F0502020204030204" pitchFamily="34" charset="0"/>
              </a:rPr>
              <a:t>	I</a:t>
            </a:r>
            <a:r>
              <a:rPr lang="en-GB" sz="1800" dirty="0" smtClean="0">
                <a:solidFill>
                  <a:srgbClr val="0C377B"/>
                </a:solidFill>
                <a:latin typeface="Calibri" panose="020F0502020204030204" pitchFamily="34" charset="0"/>
              </a:rPr>
              <a:t>njectors: in 2024</a:t>
            </a:r>
            <a:r>
              <a:rPr lang="en-GB" sz="1800" dirty="0">
                <a:solidFill>
                  <a:srgbClr val="0C377B"/>
                </a:solidFill>
                <a:latin typeface="Calibri" panose="020F0502020204030204" pitchFamily="34" charset="0"/>
              </a:rPr>
              <a:t>	</a:t>
            </a:r>
            <a:r>
              <a:rPr lang="en-GB" sz="1800" dirty="0" smtClean="0">
                <a:solidFill>
                  <a:srgbClr val="0C377B"/>
                </a:solidFill>
                <a:latin typeface="Calibri" panose="020F0502020204030204" pitchFamily="34" charset="0"/>
              </a:rPr>
              <a:t>=&gt;</a:t>
            </a:r>
            <a:r>
              <a:rPr lang="en-GB" sz="1800" dirty="0">
                <a:solidFill>
                  <a:srgbClr val="0C377B"/>
                </a:solidFill>
                <a:latin typeface="Calibri" panose="020F0502020204030204" pitchFamily="34" charset="0"/>
              </a:rPr>
              <a:t>	</a:t>
            </a:r>
            <a:r>
              <a:rPr lang="en-GB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13</a:t>
            </a:r>
            <a:r>
              <a:rPr lang="en-GB" sz="1800" dirty="0" smtClean="0">
                <a:solidFill>
                  <a:srgbClr val="0C377B"/>
                </a:solidFill>
                <a:latin typeface="Calibri" panose="020F0502020204030204" pitchFamily="34" charset="0"/>
              </a:rPr>
              <a:t> months + 3 months BC</a:t>
            </a:r>
            <a:endParaRPr lang="en-GB" sz="1800" dirty="0">
              <a:solidFill>
                <a:srgbClr val="0C377B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104401"/>
            <a:ext cx="4063933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FF"/>
                </a:solidFill>
              </a:rPr>
              <a:t>LHC schedule beyond LS1</a:t>
            </a:r>
            <a:endParaRPr lang="en-GB" sz="2400" b="1" dirty="0">
              <a:solidFill>
                <a:srgbClr val="FFFF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81022" y="566066"/>
            <a:ext cx="2355474" cy="1152846"/>
            <a:chOff x="6988333" y="1114770"/>
            <a:chExt cx="2025247" cy="903687"/>
          </a:xfrm>
        </p:grpSpPr>
        <p:grpSp>
          <p:nvGrpSpPr>
            <p:cNvPr id="18" name="Group 17"/>
            <p:cNvGrpSpPr/>
            <p:nvPr/>
          </p:nvGrpSpPr>
          <p:grpSpPr>
            <a:xfrm>
              <a:off x="7067911" y="1141217"/>
              <a:ext cx="1866091" cy="850793"/>
              <a:chOff x="7236296" y="15245"/>
              <a:chExt cx="1866091" cy="85079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236296" y="68139"/>
                <a:ext cx="224295" cy="1509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236296" y="256825"/>
                <a:ext cx="224295" cy="15094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236296" y="461945"/>
                <a:ext cx="224295" cy="150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236296" y="671934"/>
                <a:ext cx="224295" cy="15094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7460591" y="15245"/>
                <a:ext cx="1641796" cy="850793"/>
                <a:chOff x="7460591" y="68139"/>
                <a:chExt cx="1641796" cy="850793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7460591" y="440642"/>
                  <a:ext cx="164179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>
                      <a:solidFill>
                        <a:srgbClr val="0C377B"/>
                      </a:solidFill>
                    </a:rPr>
                    <a:t>Beam commissioning</a:t>
                  </a:r>
                  <a:endParaRPr lang="en-GB" sz="1200" dirty="0">
                    <a:solidFill>
                      <a:srgbClr val="0C377B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460591" y="641933"/>
                  <a:ext cx="115666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>
                      <a:solidFill>
                        <a:srgbClr val="0C377B"/>
                      </a:solidFill>
                    </a:rPr>
                    <a:t>Technical stop</a:t>
                  </a:r>
                  <a:endParaRPr lang="en-GB" sz="1200" dirty="0">
                    <a:solidFill>
                      <a:srgbClr val="0C377B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460591" y="246120"/>
                  <a:ext cx="8659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>
                      <a:solidFill>
                        <a:srgbClr val="0C377B"/>
                      </a:solidFill>
                    </a:rPr>
                    <a:t>Shutdown</a:t>
                  </a:r>
                  <a:endParaRPr lang="en-GB" sz="1200" dirty="0">
                    <a:solidFill>
                      <a:srgbClr val="0C377B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460591" y="68139"/>
                  <a:ext cx="71365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>
                      <a:solidFill>
                        <a:srgbClr val="0C377B"/>
                      </a:solidFill>
                    </a:rPr>
                    <a:t>Physics</a:t>
                  </a:r>
                  <a:endParaRPr lang="en-GB" sz="1200" dirty="0">
                    <a:solidFill>
                      <a:srgbClr val="0C377B"/>
                    </a:solidFill>
                  </a:endParaRPr>
                </a:p>
              </p:txBody>
            </p:sp>
          </p:grpSp>
        </p:grpSp>
        <p:sp>
          <p:nvSpPr>
            <p:cNvPr id="19" name="Rectangle 18"/>
            <p:cNvSpPr/>
            <p:nvPr/>
          </p:nvSpPr>
          <p:spPr>
            <a:xfrm>
              <a:off x="6988333" y="1114770"/>
              <a:ext cx="2025247" cy="903687"/>
            </a:xfrm>
            <a:prstGeom prst="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108520" y="2014738"/>
            <a:ext cx="8688471" cy="4464496"/>
            <a:chOff x="349395" y="2018457"/>
            <a:chExt cx="8262087" cy="4464496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95" y="2018457"/>
              <a:ext cx="8262087" cy="446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740253" y="289379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</a:rPr>
                <a:t>Run 2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14627" y="289379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</a:rPr>
                <a:t>Run 3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88224" y="4227302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</a:rPr>
                <a:t>Run 4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36096" y="27835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</a:rPr>
                <a:t>LS 2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59479" y="422730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</a:rPr>
                <a:t>LS </a:t>
              </a:r>
              <a:r>
                <a:rPr lang="en-GB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7664" y="5651956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</a:rPr>
                <a:t>LS 4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65672" y="5651956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</a:rPr>
                <a:t>LS 5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37696" y="565195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</a:rPr>
                <a:t>Run 5</a:t>
              </a: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266157" y="2760151"/>
            <a:ext cx="603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rgbClr val="FFFFFF"/>
                </a:solidFill>
              </a:rPr>
              <a:t>EYETS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788070" y="3305822"/>
            <a:ext cx="332933" cy="250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90641" y="2766015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rgbClr val="FFFFFF"/>
                </a:solidFill>
              </a:rPr>
              <a:t>YETS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91266" y="2758179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rgbClr val="FFFFFF"/>
                </a:solidFill>
              </a:rPr>
              <a:t>YETS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93120" y="2777229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rgbClr val="FFFFFF"/>
                </a:solidFill>
              </a:rPr>
              <a:t>YETS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88119" y="4211438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rgbClr val="0C377B"/>
                </a:solidFill>
              </a:rPr>
              <a:t>Y</a:t>
            </a:r>
            <a:r>
              <a:rPr lang="en-GB" sz="1000" b="1" dirty="0" smtClean="0">
                <a:solidFill>
                  <a:srgbClr val="FFFFFF"/>
                </a:solidFill>
              </a:rPr>
              <a:t>ETS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72037" y="4457659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rgbClr val="FFFFFF"/>
                </a:solidFill>
              </a:rPr>
              <a:t>YETS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7274" y="4613626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0C377B">
                    <a:lumMod val="60000"/>
                    <a:lumOff val="40000"/>
                  </a:srgbClr>
                </a:solidFill>
              </a:rPr>
              <a:t>300 fb</a:t>
            </a:r>
            <a:r>
              <a:rPr lang="fr-CH" b="1" baseline="30000" dirty="0" smtClean="0">
                <a:solidFill>
                  <a:srgbClr val="0C377B">
                    <a:lumMod val="60000"/>
                    <a:lumOff val="40000"/>
                  </a:srgbClr>
                </a:solidFill>
              </a:rPr>
              <a:t>-1</a:t>
            </a:r>
            <a:endParaRPr lang="fr-FR" b="1" baseline="30000" dirty="0">
              <a:solidFill>
                <a:srgbClr val="0C377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53366" y="6336032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0C377B">
                    <a:lumMod val="60000"/>
                    <a:lumOff val="40000"/>
                  </a:srgbClr>
                </a:solidFill>
              </a:rPr>
              <a:t>3’000 fb</a:t>
            </a:r>
            <a:r>
              <a:rPr lang="fr-CH" b="1" baseline="30000" dirty="0" smtClean="0">
                <a:solidFill>
                  <a:srgbClr val="0C377B">
                    <a:lumMod val="60000"/>
                    <a:lumOff val="40000"/>
                  </a:srgbClr>
                </a:solidFill>
              </a:rPr>
              <a:t>-1</a:t>
            </a:r>
            <a:endParaRPr lang="fr-FR" b="1" baseline="30000" dirty="0">
              <a:solidFill>
                <a:srgbClr val="0C377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36512" y="212356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0C377B">
                    <a:lumMod val="60000"/>
                    <a:lumOff val="40000"/>
                  </a:srgbClr>
                </a:solidFill>
              </a:rPr>
              <a:t>30 fb</a:t>
            </a:r>
            <a:r>
              <a:rPr lang="fr-CH" b="1" baseline="30000" dirty="0" smtClean="0">
                <a:solidFill>
                  <a:srgbClr val="0C377B">
                    <a:lumMod val="60000"/>
                    <a:lumOff val="40000"/>
                  </a:srgbClr>
                </a:solidFill>
              </a:rPr>
              <a:t>-1</a:t>
            </a:r>
            <a:endParaRPr lang="fr-FR" b="1" baseline="30000" dirty="0">
              <a:solidFill>
                <a:srgbClr val="0C377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72" y="116632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High Energy Frontier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smtClean="0"/>
              <a:t>FCC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230052"/>
            <a:ext cx="8424936" cy="497125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Study of Future Circular Colliders: FCC</a:t>
            </a:r>
          </a:p>
          <a:p>
            <a:pPr marL="36576" indent="0">
              <a:buNone/>
            </a:pPr>
            <a:r>
              <a:rPr lang="en-US" sz="2800" dirty="0" smtClean="0"/>
              <a:t>    including all options: FCC-</a:t>
            </a:r>
            <a:r>
              <a:rPr lang="en-US" sz="2800" dirty="0" err="1" smtClean="0"/>
              <a:t>hh</a:t>
            </a:r>
            <a:r>
              <a:rPr lang="en-US" sz="2800" dirty="0" smtClean="0"/>
              <a:t>, </a:t>
            </a:r>
            <a:r>
              <a:rPr lang="en-US" sz="2800" dirty="0" err="1" smtClean="0"/>
              <a:t>ee</a:t>
            </a:r>
            <a:r>
              <a:rPr lang="en-US" sz="2800" dirty="0" smtClean="0"/>
              <a:t>, </a:t>
            </a:r>
            <a:r>
              <a:rPr lang="en-US" sz="2800" dirty="0" err="1" smtClean="0"/>
              <a:t>ep</a:t>
            </a:r>
            <a:endParaRPr lang="en-US" sz="2800" dirty="0" smtClean="0"/>
          </a:p>
          <a:p>
            <a:r>
              <a:rPr lang="en-US" sz="2800" dirty="0" smtClean="0"/>
              <a:t>kickoff </a:t>
            </a:r>
            <a:r>
              <a:rPr lang="en-US" sz="2800" dirty="0" smtClean="0"/>
              <a:t>meeting in Geneva </a:t>
            </a:r>
            <a:r>
              <a:rPr lang="en-US" sz="2800" dirty="0" smtClean="0"/>
              <a:t>2/2014, </a:t>
            </a:r>
            <a:r>
              <a:rPr lang="en-US" sz="2800" dirty="0" err="1" smtClean="0"/>
              <a:t>MoU</a:t>
            </a:r>
            <a:r>
              <a:rPr lang="en-US" sz="2800" dirty="0" smtClean="0"/>
              <a:t> </a:t>
            </a:r>
            <a:r>
              <a:rPr lang="en-US" sz="2800" dirty="0" smtClean="0"/>
              <a:t>in preparation, working </a:t>
            </a:r>
            <a:r>
              <a:rPr lang="en-US" sz="2800" dirty="0" smtClean="0"/>
              <a:t>groups started</a:t>
            </a:r>
          </a:p>
          <a:p>
            <a:r>
              <a:rPr lang="en-US" sz="2800" dirty="0" smtClean="0"/>
              <a:t>Work plans comprise machine aspects (e.g. High Field Magnets as the cost driver for </a:t>
            </a:r>
            <a:r>
              <a:rPr lang="en-US" sz="2800" dirty="0" err="1" smtClean="0"/>
              <a:t>hh</a:t>
            </a:r>
            <a:r>
              <a:rPr lang="en-US" sz="2800" dirty="0" smtClean="0"/>
              <a:t>), Infrastructure needs and tests (consultants), experiments, physics,  etc…. </a:t>
            </a:r>
          </a:p>
          <a:p>
            <a:r>
              <a:rPr lang="en-US" sz="2800" dirty="0" smtClean="0"/>
              <a:t>Aim for CDR at the next update of the European Strategy around 2018 </a:t>
            </a:r>
            <a:endParaRPr lang="en-US" sz="2800" dirty="0" smtClean="0"/>
          </a:p>
          <a:p>
            <a:r>
              <a:rPr lang="en-US" sz="2800" dirty="0"/>
              <a:t>H2020 proposal in preparation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D7E68DF5-0392-4632-B9C0-78097B73AC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43684" dir="2700000" algn="ctr" rotWithShape="0">
            <a:srgbClr val="B2B2B2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43684" dir="2700000" algn="ctr" rotWithShape="0">
            <a:srgbClr val="B2B2B2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21783</TotalTime>
  <Words>1255</Words>
  <Application>Microsoft Office PowerPoint</Application>
  <PresentationFormat>Presentazione su schermo (4:3)</PresentationFormat>
  <Paragraphs>275</Paragraphs>
  <Slides>45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45</vt:i4>
      </vt:variant>
    </vt:vector>
  </HeadingPairs>
  <TitlesOfParts>
    <vt:vector size="52" baseType="lpstr">
      <vt:lpstr>Comic Sans MS</vt:lpstr>
      <vt:lpstr>Arial</vt:lpstr>
      <vt:lpstr>Times New Roman</vt:lpstr>
      <vt:lpstr>Calibri</vt:lpstr>
      <vt:lpstr>Wingdings</vt:lpstr>
      <vt:lpstr>Struttura predefinita</vt:lpstr>
      <vt:lpstr>Personalizza struttura</vt:lpstr>
      <vt:lpstr>Presentazione standard di PowerPoint</vt:lpstr>
      <vt:lpstr>Presentazione standard di PowerPoint</vt:lpstr>
      <vt:lpstr>Presentazione standard di PowerPoint</vt:lpstr>
      <vt:lpstr>La fisica con acceleratori:</vt:lpstr>
      <vt:lpstr>EUROPA  CERN</vt:lpstr>
      <vt:lpstr>Possibili sviluppi per il CERN nei prossimi anni</vt:lpstr>
      <vt:lpstr>High Energy Frontier - LHC </vt:lpstr>
      <vt:lpstr>Presentazione standard di PowerPoint</vt:lpstr>
      <vt:lpstr>High Energy Frontier - FCC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High Energy Frontier (3)  CLIC - ILC</vt:lpstr>
      <vt:lpstr>Piattaforma per il neutrino</vt:lpstr>
      <vt:lpstr>EUROPA:  ROADMAP  ESFRI</vt:lpstr>
      <vt:lpstr>Presentazione standard di PowerPoint</vt:lpstr>
      <vt:lpstr>Presentazione standard di PowerPoint</vt:lpstr>
      <vt:lpstr>Presentazione standard di PowerPoint</vt:lpstr>
      <vt:lpstr>Upgrades – LHC fase 2 </vt:lpstr>
      <vt:lpstr>USA  </vt:lpstr>
      <vt:lpstr>Priorità USA in particle physics</vt:lpstr>
      <vt:lpstr>LBNE: FERMILAB - SURF</vt:lpstr>
      <vt:lpstr>Layout caverna - SURF</vt:lpstr>
      <vt:lpstr>Presentazione standard di PowerPoint</vt:lpstr>
      <vt:lpstr>SBN @ FERMILAB</vt:lpstr>
      <vt:lpstr>ICARUS @ FERMILAB</vt:lpstr>
      <vt:lpstr>   ASIA:  - CINA - GIAPPONE  </vt:lpstr>
      <vt:lpstr>Giappone:</vt:lpstr>
      <vt:lpstr>Presentazione standard di PowerPoint</vt:lpstr>
      <vt:lpstr>Presentazione standard di PowerPoint</vt:lpstr>
      <vt:lpstr>Presentazione standard di PowerPoint</vt:lpstr>
      <vt:lpstr>Hyperkamiokande</vt:lpstr>
      <vt:lpstr>ILC status</vt:lpstr>
      <vt:lpstr>Presentazione standard di PowerPoint</vt:lpstr>
      <vt:lpstr>Presentazione standard di PowerPoint</vt:lpstr>
      <vt:lpstr>CINA:</vt:lpstr>
      <vt:lpstr>Presentazione standard di PowerPoint</vt:lpstr>
      <vt:lpstr>Future Collider</vt:lpstr>
      <vt:lpstr>Presentazione standard di PowerPoint</vt:lpstr>
      <vt:lpstr>Presentazione standard di PowerPoint</vt:lpstr>
      <vt:lpstr>Commenti</vt:lpstr>
      <vt:lpstr>Presentazione standard di PowerPoint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Gio</dc:creator>
  <cp:lastModifiedBy>zoccoli</cp:lastModifiedBy>
  <cp:revision>615</cp:revision>
  <dcterms:created xsi:type="dcterms:W3CDTF">2002-07-17T00:22:55Z</dcterms:created>
  <dcterms:modified xsi:type="dcterms:W3CDTF">2014-05-22T06:57:14Z</dcterms:modified>
</cp:coreProperties>
</file>