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408" r:id="rId2"/>
    <p:sldId id="411" r:id="rId3"/>
    <p:sldId id="427" r:id="rId4"/>
    <p:sldId id="409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8" r:id="rId19"/>
    <p:sldId id="425" r:id="rId20"/>
    <p:sldId id="426" r:id="rId21"/>
  </p:sldIdLst>
  <p:sldSz cx="9144000" cy="6858000" type="letter"/>
  <p:notesSz cx="7102475" cy="10234613"/>
  <p:custDataLst>
    <p:tags r:id="rId24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0000"/>
    <a:srgbClr val="D23C60"/>
    <a:srgbClr val="6C6CDC"/>
    <a:srgbClr val="7B96E1"/>
    <a:srgbClr val="008000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5" autoAdjust="0"/>
    <p:restoredTop sz="95687" autoAdjust="0"/>
  </p:normalViewPr>
  <p:slideViewPr>
    <p:cSldViewPr snapToGrid="0">
      <p:cViewPr varScale="1">
        <p:scale>
          <a:sx n="62" d="100"/>
          <a:sy n="62" d="100"/>
        </p:scale>
        <p:origin x="-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771" y="-91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632575" y="9809163"/>
            <a:ext cx="403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74" tIns="45131" rIns="91874" bIns="45131" anchor="ctr">
            <a:spAutoFit/>
          </a:bodyPr>
          <a:lstStyle/>
          <a:p>
            <a:pPr algn="r" defTabSz="928688" eaLnBrk="0" hangingPunct="0">
              <a:spcBef>
                <a:spcPct val="0"/>
              </a:spcBef>
              <a:buClrTx/>
              <a:buFontTx/>
              <a:buNone/>
            </a:pPr>
            <a:fld id="{B5C86C98-0949-4F60-B2A6-075945CE60B5}" type="slidenum">
              <a:rPr lang="en-US" sz="1400">
                <a:solidFill>
                  <a:schemeClr val="tx1"/>
                </a:solidFill>
                <a:latin typeface="Helvetica" pitchFamily="34" charset="0"/>
              </a:rPr>
              <a:pPr algn="r" defTabSz="928688" eaLnBrk="0" hangingPunct="0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40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47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7750"/>
            <a:ext cx="52133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4" tIns="45131" rIns="91874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776288"/>
            <a:ext cx="5094287" cy="3821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632575" y="9809163"/>
            <a:ext cx="403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74" tIns="45131" rIns="91874" bIns="45131" anchor="ctr">
            <a:spAutoFit/>
          </a:bodyPr>
          <a:lstStyle/>
          <a:p>
            <a:pPr algn="r" defTabSz="928688" eaLnBrk="0" hangingPunct="0">
              <a:spcBef>
                <a:spcPct val="0"/>
              </a:spcBef>
              <a:buClrTx/>
              <a:buFontTx/>
              <a:buNone/>
            </a:pPr>
            <a:fld id="{1D4FAA2F-2387-4A15-8A01-705A9116E600}" type="slidenum">
              <a:rPr lang="en-US" sz="1400">
                <a:solidFill>
                  <a:schemeClr val="tx1"/>
                </a:solidFill>
                <a:latin typeface="Helvetica" pitchFamily="34" charset="0"/>
              </a:rPr>
              <a:pPr algn="r" defTabSz="928688" eaLnBrk="0" hangingPunct="0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40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02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C374-B04E-4F67-96BB-34E5224B0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4DF1-2BA6-4BFA-B0A6-398A5E86A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6813" y="381000"/>
            <a:ext cx="1943100" cy="5280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81000"/>
            <a:ext cx="5676900" cy="5280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67EAF-F9D6-4C0D-AF78-185BCC20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9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A6DD-AAB9-4704-997F-EF2A65DFD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64EA-9898-4B71-B5F5-EBF030D2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546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9913" y="1546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CE7BA-BEDA-4392-AB3B-254E7CAB9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81FA-38A0-4302-9BD8-575AA87F6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7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11C40-79BF-4D9E-93B1-0975A19C1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D0AE-798D-451E-AC9A-FD212465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163BF-E2E8-4330-95D6-989C8AB68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37BF9-88E4-4DA8-A865-4A18202CB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54622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4365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CSN1 strategy workshop, Elba, Maggio 2014</a:t>
            </a:r>
            <a:endParaRPr lang="en-US" dirty="0"/>
          </a:p>
        </p:txBody>
      </p:sp>
      <p:sp>
        <p:nvSpPr>
          <p:cNvPr id="34202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 b="1"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pic>
        <p:nvPicPr>
          <p:cNvPr id="1030" name="Picture 1031" descr="blue_line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0583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38" descr="logoinfn_negativ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0"/>
            <a:ext cx="139223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3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87900" y="6524625"/>
            <a:ext cx="836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ctr" hangingPunct="0">
              <a:spcBef>
                <a:spcPct val="0"/>
              </a:spcBef>
              <a:buClrTx/>
              <a:buFontTx/>
              <a:buNone/>
              <a:defRPr sz="140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31F828B4-4D9E-4601-809E-3C42FE17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CC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infn.it/conferenceDisplay.py?ovw=True&amp;confId=758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 dirty="0" smtClean="0">
                <a:solidFill>
                  <a:schemeClr val="bg1"/>
                </a:solidFill>
              </a:rPr>
              <a:t>CSN1 strategy workshop, Elba, Maggio 2014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F. Bedeschi, INFN-Pisa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CFBA4310-0BEC-430F-BF25-D5427FC1C3C5}" type="slidenum">
              <a:rPr lang="en-US" sz="1400" smtClean="0">
                <a:solidFill>
                  <a:schemeClr val="bg1"/>
                </a:solidFill>
                <a:latin typeface="Times" pitchFamily="18" charset="0"/>
              </a:rPr>
              <a:pPr/>
              <a:t>1</a:t>
            </a:fld>
            <a:endParaRPr lang="en-US" sz="1400" smtClean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945" y="367146"/>
            <a:ext cx="6477000" cy="685800"/>
          </a:xfrm>
        </p:spPr>
        <p:txBody>
          <a:bodyPr/>
          <a:lstStyle/>
          <a:p>
            <a:pPr eaLnBrk="1" hangingPunct="1"/>
            <a:r>
              <a:rPr lang="it-IT" sz="3200" dirty="0" smtClean="0"/>
              <a:t>CSN1 strategy workshop summary</a:t>
            </a:r>
            <a:endParaRPr lang="en-US" sz="32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4361" y="2847110"/>
            <a:ext cx="6485244" cy="2271713"/>
          </a:xfrm>
        </p:spPr>
        <p:txBody>
          <a:bodyPr/>
          <a:lstStyle/>
          <a:p>
            <a:pPr eaLnBrk="1" hangingPunct="1"/>
            <a:r>
              <a:rPr lang="it-IT" dirty="0" smtClean="0"/>
              <a:t>Goal of the workshop</a:t>
            </a:r>
          </a:p>
          <a:p>
            <a:pPr eaLnBrk="1" hangingPunct="1"/>
            <a:r>
              <a:rPr lang="it-IT" dirty="0" smtClean="0"/>
              <a:t>International context</a:t>
            </a:r>
          </a:p>
          <a:p>
            <a:pPr eaLnBrk="1" hangingPunct="1"/>
            <a:r>
              <a:rPr lang="it-IT" dirty="0" smtClean="0"/>
              <a:t>Evolution of current activities</a:t>
            </a:r>
            <a:endParaRPr lang="en-US" dirty="0"/>
          </a:p>
          <a:p>
            <a:pPr eaLnBrk="1" hangingPunct="1"/>
            <a:r>
              <a:rPr lang="it-IT" dirty="0" smtClean="0"/>
              <a:t>New activities/New ideas</a:t>
            </a:r>
          </a:p>
          <a:p>
            <a:pPr eaLnBrk="1" hangingPunct="1"/>
            <a:r>
              <a:rPr lang="it-IT" dirty="0" smtClean="0"/>
              <a:t>Future plans</a:t>
            </a:r>
          </a:p>
          <a:p>
            <a:pPr eaLnBrk="1" hangingPunct="1"/>
            <a:r>
              <a:rPr lang="it-IT" dirty="0" smtClean="0"/>
              <a:t>Thanks</a:t>
            </a: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5268913" y="1343025"/>
            <a:ext cx="3875087" cy="904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400" u="sng" dirty="0"/>
              <a:t>F. Bedeschi</a:t>
            </a:r>
          </a:p>
          <a:p>
            <a:pPr eaLnBrk="1" hangingPunct="1"/>
            <a:r>
              <a:rPr lang="it-IT" sz="2400" dirty="0" smtClean="0">
                <a:solidFill>
                  <a:srgbClr val="CCFFFF"/>
                </a:solidFill>
              </a:rPr>
              <a:t>La Biodola, Maggio 2014</a:t>
            </a:r>
            <a:endParaRPr lang="it-IT" sz="2400" dirty="0">
              <a:solidFill>
                <a:srgbClr val="CCFFFF"/>
              </a:solidFill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3041098" y="2038735"/>
            <a:ext cx="17235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4000" u="sng" dirty="0" smtClean="0">
                <a:solidFill>
                  <a:schemeClr val="bg1"/>
                </a:solidFill>
              </a:rPr>
              <a:t>Outline</a:t>
            </a:r>
            <a:endParaRPr lang="it-IT" sz="4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45" y="282146"/>
            <a:ext cx="5778844" cy="685800"/>
          </a:xfrm>
        </p:spPr>
        <p:txBody>
          <a:bodyPr/>
          <a:lstStyle/>
          <a:p>
            <a:r>
              <a:rPr lang="it-IT" dirty="0"/>
              <a:t>Current activities evolution: </a:t>
            </a:r>
            <a:r>
              <a:rPr lang="it-IT" dirty="0" smtClean="0"/>
              <a:t>SPS fixed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18" y="1336160"/>
            <a:ext cx="8442281" cy="4114800"/>
          </a:xfrm>
        </p:spPr>
        <p:txBody>
          <a:bodyPr/>
          <a:lstStyle/>
          <a:p>
            <a:r>
              <a:rPr lang="it-IT" dirty="0" smtClean="0"/>
              <a:t>NA62 (rare charged kaon decay):</a:t>
            </a:r>
          </a:p>
          <a:p>
            <a:pPr lvl="1"/>
            <a:r>
              <a:rPr lang="it-IT" dirty="0" smtClean="0"/>
              <a:t>Completing  now,  data end 2014 onwards</a:t>
            </a:r>
          </a:p>
          <a:p>
            <a:pPr lvl="1"/>
            <a:r>
              <a:rPr lang="it-IT" dirty="0" smtClean="0"/>
              <a:t>Potential extension to neutral kaon channel</a:t>
            </a:r>
          </a:p>
          <a:p>
            <a:pPr lvl="2"/>
            <a:r>
              <a:rPr lang="it-IT" dirty="0" smtClean="0"/>
              <a:t>On paper x2 KOTO statistics, but</a:t>
            </a:r>
          </a:p>
          <a:p>
            <a:pPr lvl="3"/>
            <a:r>
              <a:rPr lang="it-IT" dirty="0" smtClean="0"/>
              <a:t>Real backgrounds still unknown</a:t>
            </a:r>
          </a:p>
          <a:p>
            <a:pPr lvl="3"/>
            <a:r>
              <a:rPr lang="it-IT" dirty="0" smtClean="0"/>
              <a:t>Starts rather late relative to KOTO</a:t>
            </a:r>
          </a:p>
          <a:p>
            <a:pPr lvl="3"/>
            <a:r>
              <a:rPr lang="it-IT" dirty="0" smtClean="0"/>
              <a:t>Is it worth it?</a:t>
            </a:r>
          </a:p>
          <a:p>
            <a:pPr lvl="1"/>
            <a:r>
              <a:rPr lang="it-IT" dirty="0" smtClean="0"/>
              <a:t>Potential HNL search before SHiP with lower sensitivity</a:t>
            </a:r>
          </a:p>
          <a:p>
            <a:pPr lvl="2"/>
            <a:r>
              <a:rPr lang="it-IT" dirty="0" smtClean="0"/>
              <a:t>Should explore potential?</a:t>
            </a:r>
          </a:p>
          <a:p>
            <a:r>
              <a:rPr lang="it-IT" dirty="0" smtClean="0"/>
              <a:t> COMPASS:</a:t>
            </a:r>
          </a:p>
          <a:p>
            <a:pPr lvl="1"/>
            <a:r>
              <a:rPr lang="it-IT" dirty="0" smtClean="0"/>
              <a:t>Upgrade in progress. Resume data taking end 2014</a:t>
            </a:r>
          </a:p>
          <a:p>
            <a:pPr lvl="1"/>
            <a:r>
              <a:rPr lang="it-IT" dirty="0" smtClean="0"/>
              <a:t>What happens after end of this run 2017-2018?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11" y="343930"/>
            <a:ext cx="6477000" cy="685800"/>
          </a:xfrm>
        </p:spPr>
        <p:txBody>
          <a:bodyPr/>
          <a:lstStyle/>
          <a:p>
            <a:r>
              <a:rPr lang="it-IT" dirty="0"/>
              <a:t>Current activities evolution: </a:t>
            </a:r>
            <a:r>
              <a:rPr lang="it-IT" dirty="0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95" y="1249663"/>
            <a:ext cx="9035405" cy="4114800"/>
          </a:xfrm>
        </p:spPr>
        <p:txBody>
          <a:bodyPr/>
          <a:lstStyle/>
          <a:p>
            <a:r>
              <a:rPr lang="it-IT" sz="2400" dirty="0" smtClean="0"/>
              <a:t>Belle2:</a:t>
            </a:r>
          </a:p>
          <a:p>
            <a:pPr lvl="1"/>
            <a:r>
              <a:rPr lang="it-IT" sz="2000" dirty="0" smtClean="0"/>
              <a:t>Completing constructions,  data  2016 </a:t>
            </a:r>
            <a:r>
              <a:rPr lang="it-IT" sz="2000" dirty="0" smtClean="0">
                <a:sym typeface="Wingdings" panose="05000000000000000000" pitchFamily="2" charset="2"/>
              </a:rPr>
              <a:t>for ~10  yrs</a:t>
            </a:r>
            <a:endParaRPr lang="it-IT" sz="2000" dirty="0" smtClean="0"/>
          </a:p>
          <a:p>
            <a:pPr lvl="1"/>
            <a:r>
              <a:rPr lang="it-IT" sz="2000" dirty="0" smtClean="0"/>
              <a:t>Minor upgrade in between running periods</a:t>
            </a:r>
          </a:p>
          <a:p>
            <a:pPr lvl="1"/>
            <a:r>
              <a:rPr lang="it-IT" sz="2000" dirty="0" smtClean="0"/>
              <a:t>What then? Not obvious physics is compelling after that, nor upgrade path</a:t>
            </a:r>
          </a:p>
          <a:p>
            <a:pPr lvl="1"/>
            <a:r>
              <a:rPr lang="it-IT" sz="2000" dirty="0" smtClean="0"/>
              <a:t>Community has interest in ILC if it happens</a:t>
            </a:r>
          </a:p>
          <a:p>
            <a:pPr lvl="2"/>
            <a:r>
              <a:rPr lang="it-IT" sz="1800" dirty="0" smtClean="0"/>
              <a:t>Timing roughly matches/ Could get support from  part of  LHC communities </a:t>
            </a:r>
            <a:r>
              <a:rPr lang="it-IT" sz="1800" dirty="0" smtClean="0">
                <a:sym typeface="Wingdings" panose="05000000000000000000" pitchFamily="2" charset="2"/>
              </a:rPr>
              <a:t> this could have implications on LHC experiments</a:t>
            </a:r>
            <a:endParaRPr lang="it-IT" sz="1800" dirty="0" smtClean="0"/>
          </a:p>
          <a:p>
            <a:r>
              <a:rPr lang="it-IT" sz="2400" dirty="0" smtClean="0"/>
              <a:t>BES-III:</a:t>
            </a:r>
          </a:p>
          <a:p>
            <a:pPr lvl="1"/>
            <a:r>
              <a:rPr lang="it-IT" sz="2000" dirty="0" smtClean="0"/>
              <a:t>Data taking in progress  for 8-10 more years</a:t>
            </a:r>
          </a:p>
          <a:p>
            <a:pPr lvl="1"/>
            <a:r>
              <a:rPr lang="it-IT" sz="2000" dirty="0" smtClean="0"/>
              <a:t>INFN group growing. </a:t>
            </a:r>
            <a:r>
              <a:rPr lang="it-IT" sz="2000" dirty="0"/>
              <a:t>P</a:t>
            </a:r>
            <a:r>
              <a:rPr lang="it-IT" sz="2000" dirty="0" smtClean="0"/>
              <a:t>articipating in tracking chamber upgrade</a:t>
            </a:r>
          </a:p>
          <a:p>
            <a:pPr lvl="2"/>
            <a:r>
              <a:rPr lang="it-IT" sz="1800" dirty="0" smtClean="0"/>
              <a:t>What happens 10 years from now?  TLEP or ILC?</a:t>
            </a:r>
          </a:p>
          <a:p>
            <a:pPr lvl="2"/>
            <a:endParaRPr lang="it-IT" sz="1800" dirty="0" smtClean="0"/>
          </a:p>
          <a:p>
            <a:r>
              <a:rPr lang="it-IT" sz="2400" dirty="0" smtClean="0"/>
              <a:t>These communities play  important role in case of major developments in Asia</a:t>
            </a:r>
          </a:p>
          <a:p>
            <a:endParaRPr lang="it-IT" sz="24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941" y="381000"/>
            <a:ext cx="6477000" cy="685800"/>
          </a:xfrm>
        </p:spPr>
        <p:txBody>
          <a:bodyPr/>
          <a:lstStyle/>
          <a:p>
            <a:r>
              <a:rPr lang="it-IT" dirty="0" smtClean="0"/>
              <a:t>Current activities: Muons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3230"/>
            <a:ext cx="9144000" cy="4114800"/>
          </a:xfrm>
        </p:spPr>
        <p:txBody>
          <a:bodyPr/>
          <a:lstStyle/>
          <a:p>
            <a:r>
              <a:rPr lang="it-IT" dirty="0" smtClean="0"/>
              <a:t>Strong case for CLFV physics</a:t>
            </a:r>
          </a:p>
          <a:p>
            <a:r>
              <a:rPr lang="it-IT" dirty="0" smtClean="0"/>
              <a:t>MEG@PSI:</a:t>
            </a:r>
          </a:p>
          <a:p>
            <a:pPr lvl="1"/>
            <a:r>
              <a:rPr lang="it-IT" dirty="0" smtClean="0"/>
              <a:t>Upgrade in progress.  Data 2015-2018. </a:t>
            </a:r>
          </a:p>
          <a:p>
            <a:pPr lvl="1"/>
            <a:r>
              <a:rPr lang="it-IT" dirty="0" smtClean="0"/>
              <a:t>Room for additional update? Potential for joining Mu2e upgrade</a:t>
            </a:r>
          </a:p>
          <a:p>
            <a:r>
              <a:rPr lang="it-IT" dirty="0" smtClean="0"/>
              <a:t>Mu2e@FNAL:</a:t>
            </a:r>
          </a:p>
          <a:p>
            <a:pPr lvl="1"/>
            <a:r>
              <a:rPr lang="it-IT" dirty="0" smtClean="0"/>
              <a:t>R&amp;D/planning fase – critical decisions 2014-15 – data 2020 – 25</a:t>
            </a:r>
          </a:p>
          <a:p>
            <a:pPr lvl="1"/>
            <a:r>
              <a:rPr lang="it-IT" dirty="0" smtClean="0"/>
              <a:t>INFN collaboration getting ready for constrution</a:t>
            </a:r>
          </a:p>
          <a:p>
            <a:pPr lvl="2"/>
            <a:r>
              <a:rPr lang="it-IT" dirty="0" smtClean="0"/>
              <a:t>What are chances for future expansion? Upgrade for PIP-I/II?</a:t>
            </a:r>
          </a:p>
          <a:p>
            <a:r>
              <a:rPr lang="it-IT" dirty="0" smtClean="0"/>
              <a:t>G-2@FNAL</a:t>
            </a:r>
          </a:p>
          <a:p>
            <a:pPr lvl="1"/>
            <a:r>
              <a:rPr lang="it-IT" dirty="0" smtClean="0"/>
              <a:t>R&amp;D/Construction fase – data 2016-19</a:t>
            </a:r>
          </a:p>
          <a:p>
            <a:pPr lvl="1"/>
            <a:r>
              <a:rPr lang="it-IT" dirty="0" smtClean="0"/>
              <a:t>Part of collaboration could merge into Mu2e or upgrade for EDM?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63" y="195648"/>
            <a:ext cx="6477000" cy="685800"/>
          </a:xfrm>
        </p:spPr>
        <p:txBody>
          <a:bodyPr/>
          <a:lstStyle/>
          <a:p>
            <a:r>
              <a:rPr lang="it-IT" dirty="0" smtClean="0"/>
              <a:t>Current activities: KLOE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DAFNE machine commissioning</a:t>
            </a:r>
          </a:p>
          <a:p>
            <a:r>
              <a:rPr lang="it-IT" dirty="0" smtClean="0"/>
              <a:t>KLOE upgraded and running</a:t>
            </a:r>
          </a:p>
          <a:p>
            <a:pPr lvl="1"/>
            <a:r>
              <a:rPr lang="it-IT" dirty="0" smtClean="0"/>
              <a:t>How long to finish physics program? ~ 3-4 yrs</a:t>
            </a:r>
          </a:p>
          <a:p>
            <a:pPr lvl="1"/>
            <a:r>
              <a:rPr lang="it-IT" dirty="0" smtClean="0"/>
              <a:t>By 2018 need some physics for LNF; what?</a:t>
            </a:r>
          </a:p>
          <a:p>
            <a:pPr lvl="2"/>
            <a:r>
              <a:rPr lang="it-IT" dirty="0" smtClean="0"/>
              <a:t>Energy ugrade to scan hadronic cross section?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activities: LNF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64" y="1743933"/>
            <a:ext cx="8701773" cy="3087559"/>
          </a:xfrm>
        </p:spPr>
        <p:txBody>
          <a:bodyPr/>
          <a:lstStyle/>
          <a:p>
            <a:r>
              <a:rPr lang="it-IT" dirty="0" smtClean="0"/>
              <a:t>PADME@BTF:</a:t>
            </a:r>
          </a:p>
          <a:p>
            <a:pPr lvl="1"/>
            <a:r>
              <a:rPr lang="it-IT" dirty="0" smtClean="0"/>
              <a:t>Search for dark photons in visible and invisible channels</a:t>
            </a:r>
          </a:p>
          <a:p>
            <a:pPr lvl="2"/>
            <a:r>
              <a:rPr lang="it-IT" dirty="0" smtClean="0"/>
              <a:t>Simple layout and interesting physics</a:t>
            </a:r>
          </a:p>
          <a:p>
            <a:pPr lvl="2"/>
            <a:r>
              <a:rPr lang="it-IT" dirty="0" smtClean="0"/>
              <a:t>Is physics reach competitive enough?</a:t>
            </a:r>
          </a:p>
          <a:p>
            <a:r>
              <a:rPr lang="it-IT" dirty="0" smtClean="0"/>
              <a:t> Electron EDM@LNF:</a:t>
            </a:r>
          </a:p>
          <a:p>
            <a:pPr lvl="1"/>
            <a:r>
              <a:rPr lang="it-IT" dirty="0" smtClean="0"/>
              <a:t>Need to construct small ring 2</a:t>
            </a:r>
            <a:r>
              <a:rPr lang="it-IT" dirty="0" smtClean="0">
                <a:latin typeface="Symbol" panose="05050102010706020507" pitchFamily="18" charset="2"/>
              </a:rPr>
              <a:t>p</a:t>
            </a:r>
            <a:r>
              <a:rPr lang="it-IT" dirty="0" smtClean="0"/>
              <a:t>R ~ 20-50 m</a:t>
            </a:r>
          </a:p>
          <a:p>
            <a:pPr lvl="1"/>
            <a:r>
              <a:rPr lang="it-IT" dirty="0" smtClean="0"/>
              <a:t>Are costs and physics reach competitive?</a:t>
            </a:r>
          </a:p>
          <a:p>
            <a:pPr lvl="1"/>
            <a:r>
              <a:rPr lang="it-IT" dirty="0" smtClean="0"/>
              <a:t>Are there technical issues still to be solved (eg. Polarimetry)?</a:t>
            </a:r>
          </a:p>
          <a:p>
            <a:pPr lvl="2"/>
            <a:r>
              <a:rPr lang="it-IT" dirty="0" smtClean="0"/>
              <a:t>In general very challenging technically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activities: 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SHiP:</a:t>
            </a:r>
            <a:endParaRPr lang="en-US" dirty="0" smtClean="0"/>
          </a:p>
          <a:p>
            <a:pPr lvl="1"/>
            <a:r>
              <a:rPr lang="it-IT" dirty="0" smtClean="0"/>
              <a:t>Search for HNL with beam dump experiment</a:t>
            </a:r>
          </a:p>
          <a:p>
            <a:pPr lvl="1"/>
            <a:r>
              <a:rPr lang="it-IT" dirty="0" smtClean="0"/>
              <a:t>Physics interesting, but</a:t>
            </a:r>
          </a:p>
          <a:p>
            <a:pPr lvl="2"/>
            <a:r>
              <a:rPr lang="it-IT" dirty="0" smtClean="0"/>
              <a:t>Is it covering enough parameter space? Can it be increased by improving the design? </a:t>
            </a:r>
          </a:p>
          <a:p>
            <a:pPr lvl="2"/>
            <a:r>
              <a:rPr lang="it-IT" dirty="0" smtClean="0"/>
              <a:t>Is the large cost of the beam dump justified by the physics? Waiting to SPSC recommendations.</a:t>
            </a:r>
          </a:p>
          <a:p>
            <a:pPr lvl="1"/>
            <a:r>
              <a:rPr lang="it-IT" dirty="0" smtClean="0"/>
              <a:t>R&amp;D/Studies starting now</a:t>
            </a:r>
          </a:p>
          <a:p>
            <a:pPr lvl="1"/>
            <a:r>
              <a:rPr lang="it-IT" dirty="0" smtClean="0"/>
              <a:t>What are the limits of potential reach of LHCb, NA62 in this measurement?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4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33" y="356286"/>
            <a:ext cx="7335794" cy="685800"/>
          </a:xfrm>
        </p:spPr>
        <p:txBody>
          <a:bodyPr/>
          <a:lstStyle/>
          <a:p>
            <a:r>
              <a:rPr lang="it-IT" dirty="0" smtClean="0"/>
              <a:t>(Major) new activities: large colliders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21" y="1435014"/>
            <a:ext cx="8899481" cy="4114800"/>
          </a:xfrm>
        </p:spPr>
        <p:txBody>
          <a:bodyPr/>
          <a:lstStyle/>
          <a:p>
            <a:r>
              <a:rPr lang="it-IT" dirty="0" smtClean="0"/>
              <a:t>Lepton collliders:</a:t>
            </a:r>
          </a:p>
          <a:p>
            <a:pPr lvl="1"/>
            <a:r>
              <a:rPr lang="it-IT" dirty="0" smtClean="0"/>
              <a:t>ILC:</a:t>
            </a:r>
          </a:p>
          <a:p>
            <a:pPr lvl="2"/>
            <a:r>
              <a:rPr lang="it-IT" dirty="0" smtClean="0"/>
              <a:t>Is the physics still compelling given the small Higgs mass (can build TLEP for similar or smaller price and have tunnel for pp)?</a:t>
            </a:r>
          </a:p>
          <a:p>
            <a:pPr lvl="3"/>
            <a:r>
              <a:rPr lang="it-IT" dirty="0" smtClean="0"/>
              <a:t>Room for new physics after LHC results is reduced.</a:t>
            </a:r>
          </a:p>
          <a:p>
            <a:pPr lvl="2"/>
            <a:r>
              <a:rPr lang="it-IT" dirty="0" smtClean="0"/>
              <a:t>Decision will be political in  the end (</a:t>
            </a:r>
            <a:r>
              <a:rPr lang="it-IT" dirty="0" smtClean="0">
                <a:solidFill>
                  <a:srgbClr val="FF0000"/>
                </a:solidFill>
              </a:rPr>
              <a:t>or major discoveries at LHC?</a:t>
            </a:r>
            <a:r>
              <a:rPr lang="it-IT" dirty="0" smtClean="0"/>
              <a:t>)</a:t>
            </a:r>
          </a:p>
          <a:p>
            <a:pPr lvl="2"/>
            <a:r>
              <a:rPr lang="it-IT" dirty="0" smtClean="0"/>
              <a:t>If ILC goes on should participate: it will be the first leptonic Higgs factory</a:t>
            </a:r>
          </a:p>
          <a:p>
            <a:pPr lvl="3"/>
            <a:r>
              <a:rPr lang="it-IT" dirty="0" smtClean="0"/>
              <a:t>«Higgs can potentially couple wildly» </a:t>
            </a:r>
            <a:r>
              <a:rPr lang="it-IT" dirty="0" smtClean="0">
                <a:sym typeface="Wingdings" panose="05000000000000000000" pitchFamily="2" charset="2"/>
              </a:rPr>
              <a:t> detailed study is mandatory!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TLEP (CERN or China):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An attractive possibility, but needs a large tunnel 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Feasiblity/cost in CERN area still to be verified (?) 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Is China serious  or is it just politics?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Better keep all options open to these possibilities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6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" y="368643"/>
            <a:ext cx="7358449" cy="685800"/>
          </a:xfrm>
        </p:spPr>
        <p:txBody>
          <a:bodyPr/>
          <a:lstStyle/>
          <a:p>
            <a:r>
              <a:rPr lang="it-IT" dirty="0"/>
              <a:t>(Major) new activities: large </a:t>
            </a:r>
            <a:r>
              <a:rPr lang="it-IT" dirty="0" smtClean="0"/>
              <a:t>colliders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37" y="1459729"/>
            <a:ext cx="8825341" cy="4114800"/>
          </a:xfrm>
        </p:spPr>
        <p:txBody>
          <a:bodyPr/>
          <a:lstStyle/>
          <a:p>
            <a:r>
              <a:rPr lang="it-IT" sz="2400" dirty="0" smtClean="0"/>
              <a:t>Hadron colliders O(33-100 TeV):</a:t>
            </a:r>
          </a:p>
          <a:p>
            <a:pPr lvl="1"/>
            <a:r>
              <a:rPr lang="it-IT" sz="2000" dirty="0" smtClean="0"/>
              <a:t>Largest discovery power!</a:t>
            </a:r>
          </a:p>
          <a:p>
            <a:pPr lvl="1"/>
            <a:r>
              <a:rPr lang="it-IT" sz="2000" dirty="0" smtClean="0"/>
              <a:t>Need tunnel and new generation of magnets</a:t>
            </a:r>
          </a:p>
          <a:p>
            <a:pPr lvl="2"/>
            <a:r>
              <a:rPr lang="it-IT" sz="1800" dirty="0" smtClean="0"/>
              <a:t>Magnets ready for construction ~2025,  industry could start delivery 2030 with completion  few years later</a:t>
            </a:r>
          </a:p>
          <a:p>
            <a:pPr lvl="2"/>
            <a:r>
              <a:rPr lang="it-IT" sz="1800" dirty="0" smtClean="0"/>
              <a:t>In LHC tunnel could upgrade energy to 33 TeV if nothing else happens in the world</a:t>
            </a:r>
          </a:p>
          <a:p>
            <a:pPr lvl="3"/>
            <a:r>
              <a:rPr lang="it-IT" sz="1600" dirty="0" smtClean="0"/>
              <a:t>Is factor 3 sufficient? Cost is ~ 7 BCHF! </a:t>
            </a:r>
            <a:r>
              <a:rPr lang="it-IT" sz="1600" dirty="0" smtClean="0">
                <a:solidFill>
                  <a:srgbClr val="FF0000"/>
                </a:solidFill>
              </a:rPr>
              <a:t>Depends on discoveries!</a:t>
            </a:r>
          </a:p>
          <a:p>
            <a:pPr lvl="2"/>
            <a:r>
              <a:rPr lang="it-IT" sz="1800" dirty="0" smtClean="0"/>
              <a:t>If aim to 100 TeV large tunnel (~100 km):</a:t>
            </a:r>
          </a:p>
          <a:p>
            <a:pPr lvl="3"/>
            <a:r>
              <a:rPr lang="it-IT" sz="1600" dirty="0" smtClean="0"/>
              <a:t>Can it really be done in CERN area? Can EU sustain the cost?</a:t>
            </a:r>
          </a:p>
          <a:p>
            <a:pPr lvl="3"/>
            <a:r>
              <a:rPr lang="it-IT" sz="1600" dirty="0" smtClean="0"/>
              <a:t>If China goes ahead, what is the future of CERN? CLIC?</a:t>
            </a:r>
          </a:p>
          <a:p>
            <a:r>
              <a:rPr lang="it-IT" sz="2400" dirty="0" smtClean="0"/>
              <a:t>LHeC (... and american variants EIC etc ...)</a:t>
            </a:r>
          </a:p>
          <a:p>
            <a:pPr lvl="1"/>
            <a:r>
              <a:rPr lang="it-IT" sz="2000" dirty="0" smtClean="0"/>
              <a:t>Besides specific physics large reduction of pdf systematics</a:t>
            </a:r>
          </a:p>
          <a:p>
            <a:pPr lvl="1"/>
            <a:r>
              <a:rPr lang="it-IT" sz="2000" dirty="0" smtClean="0"/>
              <a:t>May leave something in EU if energy frontier goes to Asia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5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" y="381000"/>
            <a:ext cx="7803292" cy="685800"/>
          </a:xfrm>
        </p:spPr>
        <p:txBody>
          <a:bodyPr/>
          <a:lstStyle/>
          <a:p>
            <a:r>
              <a:rPr lang="it-IT" dirty="0"/>
              <a:t>(Major) new activities: large colliders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it-IT" dirty="0"/>
          </a:p>
          <a:p>
            <a:r>
              <a:rPr lang="it-IT" dirty="0"/>
              <a:t>Many questions few answers yet</a:t>
            </a:r>
          </a:p>
          <a:p>
            <a:pPr lvl="1"/>
            <a:r>
              <a:rPr lang="it-IT" dirty="0"/>
              <a:t>Large collider game will go on for a few more years before taking shape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Potential discoveries from LHC can dramatically change the scenario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to move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50" y="1150809"/>
            <a:ext cx="8664704" cy="4114800"/>
          </a:xfrm>
        </p:spPr>
        <p:txBody>
          <a:bodyPr/>
          <a:lstStyle/>
          <a:p>
            <a:r>
              <a:rPr lang="it-IT" dirty="0" smtClean="0"/>
              <a:t>This talk contains many questions</a:t>
            </a:r>
          </a:p>
          <a:p>
            <a:pPr lvl="1"/>
            <a:r>
              <a:rPr lang="it-IT" dirty="0" smtClean="0"/>
              <a:t>Should try to address them and more if they come offline through WG</a:t>
            </a:r>
          </a:p>
          <a:p>
            <a:pPr lvl="1"/>
            <a:r>
              <a:rPr lang="it-IT" dirty="0" smtClean="0"/>
              <a:t>Cannot wait for sophisticated answers</a:t>
            </a:r>
          </a:p>
          <a:p>
            <a:pPr lvl="2"/>
            <a:r>
              <a:rPr lang="it-IT" dirty="0" smtClean="0"/>
              <a:t>We get what possible in a few months</a:t>
            </a:r>
          </a:p>
          <a:p>
            <a:pPr lvl="2"/>
            <a:r>
              <a:rPr lang="it-IT" dirty="0" smtClean="0"/>
              <a:t>Need to plan this work immediately</a:t>
            </a:r>
          </a:p>
          <a:p>
            <a:r>
              <a:rPr lang="it-IT" dirty="0" smtClean="0"/>
              <a:t>Document:</a:t>
            </a:r>
          </a:p>
          <a:p>
            <a:pPr lvl="1"/>
            <a:r>
              <a:rPr lang="it-IT" dirty="0" smtClean="0"/>
              <a:t>In parallel we define the structure of our summary document</a:t>
            </a:r>
          </a:p>
          <a:p>
            <a:pPr lvl="2"/>
            <a:r>
              <a:rPr lang="it-IT" dirty="0" smtClean="0"/>
              <a:t>Need two editors + conveners:  theorist/experimentalist </a:t>
            </a:r>
          </a:p>
          <a:p>
            <a:pPr lvl="1"/>
            <a:r>
              <a:rPr lang="it-IT" dirty="0" smtClean="0"/>
              <a:t>Timeline (status reports at every CSN1  meeting): </a:t>
            </a:r>
          </a:p>
          <a:p>
            <a:pPr lvl="2"/>
            <a:r>
              <a:rPr lang="it-IT" dirty="0" smtClean="0"/>
              <a:t>Section breakup by end of july</a:t>
            </a:r>
          </a:p>
          <a:p>
            <a:pPr lvl="2"/>
            <a:r>
              <a:rPr lang="it-IT" dirty="0" smtClean="0"/>
              <a:t>Draft by early october</a:t>
            </a:r>
          </a:p>
          <a:p>
            <a:pPr lvl="2"/>
            <a:r>
              <a:rPr lang="it-IT" dirty="0" smtClean="0"/>
              <a:t>Out before Christmas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Goal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58" y="1305787"/>
            <a:ext cx="8575963" cy="4114800"/>
          </a:xfrm>
        </p:spPr>
        <p:txBody>
          <a:bodyPr/>
          <a:lstStyle/>
          <a:p>
            <a:pPr lvl="1"/>
            <a:r>
              <a:rPr lang="en-US" dirty="0"/>
              <a:t>The goal of this workshop is the </a:t>
            </a:r>
            <a:r>
              <a:rPr lang="en-US" dirty="0">
                <a:solidFill>
                  <a:srgbClr val="FFFF00"/>
                </a:solidFill>
              </a:rPr>
              <a:t>development of a strategic plan for the CSN1 to be executed over the next 10-year timescale, in the context of a 20-year global vision for the field. </a:t>
            </a:r>
            <a:r>
              <a:rPr lang="en-US" dirty="0"/>
              <a:t>The plan should identify clear </a:t>
            </a:r>
            <a:r>
              <a:rPr lang="en-US" dirty="0">
                <a:solidFill>
                  <a:srgbClr val="FFFF00"/>
                </a:solidFill>
              </a:rPr>
              <a:t>scientific priorities</a:t>
            </a:r>
            <a:r>
              <a:rPr lang="en-US" dirty="0"/>
              <a:t>, while taking into account technical readiness and financial feasibility of the potential new activities and infrastructures.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unique aspects of the science achievable with accelerator based experiments relative to other approaches should also be emphasized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event is an integral part of the INFN  "</a:t>
            </a:r>
            <a:r>
              <a:rPr lang="en-US" dirty="0">
                <a:hlinkClick r:id="rId2"/>
              </a:rPr>
              <a:t>What's Next</a:t>
            </a:r>
            <a:r>
              <a:rPr lang="en-US" dirty="0"/>
              <a:t>" process started with the kick-off meeting held in Rome on April 7-8, 2014.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51" y="1200236"/>
            <a:ext cx="9023049" cy="4114800"/>
          </a:xfrm>
        </p:spPr>
        <p:txBody>
          <a:bodyPr/>
          <a:lstStyle/>
          <a:p>
            <a:r>
              <a:rPr lang="it-IT" dirty="0" smtClean="0"/>
              <a:t>Lucia Lilli, Claudia Tofani, Liliana Ubadini, Mauro Giannini, </a:t>
            </a:r>
            <a:r>
              <a:rPr lang="it-IT" dirty="0" smtClean="0"/>
              <a:t>Maurizio </a:t>
            </a:r>
            <a:r>
              <a:rPr lang="it-IT" dirty="0" smtClean="0"/>
              <a:t>Garzella </a:t>
            </a:r>
            <a:r>
              <a:rPr lang="it-IT" dirty="0" smtClean="0"/>
              <a:t>for their support  and organization </a:t>
            </a:r>
            <a:r>
              <a:rPr lang="it-IT" dirty="0" smtClean="0"/>
              <a:t>work</a:t>
            </a:r>
            <a:endParaRPr lang="it-IT" dirty="0" smtClean="0"/>
          </a:p>
          <a:p>
            <a:r>
              <a:rPr lang="it-IT" dirty="0" smtClean="0"/>
              <a:t>the conveners for putting together these sessions and managing the work in the previous </a:t>
            </a:r>
            <a:r>
              <a:rPr lang="it-IT" dirty="0" smtClean="0"/>
              <a:t>months</a:t>
            </a:r>
            <a:endParaRPr lang="it-IT" dirty="0" smtClean="0"/>
          </a:p>
          <a:p>
            <a:r>
              <a:rPr lang="it-IT" dirty="0" smtClean="0"/>
              <a:t>All the speakers for the time they spent preparing talks that will not  be useful in their  CV’s </a:t>
            </a:r>
          </a:p>
          <a:p>
            <a:endParaRPr lang="it-IT" dirty="0"/>
          </a:p>
          <a:p>
            <a:r>
              <a:rPr lang="it-IT" dirty="0" smtClean="0"/>
              <a:t>Looking forward to print a thank you page the end of the final document!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Workshop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69" y="1286733"/>
            <a:ext cx="7772400" cy="4114800"/>
          </a:xfrm>
        </p:spPr>
        <p:txBody>
          <a:bodyPr/>
          <a:lstStyle/>
          <a:p>
            <a:r>
              <a:rPr lang="it-IT" dirty="0" smtClean="0"/>
              <a:t>This goal has not been fully reached, however</a:t>
            </a:r>
          </a:p>
          <a:p>
            <a:pPr lvl="1"/>
            <a:r>
              <a:rPr lang="it-IT" dirty="0" smtClean="0"/>
              <a:t>We have analyzed the physics motivations</a:t>
            </a:r>
          </a:p>
          <a:p>
            <a:pPr lvl="1"/>
            <a:r>
              <a:rPr lang="it-IT" dirty="0" smtClean="0"/>
              <a:t>We have identified most issues</a:t>
            </a:r>
          </a:p>
          <a:p>
            <a:pPr lvl="1"/>
            <a:r>
              <a:rPr lang="it-IT" dirty="0" smtClean="0"/>
              <a:t>We have understood the global context</a:t>
            </a:r>
          </a:p>
          <a:p>
            <a:r>
              <a:rPr lang="it-IT" dirty="0" smtClean="0"/>
              <a:t>Ready with some additional work to produce a summary with some rather solid conclusions</a:t>
            </a:r>
          </a:p>
          <a:p>
            <a:pPr lvl="1"/>
            <a:r>
              <a:rPr lang="it-IT" dirty="0" smtClean="0"/>
              <a:t>First  10 years are fairly clear</a:t>
            </a:r>
          </a:p>
          <a:p>
            <a:pPr lvl="1"/>
            <a:r>
              <a:rPr lang="it-IT" dirty="0" smtClean="0"/>
              <a:t>Next 10 years becomes more fuzzy</a:t>
            </a:r>
            <a:endParaRPr lang="it-IT" dirty="0"/>
          </a:p>
          <a:p>
            <a:r>
              <a:rPr lang="it-IT" dirty="0" smtClean="0"/>
              <a:t>In the following is a core dump of the scenarios and issues for all activities where CSN1 is or could be involved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International context: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70" y="1418903"/>
            <a:ext cx="8704161" cy="4114800"/>
          </a:xfrm>
        </p:spPr>
        <p:txBody>
          <a:bodyPr/>
          <a:lstStyle/>
          <a:p>
            <a:r>
              <a:rPr lang="it-IT" dirty="0" smtClean="0"/>
              <a:t>EU strategy update May 2013</a:t>
            </a:r>
          </a:p>
          <a:p>
            <a:pPr lvl="1"/>
            <a:r>
              <a:rPr lang="en-US" i="1" dirty="0"/>
              <a:t>Europe’s top priority should </a:t>
            </a:r>
            <a:r>
              <a:rPr lang="en-US" i="1" dirty="0" smtClean="0"/>
              <a:t>be the </a:t>
            </a:r>
            <a:r>
              <a:rPr lang="en-US" i="1" dirty="0"/>
              <a:t>exploitation of the full potential of the LHC</a:t>
            </a:r>
            <a:r>
              <a:rPr lang="en-US" i="1" dirty="0" smtClean="0"/>
              <a:t>, </a:t>
            </a:r>
            <a:r>
              <a:rPr lang="en-US" i="1" dirty="0"/>
              <a:t>including the high-luminosity </a:t>
            </a:r>
            <a:r>
              <a:rPr lang="en-US" i="1" dirty="0" smtClean="0"/>
              <a:t>upgrade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CERN should </a:t>
            </a:r>
            <a:r>
              <a:rPr lang="en-US" i="1" dirty="0"/>
              <a:t>undertake design studies for </a:t>
            </a:r>
            <a:r>
              <a:rPr lang="en-US" i="1" dirty="0" smtClean="0"/>
              <a:t>accelerator projects </a:t>
            </a:r>
            <a:r>
              <a:rPr lang="en-US" i="1" dirty="0"/>
              <a:t>in a global context, with emphasis </a:t>
            </a:r>
            <a:r>
              <a:rPr lang="en-US" i="1" dirty="0" smtClean="0"/>
              <a:t>on proton-proton </a:t>
            </a:r>
            <a:r>
              <a:rPr lang="en-US" i="1" dirty="0"/>
              <a:t>and electron-positron </a:t>
            </a:r>
            <a:r>
              <a:rPr lang="en-US" i="1" dirty="0" smtClean="0"/>
              <a:t>high-energy frontier </a:t>
            </a:r>
            <a:r>
              <a:rPr lang="en-US" i="1" dirty="0"/>
              <a:t>machines. </a:t>
            </a:r>
            <a:endParaRPr lang="en-US" i="1" dirty="0" smtClean="0"/>
          </a:p>
          <a:p>
            <a:pPr lvl="2"/>
            <a:r>
              <a:rPr lang="en-US" i="1" dirty="0" smtClean="0"/>
              <a:t>high-field </a:t>
            </a:r>
            <a:r>
              <a:rPr lang="en-US" i="1" dirty="0"/>
              <a:t>magnets and </a:t>
            </a:r>
            <a:r>
              <a:rPr lang="en-US" i="1" dirty="0" smtClean="0"/>
              <a:t>high-gradient accelerating  structures</a:t>
            </a:r>
          </a:p>
          <a:p>
            <a:pPr lvl="1"/>
            <a:r>
              <a:rPr lang="en-US" i="1" dirty="0"/>
              <a:t>Europe looks forward to a </a:t>
            </a:r>
            <a:r>
              <a:rPr lang="en-US" i="1" dirty="0" smtClean="0"/>
              <a:t>proposal from </a:t>
            </a:r>
            <a:r>
              <a:rPr lang="en-US" i="1" dirty="0"/>
              <a:t>Japan to discuss a possible participation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/>
              <a:t>Experiments in Europe with </a:t>
            </a:r>
            <a:r>
              <a:rPr lang="en-US" i="1" dirty="0" smtClean="0"/>
              <a:t>unique reach </a:t>
            </a:r>
            <a:r>
              <a:rPr lang="en-US" i="1" dirty="0"/>
              <a:t>should be supported, as well as </a:t>
            </a:r>
            <a:r>
              <a:rPr lang="en-US" i="1" dirty="0" smtClean="0"/>
              <a:t>participation in </a:t>
            </a:r>
            <a:r>
              <a:rPr lang="en-US" i="1" dirty="0"/>
              <a:t>experiments in other regions of the world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International context: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9069"/>
            <a:ext cx="9144000" cy="4114800"/>
          </a:xfrm>
        </p:spPr>
        <p:txBody>
          <a:bodyPr/>
          <a:lstStyle/>
          <a:p>
            <a:r>
              <a:rPr lang="it-IT" dirty="0" smtClean="0"/>
              <a:t>P5 report released May 22, 2014</a:t>
            </a:r>
          </a:p>
          <a:p>
            <a:pPr lvl="1"/>
            <a:r>
              <a:rPr lang="it-IT" b="1" dirty="0" smtClean="0">
                <a:solidFill>
                  <a:srgbClr val="FF0000"/>
                </a:solidFill>
              </a:rPr>
              <a:t>Use the Higgs boson as a new tool for discovery</a:t>
            </a:r>
          </a:p>
          <a:p>
            <a:pPr lvl="1"/>
            <a:r>
              <a:rPr lang="en-US" dirty="0"/>
              <a:t>Complete the LHC phase-1 upgrades </a:t>
            </a:r>
            <a:r>
              <a:rPr lang="en-US" dirty="0" smtClean="0"/>
              <a:t>and continue </a:t>
            </a:r>
            <a:r>
              <a:rPr lang="en-US" dirty="0"/>
              <a:t>the strong collaboration in the LHC with the </a:t>
            </a:r>
            <a:r>
              <a:rPr lang="en-US" dirty="0" smtClean="0"/>
              <a:t>phase-2 (HL-LHC</a:t>
            </a:r>
            <a:r>
              <a:rPr lang="en-US" dirty="0"/>
              <a:t>) upgrades of the accelerator and </a:t>
            </a:r>
            <a:r>
              <a:rPr lang="en-US" dirty="0" smtClean="0"/>
              <a:t>both general purpose experiments </a:t>
            </a:r>
            <a:r>
              <a:rPr lang="en-US" dirty="0"/>
              <a:t>(ATLAS and CMS). </a:t>
            </a:r>
            <a:r>
              <a:rPr lang="en-US" dirty="0">
                <a:solidFill>
                  <a:srgbClr val="FFFF00"/>
                </a:solidFill>
              </a:rPr>
              <a:t>The LHC </a:t>
            </a:r>
            <a:r>
              <a:rPr lang="en-US" dirty="0" smtClean="0">
                <a:solidFill>
                  <a:srgbClr val="FFFF00"/>
                </a:solidFill>
              </a:rPr>
              <a:t>upgrades constitute </a:t>
            </a:r>
            <a:r>
              <a:rPr lang="en-US" dirty="0">
                <a:solidFill>
                  <a:srgbClr val="FFFF00"/>
                </a:solidFill>
              </a:rPr>
              <a:t>our highest-priority near-term large project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Motivated by the strong </a:t>
            </a:r>
            <a:r>
              <a:rPr lang="en-US" dirty="0" smtClean="0"/>
              <a:t>scientific importance </a:t>
            </a:r>
            <a:r>
              <a:rPr lang="en-US" dirty="0"/>
              <a:t>of the ILC and the recent initiative in Japan </a:t>
            </a:r>
            <a:r>
              <a:rPr lang="en-US" dirty="0" smtClean="0"/>
              <a:t>to host </a:t>
            </a:r>
            <a:r>
              <a:rPr lang="en-US" dirty="0"/>
              <a:t>it, the U.S. should engage in </a:t>
            </a:r>
            <a:r>
              <a:rPr lang="en-US" dirty="0">
                <a:solidFill>
                  <a:srgbClr val="FFFF00"/>
                </a:solidFill>
              </a:rPr>
              <a:t>modest and </a:t>
            </a:r>
            <a:r>
              <a:rPr lang="en-US" dirty="0" smtClean="0">
                <a:solidFill>
                  <a:srgbClr val="FFFF00"/>
                </a:solidFill>
              </a:rPr>
              <a:t>appropriate levels </a:t>
            </a:r>
            <a:r>
              <a:rPr lang="en-US" dirty="0"/>
              <a:t>of ILC accelerator and detector design in </a:t>
            </a:r>
            <a:r>
              <a:rPr lang="en-US" dirty="0" smtClean="0"/>
              <a:t>areas where </a:t>
            </a:r>
            <a:r>
              <a:rPr lang="en-US" dirty="0"/>
              <a:t>the U.S. can contribute critical </a:t>
            </a:r>
            <a:r>
              <a:rPr lang="en-US" dirty="0" smtClean="0"/>
              <a:t>expertise.</a:t>
            </a:r>
          </a:p>
          <a:p>
            <a:pPr lvl="1"/>
            <a:r>
              <a:rPr lang="en-US" dirty="0"/>
              <a:t>Complete the Mu2e and muon g-2 </a:t>
            </a:r>
            <a:r>
              <a:rPr lang="en-US" dirty="0" smtClean="0"/>
              <a:t>projects</a:t>
            </a:r>
          </a:p>
          <a:p>
            <a:pPr lvl="2"/>
            <a:r>
              <a:rPr lang="en-US" dirty="0"/>
              <a:t>the Mu2e profile could be adjusted by a small amount </a:t>
            </a:r>
            <a:r>
              <a:rPr lang="en-US" dirty="0" smtClean="0"/>
              <a:t>if needed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International context: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12" y="1366349"/>
            <a:ext cx="8761211" cy="4114800"/>
          </a:xfrm>
        </p:spPr>
        <p:txBody>
          <a:bodyPr/>
          <a:lstStyle/>
          <a:p>
            <a:r>
              <a:rPr lang="it-IT" dirty="0" smtClean="0"/>
              <a:t>SuperKEKB</a:t>
            </a:r>
          </a:p>
          <a:p>
            <a:pPr lvl="1"/>
            <a:r>
              <a:rPr lang="it-IT" dirty="0" smtClean="0"/>
              <a:t>Full support to Belle2</a:t>
            </a:r>
          </a:p>
          <a:p>
            <a:r>
              <a:rPr lang="it-IT" dirty="0" smtClean="0"/>
              <a:t>J-PARC</a:t>
            </a:r>
          </a:p>
          <a:p>
            <a:pPr lvl="1"/>
            <a:r>
              <a:rPr lang="it-IT" dirty="0" smtClean="0"/>
              <a:t>COMET phase1 funded/started – phase2 future funding</a:t>
            </a:r>
          </a:p>
          <a:p>
            <a:pPr lvl="1"/>
            <a:r>
              <a:rPr lang="it-IT" dirty="0" smtClean="0"/>
              <a:t>KOTO in progress</a:t>
            </a:r>
          </a:p>
          <a:p>
            <a:r>
              <a:rPr lang="it-IT" dirty="0" smtClean="0"/>
              <a:t>LHC</a:t>
            </a:r>
          </a:p>
          <a:p>
            <a:pPr lvl="1"/>
            <a:r>
              <a:rPr lang="it-IT" dirty="0" smtClean="0"/>
              <a:t>Participation to phase2 upgrade (magnets and Atlas)</a:t>
            </a:r>
          </a:p>
          <a:p>
            <a:r>
              <a:rPr lang="it-IT" dirty="0" smtClean="0"/>
              <a:t>ILC</a:t>
            </a:r>
          </a:p>
          <a:p>
            <a:pPr lvl="1"/>
            <a:r>
              <a:rPr lang="it-IT" dirty="0" smtClean="0"/>
              <a:t>Negotiating international cooperation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decision by 2018</a:t>
            </a:r>
          </a:p>
          <a:p>
            <a:pPr lvl="1"/>
            <a:r>
              <a:rPr lang="it-IT" dirty="0" smtClean="0"/>
              <a:t>Potential construction schedule 2021 -2028 (250 GeV option)</a:t>
            </a:r>
          </a:p>
          <a:p>
            <a:pPr lvl="2"/>
            <a:r>
              <a:rPr lang="it-IT" dirty="0" smtClean="0"/>
              <a:t>360 and 500 GeV will follow</a:t>
            </a:r>
          </a:p>
          <a:p>
            <a:endParaRPr lang="it-IT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3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International context: China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26" y="2028138"/>
            <a:ext cx="8344522" cy="4114800"/>
          </a:xfrm>
        </p:spPr>
        <p:txBody>
          <a:bodyPr/>
          <a:lstStyle/>
          <a:p>
            <a:r>
              <a:rPr lang="it-IT" dirty="0" smtClean="0"/>
              <a:t>BEPC2</a:t>
            </a:r>
          </a:p>
          <a:p>
            <a:pPr lvl="1"/>
            <a:r>
              <a:rPr lang="it-IT" dirty="0" smtClean="0"/>
              <a:t>Explore full potential</a:t>
            </a:r>
          </a:p>
          <a:p>
            <a:pPr lvl="2"/>
            <a:r>
              <a:rPr lang="it-IT" dirty="0" smtClean="0"/>
              <a:t>8-10 yr more then need new project</a:t>
            </a:r>
          </a:p>
          <a:p>
            <a:pPr lvl="2"/>
            <a:r>
              <a:rPr lang="it-IT" dirty="0" smtClean="0"/>
              <a:t>Super tau-charm factory does not have large enough scope!</a:t>
            </a:r>
          </a:p>
          <a:p>
            <a:pPr lvl="2"/>
            <a:endParaRPr lang="it-IT" dirty="0" smtClean="0"/>
          </a:p>
          <a:p>
            <a:r>
              <a:rPr lang="it-IT" dirty="0" smtClean="0"/>
              <a:t>Limited interest in LHC and ILC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International context: China (2)</a:t>
            </a:r>
            <a:br>
              <a:rPr lang="it-IT" dirty="0" smtClean="0"/>
            </a:br>
            <a:r>
              <a:rPr lang="it-IT" dirty="0" smtClean="0"/>
              <a:t>(slide from FALC presentation)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4395"/>
            <a:ext cx="7772400" cy="4114800"/>
          </a:xfrm>
        </p:spPr>
        <p:txBody>
          <a:bodyPr/>
          <a:lstStyle/>
          <a:p>
            <a:r>
              <a:rPr lang="en-US" dirty="0"/>
              <a:t>Circular Higgs factory fits </a:t>
            </a:r>
            <a:r>
              <a:rPr lang="en-US" dirty="0" smtClean="0"/>
              <a:t>our </a:t>
            </a:r>
            <a:r>
              <a:rPr lang="en-US" dirty="0"/>
              <a:t>strategic needs:</a:t>
            </a:r>
          </a:p>
          <a:p>
            <a:pPr lvl="1"/>
            <a:r>
              <a:rPr lang="en-US" dirty="0"/>
              <a:t>Science (great &amp; definite physics)</a:t>
            </a:r>
          </a:p>
          <a:p>
            <a:pPr lvl="1"/>
            <a:r>
              <a:rPr lang="en-US" dirty="0"/>
              <a:t>Timing (after BEPCII)</a:t>
            </a:r>
          </a:p>
          <a:p>
            <a:pPr lvl="1"/>
            <a:r>
              <a:rPr lang="en-US" dirty="0"/>
              <a:t>Technological </a:t>
            </a:r>
            <a:r>
              <a:rPr lang="en-US" dirty="0" smtClean="0"/>
              <a:t>feasibility</a:t>
            </a:r>
            <a:endParaRPr lang="en-US" dirty="0"/>
          </a:p>
          <a:p>
            <a:pPr lvl="1"/>
            <a:r>
              <a:rPr lang="en-US" dirty="0"/>
              <a:t>Manpower reality (our hands are free after ~2020)</a:t>
            </a:r>
          </a:p>
          <a:p>
            <a:pPr lvl="1"/>
            <a:r>
              <a:rPr lang="en-US" dirty="0"/>
              <a:t>Economical scale (although slightly too high) </a:t>
            </a:r>
          </a:p>
          <a:p>
            <a:r>
              <a:rPr lang="en-US" dirty="0"/>
              <a:t>The risk of no-new-physics is </a:t>
            </a:r>
            <a:r>
              <a:rPr lang="en-US" dirty="0" smtClean="0"/>
              <a:t>complemented </a:t>
            </a:r>
            <a:r>
              <a:rPr lang="en-US" dirty="0"/>
              <a:t>by a pp collider in the same tunnel </a:t>
            </a:r>
          </a:p>
          <a:p>
            <a:pPr lvl="1"/>
            <a:r>
              <a:rPr lang="en-US" dirty="0"/>
              <a:t>A definite path to the </a:t>
            </a:r>
            <a:r>
              <a:rPr lang="en-US" dirty="0" smtClean="0"/>
              <a:t>future</a:t>
            </a:r>
          </a:p>
          <a:p>
            <a:r>
              <a:rPr lang="it-IT" dirty="0"/>
              <a:t>e</a:t>
            </a:r>
            <a:r>
              <a:rPr lang="it-IT" dirty="0" smtClean="0"/>
              <a:t>e schedule: build 2021-27, physics 2028-35</a:t>
            </a:r>
          </a:p>
          <a:p>
            <a:r>
              <a:rPr lang="it-IT" dirty="0" smtClean="0"/>
              <a:t>pp schedule: build 2035-2042, physics 2042 - ....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097587" y="1786881"/>
            <a:ext cx="2867025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3300"/>
                </a:solidFill>
                <a:latin typeface="Arial" charset="0"/>
                <a:ea typeface="黑体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2000" dirty="0">
                <a:solidFill>
                  <a:srgbClr val="C00000"/>
                </a:solidFill>
              </a:rPr>
              <a:t>A 50-70 km tunnel is very affordable in China NOW</a:t>
            </a:r>
            <a:endParaRPr kumimoji="0" lang="zh-CN" altLang="en-US" sz="2000" dirty="0">
              <a:solidFill>
                <a:srgbClr val="C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8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33" y="343930"/>
            <a:ext cx="6477000" cy="685800"/>
          </a:xfrm>
        </p:spPr>
        <p:txBody>
          <a:bodyPr/>
          <a:lstStyle/>
          <a:p>
            <a:r>
              <a:rPr lang="it-IT" dirty="0" smtClean="0"/>
              <a:t>Current activities evolution: LHC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8899" y="1286047"/>
            <a:ext cx="9232899" cy="4251153"/>
          </a:xfrm>
        </p:spPr>
        <p:txBody>
          <a:bodyPr/>
          <a:lstStyle/>
          <a:p>
            <a:r>
              <a:rPr lang="it-IT" sz="2400" dirty="0" smtClean="0"/>
              <a:t>Large INFN involvement ~ 500 FTE/ 60% of CSN1 budget:</a:t>
            </a:r>
          </a:p>
          <a:p>
            <a:pPr lvl="1"/>
            <a:r>
              <a:rPr lang="it-IT" sz="2000" dirty="0" smtClean="0"/>
              <a:t>ATLAS/CMS: Phase 1 fully funded and in progress</a:t>
            </a:r>
          </a:p>
          <a:p>
            <a:pPr lvl="1"/>
            <a:r>
              <a:rPr lang="it-IT" sz="2000" dirty="0" smtClean="0"/>
              <a:t>ATLAS/CMS: Phase 2 R&amp;D funded &amp; starting</a:t>
            </a:r>
          </a:p>
          <a:p>
            <a:pPr lvl="1"/>
            <a:r>
              <a:rPr lang="it-IT" sz="2000" dirty="0" smtClean="0"/>
              <a:t>ATLAS/CMS: Phase 2 upgrades under discussion</a:t>
            </a:r>
          </a:p>
          <a:p>
            <a:pPr lvl="2"/>
            <a:r>
              <a:rPr lang="it-IT" sz="1800" dirty="0" smtClean="0"/>
              <a:t>Logical continuation for INFN-LHC community</a:t>
            </a:r>
          </a:p>
          <a:p>
            <a:pPr lvl="2"/>
            <a:r>
              <a:rPr lang="it-IT" sz="1800" dirty="0" smtClean="0"/>
              <a:t>Strong physics case</a:t>
            </a:r>
          </a:p>
          <a:p>
            <a:pPr lvl="2"/>
            <a:r>
              <a:rPr lang="it-IT" sz="1800" dirty="0" smtClean="0"/>
              <a:t>Strong international support in Europe, US and Japan</a:t>
            </a:r>
          </a:p>
          <a:p>
            <a:pPr lvl="2"/>
            <a:r>
              <a:rPr lang="it-IT" sz="1800" dirty="0" smtClean="0"/>
              <a:t>Construction: 2018 – 2025, data: 2026-2035</a:t>
            </a:r>
          </a:p>
          <a:p>
            <a:pPr lvl="3"/>
            <a:r>
              <a:rPr lang="it-IT" sz="1600" dirty="0" smtClean="0"/>
              <a:t>A long way to get to 3000 fb-1 .....  Is it sustainable?</a:t>
            </a:r>
          </a:p>
          <a:p>
            <a:pPr lvl="3"/>
            <a:r>
              <a:rPr lang="it-IT" sz="1600" dirty="0" smtClean="0"/>
              <a:t>Does TOTEM makes still sense after completion run2 ... (3)?</a:t>
            </a:r>
          </a:p>
          <a:p>
            <a:pPr lvl="1"/>
            <a:r>
              <a:rPr lang="it-IT" sz="2000" dirty="0" smtClean="0"/>
              <a:t>LHCb: </a:t>
            </a:r>
          </a:p>
          <a:p>
            <a:pPr lvl="2"/>
            <a:r>
              <a:rPr lang="it-IT" sz="1800" dirty="0" smtClean="0"/>
              <a:t>Upgrade approved by INFN</a:t>
            </a:r>
          </a:p>
          <a:p>
            <a:pPr lvl="2"/>
            <a:r>
              <a:rPr lang="it-IT" sz="1800" dirty="0" smtClean="0"/>
              <a:t>Construction: now – 2019, data: 2020 - &gt; 2028 ???</a:t>
            </a:r>
          </a:p>
          <a:p>
            <a:pPr lvl="3"/>
            <a:r>
              <a:rPr lang="it-IT" sz="1600" dirty="0" smtClean="0"/>
              <a:t>How long can it really last? How far can we push flavor physics at LHC?</a:t>
            </a:r>
          </a:p>
          <a:p>
            <a:pPr lvl="3"/>
            <a:r>
              <a:rPr lang="it-IT" sz="1600" dirty="0" smtClean="0"/>
              <a:t>Where does the community go?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CSN1 strategy workshop,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62"/>
  <p:tag name="DEFAULTHEIGHT" val="328"/>
  <p:tag name="PREAMBLE" val="\documentclass{article}&#10;\pagestyle{empty}&#10;\usepackage{xspace,amssymb,amsfonts,amsmath}&#10;\usepackage{color}&#10;\usepackage{TeX4PPT}&#10;&#10;\begin{equation}&#10;E = \frac{s-\lambda q}{1-\lambda}&#10;\end{equation}&#10;\end{document}&#10;&#10;"/>
  <p:tag name="MAGPC" val="200"/>
  <p:tag name="FONTSIZE" val="10"/>
</p:tagLst>
</file>

<file path=ppt/theme/theme1.xml><?xml version="1.0" encoding="utf-8"?>
<a:theme xmlns:a="http://schemas.openxmlformats.org/drawingml/2006/main" name="Lezioni_CERN_2003">
  <a:themeElements>
    <a:clrScheme name="Lezioni_CERN_20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zioni_CERN_20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zioni_CERN_2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i_CERN_2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Data\Microsoft\Templates\Lezioni_CERN_2003.pot</Template>
  <TotalTime>39881</TotalTime>
  <Pages>22</Pages>
  <Words>1890</Words>
  <Application>Microsoft Office PowerPoint</Application>
  <PresentationFormat>Letter Paper (8.5x11 in)</PresentationFormat>
  <Paragraphs>256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Lezioni_CERN_2003</vt:lpstr>
      <vt:lpstr>CSN1 strategy workshop summary</vt:lpstr>
      <vt:lpstr>Goal of the workshop</vt:lpstr>
      <vt:lpstr>Workshop goal</vt:lpstr>
      <vt:lpstr>International context: EU</vt:lpstr>
      <vt:lpstr>International context: US</vt:lpstr>
      <vt:lpstr>International context: Japan</vt:lpstr>
      <vt:lpstr>International context: China (1)</vt:lpstr>
      <vt:lpstr>International context: China (2) (slide from FALC presentation)</vt:lpstr>
      <vt:lpstr>Current activities evolution: LHC</vt:lpstr>
      <vt:lpstr>Current activities evolution: SPS fixed target</vt:lpstr>
      <vt:lpstr>Current activities evolution: Asia</vt:lpstr>
      <vt:lpstr>Current activities: Muons</vt:lpstr>
      <vt:lpstr>Current activities: KLOE</vt:lpstr>
      <vt:lpstr>New activities: LNF</vt:lpstr>
      <vt:lpstr>New activities: SPS</vt:lpstr>
      <vt:lpstr>(Major) new activities: large colliders</vt:lpstr>
      <vt:lpstr>(Major) new activities: large colliders </vt:lpstr>
      <vt:lpstr>(Major) new activities: large colliders </vt:lpstr>
      <vt:lpstr>How to move on</vt:lpstr>
      <vt:lpstr>Thanks 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of Collaboration Meeting talk</dc:title>
  <dc:subject>Bs workshop 1/14/05</dc:subject>
  <dc:creator>Franco Bedeschi</dc:creator>
  <cp:lastModifiedBy>bed</cp:lastModifiedBy>
  <cp:revision>1949</cp:revision>
  <cp:lastPrinted>2014-05-24T09:06:56Z</cp:lastPrinted>
  <dcterms:created xsi:type="dcterms:W3CDTF">1997-01-27T15:41:37Z</dcterms:created>
  <dcterms:modified xsi:type="dcterms:W3CDTF">2014-05-26T08:50:42Z</dcterms:modified>
</cp:coreProperties>
</file>