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Microsoft_Equation1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3" r:id="rId9"/>
    <p:sldId id="294" r:id="rId10"/>
    <p:sldId id="285" r:id="rId11"/>
    <p:sldId id="264" r:id="rId12"/>
    <p:sldId id="291" r:id="rId13"/>
    <p:sldId id="265" r:id="rId14"/>
    <p:sldId id="297" r:id="rId15"/>
    <p:sldId id="266" r:id="rId16"/>
    <p:sldId id="292" r:id="rId17"/>
    <p:sldId id="268" r:id="rId18"/>
    <p:sldId id="295" r:id="rId19"/>
    <p:sldId id="286" r:id="rId20"/>
    <p:sldId id="277" r:id="rId21"/>
    <p:sldId id="293" r:id="rId22"/>
    <p:sldId id="278" r:id="rId23"/>
    <p:sldId id="280" r:id="rId24"/>
    <p:sldId id="289" r:id="rId25"/>
    <p:sldId id="299" r:id="rId26"/>
    <p:sldId id="298" r:id="rId2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5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88" autoAdjust="0"/>
    <p:restoredTop sz="98925" autoAdjust="0"/>
  </p:normalViewPr>
  <p:slideViewPr>
    <p:cSldViewPr snapToGrid="0" snapToObjects="1">
      <p:cViewPr varScale="1">
        <p:scale>
          <a:sx n="108" d="100"/>
          <a:sy n="108" d="100"/>
        </p:scale>
        <p:origin x="-1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9BAA7-ECDC-724E-8AD7-EB5939437C2F}" type="datetimeFigureOut">
              <a:rPr lang="it-IT" smtClean="0"/>
              <a:t>09/09/14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1A338-4982-A847-B982-A2A4DA5C112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5848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5EDBD-92B1-9346-B2B6-8AA3ADE31B4F}" type="datetimeFigureOut">
              <a:rPr lang="it-IT" smtClean="0"/>
              <a:t>09/09/14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1880D-1620-EB45-95CF-F3A02784CA6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2454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98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07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26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37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206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4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50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1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945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826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74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microsoft.com/office/2007/relationships/hdphoto" Target="../media/hdphoto1.wdp"/><Relationship Id="rId1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03780" y="234909"/>
            <a:ext cx="6734292" cy="799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28014"/>
            <a:ext cx="8229600" cy="4898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 smtClean="0"/>
              <a:t>10/09/14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 smtClean="0"/>
              <a:t>L. Rinaldi - GPGPU for track finding and triggering in High Energy Physics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02CFAA-1ED8-FC42-B4C7-4ABDA17D8DE8}" type="slidenum">
              <a:rPr lang="it-IT" smtClean="0"/>
              <a:pPr/>
              <a:t>‹n.›</a:t>
            </a:fld>
            <a:endParaRPr lang="it-IT" dirty="0"/>
          </a:p>
        </p:txBody>
      </p:sp>
      <p:pic>
        <p:nvPicPr>
          <p:cNvPr id="8" name="Immagine 7" descr="logo_infn.png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24286" y1="82643" x2="24286" y2="82643"/>
                        <a14:foregroundMark x1="24286" y1="45643" x2="24286" y2="45643"/>
                        <a14:foregroundMark x1="35500" y1="49714" x2="35500" y2="49714"/>
                        <a14:foregroundMark x1="53214" y1="53714" x2="53214" y2="53714"/>
                        <a14:foregroundMark x1="81357" y1="23143" x2="81357" y2="23143"/>
                        <a14:backgroundMark x1="66857" y1="54500" x2="66857" y2="5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072" y="-11043"/>
            <a:ext cx="1228014" cy="1228014"/>
          </a:xfrm>
          <a:prstGeom prst="rect">
            <a:avLst/>
          </a:prstGeom>
        </p:spPr>
      </p:pic>
      <p:pic>
        <p:nvPicPr>
          <p:cNvPr id="9" name="Immagine 8" descr="Universit___di_Bologna.ai.ps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1" t="47726" r="48251" b="49496"/>
          <a:stretch/>
        </p:blipFill>
        <p:spPr>
          <a:xfrm>
            <a:off x="81720" y="145292"/>
            <a:ext cx="1038087" cy="97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5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600" b="1" i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2.emf"/><Relationship Id="rId10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84200" y="455285"/>
            <a:ext cx="8229600" cy="2122815"/>
          </a:xfrm>
        </p:spPr>
        <p:txBody>
          <a:bodyPr>
            <a:normAutofit/>
          </a:bodyPr>
          <a:lstStyle/>
          <a:p>
            <a:r>
              <a:rPr lang="en-GB" sz="4000" b="1" i="0" dirty="0" smtClean="0">
                <a:solidFill>
                  <a:schemeClr val="accent1">
                    <a:lumMod val="75000"/>
                  </a:schemeClr>
                </a:solidFill>
              </a:rPr>
              <a:t>GPGPU </a:t>
            </a:r>
            <a:br>
              <a:rPr lang="en-GB" sz="4000" b="1" i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4000" b="1" i="0" dirty="0" smtClean="0">
                <a:solidFill>
                  <a:schemeClr val="accent1">
                    <a:lumMod val="75000"/>
                  </a:schemeClr>
                </a:solidFill>
              </a:rPr>
              <a:t>for track finding </a:t>
            </a:r>
            <a:br>
              <a:rPr lang="en-GB" sz="4000" b="1" i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4000" b="1" i="0" dirty="0" smtClean="0">
                <a:solidFill>
                  <a:schemeClr val="accent1">
                    <a:lumMod val="75000"/>
                  </a:schemeClr>
                </a:solidFill>
              </a:rPr>
              <a:t>in High Energy Physics</a:t>
            </a:r>
            <a:endParaRPr lang="en-GB" sz="60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499439" y="2578100"/>
            <a:ext cx="8314361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3400" i="1" u="sng" dirty="0" smtClean="0">
                <a:solidFill>
                  <a:schemeClr val="accent1">
                    <a:lumMod val="75000"/>
                  </a:schemeClr>
                </a:solidFill>
              </a:rPr>
              <a:t>L. Rinaldi</a:t>
            </a:r>
            <a:r>
              <a:rPr lang="it-IT" sz="3400" i="1" dirty="0" smtClean="0">
                <a:solidFill>
                  <a:schemeClr val="accent1">
                    <a:lumMod val="75000"/>
                  </a:schemeClr>
                </a:solidFill>
              </a:rPr>
              <a:t>, M. Belgiovine, </a:t>
            </a:r>
            <a:r>
              <a:rPr lang="it-IT" sz="3400" i="1" dirty="0" err="1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it-IT" sz="3400" i="1" dirty="0" smtClean="0">
                <a:solidFill>
                  <a:schemeClr val="accent1">
                    <a:lumMod val="75000"/>
                  </a:schemeClr>
                </a:solidFill>
              </a:rPr>
              <a:t>. Di </a:t>
            </a:r>
            <a:r>
              <a:rPr lang="it-IT" sz="3400" i="1" dirty="0" err="1" smtClean="0">
                <a:solidFill>
                  <a:schemeClr val="accent1">
                    <a:lumMod val="75000"/>
                  </a:schemeClr>
                </a:solidFill>
              </a:rPr>
              <a:t>Sipio</a:t>
            </a:r>
            <a:r>
              <a:rPr lang="it-IT" sz="3400" i="1" dirty="0" smtClean="0">
                <a:solidFill>
                  <a:schemeClr val="accent1">
                    <a:lumMod val="75000"/>
                  </a:schemeClr>
                </a:solidFill>
              </a:rPr>
              <a:t>, A. Gabrielli, M. Villa</a:t>
            </a:r>
          </a:p>
          <a:p>
            <a:r>
              <a:rPr lang="it-IT" sz="3400" i="1" dirty="0" smtClean="0">
                <a:solidFill>
                  <a:schemeClr val="accent1">
                    <a:lumMod val="75000"/>
                  </a:schemeClr>
                </a:solidFill>
              </a:rPr>
              <a:t>(Bologna </a:t>
            </a:r>
            <a:r>
              <a:rPr lang="it-IT" sz="3400" i="1" dirty="0" err="1" smtClean="0">
                <a:solidFill>
                  <a:schemeClr val="accent1">
                    <a:lumMod val="75000"/>
                  </a:schemeClr>
                </a:solidFill>
              </a:rPr>
              <a:t>University</a:t>
            </a:r>
            <a:r>
              <a:rPr lang="it-IT" sz="3400" i="1" dirty="0" smtClean="0">
                <a:solidFill>
                  <a:schemeClr val="accent1">
                    <a:lumMod val="75000"/>
                  </a:schemeClr>
                </a:solidFill>
              </a:rPr>
              <a:t> and INFN)</a:t>
            </a:r>
          </a:p>
          <a:p>
            <a:endParaRPr lang="it-IT" sz="3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3400" i="1" dirty="0" smtClean="0">
                <a:solidFill>
                  <a:schemeClr val="accent1">
                    <a:lumMod val="75000"/>
                  </a:schemeClr>
                </a:solidFill>
              </a:rPr>
              <a:t>M. </a:t>
            </a:r>
            <a:r>
              <a:rPr lang="it-IT" sz="3400" i="1" dirty="0" err="1" smtClean="0">
                <a:solidFill>
                  <a:schemeClr val="accent1">
                    <a:lumMod val="75000"/>
                  </a:schemeClr>
                </a:solidFill>
              </a:rPr>
              <a:t>Negrini</a:t>
            </a:r>
            <a:r>
              <a:rPr lang="it-IT" sz="3400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3400" i="1" dirty="0" err="1" smtClean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it-IT" sz="3400" i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it-IT" sz="3400" i="1" dirty="0" err="1" smtClean="0">
                <a:solidFill>
                  <a:schemeClr val="accent1">
                    <a:lumMod val="75000"/>
                  </a:schemeClr>
                </a:solidFill>
              </a:rPr>
              <a:t>Semeria</a:t>
            </a:r>
            <a:r>
              <a:rPr lang="it-IT" sz="3400" i="1" dirty="0" smtClean="0">
                <a:solidFill>
                  <a:schemeClr val="accent1">
                    <a:lumMod val="75000"/>
                  </a:schemeClr>
                </a:solidFill>
              </a:rPr>
              <a:t>, A. </a:t>
            </a:r>
            <a:r>
              <a:rPr lang="it-IT" sz="3400" i="1" dirty="0" err="1" smtClean="0">
                <a:solidFill>
                  <a:schemeClr val="accent1">
                    <a:lumMod val="75000"/>
                  </a:schemeClr>
                </a:solidFill>
              </a:rPr>
              <a:t>Sidoti</a:t>
            </a:r>
            <a:endParaRPr lang="it-IT" sz="3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3400" i="1" dirty="0" smtClean="0">
                <a:solidFill>
                  <a:schemeClr val="accent1">
                    <a:lumMod val="75000"/>
                  </a:schemeClr>
                </a:solidFill>
              </a:rPr>
              <a:t>(INFN Bologna)</a:t>
            </a:r>
          </a:p>
          <a:p>
            <a:endParaRPr lang="it-IT" sz="3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3400" i="1" dirty="0" smtClean="0">
                <a:solidFill>
                  <a:schemeClr val="accent1">
                    <a:lumMod val="75000"/>
                  </a:schemeClr>
                </a:solidFill>
              </a:rPr>
              <a:t>S. A. </a:t>
            </a:r>
            <a:r>
              <a:rPr lang="it-IT" sz="3400" i="1" dirty="0" err="1" smtClean="0">
                <a:solidFill>
                  <a:schemeClr val="accent1">
                    <a:lumMod val="75000"/>
                  </a:schemeClr>
                </a:solidFill>
              </a:rPr>
              <a:t>Tupputi</a:t>
            </a:r>
            <a:endParaRPr lang="it-IT" sz="3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3400" i="1" dirty="0" smtClean="0">
                <a:solidFill>
                  <a:schemeClr val="accent1">
                    <a:lumMod val="75000"/>
                  </a:schemeClr>
                </a:solidFill>
              </a:rPr>
              <a:t>(INFN CNAF)</a:t>
            </a:r>
          </a:p>
          <a:p>
            <a:endParaRPr lang="it-IT" sz="3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GPU Computing in High Energy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Physics</a:t>
            </a:r>
            <a:endParaRPr lang="it-IT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Pisa, 10-12/9/2014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896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rho-spectr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9" y="1520559"/>
            <a:ext cx="3535009" cy="221234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21" name="Immagine 20" descr="res-ph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927" y="3976409"/>
            <a:ext cx="3533873" cy="22116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20" name="Immagine 19" descr="res-rh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0" y="3976409"/>
            <a:ext cx="3533874" cy="22116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HT vs </a:t>
            </a:r>
            <a:r>
              <a:rPr lang="it-IT" dirty="0">
                <a:latin typeface="Symbol" charset="2"/>
                <a:cs typeface="Symbol" charset="2"/>
              </a:rPr>
              <a:t>c</a:t>
            </a:r>
            <a:r>
              <a:rPr lang="it-IT" baseline="30000" dirty="0">
                <a:latin typeface="Symbol" charset="2"/>
                <a:cs typeface="Symbol" charset="2"/>
              </a:rPr>
              <a:t>2</a:t>
            </a:r>
            <a:r>
              <a:rPr lang="it-IT" dirty="0"/>
              <a:t> </a:t>
            </a:r>
            <a:r>
              <a:rPr lang="it-IT" dirty="0" err="1"/>
              <a:t>fit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9</a:t>
            </a:fld>
            <a:endParaRPr lang="it-IT"/>
          </a:p>
        </p:txBody>
      </p:sp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692706"/>
              </p:ext>
            </p:extLst>
          </p:nvPr>
        </p:nvGraphicFramePr>
        <p:xfrm>
          <a:off x="978763" y="4200559"/>
          <a:ext cx="10953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" name="Equation" r:id="rId6" imgW="635000" imgH="508000" progId="Equation.3">
                  <p:embed/>
                </p:oleObj>
              </mc:Choice>
              <mc:Fallback>
                <p:oleObj name="Equation" r:id="rId6" imgW="6350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8763" y="4200559"/>
                        <a:ext cx="1095375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169392"/>
              </p:ext>
            </p:extLst>
          </p:nvPr>
        </p:nvGraphicFramePr>
        <p:xfrm>
          <a:off x="5616748" y="4349609"/>
          <a:ext cx="1070610" cy="85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" name="Equation" r:id="rId8" imgW="635000" imgH="508000" progId="Equation.3">
                  <p:embed/>
                </p:oleObj>
              </mc:Choice>
              <mc:Fallback>
                <p:oleObj name="Equation" r:id="rId8" imgW="6350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16748" y="4349609"/>
                        <a:ext cx="1070610" cy="85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Immagine 18" descr="phi-spectru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73" y="1520559"/>
            <a:ext cx="3535009" cy="221234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graphicFrame>
        <p:nvGraphicFramePr>
          <p:cNvPr id="23" name="Ogget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70157"/>
              </p:ext>
            </p:extLst>
          </p:nvPr>
        </p:nvGraphicFramePr>
        <p:xfrm>
          <a:off x="5998650" y="2761432"/>
          <a:ext cx="17970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" name="Equation" r:id="rId11" imgW="1041400" imgH="241300" progId="Equation.3">
                  <p:embed/>
                </p:oleObj>
              </mc:Choice>
              <mc:Fallback>
                <p:oleObj name="Equation" r:id="rId11" imgW="1041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98650" y="2761432"/>
                        <a:ext cx="179705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2762304" y="1737026"/>
            <a:ext cx="941190" cy="691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2" name="Ogget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521001"/>
              </p:ext>
            </p:extLst>
          </p:nvPr>
        </p:nvGraphicFramePr>
        <p:xfrm>
          <a:off x="1577251" y="1780985"/>
          <a:ext cx="14906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" name="Equation" r:id="rId13" imgW="863600" imgH="266700" progId="Equation.3">
                  <p:embed/>
                </p:oleObj>
              </mc:Choice>
              <mc:Fallback>
                <p:oleObj name="Equation" r:id="rId13" imgW="8636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77251" y="1780985"/>
                        <a:ext cx="1490663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Immagine 14" descr="rho-spectru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3" t="13184" r="11736" b="65314"/>
          <a:stretch/>
        </p:blipFill>
        <p:spPr>
          <a:xfrm>
            <a:off x="3380444" y="1788577"/>
            <a:ext cx="1402522" cy="9055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asellaDiTesto 7"/>
          <p:cNvSpPr txBox="1"/>
          <p:nvPr/>
        </p:nvSpPr>
        <p:spPr>
          <a:xfrm>
            <a:off x="713444" y="1323307"/>
            <a:ext cx="265022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/>
              <a:t>Track</a:t>
            </a:r>
            <a:r>
              <a:rPr lang="it-IT" dirty="0" smtClean="0"/>
              <a:t> </a:t>
            </a:r>
            <a:r>
              <a:rPr lang="it-IT" dirty="0" err="1" smtClean="0"/>
              <a:t>radius</a:t>
            </a:r>
            <a:r>
              <a:rPr lang="it-IT" dirty="0" smtClean="0"/>
              <a:t> </a:t>
            </a:r>
            <a:r>
              <a:rPr lang="it-IT" i="1" dirty="0" err="1" smtClean="0">
                <a:latin typeface="Symbol" charset="2"/>
                <a:cs typeface="Symbol" charset="2"/>
              </a:rPr>
              <a:t>r</a:t>
            </a:r>
            <a:r>
              <a:rPr lang="it-IT" dirty="0" smtClean="0"/>
              <a:t> </a:t>
            </a:r>
            <a:r>
              <a:rPr lang="it-IT" dirty="0" err="1" smtClean="0"/>
              <a:t>spectrum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5362247" y="1324170"/>
            <a:ext cx="234883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/>
              <a:t>Track</a:t>
            </a:r>
            <a:r>
              <a:rPr lang="it-IT" dirty="0" smtClean="0"/>
              <a:t> center angle </a:t>
            </a:r>
            <a:r>
              <a:rPr lang="it-IT" i="1" dirty="0" err="1" smtClean="0">
                <a:latin typeface="Symbol" charset="2"/>
                <a:cs typeface="Symbol" charset="2"/>
              </a:rPr>
              <a:t>j</a:t>
            </a:r>
            <a:endParaRPr lang="it-IT" i="1" dirty="0">
              <a:latin typeface="Symbol" charset="2"/>
              <a:cs typeface="Symbol" charset="2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99827" y="3877462"/>
            <a:ext cx="139559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i="1" dirty="0" err="1" smtClean="0">
                <a:latin typeface="Symbol" charset="2"/>
                <a:cs typeface="Symbol" charset="2"/>
              </a:rPr>
              <a:t>r</a:t>
            </a:r>
            <a:r>
              <a:rPr lang="it-IT" dirty="0" smtClean="0"/>
              <a:t> </a:t>
            </a:r>
            <a:r>
              <a:rPr lang="it-IT" dirty="0" err="1" smtClean="0"/>
              <a:t>resolution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5567202" y="3837855"/>
            <a:ext cx="140810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i="1" dirty="0" err="1" smtClean="0">
                <a:latin typeface="Symbol" charset="2"/>
                <a:cs typeface="Symbol" charset="2"/>
              </a:rPr>
              <a:t>j</a:t>
            </a:r>
            <a:r>
              <a:rPr lang="it-IT" dirty="0" smtClean="0"/>
              <a:t> </a:t>
            </a:r>
            <a:r>
              <a:rPr lang="it-IT" dirty="0" err="1" smtClean="0"/>
              <a:t>resolution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2762304" y="4857400"/>
            <a:ext cx="97236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it-IT" i="1" baseline="-25000" dirty="0" err="1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r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11%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7145941" y="4854824"/>
            <a:ext cx="113027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it-IT" i="1" baseline="-25000" dirty="0" err="1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j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0.5%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4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780" y="1697437"/>
            <a:ext cx="6978890" cy="150418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CUDA 6.0 </a:t>
            </a:r>
            <a:r>
              <a:rPr lang="it-IT" dirty="0" err="1" smtClean="0"/>
              <a:t>coding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3027992"/>
            <a:ext cx="8229600" cy="3512198"/>
          </a:xfrm>
        </p:spPr>
        <p:txBody>
          <a:bodyPr>
            <a:noAutofit/>
          </a:bodyPr>
          <a:lstStyle/>
          <a:p>
            <a:pPr marL="1252538" lvl="1" indent="-350838">
              <a:buFont typeface="Arial"/>
              <a:buChar char="•"/>
            </a:pPr>
            <a:r>
              <a:rPr lang="en-GB" sz="2000" smtClean="0">
                <a:solidFill>
                  <a:schemeClr val="tx2"/>
                </a:solidFill>
              </a:rPr>
              <a:t>1D grid over hits </a:t>
            </a:r>
          </a:p>
          <a:p>
            <a:pPr marL="901700" lvl="1" indent="0">
              <a:buNone/>
            </a:pPr>
            <a:r>
              <a:rPr lang="en-GB" sz="2000" smtClean="0">
                <a:solidFill>
                  <a:schemeClr val="tx2"/>
                </a:solidFill>
              </a:rPr>
              <a:t>		( grid dimension = number of hits)</a:t>
            </a:r>
          </a:p>
          <a:p>
            <a:pPr marL="1252538" lvl="1" indent="-350838">
              <a:buFont typeface="Arial"/>
              <a:buChar char="•"/>
            </a:pPr>
            <a:r>
              <a:rPr lang="en-GB" sz="2000" smtClean="0">
                <a:solidFill>
                  <a:schemeClr val="tx2"/>
                </a:solidFill>
              </a:rPr>
              <a:t>At a given (</a:t>
            </a:r>
            <a:r>
              <a:rPr lang="en-GB" sz="2000" i="1" smtClean="0">
                <a:solidFill>
                  <a:schemeClr val="tx2"/>
                </a:solidFill>
                <a:latin typeface="Symbol" charset="2"/>
                <a:cs typeface="Symbol" charset="2"/>
              </a:rPr>
              <a:t>f, q</a:t>
            </a:r>
            <a:r>
              <a:rPr lang="en-GB" sz="2000" smtClean="0">
                <a:solidFill>
                  <a:schemeClr val="tx2"/>
                </a:solidFill>
              </a:rPr>
              <a:t>), threadblock over</a:t>
            </a:r>
            <a:r>
              <a:rPr lang="en-GB" sz="2000" i="1" smtClean="0">
                <a:solidFill>
                  <a:schemeClr val="tx2"/>
                </a:solidFill>
                <a:latin typeface="Symbol" charset="2"/>
                <a:cs typeface="Symbol" charset="2"/>
              </a:rPr>
              <a:t> A .</a:t>
            </a:r>
          </a:p>
          <a:p>
            <a:pPr marL="1244600" lvl="1" indent="-342900">
              <a:buFont typeface="Symbol" charset="0"/>
              <a:buChar char=" "/>
            </a:pPr>
            <a:r>
              <a:rPr lang="en-GB" sz="2000" smtClean="0">
                <a:solidFill>
                  <a:schemeClr val="tx2"/>
                </a:solidFill>
                <a:latin typeface="+mj-lt"/>
                <a:cs typeface="Symbol" charset="2"/>
              </a:rPr>
              <a:t>For each A, a corresponding B is evaluated</a:t>
            </a:r>
            <a:endParaRPr lang="en-GB" sz="2000" smtClean="0">
              <a:solidFill>
                <a:schemeClr val="tx2"/>
              </a:solidFill>
            </a:endParaRPr>
          </a:p>
          <a:p>
            <a:pPr marL="1252538" lvl="1" indent="-350838">
              <a:buFont typeface="Arial"/>
              <a:buChar char="•"/>
            </a:pPr>
            <a:r>
              <a:rPr lang="en-GB" sz="2000" smtClean="0">
                <a:solidFill>
                  <a:schemeClr val="tx2"/>
                </a:solidFill>
              </a:rPr>
              <a:t>The M</a:t>
            </a:r>
            <a:r>
              <a:rPr lang="en-GB" sz="2000" baseline="-25000" smtClean="0">
                <a:solidFill>
                  <a:schemeClr val="tx2"/>
                </a:solidFill>
              </a:rPr>
              <a:t>H</a:t>
            </a:r>
            <a:r>
              <a:rPr lang="en-GB" sz="2000" smtClean="0">
                <a:solidFill>
                  <a:schemeClr val="tx2"/>
                </a:solidFill>
              </a:rPr>
              <a:t>(</a:t>
            </a:r>
            <a:r>
              <a:rPr lang="en-GB" sz="2000" i="1" smtClean="0">
                <a:solidFill>
                  <a:schemeClr val="tx2"/>
                </a:solidFill>
                <a:latin typeface="Symbol" charset="2"/>
                <a:cs typeface="Symbol" charset="2"/>
              </a:rPr>
              <a:t>f, q, </a:t>
            </a:r>
            <a:r>
              <a:rPr lang="en-GB" sz="2000" i="1" smtClean="0">
                <a:solidFill>
                  <a:schemeClr val="tx2"/>
                </a:solidFill>
              </a:rPr>
              <a:t>A, B</a:t>
            </a:r>
            <a:r>
              <a:rPr lang="en-GB" sz="2000" smtClean="0">
                <a:solidFill>
                  <a:schemeClr val="tx2"/>
                </a:solidFill>
              </a:rPr>
              <a:t>) Hough-Matrix element is incremented by a unity with CUDA atomicAdd() </a:t>
            </a:r>
          </a:p>
          <a:p>
            <a:pPr marL="1252538" lvl="1" indent="-350838">
              <a:buFont typeface="Arial"/>
              <a:buChar char="•"/>
            </a:pPr>
            <a:r>
              <a:rPr lang="en-GB" sz="2000" smtClean="0">
                <a:solidFill>
                  <a:schemeClr val="tx2"/>
                </a:solidFill>
              </a:rPr>
              <a:t>Matrix initialization once at first iteration with cudaMallocHost (pinned memory) and initialized on device with cudaMemset</a:t>
            </a:r>
          </a:p>
          <a:p>
            <a:pPr marL="0" indent="0">
              <a:buNone/>
            </a:pPr>
            <a:endParaRPr lang="en-GB" sz="180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10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869540" y="1236239"/>
            <a:ext cx="4094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>
                <a:solidFill>
                  <a:schemeClr val="tx2"/>
                </a:solidFill>
              </a:rPr>
              <a:t>Hough</a:t>
            </a:r>
            <a:r>
              <a:rPr lang="it-IT" sz="2400" b="1" dirty="0">
                <a:solidFill>
                  <a:schemeClr val="tx2"/>
                </a:solidFill>
              </a:rPr>
              <a:t> Matrix </a:t>
            </a:r>
            <a:r>
              <a:rPr lang="it-IT" sz="2400" b="1" dirty="0" err="1">
                <a:solidFill>
                  <a:schemeClr val="tx2"/>
                </a:solidFill>
              </a:rPr>
              <a:t>filling</a:t>
            </a:r>
            <a:r>
              <a:rPr lang="it-IT" sz="2400" b="1" dirty="0">
                <a:solidFill>
                  <a:schemeClr val="tx2"/>
                </a:solidFill>
              </a:rPr>
              <a:t> (Vote):</a:t>
            </a:r>
          </a:p>
          <a:p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61112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72" y="1558228"/>
            <a:ext cx="6527800" cy="27432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3564805" y="1463267"/>
            <a:ext cx="1753065" cy="288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CUDA 6.0 </a:t>
            </a:r>
            <a:r>
              <a:rPr lang="it-IT" dirty="0" err="1" smtClean="0"/>
              <a:t>coding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11</a:t>
            </a:fld>
            <a:endParaRPr lang="it-IT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609600" y="4434027"/>
            <a:ext cx="8394072" cy="1844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376092"/>
                </a:solidFill>
              </a:rPr>
              <a:t>2D-grid over (</a:t>
            </a:r>
            <a:r>
              <a:rPr lang="en-GB" sz="2000" i="1" dirty="0" smtClean="0">
                <a:solidFill>
                  <a:srgbClr val="376092"/>
                </a:solidFill>
                <a:latin typeface="Symbol" charset="2"/>
                <a:cs typeface="Symbol" charset="2"/>
              </a:rPr>
              <a:t>f, q</a:t>
            </a:r>
            <a:r>
              <a:rPr lang="en-GB" sz="2000" dirty="0" smtClean="0">
                <a:solidFill>
                  <a:srgbClr val="376092"/>
                </a:solidFill>
              </a:rPr>
              <a:t>) 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376092"/>
                </a:solidFill>
              </a:rPr>
              <a:t>Grid dimension: </a:t>
            </a:r>
            <a:r>
              <a:rPr lang="en-GB" sz="2000" dirty="0" err="1" smtClean="0">
                <a:solidFill>
                  <a:srgbClr val="376092"/>
                </a:solidFill>
              </a:rPr>
              <a:t>N</a:t>
            </a:r>
            <a:r>
              <a:rPr lang="en-GB" sz="2000" i="1" baseline="-25000" dirty="0" err="1" smtClean="0">
                <a:solidFill>
                  <a:schemeClr val="tx2"/>
                </a:solidFill>
                <a:latin typeface="Symbol" charset="2"/>
                <a:cs typeface="Symbol" charset="2"/>
              </a:rPr>
              <a:t>f</a:t>
            </a:r>
            <a:r>
              <a:rPr lang="en-GB" sz="2000" dirty="0" smtClean="0">
                <a:solidFill>
                  <a:schemeClr val="tx2"/>
                </a:solidFill>
              </a:rPr>
              <a:t>×(</a:t>
            </a:r>
            <a:r>
              <a:rPr lang="en-GB" sz="2000" dirty="0" err="1" smtClean="0">
                <a:solidFill>
                  <a:schemeClr val="tx2"/>
                </a:solidFill>
              </a:rPr>
              <a:t>N</a:t>
            </a:r>
            <a:r>
              <a:rPr lang="en-GB" sz="2000" i="1" baseline="-25000" dirty="0" err="1" smtClean="0">
                <a:solidFill>
                  <a:schemeClr val="tx2"/>
                </a:solidFill>
                <a:latin typeface="Symbol" charset="2"/>
                <a:cs typeface="Symbol" charset="2"/>
              </a:rPr>
              <a:t>q</a:t>
            </a:r>
            <a:r>
              <a:rPr lang="en-GB" sz="2000" dirty="0" smtClean="0">
                <a:solidFill>
                  <a:schemeClr val="tx2"/>
                </a:solidFill>
                <a:latin typeface="+mj-lt"/>
                <a:cs typeface="Symbol" charset="2"/>
              </a:rPr>
              <a:t>*N</a:t>
            </a:r>
            <a:r>
              <a:rPr lang="en-GB" sz="2000" baseline="-25000" dirty="0" smtClean="0">
                <a:solidFill>
                  <a:schemeClr val="tx2"/>
                </a:solidFill>
                <a:latin typeface="+mj-lt"/>
                <a:cs typeface="Symbol" charset="2"/>
              </a:rPr>
              <a:t>A</a:t>
            </a:r>
            <a:r>
              <a:rPr lang="en-GB" sz="2000" dirty="0" smtClean="0">
                <a:solidFill>
                  <a:schemeClr val="tx2"/>
                </a:solidFill>
                <a:latin typeface="+mj-lt"/>
                <a:cs typeface="Symbol" charset="2"/>
              </a:rPr>
              <a:t>*N</a:t>
            </a:r>
            <a:r>
              <a:rPr lang="en-GB" sz="2000" baseline="-25000" dirty="0" smtClean="0">
                <a:solidFill>
                  <a:schemeClr val="tx2"/>
                </a:solidFill>
                <a:latin typeface="+mj-lt"/>
                <a:cs typeface="Symbol" charset="2"/>
              </a:rPr>
              <a:t>B</a:t>
            </a:r>
            <a:r>
              <a:rPr lang="en-GB" sz="2000" dirty="0" smtClean="0">
                <a:solidFill>
                  <a:schemeClr val="tx2"/>
                </a:solidFill>
                <a:latin typeface="+mj-lt"/>
                <a:cs typeface="Symbol" charset="2"/>
              </a:rPr>
              <a:t>/</a:t>
            </a:r>
            <a:r>
              <a:rPr lang="en-GB" sz="2000" dirty="0" err="1" smtClean="0">
                <a:solidFill>
                  <a:schemeClr val="tx2"/>
                </a:solidFill>
                <a:cs typeface="Symbol" charset="2"/>
              </a:rPr>
              <a:t>maxThreadsPerBlock</a:t>
            </a:r>
            <a:r>
              <a:rPr lang="en-GB" sz="2000" dirty="0" smtClean="0">
                <a:solidFill>
                  <a:schemeClr val="tx2"/>
                </a:solidFill>
                <a:latin typeface="+mj-lt"/>
                <a:cs typeface="Symbol" charset="2"/>
              </a:rPr>
              <a:t>)</a:t>
            </a:r>
          </a:p>
          <a:p>
            <a:r>
              <a:rPr lang="en-GB" sz="2000" dirty="0" smtClean="0">
                <a:solidFill>
                  <a:schemeClr val="tx2"/>
                </a:solidFill>
                <a:latin typeface="+mj-lt"/>
                <a:cs typeface="Symbol" charset="2"/>
              </a:rPr>
              <a:t>2D-threadblock, with </a:t>
            </a:r>
            <a:r>
              <a:rPr lang="en-GB" sz="2000" dirty="0" err="1" smtClean="0">
                <a:solidFill>
                  <a:schemeClr val="tx2"/>
                </a:solidFill>
                <a:latin typeface="+mj-lt"/>
                <a:cs typeface="Symbol" charset="2"/>
              </a:rPr>
              <a:t>dimXBlock</a:t>
            </a:r>
            <a:r>
              <a:rPr lang="en-GB" sz="2000" dirty="0" smtClean="0">
                <a:solidFill>
                  <a:schemeClr val="tx2"/>
                </a:solidFill>
                <a:latin typeface="+mj-lt"/>
                <a:cs typeface="Symbol" charset="2"/>
              </a:rPr>
              <a:t>=</a:t>
            </a:r>
            <a:r>
              <a:rPr lang="en-GB" sz="2000" dirty="0" smtClean="0">
                <a:solidFill>
                  <a:srgbClr val="376092"/>
                </a:solidFill>
              </a:rPr>
              <a:t> N</a:t>
            </a:r>
            <a:r>
              <a:rPr lang="en-GB" sz="2000" baseline="-25000" dirty="0" smtClean="0">
                <a:solidFill>
                  <a:srgbClr val="376092"/>
                </a:solidFill>
              </a:rPr>
              <a:t>A</a:t>
            </a:r>
            <a:r>
              <a:rPr lang="en-GB" sz="2000" dirty="0" smtClean="0">
                <a:solidFill>
                  <a:srgbClr val="376092"/>
                </a:solidFill>
              </a:rPr>
              <a:t>,  </a:t>
            </a:r>
            <a:r>
              <a:rPr lang="en-GB" sz="2000" dirty="0" err="1" smtClean="0">
                <a:solidFill>
                  <a:srgbClr val="376092"/>
                </a:solidFill>
              </a:rPr>
              <a:t>dimYBlock</a:t>
            </a:r>
            <a:r>
              <a:rPr lang="en-GB" sz="2000" dirty="0" smtClean="0">
                <a:solidFill>
                  <a:srgbClr val="376092"/>
                </a:solidFill>
              </a:rPr>
              <a:t>=</a:t>
            </a:r>
            <a:r>
              <a:rPr lang="en-GB" sz="2000" dirty="0" err="1" smtClean="0">
                <a:solidFill>
                  <a:srgbClr val="376092"/>
                </a:solidFill>
              </a:rPr>
              <a:t>maxThreadsPerBlock</a:t>
            </a:r>
            <a:r>
              <a:rPr lang="en-GB" sz="2000" dirty="0" smtClean="0">
                <a:solidFill>
                  <a:srgbClr val="376092"/>
                </a:solidFill>
              </a:rPr>
              <a:t>/N</a:t>
            </a:r>
            <a:r>
              <a:rPr lang="en-GB" sz="2000" baseline="-25000" dirty="0" smtClean="0">
                <a:solidFill>
                  <a:srgbClr val="376092"/>
                </a:solidFill>
              </a:rPr>
              <a:t>A</a:t>
            </a:r>
          </a:p>
          <a:p>
            <a:r>
              <a:rPr lang="en-GB" sz="2000" dirty="0" smtClean="0">
                <a:solidFill>
                  <a:srgbClr val="376092"/>
                </a:solidFill>
              </a:rPr>
              <a:t>Each thread compares the </a:t>
            </a:r>
            <a:r>
              <a:rPr lang="en-GB" sz="2000" dirty="0" smtClean="0">
                <a:solidFill>
                  <a:schemeClr val="tx2"/>
                </a:solidFill>
              </a:rPr>
              <a:t>M</a:t>
            </a:r>
            <a:r>
              <a:rPr lang="en-GB" sz="2000" baseline="-25000" dirty="0" smtClean="0">
                <a:solidFill>
                  <a:schemeClr val="tx2"/>
                </a:solidFill>
              </a:rPr>
              <a:t>H</a:t>
            </a:r>
            <a:r>
              <a:rPr lang="en-GB" sz="2000" dirty="0" smtClean="0">
                <a:solidFill>
                  <a:schemeClr val="tx2"/>
                </a:solidFill>
              </a:rPr>
              <a:t>(</a:t>
            </a:r>
            <a:r>
              <a:rPr lang="en-GB" sz="2000" i="1" dirty="0" smtClean="0">
                <a:solidFill>
                  <a:schemeClr val="tx2"/>
                </a:solidFill>
                <a:latin typeface="Symbol" charset="2"/>
                <a:cs typeface="Symbol" charset="2"/>
              </a:rPr>
              <a:t>f, q, </a:t>
            </a:r>
            <a:r>
              <a:rPr lang="en-GB" sz="2000" i="1" dirty="0" smtClean="0">
                <a:solidFill>
                  <a:schemeClr val="tx2"/>
                </a:solidFill>
              </a:rPr>
              <a:t>A, B</a:t>
            </a:r>
            <a:r>
              <a:rPr lang="en-GB" sz="2000" dirty="0" smtClean="0">
                <a:solidFill>
                  <a:schemeClr val="tx2"/>
                </a:solidFill>
              </a:rPr>
              <a:t>) element to neighbours, the bigger is stored in the GPU shared memory and eventually transferred back.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I/O demanding – several kernel may access matrix together</a:t>
            </a:r>
            <a:endParaRPr lang="en-GB" sz="2000" dirty="0" smtClean="0">
              <a:solidFill>
                <a:srgbClr val="376092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376092"/>
                </a:solidFill>
              </a:rPr>
              <a:t> </a:t>
            </a:r>
            <a:endParaRPr lang="en-GB" sz="2000" dirty="0">
              <a:solidFill>
                <a:srgbClr val="376092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88605" y="1216633"/>
            <a:ext cx="328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376092"/>
                </a:solidFill>
              </a:rPr>
              <a:t>Local </a:t>
            </a:r>
            <a:r>
              <a:rPr lang="it-IT" sz="2400" b="1" dirty="0" err="1" smtClean="0">
                <a:solidFill>
                  <a:srgbClr val="376092"/>
                </a:solidFill>
              </a:rPr>
              <a:t>Maxima</a:t>
            </a:r>
            <a:r>
              <a:rPr lang="it-IT" sz="2400" b="1" dirty="0" smtClean="0">
                <a:solidFill>
                  <a:srgbClr val="376092"/>
                </a:solidFill>
              </a:rPr>
              <a:t> </a:t>
            </a:r>
            <a:r>
              <a:rPr lang="it-IT" sz="2400" b="1" dirty="0" err="1" smtClean="0">
                <a:solidFill>
                  <a:srgbClr val="376092"/>
                </a:solidFill>
              </a:rPr>
              <a:t>search</a:t>
            </a:r>
            <a:endParaRPr lang="it-IT" sz="2400" b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6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OpenCL</a:t>
            </a:r>
            <a:r>
              <a:rPr lang="it-IT" dirty="0" smtClean="0"/>
              <a:t> 1.1 </a:t>
            </a:r>
            <a:r>
              <a:rPr lang="it-IT" dirty="0" err="1" smtClean="0"/>
              <a:t>coding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12</a:t>
            </a:fld>
            <a:endParaRPr lang="it-IT"/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457200" y="1228014"/>
            <a:ext cx="8229600" cy="4898149"/>
          </a:xfrm>
        </p:spPr>
        <p:txBody>
          <a:bodyPr>
            <a:normAutofit/>
          </a:bodyPr>
          <a:lstStyle/>
          <a:p>
            <a:r>
              <a:rPr lang="en-GB" sz="2200" dirty="0" smtClean="0"/>
              <a:t>Translation from CUDA to </a:t>
            </a:r>
            <a:r>
              <a:rPr lang="en-GB" sz="2200" dirty="0" err="1" smtClean="0"/>
              <a:t>OpenCL</a:t>
            </a:r>
            <a:r>
              <a:rPr lang="en-GB" sz="2200" dirty="0" smtClean="0"/>
              <a:t> had to be done carefully:</a:t>
            </a:r>
          </a:p>
          <a:p>
            <a:pPr marL="0" indent="0">
              <a:buNone/>
            </a:pPr>
            <a:r>
              <a:rPr lang="en-GB" sz="2200" dirty="0" smtClean="0"/>
              <a:t>	No direct pinning memory API for vote and relative maxima 	matrices:</a:t>
            </a:r>
          </a:p>
          <a:p>
            <a:pPr lvl="1"/>
            <a:r>
              <a:rPr lang="en-GB" sz="2200" dirty="0" smtClean="0"/>
              <a:t>The </a:t>
            </a:r>
            <a:r>
              <a:rPr lang="en-GB" sz="2200" dirty="0" err="1" smtClean="0"/>
              <a:t>OpenCL</a:t>
            </a:r>
            <a:r>
              <a:rPr lang="en-GB" sz="2200" dirty="0" smtClean="0"/>
              <a:t> workaround: mapping a device buffer to an already </a:t>
            </a:r>
            <a:r>
              <a:rPr lang="en-GB" sz="2200" dirty="0" err="1" smtClean="0"/>
              <a:t>memalloc’ed</a:t>
            </a:r>
            <a:r>
              <a:rPr lang="en-GB" sz="2200" dirty="0" smtClean="0"/>
              <a:t> host buffer</a:t>
            </a:r>
          </a:p>
          <a:p>
            <a:pPr lvl="1"/>
            <a:r>
              <a:rPr lang="en-GB" sz="2200" dirty="0" smtClean="0"/>
              <a:t>Ad hoc kernels used for initializing the matrices in the device memory</a:t>
            </a:r>
          </a:p>
          <a:p>
            <a:pPr lvl="2"/>
            <a:r>
              <a:rPr lang="en-GB" sz="1800" dirty="0" smtClean="0"/>
              <a:t>Such kernels’ execution times go into initialization time</a:t>
            </a:r>
          </a:p>
          <a:p>
            <a:r>
              <a:rPr lang="en-GB" sz="2200" dirty="0" smtClean="0"/>
              <a:t>Memory buffers H2D allocation performed concurrently and asynchronously in </a:t>
            </a:r>
            <a:r>
              <a:rPr lang="en-GB" sz="2200" dirty="0" err="1" smtClean="0"/>
              <a:t>OpenCL</a:t>
            </a:r>
            <a:r>
              <a:rPr lang="en-GB" sz="2200" dirty="0" smtClean="0"/>
              <a:t>, saving overall transferring time</a:t>
            </a:r>
          </a:p>
          <a:p>
            <a:r>
              <a:rPr lang="en-GB" sz="2200" dirty="0" smtClean="0"/>
              <a:t>Respect to CUDA, </a:t>
            </a:r>
            <a:r>
              <a:rPr lang="en-GB" sz="2200" dirty="0" smtClean="0"/>
              <a:t>w</a:t>
            </a:r>
            <a:r>
              <a:rPr lang="en-GB" sz="2200" dirty="0" smtClean="0"/>
              <a:t>orking principle of the kernels is unchanged, except for block/thread settings</a:t>
            </a:r>
          </a:p>
          <a:p>
            <a:pPr lvl="1"/>
            <a:endParaRPr lang="en-GB" sz="2200" dirty="0" smtClean="0"/>
          </a:p>
          <a:p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96012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OpenCL</a:t>
            </a:r>
            <a:r>
              <a:rPr lang="it-IT" dirty="0" smtClean="0"/>
              <a:t> 1.1 </a:t>
            </a:r>
            <a:r>
              <a:rPr lang="it-IT" dirty="0" err="1" smtClean="0"/>
              <a:t>coding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13</a:t>
            </a:fld>
            <a:endParaRPr lang="it-IT"/>
          </a:p>
        </p:txBody>
      </p:sp>
      <p:pic>
        <p:nvPicPr>
          <p:cNvPr id="7" name="Content Placeholder 7" descr="findMax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3" t="-1" r="-396" b="-3566"/>
          <a:stretch/>
        </p:blipFill>
        <p:spPr>
          <a:xfrm>
            <a:off x="634969" y="1124765"/>
            <a:ext cx="7769569" cy="3021781"/>
          </a:xfrm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181422" y="4146546"/>
            <a:ext cx="8695304" cy="22098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smtClean="0"/>
              <a:t>The block/thread counting OpenCL APIs made such arrangement more useful and easy-to-manage</a:t>
            </a:r>
          </a:p>
          <a:p>
            <a:pPr lvl="1"/>
            <a:r>
              <a:rPr lang="en-GB" sz="2200" smtClean="0"/>
              <a:t>Local and global thread (work-items in OpenCL) numbers are considered instead of thread and blocks (work-group in OpenCL)</a:t>
            </a:r>
          </a:p>
          <a:p>
            <a:r>
              <a:rPr lang="en-GB" sz="2200" smtClean="0"/>
              <a:t>Indexes have been managed so to have coalesced memory kernels I/O access thus speeding up overall execution</a:t>
            </a:r>
          </a:p>
          <a:p>
            <a:pPr lvl="1"/>
            <a:r>
              <a:rPr lang="en-GB" sz="2200" smtClean="0"/>
              <a:t>Useful both in OpenCL and CUDA versions</a:t>
            </a:r>
            <a:endParaRPr lang="en-GB" sz="2200" smtClean="0"/>
          </a:p>
        </p:txBody>
      </p:sp>
    </p:spTree>
    <p:extLst>
      <p:ext uri="{BB962C8B-B14F-4D97-AF65-F5344CB8AC3E}">
        <p14:creationId xmlns:p14="http://schemas.microsoft.com/office/powerpoint/2010/main" val="1611207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time-vs-hits-gpuonl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" r="52312" b="48722"/>
          <a:stretch/>
        </p:blipFill>
        <p:spPr>
          <a:xfrm>
            <a:off x="4872572" y="1169459"/>
            <a:ext cx="3809694" cy="3649022"/>
          </a:xfrm>
          <a:prstGeom prst="rect">
            <a:avLst/>
          </a:prstGeom>
        </p:spPr>
      </p:pic>
      <p:pic>
        <p:nvPicPr>
          <p:cNvPr id="7" name="Immagine 6" descr="time-vs-hits-gpucpu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8" r="52658" b="47830"/>
          <a:stretch/>
        </p:blipFill>
        <p:spPr>
          <a:xfrm>
            <a:off x="393975" y="1169459"/>
            <a:ext cx="3717523" cy="367417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Total </a:t>
            </a:r>
            <a:r>
              <a:rPr lang="it-IT" dirty="0" err="1" smtClean="0"/>
              <a:t>execution</a:t>
            </a:r>
            <a:r>
              <a:rPr lang="it-IT" dirty="0" smtClean="0"/>
              <a:t> time vs CPU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14</a:t>
            </a:fld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504294" y="4725134"/>
            <a:ext cx="7882085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mtClean="0">
                <a:solidFill>
                  <a:srgbClr val="376092"/>
                </a:solidFill>
              </a:rPr>
              <a:t>GPU%CPU speed up </a:t>
            </a:r>
            <a:r>
              <a:rPr lang="en-GB" smtClean="0">
                <a:solidFill>
                  <a:srgbClr val="376092"/>
                </a:solidFill>
              </a:rPr>
              <a:t>over</a:t>
            </a:r>
            <a:r>
              <a:rPr lang="en-GB" smtClean="0">
                <a:solidFill>
                  <a:srgbClr val="376092"/>
                </a:solidFill>
              </a:rPr>
              <a:t> 15x</a:t>
            </a:r>
          </a:p>
          <a:p>
            <a:pPr algn="ctr"/>
            <a:endParaRPr lang="en-GB" smtClean="0">
              <a:solidFill>
                <a:srgbClr val="376092"/>
              </a:solidFill>
            </a:endParaRPr>
          </a:p>
          <a:p>
            <a:pPr algn="ctr"/>
            <a:r>
              <a:rPr lang="en-GB" smtClean="0">
                <a:solidFill>
                  <a:srgbClr val="376092"/>
                </a:solidFill>
              </a:rPr>
              <a:t>CPU timing scales with number of hits</a:t>
            </a:r>
          </a:p>
          <a:p>
            <a:pPr algn="ctr"/>
            <a:endParaRPr lang="en-GB" smtClean="0">
              <a:solidFill>
                <a:srgbClr val="376092"/>
              </a:solidFill>
            </a:endParaRPr>
          </a:p>
          <a:p>
            <a:pPr algn="ctr"/>
            <a:r>
              <a:rPr lang="en-GB" smtClean="0">
                <a:solidFill>
                  <a:srgbClr val="376092"/>
                </a:solidFill>
              </a:rPr>
              <a:t>GPU timing almost independent on number of hits</a:t>
            </a:r>
            <a:endParaRPr lang="en-GB" smtClean="0">
              <a:solidFill>
                <a:srgbClr val="376092"/>
              </a:solidFill>
            </a:endParaRPr>
          </a:p>
        </p:txBody>
      </p:sp>
      <p:pic>
        <p:nvPicPr>
          <p:cNvPr id="11" name="Immagine 10" descr="label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t="3424" r="52658" b="73649"/>
          <a:stretch/>
        </p:blipFill>
        <p:spPr>
          <a:xfrm>
            <a:off x="2410857" y="2329604"/>
            <a:ext cx="2300250" cy="1141556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952244" y="1390883"/>
            <a:ext cx="164675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/>
              <a:t>GPUs</a:t>
            </a:r>
            <a:r>
              <a:rPr lang="it-IT" dirty="0" smtClean="0"/>
              <a:t> </a:t>
            </a:r>
            <a:r>
              <a:rPr lang="it-IT" dirty="0" smtClean="0"/>
              <a:t>vs CPU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488878" y="1377502"/>
            <a:ext cx="128788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/>
              <a:t>GPUs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203780" y="2700724"/>
            <a:ext cx="9788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A54FF"/>
                </a:solidFill>
              </a:rPr>
              <a:t>C++</a:t>
            </a:r>
          </a:p>
          <a:p>
            <a:r>
              <a:rPr lang="en-GB" sz="1600" b="1" dirty="0" smtClean="0">
                <a:solidFill>
                  <a:srgbClr val="3366FF"/>
                </a:solidFill>
              </a:rPr>
              <a:t>CUDA</a:t>
            </a:r>
          </a:p>
          <a:p>
            <a:r>
              <a:rPr lang="en-GB" sz="1600" b="1" dirty="0" err="1" smtClean="0">
                <a:solidFill>
                  <a:srgbClr val="FF6600"/>
                </a:solidFill>
              </a:rPr>
              <a:t>OpenCL</a:t>
            </a:r>
            <a:endParaRPr lang="en-GB" sz="1600" b="1" dirty="0" smtClean="0">
              <a:solidFill>
                <a:srgbClr val="FF6600"/>
              </a:solidFill>
            </a:endParaRPr>
          </a:p>
          <a:p>
            <a:endParaRPr lang="en-GB" sz="16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3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time-vs-hits-gpuonl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12" b="48721"/>
          <a:stretch/>
        </p:blipFill>
        <p:spPr>
          <a:xfrm>
            <a:off x="170110" y="1756220"/>
            <a:ext cx="3809694" cy="397826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CUDA vs </a:t>
            </a:r>
            <a:r>
              <a:rPr lang="it-IT" dirty="0" err="1" smtClean="0"/>
              <a:t>OpenCL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15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69055" y="3791988"/>
            <a:ext cx="4218319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mtClean="0">
                <a:solidFill>
                  <a:srgbClr val="376092"/>
                </a:solidFill>
              </a:rPr>
              <a:t>Best performance of our code on GTX770, CUDA-coded</a:t>
            </a:r>
          </a:p>
          <a:p>
            <a:pPr algn="ctr"/>
            <a:endParaRPr lang="en-GB" smtClean="0">
              <a:solidFill>
                <a:srgbClr val="376092"/>
              </a:solidFill>
            </a:endParaRPr>
          </a:p>
          <a:p>
            <a:pPr algn="ctr"/>
            <a:r>
              <a:rPr lang="en-GB" smtClean="0">
                <a:solidFill>
                  <a:srgbClr val="376092"/>
                </a:solidFill>
              </a:rPr>
              <a:t>For large numbers hits, CUDA performs better on all devices</a:t>
            </a:r>
            <a:endParaRPr lang="en-GB">
              <a:solidFill>
                <a:srgbClr val="376092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7200" y="1692659"/>
            <a:ext cx="3302244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Total </a:t>
            </a:r>
            <a:r>
              <a:rPr lang="it-IT" sz="2000" dirty="0" err="1" smtClean="0"/>
              <a:t>execution</a:t>
            </a:r>
            <a:r>
              <a:rPr lang="it-IT" sz="2000" dirty="0" smtClean="0"/>
              <a:t> time</a:t>
            </a:r>
            <a:endParaRPr lang="it-IT" sz="2000" dirty="0" smtClean="0">
              <a:sym typeface="Wingdings"/>
            </a:endParaRPr>
          </a:p>
        </p:txBody>
      </p:sp>
      <p:pic>
        <p:nvPicPr>
          <p:cNvPr id="3" name="Immagine 2" descr="label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t="1283" r="51718" b="77665"/>
          <a:stretch/>
        </p:blipFill>
        <p:spPr>
          <a:xfrm>
            <a:off x="4507727" y="1692659"/>
            <a:ext cx="3618946" cy="1615219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1763832" y="3307878"/>
            <a:ext cx="11774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3366FF"/>
                </a:solidFill>
              </a:rPr>
              <a:t>CUDA</a:t>
            </a:r>
          </a:p>
          <a:p>
            <a:r>
              <a:rPr lang="en-GB" sz="2000" b="1" dirty="0" err="1" smtClean="0">
                <a:solidFill>
                  <a:srgbClr val="FF6600"/>
                </a:solidFill>
              </a:rPr>
              <a:t>OpenCL</a:t>
            </a:r>
            <a:endParaRPr lang="en-GB" sz="2000" b="1" dirty="0" smtClean="0">
              <a:solidFill>
                <a:srgbClr val="FF6600"/>
              </a:solidFill>
            </a:endParaRPr>
          </a:p>
          <a:p>
            <a:endParaRPr lang="en-GB" sz="2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19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 descr="time-vs-hits-gpucpu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1" t="2207" b="48897"/>
          <a:stretch/>
        </p:blipFill>
        <p:spPr>
          <a:xfrm>
            <a:off x="151333" y="1131735"/>
            <a:ext cx="4159627" cy="3788124"/>
          </a:xfrm>
          <a:prstGeom prst="rect">
            <a:avLst/>
          </a:prstGeom>
        </p:spPr>
      </p:pic>
      <p:pic>
        <p:nvPicPr>
          <p:cNvPr id="19" name="Immagine 18" descr="time-vs-hits-gpuonl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1" t="3845" r="2827" b="48722"/>
          <a:stretch/>
        </p:blipFill>
        <p:spPr>
          <a:xfrm>
            <a:off x="4506360" y="1219759"/>
            <a:ext cx="4180440" cy="383137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Kernel</a:t>
            </a:r>
            <a:r>
              <a:rPr lang="it-IT" dirty="0" smtClean="0"/>
              <a:t>: </a:t>
            </a:r>
            <a:r>
              <a:rPr lang="it-IT" dirty="0" err="1" smtClean="0"/>
              <a:t>Hough</a:t>
            </a:r>
            <a:r>
              <a:rPr lang="it-IT" dirty="0" smtClean="0"/>
              <a:t> Matrix </a:t>
            </a:r>
            <a:r>
              <a:rPr lang="it-IT" dirty="0" err="1" smtClean="0"/>
              <a:t>Filling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16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554899" y="4991953"/>
            <a:ext cx="36449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mtClean="0">
                <a:solidFill>
                  <a:schemeClr val="tx2">
                    <a:lumMod val="75000"/>
                  </a:schemeClr>
                </a:solidFill>
              </a:rPr>
              <a:t>Up to GPU%CPU 200x speedup</a:t>
            </a:r>
          </a:p>
          <a:p>
            <a:pPr algn="ctr"/>
            <a:endParaRPr lang="en-GB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smtClean="0">
                <a:solidFill>
                  <a:schemeClr val="tx2">
                    <a:lumMod val="75000"/>
                  </a:schemeClr>
                </a:solidFill>
              </a:rPr>
              <a:t>Linear dependence on number of hits</a:t>
            </a:r>
            <a:endParaRPr lang="en-GB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846991" y="5004164"/>
            <a:ext cx="3632199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mtClean="0">
                <a:solidFill>
                  <a:schemeClr val="tx2">
                    <a:lumMod val="75000"/>
                  </a:schemeClr>
                </a:solidFill>
              </a:rPr>
              <a:t>Good performace of Tesla’s</a:t>
            </a:r>
          </a:p>
          <a:p>
            <a:pPr algn="ctr"/>
            <a:endParaRPr lang="en-GB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smtClean="0">
                <a:solidFill>
                  <a:schemeClr val="tx2">
                    <a:lumMod val="75000"/>
                  </a:schemeClr>
                </a:solidFill>
              </a:rPr>
              <a:t>OpenCL code better optimized on nested loop </a:t>
            </a:r>
            <a:endParaRPr lang="en-GB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Immagine 19" descr="label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t="3424" r="52658" b="73649"/>
          <a:stretch/>
        </p:blipFill>
        <p:spPr>
          <a:xfrm>
            <a:off x="6027263" y="3117887"/>
            <a:ext cx="2300250" cy="1141556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asellaDiTesto 21"/>
          <p:cNvSpPr txBox="1"/>
          <p:nvPr/>
        </p:nvSpPr>
        <p:spPr>
          <a:xfrm>
            <a:off x="2124630" y="3890111"/>
            <a:ext cx="164675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/>
              <a:t>GPUs</a:t>
            </a:r>
            <a:r>
              <a:rPr lang="it-IT" dirty="0" smtClean="0"/>
              <a:t> </a:t>
            </a:r>
            <a:r>
              <a:rPr lang="it-IT" dirty="0" smtClean="0"/>
              <a:t>vs CPU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5289741" y="1415890"/>
            <a:ext cx="128788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/>
              <a:t>GPUs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938887" y="1747416"/>
            <a:ext cx="11774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A54FF"/>
                </a:solidFill>
              </a:rPr>
              <a:t>C++</a:t>
            </a:r>
          </a:p>
          <a:p>
            <a:r>
              <a:rPr lang="en-GB" sz="2000" b="1" dirty="0" smtClean="0">
                <a:solidFill>
                  <a:srgbClr val="3366FF"/>
                </a:solidFill>
              </a:rPr>
              <a:t>CUDA</a:t>
            </a:r>
          </a:p>
          <a:p>
            <a:r>
              <a:rPr lang="en-GB" sz="2000" b="1" dirty="0" err="1" smtClean="0">
                <a:solidFill>
                  <a:srgbClr val="FF6600"/>
                </a:solidFill>
              </a:rPr>
              <a:t>OpenCL</a:t>
            </a:r>
            <a:endParaRPr lang="en-GB" sz="2000" b="1" dirty="0" smtClean="0">
              <a:solidFill>
                <a:srgbClr val="FF6600"/>
              </a:solidFill>
            </a:endParaRPr>
          </a:p>
          <a:p>
            <a:endParaRPr lang="en-GB" sz="2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6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labe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t="3424" r="52658" b="73649"/>
          <a:stretch/>
        </p:blipFill>
        <p:spPr>
          <a:xfrm>
            <a:off x="1313295" y="2547109"/>
            <a:ext cx="2300250" cy="1141556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magine 13" descr="time-vs-hits-gpuonl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" t="52623" r="50000" b="-1278"/>
          <a:stretch/>
        </p:blipFill>
        <p:spPr>
          <a:xfrm>
            <a:off x="4481214" y="1031132"/>
            <a:ext cx="4115622" cy="3869103"/>
          </a:xfrm>
          <a:prstGeom prst="rect">
            <a:avLst/>
          </a:prstGeom>
        </p:spPr>
      </p:pic>
      <p:pic>
        <p:nvPicPr>
          <p:cNvPr id="13" name="Immagine 12" descr="time-vs-hits-gpucpu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9" t="53360" r="50000" b="-1769"/>
          <a:stretch/>
        </p:blipFill>
        <p:spPr>
          <a:xfrm>
            <a:off x="126187" y="1144307"/>
            <a:ext cx="4159627" cy="375040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Kernel</a:t>
            </a:r>
            <a:r>
              <a:rPr lang="it-IT" dirty="0" smtClean="0"/>
              <a:t>: Relative </a:t>
            </a:r>
            <a:r>
              <a:rPr lang="it-IT" dirty="0" err="1" smtClean="0"/>
              <a:t>Maxima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17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830120" y="1403679"/>
            <a:ext cx="164675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/>
              <a:t>GPUs</a:t>
            </a:r>
            <a:r>
              <a:rPr lang="it-IT" dirty="0" smtClean="0"/>
              <a:t> </a:t>
            </a:r>
            <a:r>
              <a:rPr lang="it-IT" dirty="0" smtClean="0"/>
              <a:t>vs CPU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57200" y="4779154"/>
            <a:ext cx="36449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Up to GPU%CPU 60x speedup</a:t>
            </a:r>
          </a:p>
          <a:p>
            <a:pPr algn="ctr"/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Linear dependence on number of hits</a:t>
            </a:r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594566" y="4809356"/>
            <a:ext cx="402168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mtClean="0">
                <a:solidFill>
                  <a:schemeClr val="tx2">
                    <a:lumMod val="75000"/>
                  </a:schemeClr>
                </a:solidFill>
              </a:rPr>
              <a:t>Good perfomance on Tesla k40m</a:t>
            </a:r>
          </a:p>
          <a:p>
            <a:pPr algn="ctr"/>
            <a:endParaRPr lang="en-GB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smtClean="0">
                <a:solidFill>
                  <a:schemeClr val="tx2">
                    <a:lumMod val="75000"/>
                  </a:schemeClr>
                </a:solidFill>
              </a:rPr>
              <a:t>CUDA and OpenCL comparable when processing large numbers of hits</a:t>
            </a:r>
            <a:endParaRPr lang="en-GB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049233" y="1415890"/>
            <a:ext cx="128788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/>
              <a:t>GPUs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002099" y="2542546"/>
            <a:ext cx="11774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A54FF"/>
                </a:solidFill>
              </a:rPr>
              <a:t>C++</a:t>
            </a:r>
          </a:p>
          <a:p>
            <a:r>
              <a:rPr lang="en-GB" sz="2000" b="1" dirty="0" smtClean="0">
                <a:solidFill>
                  <a:srgbClr val="3366FF"/>
                </a:solidFill>
              </a:rPr>
              <a:t>CUDA</a:t>
            </a:r>
          </a:p>
          <a:p>
            <a:r>
              <a:rPr lang="en-GB" sz="2000" b="1" dirty="0" err="1" smtClean="0">
                <a:solidFill>
                  <a:srgbClr val="FF6600"/>
                </a:solidFill>
              </a:rPr>
              <a:t>OpenCL</a:t>
            </a:r>
            <a:endParaRPr lang="en-GB" sz="2000" b="1" dirty="0" smtClean="0">
              <a:solidFill>
                <a:srgbClr val="FF6600"/>
              </a:solidFill>
            </a:endParaRPr>
          </a:p>
          <a:p>
            <a:endParaRPr lang="en-GB" sz="2000" b="1" dirty="0">
              <a:solidFill>
                <a:srgbClr val="FF6600"/>
              </a:solidFill>
            </a:endParaRPr>
          </a:p>
        </p:txBody>
      </p:sp>
      <p:pic>
        <p:nvPicPr>
          <p:cNvPr id="18" name="Immagine 17" descr="labe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t="3424" r="52658" b="73649"/>
          <a:stretch/>
        </p:blipFill>
        <p:spPr>
          <a:xfrm>
            <a:off x="5637822" y="2982269"/>
            <a:ext cx="2300250" cy="1141556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728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time-vs-hits-gpucpu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1" t="53673" b="-2623"/>
          <a:stretch/>
        </p:blipFill>
        <p:spPr>
          <a:xfrm>
            <a:off x="112533" y="1219759"/>
            <a:ext cx="4634292" cy="422514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Host </a:t>
            </a:r>
            <a:r>
              <a:rPr lang="en-GB" smtClean="0">
                <a:sym typeface="Wingdings"/>
              </a:rPr>
              <a:t> Device throughput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18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423041" y="1432461"/>
            <a:ext cx="4534600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mtClean="0">
                <a:solidFill>
                  <a:srgbClr val="376092"/>
                </a:solidFill>
              </a:rPr>
              <a:t>The bottleneck</a:t>
            </a:r>
          </a:p>
          <a:p>
            <a:pPr algn="ctr"/>
            <a:endParaRPr lang="en-GB" smtClean="0">
              <a:solidFill>
                <a:srgbClr val="376092"/>
              </a:solidFill>
            </a:endParaRPr>
          </a:p>
          <a:p>
            <a:pPr algn="ctr"/>
            <a:r>
              <a:rPr lang="en-GB" smtClean="0">
                <a:solidFill>
                  <a:srgbClr val="376092"/>
                </a:solidFill>
              </a:rPr>
              <a:t>CPU I/O much faster than GPUs</a:t>
            </a:r>
          </a:p>
          <a:p>
            <a:pPr algn="ctr"/>
            <a:endParaRPr lang="en-GB" smtClean="0">
              <a:solidFill>
                <a:srgbClr val="376092"/>
              </a:solidFill>
            </a:endParaRPr>
          </a:p>
          <a:p>
            <a:pPr algn="ctr"/>
            <a:endParaRPr lang="en-GB" smtClean="0">
              <a:solidFill>
                <a:srgbClr val="376092"/>
              </a:solidFill>
            </a:endParaRPr>
          </a:p>
          <a:p>
            <a:pPr algn="ctr"/>
            <a:r>
              <a:rPr lang="en-GB" smtClean="0">
                <a:solidFill>
                  <a:srgbClr val="376092"/>
                </a:solidFill>
              </a:rPr>
              <a:t>Our code transfers data faster</a:t>
            </a:r>
          </a:p>
          <a:p>
            <a:pPr algn="ctr"/>
            <a:r>
              <a:rPr lang="en-GB" smtClean="0">
                <a:solidFill>
                  <a:srgbClr val="376092"/>
                </a:solidFill>
              </a:rPr>
              <a:t>on the GeForce GTX770</a:t>
            </a:r>
          </a:p>
          <a:p>
            <a:pPr algn="ctr"/>
            <a:endParaRPr lang="en-GB" smtClean="0">
              <a:solidFill>
                <a:srgbClr val="376092"/>
              </a:solidFill>
            </a:endParaRPr>
          </a:p>
          <a:p>
            <a:pPr algn="ctr"/>
            <a:endParaRPr lang="en-GB" smtClean="0">
              <a:solidFill>
                <a:srgbClr val="376092"/>
              </a:solidFill>
            </a:endParaRPr>
          </a:p>
          <a:p>
            <a:pPr algn="ctr"/>
            <a:r>
              <a:rPr lang="en-GB" smtClean="0">
                <a:solidFill>
                  <a:srgbClr val="376092"/>
                </a:solidFill>
              </a:rPr>
              <a:t>CUDA access to memory faster than OpenCL </a:t>
            </a:r>
          </a:p>
          <a:p>
            <a:pPr algn="ctr"/>
            <a:endParaRPr lang="en-GB" smtClean="0">
              <a:solidFill>
                <a:srgbClr val="376092"/>
              </a:solidFill>
            </a:endParaRPr>
          </a:p>
        </p:txBody>
      </p:sp>
      <p:pic>
        <p:nvPicPr>
          <p:cNvPr id="15" name="Immagine 14" descr="labe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t="3424" r="52658" b="73649"/>
          <a:stretch/>
        </p:blipFill>
        <p:spPr>
          <a:xfrm>
            <a:off x="349449" y="5086996"/>
            <a:ext cx="2300250" cy="1141556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3066292" y="3721132"/>
            <a:ext cx="10367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 dirty="0" smtClean="0">
                <a:solidFill>
                  <a:srgbClr val="FA54FF"/>
                </a:solidFill>
              </a:rPr>
              <a:t>C++</a:t>
            </a:r>
          </a:p>
          <a:p>
            <a:pPr algn="r"/>
            <a:r>
              <a:rPr lang="en-GB" sz="1600" b="1" dirty="0" smtClean="0">
                <a:solidFill>
                  <a:srgbClr val="3366FF"/>
                </a:solidFill>
              </a:rPr>
              <a:t>CUDA</a:t>
            </a:r>
          </a:p>
          <a:p>
            <a:pPr algn="r"/>
            <a:r>
              <a:rPr lang="en-GB" sz="1600" b="1" dirty="0" err="1" smtClean="0">
                <a:solidFill>
                  <a:srgbClr val="FF6600"/>
                </a:solidFill>
              </a:rPr>
              <a:t>OpenCL</a:t>
            </a:r>
            <a:endParaRPr lang="en-GB" sz="1600" b="1" dirty="0" smtClean="0">
              <a:solidFill>
                <a:srgbClr val="FF6600"/>
              </a:solidFill>
            </a:endParaRPr>
          </a:p>
          <a:p>
            <a:pPr algn="r"/>
            <a:endParaRPr lang="en-GB" sz="16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45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Outlook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73603"/>
            <a:ext cx="8229600" cy="52601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smtClean="0"/>
              <a:t>A massive parallel approach based on GPGPU can be relevant for Tracking in High Energy Physics</a:t>
            </a:r>
          </a:p>
          <a:p>
            <a:pPr marL="0" indent="0">
              <a:buNone/>
            </a:pPr>
            <a:endParaRPr lang="en-GB" sz="2000" smtClean="0"/>
          </a:p>
          <a:p>
            <a:pPr marL="0" indent="0">
              <a:buNone/>
            </a:pPr>
            <a:endParaRPr lang="en-GB" sz="2000" smtClean="0"/>
          </a:p>
          <a:p>
            <a:pPr marL="0" indent="0">
              <a:buNone/>
            </a:pPr>
            <a:endParaRPr lang="en-GB" sz="2000" smtClean="0"/>
          </a:p>
          <a:p>
            <a:pPr marL="0" indent="0">
              <a:buNone/>
            </a:pPr>
            <a:endParaRPr lang="en-GB" sz="2000" smtClean="0"/>
          </a:p>
          <a:p>
            <a:pPr marL="0" indent="0">
              <a:buNone/>
            </a:pPr>
            <a:endParaRPr lang="en-GB" sz="2000" smtClean="0"/>
          </a:p>
          <a:p>
            <a:pPr marL="0" indent="0">
              <a:buNone/>
            </a:pPr>
            <a:endParaRPr lang="en-GB" sz="2000" smtClean="0"/>
          </a:p>
          <a:p>
            <a:pPr marL="0" indent="0">
              <a:buNone/>
            </a:pPr>
            <a:endParaRPr lang="en-GB" sz="2000" smtClean="0"/>
          </a:p>
          <a:p>
            <a:pPr marL="0" indent="0">
              <a:buNone/>
            </a:pPr>
            <a:endParaRPr lang="en-GB" sz="2000" smtClean="0"/>
          </a:p>
          <a:p>
            <a:pPr marL="0" indent="0">
              <a:buNone/>
            </a:pPr>
            <a:r>
              <a:rPr lang="en-GB" sz="2000" smtClean="0"/>
              <a:t>		Fast tracking is suitable for realtime data selection</a:t>
            </a:r>
          </a:p>
          <a:p>
            <a:pPr marL="0" indent="0">
              <a:buNone/>
            </a:pPr>
            <a:endParaRPr lang="en-GB" sz="2000" smtClean="0"/>
          </a:p>
          <a:p>
            <a:pPr marL="0" indent="0" algn="ctr">
              <a:buNone/>
            </a:pPr>
            <a:r>
              <a:rPr lang="en-GB" sz="2000" smtClean="0"/>
              <a:t>In this contribution we will show a track finding algorithm based on the Hough Transform</a:t>
            </a:r>
          </a:p>
          <a:p>
            <a:pPr marL="0" indent="0">
              <a:buNone/>
            </a:pPr>
            <a:endParaRPr lang="en-GB" sz="200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964777" y="6356350"/>
            <a:ext cx="5323919" cy="365125"/>
          </a:xfrm>
        </p:spPr>
        <p:txBody>
          <a:bodyPr/>
          <a:lstStyle/>
          <a:p>
            <a:r>
              <a:rPr lang="it-IT" dirty="0" smtClean="0"/>
              <a:t>L. Rinaldi - GPGPU for </a:t>
            </a:r>
            <a:r>
              <a:rPr lang="it-IT" dirty="0" err="1" smtClean="0"/>
              <a:t>track</a:t>
            </a:r>
            <a:r>
              <a:rPr lang="it-IT" dirty="0" smtClean="0"/>
              <a:t> </a:t>
            </a:r>
            <a:r>
              <a:rPr lang="it-IT" dirty="0" err="1" smtClean="0"/>
              <a:t>finding</a:t>
            </a:r>
            <a:r>
              <a:rPr lang="it-IT" dirty="0" smtClean="0"/>
              <a:t> and </a:t>
            </a:r>
            <a:r>
              <a:rPr lang="it-IT" dirty="0" err="1" smtClean="0"/>
              <a:t>triggering</a:t>
            </a:r>
            <a:r>
              <a:rPr lang="it-IT" dirty="0" smtClean="0"/>
              <a:t> in High Energy </a:t>
            </a:r>
            <a:r>
              <a:rPr lang="it-IT" dirty="0" err="1" smtClean="0"/>
              <a:t>Physics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1</a:t>
            </a:fld>
            <a:endParaRPr lang="it-IT" dirty="0"/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127000" y="5257050"/>
            <a:ext cx="9017000" cy="1099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 smtClean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68066"/>
            <a:ext cx="3017520" cy="1943100"/>
          </a:xfrm>
          <a:prstGeom prst="rect">
            <a:avLst/>
          </a:prstGeom>
        </p:spPr>
      </p:pic>
      <p:pic>
        <p:nvPicPr>
          <p:cNvPr id="9" name="Immagine 8" descr="upgrade_transparent_hits_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30" y="2340826"/>
            <a:ext cx="3318042" cy="2163363"/>
          </a:xfrm>
          <a:prstGeom prst="rect">
            <a:avLst/>
          </a:prstGeom>
        </p:spPr>
      </p:pic>
      <p:sp>
        <p:nvSpPr>
          <p:cNvPr id="10" name="Freccia destra 9"/>
          <p:cNvSpPr/>
          <p:nvPr/>
        </p:nvSpPr>
        <p:spPr>
          <a:xfrm>
            <a:off x="3261224" y="2752987"/>
            <a:ext cx="1950015" cy="12806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927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Multi-GPU </a:t>
            </a:r>
            <a:r>
              <a:rPr lang="it-IT" dirty="0" err="1" smtClean="0"/>
              <a:t>configuration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19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53576" b="35319"/>
          <a:stretch/>
        </p:blipFill>
        <p:spPr>
          <a:xfrm>
            <a:off x="5027436" y="1351593"/>
            <a:ext cx="3875741" cy="26796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" name="CasellaDiTesto 2"/>
          <p:cNvSpPr txBox="1"/>
          <p:nvPr/>
        </p:nvSpPr>
        <p:spPr>
          <a:xfrm>
            <a:off x="457200" y="1533491"/>
            <a:ext cx="4340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Physical motivation: </a:t>
            </a:r>
            <a:endParaRPr lang="en-GB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split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the transverse plane in sectors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(at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detector-readout level)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Each sector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processed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separately (data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independent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across sectors)</a:t>
            </a:r>
          </a:p>
          <a:p>
            <a:endParaRPr lang="en-GB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A single Hough Transform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executed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for each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sector (assigned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to a single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GPU)</a:t>
            </a:r>
            <a:endParaRPr lang="en-GB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GB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Results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merged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when each GPU finishes its own process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027436" y="4327819"/>
            <a:ext cx="3875741" cy="1477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17375E"/>
                </a:solidFill>
              </a:rPr>
              <a:t>Benefit: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17375E"/>
                </a:solidFill>
              </a:rPr>
              <a:t>HT execution per sector </a:t>
            </a:r>
            <a:r>
              <a:rPr lang="en-GB" dirty="0" smtClean="0">
                <a:solidFill>
                  <a:srgbClr val="17375E"/>
                </a:solidFill>
              </a:rPr>
              <a:t>overlapped</a:t>
            </a:r>
            <a:endParaRPr lang="en-GB" dirty="0" smtClean="0">
              <a:solidFill>
                <a:srgbClr val="17375E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17375E"/>
                </a:solidFill>
              </a:rPr>
              <a:t>Lightweight Hough </a:t>
            </a:r>
            <a:r>
              <a:rPr lang="en-GB" dirty="0" smtClean="0">
                <a:solidFill>
                  <a:srgbClr val="17375E"/>
                </a:solidFill>
              </a:rPr>
              <a:t>Matrices </a:t>
            </a:r>
            <a:r>
              <a:rPr lang="en-GB" dirty="0" smtClean="0">
                <a:solidFill>
                  <a:srgbClr val="17375E"/>
                </a:solidFill>
              </a:rPr>
              <a:t>and output </a:t>
            </a:r>
            <a:r>
              <a:rPr lang="en-GB" dirty="0" smtClean="0">
                <a:solidFill>
                  <a:srgbClr val="17375E"/>
                </a:solidFill>
              </a:rPr>
              <a:t>structures </a:t>
            </a:r>
            <a:r>
              <a:rPr lang="en-GB" dirty="0" smtClean="0">
                <a:solidFill>
                  <a:srgbClr val="17375E"/>
                </a:solidFill>
              </a:rPr>
              <a:t>per sector</a:t>
            </a:r>
            <a:endParaRPr lang="en-GB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0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Multi-GPU </a:t>
            </a:r>
            <a:r>
              <a:rPr lang="it-IT" dirty="0" err="1" smtClean="0"/>
              <a:t>configuration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20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684" y="1321418"/>
            <a:ext cx="6616700" cy="49276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99902" y="2504610"/>
            <a:ext cx="2264484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17375E"/>
                </a:solidFill>
              </a:rPr>
              <a:t>Similar workload schema with 4 Hough Matrixes</a:t>
            </a:r>
          </a:p>
          <a:p>
            <a:r>
              <a:rPr lang="it-IT" dirty="0" smtClean="0">
                <a:solidFill>
                  <a:srgbClr val="17375E"/>
                </a:solidFill>
              </a:rPr>
              <a:t>M</a:t>
            </a:r>
            <a:r>
              <a:rPr lang="it-IT" baseline="-25000" dirty="0" smtClean="0">
                <a:solidFill>
                  <a:srgbClr val="17375E"/>
                </a:solidFill>
              </a:rPr>
              <a:t>H</a:t>
            </a:r>
            <a:r>
              <a:rPr lang="it-IT" dirty="0" smtClean="0">
                <a:solidFill>
                  <a:srgbClr val="17375E"/>
                </a:solidFill>
              </a:rPr>
              <a:t>(</a:t>
            </a:r>
            <a:r>
              <a:rPr lang="it-IT" i="1" dirty="0" err="1" smtClean="0">
                <a:solidFill>
                  <a:srgbClr val="17375E"/>
                </a:solidFill>
                <a:latin typeface="Symbol" charset="2"/>
                <a:cs typeface="Symbol" charset="2"/>
              </a:rPr>
              <a:t>q</a:t>
            </a:r>
            <a:r>
              <a:rPr lang="it-IT" i="1" dirty="0" err="1">
                <a:solidFill>
                  <a:srgbClr val="17375E"/>
                </a:solidFill>
              </a:rPr>
              <a:t>,A,B</a:t>
            </a:r>
            <a:r>
              <a:rPr lang="it-IT" dirty="0">
                <a:solidFill>
                  <a:srgbClr val="17375E"/>
                </a:solidFill>
              </a:rPr>
              <a:t>) </a:t>
            </a:r>
            <a:r>
              <a:rPr lang="en-GB" dirty="0">
                <a:solidFill>
                  <a:srgbClr val="17375E"/>
                </a:solidFill>
              </a:rPr>
              <a:t> </a:t>
            </a:r>
          </a:p>
          <a:p>
            <a:endParaRPr lang="en-GB" dirty="0">
              <a:solidFill>
                <a:srgbClr val="17375E"/>
              </a:solidFill>
            </a:endParaRPr>
          </a:p>
          <a:p>
            <a:r>
              <a:rPr lang="it-IT" dirty="0" smtClean="0">
                <a:solidFill>
                  <a:srgbClr val="17375E"/>
                </a:solidFill>
              </a:rPr>
              <a:t>4x(16x1024x1024</a:t>
            </a:r>
            <a:r>
              <a:rPr lang="it-IT" dirty="0" smtClean="0">
                <a:solidFill>
                  <a:srgbClr val="17375E"/>
                </a:solidFill>
              </a:rPr>
              <a:t>)</a:t>
            </a:r>
          </a:p>
          <a:p>
            <a:endParaRPr lang="it-IT" dirty="0">
              <a:solidFill>
                <a:srgbClr val="17375E"/>
              </a:solidFill>
            </a:endParaRPr>
          </a:p>
          <a:p>
            <a:r>
              <a:rPr lang="it-IT" dirty="0" smtClean="0">
                <a:solidFill>
                  <a:srgbClr val="17375E"/>
                </a:solidFill>
              </a:rPr>
              <a:t>CUDA </a:t>
            </a:r>
            <a:r>
              <a:rPr lang="it-IT" dirty="0" err="1" smtClean="0">
                <a:solidFill>
                  <a:srgbClr val="17375E"/>
                </a:solidFill>
              </a:rPr>
              <a:t>implementtion</a:t>
            </a:r>
            <a:r>
              <a:rPr lang="it-IT" dirty="0" smtClean="0">
                <a:solidFill>
                  <a:srgbClr val="17375E"/>
                </a:solidFill>
              </a:rPr>
              <a:t> </a:t>
            </a:r>
            <a:r>
              <a:rPr lang="it-IT" dirty="0" err="1" smtClean="0">
                <a:solidFill>
                  <a:srgbClr val="17375E"/>
                </a:solidFill>
              </a:rPr>
              <a:t>only</a:t>
            </a:r>
            <a:r>
              <a:rPr lang="it-IT" dirty="0" smtClean="0">
                <a:solidFill>
                  <a:srgbClr val="17375E"/>
                </a:solidFill>
              </a:rPr>
              <a:t>  </a:t>
            </a:r>
            <a:r>
              <a:rPr lang="en-GB" dirty="0" smtClean="0">
                <a:solidFill>
                  <a:srgbClr val="17375E"/>
                </a:solidFill>
              </a:rPr>
              <a:t> </a:t>
            </a:r>
            <a:endParaRPr lang="en-GB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3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multigp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23" y="1245655"/>
            <a:ext cx="5151092" cy="500225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Multi-GPU </a:t>
            </a:r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21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124200" y="3733777"/>
            <a:ext cx="1929344" cy="2708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100" dirty="0" smtClean="0"/>
              <a:t>GPU</a:t>
            </a:r>
            <a:r>
              <a:rPr lang="it-IT" sz="1100" dirty="0" smtClean="0">
                <a:sym typeface="Wingdings"/>
              </a:rPr>
              <a:t>CPU </a:t>
            </a:r>
            <a:r>
              <a:rPr lang="it-IT" sz="1100" dirty="0" err="1" smtClean="0">
                <a:sym typeface="Wingdings"/>
              </a:rPr>
              <a:t>throughput</a:t>
            </a:r>
            <a:endParaRPr lang="it-IT" sz="1100" dirty="0" smtClean="0">
              <a:sym typeface="Wingding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51548" y="3741276"/>
            <a:ext cx="1929344" cy="2708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100" dirty="0" smtClean="0">
                <a:sym typeface="Wingdings"/>
              </a:rPr>
              <a:t>Relative </a:t>
            </a:r>
            <a:r>
              <a:rPr lang="it-IT" sz="1100" dirty="0" err="1" smtClean="0">
                <a:sym typeface="Wingdings"/>
              </a:rPr>
              <a:t>Max</a:t>
            </a:r>
            <a:r>
              <a:rPr lang="it-IT" sz="1100" dirty="0" smtClean="0">
                <a:sym typeface="Wingdings"/>
              </a:rPr>
              <a:t> </a:t>
            </a:r>
            <a:r>
              <a:rPr lang="it-IT" sz="1100" dirty="0" err="1" smtClean="0">
                <a:sym typeface="Wingdings"/>
              </a:rPr>
              <a:t>Search</a:t>
            </a:r>
            <a:endParaRPr lang="it-IT" sz="1100" dirty="0" smtClean="0">
              <a:sym typeface="Wingding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51548" y="1216374"/>
            <a:ext cx="1929344" cy="2708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100" dirty="0" smtClean="0"/>
              <a:t>Total </a:t>
            </a:r>
            <a:r>
              <a:rPr lang="it-IT" sz="1100" dirty="0" err="1" smtClean="0"/>
              <a:t>execution</a:t>
            </a:r>
            <a:r>
              <a:rPr lang="it-IT" sz="1100" dirty="0" smtClean="0"/>
              <a:t> time</a:t>
            </a:r>
            <a:endParaRPr lang="it-IT" sz="1100" dirty="0" smtClean="0">
              <a:sym typeface="Wingding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124200" y="1216374"/>
            <a:ext cx="1929344" cy="2708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100" dirty="0" err="1" smtClean="0"/>
              <a:t>Hough</a:t>
            </a:r>
            <a:r>
              <a:rPr lang="it-IT" sz="1100" dirty="0" smtClean="0"/>
              <a:t> Matrix </a:t>
            </a:r>
            <a:r>
              <a:rPr lang="it-IT" sz="1100" dirty="0" err="1" smtClean="0"/>
              <a:t>filling</a:t>
            </a:r>
            <a:endParaRPr lang="it-IT" sz="1100" dirty="0" smtClean="0">
              <a:sym typeface="Wingdings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407551" y="1341619"/>
            <a:ext cx="3279249" cy="43396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376092"/>
                </a:solidFill>
              </a:rPr>
              <a:t>Test performed </a:t>
            </a:r>
            <a:r>
              <a:rPr lang="en-GB" sz="1600" dirty="0" err="1" smtClean="0">
                <a:solidFill>
                  <a:srgbClr val="376092"/>
                </a:solidFill>
              </a:rPr>
              <a:t>separtely</a:t>
            </a:r>
            <a:r>
              <a:rPr lang="en-GB" sz="1600" dirty="0" smtClean="0">
                <a:solidFill>
                  <a:srgbClr val="376092"/>
                </a:solidFill>
              </a:rPr>
              <a:t> with </a:t>
            </a:r>
            <a:r>
              <a:rPr lang="en-GB" b="1" dirty="0" smtClean="0">
                <a:solidFill>
                  <a:srgbClr val="376092"/>
                </a:solidFill>
              </a:rPr>
              <a:t>2</a:t>
            </a:r>
            <a:r>
              <a:rPr lang="en-GB" sz="1600" dirty="0" smtClean="0">
                <a:solidFill>
                  <a:srgbClr val="376092"/>
                </a:solidFill>
              </a:rPr>
              <a:t> Tesla k20m and </a:t>
            </a:r>
            <a:r>
              <a:rPr lang="en-GB" b="1" dirty="0" smtClean="0">
                <a:solidFill>
                  <a:srgbClr val="376092"/>
                </a:solidFill>
              </a:rPr>
              <a:t>2</a:t>
            </a:r>
            <a:r>
              <a:rPr lang="en-GB" sz="1600" dirty="0" smtClean="0">
                <a:solidFill>
                  <a:srgbClr val="376092"/>
                </a:solidFill>
              </a:rPr>
              <a:t> k40m (using CUDA)</a:t>
            </a:r>
          </a:p>
          <a:p>
            <a:pPr algn="ctr"/>
            <a:endParaRPr lang="en-GB" sz="1600" dirty="0" smtClean="0">
              <a:solidFill>
                <a:srgbClr val="376092"/>
              </a:solidFill>
            </a:endParaRPr>
          </a:p>
          <a:p>
            <a:pPr algn="ctr"/>
            <a:endParaRPr lang="en-GB" sz="1600" dirty="0" smtClean="0">
              <a:solidFill>
                <a:srgbClr val="376092"/>
              </a:solidFill>
            </a:endParaRPr>
          </a:p>
          <a:p>
            <a:pPr algn="ctr"/>
            <a:r>
              <a:rPr lang="en-GB" sz="1600" dirty="0" smtClean="0">
                <a:solidFill>
                  <a:srgbClr val="376092"/>
                </a:solidFill>
              </a:rPr>
              <a:t>Multi-GPU faster than single-GPU but not elevate gain</a:t>
            </a:r>
          </a:p>
          <a:p>
            <a:pPr algn="ctr"/>
            <a:endParaRPr lang="en-GB" sz="1600" dirty="0" smtClean="0">
              <a:solidFill>
                <a:srgbClr val="376092"/>
              </a:solidFill>
            </a:endParaRPr>
          </a:p>
          <a:p>
            <a:pPr algn="ctr"/>
            <a:r>
              <a:rPr lang="en-GB" sz="1600" dirty="0" smtClean="0">
                <a:solidFill>
                  <a:srgbClr val="376092"/>
                </a:solidFill>
              </a:rPr>
              <a:t>2x Speedup observed on kernels execution (M</a:t>
            </a:r>
            <a:r>
              <a:rPr lang="en-GB" sz="1600" baseline="-25000" dirty="0" smtClean="0">
                <a:solidFill>
                  <a:srgbClr val="376092"/>
                </a:solidFill>
              </a:rPr>
              <a:t>H</a:t>
            </a:r>
            <a:r>
              <a:rPr lang="en-GB" sz="1600" dirty="0" smtClean="0">
                <a:solidFill>
                  <a:srgbClr val="376092"/>
                </a:solidFill>
              </a:rPr>
              <a:t> filling for large number of hits)</a:t>
            </a:r>
          </a:p>
          <a:p>
            <a:pPr algn="ctr"/>
            <a:endParaRPr lang="en-GB" sz="1600" dirty="0" smtClean="0">
              <a:solidFill>
                <a:srgbClr val="376092"/>
              </a:solidFill>
            </a:endParaRPr>
          </a:p>
          <a:p>
            <a:pPr algn="ctr"/>
            <a:endParaRPr lang="en-GB" sz="1600" dirty="0" smtClean="0">
              <a:solidFill>
                <a:srgbClr val="376092"/>
              </a:solidFill>
            </a:endParaRPr>
          </a:p>
          <a:p>
            <a:pPr algn="ctr"/>
            <a:r>
              <a:rPr lang="en-GB" sz="1600" dirty="0" smtClean="0">
                <a:solidFill>
                  <a:srgbClr val="376092"/>
                </a:solidFill>
              </a:rPr>
              <a:t>CUDA unified memory NOT used (specified instruction for memory access needed on multiple devices)</a:t>
            </a:r>
            <a:endParaRPr lang="en-GB" sz="1600" dirty="0">
              <a:solidFill>
                <a:srgbClr val="376092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24698" y="2319137"/>
            <a:ext cx="1381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3366FF"/>
                </a:solidFill>
              </a:rPr>
              <a:t>Single GPU</a:t>
            </a:r>
          </a:p>
          <a:p>
            <a:pPr algn="ctr"/>
            <a:r>
              <a:rPr lang="en-GB" sz="1600" b="1" dirty="0" smtClean="0">
                <a:solidFill>
                  <a:srgbClr val="FF6600"/>
                </a:solidFill>
              </a:rPr>
              <a:t>Double GPU</a:t>
            </a:r>
          </a:p>
          <a:p>
            <a:pPr algn="ctr"/>
            <a:endParaRPr lang="en-GB" sz="16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03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Summary</a:t>
            </a:r>
            <a:r>
              <a:rPr lang="it-IT" dirty="0" smtClean="0"/>
              <a:t> and </a:t>
            </a:r>
            <a:r>
              <a:rPr lang="it-IT" dirty="0" err="1" smtClean="0"/>
              <a:t>lesson</a:t>
            </a:r>
            <a:r>
              <a:rPr lang="it-IT" dirty="0" smtClean="0"/>
              <a:t> </a:t>
            </a:r>
            <a:r>
              <a:rPr lang="it-IT" dirty="0" err="1" smtClean="0"/>
              <a:t>learned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99465"/>
            <a:ext cx="8229600" cy="4956885"/>
          </a:xfrm>
        </p:spPr>
        <p:txBody>
          <a:bodyPr>
            <a:noAutofit/>
          </a:bodyPr>
          <a:lstStyle/>
          <a:p>
            <a:r>
              <a:rPr lang="en-GB" sz="2400" dirty="0" smtClean="0"/>
              <a:t>Use of GPGPU can dramatically reduce track reconstruction time</a:t>
            </a:r>
          </a:p>
          <a:p>
            <a:pPr lvl="1"/>
            <a:r>
              <a:rPr lang="en-GB" sz="2400" dirty="0" smtClean="0"/>
              <a:t>A pattern recognition algorithm based on the Hough Transform has successfully implemented on CUDA and </a:t>
            </a:r>
            <a:r>
              <a:rPr lang="en-GB" sz="2400" dirty="0" err="1" smtClean="0"/>
              <a:t>OpenCL</a:t>
            </a:r>
            <a:r>
              <a:rPr lang="en-GB" sz="2400" dirty="0" smtClean="0"/>
              <a:t>, also using multiple devices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Good performance obtained  on pure computational algorithms</a:t>
            </a:r>
          </a:p>
          <a:p>
            <a:r>
              <a:rPr lang="en-GB" sz="2400" dirty="0" smtClean="0"/>
              <a:t>GPU</a:t>
            </a:r>
            <a:r>
              <a:rPr lang="en-GB" sz="2400" dirty="0" smtClean="0">
                <a:sym typeface="Wingdings"/>
              </a:rPr>
              <a:t>CPU transfers still conditioning total execution time</a:t>
            </a:r>
          </a:p>
          <a:p>
            <a:r>
              <a:rPr lang="en-GB" sz="2400" dirty="0" smtClean="0">
                <a:sym typeface="Wingdings"/>
              </a:rPr>
              <a:t>Many handles for optimizing performance  Dependent on the GPU board specifications</a:t>
            </a:r>
            <a:endParaRPr lang="en-GB" sz="2400" dirty="0" smtClean="0">
              <a:sym typeface="Wingdings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464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Next</a:t>
            </a:r>
            <a:r>
              <a:rPr lang="it-IT" dirty="0" smtClean="0"/>
              <a:t> </a:t>
            </a:r>
            <a:r>
              <a:rPr lang="it-IT" dirty="0" err="1" smtClean="0"/>
              <a:t>steps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73148"/>
            <a:ext cx="8229600" cy="3488115"/>
          </a:xfrm>
        </p:spPr>
        <p:txBody>
          <a:bodyPr/>
          <a:lstStyle/>
          <a:p>
            <a:r>
              <a:rPr lang="en-GB" dirty="0" smtClean="0"/>
              <a:t>Hough Transform method studied on a stand-alone simulation</a:t>
            </a:r>
          </a:p>
          <a:p>
            <a:pPr lvl="1"/>
            <a:r>
              <a:rPr lang="en-GB" dirty="0" smtClean="0"/>
              <a:t>Interface to a HEP experiment framework (both software and hardware)</a:t>
            </a:r>
          </a:p>
          <a:p>
            <a:pPr lvl="1"/>
            <a:r>
              <a:rPr lang="en-GB" dirty="0" smtClean="0"/>
              <a:t>Test with other accelerators/coprocessors</a:t>
            </a:r>
          </a:p>
          <a:p>
            <a:pPr lvl="1"/>
            <a:r>
              <a:rPr lang="en-GB" dirty="0" smtClean="0"/>
              <a:t>Introduce parallel reduction algorithm into </a:t>
            </a:r>
            <a:r>
              <a:rPr lang="en-GB" dirty="0" err="1" smtClean="0"/>
              <a:t>RelMax</a:t>
            </a:r>
            <a:r>
              <a:rPr lang="en-GB" smtClean="0"/>
              <a:t> kernel</a:t>
            </a:r>
            <a:endParaRPr lang="en-GB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376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3780" y="3055649"/>
            <a:ext cx="6734292" cy="799152"/>
          </a:xfrm>
        </p:spPr>
        <p:txBody>
          <a:bodyPr/>
          <a:lstStyle/>
          <a:p>
            <a:r>
              <a:rPr lang="it-IT" dirty="0" smtClean="0"/>
              <a:t>backup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09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CUDA </a:t>
            </a:r>
            <a:r>
              <a:rPr lang="it-IT" i="0" dirty="0" smtClean="0"/>
              <a:t>&amp;&amp;</a:t>
            </a:r>
            <a:r>
              <a:rPr lang="it-IT" dirty="0" smtClean="0"/>
              <a:t> </a:t>
            </a:r>
            <a:r>
              <a:rPr lang="it-IT" dirty="0" err="1" smtClean="0"/>
              <a:t>OpenCL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25</a:t>
            </a:fld>
            <a:endParaRPr lang="it-IT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57200" y="1228014"/>
            <a:ext cx="8229600" cy="4898149"/>
          </a:xfrm>
        </p:spPr>
        <p:txBody>
          <a:bodyPr>
            <a:normAutofit fontScale="85000" lnSpcReduction="20000"/>
          </a:bodyPr>
          <a:lstStyle/>
          <a:p>
            <a:r>
              <a:rPr lang="it-IT" sz="2200" dirty="0"/>
              <a:t>CUDA </a:t>
            </a:r>
            <a:r>
              <a:rPr lang="it-IT" sz="2200" dirty="0" smtClean="0"/>
              <a:t>code </a:t>
            </a:r>
            <a:r>
              <a:rPr lang="it-IT" sz="2200" dirty="0" err="1" smtClean="0"/>
              <a:t>ported</a:t>
            </a:r>
            <a:r>
              <a:rPr lang="it-IT" sz="2200" dirty="0" smtClean="0"/>
              <a:t> to </a:t>
            </a:r>
            <a:r>
              <a:rPr lang="it-IT" sz="2200" dirty="0" smtClean="0"/>
              <a:t>OpenCL1.1 </a:t>
            </a:r>
            <a:r>
              <a:rPr lang="it-IT" sz="2200" dirty="0" smtClean="0"/>
              <a:t>(</a:t>
            </a:r>
            <a:r>
              <a:rPr lang="it-IT" sz="2200" dirty="0" err="1" smtClean="0"/>
              <a:t>included</a:t>
            </a:r>
            <a:r>
              <a:rPr lang="it-IT" sz="2200" dirty="0" smtClean="0"/>
              <a:t> in CUDA drivers)</a:t>
            </a:r>
          </a:p>
          <a:p>
            <a:r>
              <a:rPr lang="it-IT" sz="2200" dirty="0" err="1" smtClean="0"/>
              <a:t>Each</a:t>
            </a:r>
            <a:r>
              <a:rPr lang="it-IT" sz="2200" dirty="0" smtClean="0"/>
              <a:t> </a:t>
            </a:r>
            <a:r>
              <a:rPr lang="it-IT" sz="2200" dirty="0" err="1" smtClean="0"/>
              <a:t>language</a:t>
            </a:r>
            <a:r>
              <a:rPr lang="it-IT" sz="2200" dirty="0" smtClean="0"/>
              <a:t> </a:t>
            </a:r>
            <a:r>
              <a:rPr lang="it-IT" sz="2200" dirty="0" err="1" smtClean="0"/>
              <a:t>has</a:t>
            </a:r>
            <a:r>
              <a:rPr lang="it-IT" sz="2200" dirty="0" smtClean="0"/>
              <a:t> </a:t>
            </a:r>
            <a:r>
              <a:rPr lang="it-IT" sz="2200" dirty="0" err="1" smtClean="0"/>
              <a:t>its</a:t>
            </a:r>
            <a:r>
              <a:rPr lang="it-IT" sz="2200" dirty="0" smtClean="0"/>
              <a:t> </a:t>
            </a:r>
            <a:r>
              <a:rPr lang="it-IT" sz="2200" dirty="0" err="1" smtClean="0"/>
              <a:t>own</a:t>
            </a:r>
            <a:r>
              <a:rPr lang="it-IT" sz="2200" dirty="0" smtClean="0"/>
              <a:t> </a:t>
            </a:r>
            <a:r>
              <a:rPr lang="it-IT" sz="2200" dirty="0" err="1" smtClean="0"/>
              <a:t>advantages</a:t>
            </a:r>
            <a:r>
              <a:rPr lang="it-IT" sz="2200" dirty="0" smtClean="0"/>
              <a:t>, </a:t>
            </a:r>
            <a:r>
              <a:rPr lang="it-IT" sz="2200" dirty="0" err="1" smtClean="0"/>
              <a:t>not</a:t>
            </a:r>
            <a:r>
              <a:rPr lang="it-IT" sz="2200" dirty="0" smtClean="0"/>
              <a:t> </a:t>
            </a:r>
            <a:r>
              <a:rPr lang="it-IT" sz="2200" dirty="0" err="1" smtClean="0"/>
              <a:t>necessarily</a:t>
            </a:r>
            <a:r>
              <a:rPr lang="it-IT" sz="2200" dirty="0" smtClean="0"/>
              <a:t> </a:t>
            </a:r>
            <a:r>
              <a:rPr lang="it-IT" sz="2200" dirty="0" err="1" smtClean="0"/>
              <a:t>unique</a:t>
            </a:r>
            <a:r>
              <a:rPr lang="it-IT" sz="2200" dirty="0" smtClean="0"/>
              <a:t>:</a:t>
            </a:r>
          </a:p>
          <a:p>
            <a:pPr lvl="1"/>
            <a:r>
              <a:rPr lang="it-IT" sz="2200" dirty="0" smtClean="0"/>
              <a:t>CUDA </a:t>
            </a:r>
            <a:r>
              <a:rPr lang="it-IT" sz="2200" i="1" dirty="0" smtClean="0"/>
              <a:t>and</a:t>
            </a:r>
            <a:r>
              <a:rPr lang="it-IT" sz="2200" dirty="0" smtClean="0"/>
              <a:t> </a:t>
            </a:r>
            <a:r>
              <a:rPr lang="it-IT" sz="2200" dirty="0" err="1" smtClean="0"/>
              <a:t>OpenCL</a:t>
            </a:r>
            <a:r>
              <a:rPr lang="it-IT" sz="2200" dirty="0" smtClean="0"/>
              <a:t> </a:t>
            </a:r>
            <a:r>
              <a:rPr lang="it-IT" sz="2200" dirty="0" err="1" smtClean="0"/>
              <a:t>rather</a:t>
            </a:r>
            <a:r>
              <a:rPr lang="it-IT" sz="2200" dirty="0" smtClean="0"/>
              <a:t> </a:t>
            </a:r>
            <a:r>
              <a:rPr lang="it-IT" sz="2200" dirty="0" err="1" smtClean="0"/>
              <a:t>than</a:t>
            </a:r>
            <a:r>
              <a:rPr lang="it-IT" sz="2200" dirty="0" smtClean="0"/>
              <a:t> CUDA </a:t>
            </a:r>
            <a:r>
              <a:rPr lang="it-IT" sz="2200" i="1" dirty="0" smtClean="0"/>
              <a:t>or</a:t>
            </a:r>
            <a:r>
              <a:rPr lang="it-IT" sz="2200" dirty="0" smtClean="0"/>
              <a:t> </a:t>
            </a:r>
            <a:r>
              <a:rPr lang="it-IT" sz="2200" dirty="0" err="1" smtClean="0"/>
              <a:t>OpenCL</a:t>
            </a:r>
            <a:endParaRPr lang="it-IT" sz="2200" dirty="0" smtClean="0"/>
          </a:p>
          <a:p>
            <a:pPr lvl="1"/>
            <a:endParaRPr lang="it-IT" sz="2200" dirty="0" smtClean="0"/>
          </a:p>
          <a:p>
            <a:r>
              <a:rPr lang="it-IT" sz="2200" dirty="0" err="1" smtClean="0"/>
              <a:t>Advantages</a:t>
            </a:r>
            <a:r>
              <a:rPr lang="it-IT" sz="2200" dirty="0" smtClean="0"/>
              <a:t> (non-</a:t>
            </a:r>
            <a:r>
              <a:rPr lang="it-IT" sz="2200" dirty="0" err="1" smtClean="0"/>
              <a:t>exhaustive</a:t>
            </a:r>
            <a:r>
              <a:rPr lang="it-IT" sz="2200" dirty="0" smtClean="0"/>
              <a:t> list) of OCL can be </a:t>
            </a:r>
            <a:r>
              <a:rPr lang="it-IT" sz="2200" dirty="0" err="1" smtClean="0"/>
              <a:t>drawn</a:t>
            </a:r>
            <a:r>
              <a:rPr lang="it-IT" sz="2200" dirty="0" smtClean="0"/>
              <a:t> from</a:t>
            </a:r>
          </a:p>
          <a:p>
            <a:pPr lvl="1"/>
            <a:r>
              <a:rPr lang="it-IT" sz="2200" dirty="0" err="1" smtClean="0"/>
              <a:t>Kernel</a:t>
            </a:r>
            <a:r>
              <a:rPr lang="it-IT" sz="2200" dirty="0" smtClean="0"/>
              <a:t> just-in-time (JIT) compilation, </a:t>
            </a:r>
            <a:r>
              <a:rPr lang="it-IT" sz="2200" dirty="0" err="1" smtClean="0"/>
              <a:t>allowing</a:t>
            </a:r>
            <a:r>
              <a:rPr lang="it-IT" sz="2200" dirty="0" smtClean="0"/>
              <a:t> to </a:t>
            </a:r>
            <a:r>
              <a:rPr lang="it-IT" sz="2200" dirty="0" err="1" smtClean="0"/>
              <a:t>optimize</a:t>
            </a:r>
            <a:r>
              <a:rPr lang="it-IT" sz="2200" dirty="0" smtClean="0"/>
              <a:t> the </a:t>
            </a:r>
            <a:r>
              <a:rPr lang="it-IT" sz="2200" dirty="0" err="1" smtClean="0"/>
              <a:t>kernel</a:t>
            </a:r>
            <a:r>
              <a:rPr lang="it-IT" sz="2200" dirty="0" smtClean="0"/>
              <a:t> </a:t>
            </a:r>
            <a:r>
              <a:rPr lang="it-IT" sz="2200" dirty="0" err="1" smtClean="0"/>
              <a:t>execution</a:t>
            </a:r>
            <a:r>
              <a:rPr lang="it-IT" sz="2200" dirty="0" smtClean="0"/>
              <a:t> for the </a:t>
            </a:r>
            <a:r>
              <a:rPr lang="it-IT" sz="2200" dirty="0" err="1" smtClean="0"/>
              <a:t>actual</a:t>
            </a:r>
            <a:r>
              <a:rPr lang="it-IT" sz="2200" dirty="0" smtClean="0"/>
              <a:t> </a:t>
            </a:r>
            <a:r>
              <a:rPr lang="it-IT" sz="2200" dirty="0" err="1" smtClean="0"/>
              <a:t>employed</a:t>
            </a:r>
            <a:r>
              <a:rPr lang="it-IT" sz="2200" dirty="0"/>
              <a:t> </a:t>
            </a:r>
            <a:r>
              <a:rPr lang="it-IT" sz="2200" dirty="0" err="1" smtClean="0"/>
              <a:t>device</a:t>
            </a:r>
            <a:endParaRPr lang="it-IT" sz="2200" dirty="0" smtClean="0"/>
          </a:p>
          <a:p>
            <a:pPr lvl="1"/>
            <a:r>
              <a:rPr lang="it-IT" sz="2200" dirty="0" smtClean="0"/>
              <a:t>Easy-to-set </a:t>
            </a:r>
            <a:r>
              <a:rPr lang="it-IT" sz="2200" dirty="0" err="1" smtClean="0"/>
              <a:t>asynchronous</a:t>
            </a:r>
            <a:r>
              <a:rPr lang="it-IT" sz="2200" dirty="0" smtClean="0"/>
              <a:t> </a:t>
            </a:r>
            <a:r>
              <a:rPr lang="it-IT" sz="2200" dirty="0" err="1" smtClean="0"/>
              <a:t>behavior</a:t>
            </a:r>
            <a:r>
              <a:rPr lang="it-IT" sz="2200" dirty="0" smtClean="0"/>
              <a:t>, </a:t>
            </a:r>
            <a:r>
              <a:rPr lang="it-IT" sz="2200" dirty="0" err="1" smtClean="0"/>
              <a:t>thus</a:t>
            </a:r>
            <a:r>
              <a:rPr lang="it-IT" sz="2200" dirty="0" smtClean="0"/>
              <a:t> </a:t>
            </a:r>
            <a:r>
              <a:rPr lang="it-IT" sz="2200" dirty="0" err="1" smtClean="0"/>
              <a:t>allowing</a:t>
            </a:r>
            <a:r>
              <a:rPr lang="it-IT" sz="2200" dirty="0" smtClean="0"/>
              <a:t> to </a:t>
            </a:r>
            <a:r>
              <a:rPr lang="it-IT" sz="2200" dirty="0" err="1" smtClean="0"/>
              <a:t>fully</a:t>
            </a:r>
            <a:r>
              <a:rPr lang="it-IT" sz="2200" dirty="0" smtClean="0"/>
              <a:t> exploit </a:t>
            </a:r>
            <a:r>
              <a:rPr lang="it-IT" sz="2200" dirty="0" err="1" smtClean="0"/>
              <a:t>resources</a:t>
            </a:r>
            <a:endParaRPr lang="it-IT" sz="2200" dirty="0" smtClean="0"/>
          </a:p>
          <a:p>
            <a:pPr lvl="2"/>
            <a:r>
              <a:rPr lang="it-IT" sz="1800" dirty="0" err="1" smtClean="0"/>
              <a:t>Asynchrony</a:t>
            </a:r>
            <a:r>
              <a:rPr lang="it-IT" sz="1800" dirty="0" smtClean="0"/>
              <a:t> can go </a:t>
            </a:r>
            <a:r>
              <a:rPr lang="it-IT" sz="1800" dirty="0" err="1" smtClean="0"/>
              <a:t>all</a:t>
            </a:r>
            <a:r>
              <a:rPr lang="it-IT" sz="1800" dirty="0" smtClean="0"/>
              <a:t> the way with </a:t>
            </a:r>
            <a:r>
              <a:rPr lang="it-IT" sz="1800" dirty="0" err="1" smtClean="0"/>
              <a:t>GPUs</a:t>
            </a:r>
            <a:r>
              <a:rPr lang="it-IT" sz="1800" dirty="0" smtClean="0"/>
              <a:t> </a:t>
            </a:r>
            <a:r>
              <a:rPr lang="it-IT" sz="1800" dirty="0" err="1" smtClean="0"/>
              <a:t>allowing</a:t>
            </a:r>
            <a:r>
              <a:rPr lang="it-IT" sz="1800" dirty="0" smtClean="0"/>
              <a:t> to I/O </a:t>
            </a:r>
            <a:r>
              <a:rPr lang="it-IT" sz="1800" dirty="0" err="1" smtClean="0"/>
              <a:t>while</a:t>
            </a:r>
            <a:r>
              <a:rPr lang="it-IT" sz="1800" dirty="0" smtClean="0"/>
              <a:t> </a:t>
            </a:r>
            <a:r>
              <a:rPr lang="it-IT" sz="1800" dirty="0" err="1" smtClean="0"/>
              <a:t>computing</a:t>
            </a:r>
            <a:r>
              <a:rPr lang="it-IT" sz="1800" dirty="0" smtClean="0"/>
              <a:t> </a:t>
            </a:r>
            <a:r>
              <a:rPr lang="it-IT" sz="1800" dirty="0" err="1" smtClean="0"/>
              <a:t>kernels</a:t>
            </a:r>
            <a:r>
              <a:rPr lang="it-IT" sz="1800" dirty="0" smtClean="0"/>
              <a:t> (</a:t>
            </a:r>
            <a:r>
              <a:rPr lang="it-IT" sz="1800" dirty="0" err="1" smtClean="0"/>
              <a:t>not</a:t>
            </a:r>
            <a:r>
              <a:rPr lang="it-IT" sz="1800" dirty="0" smtClean="0"/>
              <a:t> in </a:t>
            </a:r>
            <a:r>
              <a:rPr lang="it-IT" sz="1800" dirty="0" err="1" smtClean="0"/>
              <a:t>this</a:t>
            </a:r>
            <a:r>
              <a:rPr lang="it-IT" sz="1800" dirty="0" smtClean="0"/>
              <a:t> talk)</a:t>
            </a:r>
          </a:p>
          <a:p>
            <a:pPr lvl="1"/>
            <a:r>
              <a:rPr lang="it-IT" sz="2200" dirty="0" err="1" smtClean="0"/>
              <a:t>Etc</a:t>
            </a:r>
            <a:r>
              <a:rPr lang="it-IT" sz="2200" dirty="0" smtClean="0"/>
              <a:t>…</a:t>
            </a:r>
          </a:p>
          <a:p>
            <a:r>
              <a:rPr lang="it-IT" sz="2200" dirty="0" err="1" smtClean="0"/>
              <a:t>Disadvantages</a:t>
            </a:r>
            <a:endParaRPr lang="it-IT" sz="2200" dirty="0" smtClean="0"/>
          </a:p>
          <a:p>
            <a:pPr lvl="1"/>
            <a:r>
              <a:rPr lang="it-IT" sz="2200" dirty="0" err="1" smtClean="0"/>
              <a:t>Harder</a:t>
            </a:r>
            <a:r>
              <a:rPr lang="it-IT" sz="2200" dirty="0" smtClean="0"/>
              <a:t> </a:t>
            </a:r>
            <a:r>
              <a:rPr lang="it-IT" sz="2200" dirty="0" err="1" smtClean="0"/>
              <a:t>learning</a:t>
            </a:r>
            <a:r>
              <a:rPr lang="it-IT" sz="2200" dirty="0" smtClean="0"/>
              <a:t> curve </a:t>
            </a:r>
            <a:r>
              <a:rPr lang="it-IT" sz="2200" dirty="0" err="1" smtClean="0"/>
              <a:t>than</a:t>
            </a:r>
            <a:r>
              <a:rPr lang="it-IT" sz="2200" dirty="0" smtClean="0"/>
              <a:t> CUDA</a:t>
            </a:r>
          </a:p>
          <a:p>
            <a:pPr lvl="1"/>
            <a:r>
              <a:rPr lang="it-IT" sz="2200" dirty="0" smtClean="0"/>
              <a:t>JIT compilation </a:t>
            </a:r>
            <a:r>
              <a:rPr lang="it-IT" sz="2200" dirty="0" err="1" smtClean="0"/>
              <a:t>increases</a:t>
            </a:r>
            <a:r>
              <a:rPr lang="it-IT" sz="2200" dirty="0" smtClean="0"/>
              <a:t> </a:t>
            </a:r>
            <a:r>
              <a:rPr lang="it-IT" sz="2200" dirty="0" err="1" smtClean="0"/>
              <a:t>debug</a:t>
            </a:r>
            <a:r>
              <a:rPr lang="it-IT" sz="2200" dirty="0" smtClean="0"/>
              <a:t> time</a:t>
            </a:r>
          </a:p>
          <a:p>
            <a:pPr lvl="1"/>
            <a:r>
              <a:rPr lang="it-IT" sz="2200" dirty="0" err="1" smtClean="0"/>
              <a:t>Not</a:t>
            </a:r>
            <a:r>
              <a:rPr lang="it-IT" sz="2200" dirty="0" smtClean="0"/>
              <a:t> </a:t>
            </a:r>
            <a:r>
              <a:rPr lang="it-IT" sz="2200" dirty="0" err="1" smtClean="0"/>
              <a:t>all</a:t>
            </a:r>
            <a:r>
              <a:rPr lang="it-IT" sz="2200" dirty="0" smtClean="0"/>
              <a:t> the HW </a:t>
            </a:r>
            <a:r>
              <a:rPr lang="it-IT" sz="2200" dirty="0" err="1" smtClean="0"/>
              <a:t>features</a:t>
            </a:r>
            <a:r>
              <a:rPr lang="it-IT" sz="2200" dirty="0" smtClean="0"/>
              <a:t> </a:t>
            </a:r>
            <a:r>
              <a:rPr lang="it-IT" sz="2200" dirty="0" err="1" smtClean="0"/>
              <a:t>may</a:t>
            </a:r>
            <a:r>
              <a:rPr lang="it-IT" sz="2200" dirty="0" smtClean="0"/>
              <a:t> be </a:t>
            </a:r>
            <a:r>
              <a:rPr lang="it-IT" sz="2200" dirty="0" err="1" smtClean="0"/>
              <a:t>taken</a:t>
            </a:r>
            <a:r>
              <a:rPr lang="it-IT" sz="2200" dirty="0" smtClean="0"/>
              <a:t> </a:t>
            </a:r>
            <a:r>
              <a:rPr lang="it-IT" sz="2200" dirty="0" err="1" smtClean="0"/>
              <a:t>into</a:t>
            </a:r>
            <a:r>
              <a:rPr lang="it-IT" sz="2200" dirty="0" smtClean="0"/>
              <a:t> account</a:t>
            </a:r>
          </a:p>
          <a:p>
            <a:pPr lvl="1"/>
            <a:r>
              <a:rPr lang="it-IT" sz="2200" dirty="0" err="1" smtClean="0"/>
              <a:t>Etc</a:t>
            </a:r>
            <a:r>
              <a:rPr lang="it-IT" sz="2200" dirty="0" smtClean="0"/>
              <a:t>…</a:t>
            </a:r>
          </a:p>
          <a:p>
            <a:pPr lvl="1"/>
            <a:endParaRPr lang="it-IT" sz="2200" dirty="0"/>
          </a:p>
          <a:p>
            <a:endParaRPr lang="it-IT" sz="2200" dirty="0" smtClean="0"/>
          </a:p>
        </p:txBody>
      </p:sp>
    </p:spTree>
    <p:extLst>
      <p:ext uri="{BB962C8B-B14F-4D97-AF65-F5344CB8AC3E}">
        <p14:creationId xmlns:p14="http://schemas.microsoft.com/office/powerpoint/2010/main" val="327732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Tracking</a:t>
            </a:r>
            <a:r>
              <a:rPr lang="it-IT" dirty="0" smtClean="0"/>
              <a:t> in HEP </a:t>
            </a:r>
            <a:r>
              <a:rPr lang="it-IT" dirty="0" err="1" smtClean="0"/>
              <a:t>experiments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smtClean="0"/>
          </a:p>
          <a:p>
            <a:pPr marL="0" indent="0">
              <a:buNone/>
            </a:pPr>
            <a:r>
              <a:rPr lang="en-GB" smtClean="0"/>
              <a:t>Model based on a typical central track detector:</a:t>
            </a:r>
          </a:p>
          <a:p>
            <a:r>
              <a:rPr lang="en-GB" smtClean="0"/>
              <a:t>Multi-layer cylindrical shape, with axis on the beamline and centered on the nominal interaction point</a:t>
            </a:r>
          </a:p>
          <a:p>
            <a:r>
              <a:rPr lang="en-GB" smtClean="0"/>
              <a:t>Uniform magnetic field with field lines parallel to the beamline</a:t>
            </a:r>
          </a:p>
          <a:p>
            <a:r>
              <a:rPr lang="en-GB" smtClean="0"/>
              <a:t>Charged particles will have helix trajectories (circles in the transverse plane wrt z-axis)</a:t>
            </a:r>
          </a:p>
          <a:p>
            <a:pPr marL="0" indent="0">
              <a:buNone/>
            </a:pPr>
            <a:endParaRPr lang="en-GB" smtClean="0"/>
          </a:p>
          <a:p>
            <a:pPr marL="0" indent="0">
              <a:buNone/>
            </a:pPr>
            <a:r>
              <a:rPr lang="en-GB" smtClean="0"/>
              <a:t>Several approaches used to extract track parameters from experimental data (fitting, associative memories, etc.) </a:t>
            </a:r>
          </a:p>
          <a:p>
            <a:pPr marL="0" indent="0">
              <a:buNone/>
            </a:pPr>
            <a:endParaRPr lang="en-GB" smtClean="0"/>
          </a:p>
          <a:p>
            <a:pPr marL="0" indent="0">
              <a:buNone/>
            </a:pPr>
            <a:r>
              <a:rPr lang="en-GB" b="1" i="1" smtClean="0"/>
              <a:t>Hough Transform </a:t>
            </a:r>
            <a:r>
              <a:rPr lang="en-GB" smtClean="0"/>
              <a:t>(HT) is yet another method</a:t>
            </a:r>
          </a:p>
          <a:p>
            <a:pPr marL="0" indent="0">
              <a:buNone/>
            </a:pPr>
            <a:endParaRPr lang="en-GB" smtClean="0"/>
          </a:p>
          <a:p>
            <a:pPr marL="0" indent="0">
              <a:buNone/>
            </a:pPr>
            <a:r>
              <a:rPr lang="en-GB" smtClean="0"/>
              <a:t>HT is a pattern recognition technique (60’s) for </a:t>
            </a:r>
            <a:r>
              <a:rPr lang="en-GB" i="1" smtClean="0"/>
              <a:t>feature</a:t>
            </a:r>
            <a:r>
              <a:rPr lang="en-GB" smtClean="0"/>
              <a:t> extraction in </a:t>
            </a:r>
            <a:r>
              <a:rPr lang="en-GB" i="1" smtClean="0"/>
              <a:t>image</a:t>
            </a:r>
            <a:r>
              <a:rPr lang="en-GB" smtClean="0"/>
              <a:t> processing</a:t>
            </a:r>
          </a:p>
          <a:p>
            <a:pPr marL="0" indent="0">
              <a:buNone/>
            </a:pPr>
            <a:endParaRPr lang="en-GB" smtClean="0"/>
          </a:p>
          <a:p>
            <a:pPr marL="0" indent="0">
              <a:buNone/>
            </a:pPr>
            <a:r>
              <a:rPr lang="en-GB" smtClean="0"/>
              <a:t>The advantage: very massive parallelisation could be applied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10/09/14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500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Hough</a:t>
            </a:r>
            <a:r>
              <a:rPr lang="it-IT" dirty="0" smtClean="0"/>
              <a:t> </a:t>
            </a:r>
            <a:r>
              <a:rPr lang="it-IT" dirty="0" err="1" smtClean="0"/>
              <a:t>Transform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3</a:t>
            </a:fld>
            <a:endParaRPr lang="it-IT"/>
          </a:p>
        </p:txBody>
      </p:sp>
      <p:cxnSp>
        <p:nvCxnSpPr>
          <p:cNvPr id="17" name="Connettore 2 16"/>
          <p:cNvCxnSpPr/>
          <p:nvPr/>
        </p:nvCxnSpPr>
        <p:spPr>
          <a:xfrm>
            <a:off x="5159722" y="3107523"/>
            <a:ext cx="18908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V="1">
            <a:off x="5552901" y="1462353"/>
            <a:ext cx="0" cy="19038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6880282" y="3084482"/>
            <a:ext cx="47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latin typeface="Times New Roman"/>
                <a:cs typeface="Times New Roman"/>
              </a:rPr>
              <a:t>A</a:t>
            </a:r>
            <a:endParaRPr lang="it-IT" sz="2400" i="1" dirty="0">
              <a:latin typeface="Symbol" charset="2"/>
              <a:cs typeface="Symbol" charset="2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211642" y="1548530"/>
            <a:ext cx="473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latin typeface="Times New Roman"/>
                <a:cs typeface="Times New Roman"/>
              </a:rPr>
              <a:t>B</a:t>
            </a:r>
          </a:p>
        </p:txBody>
      </p:sp>
      <p:graphicFrame>
        <p:nvGraphicFramePr>
          <p:cNvPr id="22" name="Ogget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204903"/>
              </p:ext>
            </p:extLst>
          </p:nvPr>
        </p:nvGraphicFramePr>
        <p:xfrm>
          <a:off x="5167313" y="5257800"/>
          <a:ext cx="2620962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2" name="Equation" r:id="rId3" imgW="1244600" imgH="444500" progId="Equation.3">
                  <p:embed/>
                </p:oleObj>
              </mc:Choice>
              <mc:Fallback>
                <p:oleObj name="Equation" r:id="rId3" imgW="1244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67313" y="5257800"/>
                        <a:ext cx="2620962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gget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647927"/>
              </p:ext>
            </p:extLst>
          </p:nvPr>
        </p:nvGraphicFramePr>
        <p:xfrm>
          <a:off x="561975" y="4910138"/>
          <a:ext cx="30289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3" name="Equation" r:id="rId5" imgW="1663700" imgH="228600" progId="Equation.3">
                  <p:embed/>
                </p:oleObj>
              </mc:Choice>
              <mc:Fallback>
                <p:oleObj name="Equation" r:id="rId5" imgW="1663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975" y="4910138"/>
                        <a:ext cx="302895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uppo 51"/>
          <p:cNvGrpSpPr/>
          <p:nvPr/>
        </p:nvGrpSpPr>
        <p:grpSpPr>
          <a:xfrm>
            <a:off x="597256" y="1364516"/>
            <a:ext cx="2751775" cy="2740004"/>
            <a:chOff x="862208" y="1655290"/>
            <a:chExt cx="2751775" cy="2740004"/>
          </a:xfrm>
        </p:grpSpPr>
        <p:cxnSp>
          <p:nvCxnSpPr>
            <p:cNvPr id="8" name="Connettore 2 7"/>
            <p:cNvCxnSpPr/>
            <p:nvPr/>
          </p:nvCxnSpPr>
          <p:spPr>
            <a:xfrm>
              <a:off x="1099703" y="3360594"/>
              <a:ext cx="189081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2 8"/>
            <p:cNvCxnSpPr/>
            <p:nvPr/>
          </p:nvCxnSpPr>
          <p:spPr>
            <a:xfrm flipV="1">
              <a:off x="1492882" y="1715424"/>
              <a:ext cx="0" cy="190384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ello 9"/>
            <p:cNvSpPr/>
            <p:nvPr/>
          </p:nvSpPr>
          <p:spPr>
            <a:xfrm>
              <a:off x="1472189" y="2294856"/>
              <a:ext cx="1758957" cy="1779682"/>
            </a:xfrm>
            <a:prstGeom prst="donut">
              <a:avLst>
                <a:gd name="adj" fmla="val 0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0">
                <a:solidFill>
                  <a:schemeClr val="tx1"/>
                </a:solidFill>
              </a:endParaRPr>
            </a:p>
          </p:txBody>
        </p:sp>
        <p:sp>
          <p:nvSpPr>
            <p:cNvPr id="11" name="Anello 10"/>
            <p:cNvSpPr/>
            <p:nvPr/>
          </p:nvSpPr>
          <p:spPr>
            <a:xfrm>
              <a:off x="1492882" y="2294856"/>
              <a:ext cx="1934886" cy="1934887"/>
            </a:xfrm>
            <a:prstGeom prst="donut">
              <a:avLst>
                <a:gd name="adj" fmla="val 0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0">
                <a:solidFill>
                  <a:schemeClr val="tx1"/>
                </a:solidFill>
              </a:endParaRPr>
            </a:p>
          </p:txBody>
        </p:sp>
        <p:sp>
          <p:nvSpPr>
            <p:cNvPr id="12" name="Anello 11"/>
            <p:cNvSpPr/>
            <p:nvPr/>
          </p:nvSpPr>
          <p:spPr>
            <a:xfrm>
              <a:off x="1492882" y="2274193"/>
              <a:ext cx="2121101" cy="2121101"/>
            </a:xfrm>
            <a:prstGeom prst="donut">
              <a:avLst>
                <a:gd name="adj" fmla="val 0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0">
                <a:solidFill>
                  <a:schemeClr val="tx1"/>
                </a:solidFill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2748383" y="3289625"/>
              <a:ext cx="194088" cy="221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i="1" dirty="0" smtClean="0">
                  <a:latin typeface="Times"/>
                  <a:cs typeface="Times"/>
                </a:rPr>
                <a:t>x</a:t>
              </a:r>
              <a:endParaRPr lang="it-IT" sz="2400" i="1" dirty="0">
                <a:latin typeface="Times"/>
                <a:cs typeface="Times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1140746" y="1655290"/>
              <a:ext cx="194088" cy="221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i="1" dirty="0" smtClean="0">
                  <a:latin typeface="Times"/>
                  <a:cs typeface="Times"/>
                </a:rPr>
                <a:t>y</a:t>
              </a:r>
              <a:endParaRPr lang="it-IT" sz="2400" i="1" dirty="0">
                <a:latin typeface="Times"/>
                <a:cs typeface="Times"/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2083480" y="2318970"/>
              <a:ext cx="660918" cy="271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i="1" dirty="0">
                  <a:solidFill>
                    <a:srgbClr val="FF0000"/>
                  </a:solidFill>
                  <a:latin typeface="Times"/>
                  <a:cs typeface="Times"/>
                </a:rPr>
                <a:t>(</a:t>
              </a:r>
              <a:r>
                <a:rPr lang="it-IT" sz="2000" i="1" dirty="0" err="1" smtClean="0">
                  <a:solidFill>
                    <a:srgbClr val="FF0000"/>
                  </a:solidFill>
                  <a:latin typeface="Times"/>
                  <a:cs typeface="Times"/>
                </a:rPr>
                <a:t>x</a:t>
              </a:r>
              <a:r>
                <a:rPr lang="it-IT" sz="2000" i="1" baseline="-25000" dirty="0" err="1" smtClean="0">
                  <a:solidFill>
                    <a:srgbClr val="FF0000"/>
                  </a:solidFill>
                  <a:latin typeface="Times"/>
                  <a:cs typeface="Times"/>
                </a:rPr>
                <a:t>H</a:t>
              </a:r>
              <a:r>
                <a:rPr lang="it-IT" sz="2000" i="1" dirty="0" err="1" smtClean="0">
                  <a:solidFill>
                    <a:srgbClr val="FF0000"/>
                  </a:solidFill>
                  <a:latin typeface="Times"/>
                  <a:cs typeface="Times"/>
                </a:rPr>
                <a:t>,y</a:t>
              </a:r>
              <a:r>
                <a:rPr lang="it-IT" sz="2000" i="1" baseline="-25000" dirty="0" err="1" smtClean="0">
                  <a:solidFill>
                    <a:srgbClr val="FF0000"/>
                  </a:solidFill>
                  <a:latin typeface="Times"/>
                  <a:cs typeface="Times"/>
                </a:rPr>
                <a:t>H</a:t>
              </a:r>
              <a:r>
                <a:rPr lang="it-IT" sz="2000" i="1" dirty="0" smtClean="0">
                  <a:solidFill>
                    <a:srgbClr val="FF0000"/>
                  </a:solidFill>
                  <a:latin typeface="Times"/>
                  <a:cs typeface="Times"/>
                </a:rPr>
                <a:t>)</a:t>
              </a:r>
              <a:endParaRPr lang="it-IT" sz="2000" i="1" dirty="0">
                <a:solidFill>
                  <a:srgbClr val="FF0000"/>
                </a:solidFill>
                <a:latin typeface="Times"/>
                <a:cs typeface="Times"/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862208" y="3323886"/>
              <a:ext cx="505777" cy="271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i="1" dirty="0" smtClean="0">
                  <a:latin typeface="Times"/>
                  <a:cs typeface="Times"/>
                </a:rPr>
                <a:t>(</a:t>
              </a:r>
              <a:r>
                <a:rPr lang="it-IT" sz="2000" i="1" dirty="0">
                  <a:latin typeface="Times"/>
                  <a:cs typeface="Times"/>
                </a:rPr>
                <a:t>0</a:t>
              </a:r>
              <a:r>
                <a:rPr lang="it-IT" sz="2000" i="1" dirty="0" smtClean="0">
                  <a:latin typeface="Times"/>
                  <a:cs typeface="Times"/>
                </a:rPr>
                <a:t>,0)</a:t>
              </a:r>
              <a:endParaRPr lang="it-IT" sz="2000" i="1" dirty="0">
                <a:latin typeface="Times"/>
                <a:cs typeface="Times"/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2165562" y="2034945"/>
              <a:ext cx="273326" cy="355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</a:t>
              </a:r>
              <a:endParaRPr lang="it-IT" sz="2800" dirty="0">
                <a:solidFill>
                  <a:srgbClr val="FF0000"/>
                </a:solidFill>
                <a:latin typeface="Times"/>
                <a:cs typeface="Times"/>
              </a:endParaRPr>
            </a:p>
          </p:txBody>
        </p:sp>
      </p:grpSp>
      <p:sp>
        <p:nvSpPr>
          <p:cNvPr id="53" name="CasellaDiTesto 52"/>
          <p:cNvSpPr txBox="1"/>
          <p:nvPr/>
        </p:nvSpPr>
        <p:spPr>
          <a:xfrm>
            <a:off x="714001" y="4125082"/>
            <a:ext cx="39270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376092"/>
                </a:solidFill>
              </a:rPr>
              <a:t>In real space there are ∞ circles passing for each hit </a:t>
            </a:r>
            <a:r>
              <a:rPr lang="en-GB" smtClean="0">
                <a:solidFill>
                  <a:srgbClr val="376092"/>
                </a:solidFill>
                <a:latin typeface="Times New Roman"/>
                <a:cs typeface="Times New Roman"/>
              </a:rPr>
              <a:t>(</a:t>
            </a:r>
            <a:r>
              <a:rPr lang="en-GB" i="1" smtClean="0">
                <a:solidFill>
                  <a:srgbClr val="376092"/>
                </a:solidFill>
                <a:latin typeface="Times New Roman"/>
                <a:cs typeface="Times New Roman"/>
              </a:rPr>
              <a:t>x</a:t>
            </a:r>
            <a:r>
              <a:rPr lang="en-GB" i="1" baseline="-25000" smtClean="0">
                <a:solidFill>
                  <a:srgbClr val="376092"/>
                </a:solidFill>
                <a:latin typeface="Times New Roman"/>
                <a:cs typeface="Times New Roman"/>
              </a:rPr>
              <a:t>H</a:t>
            </a:r>
            <a:r>
              <a:rPr lang="en-GB" i="1" smtClean="0">
                <a:solidFill>
                  <a:srgbClr val="376092"/>
                </a:solidFill>
                <a:latin typeface="Times New Roman"/>
                <a:cs typeface="Times New Roman"/>
              </a:rPr>
              <a:t>,y</a:t>
            </a:r>
            <a:r>
              <a:rPr lang="en-GB" i="1" baseline="-25000" smtClean="0">
                <a:solidFill>
                  <a:srgbClr val="376092"/>
                </a:solidFill>
                <a:latin typeface="Times New Roman"/>
                <a:cs typeface="Times New Roman"/>
              </a:rPr>
              <a:t>H</a:t>
            </a:r>
            <a:r>
              <a:rPr lang="en-GB" smtClean="0">
                <a:solidFill>
                  <a:srgbClr val="376092"/>
                </a:solidFill>
                <a:latin typeface="Times New Roman"/>
                <a:cs typeface="Times New Roman"/>
              </a:rPr>
              <a:t>) </a:t>
            </a:r>
            <a:r>
              <a:rPr lang="en-GB" smtClean="0">
                <a:solidFill>
                  <a:srgbClr val="376092"/>
                </a:solidFill>
              </a:rPr>
              <a:t>and </a:t>
            </a:r>
            <a:r>
              <a:rPr lang="en-GB" smtClean="0">
                <a:solidFill>
                  <a:srgbClr val="376092"/>
                </a:solidFill>
                <a:latin typeface="Times New Roman"/>
                <a:cs typeface="Times New Roman"/>
              </a:rPr>
              <a:t>(0,0)</a:t>
            </a:r>
            <a:r>
              <a:rPr lang="en-GB" smtClean="0">
                <a:solidFill>
                  <a:srgbClr val="376092"/>
                </a:solidFill>
              </a:rPr>
              <a:t>:</a:t>
            </a:r>
          </a:p>
          <a:p>
            <a:endParaRPr lang="en-GB" smtClean="0">
              <a:solidFill>
                <a:srgbClr val="376092"/>
              </a:solidFill>
            </a:endParaRPr>
          </a:p>
          <a:p>
            <a:endParaRPr lang="en-GB" smtClean="0">
              <a:solidFill>
                <a:srgbClr val="376092"/>
              </a:solidFill>
            </a:endParaRPr>
          </a:p>
          <a:p>
            <a:endParaRPr lang="en-GB" smtClean="0">
              <a:solidFill>
                <a:srgbClr val="376092"/>
              </a:solidFill>
            </a:endParaRPr>
          </a:p>
          <a:p>
            <a:r>
              <a:rPr lang="en-GB" smtClean="0">
                <a:solidFill>
                  <a:srgbClr val="376092"/>
                </a:solidFill>
              </a:rPr>
              <a:t>The point of coordinates </a:t>
            </a:r>
            <a:r>
              <a:rPr lang="en-GB" smtClean="0">
                <a:solidFill>
                  <a:srgbClr val="376092"/>
                </a:solidFill>
                <a:latin typeface="Times New Roman"/>
                <a:cs typeface="Times New Roman"/>
              </a:rPr>
              <a:t>(</a:t>
            </a:r>
            <a:r>
              <a:rPr lang="en-GB" i="1" smtClean="0">
                <a:solidFill>
                  <a:srgbClr val="376092"/>
                </a:solidFill>
                <a:latin typeface="Times New Roman"/>
                <a:cs typeface="Times New Roman"/>
              </a:rPr>
              <a:t>A,B</a:t>
            </a:r>
            <a:r>
              <a:rPr lang="en-GB" smtClean="0">
                <a:solidFill>
                  <a:srgbClr val="376092"/>
                </a:solidFill>
                <a:latin typeface="Times New Roman"/>
                <a:cs typeface="Times New Roman"/>
              </a:rPr>
              <a:t>) </a:t>
            </a:r>
          </a:p>
          <a:p>
            <a:r>
              <a:rPr lang="en-GB" smtClean="0">
                <a:solidFill>
                  <a:srgbClr val="376092"/>
                </a:solidFill>
              </a:rPr>
              <a:t>is the center of the circle</a:t>
            </a:r>
            <a:endParaRPr lang="en-GB">
              <a:solidFill>
                <a:srgbClr val="376092"/>
              </a:solidFill>
            </a:endParaRPr>
          </a:p>
        </p:txBody>
      </p:sp>
      <p:cxnSp>
        <p:nvCxnSpPr>
          <p:cNvPr id="55" name="Connettore 1 54"/>
          <p:cNvCxnSpPr/>
          <p:nvPr/>
        </p:nvCxnSpPr>
        <p:spPr>
          <a:xfrm>
            <a:off x="5211642" y="1462353"/>
            <a:ext cx="2312479" cy="164517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/>
          <p:cNvSpPr txBox="1"/>
          <p:nvPr/>
        </p:nvSpPr>
        <p:spPr>
          <a:xfrm>
            <a:off x="4717228" y="4099338"/>
            <a:ext cx="3993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376092"/>
                </a:solidFill>
              </a:rPr>
              <a:t>In the </a:t>
            </a:r>
            <a:r>
              <a:rPr lang="en-GB" i="1" smtClean="0">
                <a:solidFill>
                  <a:srgbClr val="376092"/>
                </a:solidFill>
                <a:latin typeface="Times New Roman"/>
                <a:cs typeface="Times New Roman"/>
              </a:rPr>
              <a:t>A-B</a:t>
            </a:r>
            <a:r>
              <a:rPr lang="en-GB" smtClean="0">
                <a:solidFill>
                  <a:srgbClr val="376092"/>
                </a:solidFill>
              </a:rPr>
              <a:t> parameter space </a:t>
            </a:r>
            <a:r>
              <a:rPr lang="en-GB" b="1" smtClean="0">
                <a:solidFill>
                  <a:srgbClr val="376092"/>
                </a:solidFill>
              </a:rPr>
              <a:t>(Hough space)</a:t>
            </a:r>
            <a:r>
              <a:rPr lang="en-GB" smtClean="0">
                <a:solidFill>
                  <a:srgbClr val="376092"/>
                </a:solidFill>
              </a:rPr>
              <a:t>, for each hit, all the ∞ circles are represented with straight lines:  </a:t>
            </a:r>
            <a:endParaRPr lang="en-GB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7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Hough</a:t>
            </a:r>
            <a:r>
              <a:rPr lang="it-IT" dirty="0" smtClean="0"/>
              <a:t> </a:t>
            </a:r>
            <a:r>
              <a:rPr lang="it-IT" dirty="0" err="1" smtClean="0"/>
              <a:t>Transform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4</a:t>
            </a:fld>
            <a:endParaRPr lang="it-IT"/>
          </a:p>
        </p:txBody>
      </p:sp>
      <p:sp>
        <p:nvSpPr>
          <p:cNvPr id="8" name="Segnaposto data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457200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9" name="Segnaposto piè di pagina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457200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10" name="Segnaposto numero diapositiva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02CFAA-1ED8-FC42-B4C7-4ABDA17D8DE8}" type="slidenum">
              <a:rPr lang="it-IT" smtClean="0"/>
              <a:pPr/>
              <a:t>4</a:t>
            </a:fld>
            <a:endParaRPr lang="it-IT"/>
          </a:p>
        </p:txBody>
      </p:sp>
      <p:grpSp>
        <p:nvGrpSpPr>
          <p:cNvPr id="56" name="Gruppo 55"/>
          <p:cNvGrpSpPr/>
          <p:nvPr/>
        </p:nvGrpSpPr>
        <p:grpSpPr>
          <a:xfrm>
            <a:off x="494167" y="1318178"/>
            <a:ext cx="3256005" cy="3304410"/>
            <a:chOff x="767711" y="1842287"/>
            <a:chExt cx="3256005" cy="3304410"/>
          </a:xfrm>
        </p:grpSpPr>
        <p:sp>
          <p:nvSpPr>
            <p:cNvPr id="53" name="Ovale 52"/>
            <p:cNvSpPr/>
            <p:nvPr/>
          </p:nvSpPr>
          <p:spPr>
            <a:xfrm>
              <a:off x="1360153" y="2646505"/>
              <a:ext cx="2243556" cy="2176838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7" name="Connettore 2 26"/>
            <p:cNvCxnSpPr/>
            <p:nvPr/>
          </p:nvCxnSpPr>
          <p:spPr>
            <a:xfrm>
              <a:off x="987672" y="3487457"/>
              <a:ext cx="189081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/>
            <p:cNvCxnSpPr/>
            <p:nvPr/>
          </p:nvCxnSpPr>
          <p:spPr>
            <a:xfrm flipV="1">
              <a:off x="1380851" y="1842287"/>
              <a:ext cx="0" cy="19038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sellaDiTesto 28"/>
            <p:cNvSpPr txBox="1"/>
            <p:nvPr/>
          </p:nvSpPr>
          <p:spPr>
            <a:xfrm>
              <a:off x="2622747" y="3427783"/>
              <a:ext cx="457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i="1" dirty="0" smtClean="0">
                  <a:latin typeface="Times"/>
                  <a:cs typeface="Times"/>
                </a:rPr>
                <a:t>x</a:t>
              </a:r>
              <a:endParaRPr lang="it-IT" sz="2400" i="1" dirty="0">
                <a:latin typeface="Times"/>
                <a:cs typeface="Times"/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1050819" y="1852900"/>
              <a:ext cx="4348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i="1" dirty="0" smtClean="0">
                  <a:latin typeface="Times"/>
                  <a:cs typeface="Times"/>
                </a:rPr>
                <a:t>y</a:t>
              </a:r>
              <a:endParaRPr lang="it-IT" sz="2400" i="1" dirty="0">
                <a:latin typeface="Times"/>
                <a:cs typeface="Times"/>
              </a:endParaRP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1632205" y="2866302"/>
              <a:ext cx="1141467" cy="27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i="1" dirty="0">
                  <a:solidFill>
                    <a:srgbClr val="FF0000"/>
                  </a:solidFill>
                  <a:latin typeface="Times"/>
                  <a:cs typeface="Times"/>
                </a:rPr>
                <a:t>(</a:t>
              </a:r>
              <a:r>
                <a:rPr lang="it-IT" sz="2000" i="1" dirty="0" smtClean="0">
                  <a:solidFill>
                    <a:srgbClr val="FF0000"/>
                  </a:solidFill>
                  <a:latin typeface="Times"/>
                  <a:cs typeface="Times"/>
                </a:rPr>
                <a:t>x</a:t>
              </a:r>
              <a:r>
                <a:rPr lang="it-IT" sz="2000" i="1" baseline="-25000" dirty="0" smtClean="0">
                  <a:solidFill>
                    <a:srgbClr val="FF0000"/>
                  </a:solidFill>
                  <a:latin typeface="Times"/>
                  <a:cs typeface="Times"/>
                </a:rPr>
                <a:t>1</a:t>
              </a:r>
              <a:r>
                <a:rPr lang="it-IT" sz="2000" i="1" dirty="0" smtClean="0">
                  <a:solidFill>
                    <a:srgbClr val="FF0000"/>
                  </a:solidFill>
                  <a:latin typeface="Times"/>
                  <a:cs typeface="Times"/>
                </a:rPr>
                <a:t>,y</a:t>
              </a:r>
              <a:r>
                <a:rPr lang="it-IT" sz="2000" i="1" baseline="-25000" dirty="0">
                  <a:solidFill>
                    <a:srgbClr val="FF0000"/>
                  </a:solidFill>
                  <a:latin typeface="Times"/>
                  <a:cs typeface="Times"/>
                </a:rPr>
                <a:t>1</a:t>
              </a:r>
              <a:r>
                <a:rPr lang="it-IT" sz="2000" i="1" dirty="0" smtClean="0">
                  <a:solidFill>
                    <a:srgbClr val="FF0000"/>
                  </a:solidFill>
                  <a:latin typeface="Times"/>
                  <a:cs typeface="Times"/>
                </a:rPr>
                <a:t>)</a:t>
              </a:r>
              <a:endParaRPr lang="it-IT" sz="2000" i="1" dirty="0">
                <a:solidFill>
                  <a:srgbClr val="FF0000"/>
                </a:solidFill>
                <a:latin typeface="Times"/>
                <a:cs typeface="Times"/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767711" y="3537021"/>
              <a:ext cx="505777" cy="271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i="1" dirty="0" smtClean="0">
                  <a:latin typeface="Times"/>
                  <a:cs typeface="Times"/>
                </a:rPr>
                <a:t>(</a:t>
              </a:r>
              <a:r>
                <a:rPr lang="it-IT" sz="2000" i="1" dirty="0">
                  <a:latin typeface="Times"/>
                  <a:cs typeface="Times"/>
                </a:rPr>
                <a:t>0</a:t>
              </a:r>
              <a:r>
                <a:rPr lang="it-IT" sz="2000" i="1" dirty="0" smtClean="0">
                  <a:latin typeface="Times"/>
                  <a:cs typeface="Times"/>
                </a:rPr>
                <a:t>,0)</a:t>
              </a:r>
              <a:endParaRPr lang="it-IT" sz="2000" i="1" dirty="0">
                <a:latin typeface="Times"/>
                <a:cs typeface="Times"/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1530451" y="2274995"/>
              <a:ext cx="1141467" cy="27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i="1" dirty="0">
                  <a:solidFill>
                    <a:srgbClr val="0000FF"/>
                  </a:solidFill>
                  <a:latin typeface="Times"/>
                  <a:cs typeface="Times"/>
                </a:rPr>
                <a:t>(</a:t>
              </a:r>
              <a:r>
                <a:rPr lang="it-IT" sz="2000" i="1" dirty="0" smtClean="0">
                  <a:solidFill>
                    <a:srgbClr val="0000FF"/>
                  </a:solidFill>
                  <a:latin typeface="Times"/>
                  <a:cs typeface="Times"/>
                </a:rPr>
                <a:t>x</a:t>
              </a:r>
              <a:r>
                <a:rPr lang="it-IT" sz="2000" i="1" baseline="-25000" dirty="0" smtClean="0">
                  <a:solidFill>
                    <a:srgbClr val="0000FF"/>
                  </a:solidFill>
                  <a:latin typeface="Times"/>
                  <a:cs typeface="Times"/>
                </a:rPr>
                <a:t>2</a:t>
              </a:r>
              <a:r>
                <a:rPr lang="it-IT" sz="2000" i="1" dirty="0" smtClean="0">
                  <a:solidFill>
                    <a:srgbClr val="0000FF"/>
                  </a:solidFill>
                  <a:latin typeface="Times"/>
                  <a:cs typeface="Times"/>
                </a:rPr>
                <a:t>,y</a:t>
              </a:r>
              <a:r>
                <a:rPr lang="it-IT" sz="2000" i="1" baseline="-25000" dirty="0" smtClean="0">
                  <a:solidFill>
                    <a:srgbClr val="0000FF"/>
                  </a:solidFill>
                  <a:latin typeface="Times"/>
                  <a:cs typeface="Times"/>
                </a:rPr>
                <a:t>2</a:t>
              </a:r>
              <a:r>
                <a:rPr lang="it-IT" sz="2000" i="1" dirty="0" smtClean="0">
                  <a:solidFill>
                    <a:srgbClr val="0000FF"/>
                  </a:solidFill>
                  <a:latin typeface="Times"/>
                  <a:cs typeface="Times"/>
                </a:rPr>
                <a:t>)</a:t>
              </a:r>
              <a:endParaRPr lang="it-IT" sz="2000" i="1" dirty="0">
                <a:solidFill>
                  <a:srgbClr val="0000FF"/>
                </a:solidFill>
                <a:latin typeface="Times"/>
                <a:cs typeface="Times"/>
              </a:endParaRP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1517406" y="2673918"/>
              <a:ext cx="273326" cy="355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</a:t>
              </a:r>
              <a:endParaRPr lang="it-IT" sz="2800" dirty="0">
                <a:solidFill>
                  <a:srgbClr val="FF0000"/>
                </a:solidFill>
                <a:latin typeface="Times"/>
                <a:cs typeface="Times"/>
              </a:endParaRP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1842465" y="2465389"/>
              <a:ext cx="273326" cy="355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 smtClean="0">
                  <a:solidFill>
                    <a:srgbClr val="0000FF"/>
                  </a:solidFill>
                  <a:latin typeface="Wingdings"/>
                  <a:ea typeface="Wingdings"/>
                  <a:cs typeface="Wingdings"/>
                  <a:sym typeface="Wingdings"/>
                </a:rPr>
                <a:t></a:t>
              </a:r>
              <a:endParaRPr lang="it-IT" sz="2800" dirty="0">
                <a:solidFill>
                  <a:srgbClr val="0000FF"/>
                </a:solidFill>
                <a:latin typeface="Times"/>
                <a:cs typeface="Times"/>
              </a:endParaRP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2287323" y="2377176"/>
              <a:ext cx="273326" cy="355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 smtClean="0">
                  <a:solidFill>
                    <a:srgbClr val="008000"/>
                  </a:solidFill>
                  <a:latin typeface="Wingdings"/>
                  <a:ea typeface="Wingdings"/>
                  <a:cs typeface="Wingdings"/>
                  <a:sym typeface="Wingdings"/>
                </a:rPr>
                <a:t></a:t>
              </a:r>
              <a:endParaRPr lang="it-IT" sz="2800" dirty="0">
                <a:solidFill>
                  <a:srgbClr val="008000"/>
                </a:solidFill>
                <a:latin typeface="Times"/>
                <a:cs typeface="Times"/>
              </a:endParaRPr>
            </a:p>
          </p:txBody>
        </p:sp>
        <p:sp>
          <p:nvSpPr>
            <p:cNvPr id="43" name="Rettangolo 42"/>
            <p:cNvSpPr/>
            <p:nvPr/>
          </p:nvSpPr>
          <p:spPr>
            <a:xfrm>
              <a:off x="2235746" y="2226676"/>
              <a:ext cx="609328" cy="271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it-IT" sz="2000" i="1" dirty="0">
                  <a:solidFill>
                    <a:srgbClr val="008000"/>
                  </a:solidFill>
                  <a:latin typeface="Times"/>
                  <a:cs typeface="Times"/>
                </a:rPr>
                <a:t>(</a:t>
              </a:r>
              <a:r>
                <a:rPr lang="it-IT" sz="2000" i="1" dirty="0" smtClean="0">
                  <a:solidFill>
                    <a:srgbClr val="008000"/>
                  </a:solidFill>
                  <a:latin typeface="Times"/>
                  <a:cs typeface="Times"/>
                </a:rPr>
                <a:t>x</a:t>
              </a:r>
              <a:r>
                <a:rPr lang="it-IT" sz="2000" i="1" baseline="-25000" dirty="0" smtClean="0">
                  <a:solidFill>
                    <a:srgbClr val="008000"/>
                  </a:solidFill>
                  <a:latin typeface="Times"/>
                  <a:cs typeface="Times"/>
                </a:rPr>
                <a:t>3</a:t>
              </a:r>
              <a:r>
                <a:rPr lang="it-IT" sz="2000" i="1" dirty="0">
                  <a:solidFill>
                    <a:srgbClr val="008000"/>
                  </a:solidFill>
                  <a:latin typeface="Times"/>
                  <a:cs typeface="Times"/>
                </a:rPr>
                <a:t>,</a:t>
              </a:r>
              <a:r>
                <a:rPr lang="it-IT" sz="2000" i="1" dirty="0" smtClean="0">
                  <a:solidFill>
                    <a:srgbClr val="008000"/>
                  </a:solidFill>
                  <a:latin typeface="Times"/>
                  <a:cs typeface="Times"/>
                </a:rPr>
                <a:t>y</a:t>
              </a:r>
              <a:r>
                <a:rPr lang="it-IT" sz="2000" i="1" baseline="-25000" dirty="0" smtClean="0">
                  <a:solidFill>
                    <a:srgbClr val="008000"/>
                  </a:solidFill>
                  <a:latin typeface="Times"/>
                  <a:cs typeface="Times"/>
                </a:rPr>
                <a:t>3</a:t>
              </a:r>
              <a:r>
                <a:rPr lang="it-IT" sz="2000" i="1" dirty="0">
                  <a:solidFill>
                    <a:srgbClr val="008000"/>
                  </a:solidFill>
                  <a:latin typeface="Times"/>
                  <a:cs typeface="Times"/>
                </a:rPr>
                <a:t>)</a:t>
              </a: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3061668" y="2059533"/>
              <a:ext cx="273326" cy="3552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2800" dirty="0" smtClean="0">
                  <a:solidFill>
                    <a:srgbClr val="E46C0A"/>
                  </a:solidFill>
                  <a:latin typeface="Wingdings"/>
                  <a:ea typeface="Wingdings"/>
                  <a:cs typeface="Wingdings"/>
                  <a:sym typeface="Wingdings"/>
                </a:rPr>
                <a:t></a:t>
              </a:r>
              <a:endParaRPr lang="it-IT" sz="2800" dirty="0">
                <a:solidFill>
                  <a:srgbClr val="E46C0A"/>
                </a:solidFill>
                <a:latin typeface="Times"/>
                <a:cs typeface="Times"/>
              </a:endParaRPr>
            </a:p>
          </p:txBody>
        </p:sp>
        <p:sp>
          <p:nvSpPr>
            <p:cNvPr id="47" name="Rettangolo 46"/>
            <p:cNvSpPr/>
            <p:nvPr/>
          </p:nvSpPr>
          <p:spPr>
            <a:xfrm>
              <a:off x="2719340" y="1855719"/>
              <a:ext cx="822252" cy="399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it-IT" sz="2000" i="1" dirty="0">
                  <a:solidFill>
                    <a:schemeClr val="accent6">
                      <a:lumMod val="75000"/>
                    </a:schemeClr>
                  </a:solidFill>
                  <a:latin typeface="Times"/>
                  <a:cs typeface="Times"/>
                </a:rPr>
                <a:t>(</a:t>
              </a:r>
              <a:r>
                <a:rPr lang="it-IT" sz="2000" i="1" dirty="0" smtClean="0">
                  <a:solidFill>
                    <a:schemeClr val="accent6">
                      <a:lumMod val="75000"/>
                    </a:schemeClr>
                  </a:solidFill>
                  <a:latin typeface="Times"/>
                  <a:cs typeface="Times"/>
                </a:rPr>
                <a:t>x</a:t>
              </a:r>
              <a:r>
                <a:rPr lang="it-IT" sz="2000" i="1" baseline="-25000" dirty="0">
                  <a:solidFill>
                    <a:schemeClr val="accent6">
                      <a:lumMod val="75000"/>
                    </a:schemeClr>
                  </a:solidFill>
                  <a:latin typeface="Times"/>
                  <a:cs typeface="Times"/>
                </a:rPr>
                <a:t>4</a:t>
              </a:r>
              <a:r>
                <a:rPr lang="it-IT" sz="2000" i="1" dirty="0" smtClean="0">
                  <a:solidFill>
                    <a:schemeClr val="accent6">
                      <a:lumMod val="75000"/>
                    </a:schemeClr>
                  </a:solidFill>
                  <a:latin typeface="Times"/>
                  <a:cs typeface="Times"/>
                </a:rPr>
                <a:t>,y</a:t>
              </a:r>
              <a:r>
                <a:rPr lang="it-IT" sz="2000" i="1" baseline="-25000" dirty="0">
                  <a:solidFill>
                    <a:schemeClr val="accent6">
                      <a:lumMod val="75000"/>
                    </a:schemeClr>
                  </a:solidFill>
                  <a:latin typeface="Times"/>
                  <a:cs typeface="Times"/>
                </a:rPr>
                <a:t>4</a:t>
              </a:r>
              <a:r>
                <a:rPr lang="it-IT" sz="2000" i="1" dirty="0" smtClean="0">
                  <a:solidFill>
                    <a:schemeClr val="accent6">
                      <a:lumMod val="75000"/>
                    </a:schemeClr>
                  </a:solidFill>
                  <a:latin typeface="Times"/>
                  <a:cs typeface="Times"/>
                </a:rPr>
                <a:t>)</a:t>
              </a:r>
              <a:endParaRPr lang="it-IT" sz="2000" i="1" dirty="0">
                <a:solidFill>
                  <a:schemeClr val="accent6">
                    <a:lumMod val="75000"/>
                  </a:schemeClr>
                </a:solidFill>
                <a:latin typeface="Times"/>
                <a:cs typeface="Times"/>
              </a:endParaRPr>
            </a:p>
          </p:txBody>
        </p:sp>
        <p:sp>
          <p:nvSpPr>
            <p:cNvPr id="54" name="Rettangolo 53"/>
            <p:cNvSpPr/>
            <p:nvPr/>
          </p:nvSpPr>
          <p:spPr>
            <a:xfrm>
              <a:off x="879289" y="3913870"/>
              <a:ext cx="2992027" cy="10804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5" name="Rettangolo 54"/>
            <p:cNvSpPr/>
            <p:nvPr/>
          </p:nvSpPr>
          <p:spPr>
            <a:xfrm>
              <a:off x="3061668" y="2673918"/>
              <a:ext cx="962048" cy="24727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8" name="CasellaDiTesto 77"/>
          <p:cNvSpPr txBox="1"/>
          <p:nvPr/>
        </p:nvSpPr>
        <p:spPr>
          <a:xfrm>
            <a:off x="621167" y="44389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30667" y="3769618"/>
            <a:ext cx="791323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First step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: discretize the Hough space with a N</a:t>
            </a:r>
            <a:r>
              <a:rPr lang="en-GB" baseline="-25000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×N</a:t>
            </a:r>
            <a:r>
              <a:rPr lang="en-GB" baseline="-25000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Hough Matrix (or Vote Matrix) </a:t>
            </a:r>
          </a:p>
          <a:p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For each hit, all the matrix elements satisfying </a:t>
            </a:r>
          </a:p>
          <a:p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are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incremented by one unity (or weighted value).</a:t>
            </a:r>
          </a:p>
          <a:p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Accumulation points with high vote will correspond to real tracks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5768577" y="1125955"/>
            <a:ext cx="3322975" cy="2349431"/>
            <a:chOff x="5019277" y="1135661"/>
            <a:chExt cx="3322975" cy="2349431"/>
          </a:xfrm>
        </p:grpSpPr>
        <p:cxnSp>
          <p:nvCxnSpPr>
            <p:cNvPr id="62" name="Connettore 2 61"/>
            <p:cNvCxnSpPr/>
            <p:nvPr/>
          </p:nvCxnSpPr>
          <p:spPr>
            <a:xfrm>
              <a:off x="5159722" y="3107523"/>
              <a:ext cx="189081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2 62"/>
            <p:cNvCxnSpPr/>
            <p:nvPr/>
          </p:nvCxnSpPr>
          <p:spPr>
            <a:xfrm flipV="1">
              <a:off x="5552901" y="1462353"/>
              <a:ext cx="0" cy="19038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CasellaDiTesto 63"/>
            <p:cNvSpPr txBox="1"/>
            <p:nvPr/>
          </p:nvSpPr>
          <p:spPr>
            <a:xfrm>
              <a:off x="6892494" y="3023427"/>
              <a:ext cx="47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i="1" dirty="0">
                  <a:latin typeface="Times New Roman"/>
                  <a:cs typeface="Times New Roman"/>
                </a:rPr>
                <a:t>A</a:t>
              </a:r>
              <a:endParaRPr lang="it-IT" sz="2400" i="1" dirty="0">
                <a:latin typeface="Symbol" charset="2"/>
                <a:cs typeface="Symbol" charset="2"/>
              </a:endParaRPr>
            </a:p>
          </p:txBody>
        </p:sp>
        <p:sp>
          <p:nvSpPr>
            <p:cNvPr id="65" name="CasellaDiTesto 64"/>
            <p:cNvSpPr txBox="1"/>
            <p:nvPr/>
          </p:nvSpPr>
          <p:spPr>
            <a:xfrm>
              <a:off x="5211642" y="1548530"/>
              <a:ext cx="473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i="1" dirty="0">
                  <a:latin typeface="Times New Roman"/>
                  <a:cs typeface="Times New Roman"/>
                </a:rPr>
                <a:t>B</a:t>
              </a:r>
            </a:p>
          </p:txBody>
        </p:sp>
        <p:cxnSp>
          <p:nvCxnSpPr>
            <p:cNvPr id="66" name="Connettore 1 65"/>
            <p:cNvCxnSpPr/>
            <p:nvPr/>
          </p:nvCxnSpPr>
          <p:spPr>
            <a:xfrm>
              <a:off x="5211642" y="1462353"/>
              <a:ext cx="2312479" cy="164517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66"/>
            <p:cNvCxnSpPr>
              <a:endCxn id="64" idx="1"/>
            </p:cNvCxnSpPr>
            <p:nvPr/>
          </p:nvCxnSpPr>
          <p:spPr>
            <a:xfrm>
              <a:off x="5552901" y="1221099"/>
              <a:ext cx="1339593" cy="203316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69"/>
            <p:cNvCxnSpPr/>
            <p:nvPr/>
          </p:nvCxnSpPr>
          <p:spPr>
            <a:xfrm>
              <a:off x="5896158" y="1135661"/>
              <a:ext cx="568142" cy="2250542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/>
            <p:cNvCxnSpPr/>
            <p:nvPr/>
          </p:nvCxnSpPr>
          <p:spPr>
            <a:xfrm>
              <a:off x="5019277" y="2010195"/>
              <a:ext cx="2613444" cy="1262352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7 11"/>
            <p:cNvCxnSpPr/>
            <p:nvPr/>
          </p:nvCxnSpPr>
          <p:spPr>
            <a:xfrm flipV="1">
              <a:off x="6210300" y="1687824"/>
              <a:ext cx="558800" cy="355288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sellaDiTesto 12"/>
            <p:cNvSpPr txBox="1"/>
            <p:nvPr/>
          </p:nvSpPr>
          <p:spPr>
            <a:xfrm>
              <a:off x="6705990" y="1447507"/>
              <a:ext cx="16362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err="1" smtClean="0"/>
                <a:t>Accumulation</a:t>
              </a:r>
              <a:r>
                <a:rPr lang="it-IT" sz="1600" dirty="0" smtClean="0"/>
                <a:t> </a:t>
              </a:r>
              <a:r>
                <a:rPr lang="it-IT" sz="1600" dirty="0" err="1" smtClean="0"/>
                <a:t>point</a:t>
              </a:r>
              <a:endParaRPr lang="it-IT" sz="1600" dirty="0"/>
            </a:p>
          </p:txBody>
        </p:sp>
      </p:grpSp>
      <p:graphicFrame>
        <p:nvGraphicFramePr>
          <p:cNvPr id="44" name="Oggetto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292878"/>
              </p:ext>
            </p:extLst>
          </p:nvPr>
        </p:nvGraphicFramePr>
        <p:xfrm>
          <a:off x="5211157" y="4444788"/>
          <a:ext cx="238283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Equation" r:id="rId3" imgW="1244600" imgH="444500" progId="Equation.3">
                  <p:embed/>
                </p:oleObj>
              </mc:Choice>
              <mc:Fallback>
                <p:oleObj name="Equation" r:id="rId3" imgW="1244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11157" y="4444788"/>
                        <a:ext cx="2382838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uppo 21"/>
          <p:cNvGrpSpPr/>
          <p:nvPr/>
        </p:nvGrpSpPr>
        <p:grpSpPr>
          <a:xfrm>
            <a:off x="2984376" y="1466813"/>
            <a:ext cx="3048124" cy="2147783"/>
            <a:chOff x="2844676" y="1619213"/>
            <a:chExt cx="3048124" cy="2147783"/>
          </a:xfrm>
        </p:grpSpPr>
        <p:sp>
          <p:nvSpPr>
            <p:cNvPr id="3" name="Freccia destra 2"/>
            <p:cNvSpPr/>
            <p:nvPr/>
          </p:nvSpPr>
          <p:spPr>
            <a:xfrm>
              <a:off x="2844676" y="1619213"/>
              <a:ext cx="3048124" cy="214778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dirty="0">
                <a:solidFill>
                  <a:srgbClr val="000000"/>
                </a:solidFill>
              </a:endParaRP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2969346" y="2120401"/>
              <a:ext cx="272303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 smtClean="0">
                  <a:solidFill>
                    <a:schemeClr val="tx2">
                      <a:lumMod val="75000"/>
                    </a:schemeClr>
                  </a:solidFill>
                </a:rPr>
                <a:t>Hits lying on a circle </a:t>
              </a:r>
              <a:r>
                <a:rPr lang="en-GB" sz="1600" dirty="0" smtClean="0">
                  <a:solidFill>
                    <a:schemeClr val="tx2">
                      <a:lumMod val="75000"/>
                    </a:schemeClr>
                  </a:solidFill>
                  <a:sym typeface="Wingdings"/>
                </a:rPr>
                <a:t></a:t>
              </a:r>
              <a:r>
                <a:rPr lang="en-GB" sz="1600" dirty="0" smtClean="0">
                  <a:solidFill>
                    <a:schemeClr val="tx2">
                      <a:lumMod val="75000"/>
                    </a:schemeClr>
                  </a:solidFill>
                </a:rPr>
                <a:t> the corresponding lines in the Hough Space meet in a (accumulation) point </a:t>
              </a:r>
              <a:endParaRPr lang="en-GB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73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Hough</a:t>
            </a:r>
            <a:r>
              <a:rPr lang="it-IT" dirty="0" smtClean="0"/>
              <a:t> </a:t>
            </a:r>
            <a:r>
              <a:rPr lang="it-IT" dirty="0" err="1" smtClean="0"/>
              <a:t>Transform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5</a:t>
            </a:fld>
            <a:endParaRPr lang="it-IT"/>
          </a:p>
        </p:txBody>
      </p:sp>
      <p:sp>
        <p:nvSpPr>
          <p:cNvPr id="8" name="Segnaposto data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457200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9" name="Segnaposto piè di pagina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457200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10" name="Segnaposto numero diapositiva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02CFAA-1ED8-FC42-B4C7-4ABDA17D8DE8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11" name="Immagine 10" descr="vote-1hi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7936"/>
            <a:ext cx="3844179" cy="3768618"/>
          </a:xfrm>
          <a:prstGeom prst="rect">
            <a:avLst/>
          </a:prstGeom>
        </p:spPr>
      </p:pic>
      <p:pic>
        <p:nvPicPr>
          <p:cNvPr id="14" name="Immagine 13" descr="vote-100hi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37" y="1857936"/>
            <a:ext cx="3924463" cy="3768618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685366" y="1366406"/>
            <a:ext cx="722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76092"/>
                </a:solidFill>
              </a:rPr>
              <a:t>Second step</a:t>
            </a:r>
            <a:r>
              <a:rPr lang="en-GB" dirty="0" smtClean="0">
                <a:solidFill>
                  <a:srgbClr val="376092"/>
                </a:solidFill>
              </a:rPr>
              <a:t>: find local maxima of the Hough Matrix (each maximum corresponding to a real track)</a:t>
            </a:r>
            <a:endParaRPr lang="en-GB" dirty="0">
              <a:solidFill>
                <a:srgbClr val="37609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22707" y="5426857"/>
            <a:ext cx="200149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376092"/>
                </a:solidFill>
              </a:rPr>
              <a:t>10 </a:t>
            </a:r>
            <a:r>
              <a:rPr lang="it-IT" dirty="0" err="1" smtClean="0">
                <a:solidFill>
                  <a:srgbClr val="376092"/>
                </a:solidFill>
              </a:rPr>
              <a:t>hits</a:t>
            </a:r>
            <a:r>
              <a:rPr lang="it-IT" dirty="0" smtClean="0">
                <a:solidFill>
                  <a:srgbClr val="376092"/>
                </a:solidFill>
              </a:rPr>
              <a:t>, 1 </a:t>
            </a:r>
            <a:r>
              <a:rPr lang="it-IT" dirty="0" err="1" smtClean="0">
                <a:solidFill>
                  <a:srgbClr val="376092"/>
                </a:solidFill>
              </a:rPr>
              <a:t>track</a:t>
            </a:r>
            <a:endParaRPr lang="it-IT" dirty="0">
              <a:solidFill>
                <a:srgbClr val="376092"/>
              </a:solidFill>
            </a:endParaRPr>
          </a:p>
          <a:p>
            <a:r>
              <a:rPr lang="it-IT" dirty="0" err="1" smtClean="0">
                <a:solidFill>
                  <a:srgbClr val="376092"/>
                </a:solidFill>
              </a:rPr>
              <a:t>Very</a:t>
            </a:r>
            <a:r>
              <a:rPr lang="it-IT" dirty="0" smtClean="0">
                <a:solidFill>
                  <a:srgbClr val="376092"/>
                </a:solidFill>
              </a:rPr>
              <a:t> </a:t>
            </a:r>
            <a:r>
              <a:rPr lang="it-IT" dirty="0" err="1" smtClean="0">
                <a:solidFill>
                  <a:srgbClr val="376092"/>
                </a:solidFill>
              </a:rPr>
              <a:t>simple</a:t>
            </a:r>
            <a:r>
              <a:rPr lang="it-IT" dirty="0" smtClean="0">
                <a:solidFill>
                  <a:srgbClr val="376092"/>
                </a:solidFill>
              </a:rPr>
              <a:t> case</a:t>
            </a:r>
            <a:endParaRPr lang="it-IT" dirty="0">
              <a:solidFill>
                <a:srgbClr val="37609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876800" y="5422900"/>
            <a:ext cx="40259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376092"/>
                </a:solidFill>
              </a:rPr>
              <a:t>100 hits, 8 tracks, a little bit complex (some cuts needed)</a:t>
            </a:r>
            <a:endParaRPr lang="en-GB">
              <a:solidFill>
                <a:srgbClr val="376092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6299200" y="3403600"/>
            <a:ext cx="723900" cy="7239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905435" y="2696106"/>
            <a:ext cx="1685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6600"/>
                </a:solidFill>
              </a:rPr>
              <a:t>Red=accumulation point</a:t>
            </a:r>
            <a:endParaRPr lang="en-GB" sz="1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3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Test </a:t>
            </a:r>
            <a:r>
              <a:rPr lang="it-IT" dirty="0" err="1" smtClean="0"/>
              <a:t>description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68382"/>
            <a:ext cx="8229600" cy="489814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Stand-alone </a:t>
            </a:r>
            <a:r>
              <a:rPr lang="en-GB" dirty="0" err="1" smtClean="0"/>
              <a:t>testbed</a:t>
            </a:r>
            <a:r>
              <a:rPr lang="en-GB" dirty="0" smtClean="0"/>
              <a:t>, not (yet) interfaced to any experiment framework</a:t>
            </a:r>
          </a:p>
          <a:p>
            <a:r>
              <a:rPr lang="en-GB" dirty="0" smtClean="0"/>
              <a:t>Model based on a cylindrical 12-layer Si detector</a:t>
            </a:r>
          </a:p>
          <a:p>
            <a:pPr lvl="1"/>
            <a:r>
              <a:rPr lang="en-GB" dirty="0" smtClean="0"/>
              <a:t>100 simulated events (</a:t>
            </a:r>
            <a:r>
              <a:rPr lang="en-GB" dirty="0" err="1" smtClean="0"/>
              <a:t>pp</a:t>
            </a:r>
            <a:r>
              <a:rPr lang="en-GB" dirty="0" smtClean="0"/>
              <a:t> collisions @ LHC energy, Minimum Bias sample with low </a:t>
            </a:r>
            <a:r>
              <a:rPr lang="en-GB" dirty="0" err="1" smtClean="0"/>
              <a:t>p_T</a:t>
            </a:r>
            <a:r>
              <a:rPr lang="en-GB" dirty="0" smtClean="0"/>
              <a:t> tracks)</a:t>
            </a:r>
          </a:p>
          <a:p>
            <a:pPr lvl="1"/>
            <a:r>
              <a:rPr lang="en-GB" dirty="0" smtClean="0"/>
              <a:t>Each event contains up to 5000 hits and O(100) tracks</a:t>
            </a:r>
          </a:p>
          <a:p>
            <a:pPr lvl="1"/>
            <a:r>
              <a:rPr lang="en-GB" dirty="0" smtClean="0"/>
              <a:t> Known quantities: </a:t>
            </a:r>
            <a:r>
              <a:rPr lang="en-GB" i="1" dirty="0" err="1" smtClean="0"/>
              <a:t>x,y,z</a:t>
            </a:r>
            <a:r>
              <a:rPr lang="en-GB" dirty="0" smtClean="0"/>
              <a:t> </a:t>
            </a:r>
            <a:r>
              <a:rPr lang="en-GB" dirty="0" err="1" smtClean="0"/>
              <a:t>coord’s</a:t>
            </a:r>
            <a:r>
              <a:rPr lang="en-GB" dirty="0" smtClean="0"/>
              <a:t> of the hits</a:t>
            </a:r>
          </a:p>
          <a:p>
            <a:pPr lvl="1"/>
            <a:r>
              <a:rPr lang="en-GB" dirty="0" smtClean="0"/>
              <a:t> Hough-space divided in 4 </a:t>
            </a:r>
            <a:r>
              <a:rPr lang="en-GB" dirty="0" err="1" smtClean="0"/>
              <a:t>iper</a:t>
            </a:r>
            <a:r>
              <a:rPr lang="en-GB" dirty="0" smtClean="0"/>
              <a:t>-dimensions: </a:t>
            </a:r>
          </a:p>
          <a:p>
            <a:pPr marL="457200" lvl="1" indent="0">
              <a:buNone/>
            </a:pPr>
            <a:r>
              <a:rPr lang="en-GB" dirty="0" smtClean="0"/>
              <a:t>	the  </a:t>
            </a:r>
            <a:r>
              <a:rPr lang="en-GB" i="1" dirty="0" smtClean="0"/>
              <a:t>A</a:t>
            </a:r>
            <a:r>
              <a:rPr lang="en-GB" dirty="0" smtClean="0"/>
              <a:t> and </a:t>
            </a:r>
            <a:r>
              <a:rPr lang="en-GB" i="1" dirty="0" smtClean="0"/>
              <a:t>B</a:t>
            </a:r>
            <a:r>
              <a:rPr lang="en-GB" dirty="0" smtClean="0"/>
              <a:t> parameters and the t</a:t>
            </a:r>
            <a:r>
              <a:rPr lang="en-GB" dirty="0" smtClean="0"/>
              <a:t>ransverse (</a:t>
            </a:r>
            <a:r>
              <a:rPr lang="en-GB" i="1" dirty="0" smtClean="0">
                <a:latin typeface="Symbol" charset="2"/>
                <a:cs typeface="Symbol" charset="2"/>
              </a:rPr>
              <a:t>f</a:t>
            </a:r>
            <a:r>
              <a:rPr lang="en-GB" dirty="0" smtClean="0"/>
              <a:t>) 	and longitudinal (</a:t>
            </a:r>
            <a:r>
              <a:rPr lang="en-GB" i="1" dirty="0" smtClean="0">
                <a:latin typeface="Symbol" charset="2"/>
                <a:cs typeface="Symbol" charset="2"/>
              </a:rPr>
              <a:t>q</a:t>
            </a:r>
            <a:r>
              <a:rPr lang="en-GB" dirty="0" smtClean="0"/>
              <a:t>) planes </a:t>
            </a:r>
            <a:endParaRPr lang="en-GB" dirty="0" smtClean="0"/>
          </a:p>
          <a:p>
            <a:pPr lvl="1"/>
            <a:r>
              <a:rPr lang="en-GB" dirty="0" smtClean="0"/>
              <a:t>4x16x1024x1024 M</a:t>
            </a:r>
            <a:r>
              <a:rPr lang="en-GB" baseline="-25000" dirty="0" smtClean="0"/>
              <a:t>H</a:t>
            </a:r>
            <a:r>
              <a:rPr lang="en-GB" dirty="0" smtClean="0"/>
              <a:t>(</a:t>
            </a:r>
            <a:r>
              <a:rPr lang="en-GB" i="1" dirty="0" err="1" smtClean="0">
                <a:latin typeface="Symbol" charset="2"/>
                <a:cs typeface="Symbol" charset="2"/>
              </a:rPr>
              <a:t>f</a:t>
            </a:r>
            <a:r>
              <a:rPr lang="en-GB" dirty="0" err="1" smtClean="0"/>
              <a:t>,</a:t>
            </a:r>
            <a:r>
              <a:rPr lang="en-GB" i="1" dirty="0" err="1" smtClean="0">
                <a:latin typeface="Symbol" charset="2"/>
                <a:cs typeface="Symbol" charset="2"/>
              </a:rPr>
              <a:t>q</a:t>
            </a:r>
            <a:r>
              <a:rPr lang="en-GB" dirty="0" err="1" smtClean="0"/>
              <a:t>,A,B</a:t>
            </a:r>
            <a:r>
              <a:rPr lang="en-GB" dirty="0" smtClean="0"/>
              <a:t>) Hough-matrix</a:t>
            </a:r>
            <a:endParaRPr lang="en-GB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277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Computing </a:t>
            </a:r>
            <a:r>
              <a:rPr lang="it-IT" dirty="0" err="1" smtClean="0"/>
              <a:t>resources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100" smtClean="0"/>
              <a:t>10/09/14</a:t>
            </a:r>
            <a:endParaRPr lang="it-IT" sz="110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100" smtClean="0"/>
              <a:t>L. Rinaldi - GPGPU for track finding and triggering in High Energy Physics </a:t>
            </a:r>
            <a:endParaRPr lang="it-IT" sz="110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z="1100" smtClean="0"/>
              <a:t>7</a:t>
            </a:fld>
            <a:endParaRPr lang="it-IT" sz="110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55286"/>
              </p:ext>
            </p:extLst>
          </p:nvPr>
        </p:nvGraphicFramePr>
        <p:xfrm>
          <a:off x="692074" y="1843384"/>
          <a:ext cx="7766125" cy="4158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324"/>
                <a:gridCol w="1927537"/>
                <a:gridCol w="1733632"/>
                <a:gridCol w="1733632"/>
              </a:tblGrid>
              <a:tr h="748781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Device</a:t>
                      </a:r>
                      <a:r>
                        <a:rPr lang="it-IT" sz="1800" baseline="0" dirty="0" smtClean="0"/>
                        <a:t> </a:t>
                      </a:r>
                      <a:r>
                        <a:rPr lang="it-IT" sz="1800" baseline="0" dirty="0" err="1" smtClean="0"/>
                        <a:t>specification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NVIDIA </a:t>
                      </a:r>
                      <a:endParaRPr lang="it-IT" sz="1800" dirty="0" smtClean="0"/>
                    </a:p>
                    <a:p>
                      <a:pPr algn="ctr"/>
                      <a:r>
                        <a:rPr lang="it-IT" sz="1800" dirty="0" err="1" smtClean="0"/>
                        <a:t>GeForce</a:t>
                      </a:r>
                      <a:r>
                        <a:rPr lang="it-IT" sz="1800" dirty="0" smtClean="0"/>
                        <a:t> GTX770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NVIDIA </a:t>
                      </a:r>
                    </a:p>
                    <a:p>
                      <a:pPr algn="ctr"/>
                      <a:r>
                        <a:rPr lang="it-IT" sz="1800" dirty="0" smtClean="0"/>
                        <a:t>Tesla</a:t>
                      </a:r>
                      <a:r>
                        <a:rPr lang="it-IT" sz="1800" baseline="0" dirty="0" smtClean="0"/>
                        <a:t> </a:t>
                      </a:r>
                      <a:r>
                        <a:rPr lang="it-IT" sz="1800" dirty="0" smtClean="0"/>
                        <a:t>K20m</a:t>
                      </a:r>
                    </a:p>
                    <a:p>
                      <a:pPr algn="ctr"/>
                      <a:r>
                        <a:rPr lang="it-IT" sz="1800" dirty="0" smtClean="0"/>
                        <a:t>(2x)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NVIDIA</a:t>
                      </a:r>
                    </a:p>
                    <a:p>
                      <a:pPr algn="ctr"/>
                      <a:r>
                        <a:rPr lang="it-IT" sz="1800" dirty="0" smtClean="0"/>
                        <a:t>Tesla </a:t>
                      </a:r>
                      <a:r>
                        <a:rPr lang="it-IT" sz="1800" dirty="0" smtClean="0"/>
                        <a:t>K40m</a:t>
                      </a:r>
                    </a:p>
                    <a:p>
                      <a:pPr algn="ctr"/>
                      <a:r>
                        <a:rPr lang="it-IT" sz="1800" dirty="0" smtClean="0"/>
                        <a:t>(2x)</a:t>
                      </a:r>
                      <a:endParaRPr lang="it-IT" sz="1800" dirty="0"/>
                    </a:p>
                  </a:txBody>
                  <a:tcPr/>
                </a:tc>
              </a:tr>
              <a:tr h="524146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Performance (</a:t>
                      </a:r>
                      <a:r>
                        <a:rPr lang="it-IT" sz="1800" dirty="0" err="1" smtClean="0"/>
                        <a:t>Gflops</a:t>
                      </a:r>
                      <a:r>
                        <a:rPr lang="it-IT" sz="1800" dirty="0" smtClean="0"/>
                        <a:t>)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3213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3524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4291</a:t>
                      </a:r>
                      <a:endParaRPr lang="it-IT" sz="1800" dirty="0"/>
                    </a:p>
                  </a:txBody>
                  <a:tcPr/>
                </a:tc>
              </a:tr>
              <a:tr h="660959">
                <a:tc>
                  <a:txBody>
                    <a:bodyPr/>
                    <a:lstStyle/>
                    <a:p>
                      <a:r>
                        <a:rPr lang="it-IT" sz="1800" dirty="0" err="1" smtClean="0"/>
                        <a:t>Mem</a:t>
                      </a:r>
                      <a:r>
                        <a:rPr lang="it-IT" sz="1800" dirty="0" smtClean="0"/>
                        <a:t>. </a:t>
                      </a:r>
                      <a:r>
                        <a:rPr lang="it-IT" sz="1800" dirty="0" err="1" smtClean="0"/>
                        <a:t>Bandwidth</a:t>
                      </a:r>
                      <a:r>
                        <a:rPr lang="it-IT" sz="1800" dirty="0" smtClean="0"/>
                        <a:t> (GB/</a:t>
                      </a:r>
                      <a:r>
                        <a:rPr lang="it-IT" sz="1800" dirty="0" err="1" smtClean="0"/>
                        <a:t>s</a:t>
                      </a:r>
                      <a:r>
                        <a:rPr lang="it-IT" sz="1800" dirty="0" smtClean="0"/>
                        <a:t>)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224.3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208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288</a:t>
                      </a:r>
                      <a:endParaRPr lang="it-IT" sz="1800" dirty="0"/>
                    </a:p>
                  </a:txBody>
                  <a:tcPr/>
                </a:tc>
              </a:tr>
              <a:tr h="51163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Connection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PCIe3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PCIe3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PCIe3</a:t>
                      </a:r>
                      <a:endParaRPr lang="it-IT" sz="1800" dirty="0"/>
                    </a:p>
                  </a:txBody>
                  <a:tcPr/>
                </a:tc>
              </a:tr>
              <a:tr h="511638">
                <a:tc>
                  <a:txBody>
                    <a:bodyPr/>
                    <a:lstStyle/>
                    <a:p>
                      <a:r>
                        <a:rPr lang="it-IT" sz="1800" dirty="0" err="1" smtClean="0"/>
                        <a:t>Mem</a:t>
                      </a:r>
                      <a:r>
                        <a:rPr lang="it-IT" sz="1800" dirty="0" smtClean="0"/>
                        <a:t>. </a:t>
                      </a:r>
                      <a:r>
                        <a:rPr lang="it-IT" sz="1800" dirty="0" err="1" smtClean="0"/>
                        <a:t>Size</a:t>
                      </a:r>
                      <a:r>
                        <a:rPr lang="it-IT" sz="1800" dirty="0" smtClean="0"/>
                        <a:t> (MB)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2048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5120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12228</a:t>
                      </a:r>
                      <a:endParaRPr lang="it-IT" sz="1800" dirty="0"/>
                    </a:p>
                  </a:txBody>
                  <a:tcPr/>
                </a:tc>
              </a:tr>
              <a:tr h="511638">
                <a:tc>
                  <a:txBody>
                    <a:bodyPr/>
                    <a:lstStyle/>
                    <a:p>
                      <a:r>
                        <a:rPr lang="it-IT" sz="1800" dirty="0" err="1" smtClean="0"/>
                        <a:t>Number</a:t>
                      </a:r>
                      <a:r>
                        <a:rPr lang="it-IT" sz="1800" dirty="0" smtClean="0"/>
                        <a:t> of </a:t>
                      </a:r>
                      <a:r>
                        <a:rPr lang="it-IT" sz="1800" dirty="0" err="1" smtClean="0"/>
                        <a:t>Cores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1536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2496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2880</a:t>
                      </a:r>
                      <a:endParaRPr lang="it-IT" sz="1800" dirty="0"/>
                    </a:p>
                  </a:txBody>
                  <a:tcPr/>
                </a:tc>
              </a:tr>
              <a:tr h="524146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Clock </a:t>
                      </a:r>
                      <a:r>
                        <a:rPr lang="it-IT" sz="1800" dirty="0" err="1" smtClean="0"/>
                        <a:t>Speed</a:t>
                      </a:r>
                      <a:r>
                        <a:rPr lang="it-IT" sz="1800" dirty="0" smtClean="0"/>
                        <a:t> (MHz)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1046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706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745</a:t>
                      </a:r>
                      <a:endParaRPr lang="it-IT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Parentesi graffa chiusa 10"/>
          <p:cNvSpPr/>
          <p:nvPr/>
        </p:nvSpPr>
        <p:spPr>
          <a:xfrm rot="16200000">
            <a:off x="6595620" y="-44597"/>
            <a:ext cx="298450" cy="342671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Parentesi graffa chiusa 11"/>
          <p:cNvSpPr/>
          <p:nvPr/>
        </p:nvSpPr>
        <p:spPr>
          <a:xfrm rot="16200000">
            <a:off x="3821574" y="701224"/>
            <a:ext cx="323852" cy="190966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5298487" y="1175372"/>
            <a:ext cx="2787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376092"/>
                </a:solidFill>
              </a:rPr>
              <a:t>INFN-CNAF HPC-Cluster</a:t>
            </a:r>
            <a:endParaRPr lang="it-IT" dirty="0">
              <a:solidFill>
                <a:srgbClr val="376092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124200" y="1159409"/>
            <a:ext cx="181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376092"/>
                </a:solidFill>
              </a:rPr>
              <a:t>Local </a:t>
            </a:r>
            <a:r>
              <a:rPr lang="it-IT" dirty="0" err="1" smtClean="0">
                <a:solidFill>
                  <a:srgbClr val="376092"/>
                </a:solidFill>
              </a:rPr>
              <a:t>resources</a:t>
            </a:r>
            <a:endParaRPr lang="it-IT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9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HT </a:t>
            </a:r>
            <a:r>
              <a:rPr lang="it-IT" dirty="0" err="1" smtClean="0"/>
              <a:t>algorithm</a:t>
            </a:r>
            <a:r>
              <a:rPr lang="it-IT" dirty="0" smtClean="0"/>
              <a:t> </a:t>
            </a:r>
            <a:r>
              <a:rPr lang="it-IT" dirty="0"/>
              <a:t>p</a:t>
            </a:r>
            <a:r>
              <a:rPr lang="it-IT" dirty="0" smtClean="0"/>
              <a:t>erformance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10/09/14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Rinaldi - GPGPU for track finding and triggering in High Energy Physics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CFAA-1ED8-FC42-B4C7-4ABDA17D8DE8}" type="slidenum">
              <a:rPr lang="it-IT" smtClean="0"/>
              <a:t>8</a:t>
            </a:fld>
            <a:endParaRPr lang="it-IT"/>
          </a:p>
        </p:txBody>
      </p:sp>
      <p:pic>
        <p:nvPicPr>
          <p:cNvPr id="3" name="Immagine 2" descr="ntra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38" y="1510630"/>
            <a:ext cx="4046362" cy="389021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124200" y="5216175"/>
            <a:ext cx="127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Generated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 rot="16200000">
            <a:off x="-47884" y="2427518"/>
            <a:ext cx="167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Reconstructed</a:t>
            </a:r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96211" y="1432913"/>
            <a:ext cx="342231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Number</a:t>
            </a:r>
            <a:r>
              <a:rPr lang="it-IT" dirty="0" smtClean="0"/>
              <a:t> of </a:t>
            </a:r>
            <a:r>
              <a:rPr lang="it-IT" dirty="0" err="1" smtClean="0"/>
              <a:t>tracks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387475" y="1815613"/>
            <a:ext cx="3195052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17375E"/>
                </a:solidFill>
              </a:rPr>
              <a:t>Number of reconstructed tracks strongly </a:t>
            </a:r>
            <a:r>
              <a:rPr lang="en-GB" dirty="0" smtClean="0">
                <a:solidFill>
                  <a:srgbClr val="17375E"/>
                </a:solidFill>
              </a:rPr>
              <a:t>dependent </a:t>
            </a:r>
            <a:r>
              <a:rPr lang="en-GB" dirty="0" smtClean="0">
                <a:solidFill>
                  <a:srgbClr val="17375E"/>
                </a:solidFill>
              </a:rPr>
              <a:t>on algorithm parameters: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17375E"/>
                </a:solidFill>
              </a:rPr>
              <a:t>Hough Matrix Dimension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17375E"/>
                </a:solidFill>
              </a:rPr>
              <a:t>Vote threshold</a:t>
            </a:r>
          </a:p>
          <a:p>
            <a:pPr marL="285750" indent="-285750">
              <a:buFont typeface="Arial"/>
              <a:buChar char="•"/>
            </a:pPr>
            <a:endParaRPr lang="en-GB" dirty="0">
              <a:solidFill>
                <a:srgbClr val="17375E"/>
              </a:solidFill>
            </a:endParaRPr>
          </a:p>
          <a:p>
            <a:r>
              <a:rPr lang="en-GB" dirty="0" smtClean="0">
                <a:solidFill>
                  <a:srgbClr val="17375E"/>
                </a:solidFill>
              </a:rPr>
              <a:t>Reconstruction </a:t>
            </a:r>
            <a:r>
              <a:rPr lang="en-GB" dirty="0" smtClean="0">
                <a:solidFill>
                  <a:srgbClr val="17375E"/>
                </a:solidFill>
              </a:rPr>
              <a:t>slightly </a:t>
            </a:r>
            <a:r>
              <a:rPr lang="en-GB" dirty="0" smtClean="0">
                <a:solidFill>
                  <a:srgbClr val="17375E"/>
                </a:solidFill>
              </a:rPr>
              <a:t>overestimated:</a:t>
            </a:r>
          </a:p>
          <a:p>
            <a:endParaRPr lang="en-GB" dirty="0">
              <a:solidFill>
                <a:srgbClr val="17375E"/>
              </a:solidFill>
            </a:endParaRPr>
          </a:p>
          <a:p>
            <a:r>
              <a:rPr lang="en-GB" dirty="0" smtClean="0">
                <a:solidFill>
                  <a:srgbClr val="17375E"/>
                </a:solidFill>
              </a:rPr>
              <a:t>A solution could be to add more constraints from other event features</a:t>
            </a:r>
          </a:p>
        </p:txBody>
      </p:sp>
    </p:spTree>
    <p:extLst>
      <p:ext uri="{BB962C8B-B14F-4D97-AF65-F5344CB8AC3E}">
        <p14:creationId xmlns:p14="http://schemas.microsoft.com/office/powerpoint/2010/main" val="2980042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17613</TotalTime>
  <Words>1961</Words>
  <Application>Microsoft Macintosh PowerPoint</Application>
  <PresentationFormat>Presentazione su schermo (4:3)</PresentationFormat>
  <Paragraphs>377</Paragraphs>
  <Slides>26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29" baseType="lpstr">
      <vt:lpstr>Tema di Office</vt:lpstr>
      <vt:lpstr>Equation</vt:lpstr>
      <vt:lpstr>Microsoft Equation</vt:lpstr>
      <vt:lpstr>Presentazione di PowerPoint</vt:lpstr>
      <vt:lpstr>Outlook</vt:lpstr>
      <vt:lpstr>Tracking in HEP experiments</vt:lpstr>
      <vt:lpstr>The Hough Transform</vt:lpstr>
      <vt:lpstr>The Hough Transform</vt:lpstr>
      <vt:lpstr>The Hough Transform</vt:lpstr>
      <vt:lpstr>Test description</vt:lpstr>
      <vt:lpstr>Computing resources</vt:lpstr>
      <vt:lpstr>HT algorithm performance</vt:lpstr>
      <vt:lpstr>HT vs c2 fit</vt:lpstr>
      <vt:lpstr>CUDA 6.0 coding</vt:lpstr>
      <vt:lpstr>CUDA 6.0 coding</vt:lpstr>
      <vt:lpstr>OpenCL 1.1 coding</vt:lpstr>
      <vt:lpstr>OpenCL 1.1 coding</vt:lpstr>
      <vt:lpstr>Total execution time vs CPU</vt:lpstr>
      <vt:lpstr>CUDA vs OpenCL</vt:lpstr>
      <vt:lpstr>Kernel: Hough Matrix Filling</vt:lpstr>
      <vt:lpstr>Kernel: Relative Maxima</vt:lpstr>
      <vt:lpstr>Host  Device throughput</vt:lpstr>
      <vt:lpstr>Multi-GPU configuration</vt:lpstr>
      <vt:lpstr>Multi-GPU configuration </vt:lpstr>
      <vt:lpstr>Multi-GPU results</vt:lpstr>
      <vt:lpstr>Summary and lesson learned</vt:lpstr>
      <vt:lpstr>Next steps</vt:lpstr>
      <vt:lpstr>backup</vt:lpstr>
      <vt:lpstr>CUDA &amp;&amp; OpenCL</vt:lpstr>
    </vt:vector>
  </TitlesOfParts>
  <Company>INFN - Bologna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Lorenzo Rinaldi</dc:creator>
  <cp:lastModifiedBy>Lorenzo Rinaldi</cp:lastModifiedBy>
  <cp:revision>154</cp:revision>
  <dcterms:created xsi:type="dcterms:W3CDTF">2014-08-28T07:52:03Z</dcterms:created>
  <dcterms:modified xsi:type="dcterms:W3CDTF">2014-09-10T08:42:25Z</dcterms:modified>
</cp:coreProperties>
</file>