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57" r:id="rId3"/>
    <p:sldId id="325" r:id="rId4"/>
    <p:sldId id="355" r:id="rId5"/>
    <p:sldId id="356" r:id="rId6"/>
    <p:sldId id="331" r:id="rId7"/>
    <p:sldId id="332" r:id="rId8"/>
    <p:sldId id="329" r:id="rId9"/>
    <p:sldId id="265" r:id="rId10"/>
    <p:sldId id="330" r:id="rId11"/>
    <p:sldId id="319" r:id="rId12"/>
    <p:sldId id="333" r:id="rId13"/>
    <p:sldId id="334" r:id="rId14"/>
    <p:sldId id="341" r:id="rId15"/>
    <p:sldId id="262" r:id="rId16"/>
    <p:sldId id="267" r:id="rId17"/>
    <p:sldId id="337" r:id="rId18"/>
    <p:sldId id="353" r:id="rId19"/>
    <p:sldId id="354" r:id="rId20"/>
    <p:sldId id="358" r:id="rId21"/>
    <p:sldId id="269" r:id="rId22"/>
    <p:sldId id="295" r:id="rId23"/>
    <p:sldId id="343" r:id="rId24"/>
    <p:sldId id="345" r:id="rId25"/>
    <p:sldId id="346" r:id="rId26"/>
    <p:sldId id="347" r:id="rId27"/>
    <p:sldId id="321" r:id="rId28"/>
    <p:sldId id="274" r:id="rId29"/>
    <p:sldId id="275" r:id="rId30"/>
    <p:sldId id="277" r:id="rId31"/>
    <p:sldId id="296" r:id="rId32"/>
    <p:sldId id="306" r:id="rId33"/>
    <p:sldId id="322" r:id="rId34"/>
    <p:sldId id="323" r:id="rId35"/>
    <p:sldId id="338" r:id="rId36"/>
    <p:sldId id="359" r:id="rId37"/>
    <p:sldId id="36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C7E3D-6C57-4F7C-B66F-CAB1244A6099}" type="datetimeFigureOut">
              <a:rPr kumimoji="1" lang="ja-JP" altLang="en-US" smtClean="0"/>
              <a:t>2014/9/10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smtClean="0"/>
              <a:t>Akitaka Ariga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D3316-F301-4A9F-9304-DC7D099B5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3C270-0278-4090-AFB3-CCA1A3DCBA1D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C96BF-C61D-4A4D-BEF6-8AA86A173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723437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86939-EE85-4BAB-9B49-7D775C76486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F1CAF-AB14-4FBF-9DD2-5A3E6B6B53D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noProof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Akitaka Ariga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A5F42F-417B-1345-8E85-24D4E06E50A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0472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2A136-7D80-4A6A-9E43-6FBCD18BD4A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2516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17F671-19C1-4A27-AB53-0D1A9EC19B6E}" type="slidenum">
              <a:rPr kumimoji="1" lang="ja-JP" altLang="en-US" sz="1200"/>
              <a:pPr algn="r"/>
              <a:t>33</a:t>
            </a:fld>
            <a:endParaRPr kumimoji="1" lang="ja-JP" altLang="en-US" sz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03647A-04E7-4308-8DA6-2BFFE57079EE}" type="slidenum">
              <a:rPr lang="de-CH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CH" altLang="ja-JP" smtClean="0"/>
          </a:p>
        </p:txBody>
      </p:sp>
      <p:sp>
        <p:nvSpPr>
          <p:cNvPr id="61443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7DCD9A-1CA8-433F-A906-F4563E87FB99}" type="slidenum">
              <a:rPr lang="ja-JP" altLang="en-GB" sz="1200">
                <a:latin typeface="Calibri" pitchFamily="34" charset="0"/>
              </a:rPr>
              <a:pPr algn="r"/>
              <a:t>3</a:t>
            </a:fld>
            <a:endParaRPr lang="en-GB" altLang="ja-JP" sz="1200">
              <a:latin typeface="Calibri" pitchFamily="34" charset="0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AC1F6-C18A-417E-9EA7-83B156153AD0}" type="slidenum">
              <a:rPr lang="ja-JP" altLang="en-US" smtClean="0"/>
              <a:pPr/>
              <a:t>34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0C83F-36EC-4FCA-99E1-0B3D7E76C370}" type="slidenum">
              <a:rPr kumimoji="1" lang="ja-JP" altLang="en-US" smtClean="0"/>
              <a:pPr/>
              <a:t>35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5A27E-545C-47C7-A5A8-A2B936C567D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2D2E-E5D2-4BDD-8596-C9CF3D2A5850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C:\Users\ariga\prg\LHEPMic6\work\AEgIS_G1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98F0-D5C0-4C81-BBC0-94165459AFD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98F0-D5C0-4C81-BBC0-94165459AFD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47EF6A-2BB7-4856-9A41-62F41FA897DA}" type="slidenum">
              <a:rPr lang="de-CH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CH" altLang="ja-JP" smtClean="0"/>
          </a:p>
        </p:txBody>
      </p:sp>
      <p:sp>
        <p:nvSpPr>
          <p:cNvPr id="6349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63493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308CA4E-219A-43E0-AB4B-98D6A09E54BC}" type="slidenum">
              <a:rPr lang="ja-JP" altLang="en-US" sz="1200">
                <a:latin typeface="Calibri" pitchFamily="34" charset="0"/>
              </a:rPr>
              <a:pPr algn="r"/>
              <a:t>9</a:t>
            </a:fld>
            <a:endParaRPr lang="ja-JP" altLang="en-US" sz="1200">
              <a:latin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C96BF-C61D-4A4D-BEF6-8AA86A17394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98F0-D5C0-4C81-BBC0-94165459AFD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Akitaka Ariga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02D8-6828-4AE4-941C-D47E6361A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"/>
            <a:ext cx="8382000" cy="1981199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Fast 3D tracking with GPUs for analysis of antiproton annihilation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lhep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981700"/>
            <a:ext cx="2108200" cy="8763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57800"/>
            <a:ext cx="161411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165" t="1923" r="1664" b="1923"/>
          <a:stretch>
            <a:fillRect/>
          </a:stretch>
        </p:blipFill>
        <p:spPr bwMode="auto">
          <a:xfrm>
            <a:off x="4572000" y="1905000"/>
            <a:ext cx="4495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362200"/>
            <a:ext cx="6705600" cy="23622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Akitaka Ariga</a:t>
            </a:r>
          </a:p>
          <a:p>
            <a:pPr marL="514350" indent="-514350" algn="l"/>
            <a:r>
              <a:rPr lang="en-US" sz="2400" dirty="0" smtClean="0"/>
              <a:t>Senior staff</a:t>
            </a:r>
            <a:endParaRPr lang="en-US" sz="2400" dirty="0"/>
          </a:p>
          <a:p>
            <a:pPr marL="514350" indent="-514350" algn="l"/>
            <a:r>
              <a:rPr lang="en-US" sz="2400" dirty="0" smtClean="0"/>
              <a:t>Albert Einstein Center for Fundamental physics</a:t>
            </a:r>
          </a:p>
          <a:p>
            <a:pPr marL="514350" indent="-514350" algn="l"/>
            <a:r>
              <a:rPr lang="en-US" sz="2400" dirty="0" smtClean="0"/>
              <a:t>Laboratory for High Energy Physics</a:t>
            </a:r>
          </a:p>
          <a:p>
            <a:pPr marL="514350" indent="-514350" algn="l"/>
            <a:r>
              <a:rPr lang="en-US" sz="2400" dirty="0" smtClean="0"/>
              <a:t>University of Bern, </a:t>
            </a:r>
            <a:r>
              <a:rPr lang="en-US" sz="2400" dirty="0" smtClean="0"/>
              <a:t>Switzerland</a:t>
            </a:r>
            <a:endParaRPr lang="en-US" sz="2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13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0" y="53752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Evolution of automated scanning system</a:t>
            </a:r>
            <a:endParaRPr kumimoji="1" lang="ja-JP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77"/>
          <p:cNvGrpSpPr/>
          <p:nvPr/>
        </p:nvGrpSpPr>
        <p:grpSpPr>
          <a:xfrm>
            <a:off x="304801" y="2133600"/>
            <a:ext cx="8443664" cy="4575823"/>
            <a:chOff x="827296" y="1228370"/>
            <a:chExt cx="7986504" cy="5676671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890713" y="1714500"/>
              <a:ext cx="6130925" cy="3448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HGPｺﾞｼｯｸE" pitchFamily="50" charset="-128"/>
              </a:endParaRPr>
            </a:p>
          </p:txBody>
        </p:sp>
        <p:grpSp>
          <p:nvGrpSpPr>
            <p:cNvPr id="3" name="グループ化 10"/>
            <p:cNvGrpSpPr>
              <a:grpSpLocks/>
            </p:cNvGrpSpPr>
            <p:nvPr/>
          </p:nvGrpSpPr>
          <p:grpSpPr bwMode="auto">
            <a:xfrm>
              <a:off x="1620692" y="1714664"/>
              <a:ext cx="7015308" cy="3676191"/>
              <a:chOff x="1620228" y="1714699"/>
              <a:chExt cx="6400800" cy="3676650"/>
            </a:xfrm>
          </p:grpSpPr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1620374" y="5163015"/>
                <a:ext cx="6400654" cy="227041"/>
              </a:xfrm>
              <a:custGeom>
                <a:avLst/>
                <a:gdLst>
                  <a:gd name="T0" fmla="*/ 0 w 4217"/>
                  <a:gd name="T1" fmla="*/ 227012 h 147"/>
                  <a:gd name="T2" fmla="*/ 270178 w 4217"/>
                  <a:gd name="T3" fmla="*/ 0 h 147"/>
                  <a:gd name="T4" fmla="*/ 6400800 w 4217"/>
                  <a:gd name="T5" fmla="*/ 0 h 147"/>
                  <a:gd name="T6" fmla="*/ 6132138 w 4217"/>
                  <a:gd name="T7" fmla="*/ 227012 h 147"/>
                  <a:gd name="T8" fmla="*/ 0 w 4217"/>
                  <a:gd name="T9" fmla="*/ 22701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7"/>
                  <a:gd name="T16" fmla="*/ 0 h 147"/>
                  <a:gd name="T17" fmla="*/ 4217 w 4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7" h="147">
                    <a:moveTo>
                      <a:pt x="0" y="147"/>
                    </a:moveTo>
                    <a:lnTo>
                      <a:pt x="178" y="0"/>
                    </a:lnTo>
                    <a:lnTo>
                      <a:pt x="4217" y="0"/>
                    </a:lnTo>
                    <a:lnTo>
                      <a:pt x="4040" y="147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+mn-ea"/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1620374" y="1714535"/>
                <a:ext cx="269869" cy="3675521"/>
              </a:xfrm>
              <a:custGeom>
                <a:avLst/>
                <a:gdLst>
                  <a:gd name="T0" fmla="*/ 0 w 178"/>
                  <a:gd name="T1" fmla="*/ 3675062 h 2383"/>
                  <a:gd name="T2" fmla="*/ 0 w 178"/>
                  <a:gd name="T3" fmla="*/ 225161 h 2383"/>
                  <a:gd name="T4" fmla="*/ 269875 w 178"/>
                  <a:gd name="T5" fmla="*/ 0 h 2383"/>
                  <a:gd name="T6" fmla="*/ 269875 w 178"/>
                  <a:gd name="T7" fmla="*/ 3448359 h 2383"/>
                  <a:gd name="T8" fmla="*/ 0 w 178"/>
                  <a:gd name="T9" fmla="*/ 3675062 h 2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2383"/>
                  <a:gd name="T17" fmla="*/ 178 w 178"/>
                  <a:gd name="T18" fmla="*/ 2383 h 2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2383">
                    <a:moveTo>
                      <a:pt x="0" y="2383"/>
                    </a:moveTo>
                    <a:lnTo>
                      <a:pt x="0" y="146"/>
                    </a:lnTo>
                    <a:lnTo>
                      <a:pt x="178" y="0"/>
                    </a:lnTo>
                    <a:lnTo>
                      <a:pt x="178" y="2236"/>
                    </a:lnTo>
                    <a:lnTo>
                      <a:pt x="0" y="238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+mn-ea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1620228" y="5162749"/>
                <a:ext cx="6400800" cy="227012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1620228" y="4680149"/>
                <a:ext cx="6400800" cy="193675"/>
              </a:xfrm>
              <a:custGeom>
                <a:avLst/>
                <a:gdLst>
                  <a:gd name="T0" fmla="*/ 0 w 214"/>
                  <a:gd name="T1" fmla="*/ 2147483646 h 6"/>
                  <a:gd name="T2" fmla="*/ 2147483646 w 214"/>
                  <a:gd name="T3" fmla="*/ 0 h 6"/>
                  <a:gd name="T4" fmla="*/ 2147483646 w 21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6"/>
                  <a:gd name="T11" fmla="*/ 214 w 21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6">
                    <a:moveTo>
                      <a:pt x="0" y="6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auto">
              <a:xfrm>
                <a:off x="1620228" y="4164211"/>
                <a:ext cx="6400800" cy="227013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620228" y="3681611"/>
                <a:ext cx="6400800" cy="223838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1620228" y="3195836"/>
                <a:ext cx="6400800" cy="227013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620228" y="2713236"/>
                <a:ext cx="6400800" cy="225425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6" name="Freeform 16"/>
              <p:cNvSpPr>
                <a:spLocks/>
              </p:cNvSpPr>
              <p:nvPr/>
            </p:nvSpPr>
            <p:spPr bwMode="auto">
              <a:xfrm>
                <a:off x="1620228" y="2229049"/>
                <a:ext cx="6400800" cy="193675"/>
              </a:xfrm>
              <a:custGeom>
                <a:avLst/>
                <a:gdLst>
                  <a:gd name="T0" fmla="*/ 0 w 214"/>
                  <a:gd name="T1" fmla="*/ 2147483646 h 6"/>
                  <a:gd name="T2" fmla="*/ 2147483646 w 214"/>
                  <a:gd name="T3" fmla="*/ 0 h 6"/>
                  <a:gd name="T4" fmla="*/ 2147483646 w 21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6"/>
                  <a:gd name="T11" fmla="*/ 214 w 21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6">
                    <a:moveTo>
                      <a:pt x="0" y="6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1620228" y="1714699"/>
                <a:ext cx="6400800" cy="223837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8" name="Freeform 18"/>
              <p:cNvSpPr>
                <a:spLocks/>
              </p:cNvSpPr>
              <p:nvPr/>
            </p:nvSpPr>
            <p:spPr bwMode="auto">
              <a:xfrm>
                <a:off x="1620228" y="5162749"/>
                <a:ext cx="6400800" cy="227012"/>
              </a:xfrm>
              <a:custGeom>
                <a:avLst/>
                <a:gdLst>
                  <a:gd name="T0" fmla="*/ 2147483646 w 4217"/>
                  <a:gd name="T1" fmla="*/ 0 h 147"/>
                  <a:gd name="T2" fmla="*/ 2147483646 w 4217"/>
                  <a:gd name="T3" fmla="*/ 350574477 h 147"/>
                  <a:gd name="T4" fmla="*/ 0 w 4217"/>
                  <a:gd name="T5" fmla="*/ 350574477 h 147"/>
                  <a:gd name="T6" fmla="*/ 410091378 w 4217"/>
                  <a:gd name="T7" fmla="*/ 0 h 147"/>
                  <a:gd name="T8" fmla="*/ 2147483646 w 4217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7"/>
                  <a:gd name="T16" fmla="*/ 0 h 147"/>
                  <a:gd name="T17" fmla="*/ 4217 w 4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7" h="147">
                    <a:moveTo>
                      <a:pt x="4217" y="0"/>
                    </a:moveTo>
                    <a:lnTo>
                      <a:pt x="4040" y="147"/>
                    </a:lnTo>
                    <a:lnTo>
                      <a:pt x="0" y="147"/>
                    </a:lnTo>
                    <a:lnTo>
                      <a:pt x="178" y="0"/>
                    </a:lnTo>
                    <a:lnTo>
                      <a:pt x="4217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1620228" y="1714699"/>
                <a:ext cx="269875" cy="3675062"/>
              </a:xfrm>
              <a:custGeom>
                <a:avLst/>
                <a:gdLst>
                  <a:gd name="T0" fmla="*/ 0 w 178"/>
                  <a:gd name="T1" fmla="*/ 2147483646 h 2383"/>
                  <a:gd name="T2" fmla="*/ 0 w 178"/>
                  <a:gd name="T3" fmla="*/ 347243238 h 2383"/>
                  <a:gd name="T4" fmla="*/ 409171436 w 178"/>
                  <a:gd name="T5" fmla="*/ 0 h 2383"/>
                  <a:gd name="T6" fmla="*/ 409171436 w 178"/>
                  <a:gd name="T7" fmla="*/ 2147483646 h 2383"/>
                  <a:gd name="T8" fmla="*/ 0 w 178"/>
                  <a:gd name="T9" fmla="*/ 2147483646 h 2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2383"/>
                  <a:gd name="T17" fmla="*/ 178 w 178"/>
                  <a:gd name="T18" fmla="*/ 2383 h 2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2383">
                    <a:moveTo>
                      <a:pt x="0" y="2383"/>
                    </a:moveTo>
                    <a:lnTo>
                      <a:pt x="0" y="146"/>
                    </a:lnTo>
                    <a:lnTo>
                      <a:pt x="178" y="0"/>
                    </a:lnTo>
                    <a:lnTo>
                      <a:pt x="178" y="2236"/>
                    </a:lnTo>
                    <a:lnTo>
                      <a:pt x="0" y="2383"/>
                    </a:lnTo>
                    <a:close/>
                  </a:path>
                </a:pathLst>
              </a:custGeom>
              <a:noFill/>
              <a:ln w="31750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0" name="Rectangle 20"/>
              <p:cNvSpPr>
                <a:spLocks noChangeArrowheads="1"/>
              </p:cNvSpPr>
              <p:nvPr/>
            </p:nvSpPr>
            <p:spPr bwMode="auto">
              <a:xfrm>
                <a:off x="1890103" y="1714699"/>
                <a:ext cx="6130925" cy="3448050"/>
              </a:xfrm>
              <a:prstGeom prst="rect">
                <a:avLst/>
              </a:prstGeom>
              <a:noFill/>
              <a:ln w="317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eaLnBrk="1" hangingPunct="1"/>
                <a:endParaRPr lang="ja-JP" altLang="en-US" dirty="0">
                  <a:latin typeface="Times New Roman" panose="02020603050405020304" pitchFamily="18" charset="0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1" name="Line 41"/>
              <p:cNvSpPr>
                <a:spLocks noChangeShapeType="1"/>
              </p:cNvSpPr>
              <p:nvPr/>
            </p:nvSpPr>
            <p:spPr bwMode="auto">
              <a:xfrm flipV="1">
                <a:off x="1620228" y="1938536"/>
                <a:ext cx="1587" cy="34512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 flipH="1">
                <a:off x="1620228" y="5389761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 flipH="1">
                <a:off x="1620228" y="4873824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4" name="Line 44"/>
              <p:cNvSpPr>
                <a:spLocks noChangeShapeType="1"/>
              </p:cNvSpPr>
              <p:nvPr/>
            </p:nvSpPr>
            <p:spPr bwMode="auto">
              <a:xfrm flipH="1">
                <a:off x="1620228" y="4391224"/>
                <a:ext cx="904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5" name="Line 45"/>
              <p:cNvSpPr>
                <a:spLocks noChangeShapeType="1"/>
              </p:cNvSpPr>
              <p:nvPr/>
            </p:nvSpPr>
            <p:spPr bwMode="auto">
              <a:xfrm flipH="1">
                <a:off x="1620228" y="3905449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6" name="Line 46"/>
              <p:cNvSpPr>
                <a:spLocks noChangeShapeType="1"/>
              </p:cNvSpPr>
              <p:nvPr/>
            </p:nvSpPr>
            <p:spPr bwMode="auto">
              <a:xfrm flipH="1">
                <a:off x="1620228" y="3422849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7" name="Line 47"/>
              <p:cNvSpPr>
                <a:spLocks noChangeShapeType="1"/>
              </p:cNvSpPr>
              <p:nvPr/>
            </p:nvSpPr>
            <p:spPr bwMode="auto">
              <a:xfrm flipH="1">
                <a:off x="1620228" y="2938661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8" name="Line 48"/>
              <p:cNvSpPr>
                <a:spLocks noChangeShapeType="1"/>
              </p:cNvSpPr>
              <p:nvPr/>
            </p:nvSpPr>
            <p:spPr bwMode="auto">
              <a:xfrm flipH="1">
                <a:off x="1620228" y="2422724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 flipH="1">
                <a:off x="1620228" y="1938536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0" name="Line 58"/>
              <p:cNvSpPr>
                <a:spLocks noChangeShapeType="1"/>
              </p:cNvSpPr>
              <p:nvPr/>
            </p:nvSpPr>
            <p:spPr bwMode="auto">
              <a:xfrm>
                <a:off x="1620228" y="5389761"/>
                <a:ext cx="6132512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1" name="Line 59"/>
              <p:cNvSpPr>
                <a:spLocks noChangeShapeType="1"/>
              </p:cNvSpPr>
              <p:nvPr/>
            </p:nvSpPr>
            <p:spPr bwMode="auto">
              <a:xfrm>
                <a:off x="1620228" y="5292924"/>
                <a:ext cx="1587" cy="968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2" name="Line 64"/>
              <p:cNvSpPr>
                <a:spLocks noChangeShapeType="1"/>
              </p:cNvSpPr>
              <p:nvPr/>
            </p:nvSpPr>
            <p:spPr bwMode="auto">
              <a:xfrm>
                <a:off x="7752740" y="5288161"/>
                <a:ext cx="1588" cy="101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grpSp>
          <p:nvGrpSpPr>
            <p:cNvPr id="4" name="グループ化 9"/>
            <p:cNvGrpSpPr>
              <a:grpSpLocks/>
            </p:cNvGrpSpPr>
            <p:nvPr/>
          </p:nvGrpSpPr>
          <p:grpSpPr bwMode="auto">
            <a:xfrm>
              <a:off x="2009638" y="5001965"/>
              <a:ext cx="717566" cy="322223"/>
              <a:chOff x="1944513" y="4789973"/>
              <a:chExt cx="717550" cy="322263"/>
            </a:xfrm>
          </p:grpSpPr>
          <p:sp>
            <p:nvSpPr>
              <p:cNvPr id="34" name="Freeform 21"/>
              <p:cNvSpPr>
                <a:spLocks/>
              </p:cNvSpPr>
              <p:nvPr/>
            </p:nvSpPr>
            <p:spPr bwMode="auto">
              <a:xfrm>
                <a:off x="2573163" y="4789973"/>
                <a:ext cx="88900" cy="322263"/>
              </a:xfrm>
              <a:custGeom>
                <a:avLst/>
                <a:gdLst>
                  <a:gd name="T0" fmla="*/ 0 w 59"/>
                  <a:gd name="T1" fmla="*/ 496906417 h 209"/>
                  <a:gd name="T2" fmla="*/ 0 w 59"/>
                  <a:gd name="T3" fmla="*/ 99856814 h 209"/>
                  <a:gd name="T4" fmla="*/ 133952712 w 59"/>
                  <a:gd name="T5" fmla="*/ 0 h 209"/>
                  <a:gd name="T6" fmla="*/ 133952712 w 59"/>
                  <a:gd name="T7" fmla="*/ 347121967 h 209"/>
                  <a:gd name="T8" fmla="*/ 0 w 59"/>
                  <a:gd name="T9" fmla="*/ 496906417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209"/>
                  <a:gd name="T17" fmla="*/ 59 w 59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209">
                    <a:moveTo>
                      <a:pt x="0" y="209"/>
                    </a:moveTo>
                    <a:lnTo>
                      <a:pt x="0" y="42"/>
                    </a:lnTo>
                    <a:lnTo>
                      <a:pt x="59" y="0"/>
                    </a:lnTo>
                    <a:lnTo>
                      <a:pt x="59" y="146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5" name="Rectangle 22"/>
              <p:cNvSpPr>
                <a:spLocks noChangeArrowheads="1"/>
              </p:cNvSpPr>
              <p:nvPr/>
            </p:nvSpPr>
            <p:spPr bwMode="auto">
              <a:xfrm>
                <a:off x="1944650" y="4855315"/>
                <a:ext cx="628636" cy="25720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1944513" y="4789973"/>
                <a:ext cx="717550" cy="65088"/>
              </a:xfrm>
              <a:custGeom>
                <a:avLst/>
                <a:gdLst>
                  <a:gd name="T0" fmla="*/ 952757732 w 473"/>
                  <a:gd name="T1" fmla="*/ 100867803 h 42"/>
                  <a:gd name="T2" fmla="*/ 1088537003 w 473"/>
                  <a:gd name="T3" fmla="*/ 0 h 42"/>
                  <a:gd name="T4" fmla="*/ 181807145 w 473"/>
                  <a:gd name="T5" fmla="*/ 0 h 42"/>
                  <a:gd name="T6" fmla="*/ 0 w 473"/>
                  <a:gd name="T7" fmla="*/ 100867803 h 42"/>
                  <a:gd name="T8" fmla="*/ 952757732 w 473"/>
                  <a:gd name="T9" fmla="*/ 100867803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42"/>
                  <a:gd name="T17" fmla="*/ 473 w 47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42">
                    <a:moveTo>
                      <a:pt x="414" y="4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42"/>
                    </a:lnTo>
                    <a:lnTo>
                      <a:pt x="414" y="4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37" name="テキスト ボックス 84"/>
            <p:cNvSpPr txBox="1">
              <a:spLocks noChangeArrowheads="1"/>
            </p:cNvSpPr>
            <p:nvPr/>
          </p:nvSpPr>
          <p:spPr bwMode="auto">
            <a:xfrm>
              <a:off x="827296" y="1863870"/>
              <a:ext cx="720096" cy="3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10000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grpSp>
          <p:nvGrpSpPr>
            <p:cNvPr id="7" name="グループ化 8"/>
            <p:cNvGrpSpPr>
              <a:grpSpLocks/>
            </p:cNvGrpSpPr>
            <p:nvPr/>
          </p:nvGrpSpPr>
          <p:grpSpPr bwMode="auto">
            <a:xfrm>
              <a:off x="3235216" y="4218315"/>
              <a:ext cx="719154" cy="1105873"/>
              <a:chOff x="3170063" y="4080361"/>
              <a:chExt cx="719138" cy="1031875"/>
            </a:xfrm>
          </p:grpSpPr>
          <p:sp>
            <p:nvSpPr>
              <p:cNvPr id="39" name="Freeform 25"/>
              <p:cNvSpPr>
                <a:spLocks/>
              </p:cNvSpPr>
              <p:nvPr/>
            </p:nvSpPr>
            <p:spPr bwMode="auto">
              <a:xfrm>
                <a:off x="3798713" y="4080361"/>
                <a:ext cx="90488" cy="1031875"/>
              </a:xfrm>
              <a:custGeom>
                <a:avLst/>
                <a:gdLst>
                  <a:gd name="T0" fmla="*/ 0 w 59"/>
                  <a:gd name="T1" fmla="*/ 1591578499 h 669"/>
                  <a:gd name="T2" fmla="*/ 0 w 59"/>
                  <a:gd name="T3" fmla="*/ 99919125 h 669"/>
                  <a:gd name="T4" fmla="*/ 138780985 w 59"/>
                  <a:gd name="T5" fmla="*/ 0 h 669"/>
                  <a:gd name="T6" fmla="*/ 138780985 w 59"/>
                  <a:gd name="T7" fmla="*/ 1441699041 h 669"/>
                  <a:gd name="T8" fmla="*/ 0 w 59"/>
                  <a:gd name="T9" fmla="*/ 1591578499 h 6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669"/>
                  <a:gd name="T17" fmla="*/ 59 w 59"/>
                  <a:gd name="T18" fmla="*/ 669 h 6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669">
                    <a:moveTo>
                      <a:pt x="0" y="669"/>
                    </a:moveTo>
                    <a:lnTo>
                      <a:pt x="0" y="42"/>
                    </a:lnTo>
                    <a:lnTo>
                      <a:pt x="59" y="0"/>
                    </a:lnTo>
                    <a:lnTo>
                      <a:pt x="59" y="606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40" name="Rectangle 26"/>
              <p:cNvSpPr>
                <a:spLocks noChangeArrowheads="1"/>
              </p:cNvSpPr>
              <p:nvPr/>
            </p:nvSpPr>
            <p:spPr bwMode="auto">
              <a:xfrm>
                <a:off x="3170172" y="4145231"/>
                <a:ext cx="628636" cy="96727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>
                <a:off x="3170063" y="4080361"/>
                <a:ext cx="719138" cy="65087"/>
              </a:xfrm>
              <a:custGeom>
                <a:avLst/>
                <a:gdLst>
                  <a:gd name="T0" fmla="*/ 956979590 w 473"/>
                  <a:gd name="T1" fmla="*/ 100864704 h 42"/>
                  <a:gd name="T2" fmla="*/ 1093360387 w 473"/>
                  <a:gd name="T3" fmla="*/ 0 h 42"/>
                  <a:gd name="T4" fmla="*/ 182612400 w 473"/>
                  <a:gd name="T5" fmla="*/ 0 h 42"/>
                  <a:gd name="T6" fmla="*/ 0 w 473"/>
                  <a:gd name="T7" fmla="*/ 100864704 h 42"/>
                  <a:gd name="T8" fmla="*/ 956979590 w 473"/>
                  <a:gd name="T9" fmla="*/ 100864704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42"/>
                  <a:gd name="T17" fmla="*/ 473 w 47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42">
                    <a:moveTo>
                      <a:pt x="414" y="4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42"/>
                    </a:lnTo>
                    <a:lnTo>
                      <a:pt x="414" y="4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grpSp>
          <p:nvGrpSpPr>
            <p:cNvPr id="33" name="グループ化 7"/>
            <p:cNvGrpSpPr>
              <a:grpSpLocks/>
            </p:cNvGrpSpPr>
            <p:nvPr/>
          </p:nvGrpSpPr>
          <p:grpSpPr bwMode="auto">
            <a:xfrm>
              <a:off x="4462382" y="3678156"/>
              <a:ext cx="717566" cy="1646034"/>
              <a:chOff x="4397201" y="3494002"/>
              <a:chExt cx="717550" cy="1618235"/>
            </a:xfrm>
          </p:grpSpPr>
          <p:sp>
            <p:nvSpPr>
              <p:cNvPr id="43" name="Freeform 29"/>
              <p:cNvSpPr>
                <a:spLocks/>
              </p:cNvSpPr>
              <p:nvPr/>
            </p:nvSpPr>
            <p:spPr bwMode="auto">
              <a:xfrm>
                <a:off x="4995688" y="3494003"/>
                <a:ext cx="119063" cy="1618234"/>
              </a:xfrm>
              <a:custGeom>
                <a:avLst/>
                <a:gdLst>
                  <a:gd name="T0" fmla="*/ 0 w 79"/>
                  <a:gd name="T1" fmla="*/ 2147483646 h 1024"/>
                  <a:gd name="T2" fmla="*/ 0 w 79"/>
                  <a:gd name="T3" fmla="*/ 151137366 h 1024"/>
                  <a:gd name="T4" fmla="*/ 179443012 w 79"/>
                  <a:gd name="T5" fmla="*/ 0 h 1024"/>
                  <a:gd name="T6" fmla="*/ 179443012 w 79"/>
                  <a:gd name="T7" fmla="*/ 2147483646 h 1024"/>
                  <a:gd name="T8" fmla="*/ 0 w 79"/>
                  <a:gd name="T9" fmla="*/ 2147483646 h 10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1024"/>
                  <a:gd name="T17" fmla="*/ 79 w 79"/>
                  <a:gd name="T18" fmla="*/ 1024 h 10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1024">
                    <a:moveTo>
                      <a:pt x="0" y="1024"/>
                    </a:moveTo>
                    <a:lnTo>
                      <a:pt x="0" y="62"/>
                    </a:lnTo>
                    <a:lnTo>
                      <a:pt x="79" y="0"/>
                    </a:lnTo>
                    <a:lnTo>
                      <a:pt x="79" y="961"/>
                    </a:lnTo>
                    <a:lnTo>
                      <a:pt x="0" y="1024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44" name="Rectangle 30"/>
              <p:cNvSpPr>
                <a:spLocks noChangeArrowheads="1"/>
              </p:cNvSpPr>
              <p:nvPr/>
            </p:nvSpPr>
            <p:spPr bwMode="auto">
              <a:xfrm>
                <a:off x="4397282" y="3590845"/>
                <a:ext cx="598474" cy="152167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45" name="Freeform 31"/>
              <p:cNvSpPr>
                <a:spLocks/>
              </p:cNvSpPr>
              <p:nvPr/>
            </p:nvSpPr>
            <p:spPr bwMode="auto">
              <a:xfrm>
                <a:off x="4397201" y="3494002"/>
                <a:ext cx="717550" cy="96838"/>
              </a:xfrm>
              <a:custGeom>
                <a:avLst/>
                <a:gdLst>
                  <a:gd name="T0" fmla="*/ 906731375 w 473"/>
                  <a:gd name="T1" fmla="*/ 151251585 h 62"/>
                  <a:gd name="T2" fmla="*/ 1088537003 w 473"/>
                  <a:gd name="T3" fmla="*/ 0 h 62"/>
                  <a:gd name="T4" fmla="*/ 181807145 w 473"/>
                  <a:gd name="T5" fmla="*/ 0 h 62"/>
                  <a:gd name="T6" fmla="*/ 0 w 473"/>
                  <a:gd name="T7" fmla="*/ 151251585 h 62"/>
                  <a:gd name="T8" fmla="*/ 906731375 w 473"/>
                  <a:gd name="T9" fmla="*/ 151251585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2"/>
                  <a:gd name="T17" fmla="*/ 473 w 47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2">
                    <a:moveTo>
                      <a:pt x="394" y="6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62"/>
                    </a:lnTo>
                    <a:lnTo>
                      <a:pt x="394" y="6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46" name="テキスト ボックス 85"/>
            <p:cNvSpPr txBox="1">
              <a:spLocks noChangeArrowheads="1"/>
            </p:cNvSpPr>
            <p:nvPr/>
          </p:nvSpPr>
          <p:spPr bwMode="auto">
            <a:xfrm>
              <a:off x="827296" y="2295864"/>
              <a:ext cx="720096" cy="3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7" name="テキスト ボックス 86"/>
            <p:cNvSpPr txBox="1">
              <a:spLocks noChangeArrowheads="1"/>
            </p:cNvSpPr>
            <p:nvPr/>
          </p:nvSpPr>
          <p:spPr bwMode="auto">
            <a:xfrm>
              <a:off x="827296" y="2727858"/>
              <a:ext cx="720096" cy="3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8" name="テキスト ボックス 87"/>
            <p:cNvSpPr txBox="1">
              <a:spLocks noChangeArrowheads="1"/>
            </p:cNvSpPr>
            <p:nvPr/>
          </p:nvSpPr>
          <p:spPr bwMode="auto">
            <a:xfrm>
              <a:off x="827296" y="3231851"/>
              <a:ext cx="720096" cy="3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49" name="テキスト ボックス 88"/>
            <p:cNvSpPr txBox="1">
              <a:spLocks noChangeArrowheads="1"/>
            </p:cNvSpPr>
            <p:nvPr/>
          </p:nvSpPr>
          <p:spPr bwMode="auto">
            <a:xfrm>
              <a:off x="827296" y="3735844"/>
              <a:ext cx="720096" cy="3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50" name="テキスト ボックス 89"/>
            <p:cNvSpPr txBox="1">
              <a:spLocks noChangeArrowheads="1"/>
            </p:cNvSpPr>
            <p:nvPr/>
          </p:nvSpPr>
          <p:spPr bwMode="auto">
            <a:xfrm>
              <a:off x="827296" y="4239838"/>
              <a:ext cx="720096" cy="3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0.1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grpSp>
          <p:nvGrpSpPr>
            <p:cNvPr id="38" name="グループ化 2"/>
            <p:cNvGrpSpPr>
              <a:grpSpLocks/>
            </p:cNvGrpSpPr>
            <p:nvPr/>
          </p:nvGrpSpPr>
          <p:grpSpPr bwMode="auto">
            <a:xfrm>
              <a:off x="5580112" y="2971800"/>
              <a:ext cx="719153" cy="2352388"/>
              <a:chOff x="5622751" y="2512407"/>
              <a:chExt cx="719137" cy="2599830"/>
            </a:xfrm>
          </p:grpSpPr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6220444" y="2512407"/>
                <a:ext cx="120650" cy="2596654"/>
              </a:xfrm>
              <a:custGeom>
                <a:avLst/>
                <a:gdLst>
                  <a:gd name="T0" fmla="*/ 0 w 79"/>
                  <a:gd name="T1" fmla="*/ 2147483646 h 1610"/>
                  <a:gd name="T2" fmla="*/ 0 w 79"/>
                  <a:gd name="T3" fmla="*/ 156694360 h 1610"/>
                  <a:gd name="T4" fmla="*/ 184258513 w 79"/>
                  <a:gd name="T5" fmla="*/ 0 h 1610"/>
                  <a:gd name="T6" fmla="*/ 184258513 w 79"/>
                  <a:gd name="T7" fmla="*/ 2147483646 h 1610"/>
                  <a:gd name="T8" fmla="*/ 0 w 79"/>
                  <a:gd name="T9" fmla="*/ 2147483646 h 1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1610"/>
                  <a:gd name="T17" fmla="*/ 79 w 79"/>
                  <a:gd name="T18" fmla="*/ 1610 h 1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1610">
                    <a:moveTo>
                      <a:pt x="0" y="1610"/>
                    </a:moveTo>
                    <a:lnTo>
                      <a:pt x="0" y="63"/>
                    </a:lnTo>
                    <a:lnTo>
                      <a:pt x="79" y="0"/>
                    </a:lnTo>
                    <a:lnTo>
                      <a:pt x="79" y="1547"/>
                    </a:lnTo>
                    <a:lnTo>
                      <a:pt x="0" y="1610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3" name="Rectangle 34"/>
              <p:cNvSpPr>
                <a:spLocks noChangeArrowheads="1"/>
              </p:cNvSpPr>
              <p:nvPr/>
            </p:nvSpPr>
            <p:spPr bwMode="auto">
              <a:xfrm>
                <a:off x="5622804" y="2612352"/>
                <a:ext cx="598474" cy="25001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54" name="Freeform 35"/>
              <p:cNvSpPr>
                <a:spLocks/>
              </p:cNvSpPr>
              <p:nvPr/>
            </p:nvSpPr>
            <p:spPr bwMode="auto">
              <a:xfrm>
                <a:off x="5622751" y="2515563"/>
                <a:ext cx="719137" cy="96837"/>
              </a:xfrm>
              <a:custGeom>
                <a:avLst/>
                <a:gdLst>
                  <a:gd name="T0" fmla="*/ 910745200 w 473"/>
                  <a:gd name="T1" fmla="*/ 148847692 h 63"/>
                  <a:gd name="T2" fmla="*/ 1093357346 w 473"/>
                  <a:gd name="T3" fmla="*/ 0 h 63"/>
                  <a:gd name="T4" fmla="*/ 136380607 w 473"/>
                  <a:gd name="T5" fmla="*/ 0 h 63"/>
                  <a:gd name="T6" fmla="*/ 0 w 473"/>
                  <a:gd name="T7" fmla="*/ 148847692 h 63"/>
                  <a:gd name="T8" fmla="*/ 910745200 w 473"/>
                  <a:gd name="T9" fmla="*/ 148847692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3"/>
                  <a:gd name="T17" fmla="*/ 473 w 47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3">
                    <a:moveTo>
                      <a:pt x="394" y="63"/>
                    </a:moveTo>
                    <a:lnTo>
                      <a:pt x="473" y="0"/>
                    </a:lnTo>
                    <a:lnTo>
                      <a:pt x="59" y="0"/>
                    </a:lnTo>
                    <a:lnTo>
                      <a:pt x="0" y="63"/>
                    </a:lnTo>
                    <a:lnTo>
                      <a:pt x="394" y="63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55" name="テキスト ボックス 90"/>
            <p:cNvSpPr txBox="1">
              <a:spLocks noChangeArrowheads="1"/>
            </p:cNvSpPr>
            <p:nvPr/>
          </p:nvSpPr>
          <p:spPr bwMode="auto">
            <a:xfrm>
              <a:off x="827296" y="4743831"/>
              <a:ext cx="720096" cy="3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0.01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56" name="テキスト ボックス 91"/>
            <p:cNvSpPr txBox="1">
              <a:spLocks noChangeArrowheads="1"/>
            </p:cNvSpPr>
            <p:nvPr/>
          </p:nvSpPr>
          <p:spPr bwMode="auto">
            <a:xfrm>
              <a:off x="1907704" y="5530958"/>
              <a:ext cx="78418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TS (</a:t>
              </a:r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TTL)</a:t>
              </a:r>
            </a:p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1983</a:t>
              </a:r>
            </a:p>
          </p:txBody>
        </p:sp>
        <p:sp>
          <p:nvSpPr>
            <p:cNvPr id="57" name="テキスト ボックス 92"/>
            <p:cNvSpPr txBox="1">
              <a:spLocks noChangeArrowheads="1"/>
            </p:cNvSpPr>
            <p:nvPr/>
          </p:nvSpPr>
          <p:spPr bwMode="auto">
            <a:xfrm>
              <a:off x="2904276" y="5530958"/>
              <a:ext cx="10916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NTS (</a:t>
              </a:r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CPLD)</a:t>
              </a:r>
            </a:p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1994</a:t>
              </a:r>
            </a:p>
          </p:txBody>
        </p:sp>
        <p:sp>
          <p:nvSpPr>
            <p:cNvPr id="58" name="テキスト ボックス 93"/>
            <p:cNvSpPr txBox="1">
              <a:spLocks noChangeArrowheads="1"/>
            </p:cNvSpPr>
            <p:nvPr/>
          </p:nvSpPr>
          <p:spPr bwMode="auto">
            <a:xfrm>
              <a:off x="4134038" y="5530958"/>
              <a:ext cx="115804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UTS (</a:t>
              </a:r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FPGA)</a:t>
              </a:r>
            </a:p>
            <a:p>
              <a:pPr algn="ctr" eaLnBrk="1" hangingPunct="1"/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1998</a:t>
              </a:r>
            </a:p>
          </p:txBody>
        </p:sp>
        <p:sp>
          <p:nvSpPr>
            <p:cNvPr id="59" name="テキスト ボックス 94"/>
            <p:cNvSpPr txBox="1">
              <a:spLocks noChangeArrowheads="1"/>
            </p:cNvSpPr>
            <p:nvPr/>
          </p:nvSpPr>
          <p:spPr bwMode="auto">
            <a:xfrm>
              <a:off x="5004048" y="5530958"/>
              <a:ext cx="144973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ESS</a:t>
              </a: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(multi-CPU)</a:t>
              </a:r>
              <a:endPara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2004-</a:t>
              </a:r>
              <a:endPara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Running</a:t>
              </a:r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60" name="テキスト ボックス 96"/>
            <p:cNvSpPr txBox="1">
              <a:spLocks noChangeArrowheads="1"/>
            </p:cNvSpPr>
            <p:nvPr/>
          </p:nvSpPr>
          <p:spPr bwMode="auto">
            <a:xfrm>
              <a:off x="2044378" y="4693576"/>
              <a:ext cx="6480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0.003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61" name="テキスト ボックス 97"/>
            <p:cNvSpPr txBox="1">
              <a:spLocks noChangeArrowheads="1"/>
            </p:cNvSpPr>
            <p:nvPr/>
          </p:nvSpPr>
          <p:spPr bwMode="auto">
            <a:xfrm>
              <a:off x="3270750" y="3941351"/>
              <a:ext cx="6480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0.082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62" name="テキスト ボックス 98"/>
            <p:cNvSpPr txBox="1">
              <a:spLocks noChangeArrowheads="1"/>
            </p:cNvSpPr>
            <p:nvPr/>
          </p:nvSpPr>
          <p:spPr bwMode="auto">
            <a:xfrm>
              <a:off x="4499788" y="3370988"/>
              <a:ext cx="6480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</a:t>
              </a:r>
            </a:p>
          </p:txBody>
        </p:sp>
        <p:sp>
          <p:nvSpPr>
            <p:cNvPr id="63" name="テキスト ボックス 99"/>
            <p:cNvSpPr txBox="1">
              <a:spLocks noChangeArrowheads="1"/>
            </p:cNvSpPr>
            <p:nvPr/>
          </p:nvSpPr>
          <p:spPr bwMode="auto">
            <a:xfrm>
              <a:off x="5723952" y="2380983"/>
              <a:ext cx="648087" cy="381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 smtClean="0">
                  <a:latin typeface="Times" pitchFamily="18" charset="0"/>
                  <a:ea typeface="HGP明朝B" panose="02020800000000000000" pitchFamily="18" charset="-128"/>
                  <a:cs typeface="Times" pitchFamily="18" charset="0"/>
                </a:rPr>
                <a:t>20</a:t>
              </a:r>
              <a:endParaRPr lang="ja-JP" altLang="en-US" sz="2000" dirty="0">
                <a:latin typeface="Times" pitchFamily="18" charset="0"/>
                <a:ea typeface="HGP明朝B" panose="02020800000000000000" pitchFamily="18" charset="-128"/>
                <a:cs typeface="Times" pitchFamily="18" charset="0"/>
              </a:endParaRPr>
            </a:p>
          </p:txBody>
        </p:sp>
        <p:sp>
          <p:nvSpPr>
            <p:cNvPr id="64" name="テキスト ボックス 101"/>
            <p:cNvSpPr txBox="1">
              <a:spLocks noChangeArrowheads="1"/>
            </p:cNvSpPr>
            <p:nvPr/>
          </p:nvSpPr>
          <p:spPr bwMode="auto">
            <a:xfrm>
              <a:off x="827296" y="5247824"/>
              <a:ext cx="720096" cy="3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20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0.001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65" name="テキスト ボックス 110"/>
            <p:cNvSpPr txBox="1">
              <a:spLocks noChangeArrowheads="1"/>
            </p:cNvSpPr>
            <p:nvPr/>
          </p:nvSpPr>
          <p:spPr bwMode="auto">
            <a:xfrm>
              <a:off x="2052559" y="1228370"/>
              <a:ext cx="6342542" cy="458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2400" b="1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Speed in cm</a:t>
              </a:r>
              <a:r>
                <a:rPr lang="en-US" altLang="ja-JP" sz="2400" b="1" baseline="30000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2</a:t>
              </a:r>
              <a:r>
                <a:rPr lang="en-US" altLang="ja-JP" sz="2400" b="1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/ </a:t>
              </a:r>
              <a:r>
                <a:rPr lang="en-US" altLang="ja-JP" sz="2400" b="1" dirty="0" smtClean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hour (limited angular acceptance 1/8)</a:t>
              </a:r>
              <a:endParaRPr lang="en-US" altLang="ja-JP" sz="2400" b="1" dirty="0">
                <a:latin typeface="Times New Roman" panose="02020603050405020304" pitchFamily="18" charset="0"/>
                <a:ea typeface="HGPｺﾞｼｯｸE" panose="020B0900000000000000" pitchFamily="50" charset="-128"/>
              </a:endParaRPr>
            </a:p>
          </p:txBody>
        </p:sp>
        <p:grpSp>
          <p:nvGrpSpPr>
            <p:cNvPr id="42" name="グループ化 2"/>
            <p:cNvGrpSpPr>
              <a:grpSpLocks/>
            </p:cNvGrpSpPr>
            <p:nvPr/>
          </p:nvGrpSpPr>
          <p:grpSpPr bwMode="auto">
            <a:xfrm>
              <a:off x="6322960" y="2794000"/>
              <a:ext cx="719153" cy="2530188"/>
              <a:chOff x="5622751" y="2512407"/>
              <a:chExt cx="719137" cy="2599830"/>
            </a:xfrm>
          </p:grpSpPr>
          <p:sp>
            <p:nvSpPr>
              <p:cNvPr id="67" name="Freeform 33"/>
              <p:cNvSpPr>
                <a:spLocks/>
              </p:cNvSpPr>
              <p:nvPr/>
            </p:nvSpPr>
            <p:spPr bwMode="auto">
              <a:xfrm>
                <a:off x="6220444" y="2512407"/>
                <a:ext cx="120650" cy="2596654"/>
              </a:xfrm>
              <a:custGeom>
                <a:avLst/>
                <a:gdLst>
                  <a:gd name="T0" fmla="*/ 0 w 79"/>
                  <a:gd name="T1" fmla="*/ 2147483646 h 1610"/>
                  <a:gd name="T2" fmla="*/ 0 w 79"/>
                  <a:gd name="T3" fmla="*/ 156694360 h 1610"/>
                  <a:gd name="T4" fmla="*/ 184258513 w 79"/>
                  <a:gd name="T5" fmla="*/ 0 h 1610"/>
                  <a:gd name="T6" fmla="*/ 184258513 w 79"/>
                  <a:gd name="T7" fmla="*/ 2147483646 h 1610"/>
                  <a:gd name="T8" fmla="*/ 0 w 79"/>
                  <a:gd name="T9" fmla="*/ 2147483646 h 1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1610"/>
                  <a:gd name="T17" fmla="*/ 79 w 79"/>
                  <a:gd name="T18" fmla="*/ 1610 h 1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1610">
                    <a:moveTo>
                      <a:pt x="0" y="1610"/>
                    </a:moveTo>
                    <a:lnTo>
                      <a:pt x="0" y="63"/>
                    </a:lnTo>
                    <a:lnTo>
                      <a:pt x="79" y="0"/>
                    </a:lnTo>
                    <a:lnTo>
                      <a:pt x="79" y="1547"/>
                    </a:lnTo>
                    <a:lnTo>
                      <a:pt x="0" y="1610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8" name="Rectangle 34"/>
              <p:cNvSpPr>
                <a:spLocks noChangeArrowheads="1"/>
              </p:cNvSpPr>
              <p:nvPr/>
            </p:nvSpPr>
            <p:spPr bwMode="auto">
              <a:xfrm>
                <a:off x="5622804" y="2612352"/>
                <a:ext cx="598474" cy="25001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69" name="Freeform 35"/>
              <p:cNvSpPr>
                <a:spLocks/>
              </p:cNvSpPr>
              <p:nvPr/>
            </p:nvSpPr>
            <p:spPr bwMode="auto">
              <a:xfrm>
                <a:off x="5622751" y="2515563"/>
                <a:ext cx="719137" cy="96837"/>
              </a:xfrm>
              <a:custGeom>
                <a:avLst/>
                <a:gdLst>
                  <a:gd name="T0" fmla="*/ 910745200 w 473"/>
                  <a:gd name="T1" fmla="*/ 148847692 h 63"/>
                  <a:gd name="T2" fmla="*/ 1093357346 w 473"/>
                  <a:gd name="T3" fmla="*/ 0 h 63"/>
                  <a:gd name="T4" fmla="*/ 136380607 w 473"/>
                  <a:gd name="T5" fmla="*/ 0 h 63"/>
                  <a:gd name="T6" fmla="*/ 0 w 473"/>
                  <a:gd name="T7" fmla="*/ 148847692 h 63"/>
                  <a:gd name="T8" fmla="*/ 910745200 w 473"/>
                  <a:gd name="T9" fmla="*/ 148847692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3"/>
                  <a:gd name="T17" fmla="*/ 473 w 47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3">
                    <a:moveTo>
                      <a:pt x="394" y="63"/>
                    </a:moveTo>
                    <a:lnTo>
                      <a:pt x="473" y="0"/>
                    </a:lnTo>
                    <a:lnTo>
                      <a:pt x="59" y="0"/>
                    </a:lnTo>
                    <a:lnTo>
                      <a:pt x="0" y="63"/>
                    </a:lnTo>
                    <a:lnTo>
                      <a:pt x="394" y="63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70" name="テキスト ボックス 99"/>
            <p:cNvSpPr txBox="1">
              <a:spLocks noChangeArrowheads="1"/>
            </p:cNvSpPr>
            <p:nvPr/>
          </p:nvSpPr>
          <p:spPr bwMode="auto">
            <a:xfrm>
              <a:off x="6384352" y="2333401"/>
              <a:ext cx="6480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50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71" name="テキスト ボックス 94"/>
            <p:cNvSpPr txBox="1">
              <a:spLocks noChangeArrowheads="1"/>
            </p:cNvSpPr>
            <p:nvPr/>
          </p:nvSpPr>
          <p:spPr bwMode="auto">
            <a:xfrm>
              <a:off x="6074598" y="5530484"/>
              <a:ext cx="144973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S-UTS</a:t>
              </a: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(</a:t>
              </a:r>
              <a:r>
                <a:rPr lang="en-US" altLang="ja-JP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FPGA)</a:t>
              </a: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2006-</a:t>
              </a:r>
              <a:endParaRPr lang="en-US" altLang="ja-JP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Running</a:t>
              </a:r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grpSp>
          <p:nvGrpSpPr>
            <p:cNvPr id="51" name="グループ化 2"/>
            <p:cNvGrpSpPr>
              <a:grpSpLocks/>
            </p:cNvGrpSpPr>
            <p:nvPr/>
          </p:nvGrpSpPr>
          <p:grpSpPr bwMode="auto">
            <a:xfrm>
              <a:off x="7440560" y="2276872"/>
              <a:ext cx="789040" cy="3031728"/>
              <a:chOff x="5622751" y="2512407"/>
              <a:chExt cx="719137" cy="2599830"/>
            </a:xfrm>
          </p:grpSpPr>
          <p:sp>
            <p:nvSpPr>
              <p:cNvPr id="73" name="Freeform 33"/>
              <p:cNvSpPr>
                <a:spLocks/>
              </p:cNvSpPr>
              <p:nvPr/>
            </p:nvSpPr>
            <p:spPr bwMode="auto">
              <a:xfrm>
                <a:off x="6220444" y="2512407"/>
                <a:ext cx="120650" cy="2596654"/>
              </a:xfrm>
              <a:custGeom>
                <a:avLst/>
                <a:gdLst>
                  <a:gd name="T0" fmla="*/ 0 w 79"/>
                  <a:gd name="T1" fmla="*/ 2147483646 h 1610"/>
                  <a:gd name="T2" fmla="*/ 0 w 79"/>
                  <a:gd name="T3" fmla="*/ 156694360 h 1610"/>
                  <a:gd name="T4" fmla="*/ 184258513 w 79"/>
                  <a:gd name="T5" fmla="*/ 0 h 1610"/>
                  <a:gd name="T6" fmla="*/ 184258513 w 79"/>
                  <a:gd name="T7" fmla="*/ 2147483646 h 1610"/>
                  <a:gd name="T8" fmla="*/ 0 w 79"/>
                  <a:gd name="T9" fmla="*/ 2147483646 h 1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1610"/>
                  <a:gd name="T17" fmla="*/ 79 w 79"/>
                  <a:gd name="T18" fmla="*/ 1610 h 1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1610">
                    <a:moveTo>
                      <a:pt x="0" y="1610"/>
                    </a:moveTo>
                    <a:lnTo>
                      <a:pt x="0" y="63"/>
                    </a:lnTo>
                    <a:lnTo>
                      <a:pt x="79" y="0"/>
                    </a:lnTo>
                    <a:lnTo>
                      <a:pt x="79" y="1547"/>
                    </a:lnTo>
                    <a:lnTo>
                      <a:pt x="0" y="1610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74" name="Rectangle 34"/>
              <p:cNvSpPr>
                <a:spLocks noChangeArrowheads="1"/>
              </p:cNvSpPr>
              <p:nvPr/>
            </p:nvSpPr>
            <p:spPr bwMode="auto">
              <a:xfrm>
                <a:off x="5622804" y="2612352"/>
                <a:ext cx="598474" cy="25001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75" name="Freeform 35"/>
              <p:cNvSpPr>
                <a:spLocks/>
              </p:cNvSpPr>
              <p:nvPr/>
            </p:nvSpPr>
            <p:spPr bwMode="auto">
              <a:xfrm>
                <a:off x="5622751" y="2515563"/>
                <a:ext cx="719137" cy="96837"/>
              </a:xfrm>
              <a:custGeom>
                <a:avLst/>
                <a:gdLst>
                  <a:gd name="T0" fmla="*/ 910745200 w 473"/>
                  <a:gd name="T1" fmla="*/ 148847692 h 63"/>
                  <a:gd name="T2" fmla="*/ 1093357346 w 473"/>
                  <a:gd name="T3" fmla="*/ 0 h 63"/>
                  <a:gd name="T4" fmla="*/ 136380607 w 473"/>
                  <a:gd name="T5" fmla="*/ 0 h 63"/>
                  <a:gd name="T6" fmla="*/ 0 w 473"/>
                  <a:gd name="T7" fmla="*/ 148847692 h 63"/>
                  <a:gd name="T8" fmla="*/ 910745200 w 473"/>
                  <a:gd name="T9" fmla="*/ 148847692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3"/>
                  <a:gd name="T17" fmla="*/ 473 w 47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3">
                    <a:moveTo>
                      <a:pt x="394" y="63"/>
                    </a:moveTo>
                    <a:lnTo>
                      <a:pt x="473" y="0"/>
                    </a:lnTo>
                    <a:lnTo>
                      <a:pt x="59" y="0"/>
                    </a:lnTo>
                    <a:lnTo>
                      <a:pt x="0" y="63"/>
                    </a:lnTo>
                    <a:lnTo>
                      <a:pt x="394" y="63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76" name="テキスト ボックス 99"/>
            <p:cNvSpPr txBox="1">
              <a:spLocks noChangeArrowheads="1"/>
            </p:cNvSpPr>
            <p:nvPr/>
          </p:nvSpPr>
          <p:spPr bwMode="auto">
            <a:xfrm>
              <a:off x="7213920" y="1897087"/>
              <a:ext cx="12465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200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100~10000</a:t>
              </a:r>
              <a:endParaRPr lang="ja-JP" altLang="en-US" sz="2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77" name="テキスト ボックス 94"/>
            <p:cNvSpPr txBox="1">
              <a:spLocks noChangeArrowheads="1"/>
            </p:cNvSpPr>
            <p:nvPr/>
          </p:nvSpPr>
          <p:spPr bwMode="auto">
            <a:xfrm>
              <a:off x="7164046" y="5530484"/>
              <a:ext cx="1649754" cy="1374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Next generation</a:t>
              </a:r>
            </a:p>
            <a:p>
              <a:pPr algn="ctr" eaLnBrk="1" hangingPunct="1"/>
              <a:r>
                <a:rPr lang="en-US" altLang="ja-JP" b="1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(GPUs)</a:t>
              </a:r>
            </a:p>
            <a:p>
              <a:pPr algn="ctr" eaLnBrk="1" hangingPunct="1"/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Under development</a:t>
              </a:r>
              <a:endParaRPr lang="ja-JP" altLang="en-US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899592" y="74240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TTL</a:t>
            </a:r>
            <a:endParaRPr kumimoji="1" lang="ja-JP" altLang="en-US" sz="2000"/>
          </a:p>
        </p:txBody>
      </p:sp>
      <p:sp>
        <p:nvSpPr>
          <p:cNvPr id="80" name="TextBox 79"/>
          <p:cNvSpPr txBox="1"/>
          <p:nvPr/>
        </p:nvSpPr>
        <p:spPr>
          <a:xfrm>
            <a:off x="3779912" y="73311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CPLD</a:t>
            </a:r>
            <a:endParaRPr kumimoji="1" lang="ja-JP" altLang="en-US" sz="2000"/>
          </a:p>
        </p:txBody>
      </p:sp>
      <p:sp>
        <p:nvSpPr>
          <p:cNvPr id="81" name="TextBox 80"/>
          <p:cNvSpPr txBox="1"/>
          <p:nvPr/>
        </p:nvSpPr>
        <p:spPr>
          <a:xfrm>
            <a:off x="5181517" y="733110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FPGA</a:t>
            </a:r>
            <a:endParaRPr kumimoji="1" lang="ja-JP" altLang="en-US" sz="200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83768" y="69269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TTL</a:t>
            </a:r>
            <a:endParaRPr kumimoji="1" lang="ja-JP" altLang="en-US" sz="2000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6" name="Date Placeholder 8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4419600" y="1524000"/>
            <a:ext cx="4724401" cy="4267200"/>
            <a:chOff x="4800600" y="1524000"/>
            <a:chExt cx="4355307" cy="4114800"/>
          </a:xfrm>
        </p:grpSpPr>
        <p:sp>
          <p:nvSpPr>
            <p:cNvPr id="3" name="Parallelogram 2"/>
            <p:cNvSpPr/>
            <p:nvPr/>
          </p:nvSpPr>
          <p:spPr>
            <a:xfrm>
              <a:off x="7557222" y="2834018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7557222" y="2766838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Parallelogram 4"/>
            <p:cNvSpPr/>
            <p:nvPr/>
          </p:nvSpPr>
          <p:spPr>
            <a:xfrm>
              <a:off x="7557222" y="2699657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7557222" y="2632477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7557222" y="2565297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7557222" y="2498116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7557222" y="2430935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7557222" y="2363755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57222" y="2296575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57222" y="222939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3" name="Group 87"/>
            <p:cNvGrpSpPr/>
            <p:nvPr/>
          </p:nvGrpSpPr>
          <p:grpSpPr>
            <a:xfrm>
              <a:off x="4925901" y="4257403"/>
              <a:ext cx="2255418" cy="1381397"/>
              <a:chOff x="5943600" y="3710354"/>
              <a:chExt cx="2895600" cy="2080846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943600" y="3710354"/>
                <a:ext cx="2895600" cy="841193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1050" dirty="0" smtClean="0"/>
                  <a:t>Emulsion</a:t>
                </a:r>
              </a:p>
              <a:p>
                <a:pPr algn="r"/>
                <a:r>
                  <a:rPr lang="en-US" sz="1050" dirty="0" smtClean="0"/>
                  <a:t> </a:t>
                </a:r>
                <a:r>
                  <a:rPr lang="en-US" sz="1050" dirty="0" smtClean="0"/>
                  <a:t>(0.1mm)</a:t>
                </a:r>
                <a:endParaRPr lang="en-US" sz="1050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43600" y="5171374"/>
                <a:ext cx="2895600" cy="61982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1050" dirty="0" smtClean="0"/>
                  <a:t>Emulsion</a:t>
                </a:r>
              </a:p>
              <a:p>
                <a:pPr algn="r"/>
                <a:r>
                  <a:rPr lang="en-US" sz="1050" dirty="0" smtClean="0"/>
                  <a:t>(0.1mm</a:t>
                </a:r>
                <a:r>
                  <a:rPr lang="en-US" sz="1050" dirty="0" smtClean="0"/>
                  <a:t>)</a:t>
                </a:r>
                <a:endParaRPr lang="en-US" sz="1050" dirty="0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flipH="1">
                <a:off x="6767155" y="3733800"/>
                <a:ext cx="141646" cy="7292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6551318" y="5171374"/>
                <a:ext cx="126059" cy="61982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Rectangle 53"/>
              <p:cNvSpPr/>
              <p:nvPr/>
            </p:nvSpPr>
            <p:spPr>
              <a:xfrm>
                <a:off x="5943600" y="4462999"/>
                <a:ext cx="2895600" cy="70837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1050" dirty="0" smtClean="0"/>
                  <a:t>Glass (~1mm)</a:t>
                </a:r>
              </a:p>
              <a:p>
                <a:pPr algn="r"/>
                <a:r>
                  <a:rPr lang="en-US" sz="1050" dirty="0" smtClean="0"/>
                  <a:t>refractive index =1.5</a:t>
                </a:r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5176503" y="2993571"/>
              <a:ext cx="981525" cy="1058091"/>
            </a:xfrm>
            <a:custGeom>
              <a:avLst/>
              <a:gdLst>
                <a:gd name="connsiteX0" fmla="*/ 203200 w 1193800"/>
                <a:gd name="connsiteY0" fmla="*/ 0 h 1790700"/>
                <a:gd name="connsiteX1" fmla="*/ 965200 w 1193800"/>
                <a:gd name="connsiteY1" fmla="*/ 0 h 1790700"/>
                <a:gd name="connsiteX2" fmla="*/ 1193800 w 1193800"/>
                <a:gd name="connsiteY2" fmla="*/ 939800 h 1790700"/>
                <a:gd name="connsiteX3" fmla="*/ 1193800 w 1193800"/>
                <a:gd name="connsiteY3" fmla="*/ 1625600 h 1790700"/>
                <a:gd name="connsiteX4" fmla="*/ 850900 w 1193800"/>
                <a:gd name="connsiteY4" fmla="*/ 1790700 h 1790700"/>
                <a:gd name="connsiteX5" fmla="*/ 381000 w 1193800"/>
                <a:gd name="connsiteY5" fmla="*/ 1790700 h 1790700"/>
                <a:gd name="connsiteX6" fmla="*/ 0 w 1193800"/>
                <a:gd name="connsiteY6" fmla="*/ 1651000 h 1790700"/>
                <a:gd name="connsiteX7" fmla="*/ 0 w 1193800"/>
                <a:gd name="connsiteY7" fmla="*/ 927100 h 1790700"/>
                <a:gd name="connsiteX8" fmla="*/ 203200 w 1193800"/>
                <a:gd name="connsiteY8" fmla="*/ 0 h 1790700"/>
                <a:gd name="connsiteX0" fmla="*/ 203200 w 1193800"/>
                <a:gd name="connsiteY0" fmla="*/ 0 h 1790700"/>
                <a:gd name="connsiteX1" fmla="*/ 965200 w 1193800"/>
                <a:gd name="connsiteY1" fmla="*/ 0 h 1790700"/>
                <a:gd name="connsiteX2" fmla="*/ 1193800 w 1193800"/>
                <a:gd name="connsiteY2" fmla="*/ 939800 h 1790700"/>
                <a:gd name="connsiteX3" fmla="*/ 1193800 w 1193800"/>
                <a:gd name="connsiteY3" fmla="*/ 1625600 h 1790700"/>
                <a:gd name="connsiteX4" fmla="*/ 1066800 w 1193800"/>
                <a:gd name="connsiteY4" fmla="*/ 1752600 h 1790700"/>
                <a:gd name="connsiteX5" fmla="*/ 381000 w 1193800"/>
                <a:gd name="connsiteY5" fmla="*/ 1790700 h 1790700"/>
                <a:gd name="connsiteX6" fmla="*/ 0 w 1193800"/>
                <a:gd name="connsiteY6" fmla="*/ 1651000 h 1790700"/>
                <a:gd name="connsiteX7" fmla="*/ 0 w 1193800"/>
                <a:gd name="connsiteY7" fmla="*/ 927100 h 1790700"/>
                <a:gd name="connsiteX8" fmla="*/ 203200 w 1193800"/>
                <a:gd name="connsiteY8" fmla="*/ 0 h 1790700"/>
                <a:gd name="connsiteX0" fmla="*/ 203200 w 1193800"/>
                <a:gd name="connsiteY0" fmla="*/ 0 h 1828800"/>
                <a:gd name="connsiteX1" fmla="*/ 965200 w 1193800"/>
                <a:gd name="connsiteY1" fmla="*/ 0 h 1828800"/>
                <a:gd name="connsiteX2" fmla="*/ 1193800 w 1193800"/>
                <a:gd name="connsiteY2" fmla="*/ 939800 h 1828800"/>
                <a:gd name="connsiteX3" fmla="*/ 1193800 w 1193800"/>
                <a:gd name="connsiteY3" fmla="*/ 1625600 h 1828800"/>
                <a:gd name="connsiteX4" fmla="*/ 1066800 w 1193800"/>
                <a:gd name="connsiteY4" fmla="*/ 1752600 h 1828800"/>
                <a:gd name="connsiteX5" fmla="*/ 152400 w 1193800"/>
                <a:gd name="connsiteY5" fmla="*/ 1828800 h 1828800"/>
                <a:gd name="connsiteX6" fmla="*/ 0 w 1193800"/>
                <a:gd name="connsiteY6" fmla="*/ 1651000 h 1828800"/>
                <a:gd name="connsiteX7" fmla="*/ 0 w 1193800"/>
                <a:gd name="connsiteY7" fmla="*/ 927100 h 1828800"/>
                <a:gd name="connsiteX8" fmla="*/ 203200 w 1193800"/>
                <a:gd name="connsiteY8" fmla="*/ 0 h 1828800"/>
                <a:gd name="connsiteX0" fmla="*/ 203200 w 1193800"/>
                <a:gd name="connsiteY0" fmla="*/ 0 h 1828800"/>
                <a:gd name="connsiteX1" fmla="*/ 965200 w 1193800"/>
                <a:gd name="connsiteY1" fmla="*/ 0 h 1828800"/>
                <a:gd name="connsiteX2" fmla="*/ 1193800 w 1193800"/>
                <a:gd name="connsiteY2" fmla="*/ 939800 h 1828800"/>
                <a:gd name="connsiteX3" fmla="*/ 1193800 w 1193800"/>
                <a:gd name="connsiteY3" fmla="*/ 1625600 h 1828800"/>
                <a:gd name="connsiteX4" fmla="*/ 1066800 w 1193800"/>
                <a:gd name="connsiteY4" fmla="*/ 1828800 h 1828800"/>
                <a:gd name="connsiteX5" fmla="*/ 152400 w 1193800"/>
                <a:gd name="connsiteY5" fmla="*/ 1828800 h 1828800"/>
                <a:gd name="connsiteX6" fmla="*/ 0 w 1193800"/>
                <a:gd name="connsiteY6" fmla="*/ 1651000 h 1828800"/>
                <a:gd name="connsiteX7" fmla="*/ 0 w 1193800"/>
                <a:gd name="connsiteY7" fmla="*/ 927100 h 1828800"/>
                <a:gd name="connsiteX8" fmla="*/ 203200 w 1193800"/>
                <a:gd name="connsiteY8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3800" h="1828800">
                  <a:moveTo>
                    <a:pt x="203200" y="0"/>
                  </a:moveTo>
                  <a:lnTo>
                    <a:pt x="965200" y="0"/>
                  </a:lnTo>
                  <a:lnTo>
                    <a:pt x="1193800" y="939800"/>
                  </a:lnTo>
                  <a:lnTo>
                    <a:pt x="1193800" y="1625600"/>
                  </a:lnTo>
                  <a:lnTo>
                    <a:pt x="1066800" y="1828800"/>
                  </a:lnTo>
                  <a:lnTo>
                    <a:pt x="152400" y="1828800"/>
                  </a:lnTo>
                  <a:lnTo>
                    <a:pt x="0" y="1651000"/>
                  </a:lnTo>
                  <a:lnTo>
                    <a:pt x="0" y="9271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Objective lens</a:t>
              </a:r>
              <a:endParaRPr lang="en-US" sz="1600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351924" y="4051663"/>
              <a:ext cx="313253" cy="29391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665177" y="4051663"/>
              <a:ext cx="313253" cy="29391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351924" y="2229394"/>
              <a:ext cx="325783" cy="182226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677707" y="2229394"/>
              <a:ext cx="300722" cy="182226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4800600" y="1524000"/>
              <a:ext cx="1754214" cy="58782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CMOS camera</a:t>
              </a:r>
            </a:p>
            <a:p>
              <a:pPr algn="ctr"/>
              <a:r>
                <a:rPr lang="en-US" sz="1400" dirty="0" smtClean="0"/>
                <a:t>1.3M pixel x 400 Hz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239154" y="4183923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39154" y="4242706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39154" y="4301488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39154" y="4360271"/>
              <a:ext cx="87710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39154" y="4419054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39154" y="4477837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39154" y="4536620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39154" y="4595403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39154" y="4654186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39154" y="4712968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39154" y="4771751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39154" y="4830534"/>
              <a:ext cx="8771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6178911" y="4110446"/>
              <a:ext cx="0" cy="764177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5176503" y="2111829"/>
              <a:ext cx="1002408" cy="11756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Bent-Up Arrow 34"/>
            <p:cNvSpPr/>
            <p:nvPr/>
          </p:nvSpPr>
          <p:spPr>
            <a:xfrm flipV="1">
              <a:off x="6805416" y="1641566"/>
              <a:ext cx="1440962" cy="587829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42766" y="1780578"/>
              <a:ext cx="1440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Camera Link Full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3718" y="2332264"/>
              <a:ext cx="2992189" cy="154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 view data</a:t>
              </a:r>
            </a:p>
            <a:p>
              <a:r>
                <a:rPr lang="en-US" sz="1400" dirty="0" smtClean="0"/>
                <a:t>= 1.3 M pixel x 40 frames</a:t>
              </a:r>
            </a:p>
            <a:p>
              <a:r>
                <a:rPr lang="en-US" sz="1400" dirty="0" smtClean="0"/>
                <a:t>= 52 </a:t>
              </a:r>
              <a:r>
                <a:rPr lang="en-US" sz="1400" dirty="0" err="1" smtClean="0"/>
                <a:t>MByte</a:t>
              </a:r>
              <a:r>
                <a:rPr lang="en-US" sz="1400" dirty="0" smtClean="0"/>
                <a:t>/view</a:t>
              </a:r>
            </a:p>
            <a:p>
              <a:endParaRPr lang="en-US" sz="1400" dirty="0" smtClean="0"/>
            </a:p>
            <a:p>
              <a:r>
                <a:rPr lang="en-US" sz="1400" dirty="0" smtClean="0"/>
                <a:t>x 5 Hz = </a:t>
              </a:r>
              <a:r>
                <a:rPr lang="en-US" sz="2800" b="1" dirty="0" smtClean="0"/>
                <a:t>210 </a:t>
              </a:r>
              <a:r>
                <a:rPr lang="en-US" sz="2800" b="1" dirty="0" err="1" smtClean="0"/>
                <a:t>MByte</a:t>
              </a:r>
              <a:r>
                <a:rPr lang="en-US" sz="2800" b="1" dirty="0" smtClean="0"/>
                <a:t>/s</a:t>
              </a:r>
              <a:endParaRPr lang="en-US" sz="1400" b="1" dirty="0" smtClean="0"/>
            </a:p>
            <a:p>
              <a:endParaRPr lang="en-US" sz="1400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369271" y="4148172"/>
              <a:ext cx="1754214" cy="99930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(Real-time) 3D reconstruction using GPUs</a:t>
              </a:r>
              <a:endParaRPr lang="en-US" sz="1600" dirty="0"/>
            </a:p>
          </p:txBody>
        </p:sp>
        <p:sp>
          <p:nvSpPr>
            <p:cNvPr id="39" name="Down Arrow 38"/>
            <p:cNvSpPr/>
            <p:nvPr/>
          </p:nvSpPr>
          <p:spPr>
            <a:xfrm>
              <a:off x="7995776" y="3630532"/>
              <a:ext cx="313253" cy="41148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0" name="Group 119"/>
            <p:cNvGrpSpPr/>
            <p:nvPr/>
          </p:nvGrpSpPr>
          <p:grpSpPr>
            <a:xfrm>
              <a:off x="7901800" y="2346960"/>
              <a:ext cx="407228" cy="881743"/>
              <a:chOff x="4000500" y="2286000"/>
              <a:chExt cx="495300" cy="114300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419600" y="228600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343400" y="2468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267200" y="26974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183380" y="2926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160520" y="297942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053840" y="3230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000500" y="33832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114800" y="310896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320540" y="2545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0" y="1295400"/>
            <a:ext cx="4572000" cy="4075321"/>
            <a:chOff x="20336435" y="12912796"/>
            <a:chExt cx="9038900" cy="6941884"/>
          </a:xfrm>
        </p:grpSpPr>
        <p:pic>
          <p:nvPicPr>
            <p:cNvPr id="56" name="Picture 3" descr="S:\DCIM\118_0105\IMGP6379.JPG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20637732" y="13172394"/>
              <a:ext cx="8194757" cy="5485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23500050" y="18753740"/>
              <a:ext cx="2741914" cy="1100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r>
                <a:rPr kumimoji="1" lang="it-IT" altLang="ja-JP" sz="1200" dirty="0" smtClean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  <a:t>XYZ </a:t>
              </a:r>
              <a:r>
                <a:rPr kumimoji="1" lang="it-IT" altLang="ja-JP" sz="1200" dirty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  <a:t>stage (Micos)</a:t>
              </a:r>
              <a:br>
                <a:rPr kumimoji="1" lang="it-IT" altLang="ja-JP" sz="1200" dirty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</a:br>
              <a:r>
                <a:rPr kumimoji="1" lang="it-IT" altLang="ja-JP" sz="1200" dirty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  <a:t>0.1 μm nominal</a:t>
              </a:r>
              <a:br>
                <a:rPr kumimoji="1" lang="it-IT" altLang="ja-JP" sz="1200" dirty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</a:br>
              <a:r>
                <a:rPr kumimoji="1" lang="it-IT" altLang="ja-JP" sz="1200" dirty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  <a:t>precision</a:t>
              </a:r>
              <a:endParaRPr kumimoji="1" lang="en-GB" altLang="ja-JP" sz="1200" dirty="0">
                <a:latin typeface="Trebuchet MS" pitchFamily="34" charset="0"/>
                <a:ea typeface="ＭＳ Ｐゴシック" charset="-128"/>
                <a:cs typeface="Times New Roman" pitchFamily="18" charset="0"/>
              </a:endParaRPr>
            </a:p>
          </p:txBody>
        </p:sp>
        <p:sp>
          <p:nvSpPr>
            <p:cNvPr id="60" name="Line 7"/>
            <p:cNvSpPr>
              <a:spLocks noChangeShapeType="1"/>
            </p:cNvSpPr>
            <p:nvPr/>
          </p:nvSpPr>
          <p:spPr bwMode="auto">
            <a:xfrm flipV="1">
              <a:off x="24403940" y="17715350"/>
              <a:ext cx="2853" cy="106471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endParaRPr lang="ja-JP" altLang="en-US" sz="1200"/>
            </a:p>
          </p:txBody>
        </p:sp>
        <p:sp>
          <p:nvSpPr>
            <p:cNvPr id="61" name="Rectangle 8"/>
            <p:cNvSpPr>
              <a:spLocks noChangeArrowheads="1"/>
            </p:cNvSpPr>
            <p:nvPr/>
          </p:nvSpPr>
          <p:spPr bwMode="auto">
            <a:xfrm>
              <a:off x="26061072" y="15378974"/>
              <a:ext cx="2203157" cy="47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r>
                <a:rPr kumimoji="1" lang="it-IT" altLang="ja-JP" sz="1200" dirty="0">
                  <a:solidFill>
                    <a:srgbClr val="000066"/>
                  </a:solidFill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  <a:t>Emulsion film</a:t>
              </a:r>
              <a:endParaRPr kumimoji="1" lang="en-GB" altLang="ja-JP" sz="12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endParaRPr>
            </a:p>
          </p:txBody>
        </p:sp>
        <p:sp>
          <p:nvSpPr>
            <p:cNvPr id="62" name="Line 9"/>
            <p:cNvSpPr>
              <a:spLocks noChangeShapeType="1"/>
            </p:cNvSpPr>
            <p:nvPr/>
          </p:nvSpPr>
          <p:spPr bwMode="auto">
            <a:xfrm flipH="1">
              <a:off x="25006533" y="15898169"/>
              <a:ext cx="1346256" cy="80630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endParaRPr lang="ja-JP" altLang="en-US" sz="1200"/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 flipH="1" flipV="1">
              <a:off x="25157182" y="13691589"/>
              <a:ext cx="3464908" cy="12979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endParaRPr lang="ja-JP" altLang="en-US" sz="1200"/>
            </a:p>
          </p:txBody>
        </p:sp>
        <p:sp>
          <p:nvSpPr>
            <p:cNvPr id="65" name="Rectangle 12"/>
            <p:cNvSpPr>
              <a:spLocks noChangeArrowheads="1"/>
            </p:cNvSpPr>
            <p:nvPr/>
          </p:nvSpPr>
          <p:spPr bwMode="auto">
            <a:xfrm>
              <a:off x="26663665" y="18753740"/>
              <a:ext cx="2711670" cy="786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/>
            <a:p>
              <a:r>
                <a:rPr kumimoji="1" lang="it-IT" altLang="ja-JP" sz="1200" dirty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  <a:t>objective </a:t>
              </a:r>
              <a:r>
                <a:rPr kumimoji="1" lang="it-IT" altLang="ja-JP" sz="1200" dirty="0" smtClean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  <a:t>(50x) </a:t>
              </a:r>
              <a:r>
                <a:rPr kumimoji="1" lang="it-IT" altLang="ja-JP" sz="1200" dirty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  <a:t/>
              </a:r>
              <a:br>
                <a:rPr kumimoji="1" lang="it-IT" altLang="ja-JP" sz="1200" dirty="0">
                  <a:latin typeface="Trebuchet MS" pitchFamily="34" charset="0"/>
                  <a:ea typeface="ＭＳ Ｐゴシック" charset="-128"/>
                  <a:cs typeface="Times New Roman" pitchFamily="18" charset="0"/>
                </a:rPr>
              </a:br>
              <a:endParaRPr kumimoji="1" lang="en-GB" altLang="ja-JP" sz="1200" dirty="0">
                <a:latin typeface="Trebuchet MS" pitchFamily="34" charset="0"/>
                <a:ea typeface="ＭＳ Ｐゴシック" charset="-128"/>
                <a:cs typeface="Times New Roman" pitchFamily="18" charset="0"/>
              </a:endParaRPr>
            </a:p>
          </p:txBody>
        </p:sp>
        <p:sp>
          <p:nvSpPr>
            <p:cNvPr id="66" name="Line 13"/>
            <p:cNvSpPr>
              <a:spLocks noChangeShapeType="1"/>
            </p:cNvSpPr>
            <p:nvPr/>
          </p:nvSpPr>
          <p:spPr bwMode="auto">
            <a:xfrm flipH="1" flipV="1">
              <a:off x="25635437" y="16023721"/>
              <a:ext cx="1480171" cy="273001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endParaRPr lang="ja-JP" altLang="en-US" sz="1200"/>
            </a:p>
          </p:txBody>
        </p:sp>
        <p:sp>
          <p:nvSpPr>
            <p:cNvPr id="67" name="テキスト ボックス 13"/>
            <p:cNvSpPr txBox="1">
              <a:spLocks noChangeArrowheads="1"/>
            </p:cNvSpPr>
            <p:nvPr/>
          </p:nvSpPr>
          <p:spPr bwMode="auto">
            <a:xfrm>
              <a:off x="20788380" y="18753740"/>
              <a:ext cx="2790772" cy="78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sz="1200" dirty="0">
                  <a:ea typeface="ＭＳ Ｐゴシック" charset="-128"/>
                </a:rPr>
                <a:t>Automatic Plate Changer</a:t>
              </a:r>
              <a:endParaRPr kumimoji="1" lang="ja-JP" altLang="en-US" sz="1200">
                <a:ea typeface="ＭＳ Ｐゴシック" charset="-128"/>
              </a:endParaRPr>
            </a:p>
          </p:txBody>
        </p:sp>
        <p:sp>
          <p:nvSpPr>
            <p:cNvPr id="68" name="Line 5"/>
            <p:cNvSpPr>
              <a:spLocks noChangeShapeType="1"/>
            </p:cNvSpPr>
            <p:nvPr/>
          </p:nvSpPr>
          <p:spPr bwMode="auto">
            <a:xfrm flipV="1">
              <a:off x="20788382" y="17066356"/>
              <a:ext cx="451943" cy="175339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endParaRPr lang="ja-JP" altLang="en-US" sz="1200"/>
            </a:p>
          </p:txBody>
        </p:sp>
        <p:sp>
          <p:nvSpPr>
            <p:cNvPr id="69" name="Text Box 17"/>
            <p:cNvSpPr txBox="1">
              <a:spLocks noChangeArrowheads="1"/>
            </p:cNvSpPr>
            <p:nvPr/>
          </p:nvSpPr>
          <p:spPr bwMode="auto">
            <a:xfrm>
              <a:off x="20336435" y="12912796"/>
              <a:ext cx="3163615" cy="99610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ja-JP" sz="1600" dirty="0" smtClean="0">
                  <a:ea typeface="ＭＳ Ｐゴシック" charset="-128"/>
                </a:rPr>
                <a:t>Readout speed </a:t>
              </a:r>
              <a:r>
                <a:rPr lang="de-DE" altLang="ja-JP" sz="1600" dirty="0" smtClean="0">
                  <a:ea typeface="ＭＳ Ｐゴシック" charset="-128"/>
                </a:rPr>
                <a:t>~</a:t>
              </a:r>
              <a:r>
                <a:rPr lang="de-DE" altLang="ja-JP" sz="1600" dirty="0" smtClean="0">
                  <a:ea typeface="ＭＳ Ｐゴシック" charset="-128"/>
                </a:rPr>
                <a:t>20 </a:t>
              </a:r>
              <a:r>
                <a:rPr lang="de-DE" altLang="ja-JP" sz="1600" dirty="0" smtClean="0">
                  <a:ea typeface="ＭＳ Ｐゴシック" charset="-128"/>
                </a:rPr>
                <a:t>cm</a:t>
              </a:r>
              <a:r>
                <a:rPr lang="de-DE" altLang="ja-JP" sz="1600" baseline="30000" dirty="0" smtClean="0">
                  <a:ea typeface="ＭＳ Ｐゴシック" charset="-128"/>
                </a:rPr>
                <a:t>2</a:t>
              </a:r>
              <a:r>
                <a:rPr lang="de-DE" altLang="ja-JP" sz="1600" dirty="0" smtClean="0">
                  <a:ea typeface="ＭＳ Ｐゴシック" charset="-128"/>
                </a:rPr>
                <a:t> /h</a:t>
              </a:r>
              <a:endParaRPr lang="de-DE" altLang="ja-JP" sz="1600" dirty="0">
                <a:ea typeface="ＭＳ Ｐゴシック" charset="-128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28600" y="1524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High speed readout system, Recent-Future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71600" y="757535"/>
            <a:ext cx="660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Custom-made real-time scanning </a:t>
            </a:r>
            <a:r>
              <a:rPr lang="en-US" sz="2400" dirty="0" smtClean="0"/>
              <a:t>microscope. 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33400" y="5921514"/>
            <a:ext cx="77724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Current system = 1.3 M pixels x 40 frames x 5 Hz = </a:t>
            </a:r>
            <a:r>
              <a:rPr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210 </a:t>
            </a:r>
            <a:r>
              <a:rPr lang="en-US" altLang="ja-JP" sz="2000" b="1" dirty="0" err="1" smtClean="0">
                <a:solidFill>
                  <a:schemeClr val="accent5">
                    <a:lumMod val="50000"/>
                  </a:schemeClr>
                </a:solidFill>
              </a:rPr>
              <a:t>Mbyte</a:t>
            </a:r>
            <a:r>
              <a:rPr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/s</a:t>
            </a:r>
          </a:p>
          <a:p>
            <a:r>
              <a:rPr lang="en-US" altLang="ja-JP" sz="2000" dirty="0" smtClean="0">
                <a:solidFill>
                  <a:schemeClr val="accent6">
                    <a:lumMod val="50000"/>
                  </a:schemeClr>
                </a:solidFill>
              </a:rPr>
              <a:t>Next generation system = 25 M pixel x 40 frames x 1.6 Hz =  </a:t>
            </a:r>
            <a:r>
              <a:rPr lang="en-US" altLang="ja-JP" sz="2000" b="1" dirty="0" smtClean="0">
                <a:solidFill>
                  <a:schemeClr val="accent6">
                    <a:lumMod val="50000"/>
                  </a:schemeClr>
                </a:solidFill>
              </a:rPr>
              <a:t>1.6 </a:t>
            </a:r>
            <a:r>
              <a:rPr lang="en-US" altLang="ja-JP" sz="2000" b="1" dirty="0" err="1" smtClean="0">
                <a:solidFill>
                  <a:schemeClr val="accent6">
                    <a:lumMod val="50000"/>
                  </a:schemeClr>
                </a:solidFill>
              </a:rPr>
              <a:t>GByte</a:t>
            </a:r>
            <a:r>
              <a:rPr lang="en-US" altLang="ja-JP" sz="2000" b="1" dirty="0" smtClean="0">
                <a:solidFill>
                  <a:schemeClr val="accent6">
                    <a:lumMod val="50000"/>
                  </a:schemeClr>
                </a:solidFill>
              </a:rPr>
              <a:t>/s</a:t>
            </a:r>
            <a:endParaRPr lang="en-US" altLang="ja-JP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7" name="Date Placeholder 7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Track reconstruction</a:t>
            </a:r>
            <a:endParaRPr lang="en-US" dirty="0"/>
          </a:p>
        </p:txBody>
      </p:sp>
      <p:pic>
        <p:nvPicPr>
          <p:cNvPr id="2050" name="Picture 2" descr="C:\Users\ariga\prg\LHEPMic6\work\AEgIS_G1\Anim3D_G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7258050" cy="536257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0" y="1127879"/>
            <a:ext cx="373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Reconstruction of particle trajectories</a:t>
            </a:r>
          </a:p>
          <a:p>
            <a:endParaRPr kumimoji="1" lang="en-US" altLang="ja-JP" dirty="0" smtClean="0"/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 smtClean="0"/>
              <a:t>3D image filtering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dirty="0" smtClean="0"/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 smtClean="0"/>
              <a:t>Recognize dots (or grains)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dirty="0" smtClean="0"/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 smtClean="0"/>
              <a:t>Find any combination of grains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dirty="0" smtClean="0"/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 smtClean="0"/>
              <a:t>Find sequential grains forming lines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dirty="0" smtClean="0"/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 smtClean="0"/>
              <a:t>Fit track </a:t>
            </a:r>
            <a:r>
              <a:rPr kumimoji="1" lang="en-US" altLang="ja-JP" dirty="0" smtClean="0">
                <a:sym typeface="Wingdings" pitchFamily="2" charset="2"/>
              </a:rPr>
              <a:t>5D </a:t>
            </a:r>
            <a:r>
              <a:rPr kumimoji="1" lang="en-US" altLang="ja-JP" dirty="0" smtClean="0"/>
              <a:t>(3D position, 2D angles)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Millions of such data </a:t>
            </a:r>
            <a:r>
              <a:rPr kumimoji="1" lang="en-US" altLang="ja-JP" dirty="0" smtClean="0"/>
              <a:t>unit (view) </a:t>
            </a:r>
            <a:r>
              <a:rPr kumimoji="1" lang="en-US" altLang="ja-JP" dirty="0" smtClean="0"/>
              <a:t>have to be processed within </a:t>
            </a:r>
            <a:r>
              <a:rPr kumimoji="1" lang="en-US" altLang="ja-JP" dirty="0" smtClean="0"/>
              <a:t>hours</a:t>
            </a:r>
            <a:r>
              <a:rPr kumimoji="1" lang="en-US" altLang="ja-JP" dirty="0" smtClean="0"/>
              <a:t>.</a:t>
            </a:r>
            <a:endParaRPr kumimoji="1" lang="ja-JP" alt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71600" y="6477000"/>
            <a:ext cx="472440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0" y="605245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100 </a:t>
            </a:r>
            <a:r>
              <a:rPr kumimoji="1" lang="en-US" altLang="ja-JP" sz="2400" dirty="0" smtClean="0">
                <a:latin typeface="Symbol" pitchFamily="18" charset="2"/>
              </a:rPr>
              <a:t>m</a:t>
            </a:r>
            <a:r>
              <a:rPr kumimoji="1" lang="en-US" altLang="ja-JP" sz="2400" dirty="0" smtClean="0"/>
              <a:t>m</a:t>
            </a:r>
            <a:endParaRPr kumimoji="1" lang="ja-JP" altLang="en-US" sz="24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ja-JP" sz="3600" b="1" dirty="0" smtClean="0">
                <a:solidFill>
                  <a:schemeClr val="accent5">
                    <a:lumMod val="50000"/>
                  </a:schemeClr>
                </a:solidFill>
              </a:rPr>
              <a:t>3D image processing and object recognition</a:t>
            </a:r>
            <a:endParaRPr kumimoji="1" lang="ja-JP" altLang="en-US" sz="3600"/>
          </a:p>
        </p:txBody>
      </p:sp>
      <p:pic>
        <p:nvPicPr>
          <p:cNvPr id="4" name="Picture 20" descr="C:\Users\ariga\prg\LHEPMic6_lheppc62\doc\paper\process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5399" y="1447800"/>
            <a:ext cx="2079001" cy="1711036"/>
          </a:xfrm>
          <a:prstGeom prst="rect">
            <a:avLst/>
          </a:prstGeom>
          <a:noFill/>
        </p:spPr>
      </p:pic>
      <p:pic>
        <p:nvPicPr>
          <p:cNvPr id="5" name="Picture 21" descr="C:\Users\ariga\prg\LHEPMic6_lheppc62\doc\paper\process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447800"/>
            <a:ext cx="2079001" cy="1711036"/>
          </a:xfrm>
          <a:prstGeom prst="rect">
            <a:avLst/>
          </a:prstGeom>
          <a:noFill/>
        </p:spPr>
      </p:pic>
      <p:pic>
        <p:nvPicPr>
          <p:cNvPr id="6" name="Picture 22" descr="C:\Users\ariga\prg\LHEPMic6_lheppc62\doc\paper\process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447800"/>
            <a:ext cx="2091267" cy="171103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00200" y="31242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 smtClean="0"/>
              <a:t>zoom of raw image</a:t>
            </a:r>
          </a:p>
          <a:p>
            <a:pPr marL="457200" indent="-457200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62400" y="31242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 smtClean="0"/>
              <a:t>3D image filtering</a:t>
            </a:r>
          </a:p>
          <a:p>
            <a:pPr marL="457200" indent="-457200"/>
            <a:r>
              <a:rPr lang="en-US" dirty="0" smtClean="0"/>
              <a:t>(kind of high pass filter)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24600" y="3124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grain </a:t>
            </a:r>
            <a:r>
              <a:rPr lang="en-US" dirty="0" smtClean="0"/>
              <a:t>recognition</a:t>
            </a:r>
          </a:p>
          <a:p>
            <a:r>
              <a:rPr lang="en-US" dirty="0" smtClean="0"/>
              <a:t>O(10</a:t>
            </a:r>
            <a:r>
              <a:rPr lang="en-US" baseline="30000" dirty="0" smtClean="0"/>
              <a:t>4</a:t>
            </a:r>
            <a:r>
              <a:rPr lang="en-US" dirty="0" smtClean="0"/>
              <a:t>) grains / view</a:t>
            </a:r>
            <a:endParaRPr lang="en-US" dirty="0"/>
          </a:p>
        </p:txBody>
      </p:sp>
      <p:sp>
        <p:nvSpPr>
          <p:cNvPr id="18" name="Curved Down Arrow 17"/>
          <p:cNvSpPr/>
          <p:nvPr/>
        </p:nvSpPr>
        <p:spPr>
          <a:xfrm>
            <a:off x="2971800" y="1066800"/>
            <a:ext cx="1600200" cy="381000"/>
          </a:xfrm>
          <a:prstGeom prst="curved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5410200" y="1066800"/>
            <a:ext cx="1600200" cy="381000"/>
          </a:xfrm>
          <a:prstGeom prst="curved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52800" y="990600"/>
            <a:ext cx="762000" cy="2286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715000" y="990600"/>
            <a:ext cx="762000" cy="2286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228600" y="990600"/>
            <a:ext cx="762000" cy="2286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Host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600200" y="1447800"/>
            <a:ext cx="1066800" cy="2286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Device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990600" y="762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Raw image</a:t>
            </a:r>
            <a:endParaRPr kumimoji="1" lang="ja-JP" altLang="en-US"/>
          </a:p>
        </p:txBody>
      </p:sp>
      <p:cxnSp>
        <p:nvCxnSpPr>
          <p:cNvPr id="37" name="Shape 36"/>
          <p:cNvCxnSpPr>
            <a:stCxn id="33" idx="3"/>
            <a:endCxn id="34" idx="0"/>
          </p:cNvCxnSpPr>
          <p:nvPr/>
        </p:nvCxnSpPr>
        <p:spPr>
          <a:xfrm>
            <a:off x="990600" y="1104900"/>
            <a:ext cx="1143000" cy="3429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8382000" y="952500"/>
            <a:ext cx="762000" cy="2286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Host</a:t>
            </a:r>
            <a:endParaRPr lang="en-US" dirty="0"/>
          </a:p>
        </p:txBody>
      </p:sp>
      <p:cxnSp>
        <p:nvCxnSpPr>
          <p:cNvPr id="40" name="Shape 39"/>
          <p:cNvCxnSpPr>
            <a:stCxn id="4" idx="0"/>
            <a:endCxn id="39" idx="1"/>
          </p:cNvCxnSpPr>
          <p:nvPr/>
        </p:nvCxnSpPr>
        <p:spPr>
          <a:xfrm rot="5400000" flipH="1" flipV="1">
            <a:off x="7747950" y="813750"/>
            <a:ext cx="381000" cy="8871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543800" y="762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grains</a:t>
            </a:r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065" y="3810000"/>
            <a:ext cx="385134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Arrow Connector 47"/>
          <p:cNvCxnSpPr/>
          <p:nvPr/>
        </p:nvCxnSpPr>
        <p:spPr>
          <a:xfrm flipV="1">
            <a:off x="1143000" y="46482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914400" y="3962400"/>
            <a:ext cx="228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143000" y="41148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648200" y="41148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Grains have optical shadow in Z.</a:t>
            </a:r>
          </a:p>
          <a:p>
            <a:r>
              <a:rPr kumimoji="1" lang="en-US" altLang="ja-JP" dirty="0" smtClean="0">
                <a:sym typeface="Wingdings" pitchFamily="2" charset="2"/>
              </a:rPr>
              <a:t>Consecutive frames has a strong correlation.</a:t>
            </a:r>
          </a:p>
          <a:p>
            <a:pPr>
              <a:buFont typeface="Wingdings"/>
              <a:buChar char="à"/>
            </a:pPr>
            <a:r>
              <a:rPr kumimoji="1" lang="en-US" altLang="ja-JP" dirty="0" smtClean="0"/>
              <a:t>A 3D image processing.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800" y="3810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z</a:t>
            </a:r>
            <a:endParaRPr kumimoji="1" lang="ja-JP" alt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6705600" y="5562600"/>
            <a:ext cx="14478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Rectangle 107"/>
          <p:cNvSpPr/>
          <p:nvPr/>
        </p:nvSpPr>
        <p:spPr>
          <a:xfrm rot="18303848">
            <a:off x="7330099" y="5193322"/>
            <a:ext cx="152400" cy="20288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Rectangle 68"/>
          <p:cNvSpPr/>
          <p:nvPr/>
        </p:nvSpPr>
        <p:spPr>
          <a:xfrm>
            <a:off x="6705600" y="4267200"/>
            <a:ext cx="14478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Rectangle 106"/>
          <p:cNvSpPr/>
          <p:nvPr/>
        </p:nvSpPr>
        <p:spPr>
          <a:xfrm rot="20821976">
            <a:off x="7321343" y="4252540"/>
            <a:ext cx="152400" cy="11829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/>
        </p:nvSpPr>
        <p:spPr>
          <a:xfrm>
            <a:off x="6705600" y="2971800"/>
            <a:ext cx="14478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Rectangle 105"/>
          <p:cNvSpPr/>
          <p:nvPr/>
        </p:nvSpPr>
        <p:spPr>
          <a:xfrm rot="1525164">
            <a:off x="7253315" y="2905781"/>
            <a:ext cx="152400" cy="13135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Tracking algorithm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5562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Form “seeds” of tracks = 3D line made of </a:t>
            </a:r>
            <a:r>
              <a:rPr lang="en-US" altLang="ja-JP" b="1" dirty="0" smtClean="0"/>
              <a:t>any two combination of </a:t>
            </a:r>
            <a:r>
              <a:rPr lang="en-US" altLang="ja-JP" b="1" dirty="0" smtClean="0"/>
              <a:t>grains</a:t>
            </a:r>
            <a:r>
              <a:rPr lang="en-US" altLang="ja-JP" dirty="0" smtClean="0"/>
              <a:t> (4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dirty="0" smtClean="0"/>
              <a:t> solid angle)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Count number of grains along the seeds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Number of grains &gt; 5 </a:t>
            </a:r>
            <a:r>
              <a:rPr lang="en-US" altLang="ja-JP" dirty="0" smtClean="0">
                <a:sym typeface="Wingdings" pitchFamily="2" charset="2"/>
              </a:rPr>
              <a:t> “track</a:t>
            </a:r>
            <a:r>
              <a:rPr lang="en-US" altLang="ja-JP" dirty="0" smtClean="0">
                <a:sym typeface="Wingdings" pitchFamily="2" charset="2"/>
              </a:rPr>
              <a:t>”</a:t>
            </a:r>
          </a:p>
          <a:p>
            <a:pPr marL="514350" indent="-514350">
              <a:buNone/>
            </a:pPr>
            <a:r>
              <a:rPr lang="en-US" altLang="ja-JP" dirty="0" smtClean="0">
                <a:sym typeface="Wingdings" pitchFamily="2" charset="2"/>
              </a:rPr>
              <a:t>Number of iteration ~O(N</a:t>
            </a:r>
            <a:r>
              <a:rPr lang="en-US" altLang="ja-JP" baseline="-25000" dirty="0" smtClean="0">
                <a:sym typeface="Wingdings" pitchFamily="2" charset="2"/>
              </a:rPr>
              <a:t>grain</a:t>
            </a:r>
            <a:r>
              <a:rPr lang="en-US" altLang="ja-JP" baseline="30000" dirty="0" smtClean="0">
                <a:sym typeface="Wingdings" pitchFamily="2" charset="2"/>
              </a:rPr>
              <a:t>3</a:t>
            </a:r>
            <a:r>
              <a:rPr lang="en-US" altLang="ja-JP" dirty="0" smtClean="0">
                <a:sym typeface="Wingdings" pitchFamily="2" charset="2"/>
              </a:rPr>
              <a:t>)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endParaRPr kumimoji="1" lang="ja-JP" altLang="en-US"/>
          </a:p>
        </p:txBody>
      </p:sp>
      <p:pic>
        <p:nvPicPr>
          <p:cNvPr id="4" name="Picture 23" descr="C:\Users\ariga\prg\LHEPMic6_lheppc62\doc\paper\tracking1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95600"/>
            <a:ext cx="2514600" cy="2412597"/>
          </a:xfrm>
          <a:prstGeom prst="rect">
            <a:avLst/>
          </a:prstGeom>
          <a:noFill/>
        </p:spPr>
      </p:pic>
      <p:pic>
        <p:nvPicPr>
          <p:cNvPr id="5" name="Picture 24" descr="C:\Users\ariga\prg\LHEPMic6_lheppc62\doc\paper\tracking2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95600"/>
            <a:ext cx="2514600" cy="2412597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5715000" y="3124200"/>
            <a:ext cx="762000" cy="2286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38400" y="3105150"/>
            <a:ext cx="762000" cy="2286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590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 “seeds”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38600" y="2895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 seeds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460974" y="3162300"/>
            <a:ext cx="62948" cy="635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Oval 12"/>
          <p:cNvSpPr/>
          <p:nvPr/>
        </p:nvSpPr>
        <p:spPr>
          <a:xfrm>
            <a:off x="7246730" y="3670300"/>
            <a:ext cx="62948" cy="635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Oval 13"/>
          <p:cNvSpPr/>
          <p:nvPr/>
        </p:nvSpPr>
        <p:spPr>
          <a:xfrm>
            <a:off x="7649817" y="34163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Oval 14"/>
          <p:cNvSpPr/>
          <p:nvPr/>
        </p:nvSpPr>
        <p:spPr>
          <a:xfrm>
            <a:off x="7335078" y="3416300"/>
            <a:ext cx="62948" cy="635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Oval 15"/>
          <p:cNvSpPr/>
          <p:nvPr/>
        </p:nvSpPr>
        <p:spPr>
          <a:xfrm>
            <a:off x="7146235" y="3860800"/>
            <a:ext cx="62948" cy="635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Oval 16"/>
          <p:cNvSpPr/>
          <p:nvPr/>
        </p:nvSpPr>
        <p:spPr>
          <a:xfrm>
            <a:off x="7298083" y="3543300"/>
            <a:ext cx="62948" cy="635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Oval 17"/>
          <p:cNvSpPr/>
          <p:nvPr/>
        </p:nvSpPr>
        <p:spPr>
          <a:xfrm>
            <a:off x="7398026" y="3289300"/>
            <a:ext cx="62948" cy="63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Oval 18"/>
          <p:cNvSpPr/>
          <p:nvPr/>
        </p:nvSpPr>
        <p:spPr>
          <a:xfrm>
            <a:off x="7523922" y="3035300"/>
            <a:ext cx="62948" cy="635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Oval 19"/>
          <p:cNvSpPr/>
          <p:nvPr/>
        </p:nvSpPr>
        <p:spPr>
          <a:xfrm>
            <a:off x="7586870" y="37338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Oval 20"/>
          <p:cNvSpPr/>
          <p:nvPr/>
        </p:nvSpPr>
        <p:spPr>
          <a:xfrm>
            <a:off x="7838661" y="36068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Oval 21"/>
          <p:cNvSpPr/>
          <p:nvPr/>
        </p:nvSpPr>
        <p:spPr>
          <a:xfrm>
            <a:off x="7901609" y="31623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Oval 22"/>
          <p:cNvSpPr/>
          <p:nvPr/>
        </p:nvSpPr>
        <p:spPr>
          <a:xfrm>
            <a:off x="6957391" y="32893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Oval 23"/>
          <p:cNvSpPr/>
          <p:nvPr/>
        </p:nvSpPr>
        <p:spPr>
          <a:xfrm>
            <a:off x="7460974" y="39243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Oval 24"/>
          <p:cNvSpPr/>
          <p:nvPr/>
        </p:nvSpPr>
        <p:spPr>
          <a:xfrm>
            <a:off x="6705600" y="35433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Oval 25"/>
          <p:cNvSpPr/>
          <p:nvPr/>
        </p:nvSpPr>
        <p:spPr>
          <a:xfrm>
            <a:off x="6894443" y="36703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Oval 26"/>
          <p:cNvSpPr/>
          <p:nvPr/>
        </p:nvSpPr>
        <p:spPr>
          <a:xfrm>
            <a:off x="6894443" y="38608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Oval 27"/>
          <p:cNvSpPr/>
          <p:nvPr/>
        </p:nvSpPr>
        <p:spPr>
          <a:xfrm>
            <a:off x="7460974" y="35433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Oval 69"/>
          <p:cNvSpPr/>
          <p:nvPr/>
        </p:nvSpPr>
        <p:spPr>
          <a:xfrm>
            <a:off x="7460974" y="4457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Oval 70"/>
          <p:cNvSpPr/>
          <p:nvPr/>
        </p:nvSpPr>
        <p:spPr>
          <a:xfrm>
            <a:off x="7272130" y="4965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Oval 71"/>
          <p:cNvSpPr/>
          <p:nvPr/>
        </p:nvSpPr>
        <p:spPr>
          <a:xfrm>
            <a:off x="7649817" y="4711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Oval 72"/>
          <p:cNvSpPr/>
          <p:nvPr/>
        </p:nvSpPr>
        <p:spPr>
          <a:xfrm>
            <a:off x="7335078" y="4711700"/>
            <a:ext cx="62948" cy="63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Oval 73"/>
          <p:cNvSpPr/>
          <p:nvPr/>
        </p:nvSpPr>
        <p:spPr>
          <a:xfrm>
            <a:off x="7146235" y="51562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Oval 74"/>
          <p:cNvSpPr/>
          <p:nvPr/>
        </p:nvSpPr>
        <p:spPr>
          <a:xfrm>
            <a:off x="7247283" y="4838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Oval 75"/>
          <p:cNvSpPr/>
          <p:nvPr/>
        </p:nvSpPr>
        <p:spPr>
          <a:xfrm>
            <a:off x="7398026" y="4584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Oval 76"/>
          <p:cNvSpPr/>
          <p:nvPr/>
        </p:nvSpPr>
        <p:spPr>
          <a:xfrm>
            <a:off x="7523922" y="4330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Oval 77"/>
          <p:cNvSpPr/>
          <p:nvPr/>
        </p:nvSpPr>
        <p:spPr>
          <a:xfrm>
            <a:off x="7586870" y="50292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Oval 78"/>
          <p:cNvSpPr/>
          <p:nvPr/>
        </p:nvSpPr>
        <p:spPr>
          <a:xfrm>
            <a:off x="7838661" y="49022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Oval 79"/>
          <p:cNvSpPr/>
          <p:nvPr/>
        </p:nvSpPr>
        <p:spPr>
          <a:xfrm>
            <a:off x="7901609" y="4457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Oval 80"/>
          <p:cNvSpPr/>
          <p:nvPr/>
        </p:nvSpPr>
        <p:spPr>
          <a:xfrm>
            <a:off x="6957391" y="4584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Oval 81"/>
          <p:cNvSpPr/>
          <p:nvPr/>
        </p:nvSpPr>
        <p:spPr>
          <a:xfrm>
            <a:off x="7460974" y="5219700"/>
            <a:ext cx="62948" cy="635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Oval 82"/>
          <p:cNvSpPr/>
          <p:nvPr/>
        </p:nvSpPr>
        <p:spPr>
          <a:xfrm>
            <a:off x="6705600" y="4838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Oval 83"/>
          <p:cNvSpPr/>
          <p:nvPr/>
        </p:nvSpPr>
        <p:spPr>
          <a:xfrm>
            <a:off x="6894443" y="4965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Oval 84"/>
          <p:cNvSpPr/>
          <p:nvPr/>
        </p:nvSpPr>
        <p:spPr>
          <a:xfrm>
            <a:off x="6894443" y="51562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Oval 85"/>
          <p:cNvSpPr/>
          <p:nvPr/>
        </p:nvSpPr>
        <p:spPr>
          <a:xfrm>
            <a:off x="7460974" y="48387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Oval 88"/>
          <p:cNvSpPr/>
          <p:nvPr/>
        </p:nvSpPr>
        <p:spPr>
          <a:xfrm>
            <a:off x="7460974" y="5753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Oval 89"/>
          <p:cNvSpPr/>
          <p:nvPr/>
        </p:nvSpPr>
        <p:spPr>
          <a:xfrm>
            <a:off x="7272130" y="6261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Oval 90"/>
          <p:cNvSpPr/>
          <p:nvPr/>
        </p:nvSpPr>
        <p:spPr>
          <a:xfrm>
            <a:off x="7649817" y="6007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Oval 91"/>
          <p:cNvSpPr/>
          <p:nvPr/>
        </p:nvSpPr>
        <p:spPr>
          <a:xfrm>
            <a:off x="7335078" y="6007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Oval 92"/>
          <p:cNvSpPr/>
          <p:nvPr/>
        </p:nvSpPr>
        <p:spPr>
          <a:xfrm>
            <a:off x="7146235" y="64516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Oval 93"/>
          <p:cNvSpPr/>
          <p:nvPr/>
        </p:nvSpPr>
        <p:spPr>
          <a:xfrm>
            <a:off x="7209183" y="6134100"/>
            <a:ext cx="62948" cy="635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/>
        </p:nvSpPr>
        <p:spPr>
          <a:xfrm>
            <a:off x="7398026" y="5880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/>
        </p:nvSpPr>
        <p:spPr>
          <a:xfrm>
            <a:off x="7523922" y="5626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Oval 96"/>
          <p:cNvSpPr/>
          <p:nvPr/>
        </p:nvSpPr>
        <p:spPr>
          <a:xfrm>
            <a:off x="7586870" y="6324600"/>
            <a:ext cx="62948" cy="635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Oval 97"/>
          <p:cNvSpPr/>
          <p:nvPr/>
        </p:nvSpPr>
        <p:spPr>
          <a:xfrm>
            <a:off x="7838661" y="61976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Oval 98"/>
          <p:cNvSpPr/>
          <p:nvPr/>
        </p:nvSpPr>
        <p:spPr>
          <a:xfrm>
            <a:off x="7901609" y="5753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Oval 99"/>
          <p:cNvSpPr/>
          <p:nvPr/>
        </p:nvSpPr>
        <p:spPr>
          <a:xfrm>
            <a:off x="6957391" y="5880100"/>
            <a:ext cx="62948" cy="63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Oval 100"/>
          <p:cNvSpPr/>
          <p:nvPr/>
        </p:nvSpPr>
        <p:spPr>
          <a:xfrm>
            <a:off x="7460974" y="6515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Oval 101"/>
          <p:cNvSpPr/>
          <p:nvPr/>
        </p:nvSpPr>
        <p:spPr>
          <a:xfrm>
            <a:off x="6705600" y="6134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Oval 102"/>
          <p:cNvSpPr/>
          <p:nvPr/>
        </p:nvSpPr>
        <p:spPr>
          <a:xfrm>
            <a:off x="6894443" y="6261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Oval 103"/>
          <p:cNvSpPr/>
          <p:nvPr/>
        </p:nvSpPr>
        <p:spPr>
          <a:xfrm>
            <a:off x="6894443" y="64516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Oval 104"/>
          <p:cNvSpPr/>
          <p:nvPr/>
        </p:nvSpPr>
        <p:spPr>
          <a:xfrm>
            <a:off x="7460974" y="6134100"/>
            <a:ext cx="62948" cy="635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TextBox 108"/>
          <p:cNvSpPr txBox="1"/>
          <p:nvPr/>
        </p:nvSpPr>
        <p:spPr>
          <a:xfrm>
            <a:off x="5562600" y="34290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seed0</a:t>
            </a:r>
            <a:endParaRPr kumimoji="1" lang="ja-JP" altLang="en-US"/>
          </a:p>
        </p:txBody>
      </p:sp>
      <p:sp>
        <p:nvSpPr>
          <p:cNvPr id="110" name="TextBox 109"/>
          <p:cNvSpPr txBox="1"/>
          <p:nvPr/>
        </p:nvSpPr>
        <p:spPr>
          <a:xfrm>
            <a:off x="7848600" y="32766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Seed1</a:t>
            </a:r>
          </a:p>
          <a:p>
            <a:pPr>
              <a:buFont typeface="Wingdings"/>
              <a:buChar char="à"/>
            </a:pPr>
            <a:r>
              <a:rPr kumimoji="1" lang="en-US" altLang="ja-JP" b="1" dirty="0" smtClean="0">
                <a:solidFill>
                  <a:srgbClr val="006600"/>
                </a:solidFill>
                <a:sym typeface="Wingdings" pitchFamily="2" charset="2"/>
              </a:rPr>
              <a:t>7 hits</a:t>
            </a:r>
          </a:p>
          <a:p>
            <a:pPr>
              <a:buFont typeface="Wingdings"/>
              <a:buChar char="à"/>
            </a:pPr>
            <a:r>
              <a:rPr kumimoji="1" lang="en-US" altLang="ja-JP" b="1" dirty="0" smtClean="0">
                <a:solidFill>
                  <a:srgbClr val="00B0F0"/>
                </a:solidFill>
                <a:sym typeface="Wingdings" pitchFamily="2" charset="2"/>
              </a:rPr>
              <a:t>Track</a:t>
            </a:r>
            <a:endParaRPr kumimoji="1" lang="ja-JP" altLang="en-US" b="1">
              <a:solidFill>
                <a:srgbClr val="00B0F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848600" y="47244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Seed2</a:t>
            </a:r>
          </a:p>
          <a:p>
            <a:r>
              <a:rPr kumimoji="1" lang="en-US" altLang="ja-JP" dirty="0" smtClean="0">
                <a:sym typeface="Wingdings" pitchFamily="2" charset="2"/>
              </a:rPr>
              <a:t></a:t>
            </a:r>
            <a:r>
              <a:rPr kumimoji="1" lang="en-US" altLang="ja-JP" b="1" dirty="0" smtClean="0">
                <a:solidFill>
                  <a:srgbClr val="FF0000"/>
                </a:solidFill>
                <a:sym typeface="Wingdings" pitchFamily="2" charset="2"/>
              </a:rPr>
              <a:t>2 hits</a:t>
            </a:r>
            <a:endParaRPr kumimoji="1" lang="ja-JP" altLang="en-US" b="1" smtClean="0">
              <a:solidFill>
                <a:srgbClr val="FF0000"/>
              </a:solidFill>
            </a:endParaRPr>
          </a:p>
          <a:p>
            <a:endParaRPr kumimoji="1" lang="ja-JP" altLang="en-US"/>
          </a:p>
        </p:txBody>
      </p:sp>
      <p:sp>
        <p:nvSpPr>
          <p:cNvPr id="112" name="TextBox 111"/>
          <p:cNvSpPr txBox="1"/>
          <p:nvPr/>
        </p:nvSpPr>
        <p:spPr>
          <a:xfrm>
            <a:off x="7848600" y="6019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Seed3</a:t>
            </a:r>
          </a:p>
          <a:p>
            <a:r>
              <a:rPr kumimoji="1" lang="en-US" altLang="ja-JP" dirty="0" smtClean="0">
                <a:sym typeface="Wingdings" pitchFamily="2" charset="2"/>
              </a:rPr>
              <a:t> </a:t>
            </a:r>
            <a:r>
              <a:rPr kumimoji="1" lang="en-US" altLang="ja-JP" b="1" dirty="0" smtClean="0">
                <a:solidFill>
                  <a:srgbClr val="FF0000"/>
                </a:solidFill>
                <a:sym typeface="Wingdings" pitchFamily="2" charset="2"/>
              </a:rPr>
              <a:t>3 hits</a:t>
            </a:r>
            <a:endParaRPr kumimoji="1" lang="ja-JP" altLang="en-US" b="1" smtClean="0">
              <a:solidFill>
                <a:srgbClr val="FF0000"/>
              </a:solidFill>
            </a:endParaRPr>
          </a:p>
          <a:p>
            <a:endParaRPr kumimoji="1" lang="ja-JP" altLang="en-US"/>
          </a:p>
        </p:txBody>
      </p: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5" name="Date Placeholder 1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Software and Hardware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C++, CERN ROOT, CUDA (5.5)</a:t>
            </a:r>
          </a:p>
          <a:p>
            <a:pPr lvl="1"/>
            <a:r>
              <a:rPr kumimoji="1" lang="en-US" altLang="ja-JP" sz="2400" dirty="0" smtClean="0"/>
              <a:t>CUDA experience since 2008</a:t>
            </a:r>
          </a:p>
          <a:p>
            <a:pPr lvl="1"/>
            <a:r>
              <a:rPr kumimoji="1" lang="en-US" altLang="ja-JP" sz="2400" dirty="0" smtClean="0"/>
              <a:t>ROOT classes calling CUDA kernels</a:t>
            </a:r>
          </a:p>
          <a:p>
            <a:r>
              <a:rPr kumimoji="1" lang="en-US" altLang="ja-JP" sz="2800" dirty="0" smtClean="0"/>
              <a:t>CPU: i7-3930K (3.2 GHz, 6 cores)</a:t>
            </a:r>
          </a:p>
          <a:p>
            <a:r>
              <a:rPr kumimoji="1" lang="en-US" altLang="ja-JP" sz="2800" dirty="0" smtClean="0"/>
              <a:t>GPU: </a:t>
            </a:r>
            <a:r>
              <a:rPr kumimoji="1" lang="en-US" altLang="ja-JP" sz="2800" dirty="0" err="1" smtClean="0"/>
              <a:t>Geforce</a:t>
            </a:r>
            <a:r>
              <a:rPr kumimoji="1" lang="en-US" altLang="ja-JP" sz="2800" dirty="0" smtClean="0"/>
              <a:t> GTX TITAN x 3</a:t>
            </a:r>
          </a:p>
          <a:p>
            <a:pPr lvl="1"/>
            <a:r>
              <a:rPr kumimoji="1" lang="en-US" altLang="ja-JP" sz="2400" dirty="0" smtClean="0"/>
              <a:t>Single precision</a:t>
            </a:r>
          </a:p>
          <a:p>
            <a:pPr lvl="1"/>
            <a:endParaRPr kumimoji="1" lang="ja-JP" altLang="en-US" sz="240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581400" y="3200400"/>
            <a:ext cx="5562600" cy="3657600"/>
            <a:chOff x="-803869" y="1077687"/>
            <a:chExt cx="9947869" cy="5780313"/>
          </a:xfrm>
        </p:grpSpPr>
        <p:pic>
          <p:nvPicPr>
            <p:cNvPr id="2051" name="Picture 3" descr="C:\Users\ariga\Desktop\__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1600200"/>
              <a:ext cx="6325228" cy="4724400"/>
            </a:xfrm>
            <a:prstGeom prst="rect">
              <a:avLst/>
            </a:prstGeom>
            <a:noFill/>
          </p:spPr>
        </p:pic>
        <p:sp>
          <p:nvSpPr>
            <p:cNvPr id="6" name="Rounded Rectangle 5"/>
            <p:cNvSpPr/>
            <p:nvPr/>
          </p:nvSpPr>
          <p:spPr>
            <a:xfrm>
              <a:off x="5638800" y="1077687"/>
              <a:ext cx="2098431" cy="143691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 smtClean="0"/>
                <a:t>i7- 3930K </a:t>
              </a:r>
            </a:p>
            <a:p>
              <a:r>
                <a:rPr lang="en-US" sz="1400" b="1" dirty="0" smtClean="0"/>
                <a:t>6 cores</a:t>
              </a:r>
            </a:p>
            <a:p>
              <a:r>
                <a:rPr lang="en-US" sz="1400" b="1" dirty="0" smtClean="0"/>
                <a:t>12 threads</a:t>
              </a:r>
            </a:p>
            <a:p>
              <a:r>
                <a:rPr lang="en-US" sz="1400" b="1" dirty="0" smtClean="0"/>
                <a:t>3.2 GHz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-803869" y="3233057"/>
              <a:ext cx="2836985" cy="1872342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 err="1" smtClean="0"/>
                <a:t>Geforece</a:t>
              </a:r>
              <a:r>
                <a:rPr lang="en-US" sz="1400" b="1" dirty="0" smtClean="0"/>
                <a:t> GTX TITAN x 3</a:t>
              </a:r>
            </a:p>
            <a:p>
              <a:r>
                <a:rPr lang="en-US" sz="1400" b="1" dirty="0" smtClean="0"/>
                <a:t>2688 cores, 6GB memory, 4.5 TFLOPs in each</a:t>
              </a:r>
            </a:p>
          </p:txBody>
        </p:sp>
        <p:cxnSp>
          <p:nvCxnSpPr>
            <p:cNvPr id="11" name="Straight Arrow Connector 10"/>
            <p:cNvCxnSpPr>
              <a:stCxn id="6" idx="1"/>
            </p:cNvCxnSpPr>
            <p:nvPr/>
          </p:nvCxnSpPr>
          <p:spPr>
            <a:xfrm flipH="1">
              <a:off x="4191001" y="1796144"/>
              <a:ext cx="1447799" cy="109945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600200" y="3962400"/>
              <a:ext cx="990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00200" y="4267200"/>
              <a:ext cx="9906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600200" y="4495800"/>
              <a:ext cx="990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5" name="Rounded Rectangle 24"/>
            <p:cNvSpPr/>
            <p:nvPr/>
          </p:nvSpPr>
          <p:spPr>
            <a:xfrm>
              <a:off x="-258778" y="1318533"/>
              <a:ext cx="2468579" cy="6626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Fast memory</a:t>
              </a:r>
            </a:p>
            <a:p>
              <a:pPr algn="ctr"/>
              <a:r>
                <a:rPr lang="en-US" sz="1100" dirty="0" smtClean="0"/>
                <a:t>DDR3 2400, 16GB</a:t>
              </a:r>
              <a:endParaRPr lang="en-US" sz="11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0" y="2286000"/>
              <a:ext cx="2209800" cy="609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Water cooling </a:t>
              </a:r>
              <a:endParaRPr lang="en-US" sz="11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286000" y="1752600"/>
              <a:ext cx="6858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209800" y="2819400"/>
              <a:ext cx="14478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-395052" y="5410200"/>
              <a:ext cx="2681051" cy="72526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Strong power supply</a:t>
              </a:r>
            </a:p>
            <a:p>
              <a:pPr algn="ctr"/>
              <a:r>
                <a:rPr lang="en-US" sz="1100" dirty="0" smtClean="0"/>
                <a:t>1250 W</a:t>
              </a:r>
              <a:endParaRPr lang="en-US" sz="1100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8375" y="5065059"/>
              <a:ext cx="3095625" cy="1792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Processing time by single-CPU-thread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59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Goal: 0.2 sec/view (5Hz), </a:t>
            </a:r>
            <a:r>
              <a:rPr lang="en-US" sz="2000" dirty="0" smtClean="0"/>
              <a:t>1 view = 1280x1024x40 </a:t>
            </a:r>
            <a:r>
              <a:rPr lang="en-US" sz="2000" dirty="0" err="1" smtClean="0"/>
              <a:t>voxels</a:t>
            </a:r>
            <a:r>
              <a:rPr lang="en-US" sz="2000" dirty="0" smtClean="0"/>
              <a:t>.</a:t>
            </a:r>
            <a:endParaRPr lang="en-US" sz="2800" dirty="0" smtClean="0"/>
          </a:p>
          <a:p>
            <a:r>
              <a:rPr lang="en-US" sz="2800" dirty="0" smtClean="0"/>
              <a:t>Same algorithm was implemented on CPU and </a:t>
            </a:r>
            <a:r>
              <a:rPr lang="en-US" sz="2800" dirty="0" smtClean="0"/>
              <a:t>GPU with minor optimization for them..</a:t>
            </a:r>
            <a:endParaRPr lang="en-US" sz="28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4343400"/>
          <a:ext cx="5334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71952"/>
                <a:gridCol w="1538653"/>
                <a:gridCol w="92319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Antiproton</a:t>
                      </a:r>
                    </a:p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(more </a:t>
                      </a:r>
                      <a:r>
                        <a:rPr lang="en-US" baseline="0" dirty="0" smtClean="0">
                          <a:latin typeface="+mn-lt"/>
                        </a:rPr>
                        <a:t>grains)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1 CPU (sec/view)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using 1 GPU</a:t>
                      </a:r>
                    </a:p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(sec/view)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Gain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Image</a:t>
                      </a:r>
                      <a:r>
                        <a:rPr lang="en-US" baseline="0" dirty="0" smtClean="0">
                          <a:latin typeface="+mn-lt"/>
                        </a:rPr>
                        <a:t> f</a:t>
                      </a:r>
                      <a:r>
                        <a:rPr lang="en-US" dirty="0" smtClean="0">
                          <a:latin typeface="+mn-lt"/>
                        </a:rPr>
                        <a:t>iltering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3.396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0.051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x67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3D grain</a:t>
                      </a:r>
                      <a:r>
                        <a:rPr lang="en-US" baseline="0" dirty="0" smtClean="0">
                          <a:latin typeface="+mn-lt"/>
                        </a:rPr>
                        <a:t> </a:t>
                      </a:r>
                      <a:r>
                        <a:rPr lang="en-US" baseline="0" dirty="0" err="1" smtClean="0">
                          <a:latin typeface="+mn-lt"/>
                        </a:rPr>
                        <a:t>reco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0.181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0.023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X8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3D</a:t>
                      </a:r>
                      <a:r>
                        <a:rPr lang="en-US" baseline="0" dirty="0" smtClean="0">
                          <a:latin typeface="+mn-lt"/>
                        </a:rPr>
                        <a:t> t</a:t>
                      </a:r>
                      <a:r>
                        <a:rPr lang="en-US" dirty="0" smtClean="0">
                          <a:latin typeface="+mn-lt"/>
                        </a:rPr>
                        <a:t>racking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6.999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0.330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x21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D:\Data\track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743200"/>
            <a:ext cx="2955943" cy="26384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13543" y="4467225"/>
            <a:ext cx="2711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Filter image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grain recognition  Track reconstruction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5520" y="607391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C00000"/>
                </a:solidFill>
              </a:rPr>
              <a:t>Very good, but not enough…</a:t>
            </a:r>
          </a:p>
          <a:p>
            <a:r>
              <a:rPr lang="en-US" altLang="ja-JP" sz="2000" dirty="0" smtClean="0"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Multi-CPU-thread and multi-GPU solution</a:t>
            </a:r>
            <a:endParaRPr kumimoji="1" lang="ja-JP" altLang="en-US" sz="20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3400" y="2438400"/>
          <a:ext cx="5334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71952"/>
                <a:gridCol w="1538653"/>
                <a:gridCol w="923195"/>
              </a:tblGrid>
              <a:tr h="58442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Cosmic sample</a:t>
                      </a:r>
                    </a:p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(less grains)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1 CPU (sec/view)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using 1 GPU</a:t>
                      </a:r>
                    </a:p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(sec/view)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Gain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38593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Image</a:t>
                      </a:r>
                      <a:r>
                        <a:rPr lang="en-US" baseline="0" dirty="0" smtClean="0">
                          <a:latin typeface="+mn-lt"/>
                        </a:rPr>
                        <a:t> f</a:t>
                      </a:r>
                      <a:r>
                        <a:rPr lang="en-US" dirty="0" smtClean="0">
                          <a:latin typeface="+mn-lt"/>
                        </a:rPr>
                        <a:t>iltering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3.388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0.051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X66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38593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3D grain</a:t>
                      </a:r>
                      <a:r>
                        <a:rPr lang="en-US" baseline="0" dirty="0" smtClean="0">
                          <a:latin typeface="+mn-lt"/>
                        </a:rPr>
                        <a:t> </a:t>
                      </a:r>
                      <a:r>
                        <a:rPr lang="en-US" baseline="0" dirty="0" err="1" smtClean="0">
                          <a:latin typeface="+mn-lt"/>
                        </a:rPr>
                        <a:t>reco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0.157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0.012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X13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38593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3D</a:t>
                      </a:r>
                      <a:r>
                        <a:rPr lang="en-US" baseline="0" dirty="0" smtClean="0">
                          <a:latin typeface="+mn-lt"/>
                        </a:rPr>
                        <a:t> t</a:t>
                      </a:r>
                      <a:r>
                        <a:rPr lang="en-US" dirty="0" smtClean="0">
                          <a:latin typeface="+mn-lt"/>
                        </a:rPr>
                        <a:t>racking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0.274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0.033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X8.3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Multi-CPU-thread processing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4562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Each CPU-thread is responsible of a view</a:t>
            </a:r>
          </a:p>
          <a:p>
            <a:r>
              <a:rPr kumimoji="1" lang="en-US" altLang="ja-JP" dirty="0" smtClean="0"/>
              <a:t>Each CPU-thread is linked to one of 3 GPUs</a:t>
            </a:r>
            <a:endParaRPr kumimoji="1" lang="ja-JP" altLang="en-US"/>
          </a:p>
        </p:txBody>
      </p:sp>
      <p:grpSp>
        <p:nvGrpSpPr>
          <p:cNvPr id="25" name="Group 24"/>
          <p:cNvGrpSpPr/>
          <p:nvPr/>
        </p:nvGrpSpPr>
        <p:grpSpPr>
          <a:xfrm>
            <a:off x="838200" y="2286000"/>
            <a:ext cx="1143000" cy="762000"/>
            <a:chOff x="990600" y="2362200"/>
            <a:chExt cx="1378311" cy="999309"/>
          </a:xfrm>
        </p:grpSpPr>
        <p:sp>
          <p:nvSpPr>
            <p:cNvPr id="4" name="Parallelogram 3"/>
            <p:cNvSpPr/>
            <p:nvPr/>
          </p:nvSpPr>
          <p:spPr>
            <a:xfrm>
              <a:off x="990600" y="296682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Parallelogram 4"/>
            <p:cNvSpPr/>
            <p:nvPr/>
          </p:nvSpPr>
          <p:spPr>
            <a:xfrm>
              <a:off x="990600" y="289964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990600" y="283246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990600" y="276528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990600" y="269810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990600" y="2630922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990600" y="256374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990600" y="249656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990600" y="242938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990600" y="2362200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4" name="Group 119"/>
            <p:cNvGrpSpPr/>
            <p:nvPr/>
          </p:nvGrpSpPr>
          <p:grpSpPr>
            <a:xfrm>
              <a:off x="1335178" y="2479766"/>
              <a:ext cx="407228" cy="881743"/>
              <a:chOff x="4000500" y="2286000"/>
              <a:chExt cx="495300" cy="114300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4419600" y="228600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343400" y="2468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267200" y="26974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183380" y="2926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160520" y="297942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053840" y="3230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000500" y="33832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114800" y="310896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320540" y="2545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1775" y="4648200"/>
            <a:ext cx="2105025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429000"/>
            <a:ext cx="2105025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028372"/>
            <a:ext cx="2105025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8153400" y="2667000"/>
            <a:ext cx="762000" cy="31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kumimoji="1" lang="en-US" altLang="ja-JP" sz="2400" b="1" dirty="0" smtClean="0"/>
              <a:t>0</a:t>
            </a:r>
          </a:p>
          <a:p>
            <a:pPr>
              <a:lnSpc>
                <a:spcPts val="3400"/>
              </a:lnSpc>
            </a:pPr>
            <a:endParaRPr kumimoji="1" lang="en-US" altLang="ja-JP" sz="2400" b="1" dirty="0" smtClean="0"/>
          </a:p>
          <a:p>
            <a:pPr>
              <a:lnSpc>
                <a:spcPts val="3400"/>
              </a:lnSpc>
            </a:pPr>
            <a:endParaRPr kumimoji="1" lang="en-US" altLang="ja-JP" sz="2400" b="1" dirty="0" smtClean="0"/>
          </a:p>
          <a:p>
            <a:pPr>
              <a:lnSpc>
                <a:spcPts val="3400"/>
              </a:lnSpc>
            </a:pPr>
            <a:r>
              <a:rPr kumimoji="1" lang="en-US" altLang="ja-JP" sz="2400" b="1" dirty="0" smtClean="0"/>
              <a:t>1</a:t>
            </a:r>
          </a:p>
          <a:p>
            <a:pPr>
              <a:lnSpc>
                <a:spcPts val="3400"/>
              </a:lnSpc>
            </a:pPr>
            <a:endParaRPr kumimoji="1" lang="en-US" altLang="ja-JP" sz="2400" b="1" dirty="0" smtClean="0"/>
          </a:p>
          <a:p>
            <a:pPr>
              <a:lnSpc>
                <a:spcPts val="3400"/>
              </a:lnSpc>
            </a:pPr>
            <a:endParaRPr kumimoji="1" lang="en-US" altLang="ja-JP" sz="2400" b="1" dirty="0" smtClean="0"/>
          </a:p>
          <a:p>
            <a:pPr>
              <a:lnSpc>
                <a:spcPts val="3400"/>
              </a:lnSpc>
            </a:pPr>
            <a:r>
              <a:rPr kumimoji="1" lang="en-US" altLang="ja-JP" sz="2400" b="1" dirty="0" smtClean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05000" y="2603479"/>
            <a:ext cx="76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kumimoji="1" lang="en-US" altLang="ja-JP" sz="2400" b="1" dirty="0" smtClean="0"/>
              <a:t>0</a:t>
            </a:r>
          </a:p>
          <a:p>
            <a:pPr>
              <a:spcBef>
                <a:spcPts val="800"/>
              </a:spcBef>
            </a:pPr>
            <a:endParaRPr kumimoji="1" lang="en-US" altLang="ja-JP" sz="2400" b="1" dirty="0" smtClean="0"/>
          </a:p>
          <a:p>
            <a:pPr>
              <a:spcBef>
                <a:spcPts val="800"/>
              </a:spcBef>
            </a:pPr>
            <a:r>
              <a:rPr kumimoji="1" lang="en-US" altLang="ja-JP" sz="2400" b="1" dirty="0" smtClean="0"/>
              <a:t>1</a:t>
            </a:r>
          </a:p>
          <a:p>
            <a:pPr>
              <a:spcBef>
                <a:spcPts val="800"/>
              </a:spcBef>
            </a:pPr>
            <a:endParaRPr kumimoji="1" lang="en-US" altLang="ja-JP" sz="2400" b="1" dirty="0" smtClean="0"/>
          </a:p>
          <a:p>
            <a:pPr>
              <a:spcBef>
                <a:spcPts val="800"/>
              </a:spcBef>
            </a:pPr>
            <a:r>
              <a:rPr kumimoji="1" lang="en-US" altLang="ja-JP" sz="2400" b="1" dirty="0" smtClean="0"/>
              <a:t>2</a:t>
            </a:r>
          </a:p>
          <a:p>
            <a:pPr>
              <a:spcBef>
                <a:spcPts val="800"/>
              </a:spcBef>
            </a:pPr>
            <a:endParaRPr kumimoji="1" lang="en-US" altLang="ja-JP" sz="2400" b="1" dirty="0" smtClean="0"/>
          </a:p>
          <a:p>
            <a:pPr>
              <a:spcBef>
                <a:spcPts val="800"/>
              </a:spcBef>
            </a:pPr>
            <a:r>
              <a:rPr kumimoji="1" lang="en-US" altLang="ja-JP" sz="2400" b="1" dirty="0" smtClean="0"/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38200" y="3200399"/>
            <a:ext cx="1143000" cy="762000"/>
            <a:chOff x="990600" y="2362200"/>
            <a:chExt cx="1378311" cy="999309"/>
          </a:xfrm>
        </p:grpSpPr>
        <p:sp>
          <p:nvSpPr>
            <p:cNvPr id="32" name="Parallelogram 31"/>
            <p:cNvSpPr/>
            <p:nvPr/>
          </p:nvSpPr>
          <p:spPr>
            <a:xfrm>
              <a:off x="990600" y="296682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Parallelogram 32"/>
            <p:cNvSpPr/>
            <p:nvPr/>
          </p:nvSpPr>
          <p:spPr>
            <a:xfrm>
              <a:off x="990600" y="289964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Parallelogram 33"/>
            <p:cNvSpPr/>
            <p:nvPr/>
          </p:nvSpPr>
          <p:spPr>
            <a:xfrm>
              <a:off x="990600" y="283246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Parallelogram 34"/>
            <p:cNvSpPr/>
            <p:nvPr/>
          </p:nvSpPr>
          <p:spPr>
            <a:xfrm>
              <a:off x="990600" y="276528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Parallelogram 35"/>
            <p:cNvSpPr/>
            <p:nvPr/>
          </p:nvSpPr>
          <p:spPr>
            <a:xfrm>
              <a:off x="990600" y="269810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Parallelogram 36"/>
            <p:cNvSpPr/>
            <p:nvPr/>
          </p:nvSpPr>
          <p:spPr>
            <a:xfrm>
              <a:off x="990600" y="2630922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Parallelogram 37"/>
            <p:cNvSpPr/>
            <p:nvPr/>
          </p:nvSpPr>
          <p:spPr>
            <a:xfrm>
              <a:off x="990600" y="256374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Parallelogram 38"/>
            <p:cNvSpPr/>
            <p:nvPr/>
          </p:nvSpPr>
          <p:spPr>
            <a:xfrm>
              <a:off x="990600" y="249656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Parallelogram 39"/>
            <p:cNvSpPr/>
            <p:nvPr/>
          </p:nvSpPr>
          <p:spPr>
            <a:xfrm>
              <a:off x="990600" y="242938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Parallelogram 40"/>
            <p:cNvSpPr/>
            <p:nvPr/>
          </p:nvSpPr>
          <p:spPr>
            <a:xfrm>
              <a:off x="990600" y="2362200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2" name="Group 119"/>
            <p:cNvGrpSpPr/>
            <p:nvPr/>
          </p:nvGrpSpPr>
          <p:grpSpPr>
            <a:xfrm>
              <a:off x="1335178" y="2479766"/>
              <a:ext cx="407228" cy="881743"/>
              <a:chOff x="4000500" y="2286000"/>
              <a:chExt cx="495300" cy="11430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4419600" y="228600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43400" y="2468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267200" y="26974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183380" y="2926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160520" y="297942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053840" y="3230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000500" y="33832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114800" y="310896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320540" y="2545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838200" y="4114799"/>
            <a:ext cx="1143000" cy="762000"/>
            <a:chOff x="990600" y="2362200"/>
            <a:chExt cx="1378311" cy="999309"/>
          </a:xfrm>
        </p:grpSpPr>
        <p:sp>
          <p:nvSpPr>
            <p:cNvPr id="53" name="Parallelogram 52"/>
            <p:cNvSpPr/>
            <p:nvPr/>
          </p:nvSpPr>
          <p:spPr>
            <a:xfrm>
              <a:off x="990600" y="296682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990600" y="289964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990600" y="283246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Parallelogram 55"/>
            <p:cNvSpPr/>
            <p:nvPr/>
          </p:nvSpPr>
          <p:spPr>
            <a:xfrm>
              <a:off x="990600" y="276528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Parallelogram 56"/>
            <p:cNvSpPr/>
            <p:nvPr/>
          </p:nvSpPr>
          <p:spPr>
            <a:xfrm>
              <a:off x="990600" y="269810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990600" y="2630922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990600" y="256374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Parallelogram 59"/>
            <p:cNvSpPr/>
            <p:nvPr/>
          </p:nvSpPr>
          <p:spPr>
            <a:xfrm>
              <a:off x="990600" y="249656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1" name="Parallelogram 60"/>
            <p:cNvSpPr/>
            <p:nvPr/>
          </p:nvSpPr>
          <p:spPr>
            <a:xfrm>
              <a:off x="990600" y="242938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Parallelogram 61"/>
            <p:cNvSpPr/>
            <p:nvPr/>
          </p:nvSpPr>
          <p:spPr>
            <a:xfrm>
              <a:off x="990600" y="2362200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63" name="Group 119"/>
            <p:cNvGrpSpPr/>
            <p:nvPr/>
          </p:nvGrpSpPr>
          <p:grpSpPr>
            <a:xfrm>
              <a:off x="1335178" y="2479766"/>
              <a:ext cx="407228" cy="881743"/>
              <a:chOff x="4000500" y="2286000"/>
              <a:chExt cx="495300" cy="11430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4419600" y="228600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343400" y="2468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267200" y="26974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183380" y="2926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160520" y="297942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053840" y="3230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000500" y="33832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114800" y="310896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320540" y="2545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838200" y="5029199"/>
            <a:ext cx="1143000" cy="762000"/>
            <a:chOff x="990600" y="2362200"/>
            <a:chExt cx="1378311" cy="999309"/>
          </a:xfrm>
        </p:grpSpPr>
        <p:sp>
          <p:nvSpPr>
            <p:cNvPr id="74" name="Parallelogram 73"/>
            <p:cNvSpPr/>
            <p:nvPr/>
          </p:nvSpPr>
          <p:spPr>
            <a:xfrm>
              <a:off x="990600" y="296682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Parallelogram 74"/>
            <p:cNvSpPr/>
            <p:nvPr/>
          </p:nvSpPr>
          <p:spPr>
            <a:xfrm>
              <a:off x="990600" y="2899644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6" name="Parallelogram 75"/>
            <p:cNvSpPr/>
            <p:nvPr/>
          </p:nvSpPr>
          <p:spPr>
            <a:xfrm>
              <a:off x="990600" y="283246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7" name="Parallelogram 76"/>
            <p:cNvSpPr/>
            <p:nvPr/>
          </p:nvSpPr>
          <p:spPr>
            <a:xfrm>
              <a:off x="990600" y="276528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Parallelogram 77"/>
            <p:cNvSpPr/>
            <p:nvPr/>
          </p:nvSpPr>
          <p:spPr>
            <a:xfrm>
              <a:off x="990600" y="2698103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9" name="Parallelogram 78"/>
            <p:cNvSpPr/>
            <p:nvPr/>
          </p:nvSpPr>
          <p:spPr>
            <a:xfrm>
              <a:off x="990600" y="2630922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0" name="Parallelogram 79"/>
            <p:cNvSpPr/>
            <p:nvPr/>
          </p:nvSpPr>
          <p:spPr>
            <a:xfrm>
              <a:off x="990600" y="256374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Parallelogram 80"/>
            <p:cNvSpPr/>
            <p:nvPr/>
          </p:nvSpPr>
          <p:spPr>
            <a:xfrm>
              <a:off x="990600" y="249656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Parallelogram 81"/>
            <p:cNvSpPr/>
            <p:nvPr/>
          </p:nvSpPr>
          <p:spPr>
            <a:xfrm>
              <a:off x="990600" y="2429381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3" name="Parallelogram 82"/>
            <p:cNvSpPr/>
            <p:nvPr/>
          </p:nvSpPr>
          <p:spPr>
            <a:xfrm>
              <a:off x="990600" y="2362200"/>
              <a:ext cx="1378311" cy="335902"/>
            </a:xfrm>
            <a:prstGeom prst="parallelogram">
              <a:avLst>
                <a:gd name="adj" fmla="val 93000"/>
              </a:avLst>
            </a:prstGeom>
            <a:solidFill>
              <a:schemeClr val="accent3">
                <a:lumMod val="60000"/>
                <a:lumOff val="40000"/>
                <a:alpha val="37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84" name="Group 119"/>
            <p:cNvGrpSpPr/>
            <p:nvPr/>
          </p:nvGrpSpPr>
          <p:grpSpPr>
            <a:xfrm>
              <a:off x="1335178" y="2479766"/>
              <a:ext cx="407228" cy="881743"/>
              <a:chOff x="4000500" y="2286000"/>
              <a:chExt cx="495300" cy="11430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4419600" y="228600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343400" y="2468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267200" y="26974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183380" y="2926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4160520" y="297942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053840" y="32308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000500" y="33832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114800" y="3108960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320540" y="2545081"/>
                <a:ext cx="76200" cy="4571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sp>
        <p:nvSpPr>
          <p:cNvPr id="94" name="Oval 93"/>
          <p:cNvSpPr/>
          <p:nvPr/>
        </p:nvSpPr>
        <p:spPr>
          <a:xfrm>
            <a:off x="1219200" y="5943599"/>
            <a:ext cx="144000" cy="14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/>
        </p:nvSpPr>
        <p:spPr>
          <a:xfrm>
            <a:off x="1219200" y="6256799"/>
            <a:ext cx="144000" cy="14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Oval 96"/>
          <p:cNvSpPr/>
          <p:nvPr/>
        </p:nvSpPr>
        <p:spPr>
          <a:xfrm>
            <a:off x="1219200" y="6561599"/>
            <a:ext cx="144000" cy="14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Rounded Rectangle 97"/>
          <p:cNvSpPr/>
          <p:nvPr/>
        </p:nvSpPr>
        <p:spPr>
          <a:xfrm>
            <a:off x="2895600" y="2362200"/>
            <a:ext cx="1905000" cy="5334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CPU-thread 0</a:t>
            </a:r>
            <a:endParaRPr kumimoji="1" lang="ja-JP" altLang="en-US"/>
          </a:p>
        </p:txBody>
      </p:sp>
      <p:sp>
        <p:nvSpPr>
          <p:cNvPr id="99" name="Rounded Rectangle 98"/>
          <p:cNvSpPr/>
          <p:nvPr/>
        </p:nvSpPr>
        <p:spPr>
          <a:xfrm>
            <a:off x="2895600" y="3276600"/>
            <a:ext cx="1905000" cy="533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CPU-thread 1</a:t>
            </a:r>
            <a:endParaRPr kumimoji="1" lang="ja-JP" altLang="en-US"/>
          </a:p>
        </p:txBody>
      </p:sp>
      <p:sp>
        <p:nvSpPr>
          <p:cNvPr id="100" name="Rounded Rectangle 99"/>
          <p:cNvSpPr/>
          <p:nvPr/>
        </p:nvSpPr>
        <p:spPr>
          <a:xfrm>
            <a:off x="2895600" y="4267200"/>
            <a:ext cx="1905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CPU-thread 2</a:t>
            </a:r>
            <a:endParaRPr kumimoji="1" lang="ja-JP" altLang="en-US"/>
          </a:p>
        </p:txBody>
      </p:sp>
      <p:sp>
        <p:nvSpPr>
          <p:cNvPr id="101" name="Rounded Rectangle 100"/>
          <p:cNvSpPr/>
          <p:nvPr/>
        </p:nvSpPr>
        <p:spPr>
          <a:xfrm>
            <a:off x="2895600" y="5181600"/>
            <a:ext cx="1905000" cy="533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CPU-thread 3</a:t>
            </a:r>
            <a:endParaRPr kumimoji="1" lang="ja-JP" altLang="en-US"/>
          </a:p>
        </p:txBody>
      </p:sp>
      <p:sp>
        <p:nvSpPr>
          <p:cNvPr id="107" name="Right Arrow 106"/>
          <p:cNvSpPr/>
          <p:nvPr/>
        </p:nvSpPr>
        <p:spPr>
          <a:xfrm>
            <a:off x="2286000" y="2438400"/>
            <a:ext cx="457200" cy="3048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Right Arrow 107"/>
          <p:cNvSpPr/>
          <p:nvPr/>
        </p:nvSpPr>
        <p:spPr>
          <a:xfrm>
            <a:off x="2286000" y="3352800"/>
            <a:ext cx="457200" cy="3048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Right Arrow 108"/>
          <p:cNvSpPr/>
          <p:nvPr/>
        </p:nvSpPr>
        <p:spPr>
          <a:xfrm>
            <a:off x="2286000" y="4343400"/>
            <a:ext cx="457200" cy="3048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Right Arrow 109"/>
          <p:cNvSpPr/>
          <p:nvPr/>
        </p:nvSpPr>
        <p:spPr>
          <a:xfrm>
            <a:off x="2286000" y="5257800"/>
            <a:ext cx="457200" cy="3048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2" name="Curved Connector 111"/>
          <p:cNvCxnSpPr>
            <a:stCxn id="98" idx="3"/>
            <a:endCxn id="28" idx="1"/>
          </p:cNvCxnSpPr>
          <p:nvPr/>
        </p:nvCxnSpPr>
        <p:spPr>
          <a:xfrm>
            <a:off x="4800600" y="2628900"/>
            <a:ext cx="1752600" cy="9072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4" name="Curved Connector 113"/>
          <p:cNvCxnSpPr>
            <a:stCxn id="99" idx="3"/>
            <a:endCxn id="27" idx="1"/>
          </p:cNvCxnSpPr>
          <p:nvPr/>
        </p:nvCxnSpPr>
        <p:spPr>
          <a:xfrm>
            <a:off x="4800600" y="3543300"/>
            <a:ext cx="1752600" cy="49530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6" name="Curved Connector 115"/>
          <p:cNvCxnSpPr>
            <a:stCxn id="100" idx="3"/>
          </p:cNvCxnSpPr>
          <p:nvPr/>
        </p:nvCxnSpPr>
        <p:spPr>
          <a:xfrm>
            <a:off x="4800600" y="4533900"/>
            <a:ext cx="1752600" cy="800100"/>
          </a:xfrm>
          <a:prstGeom prst="curvedConnector3">
            <a:avLst>
              <a:gd name="adj1" fmla="val 59110"/>
            </a:avLst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8" name="Curved Connector 117"/>
          <p:cNvCxnSpPr>
            <a:stCxn id="101" idx="3"/>
            <a:endCxn id="28" idx="1"/>
          </p:cNvCxnSpPr>
          <p:nvPr/>
        </p:nvCxnSpPr>
        <p:spPr>
          <a:xfrm flipV="1">
            <a:off x="4800600" y="2637972"/>
            <a:ext cx="1752600" cy="2810328"/>
          </a:xfrm>
          <a:prstGeom prst="curvedConnector3">
            <a:avLst>
              <a:gd name="adj1" fmla="val 59110"/>
            </a:avLst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3742200" y="5943600"/>
            <a:ext cx="144000" cy="14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Oval 121"/>
          <p:cNvSpPr/>
          <p:nvPr/>
        </p:nvSpPr>
        <p:spPr>
          <a:xfrm>
            <a:off x="3742200" y="6256800"/>
            <a:ext cx="144000" cy="14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Oval 122"/>
          <p:cNvSpPr/>
          <p:nvPr/>
        </p:nvSpPr>
        <p:spPr>
          <a:xfrm>
            <a:off x="3742200" y="6561600"/>
            <a:ext cx="144000" cy="14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TextBox 110"/>
          <p:cNvSpPr txBox="1"/>
          <p:nvPr/>
        </p:nvSpPr>
        <p:spPr>
          <a:xfrm>
            <a:off x="5029200" y="6096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Each thread uses about 1 </a:t>
            </a:r>
            <a:r>
              <a:rPr kumimoji="1" lang="en-US" altLang="ja-JP" dirty="0" err="1" smtClean="0"/>
              <a:t>Gbyte</a:t>
            </a:r>
            <a:r>
              <a:rPr kumimoji="1" lang="en-US" altLang="ja-JP" dirty="0" smtClean="0"/>
              <a:t> of onboard memory </a:t>
            </a:r>
            <a:r>
              <a:rPr kumimoji="1" lang="en-US" altLang="ja-JP" dirty="0" smtClean="0">
                <a:sym typeface="Wingdings" pitchFamily="2" charset="2"/>
              </a:rPr>
              <a:t> </a:t>
            </a:r>
            <a:endParaRPr kumimoji="1" lang="ja-JP" altLang="en-US"/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9" name="Date Placeholder 1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pPr lvl="0"/>
            <a:r>
              <a:rPr lang="en-US" altLang="ja-JP" sz="3600" dirty="0" smtClean="0"/>
              <a:t>Processing time with “multi-threading” and “multi-GPUs </a:t>
            </a:r>
            <a:r>
              <a:rPr lang="en-US" altLang="ja-JP" sz="3600" dirty="0" smtClean="0"/>
              <a:t>“ (Antiproton sample)</a:t>
            </a:r>
            <a:endParaRPr kumimoji="1" lang="ja-JP" alt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r="48216"/>
          <a:stretch>
            <a:fillRect/>
          </a:stretch>
        </p:blipFill>
        <p:spPr bwMode="auto">
          <a:xfrm>
            <a:off x="790575" y="1295400"/>
            <a:ext cx="40100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49815"/>
          <a:stretch>
            <a:fillRect/>
          </a:stretch>
        </p:blipFill>
        <p:spPr bwMode="auto">
          <a:xfrm>
            <a:off x="4648200" y="1304925"/>
            <a:ext cx="38862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rved Left Arrow 7"/>
          <p:cNvSpPr/>
          <p:nvPr/>
        </p:nvSpPr>
        <p:spPr>
          <a:xfrm rot="19552082">
            <a:off x="2842392" y="691008"/>
            <a:ext cx="1105301" cy="5038619"/>
          </a:xfrm>
          <a:prstGeom prst="curvedLeftArrow">
            <a:avLst>
              <a:gd name="adj1" fmla="val 15916"/>
              <a:gd name="adj2" fmla="val 31234"/>
              <a:gd name="adj3" fmla="val 2725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26537" y="2133600"/>
            <a:ext cx="1302664" cy="52028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 </a:t>
            </a:r>
            <a:r>
              <a:rPr lang="en-US" dirty="0" smtClean="0"/>
              <a:t>90 faster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9600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CPU :i7- </a:t>
            </a:r>
            <a:r>
              <a:rPr lang="en-US" dirty="0"/>
              <a:t>3930K </a:t>
            </a:r>
            <a:r>
              <a:rPr lang="en-US" dirty="0" smtClean="0"/>
              <a:t>6 cores, 12 threads, 3.2 GHz, GPU : </a:t>
            </a:r>
            <a:r>
              <a:rPr lang="en-US" dirty="0" err="1" smtClean="0"/>
              <a:t>Geforce</a:t>
            </a:r>
            <a:r>
              <a:rPr lang="en-US" dirty="0" smtClean="0"/>
              <a:t> GTX TITAN, 2688 </a:t>
            </a:r>
            <a:r>
              <a:rPr lang="en-US" dirty="0" err="1" smtClean="0"/>
              <a:t>cuda</a:t>
            </a:r>
            <a:r>
              <a:rPr lang="en-US" dirty="0" smtClean="0"/>
              <a:t> cores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4600" y="1524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Zoom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Processing speed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1 Views = 1280x1024 pixels x 40 frames = 52Mbyte</a:t>
            </a:r>
            <a:endParaRPr kumimoji="1" lang="ja-JP" altLang="en-US" sz="2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42" y="1691331"/>
            <a:ext cx="4434353" cy="387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676400"/>
            <a:ext cx="447612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766668" y="41148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547747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A</a:t>
            </a:r>
            <a:r>
              <a:rPr kumimoji="1" lang="en-US" altLang="ja-JP" b="1" dirty="0" smtClean="0"/>
              <a:t>ntiproton sample                                                 Few cosmic-rays only</a:t>
            </a:r>
          </a:p>
          <a:p>
            <a:r>
              <a:rPr kumimoji="1" lang="en-US" altLang="ja-JP" dirty="0" smtClean="0"/>
              <a:t>High number of grains                                           Less number of grains</a:t>
            </a:r>
          </a:p>
          <a:p>
            <a:r>
              <a:rPr kumimoji="1" lang="en-US" altLang="ja-JP" dirty="0" smtClean="0"/>
              <a:t>Tracking dominant                                                 Image processing dominant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ja-JP" dirty="0" smtClean="0"/>
              <a:t>High energy physics </a:t>
            </a:r>
            <a:r>
              <a:rPr lang="en-US" altLang="ja-JP" dirty="0" smtClean="0"/>
              <a:t>needs GPU!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Large 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facilities and detectors</a:t>
            </a:r>
          </a:p>
          <a:p>
            <a:r>
              <a:rPr lang="en-US" altLang="ja-JP" sz="2400" dirty="0" smtClean="0">
                <a:solidFill>
                  <a:srgbClr val="C00000"/>
                </a:solidFill>
              </a:rPr>
              <a:t>Huge amount of data from detectors</a:t>
            </a: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Reconstruction </a:t>
            </a:r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of data needs GPUs</a:t>
            </a:r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!!</a:t>
            </a:r>
            <a:endParaRPr lang="en-US" altLang="ja-JP" sz="2400" dirty="0" smtClean="0"/>
          </a:p>
          <a:p>
            <a:endParaRPr lang="ja-JP" altLang="en-US" sz="2400"/>
          </a:p>
        </p:txBody>
      </p:sp>
      <p:pic>
        <p:nvPicPr>
          <p:cNvPr id="4" name="Picture 17" descr="http://www.atlas.ch/photos/atlas_photos/selected-photos/full-detector/detector-w-event-001_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9" y="8305800"/>
            <a:ext cx="4834950" cy="3150315"/>
          </a:xfrm>
          <a:prstGeom prst="rect">
            <a:avLst/>
          </a:prstGeom>
          <a:noFill/>
        </p:spPr>
      </p:pic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7086600" y="8331167"/>
            <a:ext cx="5943600" cy="3120919"/>
            <a:chOff x="0" y="1087438"/>
            <a:chExt cx="9144000" cy="4679950"/>
          </a:xfrm>
        </p:grpSpPr>
        <p:pic>
          <p:nvPicPr>
            <p:cNvPr id="6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3" cstate="print"/>
            <a:srcRect l="9525" t="2815" b="1811"/>
            <a:stretch>
              <a:fillRect/>
            </a:stretch>
          </p:blipFill>
          <p:spPr bwMode="auto">
            <a:xfrm>
              <a:off x="4478337" y="1087438"/>
              <a:ext cx="28368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4" cstate="print"/>
            <a:srcRect t="32" b="4004"/>
            <a:stretch>
              <a:fillRect/>
            </a:stretch>
          </p:blipFill>
          <p:spPr bwMode="auto">
            <a:xfrm>
              <a:off x="0" y="1087438"/>
              <a:ext cx="31162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5" cstate="print"/>
            <a:srcRect l="9070" t="2968" r="24023" b="880"/>
            <a:stretch>
              <a:fillRect/>
            </a:stretch>
          </p:blipFill>
          <p:spPr bwMode="auto">
            <a:xfrm>
              <a:off x="2516188" y="1087438"/>
              <a:ext cx="2030412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6" cstate="print"/>
            <a:srcRect l="30688" t="2217" b="3053"/>
            <a:stretch>
              <a:fillRect/>
            </a:stretch>
          </p:blipFill>
          <p:spPr bwMode="auto">
            <a:xfrm>
              <a:off x="6956425" y="1087438"/>
              <a:ext cx="218757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9982199" y="8327886"/>
            <a:ext cx="3429001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21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pixels 3D camera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399" y="8327886"/>
            <a:ext cx="3581400" cy="381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100 M pixels</a:t>
            </a:r>
            <a:r>
              <a:rPr lang="en-US" sz="2800" dirty="0" smtClean="0"/>
              <a:t> x </a:t>
            </a:r>
            <a:r>
              <a:rPr lang="en-US" sz="2800" b="1" dirty="0" smtClean="0"/>
              <a:t>40 MHz</a:t>
            </a:r>
            <a:endParaRPr lang="en-US" sz="2800" b="1" dirty="0"/>
          </a:p>
        </p:txBody>
      </p:sp>
      <p:pic>
        <p:nvPicPr>
          <p:cNvPr id="12" name="Picture 17" descr="http://www.atlas.ch/photos/atlas_photos/selected-photos/full-detector/detector-w-event-001_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88284"/>
            <a:ext cx="4254331" cy="2772000"/>
          </a:xfrm>
          <a:prstGeom prst="rect">
            <a:avLst/>
          </a:prstGeom>
          <a:noFill/>
        </p:spPr>
      </p:pic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4267200" y="2290834"/>
            <a:ext cx="4876800" cy="2772000"/>
            <a:chOff x="0" y="1087438"/>
            <a:chExt cx="9144000" cy="4679950"/>
          </a:xfrm>
        </p:grpSpPr>
        <p:pic>
          <p:nvPicPr>
            <p:cNvPr id="14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3" cstate="print"/>
            <a:srcRect l="9525" t="2815" b="1811"/>
            <a:stretch>
              <a:fillRect/>
            </a:stretch>
          </p:blipFill>
          <p:spPr bwMode="auto">
            <a:xfrm>
              <a:off x="4478337" y="1087438"/>
              <a:ext cx="28368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4" cstate="print"/>
            <a:srcRect t="32" b="4004"/>
            <a:stretch>
              <a:fillRect/>
            </a:stretch>
          </p:blipFill>
          <p:spPr bwMode="auto">
            <a:xfrm>
              <a:off x="0" y="1087438"/>
              <a:ext cx="31162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5" cstate="print"/>
            <a:srcRect l="9070" t="2968" r="24023" b="880"/>
            <a:stretch>
              <a:fillRect/>
            </a:stretch>
          </p:blipFill>
          <p:spPr bwMode="auto">
            <a:xfrm>
              <a:off x="2516188" y="1087438"/>
              <a:ext cx="2030412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6" cstate="print"/>
            <a:srcRect l="30688" t="2217" b="3053"/>
            <a:stretch>
              <a:fillRect/>
            </a:stretch>
          </p:blipFill>
          <p:spPr bwMode="auto">
            <a:xfrm>
              <a:off x="6956425" y="1087438"/>
              <a:ext cx="218757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4572000" y="2183249"/>
            <a:ext cx="434340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21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channels 3D detector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173069"/>
            <a:ext cx="4191000" cy="381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100 M </a:t>
            </a:r>
            <a:r>
              <a:rPr lang="en-US" sz="2800" b="1" dirty="0" smtClean="0"/>
              <a:t>channels </a:t>
            </a:r>
            <a:r>
              <a:rPr lang="en-US" sz="2800" dirty="0" smtClean="0"/>
              <a:t>x </a:t>
            </a:r>
            <a:r>
              <a:rPr lang="en-US" sz="2800" b="1" dirty="0" smtClean="0"/>
              <a:t>40 MHz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2000" y="499246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ATLAS experiment</a:t>
            </a:r>
            <a:endParaRPr kumimoji="1" lang="ja-JP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410200" y="49924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OPERA </a:t>
            </a:r>
            <a:r>
              <a:rPr kumimoji="1" lang="en-US" altLang="ja-JP" dirty="0" smtClean="0"/>
              <a:t>experiment</a:t>
            </a:r>
          </a:p>
          <a:p>
            <a:r>
              <a:rPr kumimoji="1" lang="en-US" altLang="ja-JP" dirty="0" smtClean="0"/>
              <a:t>Photographic emulsion detectors</a:t>
            </a:r>
            <a:endParaRPr kumimoji="1" lang="ja-JP" alt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44562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Reconstructed tracks and detection efficiency</a:t>
            </a:r>
            <a:endParaRPr kumimoji="1" lang="ja-JP" alt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Performance test with cosmic-ray tracks</a:t>
            </a:r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7959554" cy="259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267200"/>
            <a:ext cx="5638800" cy="23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0" y="40386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Zenith angle</a:t>
            </a:r>
            <a:endParaRPr kumimoji="1" lang="ja-JP" alt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3962400" y="40386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Angle as 3D unit vector</a:t>
            </a:r>
            <a:endParaRPr kumimoji="1" lang="ja-JP" alt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1752600" y="40356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Position</a:t>
            </a:r>
            <a:endParaRPr kumimoji="1" lang="ja-JP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5029200" y="5562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Track detection efficiency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Big data from photographic emulsion detectors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Online high speed 3D data processing to find tracks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Successful </a:t>
            </a:r>
            <a:r>
              <a:rPr lang="en-US" dirty="0" smtClean="0">
                <a:solidFill>
                  <a:srgbClr val="0070C0"/>
                </a:solidFill>
              </a:rPr>
              <a:t>GPU application to </a:t>
            </a:r>
            <a:r>
              <a:rPr lang="en-US" dirty="0" smtClean="0">
                <a:solidFill>
                  <a:srgbClr val="0070C0"/>
                </a:solidFill>
              </a:rPr>
              <a:t>track reconstruction</a:t>
            </a:r>
          </a:p>
          <a:p>
            <a:pPr lvl="1"/>
            <a:r>
              <a:rPr lang="en-US" dirty="0" smtClean="0"/>
              <a:t>Angular acceptance increased by a factor of 10</a:t>
            </a:r>
          </a:p>
          <a:p>
            <a:pPr lvl="1"/>
            <a:r>
              <a:rPr lang="en-US" dirty="0" smtClean="0"/>
              <a:t>Reasonable processing time</a:t>
            </a:r>
          </a:p>
          <a:p>
            <a:pPr lvl="1"/>
            <a:r>
              <a:rPr lang="en-US" dirty="0" smtClean="0"/>
              <a:t>High tracking performance</a:t>
            </a:r>
          </a:p>
          <a:p>
            <a:r>
              <a:rPr lang="en-US" dirty="0" smtClean="0"/>
              <a:t>Further development for faster processing systems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Some publications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lvl="1" indent="-514350">
              <a:buAutoNum type="alphaUcPeriod"/>
            </a:pPr>
            <a:r>
              <a:rPr lang="en-US" altLang="ja-JP" dirty="0" smtClean="0"/>
              <a:t>Ariga </a:t>
            </a:r>
            <a:r>
              <a:rPr lang="en-US" altLang="ja-JP" dirty="0" smtClean="0"/>
              <a:t>and T. Ariga, </a:t>
            </a:r>
            <a:r>
              <a:rPr lang="en-US" altLang="ja-JP" i="1" dirty="0" smtClean="0"/>
              <a:t>Fast 4</a:t>
            </a:r>
            <a:r>
              <a:rPr lang="en-US" altLang="ja-JP" i="1" dirty="0" smtClean="0">
                <a:latin typeface="Symbol" pitchFamily="18" charset="2"/>
              </a:rPr>
              <a:t>p</a:t>
            </a:r>
            <a:r>
              <a:rPr lang="en-US" altLang="ja-JP" i="1" dirty="0" smtClean="0"/>
              <a:t> track reconstruction in nuclear emulsion detectors based on GPU technology, </a:t>
            </a:r>
            <a:endParaRPr lang="en-US" altLang="ja-JP" i="1" dirty="0" smtClean="0"/>
          </a:p>
          <a:p>
            <a:pPr marL="514350" lvl="1" indent="-514350">
              <a:buNone/>
            </a:pPr>
            <a:r>
              <a:rPr lang="en-US" altLang="ja-JP" i="1" dirty="0" smtClean="0"/>
              <a:t>	</a:t>
            </a:r>
            <a:r>
              <a:rPr lang="en-US" altLang="ja-JP" dirty="0" smtClean="0"/>
              <a:t>JINST </a:t>
            </a:r>
            <a:r>
              <a:rPr lang="en-US" altLang="ja-JP" dirty="0" smtClean="0"/>
              <a:t>9 P04002 (</a:t>
            </a:r>
            <a:r>
              <a:rPr lang="en-US" altLang="ja-JP" dirty="0" smtClean="0"/>
              <a:t>2014), </a:t>
            </a:r>
            <a:r>
              <a:rPr lang="en-US" altLang="ja-JP" sz="2800" dirty="0" smtClean="0"/>
              <a:t>arXiv:1311.5334</a:t>
            </a:r>
            <a:endParaRPr lang="en-US" altLang="ja-JP" sz="2800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dirty="0" err="1" smtClean="0"/>
              <a:t>AEgIS</a:t>
            </a:r>
            <a:r>
              <a:rPr lang="en-US" altLang="ja-JP" dirty="0" smtClean="0"/>
              <a:t> experiment with photographic emulsions</a:t>
            </a:r>
          </a:p>
          <a:p>
            <a:r>
              <a:rPr lang="en-US" altLang="ja-JP" dirty="0" smtClean="0"/>
              <a:t>JINST 8 (2013) P02015</a:t>
            </a:r>
          </a:p>
          <a:p>
            <a:r>
              <a:rPr lang="en-US" altLang="ja-JP" dirty="0" smtClean="0"/>
              <a:t>JINST 8 (2013) P08013</a:t>
            </a:r>
          </a:p>
          <a:p>
            <a:endParaRPr kumimoji="1" lang="en-US" altLang="ja-JP" dirty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Principle of measurement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5715000" cy="617220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2800" dirty="0" smtClean="0"/>
              <a:t>Create antiproton</a:t>
            </a:r>
          </a:p>
          <a:p>
            <a:pPr>
              <a:spcBef>
                <a:spcPts val="500"/>
              </a:spcBef>
            </a:pPr>
            <a:r>
              <a:rPr lang="en-US" sz="2800" dirty="0" smtClean="0"/>
              <a:t>Create anti-electron (positron)</a:t>
            </a:r>
          </a:p>
          <a:p>
            <a:pPr>
              <a:spcBef>
                <a:spcPts val="500"/>
              </a:spcBef>
            </a:pPr>
            <a:r>
              <a:rPr lang="en-US" sz="2800" dirty="0" smtClean="0"/>
              <a:t>Make anti-Hydrogen</a:t>
            </a:r>
          </a:p>
          <a:p>
            <a:pPr>
              <a:spcBef>
                <a:spcPts val="500"/>
              </a:spcBef>
            </a:pPr>
            <a:endParaRPr lang="en-US" sz="2800" dirty="0" smtClean="0"/>
          </a:p>
          <a:p>
            <a:pPr>
              <a:spcBef>
                <a:spcPts val="500"/>
              </a:spcBef>
            </a:pPr>
            <a:endParaRPr lang="en-US" sz="2800" dirty="0" smtClean="0"/>
          </a:p>
          <a:p>
            <a:pPr>
              <a:spcBef>
                <a:spcPts val="500"/>
              </a:spcBef>
            </a:pPr>
            <a:r>
              <a:rPr lang="en-US" sz="2800" dirty="0" smtClean="0"/>
              <a:t>Make a anti-Hydrogen beam</a:t>
            </a:r>
          </a:p>
          <a:p>
            <a:pPr>
              <a:spcBef>
                <a:spcPts val="500"/>
              </a:spcBef>
            </a:pPr>
            <a:r>
              <a:rPr lang="en-US" altLang="ja-JP" sz="2800" dirty="0" smtClean="0"/>
              <a:t>Measure the </a:t>
            </a:r>
            <a:r>
              <a:rPr lang="en-US" altLang="ja-JP" sz="2800" b="1" dirty="0" smtClean="0">
                <a:solidFill>
                  <a:srgbClr val="006600"/>
                </a:solidFill>
              </a:rPr>
              <a:t>“free-fall”</a:t>
            </a:r>
          </a:p>
          <a:p>
            <a:pPr>
              <a:spcBef>
                <a:spcPts val="500"/>
              </a:spcBef>
            </a:pPr>
            <a:endParaRPr lang="en-US" altLang="ja-JP" sz="2800" b="1" dirty="0" smtClean="0">
              <a:solidFill>
                <a:srgbClr val="006600"/>
              </a:solidFill>
            </a:endParaRPr>
          </a:p>
          <a:p>
            <a:pPr>
              <a:spcBef>
                <a:spcPts val="500"/>
              </a:spcBef>
            </a:pPr>
            <a:endParaRPr lang="en-US" altLang="ja-JP" sz="2800" b="1" dirty="0" smtClean="0">
              <a:solidFill>
                <a:srgbClr val="006600"/>
              </a:solidFill>
            </a:endParaRPr>
          </a:p>
          <a:p>
            <a:pPr>
              <a:spcBef>
                <a:spcPts val="500"/>
              </a:spcBef>
              <a:buNone/>
            </a:pPr>
            <a:endParaRPr lang="en-US" altLang="ja-JP" sz="2800" b="1" dirty="0" smtClean="0">
              <a:solidFill>
                <a:srgbClr val="006600"/>
              </a:solidFill>
            </a:endParaRPr>
          </a:p>
          <a:p>
            <a:pPr>
              <a:spcBef>
                <a:spcPts val="500"/>
              </a:spcBef>
              <a:buNone/>
            </a:pPr>
            <a:endParaRPr lang="en-US" altLang="ja-JP" sz="2800" b="1" dirty="0" smtClean="0">
              <a:solidFill>
                <a:srgbClr val="006600"/>
              </a:solidFill>
            </a:endParaRPr>
          </a:p>
          <a:p>
            <a:pPr>
              <a:spcBef>
                <a:spcPts val="500"/>
              </a:spcBef>
              <a:buNone/>
            </a:pPr>
            <a:r>
              <a:rPr lang="en-US" altLang="ja-JP" sz="2800" dirty="0" smtClean="0"/>
              <a:t>(Real life is much more complicated!)</a:t>
            </a:r>
          </a:p>
        </p:txBody>
      </p:sp>
      <p:sp>
        <p:nvSpPr>
          <p:cNvPr id="17" name="Freeform 16"/>
          <p:cNvSpPr/>
          <p:nvPr/>
        </p:nvSpPr>
        <p:spPr>
          <a:xfrm>
            <a:off x="610575" y="4883658"/>
            <a:ext cx="3097537" cy="969600"/>
          </a:xfrm>
          <a:custGeom>
            <a:avLst/>
            <a:gdLst>
              <a:gd name="connsiteX0" fmla="*/ 0 w 4409267"/>
              <a:gd name="connsiteY0" fmla="*/ 0 h 743919"/>
              <a:gd name="connsiteX1" fmla="*/ 1317356 w 4409267"/>
              <a:gd name="connsiteY1" fmla="*/ 15498 h 743919"/>
              <a:gd name="connsiteX2" fmla="*/ 2402237 w 4409267"/>
              <a:gd name="connsiteY2" fmla="*/ 116237 h 743919"/>
              <a:gd name="connsiteX3" fmla="*/ 3587857 w 4409267"/>
              <a:gd name="connsiteY3" fmla="*/ 387458 h 743919"/>
              <a:gd name="connsiteX4" fmla="*/ 4409267 w 4409267"/>
              <a:gd name="connsiteY4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267" h="743919">
                <a:moveTo>
                  <a:pt x="0" y="0"/>
                </a:moveTo>
                <a:lnTo>
                  <a:pt x="1317356" y="15498"/>
                </a:lnTo>
                <a:cubicBezTo>
                  <a:pt x="1717729" y="34871"/>
                  <a:pt x="2023820" y="54244"/>
                  <a:pt x="2402237" y="116237"/>
                </a:cubicBezTo>
                <a:cubicBezTo>
                  <a:pt x="2780654" y="178230"/>
                  <a:pt x="3253352" y="282844"/>
                  <a:pt x="3587857" y="387458"/>
                </a:cubicBezTo>
                <a:cubicBezTo>
                  <a:pt x="3922362" y="492072"/>
                  <a:pt x="4165814" y="617995"/>
                  <a:pt x="4409267" y="74391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50"/>
          <p:cNvGrpSpPr/>
          <p:nvPr/>
        </p:nvGrpSpPr>
        <p:grpSpPr>
          <a:xfrm>
            <a:off x="202096" y="4441370"/>
            <a:ext cx="3720139" cy="457200"/>
            <a:chOff x="202096" y="4277484"/>
            <a:chExt cx="3720139" cy="606174"/>
          </a:xfrm>
        </p:grpSpPr>
        <p:sp>
          <p:nvSpPr>
            <p:cNvPr id="18" name="TextBox 17"/>
            <p:cNvSpPr txBox="1"/>
            <p:nvPr/>
          </p:nvSpPr>
          <p:spPr>
            <a:xfrm>
              <a:off x="202096" y="4277484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Anti-Hydrogen beam</a:t>
              </a:r>
              <a:endParaRPr lang="en-US" dirty="0"/>
            </a:p>
          </p:txBody>
        </p:sp>
        <p:cxnSp>
          <p:nvCxnSpPr>
            <p:cNvPr id="22" name="Straight Connector 21"/>
            <p:cNvCxnSpPr>
              <a:stCxn id="17" idx="0"/>
            </p:cNvCxnSpPr>
            <p:nvPr/>
          </p:nvCxnSpPr>
          <p:spPr>
            <a:xfrm>
              <a:off x="610575" y="4874062"/>
              <a:ext cx="3311660" cy="959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1"/>
          <p:cNvGrpSpPr/>
          <p:nvPr/>
        </p:nvGrpSpPr>
        <p:grpSpPr>
          <a:xfrm>
            <a:off x="4077475" y="4883658"/>
            <a:ext cx="1485125" cy="1285237"/>
            <a:chOff x="4077475" y="4267200"/>
            <a:chExt cx="1485125" cy="1285237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4077476" y="4267200"/>
              <a:ext cx="0" cy="1285237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077475" y="4552808"/>
              <a:ext cx="14851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pitchFamily="18" charset="2"/>
                </a:rPr>
                <a:t>D</a:t>
              </a:r>
              <a:r>
                <a:rPr lang="en-US" dirty="0" err="1" smtClean="0"/>
                <a:t>x</a:t>
              </a:r>
              <a:r>
                <a:rPr lang="en-US" dirty="0" smtClean="0"/>
                <a:t> = ½ gt</a:t>
              </a:r>
              <a:r>
                <a:rPr lang="en-US" baseline="30000" dirty="0" smtClean="0"/>
                <a:t>2</a:t>
              </a:r>
            </a:p>
            <a:p>
              <a:r>
                <a:rPr lang="en-US" dirty="0" smtClean="0"/>
                <a:t>    = ~ </a:t>
              </a:r>
              <a:r>
                <a:rPr lang="en-US" sz="2000" b="1" dirty="0" smtClean="0"/>
                <a:t>10 </a:t>
              </a:r>
              <a:r>
                <a:rPr lang="en-US" sz="2000" b="1" dirty="0" smtClean="0">
                  <a:latin typeface="Symbol" pitchFamily="18" charset="2"/>
                </a:rPr>
                <a:t>m</a:t>
              </a:r>
              <a:r>
                <a:rPr lang="en-US" sz="2000" b="1" dirty="0" smtClean="0"/>
                <a:t>m</a:t>
              </a:r>
              <a:endParaRPr lang="en-US" sz="2000" b="1" dirty="0"/>
            </a:p>
          </p:txBody>
        </p:sp>
      </p:grpSp>
      <p:grpSp>
        <p:nvGrpSpPr>
          <p:cNvPr id="6" name="Group 37"/>
          <p:cNvGrpSpPr/>
          <p:nvPr/>
        </p:nvGrpSpPr>
        <p:grpSpPr>
          <a:xfrm>
            <a:off x="3657600" y="5777058"/>
            <a:ext cx="360000" cy="360000"/>
            <a:chOff x="3657600" y="5494188"/>
            <a:chExt cx="360000" cy="360000"/>
          </a:xfrm>
        </p:grpSpPr>
        <p:sp>
          <p:nvSpPr>
            <p:cNvPr id="26" name="Oval 25"/>
            <p:cNvSpPr/>
            <p:nvPr/>
          </p:nvSpPr>
          <p:spPr>
            <a:xfrm>
              <a:off x="3657600" y="5494188"/>
              <a:ext cx="360000" cy="36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H</a:t>
              </a:r>
              <a:endParaRPr lang="en-US" sz="16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3783591" y="5573644"/>
              <a:ext cx="9314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9"/>
          <p:cNvGrpSpPr/>
          <p:nvPr/>
        </p:nvGrpSpPr>
        <p:grpSpPr>
          <a:xfrm>
            <a:off x="914400" y="2362200"/>
            <a:ext cx="3429000" cy="762000"/>
            <a:chOff x="914400" y="2362200"/>
            <a:chExt cx="3429000" cy="762000"/>
          </a:xfrm>
        </p:grpSpPr>
        <p:grpSp>
          <p:nvGrpSpPr>
            <p:cNvPr id="8" name="Group 32"/>
            <p:cNvGrpSpPr/>
            <p:nvPr/>
          </p:nvGrpSpPr>
          <p:grpSpPr>
            <a:xfrm>
              <a:off x="914400" y="2438400"/>
              <a:ext cx="453227" cy="385400"/>
              <a:chOff x="914400" y="2590800"/>
              <a:chExt cx="453227" cy="38540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939800" y="2616200"/>
                <a:ext cx="360000" cy="36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914400" y="2590800"/>
                <a:ext cx="4532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e</a:t>
                </a:r>
                <a:r>
                  <a:rPr kumimoji="1" lang="en-US" altLang="ja-JP" baseline="30000" dirty="0" smtClean="0">
                    <a:solidFill>
                      <a:schemeClr val="bg1"/>
                    </a:solidFill>
                  </a:rPr>
                  <a:t>+</a:t>
                </a:r>
                <a:endParaRPr kumimoji="1" lang="ja-JP" altLang="en-US" baseline="30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33"/>
            <p:cNvGrpSpPr/>
            <p:nvPr/>
          </p:nvGrpSpPr>
          <p:grpSpPr>
            <a:xfrm>
              <a:off x="2209800" y="2438400"/>
              <a:ext cx="457200" cy="457200"/>
              <a:chOff x="2209800" y="2590800"/>
              <a:chExt cx="457200" cy="45720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209800" y="2590800"/>
                <a:ext cx="457200" cy="45720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 smtClean="0"/>
                  <a:t>p</a:t>
                </a:r>
                <a:endParaRPr kumimoji="1" lang="ja-JP" alt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2362200" y="2743200"/>
                <a:ext cx="1524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Plus 29"/>
            <p:cNvSpPr/>
            <p:nvPr/>
          </p:nvSpPr>
          <p:spPr>
            <a:xfrm>
              <a:off x="1524000" y="2514600"/>
              <a:ext cx="381000" cy="30480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Equal 30"/>
            <p:cNvSpPr/>
            <p:nvPr/>
          </p:nvSpPr>
          <p:spPr>
            <a:xfrm>
              <a:off x="2895600" y="2514600"/>
              <a:ext cx="381000" cy="304800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10" name="Group 34"/>
            <p:cNvGrpSpPr/>
            <p:nvPr/>
          </p:nvGrpSpPr>
          <p:grpSpPr>
            <a:xfrm>
              <a:off x="3505200" y="2362200"/>
              <a:ext cx="838200" cy="762000"/>
              <a:chOff x="2209800" y="2590800"/>
              <a:chExt cx="457200" cy="45720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209800" y="2590800"/>
                <a:ext cx="457200" cy="4572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800" dirty="0" smtClean="0"/>
                  <a:t>H</a:t>
                </a:r>
                <a:endParaRPr kumimoji="1" lang="ja-JP" altLang="en-US" sz="280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2376055" y="2712720"/>
                <a:ext cx="117818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1" name="Group 44"/>
          <p:cNvGrpSpPr/>
          <p:nvPr/>
        </p:nvGrpSpPr>
        <p:grpSpPr>
          <a:xfrm>
            <a:off x="6096000" y="845403"/>
            <a:ext cx="3048000" cy="2354997"/>
            <a:chOff x="6096000" y="845403"/>
            <a:chExt cx="3048000" cy="2354997"/>
          </a:xfrm>
        </p:grpSpPr>
        <p:pic>
          <p:nvPicPr>
            <p:cNvPr id="45058" name="Picture 2" descr="http://home.web.cern.ch/sites/home.web.cern.ch/files/styles/medium/public/image/accelerator/2013/01/accelerators-ps.jpg?itok=5E3Tp4Q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914400"/>
              <a:ext cx="3048000" cy="228600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6096000" y="845403"/>
              <a:ext cx="3048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chemeClr val="bg1"/>
                  </a:solidFill>
                </a:rPr>
                <a:t>CERN PS</a:t>
              </a:r>
            </a:p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Proton accelerator</a:t>
              </a:r>
              <a:endParaRPr kumimoji="1" lang="ja-JP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45"/>
          <p:cNvGrpSpPr/>
          <p:nvPr/>
        </p:nvGrpSpPr>
        <p:grpSpPr>
          <a:xfrm>
            <a:off x="5181600" y="2362200"/>
            <a:ext cx="3429000" cy="2314099"/>
            <a:chOff x="5181600" y="2362200"/>
            <a:chExt cx="3429000" cy="2314099"/>
          </a:xfrm>
        </p:grpSpPr>
        <p:pic>
          <p:nvPicPr>
            <p:cNvPr id="45060" name="Picture 4" descr="http://home.web.cern.ch/sites/home.web.cern.ch/files/styles/medium/public/image/accelerator/2013/01/ad_0.jpg?itok=OKr91zm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800" y="2362200"/>
              <a:ext cx="3276600" cy="2314099"/>
            </a:xfrm>
            <a:prstGeom prst="rect">
              <a:avLst/>
            </a:prstGeom>
            <a:noFill/>
          </p:spPr>
        </p:pic>
        <p:sp>
          <p:nvSpPr>
            <p:cNvPr id="43" name="TextBox 42"/>
            <p:cNvSpPr txBox="1"/>
            <p:nvPr/>
          </p:nvSpPr>
          <p:spPr>
            <a:xfrm>
              <a:off x="5181600" y="3429000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chemeClr val="bg1"/>
                  </a:solidFill>
                </a:rPr>
                <a:t>CERN AD</a:t>
              </a:r>
            </a:p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(antiproton decelerator)</a:t>
              </a:r>
              <a:endParaRPr kumimoji="1" lang="ja-JP" altLang="en-US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47"/>
          <p:cNvGrpSpPr/>
          <p:nvPr/>
        </p:nvGrpSpPr>
        <p:grpSpPr>
          <a:xfrm>
            <a:off x="6858000" y="4396153"/>
            <a:ext cx="2743200" cy="2461847"/>
            <a:chOff x="6858000" y="4396153"/>
            <a:chExt cx="2743200" cy="2461847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1000" t="8610" r="31000" b="24605"/>
            <a:stretch>
              <a:fillRect/>
            </a:stretch>
          </p:blipFill>
          <p:spPr bwMode="auto">
            <a:xfrm>
              <a:off x="6858000" y="4396153"/>
              <a:ext cx="2133601" cy="246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7772400" y="63347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err="1" smtClean="0">
                  <a:solidFill>
                    <a:schemeClr val="bg1"/>
                  </a:solidFill>
                </a:rPr>
                <a:t>AEgIS</a:t>
              </a:r>
              <a:endParaRPr kumimoji="1" lang="ja-JP" alt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55" name="Freeform 54"/>
          <p:cNvSpPr/>
          <p:nvPr/>
        </p:nvSpPr>
        <p:spPr>
          <a:xfrm flipV="1">
            <a:off x="609600" y="4299856"/>
            <a:ext cx="3097537" cy="587044"/>
          </a:xfrm>
          <a:custGeom>
            <a:avLst/>
            <a:gdLst>
              <a:gd name="connsiteX0" fmla="*/ 0 w 4409267"/>
              <a:gd name="connsiteY0" fmla="*/ 0 h 743919"/>
              <a:gd name="connsiteX1" fmla="*/ 1317356 w 4409267"/>
              <a:gd name="connsiteY1" fmla="*/ 15498 h 743919"/>
              <a:gd name="connsiteX2" fmla="*/ 2402237 w 4409267"/>
              <a:gd name="connsiteY2" fmla="*/ 116237 h 743919"/>
              <a:gd name="connsiteX3" fmla="*/ 3587857 w 4409267"/>
              <a:gd name="connsiteY3" fmla="*/ 387458 h 743919"/>
              <a:gd name="connsiteX4" fmla="*/ 4409267 w 4409267"/>
              <a:gd name="connsiteY4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267" h="743919">
                <a:moveTo>
                  <a:pt x="0" y="0"/>
                </a:moveTo>
                <a:lnTo>
                  <a:pt x="1317356" y="15498"/>
                </a:lnTo>
                <a:cubicBezTo>
                  <a:pt x="1717729" y="34871"/>
                  <a:pt x="2023820" y="54244"/>
                  <a:pt x="2402237" y="116237"/>
                </a:cubicBezTo>
                <a:cubicBezTo>
                  <a:pt x="2780654" y="178230"/>
                  <a:pt x="3253352" y="282844"/>
                  <a:pt x="3587857" y="387458"/>
                </a:cubicBezTo>
                <a:cubicBezTo>
                  <a:pt x="3922362" y="492072"/>
                  <a:pt x="4165814" y="617995"/>
                  <a:pt x="4409267" y="743919"/>
                </a:cubicBezTo>
              </a:path>
            </a:pathLst>
          </a:custGeom>
          <a:ln>
            <a:prstDash val="sysDash"/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35278 -0.14815 C -0.28715 -0.14884 -0.22136 -0.14908 -0.1625 -0.12454 C -0.10365 -0.10023 -0.05191 -0.05046 1.94444E-6 -0.0007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2762250" y="2038350"/>
            <a:ext cx="2362200" cy="266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detector (matter)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Detection of antimatter annihilation</a:t>
            </a:r>
            <a:endParaRPr lang="en-US" dirty="0"/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152400" y="3551237"/>
            <a:ext cx="4800600" cy="2925763"/>
          </a:xfrm>
        </p:spPr>
        <p:txBody>
          <a:bodyPr>
            <a:noAutofit/>
          </a:bodyPr>
          <a:lstStyle/>
          <a:p>
            <a:r>
              <a:rPr lang="en-US" altLang="ja-JP" sz="2000" dirty="0" smtClean="0"/>
              <a:t>The scale of free-fall of anti-</a:t>
            </a:r>
            <a:r>
              <a:rPr lang="en-US" altLang="ja-JP" sz="2000" dirty="0" err="1" smtClean="0"/>
              <a:t>Hydorogen</a:t>
            </a:r>
            <a:r>
              <a:rPr lang="en-US" altLang="ja-JP" sz="2000" dirty="0" smtClean="0"/>
              <a:t> is expected to be </a:t>
            </a:r>
            <a:r>
              <a:rPr lang="en-US" altLang="ja-JP" sz="2000" b="1" dirty="0" smtClean="0">
                <a:solidFill>
                  <a:srgbClr val="C00000"/>
                </a:solidFill>
              </a:rPr>
              <a:t>~</a:t>
            </a:r>
            <a:r>
              <a:rPr lang="en-US" altLang="ja-JP" sz="2000" b="1" dirty="0" smtClean="0">
                <a:solidFill>
                  <a:srgbClr val="C00000"/>
                </a:solidFill>
                <a:sym typeface="Wingdings" pitchFamily="2" charset="2"/>
              </a:rPr>
              <a:t>10 microns</a:t>
            </a:r>
            <a:endParaRPr lang="en-US" altLang="ja-JP" sz="2000" b="1" dirty="0" smtClean="0">
              <a:solidFill>
                <a:srgbClr val="C00000"/>
              </a:solidFill>
            </a:endParaRPr>
          </a:p>
          <a:p>
            <a:endParaRPr lang="en-US" altLang="ja-JP" sz="2000" dirty="0" smtClean="0"/>
          </a:p>
          <a:p>
            <a:pPr>
              <a:buNone/>
            </a:pPr>
            <a:r>
              <a:rPr lang="en-US" altLang="ja-JP" sz="2000" dirty="0" smtClean="0"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Use of high precision particle detector </a:t>
            </a:r>
            <a:r>
              <a:rPr lang="en-US" altLang="ja-JP" sz="2000" dirty="0" smtClean="0"/>
              <a:t>: </a:t>
            </a:r>
            <a:r>
              <a:rPr lang="en-US" altLang="ja-JP" sz="2000" b="1" dirty="0" smtClean="0">
                <a:solidFill>
                  <a:srgbClr val="0070C0"/>
                </a:solidFill>
              </a:rPr>
              <a:t>Photographic emulsion detectors</a:t>
            </a:r>
          </a:p>
          <a:p>
            <a:r>
              <a:rPr lang="en-US" altLang="ja-JP" sz="2000" dirty="0" smtClean="0"/>
              <a:t>3D tracking of particles</a:t>
            </a:r>
          </a:p>
          <a:p>
            <a:r>
              <a:rPr lang="en-US" altLang="ja-JP" sz="2000" dirty="0" smtClean="0"/>
              <a:t>High position resolution (50 nm)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4" name="Freeform 3"/>
          <p:cNvSpPr/>
          <p:nvPr/>
        </p:nvSpPr>
        <p:spPr>
          <a:xfrm>
            <a:off x="533400" y="1676400"/>
            <a:ext cx="3040874" cy="743919"/>
          </a:xfrm>
          <a:custGeom>
            <a:avLst/>
            <a:gdLst>
              <a:gd name="connsiteX0" fmla="*/ 0 w 4409267"/>
              <a:gd name="connsiteY0" fmla="*/ 0 h 743919"/>
              <a:gd name="connsiteX1" fmla="*/ 1317356 w 4409267"/>
              <a:gd name="connsiteY1" fmla="*/ 15498 h 743919"/>
              <a:gd name="connsiteX2" fmla="*/ 2402237 w 4409267"/>
              <a:gd name="connsiteY2" fmla="*/ 116237 h 743919"/>
              <a:gd name="connsiteX3" fmla="*/ 3587857 w 4409267"/>
              <a:gd name="connsiteY3" fmla="*/ 387458 h 743919"/>
              <a:gd name="connsiteX4" fmla="*/ 4409267 w 4409267"/>
              <a:gd name="connsiteY4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267" h="743919">
                <a:moveTo>
                  <a:pt x="0" y="0"/>
                </a:moveTo>
                <a:lnTo>
                  <a:pt x="1317356" y="15498"/>
                </a:lnTo>
                <a:cubicBezTo>
                  <a:pt x="1717729" y="34871"/>
                  <a:pt x="2023820" y="54244"/>
                  <a:pt x="2402237" y="116237"/>
                </a:cubicBezTo>
                <a:cubicBezTo>
                  <a:pt x="2780654" y="178230"/>
                  <a:pt x="3253352" y="282844"/>
                  <a:pt x="3587857" y="387458"/>
                </a:cubicBezTo>
                <a:cubicBezTo>
                  <a:pt x="3922362" y="492072"/>
                  <a:pt x="4165814" y="617995"/>
                  <a:pt x="4409267" y="74391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412" y="1752600"/>
            <a:ext cx="162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Anti-Hydrogen beam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>
            <a:off x="533400" y="1676400"/>
            <a:ext cx="325108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574274" y="2362200"/>
            <a:ext cx="241738" cy="2286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648372" y="2399655"/>
            <a:ext cx="91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19400" y="2590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antimatter</a:t>
            </a:r>
          </a:p>
        </p:txBody>
      </p:sp>
      <p:sp>
        <p:nvSpPr>
          <p:cNvPr id="14" name="Oval 13"/>
          <p:cNvSpPr/>
          <p:nvPr/>
        </p:nvSpPr>
        <p:spPr>
          <a:xfrm>
            <a:off x="5916960" y="908720"/>
            <a:ext cx="1017240" cy="93610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1"/>
          <p:cNvGrpSpPr/>
          <p:nvPr/>
        </p:nvGrpSpPr>
        <p:grpSpPr>
          <a:xfrm>
            <a:off x="6858000" y="2204864"/>
            <a:ext cx="1395536" cy="995536"/>
            <a:chOff x="6858000" y="2204864"/>
            <a:chExt cx="1395536" cy="995536"/>
          </a:xfrm>
        </p:grpSpPr>
        <p:sp>
          <p:nvSpPr>
            <p:cNvPr id="36" name="Oval 35"/>
            <p:cNvSpPr/>
            <p:nvPr/>
          </p:nvSpPr>
          <p:spPr>
            <a:xfrm>
              <a:off x="7236296" y="2204864"/>
              <a:ext cx="1017240" cy="93610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58000" y="2667000"/>
              <a:ext cx="533400" cy="533400"/>
            </a:xfrm>
            <a:prstGeom prst="ellipse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239000" y="2514600"/>
              <a:ext cx="533400" cy="533400"/>
            </a:xfrm>
            <a:prstGeom prst="ellipse">
              <a:avLst/>
            </a:prstGeom>
            <a:ln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97760" y="19050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antimatter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640" y="980728"/>
            <a:ext cx="204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Atomic nuclei (matter)</a:t>
            </a:r>
            <a:endParaRPr 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56376" y="1124744"/>
            <a:ext cx="360040" cy="360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400800" y="1752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Annihilation!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867400" y="29718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00800" y="37338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229600" y="31242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2131028">
            <a:off x="6181892" y="2060807"/>
            <a:ext cx="609600" cy="2286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36"/>
          <p:cNvGrpSpPr>
            <a:grpSpLocks noChangeAspect="1"/>
          </p:cNvGrpSpPr>
          <p:nvPr/>
        </p:nvGrpSpPr>
        <p:grpSpPr>
          <a:xfrm>
            <a:off x="4800600" y="4261771"/>
            <a:ext cx="3957920" cy="2291429"/>
            <a:chOff x="1143000" y="3505200"/>
            <a:chExt cx="4886325" cy="2828925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3505200"/>
              <a:ext cx="4886325" cy="282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6019800"/>
              <a:ext cx="14859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6934200" y="3429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Emission of many particles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2819400" y="1676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~10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</a:t>
            </a:r>
            <a:endParaRPr lang="en-US" sz="20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191000" y="1219200"/>
            <a:ext cx="0" cy="19812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191000" y="23622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cm</a:t>
            </a:r>
            <a:endParaRPr lang="en-US" sz="16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3733800" y="16764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52"/>
          <p:cNvGrpSpPr/>
          <p:nvPr/>
        </p:nvGrpSpPr>
        <p:grpSpPr>
          <a:xfrm>
            <a:off x="6172200" y="2969885"/>
            <a:ext cx="2090878" cy="687715"/>
            <a:chOff x="6172200" y="2969885"/>
            <a:chExt cx="2090878" cy="687715"/>
          </a:xfrm>
        </p:grpSpPr>
        <p:cxnSp>
          <p:nvCxnSpPr>
            <p:cNvPr id="27" name="Straight Arrow Connector 26"/>
            <p:cNvCxnSpPr/>
            <p:nvPr/>
          </p:nvCxnSpPr>
          <p:spPr>
            <a:xfrm flipH="1">
              <a:off x="6172200" y="2971800"/>
              <a:ext cx="6096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629400" y="3200400"/>
              <a:ext cx="3048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6" idx="5"/>
              <a:endCxn id="25" idx="1"/>
            </p:cNvCxnSpPr>
            <p:nvPr/>
          </p:nvCxnSpPr>
          <p:spPr>
            <a:xfrm>
              <a:off x="7694285" y="2969885"/>
              <a:ext cx="568793" cy="1877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V="1">
            <a:off x="7740352" y="1484784"/>
            <a:ext cx="360040" cy="9989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956376" y="2060848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812360" y="2852936"/>
            <a:ext cx="8384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8639944" y="1700808"/>
            <a:ext cx="504056" cy="50405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668344" y="3789040"/>
            <a:ext cx="360040" cy="396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26360" y="1447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7917 -0.0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5 -0.01667 L 3.33333E-6 0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6 -0.11112 L 3.33333E-6 4.44444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04445 L -3.33333E-6 3.33333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16667 L 3.33333E-6 1.11111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7 0.1 L 3.33333E-6 1.11111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14444 L 0.00017 0.00764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4" grpId="0" animBg="1"/>
      <p:bldP spid="39" grpId="0"/>
      <p:bldP spid="50" grpId="0" animBg="1"/>
      <p:bldP spid="50" grpId="1" animBg="1"/>
      <p:bldP spid="51" grpId="0" animBg="1"/>
      <p:bldP spid="51" grpId="1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Photographic emulsion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5715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A lot of discovery made by this detector.</a:t>
            </a:r>
          </a:p>
          <a:p>
            <a:r>
              <a:rPr lang="en-US" sz="1800" dirty="0" smtClean="0"/>
              <a:t>1896 H. Becquerel: Discovery of natural radioactivity (Nobel prize)</a:t>
            </a:r>
          </a:p>
          <a:p>
            <a:r>
              <a:rPr lang="en-US" sz="1800" dirty="0" smtClean="0"/>
              <a:t>1947 C.F. Powell: Discovery of </a:t>
            </a:r>
            <a:r>
              <a:rPr lang="en-US" sz="1800" dirty="0" smtClean="0">
                <a:latin typeface="Symbol" pitchFamily="18" charset="2"/>
              </a:rPr>
              <a:t>p</a:t>
            </a:r>
            <a:r>
              <a:rPr lang="en-US" sz="1800" dirty="0" smtClean="0"/>
              <a:t>-&gt;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/>
              <a:t> decay (Nobel prize)</a:t>
            </a:r>
          </a:p>
          <a:p>
            <a:r>
              <a:rPr lang="en-US" sz="1800" dirty="0" smtClean="0"/>
              <a:t>1955 E. Segre, O. </a:t>
            </a:r>
            <a:r>
              <a:rPr lang="en-US" sz="1800" dirty="0" err="1" smtClean="0"/>
              <a:t>Chamberain</a:t>
            </a:r>
            <a:r>
              <a:rPr lang="en-US" sz="1800" dirty="0" smtClean="0"/>
              <a:t>: Discovery of antiproton (Nobel prize)</a:t>
            </a:r>
          </a:p>
          <a:p>
            <a:r>
              <a:rPr lang="en-US" sz="1800" dirty="0" smtClean="0"/>
              <a:t>1971 K. </a:t>
            </a:r>
            <a:r>
              <a:rPr lang="en-US" sz="1800" dirty="0" err="1" smtClean="0"/>
              <a:t>Niu</a:t>
            </a:r>
            <a:r>
              <a:rPr lang="en-US" sz="1800" dirty="0" smtClean="0"/>
              <a:t>: Discovery of X particle </a:t>
            </a:r>
          </a:p>
          <a:p>
            <a:pPr lvl="1"/>
            <a:r>
              <a:rPr lang="en-US" sz="1600" dirty="0" smtClean="0"/>
              <a:t>the later charm particle</a:t>
            </a:r>
          </a:p>
          <a:p>
            <a:pPr lvl="1"/>
            <a:r>
              <a:rPr lang="en-US" sz="1600" dirty="0" smtClean="0"/>
              <a:t>1974 S.C.C. Ting, B. Richter : Discovery of J/P (Nobel prize)</a:t>
            </a:r>
          </a:p>
          <a:p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2014/3 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Observation of 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latin typeface="Symbol" pitchFamily="18" charset="2"/>
              </a:rPr>
              <a:t>nm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 -&gt; </a:t>
            </a:r>
            <a:r>
              <a:rPr lang="en-US" sz="1800" b="1" dirty="0" err="1" smtClean="0">
                <a:solidFill>
                  <a:schemeClr val="accent5">
                    <a:lumMod val="75000"/>
                  </a:schemeClr>
                </a:solidFill>
                <a:latin typeface="Symbol" pitchFamily="18" charset="2"/>
              </a:rPr>
              <a:t>nt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latin typeface="Symbol" pitchFamily="18" charset="2"/>
              </a:rPr>
              <a:t> 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oscillation </a:t>
            </a:r>
            <a:r>
              <a:rPr lang="en-US" sz="1800" dirty="0" smtClean="0"/>
              <a:t>(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OPERA 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experiment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US" sz="14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17410" name="Picture 2" descr="アンリ・ベクレルとウラン化合物に感光した乾板"/>
          <p:cNvPicPr>
            <a:picLocks noChangeAspect="1" noChangeArrowheads="1"/>
          </p:cNvPicPr>
          <p:nvPr/>
        </p:nvPicPr>
        <p:blipFill>
          <a:blip r:embed="rId3" cstate="print"/>
          <a:srcRect b="13245"/>
          <a:stretch>
            <a:fillRect/>
          </a:stretch>
        </p:blipFill>
        <p:spPr bwMode="auto">
          <a:xfrm>
            <a:off x="5715000" y="762000"/>
            <a:ext cx="3005860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467600" y="609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1896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4419600"/>
            <a:ext cx="604755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056106"/>
            <a:ext cx="2667000" cy="380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133600"/>
            <a:ext cx="5181600" cy="354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6021288"/>
            <a:ext cx="5338936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kumimoji="1" lang="en-US" altLang="ja-JP" dirty="0" smtClean="0"/>
              <a:t>The free-fall is of the order of 10 microns </a:t>
            </a:r>
          </a:p>
          <a:p>
            <a:pPr>
              <a:buNone/>
            </a:pPr>
            <a:r>
              <a:rPr kumimoji="1" lang="en-US" altLang="ja-JP" dirty="0" smtClean="0">
                <a:sym typeface="Wingdings" pitchFamily="2" charset="2"/>
              </a:rPr>
              <a:t> Nuclear emulsion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07346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6444208" y="5344123"/>
            <a:ext cx="2537799" cy="1469253"/>
            <a:chOff x="1143000" y="3505200"/>
            <a:chExt cx="4886325" cy="282892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3505200"/>
              <a:ext cx="4886325" cy="282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6019800"/>
              <a:ext cx="14859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070850" cy="81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Resolution requirements for a position detector in </a:t>
            </a:r>
            <a:r>
              <a:rPr lang="en-US" dirty="0" err="1" smtClean="0"/>
              <a:t>AEgIS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5DED9-23B7-0140-B7B6-793A2ED2D0DC}" type="slidenum">
              <a:rPr lang="de-CH" smtClean="0"/>
              <a:pPr>
                <a:defRPr/>
              </a:pPr>
              <a:t>29</a:t>
            </a:fld>
            <a:endParaRPr lang="de-CH" sz="1400">
              <a:solidFill>
                <a:srgbClr val="7E7E7E"/>
              </a:solidFill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" y="1692677"/>
            <a:ext cx="89458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de-CH" sz="1800" dirty="0" smtClean="0"/>
              <a:t>AEgIS goal: 1% resolution for </a:t>
            </a:r>
            <a:r>
              <a:rPr lang="de-CH" sz="1800" dirty="0" smtClean="0">
                <a:sym typeface="Symbol"/>
              </a:rPr>
              <a:t></a:t>
            </a:r>
            <a:r>
              <a:rPr lang="de-CH" sz="1800" dirty="0" smtClean="0"/>
              <a:t>g/g</a:t>
            </a:r>
          </a:p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de-CH" sz="1800" b="1" dirty="0" smtClean="0"/>
              <a:t>Emulsion detectors</a:t>
            </a:r>
            <a:r>
              <a:rPr lang="de-CH" sz="1800" dirty="0"/>
              <a:t>: </a:t>
            </a:r>
            <a:r>
              <a:rPr lang="de-CH" sz="1800" dirty="0" smtClean="0"/>
              <a:t>~1 </a:t>
            </a:r>
            <a:r>
              <a:rPr lang="de-CH" sz="1800" dirty="0"/>
              <a:t>µm </a:t>
            </a:r>
            <a:r>
              <a:rPr lang="de-CH" sz="1800" dirty="0" smtClean="0"/>
              <a:t>resolution </a:t>
            </a:r>
            <a:endParaRPr lang="de-CH" sz="1800" dirty="0"/>
          </a:p>
        </p:txBody>
      </p:sp>
      <p:grpSp>
        <p:nvGrpSpPr>
          <p:cNvPr id="3" name="Group 21"/>
          <p:cNvGrpSpPr/>
          <p:nvPr/>
        </p:nvGrpSpPr>
        <p:grpSpPr>
          <a:xfrm>
            <a:off x="539552" y="2789318"/>
            <a:ext cx="3828014" cy="2511890"/>
            <a:chOff x="383946" y="2924944"/>
            <a:chExt cx="3900022" cy="258389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18" t="9541" r="9328" b="5675"/>
            <a:stretch>
              <a:fillRect/>
            </a:stretch>
          </p:blipFill>
          <p:spPr bwMode="auto">
            <a:xfrm>
              <a:off x="383946" y="2924944"/>
              <a:ext cx="3900022" cy="258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899593" y="3068960"/>
              <a:ext cx="504056" cy="1080120"/>
              <a:chOff x="0" y="0"/>
              <a:chExt cx="503" cy="1208"/>
            </a:xfrm>
          </p:grpSpPr>
          <p:pic>
            <p:nvPicPr>
              <p:cNvPr id="10" name="Picture 4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" y="0"/>
                <a:ext cx="36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" y="178"/>
                <a:ext cx="387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348"/>
                <a:ext cx="403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" y="520"/>
                <a:ext cx="403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" y="669"/>
                <a:ext cx="482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39"/>
                <a:ext cx="488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96"/>
                <a:ext cx="50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Group 2"/>
          <p:cNvGrpSpPr/>
          <p:nvPr/>
        </p:nvGrpSpPr>
        <p:grpSpPr>
          <a:xfrm>
            <a:off x="4427984" y="2708920"/>
            <a:ext cx="4217325" cy="2808312"/>
            <a:chOff x="4283968" y="2924944"/>
            <a:chExt cx="4217325" cy="280831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39" t="9169" r="2557" b="5707"/>
            <a:stretch>
              <a:fillRect/>
            </a:stretch>
          </p:blipFill>
          <p:spPr bwMode="auto">
            <a:xfrm>
              <a:off x="4579779" y="2981443"/>
              <a:ext cx="3921514" cy="253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4"/>
            <p:cNvSpPr>
              <a:spLocks/>
            </p:cNvSpPr>
            <p:nvPr/>
          </p:nvSpPr>
          <p:spPr bwMode="auto">
            <a:xfrm rot="16200000">
              <a:off x="4155906" y="3053006"/>
              <a:ext cx="5639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err="1" smtClean="0">
                  <a:solidFill>
                    <a:schemeClr val="bg2">
                      <a:lumMod val="10000"/>
                    </a:schemeClr>
                  </a:solidFill>
                </a:rPr>
                <a:t>Δg</a:t>
              </a:r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/g 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05630" y="5425479"/>
              <a:ext cx="23705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# of detected anti-hydrogen 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35093" y="5733256"/>
            <a:ext cx="8241363" cy="64633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800" dirty="0" smtClean="0">
                <a:solidFill>
                  <a:srgbClr val="800000"/>
                </a:solidFill>
              </a:rPr>
              <a:t>Emulsions allow to achieve the experiment goal with less than 1000 detected anti-hydrogen atoms</a:t>
            </a:r>
            <a:endParaRPr lang="en-GB" sz="1800" dirty="0">
              <a:solidFill>
                <a:srgbClr val="8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-294589" y="3327038"/>
            <a:ext cx="1544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</a:rPr>
              <a:t>Relative intensity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ectangle 37"/>
          <p:cNvSpPr>
            <a:spLocks/>
          </p:cNvSpPr>
          <p:nvPr/>
        </p:nvSpPr>
        <p:spPr bwMode="auto">
          <a:xfrm>
            <a:off x="3407674" y="4582963"/>
            <a:ext cx="87629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phase shift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2π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cs typeface="Gill Sans" charset="0"/>
              </a:rPr>
              <a:t>/p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*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a typeface="ＭＳ Ｐゴシック" charset="0"/>
                <a:cs typeface="Gill Sans" charset="0"/>
              </a:rPr>
              <a:t>Δx</a:t>
            </a:r>
            <a:endParaRPr lang="en-US" sz="1400" dirty="0">
              <a:solidFill>
                <a:schemeClr val="bg2">
                  <a:lumMod val="10000"/>
                </a:schemeClr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27" name="Rectangle 35"/>
          <p:cNvSpPr>
            <a:spLocks/>
          </p:cNvSpPr>
          <p:nvPr/>
        </p:nvSpPr>
        <p:spPr bwMode="auto">
          <a:xfrm>
            <a:off x="1763688" y="2852936"/>
            <a:ext cx="14419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solidFill>
                  <a:srgbClr val="191919"/>
                </a:solidFill>
                <a:ea typeface="ＭＳ Ｐゴシック" charset="0"/>
                <a:cs typeface="Gill Sans" charset="0"/>
              </a:rPr>
              <a:t>velocity = 600 m/s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38223" y="5229200"/>
            <a:ext cx="1289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</a:rPr>
              <a:t>Phase </a:t>
            </a:r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</a:rPr>
              <a:t> [rad]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85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r="13093"/>
          <a:stretch>
            <a:fillRect/>
          </a:stretch>
        </p:blipFill>
        <p:spPr bwMode="auto">
          <a:xfrm>
            <a:off x="4419600" y="914400"/>
            <a:ext cx="2057400" cy="152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6212" y="1143000"/>
            <a:ext cx="2619375" cy="2357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357688"/>
            <a:ext cx="26765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6500" y="3713163"/>
            <a:ext cx="4179888" cy="3167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403350" y="5969000"/>
            <a:ext cx="1470025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algn="ctr">
              <a:lnSpc>
                <a:spcPct val="870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GB" altLang="ja-JP">
                <a:solidFill>
                  <a:srgbClr val="000000"/>
                </a:solidFill>
                <a:latin typeface="Calibri" pitchFamily="34" charset="0"/>
              </a:rPr>
              <a:t>20μm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5088" y="4592638"/>
            <a:ext cx="1468437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870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GB" altLang="ja-JP">
                <a:solidFill>
                  <a:srgbClr val="000000"/>
                </a:solidFill>
                <a:latin typeface="Calibri" pitchFamily="34" charset="0"/>
              </a:rPr>
              <a:t>π-10GeV/c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65088" y="5048250"/>
            <a:ext cx="979487" cy="428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3003550" y="5886450"/>
            <a:ext cx="490538" cy="3270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382838" y="5657850"/>
            <a:ext cx="1611312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lnSpc>
                <a:spcPct val="870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GB" altLang="ja-JP" sz="1400">
                <a:solidFill>
                  <a:srgbClr val="000000"/>
                </a:solidFill>
                <a:latin typeface="Calibri" pitchFamily="34" charset="0"/>
              </a:rPr>
              <a:t>Electron </a:t>
            </a:r>
            <a:r>
              <a:rPr lang="ja-JP" altLang="en-GB" sz="1400">
                <a:solidFill>
                  <a:srgbClr val="000000"/>
                </a:solidFill>
                <a:latin typeface="Calibri" pitchFamily="34" charset="0"/>
              </a:rPr>
              <a:t>～</a:t>
            </a:r>
            <a:r>
              <a:rPr lang="en-GB" altLang="ja-JP" sz="1400">
                <a:solidFill>
                  <a:srgbClr val="000000"/>
                </a:solidFill>
                <a:latin typeface="Calibri" pitchFamily="34" charset="0"/>
              </a:rPr>
              <a:t>100keV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3983038" y="5556250"/>
            <a:ext cx="979487" cy="1714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1697038" y="6229350"/>
            <a:ext cx="979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5492750" y="3643313"/>
            <a:ext cx="3651250" cy="468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2500" dirty="0">
                <a:solidFill>
                  <a:schemeClr val="accent6"/>
                </a:solidFill>
                <a:latin typeface="Calibri" pitchFamily="34" charset="0"/>
              </a:rPr>
              <a:t>intrinsic resolution</a:t>
            </a:r>
            <a:r>
              <a:rPr lang="ja-JP" altLang="en-US" sz="2500">
                <a:solidFill>
                  <a:schemeClr val="accent6"/>
                </a:solidFill>
                <a:latin typeface="Calibri" pitchFamily="34" charset="0"/>
              </a:rPr>
              <a:t>　</a:t>
            </a:r>
            <a:r>
              <a:rPr lang="en-US" altLang="ja-JP" sz="2500" b="1" dirty="0" smtClean="0">
                <a:solidFill>
                  <a:srgbClr val="C00000"/>
                </a:solidFill>
                <a:latin typeface="Calibri" pitchFamily="34" charset="0"/>
              </a:rPr>
              <a:t>50nm!</a:t>
            </a:r>
            <a:r>
              <a:rPr lang="en-US" altLang="ja-JP" sz="2500" dirty="0" smtClean="0">
                <a:solidFill>
                  <a:schemeClr val="accent6"/>
                </a:solidFill>
                <a:latin typeface="Calibri" pitchFamily="34" charset="0"/>
              </a:rPr>
              <a:t> </a:t>
            </a:r>
            <a:endParaRPr lang="en-US" altLang="ja-JP" sz="2500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152400" y="0"/>
            <a:ext cx="8991600" cy="59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</a:pPr>
            <a:r>
              <a:rPr lang="en-US" altLang="ja-JP" sz="3300" dirty="0" smtClean="0">
                <a:solidFill>
                  <a:srgbClr val="0000CC"/>
                </a:solidFill>
                <a:latin typeface="Calibri" pitchFamily="34" charset="0"/>
              </a:rPr>
              <a:t>Photographic emulsion detectors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(ex. OPERA film by Fuji Film)</a:t>
            </a:r>
            <a:endParaRPr lang="ja-JP" altLang="en-US" sz="330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230" name="Text Box 16"/>
          <p:cNvSpPr txBox="1">
            <a:spLocks noChangeArrowheads="1"/>
          </p:cNvSpPr>
          <p:nvPr/>
        </p:nvSpPr>
        <p:spPr bwMode="auto">
          <a:xfrm>
            <a:off x="5572125" y="4000500"/>
            <a:ext cx="33670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</a:pPr>
            <a:r>
              <a:rPr lang="en-US" altLang="ja-JP" dirty="0" smtClean="0">
                <a:latin typeface="Calibri" pitchFamily="34" charset="0"/>
              </a:rPr>
              <a:t>The best among the detectors!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9231" name="Text Box 17"/>
          <p:cNvSpPr txBox="1">
            <a:spLocks noChangeArrowheads="1"/>
          </p:cNvSpPr>
          <p:nvPr/>
        </p:nvSpPr>
        <p:spPr bwMode="auto">
          <a:xfrm>
            <a:off x="1643063" y="4286250"/>
            <a:ext cx="339566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CC"/>
                </a:solidFill>
                <a:latin typeface="Calibri" pitchFamily="34" charset="0"/>
              </a:rPr>
              <a:t>sensitivity</a:t>
            </a:r>
            <a:r>
              <a:rPr lang="ja-JP" altLang="en-US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altLang="ja-JP">
                <a:solidFill>
                  <a:srgbClr val="0000CC"/>
                </a:solidFill>
                <a:latin typeface="Calibri" pitchFamily="34" charset="0"/>
              </a:rPr>
              <a:t>36grains/100micron</a:t>
            </a:r>
          </a:p>
        </p:txBody>
      </p:sp>
      <p:sp>
        <p:nvSpPr>
          <p:cNvPr id="9232" name="スライド番号プレースホルダ 1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B3C50B4-6554-4669-9CD0-F2E443EC094E}" type="slidenum">
              <a:rPr lang="ja-JP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</a:t>
            </a:fld>
            <a:endParaRPr lang="ja-JP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233" name="Text Box 12"/>
          <p:cNvSpPr txBox="1">
            <a:spLocks noChangeArrowheads="1"/>
          </p:cNvSpPr>
          <p:nvPr/>
        </p:nvSpPr>
        <p:spPr bwMode="auto">
          <a:xfrm>
            <a:off x="6454775" y="3357563"/>
            <a:ext cx="3071812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136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b="1" dirty="0">
                <a:solidFill>
                  <a:srgbClr val="000000"/>
                </a:solidFill>
                <a:latin typeface="Calibri" pitchFamily="34" charset="0"/>
                <a:ea typeface="ＭＳ 明朝" pitchFamily="49" charset="-128"/>
              </a:rPr>
              <a:t>Cross-sectional view (SEM)</a:t>
            </a:r>
            <a:endParaRPr lang="ja-JP" altLang="en-GB" b="1">
              <a:solidFill>
                <a:srgbClr val="000000"/>
              </a:solidFill>
              <a:latin typeface="Calibri" pitchFamily="34" charset="0"/>
              <a:ea typeface="ＭＳ 明朝" pitchFamily="49" charset="-128"/>
            </a:endParaRPr>
          </a:p>
        </p:txBody>
      </p:sp>
      <p:sp>
        <p:nvSpPr>
          <p:cNvPr id="9234" name="Text Box 3"/>
          <p:cNvSpPr txBox="1">
            <a:spLocks noChangeArrowheads="1"/>
          </p:cNvSpPr>
          <p:nvPr/>
        </p:nvSpPr>
        <p:spPr bwMode="auto">
          <a:xfrm>
            <a:off x="6883400" y="1857375"/>
            <a:ext cx="2571750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91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600">
                <a:solidFill>
                  <a:schemeClr val="bg1"/>
                </a:solidFill>
                <a:latin typeface="Calibri" pitchFamily="34" charset="0"/>
              </a:rPr>
              <a:t>Plastic Base (200micron)</a:t>
            </a:r>
            <a:endParaRPr lang="ja-JP" altLang="en-GB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35" name="Text Box 3"/>
          <p:cNvSpPr txBox="1">
            <a:spLocks noChangeArrowheads="1"/>
          </p:cNvSpPr>
          <p:nvPr/>
        </p:nvSpPr>
        <p:spPr bwMode="auto">
          <a:xfrm>
            <a:off x="6811962" y="3114675"/>
            <a:ext cx="2571750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91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600">
                <a:latin typeface="Calibri" pitchFamily="34" charset="0"/>
              </a:rPr>
              <a:t>Emulsion Layer</a:t>
            </a:r>
            <a:endParaRPr lang="ja-JP" altLang="en-GB" sz="1600">
              <a:latin typeface="Calibri" pitchFamily="34" charset="0"/>
            </a:endParaRPr>
          </a:p>
        </p:txBody>
      </p:sp>
      <p:sp>
        <p:nvSpPr>
          <p:cNvPr id="9236" name="Text Box 3"/>
          <p:cNvSpPr txBox="1">
            <a:spLocks noChangeArrowheads="1"/>
          </p:cNvSpPr>
          <p:nvPr/>
        </p:nvSpPr>
        <p:spPr bwMode="auto">
          <a:xfrm>
            <a:off x="6526212" y="1219200"/>
            <a:ext cx="3303588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91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600" dirty="0">
                <a:latin typeface="Calibri" pitchFamily="34" charset="0"/>
              </a:rPr>
              <a:t>Emulsion Layer (44micron)</a:t>
            </a:r>
            <a:endParaRPr lang="ja-JP" altLang="en-GB" sz="1600">
              <a:latin typeface="Calibri" pitchFamily="34" charset="0"/>
            </a:endParaRPr>
          </a:p>
        </p:txBody>
      </p:sp>
      <p:pic>
        <p:nvPicPr>
          <p:cNvPr id="9237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1" y="1447800"/>
            <a:ext cx="1999344" cy="203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38" name="Text Box 20"/>
          <p:cNvSpPr txBox="1">
            <a:spLocks noChangeArrowheads="1"/>
          </p:cNvSpPr>
          <p:nvPr/>
        </p:nvSpPr>
        <p:spPr bwMode="auto">
          <a:xfrm>
            <a:off x="2286000" y="2133600"/>
            <a:ext cx="2319337" cy="1414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b="1" dirty="0" smtClean="0">
                <a:latin typeface="Calibri" pitchFamily="34" charset="0"/>
                <a:sym typeface="Wingdings" pitchFamily="2" charset="2"/>
              </a:rPr>
              <a:t> </a:t>
            </a:r>
            <a:r>
              <a:rPr lang="en-US" altLang="ja-JP" b="1" dirty="0" smtClean="0">
                <a:latin typeface="Calibri" pitchFamily="34" charset="0"/>
              </a:rPr>
              <a:t>minimal detectors</a:t>
            </a:r>
            <a:endParaRPr lang="en-US" altLang="ja-JP" b="1" dirty="0">
              <a:latin typeface="Calibri" pitchFamily="34" charset="0"/>
            </a:endParaRP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b="1" dirty="0" err="1">
                <a:solidFill>
                  <a:srgbClr val="0000CC"/>
                </a:solidFill>
                <a:latin typeface="Calibri" pitchFamily="34" charset="0"/>
              </a:rPr>
              <a:t>AgBr</a:t>
            </a:r>
            <a:r>
              <a:rPr lang="en-US" altLang="ja-JP" b="1" dirty="0">
                <a:solidFill>
                  <a:srgbClr val="0000CC"/>
                </a:solidFill>
                <a:latin typeface="Calibri" pitchFamily="34" charset="0"/>
              </a:rPr>
              <a:t> Cristal</a:t>
            </a:r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,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dirty="0">
                <a:solidFill>
                  <a:srgbClr val="000000"/>
                </a:solidFill>
                <a:latin typeface="Calibri" pitchFamily="34" charset="0"/>
              </a:rPr>
              <a:t>Size = 0.2micron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dirty="0" smtClean="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Calibri" pitchFamily="34" charset="0"/>
              </a:rPr>
              <a:t>14</a:t>
            </a:r>
            <a:r>
              <a:rPr lang="ja-JP" altLang="en-US" sz="200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Calibri" pitchFamily="34" charset="0"/>
              </a:rPr>
              <a:t>crystals in </a:t>
            </a:r>
            <a:r>
              <a:rPr lang="en-US" altLang="ja-JP" sz="2000" dirty="0">
                <a:solidFill>
                  <a:srgbClr val="000000"/>
                </a:solidFill>
                <a:latin typeface="Calibri" pitchFamily="34" charset="0"/>
              </a:rPr>
              <a:t>a film</a:t>
            </a: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CB18-5454-496A-B8A1-960FFEB55E6E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838200"/>
            <a:ext cx="1371600" cy="103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905000" y="533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Similar to photographic films</a:t>
            </a:r>
            <a:endParaRPr kumimoji="1" lang="ja-JP" alt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The </a:t>
            </a:r>
            <a:r>
              <a:rPr kumimoji="1" lang="en-US" altLang="ja-JP" dirty="0" err="1" smtClean="0"/>
              <a:t>AEgIS</a:t>
            </a:r>
            <a:r>
              <a:rPr kumimoji="1" lang="en-US" altLang="ja-JP" dirty="0" smtClean="0"/>
              <a:t> apparatus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4010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Measurement of intrinsic resolution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14400" y="685800"/>
            <a:ext cx="7124700" cy="51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95400" y="774369"/>
            <a:ext cx="6858000" cy="4525963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Find straight MIP tracks on the display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Click the grains </a:t>
            </a:r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 center of gravity calculation</a:t>
            </a:r>
          </a:p>
          <a:p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(Use only grains near to the center of view  to minimize optical distortion)</a:t>
            </a:r>
          </a:p>
          <a:p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(Reject overlapping grains)</a:t>
            </a:r>
          </a:p>
          <a:p>
            <a:endParaRPr lang="en-US" sz="14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Fit a line and evaluate deviation of each grains from the fitted line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90800" y="1905000"/>
            <a:ext cx="304800" cy="6858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0" y="1905000"/>
            <a:ext cx="2362200" cy="11430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1905000"/>
            <a:ext cx="2895600" cy="12954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10368"/>
            <a:ext cx="4086225" cy="289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953000" y="4089996"/>
            <a:ext cx="41910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good, similar to </a:t>
            </a:r>
            <a:r>
              <a:rPr lang="en-US" sz="2800" dirty="0" smtClean="0">
                <a:solidFill>
                  <a:schemeClr val="bg1"/>
                </a:solidFill>
              </a:rPr>
              <a:t>standard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film (50nm)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 may be possible contributions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Measurement error (5nm by x100 objective, 10nm by x50 objective)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Optical distortion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Contamination of very short delta-rays (single grain)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Scattering of the track </a:t>
            </a:r>
            <a:r>
              <a:rPr lang="en-US" sz="2400" dirty="0" smtClean="0">
                <a:solidFill>
                  <a:schemeClr val="bg1"/>
                </a:solidFill>
              </a:rPr>
              <a:t>itself (~ 300 MeV </a:t>
            </a:r>
            <a:r>
              <a:rPr lang="en-US" sz="2400" dirty="0" err="1" smtClean="0">
                <a:solidFill>
                  <a:schemeClr val="bg1"/>
                </a:solidFill>
              </a:rPr>
              <a:t>pions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Due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glycerin. After glycerin washed away, there might be bigger rooms that silver filaments can grow more freely in the development process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64935" y="3648002"/>
            <a:ext cx="366363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Resulting intrinsic resolution = 58nm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1371600" y="2739662"/>
            <a:ext cx="6858000" cy="6893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BEC9-78AF-47D5-9051-6A0171363E5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Emulsion in the </a:t>
            </a:r>
            <a:r>
              <a:rPr lang="en-US" altLang="ja-JP" dirty="0" err="1" smtClean="0"/>
              <a:t>AEgIS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5256584" cy="452596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Use emulsions as position detector</a:t>
            </a: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</p:txBody>
      </p:sp>
      <p:grpSp>
        <p:nvGrpSpPr>
          <p:cNvPr id="7" name="Group 41"/>
          <p:cNvGrpSpPr/>
          <p:nvPr/>
        </p:nvGrpSpPr>
        <p:grpSpPr>
          <a:xfrm>
            <a:off x="2483768" y="1556792"/>
            <a:ext cx="6408512" cy="2232048"/>
            <a:chOff x="1187624" y="1989040"/>
            <a:chExt cx="7704656" cy="2736104"/>
          </a:xfrm>
        </p:grpSpPr>
        <p:sp>
          <p:nvSpPr>
            <p:cNvPr id="41" name="Rectangle 40"/>
            <p:cNvSpPr/>
            <p:nvPr/>
          </p:nvSpPr>
          <p:spPr>
            <a:xfrm>
              <a:off x="7092280" y="1989040"/>
              <a:ext cx="1800000" cy="180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                  TOF</a:t>
              </a:r>
              <a:endParaRPr kumimoji="1" lang="en-US" altLang="ja-JP" dirty="0" smtClean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492080" y="2852736"/>
              <a:ext cx="1800000" cy="18000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err="1" smtClean="0"/>
                <a:t>Moire</a:t>
              </a:r>
              <a:r>
                <a:rPr lang="en-US" altLang="ja-JP" dirty="0" smtClean="0"/>
                <a:t> slits</a:t>
              </a:r>
              <a:endParaRPr kumimoji="1" lang="ja-JP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076256" y="2492696"/>
              <a:ext cx="1800000" cy="18000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88424" y="2132856"/>
              <a:ext cx="1800000" cy="180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Emulsion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2123728" y="32179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2123728" y="33703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2123728" y="35227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123728" y="36751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123728" y="38275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123728" y="39799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137048" y="41323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137048" y="42847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137048" y="4437112"/>
              <a:ext cx="115212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87624" y="3933056"/>
              <a:ext cx="2088233" cy="45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 smtClean="0"/>
                <a:t>Antihydrogen</a:t>
              </a:r>
              <a:endParaRPr kumimoji="1" lang="ja-JP" altLang="en-US" dirty="0"/>
            </a:p>
          </p:txBody>
        </p:sp>
      </p:grpSp>
      <p:grpSp>
        <p:nvGrpSpPr>
          <p:cNvPr id="8" name="Group 61"/>
          <p:cNvGrpSpPr/>
          <p:nvPr/>
        </p:nvGrpSpPr>
        <p:grpSpPr>
          <a:xfrm>
            <a:off x="4267803" y="4099932"/>
            <a:ext cx="5416765" cy="2722155"/>
            <a:chOff x="395536" y="1990581"/>
            <a:chExt cx="6984776" cy="3794957"/>
          </a:xfrm>
        </p:grpSpPr>
        <p:sp>
          <p:nvSpPr>
            <p:cNvPr id="43" name="Rectangle 42"/>
            <p:cNvSpPr/>
            <p:nvPr/>
          </p:nvSpPr>
          <p:spPr>
            <a:xfrm>
              <a:off x="395536" y="1990581"/>
              <a:ext cx="6048672" cy="302433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kumimoji="1" lang="en-US" altLang="ja-JP" sz="1600" dirty="0" smtClean="0"/>
                <a:t>OVC</a:t>
              </a:r>
              <a:endParaRPr kumimoji="1" lang="ja-JP" altLang="en-US" sz="16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95536" y="2350621"/>
              <a:ext cx="5040560" cy="21602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kumimoji="1" lang="en-US" altLang="ja-JP" sz="1600" dirty="0" smtClean="0"/>
                <a:t>UHV</a:t>
              </a:r>
              <a:endParaRPr kumimoji="1" lang="ja-JP" altLang="en-US" sz="16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11760" y="2494637"/>
              <a:ext cx="72008" cy="18002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923928" y="2494637"/>
              <a:ext cx="72008" cy="18002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64088" y="2350621"/>
              <a:ext cx="72008" cy="216024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83830" y="2350621"/>
              <a:ext cx="135632" cy="216024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796136" y="2350621"/>
              <a:ext cx="288032" cy="2160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 smtClean="0"/>
                <a:t>TOF</a:t>
              </a:r>
              <a:endParaRPr kumimoji="1" lang="ja-JP" altLang="en-US" sz="160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5364088" y="4582869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738223" y="4970303"/>
              <a:ext cx="3156982" cy="815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Thin window (~0.1mm)</a:t>
              </a:r>
            </a:p>
            <a:p>
              <a:r>
                <a:rPr lang="en-US" altLang="ja-JP" sz="1600" dirty="0" smtClean="0"/>
                <a:t>(Metal foil or Si tracker)</a:t>
              </a:r>
              <a:endParaRPr kumimoji="1" lang="ja-JP" altLang="en-US" sz="16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5580112" y="4510861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364088" y="4726886"/>
              <a:ext cx="2016224" cy="471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smtClean="0"/>
                <a:t>Emulsion</a:t>
              </a:r>
              <a:endParaRPr kumimoji="1" lang="ja-JP" altLang="en-US" sz="16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430221" y="3264514"/>
              <a:ext cx="3929742" cy="190500"/>
            </a:xfrm>
            <a:custGeom>
              <a:avLst/>
              <a:gdLst>
                <a:gd name="connsiteX0" fmla="*/ 0 w 3929742"/>
                <a:gd name="connsiteY0" fmla="*/ 157843 h 190500"/>
                <a:gd name="connsiteX1" fmla="*/ 2318657 w 3929742"/>
                <a:gd name="connsiteY1" fmla="*/ 5443 h 190500"/>
                <a:gd name="connsiteX2" fmla="*/ 3929742 w 3929742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9742" h="190500">
                  <a:moveTo>
                    <a:pt x="0" y="157843"/>
                  </a:moveTo>
                  <a:cubicBezTo>
                    <a:pt x="831850" y="78921"/>
                    <a:pt x="1663700" y="0"/>
                    <a:pt x="2318657" y="5443"/>
                  </a:cubicBezTo>
                  <a:cubicBezTo>
                    <a:pt x="2973614" y="10886"/>
                    <a:pt x="3451678" y="100693"/>
                    <a:pt x="3929742" y="190500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97265" y="3394075"/>
              <a:ext cx="1661869" cy="5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H</a:t>
              </a:r>
              <a:endParaRPr kumimoji="1" lang="ja-JP" altLang="en-US" sz="2000"/>
            </a:p>
          </p:txBody>
        </p:sp>
        <p:cxnSp>
          <p:nvCxnSpPr>
            <p:cNvPr id="56" name="Straight Connector 55"/>
            <p:cNvCxnSpPr>
              <a:stCxn id="54" idx="2"/>
            </p:cNvCxnSpPr>
            <p:nvPr/>
          </p:nvCxnSpPr>
          <p:spPr>
            <a:xfrm flipV="1">
              <a:off x="5359963" y="3214717"/>
              <a:ext cx="292157" cy="2402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4" idx="2"/>
            </p:cNvCxnSpPr>
            <p:nvPr/>
          </p:nvCxnSpPr>
          <p:spPr>
            <a:xfrm>
              <a:off x="5359963" y="3455014"/>
              <a:ext cx="1228261" cy="1917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364088" y="3463399"/>
              <a:ext cx="1152128" cy="5040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4" idx="2"/>
            </p:cNvCxnSpPr>
            <p:nvPr/>
          </p:nvCxnSpPr>
          <p:spPr>
            <a:xfrm>
              <a:off x="5359963" y="3455014"/>
              <a:ext cx="220149" cy="26375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4" idx="2"/>
            </p:cNvCxnSpPr>
            <p:nvPr/>
          </p:nvCxnSpPr>
          <p:spPr>
            <a:xfrm flipH="1" flipV="1">
              <a:off x="4130477" y="2059098"/>
              <a:ext cx="1229486" cy="13959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47" idx="1"/>
            </p:cNvCxnSpPr>
            <p:nvPr/>
          </p:nvCxnSpPr>
          <p:spPr>
            <a:xfrm flipH="1">
              <a:off x="4716016" y="3430741"/>
              <a:ext cx="648072" cy="10801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Rectangle 62"/>
          <p:cNvSpPr/>
          <p:nvPr/>
        </p:nvSpPr>
        <p:spPr>
          <a:xfrm>
            <a:off x="0" y="4149080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Ideal position resolution down to a few microns.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Emulsion to be placed in OVC</a:t>
            </a:r>
            <a:endParaRPr lang="ja-JP" altLang="en-US" sz="2400"/>
          </a:p>
        </p:txBody>
      </p:sp>
      <p:cxnSp>
        <p:nvCxnSpPr>
          <p:cNvPr id="65" name="Straight Connector 64"/>
          <p:cNvCxnSpPr/>
          <p:nvPr/>
        </p:nvCxnSpPr>
        <p:spPr>
          <a:xfrm>
            <a:off x="4662454" y="5157192"/>
            <a:ext cx="180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64" name="Date Placeholder 6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4"/>
          <p:cNvSpPr>
            <a:spLocks noChangeArrowheads="1"/>
          </p:cNvSpPr>
          <p:nvPr/>
        </p:nvSpPr>
        <p:spPr bwMode="auto">
          <a:xfrm>
            <a:off x="228600" y="152400"/>
            <a:ext cx="487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rgbClr val="000090"/>
                </a:solidFill>
              </a:rPr>
              <a:t>OPERA Experiment</a:t>
            </a:r>
            <a:endParaRPr lang="en-US" altLang="ja-JP" sz="2000" dirty="0" smtClean="0">
              <a:solidFill>
                <a:srgbClr val="000090"/>
              </a:solidFill>
            </a:endParaRPr>
          </a:p>
          <a:p>
            <a:r>
              <a:rPr lang="en-US" altLang="ja-JP" sz="2000" dirty="0" smtClean="0">
                <a:solidFill>
                  <a:srgbClr val="000090"/>
                </a:solidFill>
              </a:rPr>
              <a:t>Study neutrino oscillation though appearance of </a:t>
            </a:r>
            <a:r>
              <a:rPr lang="en-US" altLang="ja-JP" sz="2000" dirty="0" err="1" smtClean="0">
                <a:solidFill>
                  <a:srgbClr val="000090"/>
                </a:solidFill>
                <a:latin typeface="Symbol" pitchFamily="18" charset="2"/>
              </a:rPr>
              <a:t>nt</a:t>
            </a:r>
            <a:r>
              <a:rPr lang="en-US" altLang="ja-JP" sz="2000" dirty="0" smtClean="0">
                <a:solidFill>
                  <a:srgbClr val="000090"/>
                </a:solidFill>
              </a:rPr>
              <a:t> in pure </a:t>
            </a:r>
            <a:r>
              <a:rPr lang="en-US" altLang="ja-JP" sz="2000" dirty="0" smtClean="0">
                <a:solidFill>
                  <a:srgbClr val="000090"/>
                </a:solidFill>
                <a:latin typeface="Symbol" pitchFamily="18" charset="2"/>
              </a:rPr>
              <a:t>nm</a:t>
            </a:r>
            <a:r>
              <a:rPr lang="en-US" altLang="ja-JP" sz="2000" dirty="0" smtClean="0">
                <a:solidFill>
                  <a:srgbClr val="000090"/>
                </a:solidFill>
              </a:rPr>
              <a:t> beam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657600" y="3657600"/>
            <a:ext cx="5410200" cy="2458217"/>
            <a:chOff x="0" y="1087438"/>
            <a:chExt cx="9144000" cy="4679950"/>
          </a:xfrm>
        </p:grpSpPr>
        <p:pic>
          <p:nvPicPr>
            <p:cNvPr id="191505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3" cstate="print"/>
            <a:srcRect l="9525" t="2815" b="1811"/>
            <a:stretch>
              <a:fillRect/>
            </a:stretch>
          </p:blipFill>
          <p:spPr bwMode="auto">
            <a:xfrm>
              <a:off x="4478337" y="1087438"/>
              <a:ext cx="28368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506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4" cstate="print"/>
            <a:srcRect t="32" b="4004"/>
            <a:stretch>
              <a:fillRect/>
            </a:stretch>
          </p:blipFill>
          <p:spPr bwMode="auto">
            <a:xfrm>
              <a:off x="0" y="1087438"/>
              <a:ext cx="31162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507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5" cstate="print"/>
            <a:srcRect l="9070" t="2968" r="24023" b="880"/>
            <a:stretch>
              <a:fillRect/>
            </a:stretch>
          </p:blipFill>
          <p:spPr bwMode="auto">
            <a:xfrm>
              <a:off x="2516188" y="1087438"/>
              <a:ext cx="2030412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508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6" cstate="print"/>
            <a:srcRect l="30688" t="2217" b="3053"/>
            <a:stretch>
              <a:fillRect/>
            </a:stretch>
          </p:blipFill>
          <p:spPr bwMode="auto">
            <a:xfrm>
              <a:off x="6956425" y="1087438"/>
              <a:ext cx="218757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1511" name="Slide Number Placeholder 23"/>
          <p:cNvSpPr txBox="1">
            <a:spLocks noGrp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90000"/>
              </a:lnSpc>
            </a:pPr>
            <a:fld id="{3894565F-181A-42E6-8AF7-3D69EB8872AA}" type="slidenum">
              <a:rPr lang="ja-JP" altLang="en-US" sz="800">
                <a:solidFill>
                  <a:schemeClr val="bg1"/>
                </a:solidFill>
              </a:rPr>
              <a:pPr algn="r">
                <a:lnSpc>
                  <a:spcPct val="190000"/>
                </a:lnSpc>
              </a:pPr>
              <a:t>33</a:t>
            </a:fld>
            <a:endParaRPr lang="ja-JP" altLang="en-US" sz="800">
              <a:solidFill>
                <a:schemeClr val="bg1"/>
              </a:solidFill>
            </a:endParaRPr>
          </a:p>
        </p:txBody>
      </p:sp>
      <p:grpSp>
        <p:nvGrpSpPr>
          <p:cNvPr id="3" name="Group 225"/>
          <p:cNvGrpSpPr>
            <a:grpSpLocks/>
          </p:cNvGrpSpPr>
          <p:nvPr/>
        </p:nvGrpSpPr>
        <p:grpSpPr bwMode="auto">
          <a:xfrm>
            <a:off x="152400" y="1371600"/>
            <a:ext cx="4038600" cy="2895600"/>
            <a:chOff x="96" y="1488"/>
            <a:chExt cx="3028" cy="1624"/>
          </a:xfrm>
        </p:grpSpPr>
        <p:pic>
          <p:nvPicPr>
            <p:cNvPr id="17" name="Picture 226" descr="fig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" y="1488"/>
              <a:ext cx="3024" cy="1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227"/>
            <p:cNvSpPr txBox="1">
              <a:spLocks noChangeArrowheads="1"/>
            </p:cNvSpPr>
            <p:nvPr/>
          </p:nvSpPr>
          <p:spPr bwMode="auto">
            <a:xfrm>
              <a:off x="1423" y="2661"/>
              <a:ext cx="96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L = 730 km</a:t>
              </a:r>
            </a:p>
          </p:txBody>
        </p:sp>
        <p:sp>
          <p:nvSpPr>
            <p:cNvPr id="19" name="Text Box 228"/>
            <p:cNvSpPr txBox="1">
              <a:spLocks noChangeArrowheads="1"/>
            </p:cNvSpPr>
            <p:nvPr/>
          </p:nvSpPr>
          <p:spPr bwMode="auto">
            <a:xfrm>
              <a:off x="217" y="2661"/>
              <a:ext cx="68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CERN</a:t>
              </a:r>
            </a:p>
          </p:txBody>
        </p:sp>
        <p:sp>
          <p:nvSpPr>
            <p:cNvPr id="20" name="Text Box 229"/>
            <p:cNvSpPr txBox="1">
              <a:spLocks noChangeArrowheads="1"/>
            </p:cNvSpPr>
            <p:nvPr/>
          </p:nvSpPr>
          <p:spPr bwMode="auto">
            <a:xfrm>
              <a:off x="2448" y="2571"/>
              <a:ext cx="676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LNGS</a:t>
              </a:r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9C6D-D90C-49CA-85C4-8D7270F216C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733800" y="6096000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dirty="0" smtClean="0">
                <a:solidFill>
                  <a:srgbClr val="000090"/>
                </a:solidFill>
              </a:rPr>
              <a:t>OPERA detector     </a:t>
            </a:r>
            <a:r>
              <a:rPr lang="ja-JP" altLang="en-US" sz="2000" smtClean="0">
                <a:solidFill>
                  <a:srgbClr val="000090"/>
                </a:solidFill>
              </a:rPr>
              <a:t>150,000 </a:t>
            </a:r>
            <a:r>
              <a:rPr lang="en-US" altLang="ja-JP" sz="2000" dirty="0" smtClean="0">
                <a:solidFill>
                  <a:srgbClr val="000090"/>
                </a:solidFill>
              </a:rPr>
              <a:t>ECC 1.25kton target</a:t>
            </a:r>
          </a:p>
          <a:p>
            <a:pPr lvl="0"/>
            <a:r>
              <a:rPr lang="en-US" altLang="ja-JP" sz="2000" dirty="0" smtClean="0">
                <a:solidFill>
                  <a:srgbClr val="000090"/>
                </a:solidFill>
              </a:rPr>
              <a:t>about  10,000,000 emulsion films ~= </a:t>
            </a:r>
            <a:r>
              <a:rPr lang="en-US" altLang="ja-JP" sz="2000" b="1" dirty="0" smtClean="0">
                <a:solidFill>
                  <a:srgbClr val="000090"/>
                </a:solidFill>
              </a:rPr>
              <a:t>110,000 m</a:t>
            </a:r>
            <a:r>
              <a:rPr lang="en-US" altLang="ja-JP" sz="2000" b="1" baseline="30000" dirty="0" smtClean="0">
                <a:solidFill>
                  <a:srgbClr val="000090"/>
                </a:solidFill>
              </a:rPr>
              <a:t>2</a:t>
            </a:r>
            <a:endParaRPr lang="en-US" altLang="ja-JP" sz="2000" b="1" baseline="30000" dirty="0">
              <a:solidFill>
                <a:srgbClr val="000090"/>
              </a:solidFill>
            </a:endParaRP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5029200" y="990600"/>
            <a:ext cx="2989262" cy="2235400"/>
            <a:chOff x="134938" y="209550"/>
            <a:chExt cx="4932362" cy="3614442"/>
          </a:xfrm>
        </p:grpSpPr>
        <p:pic>
          <p:nvPicPr>
            <p:cNvPr id="25" name="Picture 5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1650" y="209550"/>
              <a:ext cx="4418013" cy="3367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" name="Line 56"/>
            <p:cNvSpPr>
              <a:spLocks noChangeShapeType="1"/>
            </p:cNvSpPr>
            <p:nvPr/>
          </p:nvSpPr>
          <p:spPr bwMode="auto">
            <a:xfrm flipV="1">
              <a:off x="2509838" y="2641600"/>
              <a:ext cx="1781175" cy="841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7" name="Text Box 57"/>
            <p:cNvSpPr txBox="1">
              <a:spLocks noChangeArrowheads="1"/>
            </p:cNvSpPr>
            <p:nvPr/>
          </p:nvSpPr>
          <p:spPr bwMode="auto">
            <a:xfrm>
              <a:off x="4241800" y="1617662"/>
              <a:ext cx="825500" cy="701379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square"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 dirty="0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10.2 cm</a:t>
              </a:r>
            </a:p>
          </p:txBody>
        </p:sp>
        <p:sp>
          <p:nvSpPr>
            <p:cNvPr id="28" name="Text Box 58"/>
            <p:cNvSpPr txBox="1">
              <a:spLocks noChangeArrowheads="1"/>
            </p:cNvSpPr>
            <p:nvPr/>
          </p:nvSpPr>
          <p:spPr bwMode="auto">
            <a:xfrm>
              <a:off x="3327400" y="3122613"/>
              <a:ext cx="946150" cy="701379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square"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12.5 cm</a:t>
              </a:r>
            </a:p>
          </p:txBody>
        </p:sp>
        <p:sp>
          <p:nvSpPr>
            <p:cNvPr id="29" name="Text Box 59"/>
            <p:cNvSpPr txBox="1">
              <a:spLocks noChangeArrowheads="1"/>
            </p:cNvSpPr>
            <p:nvPr/>
          </p:nvSpPr>
          <p:spPr bwMode="auto">
            <a:xfrm>
              <a:off x="512134" y="2920138"/>
              <a:ext cx="1174141" cy="824131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square"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200" b="1" dirty="0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7.5 cm</a:t>
              </a:r>
            </a:p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200" b="1" dirty="0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10 X0</a:t>
              </a:r>
            </a:p>
          </p:txBody>
        </p:sp>
        <p:sp>
          <p:nvSpPr>
            <p:cNvPr id="30" name="Line 60"/>
            <p:cNvSpPr>
              <a:spLocks noChangeShapeType="1"/>
            </p:cNvSpPr>
            <p:nvPr/>
          </p:nvSpPr>
          <p:spPr bwMode="auto">
            <a:xfrm>
              <a:off x="1333500" y="3036888"/>
              <a:ext cx="882650" cy="441325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31" name="Line 61"/>
            <p:cNvSpPr>
              <a:spLocks noChangeShapeType="1"/>
            </p:cNvSpPr>
            <p:nvPr/>
          </p:nvSpPr>
          <p:spPr bwMode="auto">
            <a:xfrm flipV="1">
              <a:off x="4352925" y="598488"/>
              <a:ext cx="1588" cy="2024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32" name="AutoShape 106"/>
            <p:cNvSpPr>
              <a:spLocks noChangeArrowheads="1"/>
            </p:cNvSpPr>
            <p:nvPr/>
          </p:nvSpPr>
          <p:spPr bwMode="auto">
            <a:xfrm rot="900000">
              <a:off x="134938" y="862013"/>
              <a:ext cx="931862" cy="523875"/>
            </a:xfrm>
            <a:prstGeom prst="rightArrow">
              <a:avLst>
                <a:gd name="adj1" fmla="val 47037"/>
                <a:gd name="adj2" fmla="val 30396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1639" tIns="40820" rIns="81639" bIns="40820" anchor="ctr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200" dirty="0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neutrino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28600" y="14110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CERN to Gran </a:t>
            </a:r>
            <a:r>
              <a:rPr lang="en-US" dirty="0" err="1" smtClean="0"/>
              <a:t>Sasso</a:t>
            </a:r>
            <a:r>
              <a:rPr lang="en-US" dirty="0" smtClean="0"/>
              <a:t> (CNGS) neutrino beam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876800" y="152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Basic unit : ECC Brick</a:t>
            </a:r>
          </a:p>
          <a:p>
            <a:r>
              <a:rPr lang="en-US" dirty="0" smtClean="0"/>
              <a:t>57 emulsion films interleaved with 1mm read plates</a:t>
            </a:r>
          </a:p>
          <a:p>
            <a:endParaRPr lang="en-US" dirty="0"/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Slide Number Placeholder 4"/>
          <p:cNvSpPr txBox="1">
            <a:spLocks noGrp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90000"/>
              </a:lnSpc>
            </a:pPr>
            <a:fld id="{695A7760-B88D-4A27-8EE1-DDB7BBB1F7BF}" type="slidenum">
              <a:rPr lang="ja-JP" altLang="en-US" sz="800">
                <a:solidFill>
                  <a:schemeClr val="bg1"/>
                </a:solidFill>
              </a:rPr>
              <a:pPr algn="r">
                <a:lnSpc>
                  <a:spcPct val="190000"/>
                </a:lnSpc>
              </a:pPr>
              <a:t>34</a:t>
            </a:fld>
            <a:endParaRPr lang="ja-JP" altLang="en-US" sz="800">
              <a:solidFill>
                <a:schemeClr val="bg1"/>
              </a:solidFill>
            </a:endParaRPr>
          </a:p>
        </p:txBody>
      </p:sp>
      <p:sp>
        <p:nvSpPr>
          <p:cNvPr id="410627" name="Rectangle 5"/>
          <p:cNvSpPr>
            <a:spLocks noChangeArrowheads="1"/>
          </p:cNvSpPr>
          <p:nvPr/>
        </p:nvSpPr>
        <p:spPr bwMode="auto">
          <a:xfrm>
            <a:off x="1828800" y="76200"/>
            <a:ext cx="5410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FF00"/>
                </a:solidFill>
              </a:rPr>
              <a:t>First tau-neutrino candidate in OPERA experiment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pic>
        <p:nvPicPr>
          <p:cNvPr id="410628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8610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9C6D-D90C-49CA-85C4-8D7270F216C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57600" y="5105400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schemeClr val="bg1"/>
                </a:solidFill>
              </a:rPr>
              <a:t>High position (1</a:t>
            </a:r>
            <a:r>
              <a:rPr kumimoji="1" lang="en-US" altLang="ja-JP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kumimoji="1" lang="en-US" altLang="ja-JP" dirty="0" smtClean="0">
                <a:solidFill>
                  <a:schemeClr val="bg1"/>
                </a:solidFill>
              </a:rPr>
              <a:t>m) and angular (1mrad) resolution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schemeClr val="bg1"/>
                </a:solidFill>
              </a:rPr>
              <a:t>Topology detection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schemeClr val="bg1"/>
                </a:solidFill>
              </a:rPr>
              <a:t>Electron-magnetic shower reconstruction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schemeClr val="bg1"/>
                </a:solidFill>
              </a:rPr>
              <a:t>Momentum measurement by multiple Coulomb scattering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:\MICROSCOPE2\ONLINE\b992217\dset_TS\anime_nice_zoo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90" y="-27384"/>
            <a:ext cx="9023805" cy="6477719"/>
          </a:xfrm>
          <a:prstGeom prst="rect">
            <a:avLst/>
          </a:prstGeom>
          <a:noFill/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OPERA 4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th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  <a:latin typeface="Symbol" pitchFamily="18" charset="2"/>
              </a:rPr>
              <a:t>nt</a:t>
            </a:r>
            <a:r>
              <a:rPr lang="en-US" altLang="ja-JP" dirty="0" smtClean="0">
                <a:solidFill>
                  <a:schemeClr val="bg1"/>
                </a:solidFill>
              </a:rPr>
              <a:t> candidate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7584" y="1052736"/>
            <a:ext cx="115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Animation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8500" y="6476096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2495866" y="4668107"/>
          <a:ext cx="6468622" cy="17567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76264"/>
                <a:gridCol w="864096"/>
                <a:gridCol w="792088"/>
                <a:gridCol w="1296144"/>
                <a:gridCol w="1140030"/>
              </a:tblGrid>
              <a:tr h="351353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Nagoya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Bern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Mean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Selection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51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Kink angle (mrad)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134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140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137 </a:t>
                      </a:r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  <a:sym typeface="Symbol"/>
                        </a:rPr>
                        <a:t> 4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&gt;20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51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Flight length</a:t>
                      </a:r>
                      <a:r>
                        <a:rPr kumimoji="1" lang="en-US" altLang="ja-JP" sz="1600" baseline="0" dirty="0" smtClean="0"/>
                        <a:t> (</a:t>
                      </a:r>
                      <a:r>
                        <a:rPr kumimoji="1" lang="en-US" altLang="ja-JP" sz="1600" baseline="0" dirty="0" smtClean="0">
                          <a:sym typeface="Symbol"/>
                        </a:rPr>
                        <a:t></a:t>
                      </a:r>
                      <a:r>
                        <a:rPr kumimoji="1" lang="en-US" altLang="ja-JP" sz="1600" baseline="0" dirty="0" smtClean="0"/>
                        <a:t>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1116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1063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1090 </a:t>
                      </a:r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  <a:sym typeface="Symbol"/>
                        </a:rPr>
                        <a:t> 30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-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51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z</a:t>
                      </a:r>
                      <a:r>
                        <a:rPr kumimoji="1" lang="en-US" altLang="ja-JP" sz="1600" baseline="-25000" dirty="0" smtClean="0"/>
                        <a:t>decay</a:t>
                      </a:r>
                      <a:r>
                        <a:rPr kumimoji="1" lang="en-US" altLang="ja-JP" sz="1600" baseline="0" dirty="0" smtClean="0"/>
                        <a:t> (</a:t>
                      </a:r>
                      <a:r>
                        <a:rPr kumimoji="1" lang="en-US" altLang="ja-JP" sz="1600" baseline="0" dirty="0" smtClean="0">
                          <a:sym typeface="Symbol"/>
                        </a:rPr>
                        <a:t></a:t>
                      </a:r>
                      <a:r>
                        <a:rPr kumimoji="1" lang="en-US" altLang="ja-JP" sz="1600" baseline="0" dirty="0" smtClean="0"/>
                        <a:t>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431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381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406 </a:t>
                      </a:r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  <a:sym typeface="Symbol"/>
                        </a:rPr>
                        <a:t> 30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&lt;2600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513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IP of daughter to 1ry (</a:t>
                      </a:r>
                      <a:r>
                        <a:rPr kumimoji="1" lang="en-US" altLang="ja-JP" sz="1600" dirty="0" smtClean="0">
                          <a:sym typeface="Symbol"/>
                        </a:rPr>
                        <a:t></a:t>
                      </a:r>
                      <a:r>
                        <a:rPr kumimoji="1" lang="en-US" altLang="ja-JP" sz="1600" dirty="0" smtClean="0"/>
                        <a:t>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150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142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146 </a:t>
                      </a:r>
                      <a:r>
                        <a:rPr kumimoji="1" lang="ja-JP" altLang="en-US" sz="1600" b="1" dirty="0" smtClean="0">
                          <a:solidFill>
                            <a:srgbClr val="0000CC"/>
                          </a:solidFill>
                          <a:sym typeface="Symbol"/>
                        </a:rPr>
                        <a:t> </a:t>
                      </a:r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  <a:sym typeface="Symbol"/>
                        </a:rPr>
                        <a:t>5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00CC"/>
                          </a:solidFill>
                        </a:rPr>
                        <a:t>&lt;500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2505540" y="6472100"/>
            <a:ext cx="3153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No black track attached to the 2ry vertex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475" y="1143000"/>
            <a:ext cx="70961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Processing time with “multi-threading” and “multi-GPUs “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65837"/>
            <a:ext cx="8229600" cy="792163"/>
          </a:xfrm>
        </p:spPr>
        <p:txBody>
          <a:bodyPr>
            <a:noAutofit/>
          </a:bodyPr>
          <a:lstStyle/>
          <a:p>
            <a:r>
              <a:rPr lang="en-US" sz="2000" dirty="0" smtClean="0"/>
              <a:t>Multi-CPU-threading x multi-GPUs allow to reduce tracking time factor 60.</a:t>
            </a:r>
            <a:endParaRPr lang="en-US" sz="2000" dirty="0"/>
          </a:p>
        </p:txBody>
      </p:sp>
      <p:grpSp>
        <p:nvGrpSpPr>
          <p:cNvPr id="4" name="Group 9"/>
          <p:cNvGrpSpPr/>
          <p:nvPr/>
        </p:nvGrpSpPr>
        <p:grpSpPr>
          <a:xfrm>
            <a:off x="1600200" y="1134454"/>
            <a:ext cx="4038600" cy="4351946"/>
            <a:chOff x="1600200" y="1134454"/>
            <a:chExt cx="4038600" cy="4351946"/>
          </a:xfrm>
        </p:grpSpPr>
        <p:sp>
          <p:nvSpPr>
            <p:cNvPr id="6" name="Oval 5"/>
            <p:cNvSpPr/>
            <p:nvPr/>
          </p:nvSpPr>
          <p:spPr>
            <a:xfrm>
              <a:off x="1600200" y="1828800"/>
              <a:ext cx="228600" cy="2286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114800" y="5257800"/>
              <a:ext cx="2286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rved Left Arrow 7"/>
            <p:cNvSpPr/>
            <p:nvPr/>
          </p:nvSpPr>
          <p:spPr>
            <a:xfrm rot="19368494">
              <a:off x="3067413" y="1134454"/>
              <a:ext cx="1143000" cy="4230533"/>
            </a:xfrm>
            <a:prstGeom prst="curvedLeftArrow">
              <a:avLst>
                <a:gd name="adj1" fmla="val 15916"/>
                <a:gd name="adj2" fmla="val 31234"/>
                <a:gd name="adj3" fmla="val 2725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886200" y="2209800"/>
              <a:ext cx="1752600" cy="381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Factor 60 faster!</a:t>
              </a:r>
              <a:endParaRPr lang="en-US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8229600" y="4191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77200" y="4191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goal </a:t>
            </a:r>
          </a:p>
          <a:p>
            <a:r>
              <a:rPr lang="en-US" sz="1400" dirty="0" smtClean="0"/>
              <a:t>0.2 sec/view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CPU :i7- </a:t>
            </a:r>
            <a:r>
              <a:rPr lang="en-US" dirty="0"/>
              <a:t>3930K </a:t>
            </a:r>
            <a:r>
              <a:rPr lang="en-US" dirty="0" smtClean="0"/>
              <a:t>6 cores, 12 threads, 3.2 GHz, GPU : </a:t>
            </a:r>
            <a:r>
              <a:rPr lang="en-US" dirty="0" err="1" smtClean="0"/>
              <a:t>Geforce</a:t>
            </a:r>
            <a:r>
              <a:rPr lang="en-US" dirty="0" smtClean="0"/>
              <a:t> GTX TITAN, 2688 </a:t>
            </a:r>
            <a:r>
              <a:rPr lang="en-US" dirty="0" err="1" smtClean="0"/>
              <a:t>cuda</a:t>
            </a:r>
            <a:r>
              <a:rPr lang="en-US" dirty="0" smtClean="0"/>
              <a:t> cores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728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600" dirty="0" smtClean="0"/>
              <a:t>arXiv:1311.5334 [</a:t>
            </a:r>
            <a:r>
              <a:rPr lang="en-US" altLang="ja-JP" sz="1600" dirty="0" err="1" smtClean="0"/>
              <a:t>physics.ins-det</a:t>
            </a:r>
            <a:r>
              <a:rPr lang="en-US" altLang="ja-JP" sz="1600" dirty="0" smtClean="0"/>
              <a:t>], in press in JINST</a:t>
            </a:r>
            <a:endParaRPr lang="ja-JP" altLang="en-US" sz="160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Dust filter added.</a:t>
            </a:r>
          </a:p>
          <a:p>
            <a:r>
              <a:rPr lang="en-US" dirty="0" smtClean="0"/>
              <a:t>Tricks in GPU programming</a:t>
            </a:r>
          </a:p>
          <a:p>
            <a:pPr lvl="1"/>
            <a:r>
              <a:rPr lang="en-US" dirty="0" smtClean="0"/>
              <a:t>use of fast memory</a:t>
            </a:r>
          </a:p>
          <a:p>
            <a:r>
              <a:rPr lang="en-US" dirty="0" smtClean="0"/>
              <a:t>Do </a:t>
            </a:r>
            <a:r>
              <a:rPr lang="en-US" smtClean="0"/>
              <a:t>not use 3D </a:t>
            </a:r>
            <a:r>
              <a:rPr lang="en-US" dirty="0" smtClean="0"/>
              <a:t>hushing table</a:t>
            </a:r>
          </a:p>
          <a:p>
            <a:pPr lvl="1"/>
            <a:r>
              <a:rPr lang="en-US" dirty="0" smtClean="0"/>
              <a:t>too many “if” branches…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201" t="8922" r="7591" b="16729"/>
          <a:stretch>
            <a:fillRect/>
          </a:stretch>
        </p:blipFill>
        <p:spPr bwMode="auto">
          <a:xfrm>
            <a:off x="6096000" y="27432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95400"/>
            <a:ext cx="23241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4495800"/>
            <a:ext cx="2743200" cy="1905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9600" y="46482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800" y="493776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67058" y="48006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2000" y="569976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3400" y="59436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84960" y="48006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2000" y="547116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13560" y="509016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14400" y="60960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2000" y="48006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965702" y="562330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041902" y="591286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23160" y="577570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55262" y="600456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18102" y="577570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356102" y="5166102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432302" y="5455662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38400" y="49530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524000" y="59436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133600" y="53340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62000" y="48006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38200" y="509016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447800" y="62484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590800" y="61722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209800" y="47244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4800" y="54102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38200" y="509016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371600" y="45720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051560" y="5181858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743200" y="563880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228600" y="4876800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28600" y="5257800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28600" y="5638800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28600" y="6019800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85800" y="44958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43000" y="44958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600200" y="44958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57400" y="44958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14600" y="44958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00200" y="5257800"/>
            <a:ext cx="914400" cy="762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200400" y="4495800"/>
            <a:ext cx="2743200" cy="1905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581400" y="46482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657600" y="493776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038858" y="48006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733800" y="569976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505200" y="59436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556760" y="48006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733800" y="547116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785360" y="509016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86200" y="60960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33800" y="48006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37502" y="562330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013702" y="591286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394960" y="577570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227062" y="600456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089902" y="577570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327902" y="516610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04102" y="5455662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410200" y="49530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495800" y="59436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105400" y="53340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3733800" y="48006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810000" y="509016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419600" y="62484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562600" y="61722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181600" y="47244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276600" y="54102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810000" y="509016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343400" y="45720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023360" y="5181858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715000" y="5638800"/>
            <a:ext cx="91440" cy="914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838200" y="641246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Slower                                                   Faster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886" y="1"/>
            <a:ext cx="249511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95400"/>
            <a:ext cx="6705600" cy="1143000"/>
          </a:xfrm>
        </p:spPr>
        <p:txBody>
          <a:bodyPr>
            <a:noAutofit/>
          </a:bodyPr>
          <a:lstStyle/>
          <a:p>
            <a:pPr algn="l"/>
            <a:r>
              <a:rPr lang="en-US" altLang="ja-JP" sz="4800" dirty="0" err="1" smtClean="0"/>
              <a:t>AEgIS</a:t>
            </a:r>
            <a:r>
              <a:rPr lang="en-US" altLang="ja-JP" sz="4800" dirty="0" smtClean="0"/>
              <a:t> experiment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2800" dirty="0" smtClean="0"/>
              <a:t>aiming at </a:t>
            </a:r>
            <a:r>
              <a:rPr lang="en-US" altLang="ja-JP" sz="2800" dirty="0" smtClean="0">
                <a:solidFill>
                  <a:schemeClr val="accent5">
                    <a:lumMod val="50000"/>
                  </a:schemeClr>
                </a:solidFill>
              </a:rPr>
              <a:t>the first measurement of gravitational force on antimatter</a:t>
            </a:r>
            <a:endParaRPr kumimoji="1" lang="ja-JP" altLang="en-US" sz="2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71800"/>
            <a:ext cx="8686800" cy="3589784"/>
          </a:xfrm>
        </p:spPr>
        <p:txBody>
          <a:bodyPr>
            <a:noAutofit/>
          </a:bodyPr>
          <a:lstStyle/>
          <a:p>
            <a:r>
              <a:rPr lang="en-US" altLang="ja-JP" sz="2400" dirty="0" smtClean="0">
                <a:solidFill>
                  <a:srgbClr val="0070C0"/>
                </a:solidFill>
              </a:rPr>
              <a:t>Principal of equivalence </a:t>
            </a:r>
            <a:r>
              <a:rPr lang="en-US" altLang="ja-JP" sz="2400" dirty="0" smtClean="0"/>
              <a:t>between</a:t>
            </a:r>
            <a:r>
              <a:rPr lang="ja-JP" altLang="en-US" sz="2400" smtClean="0"/>
              <a:t>  </a:t>
            </a:r>
            <a:r>
              <a:rPr lang="en-US" altLang="ja-JP" sz="2400" dirty="0" smtClean="0"/>
              <a:t>gravitational </a:t>
            </a:r>
          </a:p>
          <a:p>
            <a:pPr>
              <a:buNone/>
            </a:pPr>
            <a:r>
              <a:rPr lang="en-US" altLang="ja-JP" sz="2400" dirty="0" smtClean="0"/>
              <a:t>	and	inertial mass (</a:t>
            </a:r>
            <a:r>
              <a:rPr lang="en-US" altLang="ja-JP" sz="2400" dirty="0" smtClean="0">
                <a:solidFill>
                  <a:srgbClr val="0070C0"/>
                </a:solidFill>
              </a:rPr>
              <a:t>m</a:t>
            </a:r>
            <a:r>
              <a:rPr lang="en-US" altLang="ja-JP" sz="2400" baseline="-25000" dirty="0" smtClean="0">
                <a:solidFill>
                  <a:srgbClr val="0070C0"/>
                </a:solidFill>
              </a:rPr>
              <a:t>i</a:t>
            </a:r>
            <a:r>
              <a:rPr lang="en-US" altLang="ja-JP" sz="2400" dirty="0" smtClean="0">
                <a:solidFill>
                  <a:srgbClr val="0070C0"/>
                </a:solidFill>
              </a:rPr>
              <a:t>=m</a:t>
            </a:r>
            <a:r>
              <a:rPr lang="en-US" altLang="ja-JP" sz="2400" baseline="-25000" dirty="0" smtClean="0">
                <a:solidFill>
                  <a:srgbClr val="0070C0"/>
                </a:solidFill>
              </a:rPr>
              <a:t>g</a:t>
            </a:r>
            <a:r>
              <a:rPr lang="en-US" altLang="ja-JP" sz="2400" dirty="0" smtClean="0"/>
              <a:t>) is </a:t>
            </a:r>
            <a:r>
              <a:rPr lang="en-US" altLang="ja-JP" sz="2400" dirty="0" smtClean="0"/>
              <a:t>measured for matter</a:t>
            </a:r>
          </a:p>
          <a:p>
            <a:pPr>
              <a:buNone/>
            </a:pPr>
            <a:r>
              <a:rPr lang="en-US" altLang="ja-JP" sz="2400" dirty="0" smtClean="0"/>
              <a:t> </a:t>
            </a:r>
            <a:r>
              <a:rPr lang="en-US" altLang="ja-JP" sz="2400" dirty="0" smtClean="0"/>
              <a:t>     with a precision of </a:t>
            </a:r>
            <a:r>
              <a:rPr lang="en-US" altLang="ja-JP" sz="2400" b="1" dirty="0" smtClean="0"/>
              <a:t>10</a:t>
            </a:r>
            <a:r>
              <a:rPr lang="en-US" altLang="ja-JP" sz="2400" b="1" baseline="30000" dirty="0" smtClean="0"/>
              <a:t>-13</a:t>
            </a:r>
            <a:r>
              <a:rPr lang="en-US" altLang="ja-JP" sz="2400" dirty="0" smtClean="0"/>
              <a:t>. (</a:t>
            </a:r>
            <a:r>
              <a:rPr lang="en-US" altLang="ja-JP" sz="2400" b="1" dirty="0" smtClean="0">
                <a:solidFill>
                  <a:schemeClr val="accent3">
                    <a:lumMod val="50000"/>
                  </a:schemeClr>
                </a:solidFill>
              </a:rPr>
              <a:t>10</a:t>
            </a:r>
            <a:r>
              <a:rPr lang="en-US" altLang="ja-JP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-3</a:t>
            </a:r>
            <a:r>
              <a:rPr lang="en-US" altLang="ja-JP" sz="2400" dirty="0" smtClean="0">
                <a:solidFill>
                  <a:schemeClr val="accent3">
                    <a:lumMod val="50000"/>
                  </a:schemeClr>
                </a:solidFill>
              </a:rPr>
              <a:t> by Galileo</a:t>
            </a:r>
            <a:r>
              <a:rPr lang="en-US" altLang="ja-JP" sz="2400" dirty="0" smtClean="0"/>
              <a:t>)</a:t>
            </a:r>
            <a:endParaRPr lang="en-US" altLang="ja-JP" sz="2400" baseline="30000" dirty="0" smtClean="0"/>
          </a:p>
          <a:p>
            <a:r>
              <a:rPr lang="en-US" altLang="ja-JP" sz="2400" b="1" dirty="0" smtClean="0">
                <a:solidFill>
                  <a:srgbClr val="C00000"/>
                </a:solidFill>
              </a:rPr>
              <a:t>Gravity 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on antimatter has never measured directly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!</a:t>
            </a:r>
          </a:p>
          <a:p>
            <a:r>
              <a:rPr lang="en-US" altLang="ja-JP" sz="2400" b="1" dirty="0" err="1" smtClean="0">
                <a:solidFill>
                  <a:schemeClr val="accent5">
                    <a:lumMod val="50000"/>
                  </a:schemeClr>
                </a:solidFill>
              </a:rPr>
              <a:t>AEgIS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 at CERN is going to measure the gravitational acceleration (g) on a </a:t>
            </a:r>
            <a:r>
              <a:rPr lang="en-US" altLang="ja-JP" sz="2400" b="1" dirty="0" err="1" smtClean="0">
                <a:solidFill>
                  <a:schemeClr val="accent5">
                    <a:lumMod val="50000"/>
                  </a:schemeClr>
                </a:solidFill>
              </a:rPr>
              <a:t>antihydrogen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</a:rPr>
              <a:t> with 1 % accuracy.</a:t>
            </a:r>
            <a:endParaRPr lang="en-US" altLang="ja-JP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Ariga\AppData\Local\Microsoft\Windows\Temporary Internet Files\Content.IE5\MCDRQ08D\MC90044170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8600"/>
            <a:ext cx="533400" cy="533400"/>
          </a:xfrm>
          <a:prstGeom prst="rect">
            <a:avLst/>
          </a:prstGeom>
          <a:noFill/>
        </p:spPr>
      </p:pic>
      <p:pic>
        <p:nvPicPr>
          <p:cNvPr id="8" name="Picture 2" descr="C:\Users\Ariga\AppData\Local\Microsoft\Windows\Temporary Internet Files\Content.IE5\MCDRQ08D\MC900441708[1]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81800" y="228600"/>
            <a:ext cx="533400" cy="5334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6477000" y="8382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10400" y="8382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8800" y="838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9.8m/s</a:t>
            </a:r>
            <a:r>
              <a:rPr kumimoji="1" lang="en-US" altLang="ja-JP" baseline="30000" dirty="0" smtClean="0"/>
              <a:t>2</a:t>
            </a:r>
            <a:endParaRPr kumimoji="1" lang="ja-JP" altLang="en-US" baseline="30000"/>
          </a:p>
        </p:txBody>
      </p:sp>
      <p:sp>
        <p:nvSpPr>
          <p:cNvPr id="13" name="TextBox 12"/>
          <p:cNvSpPr txBox="1"/>
          <p:nvPr/>
        </p:nvSpPr>
        <p:spPr>
          <a:xfrm>
            <a:off x="7010400" y="838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9.8m/s</a:t>
            </a:r>
            <a:r>
              <a:rPr kumimoji="1" lang="en-US" altLang="ja-JP" baseline="30000" dirty="0" smtClean="0"/>
              <a:t>2</a:t>
            </a:r>
            <a:r>
              <a:rPr kumimoji="1" lang="en-US" altLang="ja-JP" sz="2000" b="1" dirty="0" smtClean="0"/>
              <a:t>?</a:t>
            </a:r>
            <a:endParaRPr kumimoji="1" lang="ja-JP" altLang="en-US" b="1" baseline="3000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6858000" y="210456"/>
            <a:ext cx="3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2762250" y="2038350"/>
            <a:ext cx="2362200" cy="266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detector (matter)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Detection of </a:t>
            </a:r>
            <a:r>
              <a:rPr lang="en-US" dirty="0" smtClean="0"/>
              <a:t>antiproton </a:t>
            </a:r>
            <a:r>
              <a:rPr lang="en-US" dirty="0" smtClean="0"/>
              <a:t>annihilation</a:t>
            </a:r>
            <a:endParaRPr lang="en-US" dirty="0"/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152400" y="3551237"/>
            <a:ext cx="4800600" cy="2925763"/>
          </a:xfrm>
        </p:spPr>
        <p:txBody>
          <a:bodyPr>
            <a:noAutofit/>
          </a:bodyPr>
          <a:lstStyle/>
          <a:p>
            <a:r>
              <a:rPr lang="en-US" altLang="ja-JP" sz="2000" dirty="0" smtClean="0"/>
              <a:t>The scale of free-fall of </a:t>
            </a:r>
            <a:r>
              <a:rPr lang="en-US" altLang="ja-JP" sz="2000" dirty="0" smtClean="0"/>
              <a:t>anti-</a:t>
            </a:r>
            <a:r>
              <a:rPr lang="en-US" altLang="ja-JP" sz="2000" dirty="0" smtClean="0"/>
              <a:t>h</a:t>
            </a:r>
            <a:r>
              <a:rPr lang="en-US" altLang="ja-JP" sz="2000" dirty="0" smtClean="0"/>
              <a:t>ydrogen </a:t>
            </a:r>
            <a:r>
              <a:rPr lang="en-US" altLang="ja-JP" sz="2000" dirty="0" smtClean="0"/>
              <a:t>is expected to be </a:t>
            </a:r>
            <a:r>
              <a:rPr lang="en-US" altLang="ja-JP" sz="2000" b="1" dirty="0" smtClean="0">
                <a:solidFill>
                  <a:srgbClr val="C00000"/>
                </a:solidFill>
              </a:rPr>
              <a:t>~</a:t>
            </a:r>
            <a:r>
              <a:rPr lang="en-US" altLang="ja-JP" sz="2000" b="1" dirty="0" smtClean="0">
                <a:solidFill>
                  <a:srgbClr val="C00000"/>
                </a:solidFill>
                <a:sym typeface="Wingdings" pitchFamily="2" charset="2"/>
              </a:rPr>
              <a:t>10 microns</a:t>
            </a:r>
            <a:endParaRPr lang="en-US" altLang="ja-JP" sz="2000" b="1" dirty="0" smtClean="0">
              <a:solidFill>
                <a:srgbClr val="C00000"/>
              </a:solidFill>
            </a:endParaRPr>
          </a:p>
          <a:p>
            <a:endParaRPr lang="en-US" altLang="ja-JP" sz="2000" dirty="0" smtClean="0"/>
          </a:p>
          <a:p>
            <a:pPr>
              <a:buNone/>
            </a:pPr>
            <a:r>
              <a:rPr lang="en-US" altLang="ja-JP" sz="2000" dirty="0" smtClean="0"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Use of high precision particle detector </a:t>
            </a:r>
            <a:r>
              <a:rPr lang="en-US" altLang="ja-JP" sz="2000" dirty="0" smtClean="0"/>
              <a:t>: </a:t>
            </a:r>
            <a:r>
              <a:rPr lang="en-US" altLang="ja-JP" sz="2000" b="1" dirty="0" smtClean="0">
                <a:solidFill>
                  <a:srgbClr val="0070C0"/>
                </a:solidFill>
              </a:rPr>
              <a:t>Photographic emulsion detectors</a:t>
            </a:r>
          </a:p>
          <a:p>
            <a:r>
              <a:rPr lang="en-US" altLang="ja-JP" sz="2000" dirty="0" smtClean="0"/>
              <a:t>3D tracking of particles</a:t>
            </a:r>
          </a:p>
          <a:p>
            <a:r>
              <a:rPr lang="en-US" altLang="ja-JP" sz="2000" dirty="0" smtClean="0"/>
              <a:t>High position resolution (50 nm)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4" name="Freeform 3"/>
          <p:cNvSpPr/>
          <p:nvPr/>
        </p:nvSpPr>
        <p:spPr>
          <a:xfrm>
            <a:off x="533400" y="1676400"/>
            <a:ext cx="3040874" cy="743919"/>
          </a:xfrm>
          <a:custGeom>
            <a:avLst/>
            <a:gdLst>
              <a:gd name="connsiteX0" fmla="*/ 0 w 4409267"/>
              <a:gd name="connsiteY0" fmla="*/ 0 h 743919"/>
              <a:gd name="connsiteX1" fmla="*/ 1317356 w 4409267"/>
              <a:gd name="connsiteY1" fmla="*/ 15498 h 743919"/>
              <a:gd name="connsiteX2" fmla="*/ 2402237 w 4409267"/>
              <a:gd name="connsiteY2" fmla="*/ 116237 h 743919"/>
              <a:gd name="connsiteX3" fmla="*/ 3587857 w 4409267"/>
              <a:gd name="connsiteY3" fmla="*/ 387458 h 743919"/>
              <a:gd name="connsiteX4" fmla="*/ 4409267 w 4409267"/>
              <a:gd name="connsiteY4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267" h="743919">
                <a:moveTo>
                  <a:pt x="0" y="0"/>
                </a:moveTo>
                <a:lnTo>
                  <a:pt x="1317356" y="15498"/>
                </a:lnTo>
                <a:cubicBezTo>
                  <a:pt x="1717729" y="34871"/>
                  <a:pt x="2023820" y="54244"/>
                  <a:pt x="2402237" y="116237"/>
                </a:cubicBezTo>
                <a:cubicBezTo>
                  <a:pt x="2780654" y="178230"/>
                  <a:pt x="3253352" y="282844"/>
                  <a:pt x="3587857" y="387458"/>
                </a:cubicBezTo>
                <a:cubicBezTo>
                  <a:pt x="3922362" y="492072"/>
                  <a:pt x="4165814" y="617995"/>
                  <a:pt x="4409267" y="74391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412" y="1752600"/>
            <a:ext cx="162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Anti-Hydrogen beam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>
            <a:off x="533400" y="1676400"/>
            <a:ext cx="325108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574274" y="2362200"/>
            <a:ext cx="241738" cy="2286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648372" y="2399655"/>
            <a:ext cx="91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19400" y="2590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antimatter</a:t>
            </a:r>
          </a:p>
        </p:txBody>
      </p:sp>
      <p:sp>
        <p:nvSpPr>
          <p:cNvPr id="14" name="Oval 13"/>
          <p:cNvSpPr/>
          <p:nvPr/>
        </p:nvSpPr>
        <p:spPr>
          <a:xfrm>
            <a:off x="5916960" y="908720"/>
            <a:ext cx="1017240" cy="93610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1"/>
          <p:cNvGrpSpPr/>
          <p:nvPr/>
        </p:nvGrpSpPr>
        <p:grpSpPr>
          <a:xfrm>
            <a:off x="6858000" y="2204864"/>
            <a:ext cx="1395536" cy="995536"/>
            <a:chOff x="6858000" y="2204864"/>
            <a:chExt cx="1395536" cy="995536"/>
          </a:xfrm>
        </p:grpSpPr>
        <p:sp>
          <p:nvSpPr>
            <p:cNvPr id="36" name="Oval 35"/>
            <p:cNvSpPr/>
            <p:nvPr/>
          </p:nvSpPr>
          <p:spPr>
            <a:xfrm>
              <a:off x="7236296" y="2204864"/>
              <a:ext cx="1017240" cy="93610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58000" y="2667000"/>
              <a:ext cx="533400" cy="533400"/>
            </a:xfrm>
            <a:prstGeom prst="ellipse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239000" y="2514600"/>
              <a:ext cx="533400" cy="533400"/>
            </a:xfrm>
            <a:prstGeom prst="ellipse">
              <a:avLst/>
            </a:prstGeom>
            <a:ln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97760" y="19050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antiproton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640" y="980728"/>
            <a:ext cx="204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Atomic nuclei (matter)</a:t>
            </a:r>
            <a:endParaRPr 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56376" y="1124744"/>
            <a:ext cx="360040" cy="360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400800" y="1752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Annihilation!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867400" y="29718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00800" y="37338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229600" y="3124200"/>
            <a:ext cx="228600" cy="228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2131028">
            <a:off x="6181892" y="2060807"/>
            <a:ext cx="609600" cy="2286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36"/>
          <p:cNvGrpSpPr>
            <a:grpSpLocks noChangeAspect="1"/>
          </p:cNvGrpSpPr>
          <p:nvPr/>
        </p:nvGrpSpPr>
        <p:grpSpPr>
          <a:xfrm>
            <a:off x="4800600" y="4261771"/>
            <a:ext cx="3957920" cy="2291429"/>
            <a:chOff x="1143000" y="3505200"/>
            <a:chExt cx="4886325" cy="2828925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3505200"/>
              <a:ext cx="4886325" cy="282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6019800"/>
              <a:ext cx="14859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6934200" y="3429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Emission of many particles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2819400" y="1676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~10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</a:t>
            </a:r>
            <a:endParaRPr lang="en-US" sz="20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191000" y="1219200"/>
            <a:ext cx="0" cy="19812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191000" y="23622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cm</a:t>
            </a:r>
            <a:endParaRPr lang="en-US" sz="16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3733800" y="16764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52"/>
          <p:cNvGrpSpPr/>
          <p:nvPr/>
        </p:nvGrpSpPr>
        <p:grpSpPr>
          <a:xfrm>
            <a:off x="6172200" y="2969885"/>
            <a:ext cx="2090878" cy="687715"/>
            <a:chOff x="6172200" y="2969885"/>
            <a:chExt cx="2090878" cy="687715"/>
          </a:xfrm>
        </p:grpSpPr>
        <p:cxnSp>
          <p:nvCxnSpPr>
            <p:cNvPr id="27" name="Straight Arrow Connector 26"/>
            <p:cNvCxnSpPr/>
            <p:nvPr/>
          </p:nvCxnSpPr>
          <p:spPr>
            <a:xfrm flipH="1">
              <a:off x="6172200" y="2971800"/>
              <a:ext cx="6096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629400" y="3200400"/>
              <a:ext cx="3048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6" idx="5"/>
              <a:endCxn id="25" idx="1"/>
            </p:cNvCxnSpPr>
            <p:nvPr/>
          </p:nvCxnSpPr>
          <p:spPr>
            <a:xfrm>
              <a:off x="7694285" y="2969885"/>
              <a:ext cx="568793" cy="1877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V="1">
            <a:off x="7740352" y="1484784"/>
            <a:ext cx="360040" cy="9989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956376" y="2060848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812360" y="2852936"/>
            <a:ext cx="8384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8639944" y="1700808"/>
            <a:ext cx="504056" cy="50405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668344" y="3789040"/>
            <a:ext cx="360040" cy="396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26360" y="1447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7917 -0.0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5 -0.01667 L 3.33333E-6 0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6 -0.11112 L 3.33333E-6 4.44444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04445 L -3.33333E-6 3.33333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16667 L 3.33333E-6 1.11111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7 0.1 L 3.33333E-6 1.11111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14444 L 0.00017 0.00764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4" grpId="0" animBg="1"/>
      <p:bldP spid="39" grpId="0"/>
      <p:bldP spid="50" grpId="0" animBg="1"/>
      <p:bldP spid="50" grpId="1" animBg="1"/>
      <p:bldP spid="51" grpId="0" animBg="1"/>
      <p:bldP spid="51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" y="3204682"/>
            <a:ext cx="2286000" cy="228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Glass base</a:t>
            </a:r>
          </a:p>
          <a:p>
            <a:pPr algn="ctr"/>
            <a:r>
              <a:rPr lang="en-US" dirty="0" smtClean="0"/>
              <a:t>1 mm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600" dirty="0" smtClean="0"/>
              <a:t>Antiproton annihilation in the emulsion </a:t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 err="1" smtClean="0"/>
              <a:t>AEgIS</a:t>
            </a:r>
            <a:r>
              <a:rPr lang="en-US" sz="3600" dirty="0" smtClean="0"/>
              <a:t> 2012)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152400" y="1905000"/>
            <a:ext cx="2286000" cy="129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09600" y="1905000"/>
            <a:ext cx="76200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371600" y="1905000"/>
            <a:ext cx="7620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90600" y="1905000"/>
            <a:ext cx="38100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85800" y="1905000"/>
            <a:ext cx="685800" cy="381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71600" y="1905000"/>
            <a:ext cx="38100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2400" y="237238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Emulsion layer </a:t>
            </a:r>
          </a:p>
          <a:p>
            <a:r>
              <a:rPr lang="en-US" sz="1200" dirty="0" smtClean="0"/>
              <a:t>(50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m)</a:t>
            </a:r>
            <a:endParaRPr lang="en-US" sz="1200" dirty="0"/>
          </a:p>
        </p:txBody>
      </p:sp>
      <p:grpSp>
        <p:nvGrpSpPr>
          <p:cNvPr id="3" name="Group 23"/>
          <p:cNvGrpSpPr/>
          <p:nvPr/>
        </p:nvGrpSpPr>
        <p:grpSpPr>
          <a:xfrm>
            <a:off x="152400" y="1584960"/>
            <a:ext cx="2590800" cy="307777"/>
            <a:chOff x="152400" y="1356360"/>
            <a:chExt cx="2590800" cy="30777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52400" y="1600200"/>
              <a:ext cx="2362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828800" y="135636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Focus</a:t>
              </a:r>
              <a:endParaRPr lang="en-US" sz="1400" dirty="0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1371600" y="12954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95400" y="1219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antiproton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027452" y="6647060"/>
            <a:ext cx="601980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34000" y="6336268"/>
            <a:ext cx="1676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200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5486400"/>
            <a:ext cx="2286000" cy="129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" y="5791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Emulsion layer </a:t>
            </a:r>
          </a:p>
          <a:p>
            <a:r>
              <a:rPr lang="en-US" sz="1200" dirty="0" smtClean="0"/>
              <a:t>(50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m)</a:t>
            </a:r>
            <a:endParaRPr lang="en-US" sz="1200" dirty="0"/>
          </a:p>
        </p:txBody>
      </p:sp>
      <p:pic>
        <p:nvPicPr>
          <p:cNvPr id="1026" name="Picture 2" descr="C:\Users\ariga\prg\LHEPMic6\work\AEgIS_G1\Anim2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47800"/>
            <a:ext cx="6096000" cy="4876800"/>
          </a:xfrm>
          <a:prstGeom prst="rect">
            <a:avLst/>
          </a:prstGeom>
          <a:noFill/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0.23542 " pathEditMode="relative" rAng="0" ptsTypes="AA">
                                      <p:cBhvr>
                                        <p:cTn id="6" dur="5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3D view of antiproton annihilation</a:t>
            </a:r>
            <a:endParaRPr lang="en-US" dirty="0"/>
          </a:p>
        </p:txBody>
      </p:sp>
      <p:pic>
        <p:nvPicPr>
          <p:cNvPr id="2050" name="Picture 2" descr="C:\Users\ariga\prg\LHEPMic6\work\AEgIS_G1\Anim3D_G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258050" cy="536257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28800" y="6477000"/>
            <a:ext cx="472440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05200" y="605245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100 </a:t>
            </a:r>
            <a:r>
              <a:rPr kumimoji="1" lang="en-US" altLang="ja-JP" sz="2400" dirty="0" smtClean="0">
                <a:latin typeface="Symbol" pitchFamily="18" charset="2"/>
              </a:rPr>
              <a:t>m</a:t>
            </a:r>
            <a:r>
              <a:rPr kumimoji="1" lang="en-US" altLang="ja-JP" sz="2400" dirty="0" smtClean="0"/>
              <a:t>m</a:t>
            </a:r>
            <a:endParaRPr kumimoji="1" lang="ja-JP" altLang="en-US" sz="240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683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Nice detector… but some </a:t>
            </a:r>
            <a:r>
              <a:rPr kumimoji="1" lang="en-US" altLang="ja-JP" dirty="0" smtClean="0"/>
              <a:t>drawbacks…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6096000"/>
          </a:xfrm>
        </p:spPr>
        <p:txBody>
          <a:bodyPr>
            <a:normAutofit fontScale="92500"/>
          </a:bodyPr>
          <a:lstStyle/>
          <a:p>
            <a:r>
              <a:rPr kumimoji="1" lang="en-US" altLang="ja-JP" b="1" dirty="0" smtClean="0">
                <a:solidFill>
                  <a:schemeClr val="accent5">
                    <a:lumMod val="75000"/>
                  </a:schemeClr>
                </a:solidFill>
              </a:rPr>
              <a:t>Very high resolution </a:t>
            </a:r>
            <a:r>
              <a:rPr kumimoji="1" lang="en-US" altLang="ja-JP" dirty="0" smtClean="0"/>
              <a:t>= </a:t>
            </a:r>
            <a:r>
              <a:rPr kumimoji="1" lang="en-US" altLang="ja-JP" b="1" dirty="0" smtClean="0">
                <a:solidFill>
                  <a:srgbClr val="C00000"/>
                </a:solidFill>
              </a:rPr>
              <a:t>very large data volume</a:t>
            </a:r>
          </a:p>
          <a:p>
            <a:pPr lvl="1"/>
            <a:r>
              <a:rPr kumimoji="1" lang="en-US" altLang="ja-JP" dirty="0" smtClean="0"/>
              <a:t>10 </a:t>
            </a:r>
            <a:r>
              <a:rPr kumimoji="1" lang="en-US" altLang="ja-JP" dirty="0" err="1" smtClean="0"/>
              <a:t>Tbytes</a:t>
            </a:r>
            <a:r>
              <a:rPr kumimoji="1" lang="en-US" altLang="ja-JP" dirty="0" smtClean="0"/>
              <a:t> / 10cm x 10cm </a:t>
            </a:r>
          </a:p>
          <a:p>
            <a:r>
              <a:rPr kumimoji="1" lang="en-US" altLang="ja-JP" dirty="0" smtClean="0"/>
              <a:t>In the past, the analysis </a:t>
            </a:r>
            <a:r>
              <a:rPr kumimoji="1" lang="en-US" altLang="ja-JP" dirty="0" smtClean="0"/>
              <a:t>depends on human </a:t>
            </a:r>
            <a:r>
              <a:rPr kumimoji="1" lang="en-US" altLang="ja-JP" dirty="0" smtClean="0"/>
              <a:t>work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No way to process it automatically!! … till recently.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438400"/>
            <a:ext cx="5261811" cy="399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502D8-6828-4AE4-941C-D47E6361AC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/>
              <a:t>Swiss Scanning Station in Bern</a:t>
            </a:r>
            <a:endParaRPr lang="ja-JP" altLang="en-US" smtClean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143000" y="6412468"/>
            <a:ext cx="784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6600"/>
                </a:solidFill>
                <a:latin typeface="Calibri" pitchFamily="34" charset="0"/>
              </a:rPr>
              <a:t>Several hundreds of </a:t>
            </a:r>
            <a:r>
              <a:rPr lang="en-US" altLang="ja-JP" dirty="0" smtClean="0">
                <a:solidFill>
                  <a:srgbClr val="006600"/>
                </a:solidFill>
                <a:latin typeface="Calibri" pitchFamily="34" charset="0"/>
              </a:rPr>
              <a:t>photographic emulsion </a:t>
            </a:r>
            <a:r>
              <a:rPr lang="en-US" altLang="ja-JP" dirty="0">
                <a:solidFill>
                  <a:srgbClr val="006600"/>
                </a:solidFill>
                <a:latin typeface="Calibri" pitchFamily="34" charset="0"/>
              </a:rPr>
              <a:t>sheets analyzed every week</a:t>
            </a:r>
            <a:endParaRPr lang="de-CH" dirty="0">
              <a:solidFill>
                <a:srgbClr val="006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pic>
        <p:nvPicPr>
          <p:cNvPr id="8" name="Picture 7" descr="C:\Users\Tomoko\Desktop\status\photos\mic1-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3658"/>
          <a:stretch>
            <a:fillRect/>
          </a:stretch>
        </p:blipFill>
        <p:spPr bwMode="auto">
          <a:xfrm>
            <a:off x="1066800" y="1168079"/>
            <a:ext cx="6721708" cy="5232721"/>
          </a:xfrm>
          <a:prstGeom prst="rect">
            <a:avLst/>
          </a:prstGeom>
          <a:noFill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Akitaka Ariga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6145</TotalTime>
  <Words>1957</Words>
  <Application>Microsoft Office PowerPoint</Application>
  <PresentationFormat>On-screen Show (4:3)</PresentationFormat>
  <Paragraphs>608</Paragraphs>
  <Slides>37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Fast 3D tracking with GPUs for analysis of antiproton annihilation</vt:lpstr>
      <vt:lpstr>High energy physics needs GPU!</vt:lpstr>
      <vt:lpstr>Slide 3</vt:lpstr>
      <vt:lpstr>AEgIS experiment aiming at the first measurement of gravitational force on antimatter</vt:lpstr>
      <vt:lpstr>Detection of antiproton annihilation</vt:lpstr>
      <vt:lpstr>Antiproton annihilation in the emulsion  (AEgIS 2012)</vt:lpstr>
      <vt:lpstr>3D view of antiproton annihilation</vt:lpstr>
      <vt:lpstr>Nice detector… but some drawbacks…</vt:lpstr>
      <vt:lpstr>Swiss Scanning Station in Bern</vt:lpstr>
      <vt:lpstr>Slide 10</vt:lpstr>
      <vt:lpstr>Slide 11</vt:lpstr>
      <vt:lpstr>Track reconstruction</vt:lpstr>
      <vt:lpstr>3D image processing and object recognition</vt:lpstr>
      <vt:lpstr>Tracking algorithm</vt:lpstr>
      <vt:lpstr>Software and Hardware</vt:lpstr>
      <vt:lpstr>Processing time by single-CPU-thread</vt:lpstr>
      <vt:lpstr>Multi-CPU-thread processing</vt:lpstr>
      <vt:lpstr>Processing time with “multi-threading” and “multi-GPUs “ (Antiproton sample)</vt:lpstr>
      <vt:lpstr>Processing speed</vt:lpstr>
      <vt:lpstr>Reconstructed tracks and detection efficiency</vt:lpstr>
      <vt:lpstr>Summary</vt:lpstr>
      <vt:lpstr>Some publications</vt:lpstr>
      <vt:lpstr>Slide 23</vt:lpstr>
      <vt:lpstr>Principle of measurement</vt:lpstr>
      <vt:lpstr>Detection of antimatter annihilation</vt:lpstr>
      <vt:lpstr>Photographic emulsion detectors</vt:lpstr>
      <vt:lpstr>Slide 27</vt:lpstr>
      <vt:lpstr>Slide 28</vt:lpstr>
      <vt:lpstr>Resolution requirements for a position detector in AEgIS</vt:lpstr>
      <vt:lpstr>The AEgIS apparatus</vt:lpstr>
      <vt:lpstr>Measurement of intrinsic resolution</vt:lpstr>
      <vt:lpstr>Emulsion in the AEgIS</vt:lpstr>
      <vt:lpstr>Slide 33</vt:lpstr>
      <vt:lpstr>Slide 34</vt:lpstr>
      <vt:lpstr>OPERA 4th nt candidate</vt:lpstr>
      <vt:lpstr>Processing time with “multi-threading” and “multi-GPUs “</vt:lpstr>
      <vt:lpstr>Update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of antimatter annihilation</dc:title>
  <dc:creator>Akitaka Ariga</dc:creator>
  <cp:lastModifiedBy>Ariga</cp:lastModifiedBy>
  <cp:revision>104</cp:revision>
  <dcterms:created xsi:type="dcterms:W3CDTF">2013-09-26T13:17:32Z</dcterms:created>
  <dcterms:modified xsi:type="dcterms:W3CDTF">2014-09-11T10:33:06Z</dcterms:modified>
</cp:coreProperties>
</file>