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1" r:id="rId3"/>
    <p:sldId id="267" r:id="rId4"/>
    <p:sldId id="264" r:id="rId5"/>
    <p:sldId id="265" r:id="rId6"/>
    <p:sldId id="268" r:id="rId7"/>
    <p:sldId id="257" r:id="rId8"/>
    <p:sldId id="266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59F71-D0E2-1E45-BF4E-58DF5968B6A1}" type="datetimeFigureOut">
              <a:rPr lang="en-US" smtClean="0"/>
              <a:t>03/10/14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DCD0-DA7B-414B-9A47-FB4313FBE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3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DCD0-DA7B-414B-9A47-FB4313FBE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6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03/10/14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03/10/14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03/10/14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03/10/14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03/10/14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03/10/14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03/10/14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03/10/14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03/10/14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03/10/14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03/10/14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6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oleObject" Target="file:///\\localhost\Users\bmontes\Documents\Congresos_escuelas\Gran_Sasso_Summer_Institute_2014\XENON100%20activity\Macintosh%20HD:Users:bmontes:Documents:Congresos_escuelas:Gran_Sasso_Summer_Institute_2014:XENON100%20activity:XENON100_presentation_formulas.docx!OLE_LINK6" TargetMode="External"/><Relationship Id="rId13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3" Type="http://schemas.openxmlformats.org/officeDocument/2006/relationships/oleObject" Target="file:///\\localhost\Users\bmontes\Documents\Congresos_escuelas\Gran_Sasso_Summer_Institute_2014\XENON100%20activity\Document2!OLE_LINK1" TargetMode="External"/><Relationship Id="rId4" Type="http://schemas.openxmlformats.org/officeDocument/2006/relationships/image" Target="../media/image17.emf"/><Relationship Id="rId5" Type="http://schemas.openxmlformats.org/officeDocument/2006/relationships/oleObject" Target="file:///\\localhost\Users\bmontes\Documents\Congresos_escuelas\Gran_Sasso_Summer_Institute_2014\XENON100%20activity\Macintosh%20HD:Users:bmontes:Documents:Congresos_escuelas:Gran_Sasso_Summer_Institute_2014:XENON100%20activity:XENON100_presentation_formulas.docx!OLE_LINK4" TargetMode="External"/><Relationship Id="rId6" Type="http://schemas.openxmlformats.org/officeDocument/2006/relationships/image" Target="../media/image18.emf"/><Relationship Id="rId7" Type="http://schemas.openxmlformats.org/officeDocument/2006/relationships/oleObject" Target="file:///\\localhost\Users\bmontes\Documents\Congresos_escuelas\Gran_Sasso_Summer_Institute_2014\XENON100%20activity\Macintosh%20HD:Users:bmontes:Documents:Congresos_escuelas:Gran_Sasso_Summer_Institute_2014:XENON100%20activity:XENON100_presentation_formulas.docx!OLE_LINK5" TargetMode="External"/><Relationship Id="rId8" Type="http://schemas.openxmlformats.org/officeDocument/2006/relationships/image" Target="../media/image19.emf"/><Relationship Id="rId9" Type="http://schemas.openxmlformats.org/officeDocument/2006/relationships/image" Target="../media/image22.emf"/><Relationship Id="rId10" Type="http://schemas.openxmlformats.org/officeDocument/2006/relationships/oleObject" Target="file:///\\localhost\Users\bmontes\Documents\Congresos_escuelas\Gran_Sasso_Summer_Institute_2014\XENON100%20activity\Macintosh%20HD:Users:bmontes:Documents:Congresos_escuelas:Gran_Sasso_Summer_Institute_2014:XENON100%20activity:XENON100_presentation_formulas.docx!OLE_LINK2" TargetMode="Externa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oleObject" Target="file:///\\localhost\Users\bmontes\Documents\Congresos_escuelas\Gran_Sasso_Summer_Institute_2014\XENON100%20activity\Macintosh%20HD:Users:bmontes:Documents:Congresos_escuelas:Gran_Sasso_Summer_Institute_2014:XENON100%20activity:XENON100_presentation_formulas.docx!OLE_LINK16" TargetMode="External"/><Relationship Id="rId13" Type="http://schemas.openxmlformats.org/officeDocument/2006/relationships/image" Target="../media/image27.emf"/><Relationship Id="rId14" Type="http://schemas.openxmlformats.org/officeDocument/2006/relationships/oleObject" Target="file:///\\localhost\Users\bmontes\Documents\Congresos_escuelas\Gran_Sasso_Summer_Institute_2014\XENON100%20activity\Macintosh%20HD:Users:bmontes:Documents:Congresos_escuelas:Gran_Sasso_Summer_Institute_2014:XENON100%20activity:XENON100_presentation_formulas.docx!OLE_LINK8" TargetMode="External"/><Relationship Id="rId15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Relationship Id="rId3" Type="http://schemas.openxmlformats.org/officeDocument/2006/relationships/oleObject" Target="file:///\\localhost\Users\bmontes\Documents\Congresos_escuelas\Gran_Sasso_Summer_Institute_2014\XENON100%20activity\Macintosh%20HD:Users:bmontes:Documents:Congresos_escuelas:Gran_Sasso_Summer_Institute_2014:XENON100%20activity:XENON100_presentation_formulas.docx!OLE_LINK7" TargetMode="External"/><Relationship Id="rId4" Type="http://schemas.openxmlformats.org/officeDocument/2006/relationships/image" Target="../media/image23.emf"/><Relationship Id="rId5" Type="http://schemas.openxmlformats.org/officeDocument/2006/relationships/oleObject" Target="file:///\\localhost\Users\bmontes\Documents\Congresos_escuelas\Gran_Sasso_Summer_Institute_2014\XENON100%20activity\Macintosh%20HD:Users:bmontes:Documents:Congresos_escuelas:Gran_Sasso_Summer_Institute_2014:XENON100%20activity:XENON100_presentation_formulas.docx!OLE_LINK10" TargetMode="External"/><Relationship Id="rId6" Type="http://schemas.openxmlformats.org/officeDocument/2006/relationships/image" Target="../media/image24.emf"/><Relationship Id="rId7" Type="http://schemas.openxmlformats.org/officeDocument/2006/relationships/oleObject" Target="file:///\\localhost\Users\bmontes\Documents\Congresos_escuelas\Gran_Sasso_Summer_Institute_2014\XENON100%20activity\Macintosh%20HD:Users:bmontes:Documents:Congresos_escuelas:Gran_Sasso_Summer_Institute_2014:XENON100%20activity:XENON100_presentation_formulas.docx!OLE_LINK14" TargetMode="External"/><Relationship Id="rId8" Type="http://schemas.openxmlformats.org/officeDocument/2006/relationships/image" Target="../media/image25.emf"/><Relationship Id="rId9" Type="http://schemas.openxmlformats.org/officeDocument/2006/relationships/oleObject" Target="file:///\\localhost\Users\bmontes\Documents\Congresos_escuelas\Gran_Sasso_Summer_Institute_2014\XENON100%20activity\Macintosh%20HD:Users:bmontes:Documents:Congresos_escuelas:Gran_Sasso_Summer_Institute_2014:XENON100%20activity:XENON100_presentation_formulas.docx!OLE_LINK15" TargetMode="External"/><Relationship Id="rId10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1748" y="3036634"/>
            <a:ext cx="734074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 smtClean="0">
                <a:latin typeface="Cambria"/>
                <a:cs typeface="Cambria"/>
              </a:rPr>
              <a:t>XENON100: background and signal modeling and profile likelihood analysis</a:t>
            </a:r>
            <a:endParaRPr lang="en-US" sz="3400" dirty="0">
              <a:latin typeface="Cambria"/>
              <a:cs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5653"/>
            <a:ext cx="5867400" cy="573741"/>
          </a:xfrm>
        </p:spPr>
        <p:txBody>
          <a:bodyPr/>
          <a:lstStyle/>
          <a:p>
            <a:r>
              <a:rPr lang="en-US" dirty="0" smtClean="0"/>
              <a:t>Gran </a:t>
            </a:r>
            <a:r>
              <a:rPr lang="en-US" dirty="0" err="1" smtClean="0"/>
              <a:t>Sasso</a:t>
            </a:r>
            <a:r>
              <a:rPr lang="en-US" dirty="0" smtClean="0"/>
              <a:t> Summer Institute 2014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4500" y="5244353"/>
            <a:ext cx="3733800" cy="5737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 smtClean="0">
                <a:latin typeface="Cambria"/>
                <a:cs typeface="Cambria"/>
              </a:rPr>
              <a:t>Supervisor: Alfredo </a:t>
            </a:r>
            <a:r>
              <a:rPr lang="en-US" sz="2200" dirty="0" err="1" smtClean="0">
                <a:latin typeface="Cambria"/>
                <a:cs typeface="Cambria"/>
              </a:rPr>
              <a:t>Ferella</a:t>
            </a:r>
            <a:endParaRPr lang="en-US" sz="2200" dirty="0">
              <a:latin typeface="Cambria"/>
              <a:cs typeface="Cambri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4549" y="4658385"/>
            <a:ext cx="6146800" cy="4923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atin typeface="Cambria"/>
                <a:cs typeface="Cambria"/>
              </a:rPr>
              <a:t>Brett Cornell and Bárbara Montes</a:t>
            </a:r>
          </a:p>
        </p:txBody>
      </p:sp>
    </p:spTree>
    <p:extLst>
      <p:ext uri="{BB962C8B-B14F-4D97-AF65-F5344CB8AC3E}">
        <p14:creationId xmlns:p14="http://schemas.microsoft.com/office/powerpoint/2010/main" val="180045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_PL_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2" y="510666"/>
            <a:ext cx="7800986" cy="571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_PL_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2" y="510666"/>
            <a:ext cx="7800986" cy="571805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92130" y="3194944"/>
            <a:ext cx="2396065" cy="96895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59940" y="4874618"/>
            <a:ext cx="2396065" cy="968959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4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537" y="826247"/>
            <a:ext cx="5007126" cy="3486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6400" y="193676"/>
            <a:ext cx="7583488" cy="700424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Cambria"/>
                <a:cs typeface="Cambria"/>
              </a:rPr>
              <a:t>XENON100 experiment</a:t>
            </a:r>
            <a:endParaRPr lang="en-US" sz="3400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24" y="4101239"/>
            <a:ext cx="3781674" cy="2423178"/>
          </a:xfrm>
          <a:prstGeom prst="rect">
            <a:avLst/>
          </a:prstGeom>
        </p:spPr>
      </p:pic>
      <p:pic>
        <p:nvPicPr>
          <p:cNvPr id="6" name="Picture 5" descr="Xenon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46" y="5051178"/>
            <a:ext cx="842963" cy="8364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5915" y="3759525"/>
            <a:ext cx="2210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Achieved</a:t>
            </a:r>
            <a:r>
              <a:rPr lang="es-E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: </a:t>
            </a:r>
            <a:r>
              <a:rPr lang="el-GR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σ</a:t>
            </a:r>
            <a:r>
              <a:rPr lang="es-ES" sz="1400" baseline="-25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SI </a:t>
            </a:r>
            <a:r>
              <a:rPr lang="es-E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~2.2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×</a:t>
            </a:r>
            <a:r>
              <a:rPr lang="es-E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10</a:t>
            </a:r>
            <a:r>
              <a:rPr lang="es-ES" sz="1400" baseline="30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-45 </a:t>
            </a:r>
            <a:r>
              <a:rPr lang="es-E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cm</a:t>
            </a:r>
            <a:r>
              <a:rPr lang="es-ES" sz="1400" baseline="300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2</a:t>
            </a:r>
            <a:endParaRPr lang="es-ES" sz="1400" dirty="0">
              <a:solidFill>
                <a:schemeClr val="tx1">
                  <a:lumMod val="90000"/>
                  <a:lumOff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502904" y="1031885"/>
            <a:ext cx="3382633" cy="26417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1600" dirty="0" smtClean="0">
                <a:latin typeface="Cambria"/>
                <a:cs typeface="Cambria"/>
              </a:rPr>
              <a:t>Direct Dark Matter searches.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Cambria"/>
                <a:cs typeface="Cambria"/>
              </a:rPr>
              <a:t>Operated at </a:t>
            </a:r>
            <a:r>
              <a:rPr lang="it-IT" sz="1600" dirty="0" smtClean="0">
                <a:latin typeface="Cambria"/>
                <a:cs typeface="Cambria"/>
              </a:rPr>
              <a:t>LNGS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Cambria"/>
                <a:cs typeface="Cambria"/>
              </a:rPr>
              <a:t>Detector: cylindrical </a:t>
            </a:r>
            <a:r>
              <a:rPr lang="en-US" sz="1600" dirty="0">
                <a:latin typeface="Cambria"/>
                <a:cs typeface="Cambria"/>
              </a:rPr>
              <a:t>two-phase </a:t>
            </a:r>
            <a:r>
              <a:rPr lang="en-US" sz="1600" dirty="0" err="1" smtClean="0">
                <a:latin typeface="Cambria"/>
                <a:cs typeface="Cambria"/>
              </a:rPr>
              <a:t>Xe</a:t>
            </a:r>
            <a:r>
              <a:rPr lang="en-US" sz="1600" dirty="0" smtClean="0">
                <a:latin typeface="Cambria"/>
                <a:cs typeface="Cambria"/>
              </a:rPr>
              <a:t> (</a:t>
            </a:r>
            <a:r>
              <a:rPr lang="en-US" sz="1600" dirty="0">
                <a:latin typeface="Cambria"/>
                <a:cs typeface="Cambria"/>
              </a:rPr>
              <a:t>gas/liquid) time projection chamber</a:t>
            </a:r>
            <a:r>
              <a:rPr lang="en-US" sz="1600" dirty="0" smtClean="0">
                <a:latin typeface="Cambria"/>
                <a:cs typeface="Cambria"/>
              </a:rPr>
              <a:t>.</a:t>
            </a:r>
            <a:endParaRPr lang="it-IT" sz="1600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Cambria"/>
                <a:cs typeface="Cambria"/>
              </a:rPr>
              <a:t>Simultaneous measurement of the ionization and scintillation signals</a:t>
            </a:r>
            <a:r>
              <a:rPr lang="en-US" sz="1600" dirty="0">
                <a:latin typeface="Cambria"/>
                <a:cs typeface="Cambria"/>
              </a:rPr>
              <a:t>.</a:t>
            </a:r>
            <a:endParaRPr lang="en-US" sz="1600" dirty="0" smtClean="0">
              <a:latin typeface="Cambria"/>
              <a:cs typeface="Cambria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5897" y="4569995"/>
            <a:ext cx="1969544" cy="169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435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pc-2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2296424" y="265544"/>
            <a:ext cx="5096386" cy="634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8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035549"/>
            <a:ext cx="3657600" cy="911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XENON100 calibration data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57" y="264847"/>
            <a:ext cx="3467040" cy="3347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57973"/>
            <a:ext cx="3467100" cy="334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59" y="3527207"/>
            <a:ext cx="3177876" cy="3049908"/>
          </a:xfrm>
          <a:prstGeom prst="rect">
            <a:avLst/>
          </a:prstGeom>
        </p:spPr>
      </p:pic>
      <p:pic>
        <p:nvPicPr>
          <p:cNvPr id="6" name="Picture 5" descr="Science_data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20" b="93453"/>
          <a:stretch/>
        </p:blipFill>
        <p:spPr>
          <a:xfrm>
            <a:off x="5027759" y="3527207"/>
            <a:ext cx="2156583" cy="2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7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035549"/>
            <a:ext cx="3657600" cy="911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Signal modeling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57" y="302173"/>
            <a:ext cx="3467040" cy="3347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57973"/>
            <a:ext cx="3467100" cy="334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68" y="3564372"/>
            <a:ext cx="3161338" cy="3052327"/>
          </a:xfrm>
          <a:prstGeom prst="rect">
            <a:avLst/>
          </a:prstGeom>
        </p:spPr>
      </p:pic>
      <p:pic>
        <p:nvPicPr>
          <p:cNvPr id="6" name="Picture 5" descr="Science_data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1" b="93453"/>
          <a:stretch/>
        </p:blipFill>
        <p:spPr>
          <a:xfrm>
            <a:off x="5027760" y="3527207"/>
            <a:ext cx="2425996" cy="2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4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035549"/>
            <a:ext cx="3657600" cy="911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Event distribution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68" y="264817"/>
            <a:ext cx="3375528" cy="3259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57973"/>
            <a:ext cx="3467100" cy="3347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11" y="3460975"/>
            <a:ext cx="3268428" cy="3155723"/>
          </a:xfrm>
          <a:prstGeom prst="rect">
            <a:avLst/>
          </a:prstGeom>
        </p:spPr>
      </p:pic>
      <p:pic>
        <p:nvPicPr>
          <p:cNvPr id="6" name="Picture 5" descr="Science_data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1" b="93453"/>
          <a:stretch/>
        </p:blipFill>
        <p:spPr>
          <a:xfrm>
            <a:off x="4950786" y="3463067"/>
            <a:ext cx="2425996" cy="2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5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502904" y="1280925"/>
            <a:ext cx="6669105" cy="35255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1600" dirty="0" smtClean="0">
                <a:latin typeface="Cambria"/>
                <a:cs typeface="Cambria"/>
              </a:rPr>
              <a:t>Negative log Likelihood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Cambria"/>
                <a:cs typeface="Cambria"/>
              </a:rPr>
              <a:t>Expectation value </a:t>
            </a:r>
            <a:endParaRPr lang="it-IT" sz="1600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Cambria"/>
                <a:cs typeface="Cambria"/>
              </a:rPr>
              <a:t>Signal and background distributions</a:t>
            </a:r>
          </a:p>
          <a:p>
            <a:pPr marL="0" indent="0">
              <a:buNone/>
            </a:pPr>
            <a:endParaRPr lang="en-US" sz="1600" dirty="0" smtClean="0">
              <a:latin typeface="Cambria"/>
              <a:cs typeface="Cambria"/>
            </a:endParaRPr>
          </a:p>
          <a:p>
            <a:pPr marL="0" indent="0">
              <a:buNone/>
            </a:pPr>
            <a:endParaRPr lang="en-US" sz="1600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Cambria"/>
                <a:cs typeface="Cambria"/>
              </a:rPr>
              <a:t>Number of background events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5600" y="257176"/>
            <a:ext cx="7583488" cy="831294"/>
          </a:xfrm>
        </p:spPr>
        <p:txBody>
          <a:bodyPr/>
          <a:lstStyle/>
          <a:p>
            <a:r>
              <a:rPr lang="en-US" dirty="0">
                <a:latin typeface="Cambria"/>
                <a:cs typeface="Cambria"/>
              </a:rPr>
              <a:t>L</a:t>
            </a:r>
            <a:r>
              <a:rPr lang="en-US" dirty="0" smtClean="0">
                <a:latin typeface="Cambria"/>
                <a:cs typeface="Cambria"/>
              </a:rPr>
              <a:t>ikelihood</a:t>
            </a:r>
            <a:endParaRPr lang="en-US" dirty="0">
              <a:latin typeface="Cambria"/>
              <a:cs typeface="Cambria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544611"/>
              </p:ext>
            </p:extLst>
          </p:nvPr>
        </p:nvGraphicFramePr>
        <p:xfrm>
          <a:off x="396904" y="1320333"/>
          <a:ext cx="8161097" cy="26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Document" r:id="rId3" imgW="5486400" imgH="177800" progId="Word.Document.12">
                  <p:link updateAutomatic="1"/>
                </p:oleObj>
              </mc:Choice>
              <mc:Fallback>
                <p:oleObj name="Document" r:id="rId3" imgW="5486400" imgH="177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904" y="1320333"/>
                        <a:ext cx="8161097" cy="264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179894"/>
              </p:ext>
            </p:extLst>
          </p:nvPr>
        </p:nvGraphicFramePr>
        <p:xfrm>
          <a:off x="-1059926" y="2691062"/>
          <a:ext cx="7218950" cy="53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Document" r:id="rId5" imgW="5486400" imgH="406400" progId="Word.Document.12">
                  <p:link updateAutomatic="1"/>
                </p:oleObj>
              </mc:Choice>
              <mc:Fallback>
                <p:oleObj name="Document" r:id="rId5" imgW="5486400" imgH="406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059926" y="2691062"/>
                        <a:ext cx="7218950" cy="53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570754"/>
              </p:ext>
            </p:extLst>
          </p:nvPr>
        </p:nvGraphicFramePr>
        <p:xfrm>
          <a:off x="-1059926" y="3439121"/>
          <a:ext cx="7050848" cy="52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Document" r:id="rId7" imgW="5486400" imgH="406400" progId="Word.Document.12">
                  <p:link updateAutomatic="1"/>
                </p:oleObj>
              </mc:Choice>
              <mc:Fallback>
                <p:oleObj name="Document" r:id="rId7" imgW="5486400" imgH="406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059926" y="3439121"/>
                        <a:ext cx="7050848" cy="522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nLL_Brett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75" y="2091957"/>
            <a:ext cx="5066580" cy="422215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992257"/>
              </p:ext>
            </p:extLst>
          </p:nvPr>
        </p:nvGraphicFramePr>
        <p:xfrm>
          <a:off x="587098" y="1814650"/>
          <a:ext cx="8556902" cy="27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Document" r:id="rId10" imgW="5486400" imgH="177800" progId="Word.Document.12">
                  <p:link updateAutomatic="1"/>
                </p:oleObj>
              </mc:Choice>
              <mc:Fallback>
                <p:oleObj name="Document" r:id="rId10" imgW="5486400" imgH="177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7098" y="1814650"/>
                        <a:ext cx="8556902" cy="277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159707"/>
              </p:ext>
            </p:extLst>
          </p:nvPr>
        </p:nvGraphicFramePr>
        <p:xfrm>
          <a:off x="-1180285" y="5008848"/>
          <a:ext cx="6981956" cy="517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Document" r:id="rId12" imgW="5486400" imgH="406400" progId="Word.Document.12">
                  <p:link updateAutomatic="1"/>
                </p:oleObj>
              </mc:Choice>
              <mc:Fallback>
                <p:oleObj name="Document" r:id="rId12" imgW="5486400" imgH="4064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-1180285" y="5008848"/>
                        <a:ext cx="6981956" cy="517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27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00272" y="1114161"/>
            <a:ext cx="6669105" cy="35255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1600" dirty="0" smtClean="0">
                <a:latin typeface="Cambria"/>
                <a:cs typeface="Cambria"/>
              </a:rPr>
              <a:t>Negative log Likelihood</a:t>
            </a:r>
          </a:p>
          <a:p>
            <a:pPr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endParaRPr lang="en-US" sz="1600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Cambria"/>
                <a:cs typeface="Cambria"/>
              </a:rPr>
              <a:t>Nuisance parameters</a:t>
            </a:r>
          </a:p>
          <a:p>
            <a:pPr>
              <a:buFont typeface="Arial"/>
              <a:buChar char="•"/>
            </a:pPr>
            <a:endParaRPr lang="en-US" sz="1600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endParaRPr lang="en-US" sz="1600" dirty="0" smtClean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Cambria"/>
                <a:cs typeface="Cambria"/>
              </a:rPr>
              <a:t>Expectation value </a:t>
            </a:r>
          </a:p>
          <a:p>
            <a:pPr>
              <a:buFont typeface="Arial"/>
              <a:buChar char="•"/>
            </a:pPr>
            <a:endParaRPr lang="it-IT" sz="1600" dirty="0" smtClean="0">
              <a:latin typeface="Cambria"/>
              <a:cs typeface="Cambria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55600" y="205864"/>
            <a:ext cx="7583488" cy="8312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mbria"/>
                <a:cs typeface="Cambria"/>
              </a:rPr>
              <a:t>Profile likelihood</a:t>
            </a:r>
            <a:endParaRPr lang="en-US" dirty="0">
              <a:latin typeface="Cambria"/>
              <a:cs typeface="Cambri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927659"/>
              </p:ext>
            </p:extLst>
          </p:nvPr>
        </p:nvGraphicFramePr>
        <p:xfrm>
          <a:off x="1795882" y="1170966"/>
          <a:ext cx="8362656" cy="27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Document" r:id="rId3" imgW="5486400" imgH="177800" progId="Word.Document.12">
                  <p:link updateAutomatic="1"/>
                </p:oleObj>
              </mc:Choice>
              <mc:Fallback>
                <p:oleObj name="Document" r:id="rId3" imgW="5486400" imgH="177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882" y="1170966"/>
                        <a:ext cx="8362656" cy="27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71456"/>
              </p:ext>
            </p:extLst>
          </p:nvPr>
        </p:nvGraphicFramePr>
        <p:xfrm>
          <a:off x="-2081082" y="3040501"/>
          <a:ext cx="7672309" cy="79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Document" r:id="rId5" imgW="5270500" imgH="546100" progId="Word.Document.12">
                  <p:link updateAutomatic="1"/>
                </p:oleObj>
              </mc:Choice>
              <mc:Fallback>
                <p:oleObj name="Document" r:id="rId5" imgW="5270500" imgH="546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081082" y="3040501"/>
                        <a:ext cx="7672309" cy="79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418851"/>
              </p:ext>
            </p:extLst>
          </p:nvPr>
        </p:nvGraphicFramePr>
        <p:xfrm>
          <a:off x="-1449038" y="5661920"/>
          <a:ext cx="8556902" cy="27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Document" r:id="rId7" imgW="5486400" imgH="177800" progId="Word.Document.12">
                  <p:link updateAutomatic="1"/>
                </p:oleObj>
              </mc:Choice>
              <mc:Fallback>
                <p:oleObj name="Document" r:id="rId7" imgW="5486400" imgH="177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449038" y="5661920"/>
                        <a:ext cx="8556902" cy="277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111989"/>
              </p:ext>
            </p:extLst>
          </p:nvPr>
        </p:nvGraphicFramePr>
        <p:xfrm>
          <a:off x="-1619161" y="6110890"/>
          <a:ext cx="8556902" cy="277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Document" r:id="rId9" imgW="5486400" imgH="177800" progId="Word.Document.12">
                  <p:link updateAutomatic="1"/>
                </p:oleObj>
              </mc:Choice>
              <mc:Fallback>
                <p:oleObj name="Document" r:id="rId9" imgW="5486400" imgH="177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1619161" y="6110890"/>
                        <a:ext cx="8556902" cy="277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nLL2_Brett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41" y="1485323"/>
            <a:ext cx="5224043" cy="435336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2230"/>
              </p:ext>
            </p:extLst>
          </p:nvPr>
        </p:nvGraphicFramePr>
        <p:xfrm>
          <a:off x="-2721708" y="4639751"/>
          <a:ext cx="8608259" cy="31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Document" r:id="rId12" imgW="5486400" imgH="203200" progId="Word.Document.12">
                  <p:link updateAutomatic="1"/>
                </p:oleObj>
              </mc:Choice>
              <mc:Fallback>
                <p:oleObj name="Document" r:id="rId12" imgW="5486400" imgH="203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-2721708" y="4639751"/>
                        <a:ext cx="8608259" cy="318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512362"/>
              </p:ext>
            </p:extLst>
          </p:nvPr>
        </p:nvGraphicFramePr>
        <p:xfrm>
          <a:off x="-1941240" y="1723529"/>
          <a:ext cx="8166366" cy="302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Document" r:id="rId14" imgW="5486400" imgH="203200" progId="Word.Document.12">
                  <p:link updateAutomatic="1"/>
                </p:oleObj>
              </mc:Choice>
              <mc:Fallback>
                <p:oleObj name="Document" r:id="rId14" imgW="5486400" imgH="2032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-1941240" y="1723529"/>
                        <a:ext cx="8166366" cy="302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88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our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82" y="424650"/>
            <a:ext cx="7151628" cy="595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2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1081</TotalTime>
  <Words>100</Words>
  <Application>Microsoft Macintosh PowerPoint</Application>
  <PresentationFormat>On-screen Show (4:3)</PresentationFormat>
  <Paragraphs>30</Paragraphs>
  <Slides>11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Pixel</vt:lpstr>
      <vt:lpstr>\\localhost\Users\bmontes\Documents\Congresos_escuelas\Gran_Sasso_Summer_Institute_2014\XENON100 activity\Document2!OLE_LINK1</vt:lpstr>
      <vt:lpstr>\\localhost\Users\bmontes\Documents\Congresos_escuelas\Gran_Sasso_Summer_Institute_2014\XENON100 activity\Macintosh HD:Users:bmontes:Documents:Congresos_escuelas:Gran_Sasso_Summer_Institute_2014:XENON100 activity:XENON100_presentation_formulas.docx!OLE_LINK4</vt:lpstr>
      <vt:lpstr>\\localhost\Users\bmontes\Documents\Congresos_escuelas\Gran_Sasso_Summer_Institute_2014\XENON100 activity\Macintosh HD:Users:bmontes:Documents:Congresos_escuelas:Gran_Sasso_Summer_Institute_2014:XENON100 activity:XENON100_presentation_formulas.docx!OLE_LINK5</vt:lpstr>
      <vt:lpstr>\\localhost\Users\bmontes\Documents\Congresos_escuelas\Gran_Sasso_Summer_Institute_2014\XENON100 activity\Macintosh HD:Users:bmontes:Documents:Congresos_escuelas:Gran_Sasso_Summer_Institute_2014:XENON100 activity:XENON100_presentation_formulas.docx!OLE_LINK2</vt:lpstr>
      <vt:lpstr>\\localhost\Users\bmontes\Documents\Congresos_escuelas\Gran_Sasso_Summer_Institute_2014\XENON100 activity\Macintosh HD:Users:bmontes:Documents:Congresos_escuelas:Gran_Sasso_Summer_Institute_2014:XENON100 activity:XENON100_presentation_formulas.docx!OLE_LINK6</vt:lpstr>
      <vt:lpstr>\\localhost\Users\bmontes\Documents\Congresos_escuelas\Gran_Sasso_Summer_Institute_2014\XENON100 activity\Macintosh HD:Users:bmontes:Documents:Congresos_escuelas:Gran_Sasso_Summer_Institute_2014:XENON100 activity:XENON100_presentation_formulas.docx!OLE_LINK7</vt:lpstr>
      <vt:lpstr>\\localhost\Users\bmontes\Documents\Congresos_escuelas\Gran_Sasso_Summer_Institute_2014\XENON100 activity\Macintosh HD:Users:bmontes:Documents:Congresos_escuelas:Gran_Sasso_Summer_Institute_2014:XENON100 activity:XENON100_presentation_formulas.docx!OLE_LINK10</vt:lpstr>
      <vt:lpstr>\\localhost\Users\bmontes\Documents\Congresos_escuelas\Gran_Sasso_Summer_Institute_2014\XENON100 activity\Macintosh HD:Users:bmontes:Documents:Congresos_escuelas:Gran_Sasso_Summer_Institute_2014:XENON100 activity:XENON100_presentation_formulas.docx!OLE_LINK14</vt:lpstr>
      <vt:lpstr>\\localhost\Users\bmontes\Documents\Congresos_escuelas\Gran_Sasso_Summer_Institute_2014\XENON100 activity\Macintosh HD:Users:bmontes:Documents:Congresos_escuelas:Gran_Sasso_Summer_Institute_2014:XENON100 activity:XENON100_presentation_formulas.docx!OLE_LINK15</vt:lpstr>
      <vt:lpstr>\\localhost\Users\bmontes\Documents\Congresos_escuelas\Gran_Sasso_Summer_Institute_2014\XENON100 activity\Macintosh HD:Users:bmontes:Documents:Congresos_escuelas:Gran_Sasso_Summer_Institute_2014:XENON100 activity:XENON100_presentation_formulas.docx!OLE_LINK16</vt:lpstr>
      <vt:lpstr>\\localhost\Users\bmontes\Documents\Congresos_escuelas\Gran_Sasso_Summer_Institute_2014\XENON100 activity\Macintosh HD:Users:bmontes:Documents:Congresos_escuelas:Gran_Sasso_Summer_Institute_2014:XENON100 activity:XENON100_presentation_formulas.docx!OLE_LINK8</vt:lpstr>
      <vt:lpstr>XENON100: background and signal modeling and profile likelihood analysis</vt:lpstr>
      <vt:lpstr>XENON100 experiment</vt:lpstr>
      <vt:lpstr>PowerPoint Presentation</vt:lpstr>
      <vt:lpstr>PowerPoint Presentation</vt:lpstr>
      <vt:lpstr>PowerPoint Presentation</vt:lpstr>
      <vt:lpstr>PowerPoint Presentation</vt:lpstr>
      <vt:lpstr>Likelihood</vt:lpstr>
      <vt:lpstr>PowerPoint Presentation</vt:lpstr>
      <vt:lpstr>PowerPoint Presentation</vt:lpstr>
      <vt:lpstr>PowerPoint Presentation</vt:lpstr>
      <vt:lpstr>PowerPoint Presentation</vt:lpstr>
    </vt:vector>
  </TitlesOfParts>
  <Company>Ciemat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XENON100:  Profile likelihood</dc:title>
  <dc:creator>Bárbara Montes</dc:creator>
  <cp:lastModifiedBy>Bárbara Montes</cp:lastModifiedBy>
  <cp:revision>50</cp:revision>
  <dcterms:created xsi:type="dcterms:W3CDTF">2014-09-30T11:19:11Z</dcterms:created>
  <dcterms:modified xsi:type="dcterms:W3CDTF">2014-10-03T00:09:05Z</dcterms:modified>
</cp:coreProperties>
</file>