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9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0.xml" ContentType="application/vnd.openxmlformats-officedocument.theme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theme/theme1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6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7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8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3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00" r:id="rId1"/>
    <p:sldMasterId id="2147484415" r:id="rId2"/>
    <p:sldMasterId id="2147484417" r:id="rId3"/>
    <p:sldMasterId id="2147484423" r:id="rId4"/>
    <p:sldMasterId id="2147484425" r:id="rId5"/>
    <p:sldMasterId id="2147484437" r:id="rId6"/>
    <p:sldMasterId id="2147484439" r:id="rId7"/>
    <p:sldMasterId id="2147484442" r:id="rId8"/>
    <p:sldMasterId id="2147484444" r:id="rId9"/>
    <p:sldMasterId id="2147484447" r:id="rId10"/>
    <p:sldMasterId id="2147484454" r:id="rId11"/>
    <p:sldMasterId id="2147484456" r:id="rId12"/>
    <p:sldMasterId id="2147484458" r:id="rId13"/>
    <p:sldMasterId id="2147484484" r:id="rId14"/>
    <p:sldMasterId id="2147484487" r:id="rId15"/>
    <p:sldMasterId id="2147484536" r:id="rId16"/>
    <p:sldMasterId id="2147484585" r:id="rId17"/>
    <p:sldMasterId id="2147484597" r:id="rId18"/>
    <p:sldMasterId id="2147484609" r:id="rId19"/>
  </p:sldMasterIdLst>
  <p:notesMasterIdLst>
    <p:notesMasterId r:id="rId115"/>
  </p:notesMasterIdLst>
  <p:sldIdLst>
    <p:sldId id="258" r:id="rId20"/>
    <p:sldId id="257" r:id="rId21"/>
    <p:sldId id="260" r:id="rId22"/>
    <p:sldId id="265" r:id="rId23"/>
    <p:sldId id="267" r:id="rId24"/>
    <p:sldId id="266" r:id="rId25"/>
    <p:sldId id="269" r:id="rId26"/>
    <p:sldId id="270" r:id="rId27"/>
    <p:sldId id="273" r:id="rId28"/>
    <p:sldId id="271" r:id="rId29"/>
    <p:sldId id="272" r:id="rId30"/>
    <p:sldId id="274" r:id="rId31"/>
    <p:sldId id="275" r:id="rId32"/>
    <p:sldId id="276" r:id="rId33"/>
    <p:sldId id="261" r:id="rId34"/>
    <p:sldId id="262" r:id="rId35"/>
    <p:sldId id="268" r:id="rId36"/>
    <p:sldId id="425" r:id="rId37"/>
    <p:sldId id="426" r:id="rId38"/>
    <p:sldId id="427" r:id="rId39"/>
    <p:sldId id="277" r:id="rId40"/>
    <p:sldId id="279" r:id="rId41"/>
    <p:sldId id="403" r:id="rId42"/>
    <p:sldId id="422" r:id="rId43"/>
    <p:sldId id="421" r:id="rId44"/>
    <p:sldId id="278" r:id="rId45"/>
    <p:sldId id="280" r:id="rId46"/>
    <p:sldId id="282" r:id="rId47"/>
    <p:sldId id="283" r:id="rId48"/>
    <p:sldId id="284" r:id="rId49"/>
    <p:sldId id="286" r:id="rId50"/>
    <p:sldId id="285" r:id="rId51"/>
    <p:sldId id="287" r:id="rId52"/>
    <p:sldId id="288" r:id="rId53"/>
    <p:sldId id="289" r:id="rId54"/>
    <p:sldId id="290" r:id="rId55"/>
    <p:sldId id="291" r:id="rId56"/>
    <p:sldId id="292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6" r:id="rId65"/>
    <p:sldId id="354" r:id="rId66"/>
    <p:sldId id="355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66" r:id="rId77"/>
    <p:sldId id="367" r:id="rId78"/>
    <p:sldId id="368" r:id="rId79"/>
    <p:sldId id="369" r:id="rId80"/>
    <p:sldId id="370" r:id="rId81"/>
    <p:sldId id="372" r:id="rId82"/>
    <p:sldId id="373" r:id="rId83"/>
    <p:sldId id="374" r:id="rId84"/>
    <p:sldId id="375" r:id="rId85"/>
    <p:sldId id="376" r:id="rId86"/>
    <p:sldId id="377" r:id="rId87"/>
    <p:sldId id="378" r:id="rId88"/>
    <p:sldId id="379" r:id="rId89"/>
    <p:sldId id="380" r:id="rId90"/>
    <p:sldId id="381" r:id="rId91"/>
    <p:sldId id="382" r:id="rId92"/>
    <p:sldId id="402" r:id="rId93"/>
    <p:sldId id="384" r:id="rId94"/>
    <p:sldId id="385" r:id="rId95"/>
    <p:sldId id="413" r:id="rId96"/>
    <p:sldId id="391" r:id="rId97"/>
    <p:sldId id="392" r:id="rId98"/>
    <p:sldId id="393" r:id="rId99"/>
    <p:sldId id="394" r:id="rId100"/>
    <p:sldId id="396" r:id="rId101"/>
    <p:sldId id="398" r:id="rId102"/>
    <p:sldId id="416" r:id="rId103"/>
    <p:sldId id="399" r:id="rId104"/>
    <p:sldId id="400" r:id="rId105"/>
    <p:sldId id="417" r:id="rId106"/>
    <p:sldId id="406" r:id="rId107"/>
    <p:sldId id="410" r:id="rId108"/>
    <p:sldId id="424" r:id="rId109"/>
    <p:sldId id="401" r:id="rId110"/>
    <p:sldId id="418" r:id="rId111"/>
    <p:sldId id="419" r:id="rId112"/>
    <p:sldId id="420" r:id="rId113"/>
    <p:sldId id="423" r:id="rId114"/>
  </p:sldIdLst>
  <p:sldSz cx="9144000" cy="6858000" type="screen4x3"/>
  <p:notesSz cx="6858000" cy="9144000"/>
  <p:defaultTextStyle>
    <a:defPPr>
      <a:defRPr lang="en-US"/>
    </a:defPPr>
    <a:lvl1pPr marL="0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71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10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46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81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19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52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91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252744"/>
    <a:srgbClr val="004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120" Type="http://schemas.openxmlformats.org/officeDocument/2006/relationships/tableStyles" Target="tableStyles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90" Type="http://schemas.openxmlformats.org/officeDocument/2006/relationships/slide" Target="slides/slide71.xml"/><Relationship Id="rId91" Type="http://schemas.openxmlformats.org/officeDocument/2006/relationships/slide" Target="slides/slide72.xml"/><Relationship Id="rId92" Type="http://schemas.openxmlformats.org/officeDocument/2006/relationships/slide" Target="slides/slide73.xml"/><Relationship Id="rId93" Type="http://schemas.openxmlformats.org/officeDocument/2006/relationships/slide" Target="slides/slide74.xml"/><Relationship Id="rId94" Type="http://schemas.openxmlformats.org/officeDocument/2006/relationships/slide" Target="slides/slide75.xml"/><Relationship Id="rId95" Type="http://schemas.openxmlformats.org/officeDocument/2006/relationships/slide" Target="slides/slide76.xml"/><Relationship Id="rId96" Type="http://schemas.openxmlformats.org/officeDocument/2006/relationships/slide" Target="slides/slide77.xml"/><Relationship Id="rId101" Type="http://schemas.openxmlformats.org/officeDocument/2006/relationships/slide" Target="slides/slide82.xml"/><Relationship Id="rId102" Type="http://schemas.openxmlformats.org/officeDocument/2006/relationships/slide" Target="slides/slide83.xml"/><Relationship Id="rId103" Type="http://schemas.openxmlformats.org/officeDocument/2006/relationships/slide" Target="slides/slide84.xml"/><Relationship Id="rId104" Type="http://schemas.openxmlformats.org/officeDocument/2006/relationships/slide" Target="slides/slide85.xml"/><Relationship Id="rId105" Type="http://schemas.openxmlformats.org/officeDocument/2006/relationships/slide" Target="slides/slide86.xml"/><Relationship Id="rId106" Type="http://schemas.openxmlformats.org/officeDocument/2006/relationships/slide" Target="slides/slide87.xml"/><Relationship Id="rId107" Type="http://schemas.openxmlformats.org/officeDocument/2006/relationships/slide" Target="slides/slide88.xml"/><Relationship Id="rId108" Type="http://schemas.openxmlformats.org/officeDocument/2006/relationships/slide" Target="slides/slide89.xml"/><Relationship Id="rId109" Type="http://schemas.openxmlformats.org/officeDocument/2006/relationships/slide" Target="slides/slide90.xml"/><Relationship Id="rId97" Type="http://schemas.openxmlformats.org/officeDocument/2006/relationships/slide" Target="slides/slide78.xml"/><Relationship Id="rId98" Type="http://schemas.openxmlformats.org/officeDocument/2006/relationships/slide" Target="slides/slide79.xml"/><Relationship Id="rId99" Type="http://schemas.openxmlformats.org/officeDocument/2006/relationships/slide" Target="slides/slide80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00" Type="http://schemas.openxmlformats.org/officeDocument/2006/relationships/slide" Target="slides/slide81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slide" Target="slides/slide56.xml"/><Relationship Id="rId76" Type="http://schemas.openxmlformats.org/officeDocument/2006/relationships/slide" Target="slides/slide57.xml"/><Relationship Id="rId77" Type="http://schemas.openxmlformats.org/officeDocument/2006/relationships/slide" Target="slides/slide58.xml"/><Relationship Id="rId78" Type="http://schemas.openxmlformats.org/officeDocument/2006/relationships/slide" Target="slides/slide59.xml"/><Relationship Id="rId79" Type="http://schemas.openxmlformats.org/officeDocument/2006/relationships/slide" Target="slides/slide60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110" Type="http://schemas.openxmlformats.org/officeDocument/2006/relationships/slide" Target="slides/slide91.xml"/><Relationship Id="rId111" Type="http://schemas.openxmlformats.org/officeDocument/2006/relationships/slide" Target="slides/slide92.xml"/><Relationship Id="rId112" Type="http://schemas.openxmlformats.org/officeDocument/2006/relationships/slide" Target="slides/slide93.xml"/><Relationship Id="rId113" Type="http://schemas.openxmlformats.org/officeDocument/2006/relationships/slide" Target="slides/slide94.xml"/><Relationship Id="rId114" Type="http://schemas.openxmlformats.org/officeDocument/2006/relationships/slide" Target="slides/slide95.xml"/><Relationship Id="rId115" Type="http://schemas.openxmlformats.org/officeDocument/2006/relationships/notesMaster" Target="notesMasters/notesMaster1.xml"/><Relationship Id="rId116" Type="http://schemas.openxmlformats.org/officeDocument/2006/relationships/printerSettings" Target="printerSettings/printerSettings1.bin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80" Type="http://schemas.openxmlformats.org/officeDocument/2006/relationships/slide" Target="slides/slide61.xml"/><Relationship Id="rId81" Type="http://schemas.openxmlformats.org/officeDocument/2006/relationships/slide" Target="slides/slide62.xml"/><Relationship Id="rId82" Type="http://schemas.openxmlformats.org/officeDocument/2006/relationships/slide" Target="slides/slide63.xml"/><Relationship Id="rId83" Type="http://schemas.openxmlformats.org/officeDocument/2006/relationships/slide" Target="slides/slide64.xml"/><Relationship Id="rId84" Type="http://schemas.openxmlformats.org/officeDocument/2006/relationships/slide" Target="slides/slide65.xml"/><Relationship Id="rId85" Type="http://schemas.openxmlformats.org/officeDocument/2006/relationships/slide" Target="slides/slide66.xml"/><Relationship Id="rId86" Type="http://schemas.openxmlformats.org/officeDocument/2006/relationships/slide" Target="slides/slide67.xml"/><Relationship Id="rId87" Type="http://schemas.openxmlformats.org/officeDocument/2006/relationships/slide" Target="slides/slide68.xml"/><Relationship Id="rId88" Type="http://schemas.openxmlformats.org/officeDocument/2006/relationships/slide" Target="slides/slide69.xml"/><Relationship Id="rId89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Relationship Id="rId2" Type="http://schemas.openxmlformats.org/officeDocument/2006/relationships/image" Target="../media/image9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E3525-57A7-6E47-A780-55D2FFAB8302}" type="datetimeFigureOut">
              <a:rPr lang="en-US" smtClean="0"/>
              <a:t>2014-09-23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DDBC2-1589-7847-837A-04F836AC6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7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8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0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9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98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0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16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78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2D932-43B7-4643-8179-53B67BC8EAD3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2F9D15-6E69-984F-AAD1-B3416E886606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53529-7BAF-1D45-907F-AE748225BDC9}" type="slidenum">
              <a:rPr lang="ja-JP" altLang="en-US">
                <a:solidFill>
                  <a:srgbClr val="000000"/>
                </a:solidFill>
                <a:ea typeface="ＭＳ Ｐゴシック"/>
              </a:rPr>
              <a:pPr/>
              <a:t>63</a:t>
            </a:fld>
            <a:endParaRPr lang="ja-JP" altLang="en-US">
              <a:solidFill>
                <a:srgbClr val="000000"/>
              </a:solidFill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C3F9E4-0CEE-6F4D-8643-BB65228B6CA4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8"/>
            <a:ext cx="5485279" cy="41145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45C8F-1DB0-0C46-AEC0-EA7CB5FE5BD0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789FE-6D9E-7F4C-91D5-6BEAB59FC26E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B6C3C0-33C6-6745-B4F6-62FBFDAE903C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66750"/>
            <a:ext cx="4646612" cy="3486150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3941"/>
            <a:ext cx="5048250" cy="4077607"/>
          </a:xfrm>
        </p:spPr>
        <p:txBody>
          <a:bodyPr/>
          <a:lstStyle/>
          <a:p>
            <a:pPr defTabSz="882950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E95ED-8F90-9A44-8C96-3309CC8A0724}" type="slidenum">
              <a:rPr lang="en-US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1DAF4B-0DCC-CE45-BEB3-21DA137923CC}" type="slidenum">
              <a:rPr lang="en-US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2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21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AA3349E5-6003-734B-B1E5-73EABD15EBEF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9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9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198E-6164-EE4D-B341-4976DAEE4162}" type="datetimeFigureOut">
              <a:rPr lang="en-US" smtClean="0"/>
              <a:t>2014-09-23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9984-4EBB-F842-9D05-8CBC9B8121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150766-B8A0-B04C-AEAB-AFACA2CC7ADD}" type="slidenum">
              <a:rPr lang="en-US">
                <a:solidFill>
                  <a:srgbClr val="336666"/>
                </a:solidFill>
              </a:rPr>
              <a:pPr/>
              <a:t>‹#›</a:t>
            </a:fld>
            <a:endParaRPr lang="en-US">
              <a:solidFill>
                <a:srgbClr val="336666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Generic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222251" y="3"/>
            <a:ext cx="8697516" cy="1446609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1267" marR="41267">
              <a:lnSpc>
                <a:spcPct val="70000"/>
              </a:lnSpc>
              <a:defRPr sz="4800" b="1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800" b="1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276228" y="1557341"/>
            <a:ext cx="8593139" cy="5300663"/>
          </a:xfrm>
          <a:prstGeom prst="rect">
            <a:avLst/>
          </a:prstGeom>
        </p:spPr>
        <p:txBody>
          <a:bodyPr/>
          <a:lstStyle>
            <a:lvl1pPr marL="270071" marR="41267">
              <a:buClr>
                <a:srgbClr val="941100"/>
              </a:buClr>
              <a:buSzPct val="60000"/>
              <a:buChar char="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551304" marR="41267" indent="-200880">
              <a:spcBef>
                <a:spcPts val="562"/>
              </a:spcBef>
              <a:buClr>
                <a:srgbClr val="FFFED5"/>
              </a:buClr>
              <a:buSzPct val="65000"/>
              <a:buChar char=""/>
              <a:def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832536" marR="41267" indent="-160704">
              <a:spcBef>
                <a:spcPts val="492"/>
              </a:spcBef>
              <a:buClr>
                <a:srgbClr val="941100"/>
              </a:buClr>
              <a:buSzPct val="65000"/>
              <a:buChar char="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153944" marR="41267" indent="-160704">
              <a:spcBef>
                <a:spcPts val="422"/>
              </a:spcBef>
              <a:buClr>
                <a:srgbClr val="FFFED5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475351" marR="41267" indent="-160704">
              <a:spcBef>
                <a:spcPts val="422"/>
              </a:spcBef>
              <a:buClr>
                <a:srgbClr val="941100"/>
              </a:buClr>
              <a:buSzPct val="100000"/>
              <a:buFont typeface="Arial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7802734" y="6337931"/>
            <a:ext cx="275882" cy="272186"/>
          </a:xfrm>
          <a:prstGeom prst="rect">
            <a:avLst/>
          </a:prstGeom>
        </p:spPr>
        <p:txBody>
          <a:bodyPr lIns="35711" tIns="35711" rIns="35711" bIns="35711" anchor="ctr"/>
          <a:lstStyle>
            <a:lvl1pPr>
              <a:def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922808"/>
      </p:ext>
    </p:extLst>
  </p:cSld>
  <p:clrMapOvr>
    <a:masterClrMapping/>
  </p:clrMapOvr>
  <p:transition xmlns:p14="http://schemas.microsoft.com/office/powerpoint/2010/main"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himmer">
    <p:bg>
      <p:bgPr>
        <a:solidFill>
          <a:srgbClr val="011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>
            <a:off x="-1" y="6351"/>
            <a:ext cx="9140826" cy="6851651"/>
            <a:chOff x="0" y="0"/>
            <a:chExt cx="13000284" cy="9744569"/>
          </a:xfrm>
        </p:grpSpPr>
        <p:sp>
          <p:nvSpPr>
            <p:cNvPr id="23" name="Shape 23"/>
            <p:cNvSpPr/>
            <p:nvPr/>
          </p:nvSpPr>
          <p:spPr>
            <a:xfrm>
              <a:off x="1259840" y="2612249"/>
              <a:ext cx="11734801" cy="7132321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2" marR="40632" defTabSz="910655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>
              <a:off x="0" y="2612249"/>
              <a:ext cx="1259841" cy="7132321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2" marR="40632" defTabSz="910655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0" y="0"/>
              <a:ext cx="13000285" cy="9744569"/>
              <a:chOff x="0" y="0"/>
              <a:chExt cx="13000284" cy="9744568"/>
            </a:xfrm>
          </p:grpSpPr>
          <p:sp>
            <p:nvSpPr>
              <p:cNvPr id="25" name="Shape 25"/>
              <p:cNvSpPr/>
              <p:nvPr/>
            </p:nvSpPr>
            <p:spPr>
              <a:xfrm>
                <a:off x="1244600" y="0"/>
                <a:ext cx="29352" cy="1569156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1244600" y="3655341"/>
                <a:ext cx="29352" cy="608922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2300675" y="2598702"/>
                <a:ext cx="10699610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1244600" y="3086382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1244600" y="1569155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1244600" y="2138115"/>
                <a:ext cx="29352" cy="950526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0" y="2598702"/>
                <a:ext cx="79248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1731715" y="2598702"/>
                <a:ext cx="56896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33"/>
              <p:cNvSpPr/>
              <p:nvPr/>
            </p:nvSpPr>
            <p:spPr>
              <a:xfrm>
                <a:off x="785706" y="2598702"/>
                <a:ext cx="943752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062633" y="60324"/>
            <a:ext cx="7545586" cy="1920876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0385" marR="40385">
              <a:def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1062633" y="1982394"/>
            <a:ext cx="7545586" cy="4875609"/>
          </a:xfrm>
          <a:prstGeom prst="rect">
            <a:avLst/>
          </a:prstGeom>
        </p:spPr>
        <p:txBody>
          <a:bodyPr/>
          <a:lstStyle>
            <a:lvl1pPr marL="268335" marR="40385" indent="-239940">
              <a:spcBef>
                <a:spcPts val="773"/>
              </a:spcBef>
              <a:buClr>
                <a:srgbClr val="FFFED5"/>
              </a:buClr>
              <a:buSzPct val="70000"/>
              <a:buChar char="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550684" marR="40385" indent="-200880">
              <a:buClr>
                <a:srgbClr val="FFFFFF"/>
              </a:buClr>
              <a:buSzPct val="100000"/>
              <a:buFont typeface="Tahoma"/>
              <a:buChar char="–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831916" marR="40385" indent="-160704">
              <a:spcBef>
                <a:spcPts val="562"/>
              </a:spcBef>
              <a:buClr>
                <a:srgbClr val="FFFED5"/>
              </a:buClr>
              <a:buChar char="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152207" marR="40385" indent="-160704">
              <a:spcBef>
                <a:spcPts val="422"/>
              </a:spcBef>
              <a:buClr>
                <a:srgbClr val="FFFFFF"/>
              </a:buClr>
              <a:buSzPct val="100000"/>
              <a:buFont typeface="Tahoma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1474730" marR="40385" indent="-160704">
              <a:spcBef>
                <a:spcPts val="422"/>
              </a:spcBef>
              <a:buClr>
                <a:srgbClr val="FFFED5"/>
              </a:buClr>
              <a:buChar char="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54137359"/>
      </p:ext>
    </p:extLst>
  </p:cSld>
  <p:clrMapOvr>
    <a:masterClrMapping/>
  </p:clrMapOvr>
  <p:transition xmlns:p14="http://schemas.microsoft.com/office/powerpoint/2010/main"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07" marR="4030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281" marR="40307" indent="-239940"/>
            <a:lvl2pPr marL="550629" marR="40307" indent="-200880">
              <a:spcBef>
                <a:spcPts val="562"/>
              </a:spcBef>
              <a:buChar char=""/>
              <a:defRPr sz="2400"/>
            </a:lvl2pPr>
            <a:lvl3pPr marL="831859" marR="40307" indent="-160704">
              <a:spcBef>
                <a:spcPts val="492"/>
              </a:spcBef>
              <a:buChar char=""/>
              <a:defRPr sz="2100"/>
            </a:lvl3pPr>
            <a:lvl4pPr marL="1152153" marR="40307" indent="-160704">
              <a:spcBef>
                <a:spcPts val="422"/>
              </a:spcBef>
              <a:buChar char=""/>
              <a:defRPr sz="2000"/>
            </a:lvl4pPr>
            <a:lvl5pPr marL="1474676" marR="40307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707163"/>
      </p:ext>
    </p:extLst>
  </p:cSld>
  <p:clrMapOvr>
    <a:masterClrMapping/>
  </p:clrMapOvr>
  <p:transition xmlns:p14="http://schemas.microsoft.com/office/powerpoint/2010/main"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85" marR="40385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35" marR="40385" indent="-239940"/>
            <a:lvl2pPr marL="550684" marR="40385" indent="-200880">
              <a:spcBef>
                <a:spcPts val="562"/>
              </a:spcBef>
              <a:buChar char=""/>
              <a:defRPr sz="2400"/>
            </a:lvl2pPr>
            <a:lvl3pPr marL="831916" marR="40385" indent="-160704">
              <a:spcBef>
                <a:spcPts val="492"/>
              </a:spcBef>
              <a:buChar char=""/>
              <a:defRPr sz="2100"/>
            </a:lvl3pPr>
            <a:lvl4pPr marL="1152207" marR="40385" indent="-160704">
              <a:spcBef>
                <a:spcPts val="422"/>
              </a:spcBef>
              <a:buChar char=""/>
              <a:defRPr sz="2000"/>
            </a:lvl4pPr>
            <a:lvl5pPr marL="1474730" marR="40385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76245901"/>
      </p:ext>
    </p:extLst>
  </p:cSld>
  <p:clrMapOvr>
    <a:masterClrMapping/>
  </p:clrMapOvr>
  <p:transition xmlns:p14="http://schemas.microsoft.com/office/powerpoint/2010/main"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himmer">
    <p:bg>
      <p:bgPr>
        <a:solidFill>
          <a:srgbClr val="011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2"/>
          <p:cNvGrpSpPr/>
          <p:nvPr/>
        </p:nvGrpSpPr>
        <p:grpSpPr>
          <a:xfrm>
            <a:off x="-1" y="6351"/>
            <a:ext cx="9140826" cy="6851651"/>
            <a:chOff x="0" y="0"/>
            <a:chExt cx="13000284" cy="9744569"/>
          </a:xfrm>
        </p:grpSpPr>
        <p:sp>
          <p:nvSpPr>
            <p:cNvPr id="50" name="Shape 50"/>
            <p:cNvSpPr/>
            <p:nvPr/>
          </p:nvSpPr>
          <p:spPr>
            <a:xfrm>
              <a:off x="1259840" y="2612249"/>
              <a:ext cx="11734801" cy="7132321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2" marR="40632" defTabSz="910655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1"/>
            <p:cNvSpPr/>
            <p:nvPr/>
          </p:nvSpPr>
          <p:spPr>
            <a:xfrm>
              <a:off x="0" y="2612249"/>
              <a:ext cx="1259841" cy="7132321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2" marR="40632" defTabSz="910655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" name="Group 61"/>
            <p:cNvGrpSpPr/>
            <p:nvPr/>
          </p:nvGrpSpPr>
          <p:grpSpPr>
            <a:xfrm>
              <a:off x="0" y="0"/>
              <a:ext cx="13000285" cy="9744569"/>
              <a:chOff x="0" y="0"/>
              <a:chExt cx="13000284" cy="9744568"/>
            </a:xfrm>
          </p:grpSpPr>
          <p:sp>
            <p:nvSpPr>
              <p:cNvPr id="52" name="Shape 52"/>
              <p:cNvSpPr/>
              <p:nvPr/>
            </p:nvSpPr>
            <p:spPr>
              <a:xfrm>
                <a:off x="1244600" y="0"/>
                <a:ext cx="29352" cy="1569156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Shape 53"/>
              <p:cNvSpPr/>
              <p:nvPr/>
            </p:nvSpPr>
            <p:spPr>
              <a:xfrm>
                <a:off x="1244600" y="3655341"/>
                <a:ext cx="29352" cy="608922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Shape 54"/>
              <p:cNvSpPr/>
              <p:nvPr/>
            </p:nvSpPr>
            <p:spPr>
              <a:xfrm>
                <a:off x="2300675" y="2598702"/>
                <a:ext cx="10699610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Shape 55"/>
              <p:cNvSpPr/>
              <p:nvPr/>
            </p:nvSpPr>
            <p:spPr>
              <a:xfrm>
                <a:off x="1244600" y="3086382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1244600" y="1569155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Shape 57"/>
              <p:cNvSpPr/>
              <p:nvPr/>
            </p:nvSpPr>
            <p:spPr>
              <a:xfrm>
                <a:off x="1244600" y="2138115"/>
                <a:ext cx="29352" cy="950526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Shape 58"/>
              <p:cNvSpPr/>
              <p:nvPr/>
            </p:nvSpPr>
            <p:spPr>
              <a:xfrm>
                <a:off x="0" y="2598702"/>
                <a:ext cx="79248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1731715" y="2598702"/>
                <a:ext cx="56896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Shape 60"/>
              <p:cNvSpPr/>
              <p:nvPr/>
            </p:nvSpPr>
            <p:spPr>
              <a:xfrm>
                <a:off x="785706" y="2598702"/>
                <a:ext cx="943752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1062633" y="60324"/>
            <a:ext cx="7545586" cy="1920876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0592" marR="40592">
              <a:def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rP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1062633" y="1982394"/>
            <a:ext cx="7545586" cy="4875609"/>
          </a:xfrm>
          <a:prstGeom prst="rect">
            <a:avLst/>
          </a:prstGeom>
        </p:spPr>
        <p:txBody>
          <a:bodyPr/>
          <a:lstStyle>
            <a:lvl1pPr marL="268480" marR="40592" indent="-239940">
              <a:spcBef>
                <a:spcPts val="773"/>
              </a:spcBef>
              <a:buClr>
                <a:srgbClr val="FFFED5"/>
              </a:buClr>
              <a:buSzPct val="70000"/>
              <a:buChar char="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550828" marR="40592" indent="-200880">
              <a:buClr>
                <a:srgbClr val="FFFFFF"/>
              </a:buClr>
              <a:buSzPct val="100000"/>
              <a:buFont typeface="Tahoma"/>
              <a:buChar char="–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832060" marR="40592" indent="-160704">
              <a:spcBef>
                <a:spcPts val="562"/>
              </a:spcBef>
              <a:buClr>
                <a:srgbClr val="FFFED5"/>
              </a:buClr>
              <a:buChar char="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152354" marR="40592" indent="-160704">
              <a:spcBef>
                <a:spcPts val="422"/>
              </a:spcBef>
              <a:buClr>
                <a:srgbClr val="FFFFFF"/>
              </a:buClr>
              <a:buSzPct val="100000"/>
              <a:buFont typeface="Tahoma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1474877" marR="40592" indent="-160704">
              <a:spcBef>
                <a:spcPts val="422"/>
              </a:spcBef>
              <a:buClr>
                <a:srgbClr val="FFFED5"/>
              </a:buClr>
              <a:buChar char="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03350156"/>
      </p:ext>
    </p:extLst>
  </p:cSld>
  <p:clrMapOvr>
    <a:masterClrMapping/>
  </p:clrMapOvr>
  <p:transition xmlns:p14="http://schemas.microsoft.com/office/powerpoint/2010/main"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07" marR="4030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281" marR="40307" indent="-239940"/>
            <a:lvl2pPr marL="550629" marR="40307" indent="-200880">
              <a:spcBef>
                <a:spcPts val="562"/>
              </a:spcBef>
              <a:buChar char=""/>
              <a:defRPr sz="2400"/>
            </a:lvl2pPr>
            <a:lvl3pPr marL="831859" marR="40307" indent="-160704">
              <a:spcBef>
                <a:spcPts val="492"/>
              </a:spcBef>
              <a:buChar char=""/>
              <a:defRPr sz="2100"/>
            </a:lvl3pPr>
            <a:lvl4pPr marL="1152153" marR="40307" indent="-160704">
              <a:spcBef>
                <a:spcPts val="422"/>
              </a:spcBef>
              <a:buChar char=""/>
              <a:defRPr sz="2000"/>
            </a:lvl4pPr>
            <a:lvl5pPr marL="1474676" marR="40307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713212"/>
      </p:ext>
    </p:extLst>
  </p:cSld>
  <p:clrMapOvr>
    <a:masterClrMapping/>
  </p:clrMapOvr>
  <p:transition xmlns:p14="http://schemas.microsoft.com/office/powerpoint/2010/main"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58" indent="-200880">
              <a:spcBef>
                <a:spcPts val="562"/>
              </a:spcBef>
              <a:buChar char=""/>
              <a:defRPr sz="2400"/>
            </a:lvl2pPr>
            <a:lvl3pPr marL="832089" indent="-160704">
              <a:spcBef>
                <a:spcPts val="492"/>
              </a:spcBef>
              <a:buChar char=""/>
              <a:defRPr sz="2100"/>
            </a:lvl3pPr>
            <a:lvl4pPr marL="1153497" indent="-160704">
              <a:spcBef>
                <a:spcPts val="422"/>
              </a:spcBef>
              <a:buChar char=""/>
              <a:defRPr sz="2000"/>
            </a:lvl4pPr>
            <a:lvl5pPr marL="1474903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944776"/>
      </p:ext>
    </p:extLst>
  </p:cSld>
  <p:clrMapOvr>
    <a:masterClrMapping/>
  </p:clrMapOvr>
  <p:transition xmlns:p14="http://schemas.microsoft.com/office/powerpoint/2010/main"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424" marR="40424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62" marR="40424" indent="-239940"/>
            <a:lvl2pPr marL="550711" marR="40424" indent="-200880">
              <a:spcBef>
                <a:spcPts val="562"/>
              </a:spcBef>
              <a:buChar char=""/>
              <a:defRPr sz="2400"/>
            </a:lvl2pPr>
            <a:lvl3pPr marL="831942" marR="40424" indent="-160704">
              <a:spcBef>
                <a:spcPts val="492"/>
              </a:spcBef>
              <a:buChar char=""/>
              <a:defRPr sz="2100"/>
            </a:lvl3pPr>
            <a:lvl4pPr marL="1152235" marR="40424" indent="-160704">
              <a:spcBef>
                <a:spcPts val="422"/>
              </a:spcBef>
              <a:buChar char=""/>
              <a:defRPr sz="2000"/>
            </a:lvl4pPr>
            <a:lvl5pPr marL="1474759" marR="40424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2819277"/>
      </p:ext>
    </p:extLst>
  </p:cSld>
  <p:clrMapOvr>
    <a:masterClrMapping/>
  </p:clrMapOvr>
  <p:transition xmlns:p14="http://schemas.microsoft.com/office/powerpoint/2010/main"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77" marR="4037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28" marR="40377" indent="-239940"/>
            <a:lvl2pPr marL="550676" marR="40377" indent="-200880">
              <a:spcBef>
                <a:spcPts val="562"/>
              </a:spcBef>
              <a:buChar char=""/>
              <a:defRPr sz="2400"/>
            </a:lvl2pPr>
            <a:lvl3pPr marL="831909" marR="40377" indent="-160704">
              <a:spcBef>
                <a:spcPts val="492"/>
              </a:spcBef>
              <a:buChar char=""/>
              <a:defRPr sz="2100"/>
            </a:lvl3pPr>
            <a:lvl4pPr marL="1152201" marR="40377" indent="-160704">
              <a:spcBef>
                <a:spcPts val="422"/>
              </a:spcBef>
              <a:buChar char=""/>
              <a:defRPr sz="2000"/>
            </a:lvl4pPr>
            <a:lvl5pPr marL="1474723" marR="40377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78755827"/>
      </p:ext>
    </p:extLst>
  </p:cSld>
  <p:clrMapOvr>
    <a:masterClrMapping/>
  </p:clrMapOvr>
  <p:transition xmlns:p14="http://schemas.microsoft.com/office/powerpoint/2010/main"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455414" y="92078"/>
            <a:ext cx="8233172" cy="1508125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0622" marR="40622" algn="ctr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/>
          <a:lstStyle>
            <a:lvl1pPr marL="268501" marR="40622" indent="-239940">
              <a:spcBef>
                <a:spcPts val="703"/>
              </a:spcBef>
              <a:buClrTx/>
              <a:buSzPct val="100000"/>
              <a:buFontTx/>
              <a:buChar char="•"/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550850" marR="40622" indent="-200880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32082" marR="40622" indent="-160704">
              <a:spcBef>
                <a:spcPts val="492"/>
              </a:spcBef>
              <a:buClrTx/>
              <a:buSzPct val="100000"/>
              <a:buFontTx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52374" marR="40622" indent="-160704">
              <a:spcBef>
                <a:spcPts val="422"/>
              </a:spcBef>
              <a:buClrTx/>
              <a:buSzPct val="100000"/>
              <a:buFont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74896" marR="40622" indent="-160704">
              <a:spcBef>
                <a:spcPts val="422"/>
              </a:spcBef>
              <a:buClrTx/>
              <a:buSzPct val="100000"/>
              <a:buFont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xfrm>
            <a:off x="7518125" y="6245228"/>
            <a:ext cx="203750" cy="200055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262365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358906"/>
            <a:ext cx="3884612" cy="5084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8906"/>
            <a:ext cx="3886200" cy="5084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89D934A-7A37-1C48-807C-E6E7E0AF097A}" type="slidenum">
              <a:rPr lang="en-US">
                <a:solidFill>
                  <a:srgbClr val="336666"/>
                </a:solidFill>
              </a:rPr>
              <a:pPr/>
              <a:t>‹#›</a:t>
            </a:fld>
            <a:endParaRPr lang="en-US">
              <a:solidFill>
                <a:srgbClr val="336666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Ripple">
    <p:bg>
      <p:bgPr>
        <a:solidFill>
          <a:srgbClr val="0033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6627816" y="6429375"/>
            <a:ext cx="285751" cy="209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499" y="21600"/>
                </a:lnTo>
                <a:lnTo>
                  <a:pt x="9292" y="17673"/>
                </a:lnTo>
                <a:lnTo>
                  <a:pt x="14360" y="12764"/>
                </a:lnTo>
                <a:lnTo>
                  <a:pt x="18704" y="7855"/>
                </a:lnTo>
                <a:lnTo>
                  <a:pt x="21600" y="1964"/>
                </a:lnTo>
                <a:lnTo>
                  <a:pt x="20876" y="982"/>
                </a:lnTo>
                <a:lnTo>
                  <a:pt x="20152" y="0"/>
                </a:lnTo>
                <a:lnTo>
                  <a:pt x="16532" y="6873"/>
                </a:lnTo>
                <a:lnTo>
                  <a:pt x="12188" y="12764"/>
                </a:lnTo>
                <a:lnTo>
                  <a:pt x="6396" y="17673"/>
                </a:lnTo>
                <a:lnTo>
                  <a:pt x="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7AAA"/>
              </a:gs>
              <a:gs pos="100000">
                <a:srgbClr val="006E98"/>
              </a:gs>
            </a:gsLst>
            <a:lin ang="18900000"/>
          </a:gradFill>
          <a:ln>
            <a:round/>
          </a:ln>
        </p:spPr>
        <p:txBody>
          <a:bodyPr lIns="0" tIns="0" rIns="0" bIns="0" anchor="ctr"/>
          <a:lstStyle/>
          <a:p>
            <a:pPr marL="40632" marR="40632" defTabSz="910655">
              <a:defRPr sz="3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sz="3400" b="1"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roup 157"/>
          <p:cNvGrpSpPr/>
          <p:nvPr/>
        </p:nvGrpSpPr>
        <p:grpSpPr>
          <a:xfrm>
            <a:off x="3175" y="4268394"/>
            <a:ext cx="9140826" cy="2589609"/>
            <a:chOff x="0" y="0"/>
            <a:chExt cx="13000284" cy="3683000"/>
          </a:xfrm>
        </p:grpSpPr>
        <p:sp>
          <p:nvSpPr>
            <p:cNvPr id="94" name="Shape 94"/>
            <p:cNvSpPr/>
            <p:nvPr/>
          </p:nvSpPr>
          <p:spPr>
            <a:xfrm>
              <a:off x="0" y="0"/>
              <a:ext cx="13000285" cy="3683000"/>
            </a:xfrm>
            <a:prstGeom prst="rect">
              <a:avLst/>
            </a:prstGeom>
            <a:gradFill flip="none" rotWithShape="1">
              <a:gsLst>
                <a:gs pos="0">
                  <a:srgbClr val="007AAA"/>
                </a:gs>
                <a:gs pos="100000">
                  <a:srgbClr val="00335C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2" marR="40632" defTabSz="910655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roup 106"/>
            <p:cNvGrpSpPr/>
            <p:nvPr/>
          </p:nvGrpSpPr>
          <p:grpSpPr>
            <a:xfrm>
              <a:off x="7958384" y="2317044"/>
              <a:ext cx="1790702" cy="1176304"/>
              <a:chOff x="0" y="0"/>
              <a:chExt cx="1790700" cy="1176302"/>
            </a:xfrm>
          </p:grpSpPr>
          <p:sp>
            <p:nvSpPr>
              <p:cNvPr id="95" name="Shape 95"/>
              <p:cNvSpPr/>
              <p:nvPr/>
            </p:nvSpPr>
            <p:spPr>
              <a:xfrm>
                <a:off x="361526" y="214489"/>
                <a:ext cx="1201139" cy="738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451838" y="286455"/>
                <a:ext cx="1020516" cy="620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578273" y="349955"/>
                <a:ext cx="774701" cy="467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668584" y="413455"/>
                <a:ext cx="591539" cy="358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7A5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45349" y="467359"/>
                <a:ext cx="431801" cy="241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114300" y="0"/>
                <a:ext cx="864729" cy="363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61" y="1610"/>
                    </a:moveTo>
                    <a:lnTo>
                      <a:pt x="14532" y="3220"/>
                    </a:lnTo>
                    <a:lnTo>
                      <a:pt x="8425" y="7245"/>
                    </a:lnTo>
                    <a:lnTo>
                      <a:pt x="5711" y="10330"/>
                    </a:lnTo>
                    <a:lnTo>
                      <a:pt x="3336" y="13550"/>
                    </a:lnTo>
                    <a:lnTo>
                      <a:pt x="1357" y="17575"/>
                    </a:lnTo>
                    <a:lnTo>
                      <a:pt x="0" y="21600"/>
                    </a:lnTo>
                    <a:lnTo>
                      <a:pt x="0" y="18380"/>
                    </a:lnTo>
                    <a:lnTo>
                      <a:pt x="1640" y="14355"/>
                    </a:lnTo>
                    <a:lnTo>
                      <a:pt x="3675" y="11135"/>
                    </a:lnTo>
                    <a:lnTo>
                      <a:pt x="8764" y="4830"/>
                    </a:lnTo>
                    <a:lnTo>
                      <a:pt x="14532" y="1610"/>
                    </a:lnTo>
                    <a:lnTo>
                      <a:pt x="21261" y="0"/>
                    </a:lnTo>
                    <a:lnTo>
                      <a:pt x="21261" y="0"/>
                    </a:lnTo>
                    <a:lnTo>
                      <a:pt x="21600" y="0"/>
                    </a:lnTo>
                    <a:lnTo>
                      <a:pt x="21600" y="1610"/>
                    </a:lnTo>
                    <a:lnTo>
                      <a:pt x="21261" y="1610"/>
                    </a:lnTo>
                    <a:lnTo>
                      <a:pt x="21261" y="1610"/>
                    </a:lnTo>
                    <a:lnTo>
                      <a:pt x="21261" y="161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4A1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Shape 101"/>
              <p:cNvSpPr/>
              <p:nvPr/>
            </p:nvSpPr>
            <p:spPr>
              <a:xfrm>
                <a:off x="381000" y="1027289"/>
                <a:ext cx="1002454" cy="149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31" y="17673"/>
                    </a:moveTo>
                    <a:lnTo>
                      <a:pt x="17212" y="15709"/>
                    </a:lnTo>
                    <a:lnTo>
                      <a:pt x="21600" y="7855"/>
                    </a:lnTo>
                    <a:lnTo>
                      <a:pt x="21600" y="11782"/>
                    </a:lnTo>
                    <a:lnTo>
                      <a:pt x="17212" y="19636"/>
                    </a:lnTo>
                    <a:lnTo>
                      <a:pt x="12531" y="21600"/>
                    </a:lnTo>
                    <a:lnTo>
                      <a:pt x="9069" y="19636"/>
                    </a:lnTo>
                    <a:lnTo>
                      <a:pt x="5851" y="15709"/>
                    </a:lnTo>
                    <a:lnTo>
                      <a:pt x="2926" y="11782"/>
                    </a:lnTo>
                    <a:lnTo>
                      <a:pt x="0" y="3927"/>
                    </a:lnTo>
                    <a:lnTo>
                      <a:pt x="0" y="0"/>
                    </a:lnTo>
                    <a:lnTo>
                      <a:pt x="2633" y="7855"/>
                    </a:lnTo>
                    <a:lnTo>
                      <a:pt x="5851" y="11782"/>
                    </a:lnTo>
                    <a:lnTo>
                      <a:pt x="9069" y="15709"/>
                    </a:lnTo>
                    <a:lnTo>
                      <a:pt x="12531" y="17673"/>
                    </a:lnTo>
                    <a:lnTo>
                      <a:pt x="12531" y="176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A94"/>
                  </a:gs>
                  <a:gs pos="100000">
                    <a:srgbClr val="007AAA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Shape 102"/>
              <p:cNvSpPr/>
              <p:nvPr/>
            </p:nvSpPr>
            <p:spPr>
              <a:xfrm>
                <a:off x="0" y="431235"/>
                <a:ext cx="200943" cy="482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12" y="6600"/>
                    </a:moveTo>
                    <a:lnTo>
                      <a:pt x="4369" y="10800"/>
                    </a:lnTo>
                    <a:lnTo>
                      <a:pt x="8737" y="14400"/>
                    </a:lnTo>
                    <a:lnTo>
                      <a:pt x="14562" y="18000"/>
                    </a:lnTo>
                    <a:lnTo>
                      <a:pt x="21600" y="21600"/>
                    </a:lnTo>
                    <a:lnTo>
                      <a:pt x="17474" y="21600"/>
                    </a:lnTo>
                    <a:lnTo>
                      <a:pt x="10193" y="18000"/>
                    </a:lnTo>
                    <a:lnTo>
                      <a:pt x="4369" y="14400"/>
                    </a:lnTo>
                    <a:lnTo>
                      <a:pt x="1456" y="10800"/>
                    </a:lnTo>
                    <a:lnTo>
                      <a:pt x="0" y="6600"/>
                    </a:lnTo>
                    <a:lnTo>
                      <a:pt x="0" y="3000"/>
                    </a:lnTo>
                    <a:lnTo>
                      <a:pt x="2912" y="0"/>
                    </a:lnTo>
                    <a:lnTo>
                      <a:pt x="7281" y="0"/>
                    </a:lnTo>
                    <a:lnTo>
                      <a:pt x="4369" y="3000"/>
                    </a:lnTo>
                    <a:lnTo>
                      <a:pt x="2912" y="6600"/>
                    </a:lnTo>
                    <a:lnTo>
                      <a:pt x="2912" y="6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Shape 103"/>
              <p:cNvSpPr/>
              <p:nvPr/>
            </p:nvSpPr>
            <p:spPr>
              <a:xfrm>
                <a:off x="97366" y="67733"/>
                <a:ext cx="1693335" cy="1040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46" y="20757"/>
                    </a:moveTo>
                    <a:lnTo>
                      <a:pt x="8993" y="20475"/>
                    </a:lnTo>
                    <a:lnTo>
                      <a:pt x="7084" y="19913"/>
                    </a:lnTo>
                    <a:lnTo>
                      <a:pt x="5349" y="19070"/>
                    </a:lnTo>
                    <a:lnTo>
                      <a:pt x="3788" y="17945"/>
                    </a:lnTo>
                    <a:lnTo>
                      <a:pt x="2400" y="16259"/>
                    </a:lnTo>
                    <a:lnTo>
                      <a:pt x="1533" y="14572"/>
                    </a:lnTo>
                    <a:lnTo>
                      <a:pt x="867" y="12604"/>
                    </a:lnTo>
                    <a:lnTo>
                      <a:pt x="694" y="10636"/>
                    </a:lnTo>
                    <a:lnTo>
                      <a:pt x="867" y="8668"/>
                    </a:lnTo>
                    <a:lnTo>
                      <a:pt x="1533" y="6700"/>
                    </a:lnTo>
                    <a:lnTo>
                      <a:pt x="2400" y="5013"/>
                    </a:lnTo>
                    <a:lnTo>
                      <a:pt x="3788" y="3608"/>
                    </a:lnTo>
                    <a:lnTo>
                      <a:pt x="5349" y="2202"/>
                    </a:lnTo>
                    <a:lnTo>
                      <a:pt x="7084" y="1406"/>
                    </a:lnTo>
                    <a:lnTo>
                      <a:pt x="8993" y="843"/>
                    </a:lnTo>
                    <a:lnTo>
                      <a:pt x="11046" y="562"/>
                    </a:lnTo>
                    <a:lnTo>
                      <a:pt x="13822" y="843"/>
                    </a:lnTo>
                    <a:lnTo>
                      <a:pt x="16251" y="1921"/>
                    </a:lnTo>
                    <a:lnTo>
                      <a:pt x="16251" y="1687"/>
                    </a:lnTo>
                    <a:lnTo>
                      <a:pt x="16251" y="1406"/>
                    </a:lnTo>
                    <a:lnTo>
                      <a:pt x="13822" y="281"/>
                    </a:lnTo>
                    <a:lnTo>
                      <a:pt x="11046" y="0"/>
                    </a:lnTo>
                    <a:lnTo>
                      <a:pt x="8819" y="281"/>
                    </a:lnTo>
                    <a:lnTo>
                      <a:pt x="6737" y="843"/>
                    </a:lnTo>
                    <a:lnTo>
                      <a:pt x="4829" y="1921"/>
                    </a:lnTo>
                    <a:lnTo>
                      <a:pt x="3267" y="3046"/>
                    </a:lnTo>
                    <a:lnTo>
                      <a:pt x="1880" y="4732"/>
                    </a:lnTo>
                    <a:lnTo>
                      <a:pt x="867" y="6419"/>
                    </a:lnTo>
                    <a:lnTo>
                      <a:pt x="173" y="8387"/>
                    </a:lnTo>
                    <a:lnTo>
                      <a:pt x="0" y="10636"/>
                    </a:lnTo>
                    <a:lnTo>
                      <a:pt x="173" y="12885"/>
                    </a:lnTo>
                    <a:lnTo>
                      <a:pt x="867" y="14853"/>
                    </a:lnTo>
                    <a:lnTo>
                      <a:pt x="1880" y="16821"/>
                    </a:lnTo>
                    <a:lnTo>
                      <a:pt x="3267" y="18508"/>
                    </a:lnTo>
                    <a:lnTo>
                      <a:pt x="4829" y="19632"/>
                    </a:lnTo>
                    <a:lnTo>
                      <a:pt x="6737" y="20757"/>
                    </a:lnTo>
                    <a:lnTo>
                      <a:pt x="8819" y="21319"/>
                    </a:lnTo>
                    <a:lnTo>
                      <a:pt x="11046" y="21600"/>
                    </a:lnTo>
                    <a:lnTo>
                      <a:pt x="12954" y="21319"/>
                    </a:lnTo>
                    <a:lnTo>
                      <a:pt x="14689" y="21038"/>
                    </a:lnTo>
                    <a:lnTo>
                      <a:pt x="17610" y="19351"/>
                    </a:lnTo>
                    <a:lnTo>
                      <a:pt x="18998" y="18226"/>
                    </a:lnTo>
                    <a:lnTo>
                      <a:pt x="20039" y="16821"/>
                    </a:lnTo>
                    <a:lnTo>
                      <a:pt x="20906" y="15415"/>
                    </a:lnTo>
                    <a:lnTo>
                      <a:pt x="21600" y="13728"/>
                    </a:lnTo>
                    <a:lnTo>
                      <a:pt x="21427" y="13447"/>
                    </a:lnTo>
                    <a:lnTo>
                      <a:pt x="21080" y="13166"/>
                    </a:lnTo>
                    <a:lnTo>
                      <a:pt x="20559" y="14853"/>
                    </a:lnTo>
                    <a:lnTo>
                      <a:pt x="19692" y="16259"/>
                    </a:lnTo>
                    <a:lnTo>
                      <a:pt x="18651" y="17664"/>
                    </a:lnTo>
                    <a:lnTo>
                      <a:pt x="17465" y="18789"/>
                    </a:lnTo>
                    <a:lnTo>
                      <a:pt x="14516" y="20194"/>
                    </a:lnTo>
                    <a:lnTo>
                      <a:pt x="12781" y="20757"/>
                    </a:lnTo>
                    <a:lnTo>
                      <a:pt x="11046" y="20757"/>
                    </a:lnTo>
                    <a:lnTo>
                      <a:pt x="11046" y="207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Shape 104"/>
              <p:cNvSpPr/>
              <p:nvPr/>
            </p:nvSpPr>
            <p:spPr>
              <a:xfrm>
                <a:off x="1154007" y="13546"/>
                <a:ext cx="215901" cy="67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8640"/>
                    </a:lnTo>
                    <a:lnTo>
                      <a:pt x="10800" y="12960"/>
                    </a:lnTo>
                    <a:lnTo>
                      <a:pt x="21600" y="21600"/>
                    </a:lnTo>
                    <a:lnTo>
                      <a:pt x="21600" y="17280"/>
                    </a:lnTo>
                    <a:lnTo>
                      <a:pt x="21600" y="12960"/>
                    </a:lnTo>
                    <a:lnTo>
                      <a:pt x="10800" y="864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E98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Shape 105"/>
              <p:cNvSpPr/>
              <p:nvPr/>
            </p:nvSpPr>
            <p:spPr>
              <a:xfrm>
                <a:off x="867268" y="526062"/>
                <a:ext cx="189655" cy="119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4A1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" name="Group 125"/>
            <p:cNvGrpSpPr/>
            <p:nvPr/>
          </p:nvGrpSpPr>
          <p:grpSpPr>
            <a:xfrm>
              <a:off x="4008684" y="2127391"/>
              <a:ext cx="3662963" cy="1542063"/>
              <a:chOff x="0" y="0"/>
              <a:chExt cx="3662962" cy="1542062"/>
            </a:xfrm>
          </p:grpSpPr>
          <p:sp>
            <p:nvSpPr>
              <p:cNvPr id="107" name="Shape 107"/>
              <p:cNvSpPr/>
              <p:nvPr/>
            </p:nvSpPr>
            <p:spPr>
              <a:xfrm>
                <a:off x="1107440" y="684107"/>
                <a:ext cx="1440463" cy="851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Shape 108"/>
              <p:cNvSpPr/>
              <p:nvPr/>
            </p:nvSpPr>
            <p:spPr>
              <a:xfrm>
                <a:off x="1211297" y="738293"/>
                <a:ext cx="1225975" cy="7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E98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Shape 109"/>
              <p:cNvSpPr/>
              <p:nvPr/>
            </p:nvSpPr>
            <p:spPr>
              <a:xfrm>
                <a:off x="1272258" y="785707"/>
                <a:ext cx="1131147" cy="675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19D"/>
                  </a:gs>
                  <a:gs pos="100000">
                    <a:srgbClr val="007A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1333500" y="826347"/>
                <a:ext cx="1002454" cy="582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E98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Shape 111"/>
              <p:cNvSpPr/>
              <p:nvPr/>
            </p:nvSpPr>
            <p:spPr>
              <a:xfrm>
                <a:off x="1371599" y="844408"/>
                <a:ext cx="932464" cy="546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4A1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Shape 112"/>
              <p:cNvSpPr/>
              <p:nvPr/>
            </p:nvSpPr>
            <p:spPr>
              <a:xfrm>
                <a:off x="1489004" y="891822"/>
                <a:ext cx="690881" cy="43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E98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Shape 113"/>
              <p:cNvSpPr/>
              <p:nvPr/>
            </p:nvSpPr>
            <p:spPr>
              <a:xfrm>
                <a:off x="1577058" y="958708"/>
                <a:ext cx="512516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Shape 114"/>
              <p:cNvSpPr/>
              <p:nvPr/>
            </p:nvSpPr>
            <p:spPr>
              <a:xfrm>
                <a:off x="1726071" y="1052124"/>
                <a:ext cx="203201" cy="13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1823155" y="431235"/>
                <a:ext cx="1013744" cy="419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9" y="697"/>
                    </a:moveTo>
                    <a:lnTo>
                      <a:pt x="3761" y="1394"/>
                    </a:lnTo>
                    <a:lnTo>
                      <a:pt x="7232" y="2090"/>
                    </a:lnTo>
                    <a:lnTo>
                      <a:pt x="10366" y="4181"/>
                    </a:lnTo>
                    <a:lnTo>
                      <a:pt x="13259" y="6968"/>
                    </a:lnTo>
                    <a:lnTo>
                      <a:pt x="15863" y="9755"/>
                    </a:lnTo>
                    <a:lnTo>
                      <a:pt x="18177" y="13239"/>
                    </a:lnTo>
                    <a:lnTo>
                      <a:pt x="20202" y="17419"/>
                    </a:lnTo>
                    <a:lnTo>
                      <a:pt x="21600" y="21600"/>
                    </a:lnTo>
                    <a:lnTo>
                      <a:pt x="21600" y="18813"/>
                    </a:lnTo>
                    <a:lnTo>
                      <a:pt x="19913" y="14632"/>
                    </a:lnTo>
                    <a:lnTo>
                      <a:pt x="17888" y="11148"/>
                    </a:lnTo>
                    <a:lnTo>
                      <a:pt x="15573" y="7665"/>
                    </a:lnTo>
                    <a:lnTo>
                      <a:pt x="12970" y="5574"/>
                    </a:lnTo>
                    <a:lnTo>
                      <a:pt x="6943" y="1394"/>
                    </a:lnTo>
                    <a:lnTo>
                      <a:pt x="3761" y="697"/>
                    </a:lnTo>
                    <a:lnTo>
                      <a:pt x="28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97"/>
                    </a:lnTo>
                    <a:lnTo>
                      <a:pt x="0" y="697"/>
                    </a:lnTo>
                    <a:lnTo>
                      <a:pt x="289" y="697"/>
                    </a:lnTo>
                    <a:lnTo>
                      <a:pt x="289" y="69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Shape 116"/>
              <p:cNvSpPr/>
              <p:nvPr/>
            </p:nvSpPr>
            <p:spPr>
              <a:xfrm>
                <a:off x="822960" y="498968"/>
                <a:ext cx="2013938" cy="1043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8" y="12904"/>
                    </a:moveTo>
                    <a:lnTo>
                      <a:pt x="704" y="10379"/>
                    </a:lnTo>
                    <a:lnTo>
                      <a:pt x="1432" y="8135"/>
                    </a:lnTo>
                    <a:lnTo>
                      <a:pt x="2306" y="6171"/>
                    </a:lnTo>
                    <a:lnTo>
                      <a:pt x="3616" y="4488"/>
                    </a:lnTo>
                    <a:lnTo>
                      <a:pt x="5072" y="2805"/>
                    </a:lnTo>
                    <a:lnTo>
                      <a:pt x="6820" y="1683"/>
                    </a:lnTo>
                    <a:lnTo>
                      <a:pt x="8834" y="1122"/>
                    </a:lnTo>
                    <a:lnTo>
                      <a:pt x="10873" y="842"/>
                    </a:lnTo>
                    <a:lnTo>
                      <a:pt x="12911" y="1122"/>
                    </a:lnTo>
                    <a:lnTo>
                      <a:pt x="14780" y="1683"/>
                    </a:lnTo>
                    <a:lnTo>
                      <a:pt x="16528" y="2805"/>
                    </a:lnTo>
                    <a:lnTo>
                      <a:pt x="17984" y="4488"/>
                    </a:lnTo>
                    <a:lnTo>
                      <a:pt x="19294" y="6171"/>
                    </a:lnTo>
                    <a:lnTo>
                      <a:pt x="20168" y="8135"/>
                    </a:lnTo>
                    <a:lnTo>
                      <a:pt x="20896" y="10379"/>
                    </a:lnTo>
                    <a:lnTo>
                      <a:pt x="21042" y="12904"/>
                    </a:lnTo>
                    <a:lnTo>
                      <a:pt x="20751" y="15429"/>
                    </a:lnTo>
                    <a:lnTo>
                      <a:pt x="20168" y="17673"/>
                    </a:lnTo>
                    <a:lnTo>
                      <a:pt x="19003" y="19917"/>
                    </a:lnTo>
                    <a:lnTo>
                      <a:pt x="17547" y="21600"/>
                    </a:lnTo>
                    <a:lnTo>
                      <a:pt x="18566" y="21600"/>
                    </a:lnTo>
                    <a:lnTo>
                      <a:pt x="19877" y="19917"/>
                    </a:lnTo>
                    <a:lnTo>
                      <a:pt x="20751" y="17673"/>
                    </a:lnTo>
                    <a:lnTo>
                      <a:pt x="21454" y="15429"/>
                    </a:lnTo>
                    <a:lnTo>
                      <a:pt x="21600" y="12904"/>
                    </a:lnTo>
                    <a:lnTo>
                      <a:pt x="21454" y="10379"/>
                    </a:lnTo>
                    <a:lnTo>
                      <a:pt x="20751" y="7855"/>
                    </a:lnTo>
                    <a:lnTo>
                      <a:pt x="19731" y="5610"/>
                    </a:lnTo>
                    <a:lnTo>
                      <a:pt x="18421" y="3927"/>
                    </a:lnTo>
                    <a:lnTo>
                      <a:pt x="16819" y="2244"/>
                    </a:lnTo>
                    <a:lnTo>
                      <a:pt x="15071" y="1122"/>
                    </a:lnTo>
                    <a:lnTo>
                      <a:pt x="13057" y="281"/>
                    </a:lnTo>
                    <a:lnTo>
                      <a:pt x="10873" y="0"/>
                    </a:lnTo>
                    <a:lnTo>
                      <a:pt x="8689" y="281"/>
                    </a:lnTo>
                    <a:lnTo>
                      <a:pt x="6674" y="1122"/>
                    </a:lnTo>
                    <a:lnTo>
                      <a:pt x="4781" y="2244"/>
                    </a:lnTo>
                    <a:lnTo>
                      <a:pt x="3179" y="3927"/>
                    </a:lnTo>
                    <a:lnTo>
                      <a:pt x="1869" y="5610"/>
                    </a:lnTo>
                    <a:lnTo>
                      <a:pt x="849" y="7855"/>
                    </a:lnTo>
                    <a:lnTo>
                      <a:pt x="291" y="10379"/>
                    </a:lnTo>
                    <a:lnTo>
                      <a:pt x="0" y="12904"/>
                    </a:lnTo>
                    <a:lnTo>
                      <a:pt x="146" y="15429"/>
                    </a:lnTo>
                    <a:lnTo>
                      <a:pt x="849" y="17673"/>
                    </a:lnTo>
                    <a:lnTo>
                      <a:pt x="1723" y="19917"/>
                    </a:lnTo>
                    <a:lnTo>
                      <a:pt x="3034" y="21600"/>
                    </a:lnTo>
                    <a:lnTo>
                      <a:pt x="4053" y="21600"/>
                    </a:lnTo>
                    <a:lnTo>
                      <a:pt x="2597" y="19917"/>
                    </a:lnTo>
                    <a:lnTo>
                      <a:pt x="1432" y="17673"/>
                    </a:lnTo>
                    <a:lnTo>
                      <a:pt x="849" y="15429"/>
                    </a:lnTo>
                    <a:lnTo>
                      <a:pt x="558" y="12904"/>
                    </a:lnTo>
                    <a:lnTo>
                      <a:pt x="558" y="129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A94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Shape 117"/>
              <p:cNvSpPr/>
              <p:nvPr/>
            </p:nvSpPr>
            <p:spPr>
              <a:xfrm>
                <a:off x="687493" y="444782"/>
                <a:ext cx="918916" cy="1097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8" y="13333"/>
                    </a:moveTo>
                    <a:lnTo>
                      <a:pt x="1277" y="10933"/>
                    </a:lnTo>
                    <a:lnTo>
                      <a:pt x="2554" y="8800"/>
                    </a:lnTo>
                    <a:lnTo>
                      <a:pt x="4416" y="6667"/>
                    </a:lnTo>
                    <a:lnTo>
                      <a:pt x="6969" y="4800"/>
                    </a:lnTo>
                    <a:lnTo>
                      <a:pt x="9842" y="3200"/>
                    </a:lnTo>
                    <a:lnTo>
                      <a:pt x="13354" y="1867"/>
                    </a:lnTo>
                    <a:lnTo>
                      <a:pt x="17503" y="1067"/>
                    </a:lnTo>
                    <a:lnTo>
                      <a:pt x="21600" y="267"/>
                    </a:lnTo>
                    <a:lnTo>
                      <a:pt x="21600" y="0"/>
                    </a:lnTo>
                    <a:lnTo>
                      <a:pt x="17184" y="533"/>
                    </a:lnTo>
                    <a:lnTo>
                      <a:pt x="13034" y="1600"/>
                    </a:lnTo>
                    <a:lnTo>
                      <a:pt x="9523" y="2933"/>
                    </a:lnTo>
                    <a:lnTo>
                      <a:pt x="6331" y="4533"/>
                    </a:lnTo>
                    <a:lnTo>
                      <a:pt x="3831" y="6400"/>
                    </a:lnTo>
                    <a:lnTo>
                      <a:pt x="1596" y="8533"/>
                    </a:lnTo>
                    <a:lnTo>
                      <a:pt x="319" y="10933"/>
                    </a:lnTo>
                    <a:lnTo>
                      <a:pt x="0" y="13333"/>
                    </a:lnTo>
                    <a:lnTo>
                      <a:pt x="319" y="15467"/>
                    </a:lnTo>
                    <a:lnTo>
                      <a:pt x="1596" y="17600"/>
                    </a:lnTo>
                    <a:lnTo>
                      <a:pt x="3511" y="19733"/>
                    </a:lnTo>
                    <a:lnTo>
                      <a:pt x="5693" y="21600"/>
                    </a:lnTo>
                    <a:lnTo>
                      <a:pt x="6969" y="21600"/>
                    </a:lnTo>
                    <a:lnTo>
                      <a:pt x="4416" y="20000"/>
                    </a:lnTo>
                    <a:lnTo>
                      <a:pt x="2554" y="17867"/>
                    </a:lnTo>
                    <a:lnTo>
                      <a:pt x="1277" y="15733"/>
                    </a:lnTo>
                    <a:lnTo>
                      <a:pt x="958" y="13333"/>
                    </a:lnTo>
                    <a:lnTo>
                      <a:pt x="958" y="13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2730782" y="932462"/>
                <a:ext cx="243841" cy="56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66" y="7200"/>
                    </a:moveTo>
                    <a:lnTo>
                      <a:pt x="16755" y="11314"/>
                    </a:lnTo>
                    <a:lnTo>
                      <a:pt x="13121" y="14914"/>
                    </a:lnTo>
                    <a:lnTo>
                      <a:pt x="7267" y="18514"/>
                    </a:lnTo>
                    <a:lnTo>
                      <a:pt x="0" y="21600"/>
                    </a:lnTo>
                    <a:lnTo>
                      <a:pt x="3634" y="21600"/>
                    </a:lnTo>
                    <a:lnTo>
                      <a:pt x="10699" y="18514"/>
                    </a:lnTo>
                    <a:lnTo>
                      <a:pt x="16755" y="14914"/>
                    </a:lnTo>
                    <a:lnTo>
                      <a:pt x="20389" y="11314"/>
                    </a:lnTo>
                    <a:lnTo>
                      <a:pt x="21600" y="7200"/>
                    </a:lnTo>
                    <a:lnTo>
                      <a:pt x="20389" y="3600"/>
                    </a:lnTo>
                    <a:lnTo>
                      <a:pt x="17966" y="0"/>
                    </a:lnTo>
                    <a:lnTo>
                      <a:pt x="13121" y="0"/>
                    </a:lnTo>
                    <a:lnTo>
                      <a:pt x="16755" y="3600"/>
                    </a:lnTo>
                    <a:lnTo>
                      <a:pt x="17966" y="7200"/>
                    </a:lnTo>
                    <a:lnTo>
                      <a:pt x="17966" y="72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890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Shape 119"/>
              <p:cNvSpPr/>
              <p:nvPr/>
            </p:nvSpPr>
            <p:spPr>
              <a:xfrm>
                <a:off x="655884" y="121920"/>
                <a:ext cx="1885245" cy="338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400" y="2592"/>
                    </a:moveTo>
                    <a:lnTo>
                      <a:pt x="15443" y="3456"/>
                    </a:lnTo>
                    <a:lnTo>
                      <a:pt x="17642" y="4320"/>
                    </a:lnTo>
                    <a:lnTo>
                      <a:pt x="19531" y="6048"/>
                    </a:lnTo>
                    <a:lnTo>
                      <a:pt x="21419" y="8640"/>
                    </a:lnTo>
                    <a:lnTo>
                      <a:pt x="21600" y="6048"/>
                    </a:lnTo>
                    <a:lnTo>
                      <a:pt x="19686" y="3456"/>
                    </a:lnTo>
                    <a:lnTo>
                      <a:pt x="17797" y="1728"/>
                    </a:lnTo>
                    <a:lnTo>
                      <a:pt x="15599" y="864"/>
                    </a:lnTo>
                    <a:lnTo>
                      <a:pt x="13400" y="0"/>
                    </a:lnTo>
                    <a:lnTo>
                      <a:pt x="9623" y="1728"/>
                    </a:lnTo>
                    <a:lnTo>
                      <a:pt x="6001" y="5184"/>
                    </a:lnTo>
                    <a:lnTo>
                      <a:pt x="2846" y="11232"/>
                    </a:lnTo>
                    <a:lnTo>
                      <a:pt x="0" y="19008"/>
                    </a:lnTo>
                    <a:lnTo>
                      <a:pt x="491" y="21600"/>
                    </a:lnTo>
                    <a:lnTo>
                      <a:pt x="3156" y="13824"/>
                    </a:lnTo>
                    <a:lnTo>
                      <a:pt x="6312" y="7776"/>
                    </a:lnTo>
                    <a:lnTo>
                      <a:pt x="9778" y="4320"/>
                    </a:lnTo>
                    <a:lnTo>
                      <a:pt x="13400" y="2592"/>
                    </a:lnTo>
                    <a:lnTo>
                      <a:pt x="13400" y="2592"/>
                    </a:lnTo>
                    <a:close/>
                  </a:path>
                </a:pathLst>
              </a:custGeom>
              <a:solidFill>
                <a:srgbClr val="007AAA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Shape 120"/>
              <p:cNvSpPr/>
              <p:nvPr/>
            </p:nvSpPr>
            <p:spPr>
              <a:xfrm>
                <a:off x="202071" y="501226"/>
                <a:ext cx="386081" cy="1040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16" y="12323"/>
                    </a:moveTo>
                    <a:lnTo>
                      <a:pt x="5432" y="8949"/>
                    </a:lnTo>
                    <a:lnTo>
                      <a:pt x="8463" y="6138"/>
                    </a:lnTo>
                    <a:lnTo>
                      <a:pt x="14653" y="3374"/>
                    </a:lnTo>
                    <a:lnTo>
                      <a:pt x="21600" y="843"/>
                    </a:lnTo>
                    <a:lnTo>
                      <a:pt x="19326" y="0"/>
                    </a:lnTo>
                    <a:lnTo>
                      <a:pt x="10863" y="2811"/>
                    </a:lnTo>
                    <a:lnTo>
                      <a:pt x="5432" y="5623"/>
                    </a:lnTo>
                    <a:lnTo>
                      <a:pt x="1642" y="8949"/>
                    </a:lnTo>
                    <a:lnTo>
                      <a:pt x="0" y="12323"/>
                    </a:lnTo>
                    <a:lnTo>
                      <a:pt x="758" y="14853"/>
                    </a:lnTo>
                    <a:lnTo>
                      <a:pt x="3158" y="17102"/>
                    </a:lnTo>
                    <a:lnTo>
                      <a:pt x="6189" y="19351"/>
                    </a:lnTo>
                    <a:lnTo>
                      <a:pt x="10863" y="21600"/>
                    </a:lnTo>
                    <a:lnTo>
                      <a:pt x="15411" y="21600"/>
                    </a:lnTo>
                    <a:lnTo>
                      <a:pt x="10863" y="19351"/>
                    </a:lnTo>
                    <a:lnTo>
                      <a:pt x="6947" y="17102"/>
                    </a:lnTo>
                    <a:lnTo>
                      <a:pt x="4674" y="14853"/>
                    </a:lnTo>
                    <a:lnTo>
                      <a:pt x="3916" y="12323"/>
                    </a:lnTo>
                    <a:lnTo>
                      <a:pt x="3916" y="12323"/>
                    </a:lnTo>
                    <a:close/>
                  </a:path>
                </a:pathLst>
              </a:custGeom>
              <a:solidFill>
                <a:srgbClr val="007AAA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2649502" y="270933"/>
                <a:ext cx="812801" cy="1271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004"/>
                    </a:moveTo>
                    <a:lnTo>
                      <a:pt x="21180" y="11702"/>
                    </a:lnTo>
                    <a:lnTo>
                      <a:pt x="20100" y="9630"/>
                    </a:lnTo>
                    <a:lnTo>
                      <a:pt x="18300" y="7827"/>
                    </a:lnTo>
                    <a:lnTo>
                      <a:pt x="15720" y="5985"/>
                    </a:lnTo>
                    <a:lnTo>
                      <a:pt x="12780" y="4144"/>
                    </a:lnTo>
                    <a:lnTo>
                      <a:pt x="9540" y="2532"/>
                    </a:lnTo>
                    <a:lnTo>
                      <a:pt x="5520" y="1151"/>
                    </a:lnTo>
                    <a:lnTo>
                      <a:pt x="1140" y="0"/>
                    </a:lnTo>
                    <a:lnTo>
                      <a:pt x="0" y="460"/>
                    </a:lnTo>
                    <a:lnTo>
                      <a:pt x="4020" y="1611"/>
                    </a:lnTo>
                    <a:lnTo>
                      <a:pt x="8040" y="2993"/>
                    </a:lnTo>
                    <a:lnTo>
                      <a:pt x="11340" y="4374"/>
                    </a:lnTo>
                    <a:lnTo>
                      <a:pt x="14280" y="6215"/>
                    </a:lnTo>
                    <a:lnTo>
                      <a:pt x="16440" y="8057"/>
                    </a:lnTo>
                    <a:lnTo>
                      <a:pt x="17940" y="9860"/>
                    </a:lnTo>
                    <a:lnTo>
                      <a:pt x="19020" y="11932"/>
                    </a:lnTo>
                    <a:lnTo>
                      <a:pt x="19380" y="14004"/>
                    </a:lnTo>
                    <a:lnTo>
                      <a:pt x="19020" y="16075"/>
                    </a:lnTo>
                    <a:lnTo>
                      <a:pt x="17940" y="17917"/>
                    </a:lnTo>
                    <a:lnTo>
                      <a:pt x="16440" y="19758"/>
                    </a:lnTo>
                    <a:lnTo>
                      <a:pt x="14280" y="21600"/>
                    </a:lnTo>
                    <a:lnTo>
                      <a:pt x="16080" y="21600"/>
                    </a:lnTo>
                    <a:lnTo>
                      <a:pt x="18660" y="19758"/>
                    </a:lnTo>
                    <a:lnTo>
                      <a:pt x="20100" y="17917"/>
                    </a:lnTo>
                    <a:lnTo>
                      <a:pt x="21180" y="16075"/>
                    </a:lnTo>
                    <a:lnTo>
                      <a:pt x="21600" y="14004"/>
                    </a:lnTo>
                    <a:lnTo>
                      <a:pt x="21600" y="140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1220329" y="0"/>
                <a:ext cx="2433885" cy="959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099" y="21600"/>
                    </a:moveTo>
                    <a:lnTo>
                      <a:pt x="21600" y="21295"/>
                    </a:lnTo>
                    <a:lnTo>
                      <a:pt x="21360" y="19160"/>
                    </a:lnTo>
                    <a:lnTo>
                      <a:pt x="20979" y="17077"/>
                    </a:lnTo>
                    <a:lnTo>
                      <a:pt x="19757" y="12808"/>
                    </a:lnTo>
                    <a:lnTo>
                      <a:pt x="18174" y="9148"/>
                    </a:lnTo>
                    <a:lnTo>
                      <a:pt x="16230" y="6099"/>
                    </a:lnTo>
                    <a:lnTo>
                      <a:pt x="13906" y="3659"/>
                    </a:lnTo>
                    <a:lnTo>
                      <a:pt x="11221" y="1525"/>
                    </a:lnTo>
                    <a:lnTo>
                      <a:pt x="8416" y="305"/>
                    </a:lnTo>
                    <a:lnTo>
                      <a:pt x="5370" y="0"/>
                    </a:lnTo>
                    <a:lnTo>
                      <a:pt x="2685" y="305"/>
                    </a:lnTo>
                    <a:lnTo>
                      <a:pt x="0" y="1220"/>
                    </a:lnTo>
                    <a:lnTo>
                      <a:pt x="240" y="1830"/>
                    </a:lnTo>
                    <a:lnTo>
                      <a:pt x="2685" y="915"/>
                    </a:lnTo>
                    <a:lnTo>
                      <a:pt x="5370" y="610"/>
                    </a:lnTo>
                    <a:lnTo>
                      <a:pt x="8416" y="915"/>
                    </a:lnTo>
                    <a:lnTo>
                      <a:pt x="11101" y="2135"/>
                    </a:lnTo>
                    <a:lnTo>
                      <a:pt x="13665" y="4269"/>
                    </a:lnTo>
                    <a:lnTo>
                      <a:pt x="15990" y="6709"/>
                    </a:lnTo>
                    <a:lnTo>
                      <a:pt x="17933" y="9758"/>
                    </a:lnTo>
                    <a:lnTo>
                      <a:pt x="19396" y="13417"/>
                    </a:lnTo>
                    <a:lnTo>
                      <a:pt x="20017" y="15247"/>
                    </a:lnTo>
                    <a:lnTo>
                      <a:pt x="20498" y="17382"/>
                    </a:lnTo>
                    <a:lnTo>
                      <a:pt x="20859" y="19465"/>
                    </a:lnTo>
                    <a:lnTo>
                      <a:pt x="21099" y="21600"/>
                    </a:lnTo>
                    <a:lnTo>
                      <a:pt x="21099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Shape 123"/>
              <p:cNvSpPr/>
              <p:nvPr/>
            </p:nvSpPr>
            <p:spPr>
              <a:xfrm>
                <a:off x="3441700" y="1009508"/>
                <a:ext cx="221263" cy="528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510" y="21600"/>
                    </a:lnTo>
                    <a:lnTo>
                      <a:pt x="12122" y="17169"/>
                    </a:lnTo>
                    <a:lnTo>
                      <a:pt x="17633" y="12738"/>
                    </a:lnTo>
                    <a:lnTo>
                      <a:pt x="20278" y="8308"/>
                    </a:lnTo>
                    <a:lnTo>
                      <a:pt x="21600" y="3323"/>
                    </a:lnTo>
                    <a:lnTo>
                      <a:pt x="21600" y="0"/>
                    </a:lnTo>
                    <a:lnTo>
                      <a:pt x="16310" y="0"/>
                    </a:lnTo>
                    <a:lnTo>
                      <a:pt x="16310" y="3323"/>
                    </a:lnTo>
                    <a:lnTo>
                      <a:pt x="14767" y="8308"/>
                    </a:lnTo>
                    <a:lnTo>
                      <a:pt x="12122" y="12738"/>
                    </a:lnTo>
                    <a:lnTo>
                      <a:pt x="6833" y="17169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Shape 124"/>
              <p:cNvSpPr/>
              <p:nvPr/>
            </p:nvSpPr>
            <p:spPr>
              <a:xfrm>
                <a:off x="0" y="94826"/>
                <a:ext cx="1085992" cy="1447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08" y="14928"/>
                    </a:moveTo>
                    <a:lnTo>
                      <a:pt x="1078" y="12502"/>
                    </a:lnTo>
                    <a:lnTo>
                      <a:pt x="2470" y="10278"/>
                    </a:lnTo>
                    <a:lnTo>
                      <a:pt x="4086" y="8290"/>
                    </a:lnTo>
                    <a:lnTo>
                      <a:pt x="6556" y="6268"/>
                    </a:lnTo>
                    <a:lnTo>
                      <a:pt x="9565" y="4448"/>
                    </a:lnTo>
                    <a:lnTo>
                      <a:pt x="13113" y="2831"/>
                    </a:lnTo>
                    <a:lnTo>
                      <a:pt x="17244" y="1617"/>
                    </a:lnTo>
                    <a:lnTo>
                      <a:pt x="21600" y="404"/>
                    </a:lnTo>
                    <a:lnTo>
                      <a:pt x="20522" y="0"/>
                    </a:lnTo>
                    <a:lnTo>
                      <a:pt x="16121" y="1213"/>
                    </a:lnTo>
                    <a:lnTo>
                      <a:pt x="12304" y="2628"/>
                    </a:lnTo>
                    <a:lnTo>
                      <a:pt x="8757" y="4246"/>
                    </a:lnTo>
                    <a:lnTo>
                      <a:pt x="5748" y="6066"/>
                    </a:lnTo>
                    <a:lnTo>
                      <a:pt x="3278" y="8087"/>
                    </a:lnTo>
                    <a:lnTo>
                      <a:pt x="1662" y="10278"/>
                    </a:lnTo>
                    <a:lnTo>
                      <a:pt x="269" y="12502"/>
                    </a:lnTo>
                    <a:lnTo>
                      <a:pt x="0" y="14928"/>
                    </a:lnTo>
                    <a:lnTo>
                      <a:pt x="269" y="16748"/>
                    </a:lnTo>
                    <a:lnTo>
                      <a:pt x="808" y="18365"/>
                    </a:lnTo>
                    <a:lnTo>
                      <a:pt x="1931" y="19983"/>
                    </a:lnTo>
                    <a:lnTo>
                      <a:pt x="3278" y="21600"/>
                    </a:lnTo>
                    <a:lnTo>
                      <a:pt x="4356" y="21600"/>
                    </a:lnTo>
                    <a:lnTo>
                      <a:pt x="3009" y="19983"/>
                    </a:lnTo>
                    <a:lnTo>
                      <a:pt x="1931" y="18365"/>
                    </a:lnTo>
                    <a:lnTo>
                      <a:pt x="1078" y="16748"/>
                    </a:lnTo>
                    <a:lnTo>
                      <a:pt x="808" y="14928"/>
                    </a:lnTo>
                    <a:lnTo>
                      <a:pt x="808" y="14928"/>
                    </a:lnTo>
                    <a:close/>
                  </a:path>
                </a:pathLst>
              </a:custGeom>
              <a:solidFill>
                <a:srgbClr val="007AAA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>
              <a:off x="9317284" y="1511300"/>
              <a:ext cx="3053363" cy="1857870"/>
              <a:chOff x="0" y="0"/>
              <a:chExt cx="3053362" cy="1857869"/>
            </a:xfrm>
          </p:grpSpPr>
          <p:sp>
            <p:nvSpPr>
              <p:cNvPr id="126" name="Shape 126"/>
              <p:cNvSpPr/>
              <p:nvPr/>
            </p:nvSpPr>
            <p:spPr>
              <a:xfrm>
                <a:off x="165100" y="99059"/>
                <a:ext cx="2711592" cy="16504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63" y="0"/>
                    </a:moveTo>
                    <a:lnTo>
                      <a:pt x="8705" y="177"/>
                    </a:lnTo>
                    <a:lnTo>
                      <a:pt x="6654" y="886"/>
                    </a:lnTo>
                    <a:lnTo>
                      <a:pt x="4730" y="1773"/>
                    </a:lnTo>
                    <a:lnTo>
                      <a:pt x="3219" y="3191"/>
                    </a:lnTo>
                    <a:lnTo>
                      <a:pt x="1816" y="4787"/>
                    </a:lnTo>
                    <a:lnTo>
                      <a:pt x="863" y="6560"/>
                    </a:lnTo>
                    <a:lnTo>
                      <a:pt x="216" y="8687"/>
                    </a:lnTo>
                    <a:lnTo>
                      <a:pt x="108" y="9751"/>
                    </a:lnTo>
                    <a:lnTo>
                      <a:pt x="0" y="10815"/>
                    </a:lnTo>
                    <a:lnTo>
                      <a:pt x="108" y="11849"/>
                    </a:lnTo>
                    <a:lnTo>
                      <a:pt x="216" y="12913"/>
                    </a:lnTo>
                    <a:lnTo>
                      <a:pt x="863" y="15040"/>
                    </a:lnTo>
                    <a:lnTo>
                      <a:pt x="1816" y="16813"/>
                    </a:lnTo>
                    <a:lnTo>
                      <a:pt x="3219" y="18409"/>
                    </a:lnTo>
                    <a:lnTo>
                      <a:pt x="4730" y="19827"/>
                    </a:lnTo>
                    <a:lnTo>
                      <a:pt x="6654" y="20714"/>
                    </a:lnTo>
                    <a:lnTo>
                      <a:pt x="8705" y="21423"/>
                    </a:lnTo>
                    <a:lnTo>
                      <a:pt x="10863" y="21600"/>
                    </a:lnTo>
                    <a:lnTo>
                      <a:pt x="13003" y="21423"/>
                    </a:lnTo>
                    <a:lnTo>
                      <a:pt x="15053" y="20714"/>
                    </a:lnTo>
                    <a:lnTo>
                      <a:pt x="16870" y="19827"/>
                    </a:lnTo>
                    <a:lnTo>
                      <a:pt x="18489" y="18409"/>
                    </a:lnTo>
                    <a:lnTo>
                      <a:pt x="19784" y="16813"/>
                    </a:lnTo>
                    <a:lnTo>
                      <a:pt x="20737" y="15040"/>
                    </a:lnTo>
                    <a:lnTo>
                      <a:pt x="21384" y="12913"/>
                    </a:lnTo>
                    <a:lnTo>
                      <a:pt x="21600" y="11849"/>
                    </a:lnTo>
                    <a:lnTo>
                      <a:pt x="21600" y="10815"/>
                    </a:lnTo>
                    <a:lnTo>
                      <a:pt x="21600" y="9751"/>
                    </a:lnTo>
                    <a:lnTo>
                      <a:pt x="21384" y="8687"/>
                    </a:lnTo>
                    <a:lnTo>
                      <a:pt x="20737" y="6560"/>
                    </a:lnTo>
                    <a:lnTo>
                      <a:pt x="19784" y="4787"/>
                    </a:lnTo>
                    <a:lnTo>
                      <a:pt x="18489" y="3191"/>
                    </a:lnTo>
                    <a:lnTo>
                      <a:pt x="16870" y="1773"/>
                    </a:lnTo>
                    <a:lnTo>
                      <a:pt x="15053" y="886"/>
                    </a:lnTo>
                    <a:lnTo>
                      <a:pt x="13003" y="177"/>
                    </a:lnTo>
                    <a:lnTo>
                      <a:pt x="10863" y="0"/>
                    </a:lnTo>
                    <a:lnTo>
                      <a:pt x="10863" y="0"/>
                    </a:lnTo>
                    <a:close/>
                    <a:moveTo>
                      <a:pt x="10863" y="20891"/>
                    </a:moveTo>
                    <a:lnTo>
                      <a:pt x="8813" y="20714"/>
                    </a:lnTo>
                    <a:lnTo>
                      <a:pt x="6870" y="20182"/>
                    </a:lnTo>
                    <a:lnTo>
                      <a:pt x="5162" y="19118"/>
                    </a:lnTo>
                    <a:lnTo>
                      <a:pt x="3651" y="18054"/>
                    </a:lnTo>
                    <a:lnTo>
                      <a:pt x="2356" y="16459"/>
                    </a:lnTo>
                    <a:lnTo>
                      <a:pt x="1493" y="14686"/>
                    </a:lnTo>
                    <a:lnTo>
                      <a:pt x="863" y="12913"/>
                    </a:lnTo>
                    <a:lnTo>
                      <a:pt x="755" y="11849"/>
                    </a:lnTo>
                    <a:lnTo>
                      <a:pt x="647" y="10815"/>
                    </a:lnTo>
                    <a:lnTo>
                      <a:pt x="755" y="9751"/>
                    </a:lnTo>
                    <a:lnTo>
                      <a:pt x="863" y="8865"/>
                    </a:lnTo>
                    <a:lnTo>
                      <a:pt x="1493" y="6914"/>
                    </a:lnTo>
                    <a:lnTo>
                      <a:pt x="2356" y="5141"/>
                    </a:lnTo>
                    <a:lnTo>
                      <a:pt x="3651" y="3723"/>
                    </a:lnTo>
                    <a:lnTo>
                      <a:pt x="5162" y="2482"/>
                    </a:lnTo>
                    <a:lnTo>
                      <a:pt x="6870" y="1596"/>
                    </a:lnTo>
                    <a:lnTo>
                      <a:pt x="8813" y="886"/>
                    </a:lnTo>
                    <a:lnTo>
                      <a:pt x="10863" y="709"/>
                    </a:lnTo>
                    <a:lnTo>
                      <a:pt x="12895" y="886"/>
                    </a:lnTo>
                    <a:lnTo>
                      <a:pt x="14838" y="1596"/>
                    </a:lnTo>
                    <a:lnTo>
                      <a:pt x="16546" y="2482"/>
                    </a:lnTo>
                    <a:lnTo>
                      <a:pt x="18057" y="3723"/>
                    </a:lnTo>
                    <a:lnTo>
                      <a:pt x="19244" y="5141"/>
                    </a:lnTo>
                    <a:lnTo>
                      <a:pt x="20215" y="6914"/>
                    </a:lnTo>
                    <a:lnTo>
                      <a:pt x="20737" y="8865"/>
                    </a:lnTo>
                    <a:lnTo>
                      <a:pt x="20953" y="10815"/>
                    </a:lnTo>
                    <a:lnTo>
                      <a:pt x="20737" y="12913"/>
                    </a:lnTo>
                    <a:lnTo>
                      <a:pt x="20215" y="14686"/>
                    </a:lnTo>
                    <a:lnTo>
                      <a:pt x="19244" y="16459"/>
                    </a:lnTo>
                    <a:lnTo>
                      <a:pt x="18057" y="18054"/>
                    </a:lnTo>
                    <a:lnTo>
                      <a:pt x="16546" y="19118"/>
                    </a:lnTo>
                    <a:lnTo>
                      <a:pt x="14838" y="20182"/>
                    </a:lnTo>
                    <a:lnTo>
                      <a:pt x="12895" y="20714"/>
                    </a:lnTo>
                    <a:lnTo>
                      <a:pt x="10863" y="20891"/>
                    </a:lnTo>
                    <a:lnTo>
                      <a:pt x="10863" y="208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Shape 127"/>
              <p:cNvSpPr/>
              <p:nvPr/>
            </p:nvSpPr>
            <p:spPr>
              <a:xfrm>
                <a:off x="0" y="17780"/>
                <a:ext cx="1231900" cy="1663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3" y="11782"/>
                    </a:moveTo>
                    <a:lnTo>
                      <a:pt x="1429" y="9672"/>
                    </a:lnTo>
                    <a:lnTo>
                      <a:pt x="2621" y="7737"/>
                    </a:lnTo>
                    <a:lnTo>
                      <a:pt x="4288" y="5979"/>
                    </a:lnTo>
                    <a:lnTo>
                      <a:pt x="6869" y="4396"/>
                    </a:lnTo>
                    <a:lnTo>
                      <a:pt x="9966" y="2989"/>
                    </a:lnTo>
                    <a:lnTo>
                      <a:pt x="13301" y="1758"/>
                    </a:lnTo>
                    <a:lnTo>
                      <a:pt x="17312" y="879"/>
                    </a:lnTo>
                    <a:lnTo>
                      <a:pt x="21600" y="352"/>
                    </a:lnTo>
                    <a:lnTo>
                      <a:pt x="21600" y="0"/>
                    </a:lnTo>
                    <a:lnTo>
                      <a:pt x="17074" y="528"/>
                    </a:lnTo>
                    <a:lnTo>
                      <a:pt x="13063" y="1407"/>
                    </a:lnTo>
                    <a:lnTo>
                      <a:pt x="9251" y="2638"/>
                    </a:lnTo>
                    <a:lnTo>
                      <a:pt x="6154" y="4045"/>
                    </a:lnTo>
                    <a:lnTo>
                      <a:pt x="3574" y="5803"/>
                    </a:lnTo>
                    <a:lnTo>
                      <a:pt x="1668" y="7561"/>
                    </a:lnTo>
                    <a:lnTo>
                      <a:pt x="476" y="9672"/>
                    </a:lnTo>
                    <a:lnTo>
                      <a:pt x="0" y="11782"/>
                    </a:lnTo>
                    <a:lnTo>
                      <a:pt x="238" y="13335"/>
                    </a:lnTo>
                    <a:lnTo>
                      <a:pt x="715" y="14742"/>
                    </a:lnTo>
                    <a:lnTo>
                      <a:pt x="1668" y="15973"/>
                    </a:lnTo>
                    <a:lnTo>
                      <a:pt x="3097" y="17380"/>
                    </a:lnTo>
                    <a:lnTo>
                      <a:pt x="4526" y="18611"/>
                    </a:lnTo>
                    <a:lnTo>
                      <a:pt x="6393" y="19666"/>
                    </a:lnTo>
                    <a:lnTo>
                      <a:pt x="8775" y="20721"/>
                    </a:lnTo>
                    <a:lnTo>
                      <a:pt x="11157" y="21600"/>
                    </a:lnTo>
                    <a:lnTo>
                      <a:pt x="12825" y="21600"/>
                    </a:lnTo>
                    <a:lnTo>
                      <a:pt x="10204" y="20721"/>
                    </a:lnTo>
                    <a:lnTo>
                      <a:pt x="8060" y="19666"/>
                    </a:lnTo>
                    <a:lnTo>
                      <a:pt x="5916" y="18611"/>
                    </a:lnTo>
                    <a:lnTo>
                      <a:pt x="4288" y="17380"/>
                    </a:lnTo>
                    <a:lnTo>
                      <a:pt x="2859" y="16149"/>
                    </a:lnTo>
                    <a:lnTo>
                      <a:pt x="1906" y="14742"/>
                    </a:lnTo>
                    <a:lnTo>
                      <a:pt x="1191" y="13335"/>
                    </a:lnTo>
                    <a:lnTo>
                      <a:pt x="953" y="11782"/>
                    </a:lnTo>
                    <a:lnTo>
                      <a:pt x="953" y="1178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1498600" y="0"/>
                <a:ext cx="1374987" cy="568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26" y="1029"/>
                    </a:moveTo>
                    <a:lnTo>
                      <a:pt x="4008" y="1543"/>
                    </a:lnTo>
                    <a:lnTo>
                      <a:pt x="7200" y="2571"/>
                    </a:lnTo>
                    <a:lnTo>
                      <a:pt x="10357" y="4114"/>
                    </a:lnTo>
                    <a:lnTo>
                      <a:pt x="13336" y="6686"/>
                    </a:lnTo>
                    <a:lnTo>
                      <a:pt x="15890" y="9771"/>
                    </a:lnTo>
                    <a:lnTo>
                      <a:pt x="18231" y="13371"/>
                    </a:lnTo>
                    <a:lnTo>
                      <a:pt x="20110" y="16971"/>
                    </a:lnTo>
                    <a:lnTo>
                      <a:pt x="21600" y="21600"/>
                    </a:lnTo>
                    <a:lnTo>
                      <a:pt x="21600" y="18514"/>
                    </a:lnTo>
                    <a:lnTo>
                      <a:pt x="19898" y="14400"/>
                    </a:lnTo>
                    <a:lnTo>
                      <a:pt x="17805" y="10800"/>
                    </a:lnTo>
                    <a:lnTo>
                      <a:pt x="15464" y="7714"/>
                    </a:lnTo>
                    <a:lnTo>
                      <a:pt x="12910" y="5143"/>
                    </a:lnTo>
                    <a:lnTo>
                      <a:pt x="10144" y="3086"/>
                    </a:lnTo>
                    <a:lnTo>
                      <a:pt x="6987" y="1543"/>
                    </a:lnTo>
                    <a:lnTo>
                      <a:pt x="3795" y="514"/>
                    </a:lnTo>
                    <a:lnTo>
                      <a:pt x="426" y="0"/>
                    </a:lnTo>
                    <a:lnTo>
                      <a:pt x="213" y="0"/>
                    </a:lnTo>
                    <a:lnTo>
                      <a:pt x="0" y="0"/>
                    </a:lnTo>
                    <a:lnTo>
                      <a:pt x="0" y="1029"/>
                    </a:lnTo>
                    <a:lnTo>
                      <a:pt x="213" y="1029"/>
                    </a:lnTo>
                    <a:lnTo>
                      <a:pt x="426" y="1029"/>
                    </a:lnTo>
                    <a:lnTo>
                      <a:pt x="426" y="10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383A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2522502" y="1465016"/>
                <a:ext cx="165101" cy="121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800" y="12000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16200" y="16800"/>
                    </a:lnTo>
                    <a:lnTo>
                      <a:pt x="21600" y="9600"/>
                    </a:lnTo>
                    <a:lnTo>
                      <a:pt x="21600" y="9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849489" y="1614029"/>
                <a:ext cx="1591734" cy="243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61" y="18000"/>
                    </a:moveTo>
                    <a:lnTo>
                      <a:pt x="6771" y="18000"/>
                    </a:lnTo>
                    <a:lnTo>
                      <a:pt x="4381" y="15600"/>
                    </a:lnTo>
                    <a:lnTo>
                      <a:pt x="0" y="9600"/>
                    </a:lnTo>
                    <a:lnTo>
                      <a:pt x="0" y="13200"/>
                    </a:lnTo>
                    <a:lnTo>
                      <a:pt x="4381" y="19200"/>
                    </a:lnTo>
                    <a:lnTo>
                      <a:pt x="6771" y="21600"/>
                    </a:lnTo>
                    <a:lnTo>
                      <a:pt x="9161" y="21600"/>
                    </a:lnTo>
                    <a:lnTo>
                      <a:pt x="12623" y="20400"/>
                    </a:lnTo>
                    <a:lnTo>
                      <a:pt x="15932" y="16800"/>
                    </a:lnTo>
                    <a:lnTo>
                      <a:pt x="18843" y="12000"/>
                    </a:lnTo>
                    <a:lnTo>
                      <a:pt x="21600" y="4800"/>
                    </a:lnTo>
                    <a:lnTo>
                      <a:pt x="21600" y="0"/>
                    </a:lnTo>
                    <a:lnTo>
                      <a:pt x="18843" y="8400"/>
                    </a:lnTo>
                    <a:lnTo>
                      <a:pt x="15932" y="13200"/>
                    </a:lnTo>
                    <a:lnTo>
                      <a:pt x="12623" y="16800"/>
                    </a:lnTo>
                    <a:lnTo>
                      <a:pt x="9161" y="18000"/>
                    </a:lnTo>
                    <a:lnTo>
                      <a:pt x="9161" y="18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2730500" y="668020"/>
                <a:ext cx="322863" cy="769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75" y="7221"/>
                    </a:moveTo>
                    <a:lnTo>
                      <a:pt x="17069" y="10958"/>
                    </a:lnTo>
                    <a:lnTo>
                      <a:pt x="13443" y="15139"/>
                    </a:lnTo>
                    <a:lnTo>
                      <a:pt x="7099" y="18560"/>
                    </a:lnTo>
                    <a:lnTo>
                      <a:pt x="0" y="21600"/>
                    </a:lnTo>
                    <a:lnTo>
                      <a:pt x="4380" y="21600"/>
                    </a:lnTo>
                    <a:lnTo>
                      <a:pt x="11631" y="18179"/>
                    </a:lnTo>
                    <a:lnTo>
                      <a:pt x="17069" y="14759"/>
                    </a:lnTo>
                    <a:lnTo>
                      <a:pt x="20694" y="10958"/>
                    </a:lnTo>
                    <a:lnTo>
                      <a:pt x="21600" y="7221"/>
                    </a:lnTo>
                    <a:lnTo>
                      <a:pt x="20694" y="3801"/>
                    </a:lnTo>
                    <a:lnTo>
                      <a:pt x="17975" y="0"/>
                    </a:lnTo>
                    <a:lnTo>
                      <a:pt x="13443" y="0"/>
                    </a:lnTo>
                    <a:lnTo>
                      <a:pt x="17069" y="3801"/>
                    </a:lnTo>
                    <a:lnTo>
                      <a:pt x="17975" y="7221"/>
                    </a:lnTo>
                    <a:lnTo>
                      <a:pt x="17975" y="722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2104813" y="596900"/>
                <a:ext cx="187396" cy="203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354" y="21600"/>
                    </a:moveTo>
                    <a:lnTo>
                      <a:pt x="21600" y="20160"/>
                    </a:lnTo>
                    <a:lnTo>
                      <a:pt x="18477" y="14400"/>
                    </a:lnTo>
                    <a:lnTo>
                      <a:pt x="13793" y="10080"/>
                    </a:lnTo>
                    <a:lnTo>
                      <a:pt x="1561" y="0"/>
                    </a:lnTo>
                    <a:lnTo>
                      <a:pt x="0" y="4320"/>
                    </a:lnTo>
                    <a:lnTo>
                      <a:pt x="9108" y="11520"/>
                    </a:lnTo>
                    <a:lnTo>
                      <a:pt x="15354" y="21600"/>
                    </a:lnTo>
                    <a:lnTo>
                      <a:pt x="15354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Shape 133"/>
              <p:cNvSpPr/>
              <p:nvPr/>
            </p:nvSpPr>
            <p:spPr>
              <a:xfrm>
                <a:off x="714022" y="431800"/>
                <a:ext cx="1618827" cy="973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877" y="10825"/>
                    </a:moveTo>
                    <a:lnTo>
                      <a:pt x="20696" y="12880"/>
                    </a:lnTo>
                    <a:lnTo>
                      <a:pt x="20154" y="14684"/>
                    </a:lnTo>
                    <a:lnTo>
                      <a:pt x="19069" y="16488"/>
                    </a:lnTo>
                    <a:lnTo>
                      <a:pt x="18015" y="17992"/>
                    </a:lnTo>
                    <a:lnTo>
                      <a:pt x="16388" y="19194"/>
                    </a:lnTo>
                    <a:lnTo>
                      <a:pt x="14762" y="20097"/>
                    </a:lnTo>
                    <a:lnTo>
                      <a:pt x="12773" y="20698"/>
                    </a:lnTo>
                    <a:lnTo>
                      <a:pt x="10815" y="20999"/>
                    </a:lnTo>
                    <a:lnTo>
                      <a:pt x="8827" y="20698"/>
                    </a:lnTo>
                    <a:lnTo>
                      <a:pt x="6838" y="20097"/>
                    </a:lnTo>
                    <a:lnTo>
                      <a:pt x="5212" y="19194"/>
                    </a:lnTo>
                    <a:lnTo>
                      <a:pt x="3585" y="17992"/>
                    </a:lnTo>
                    <a:lnTo>
                      <a:pt x="2531" y="16488"/>
                    </a:lnTo>
                    <a:lnTo>
                      <a:pt x="1446" y="14684"/>
                    </a:lnTo>
                    <a:lnTo>
                      <a:pt x="904" y="12880"/>
                    </a:lnTo>
                    <a:lnTo>
                      <a:pt x="723" y="10825"/>
                    </a:lnTo>
                    <a:lnTo>
                      <a:pt x="904" y="8720"/>
                    </a:lnTo>
                    <a:lnTo>
                      <a:pt x="1446" y="6916"/>
                    </a:lnTo>
                    <a:lnTo>
                      <a:pt x="2531" y="5112"/>
                    </a:lnTo>
                    <a:lnTo>
                      <a:pt x="3585" y="3608"/>
                    </a:lnTo>
                    <a:lnTo>
                      <a:pt x="5212" y="2406"/>
                    </a:lnTo>
                    <a:lnTo>
                      <a:pt x="6838" y="1503"/>
                    </a:lnTo>
                    <a:lnTo>
                      <a:pt x="8827" y="902"/>
                    </a:lnTo>
                    <a:lnTo>
                      <a:pt x="10815" y="601"/>
                    </a:lnTo>
                    <a:lnTo>
                      <a:pt x="12592" y="902"/>
                    </a:lnTo>
                    <a:lnTo>
                      <a:pt x="14400" y="1503"/>
                    </a:lnTo>
                    <a:lnTo>
                      <a:pt x="16027" y="2406"/>
                    </a:lnTo>
                    <a:lnTo>
                      <a:pt x="17473" y="3308"/>
                    </a:lnTo>
                    <a:lnTo>
                      <a:pt x="17654" y="2406"/>
                    </a:lnTo>
                    <a:lnTo>
                      <a:pt x="14400" y="601"/>
                    </a:lnTo>
                    <a:lnTo>
                      <a:pt x="12592" y="301"/>
                    </a:lnTo>
                    <a:lnTo>
                      <a:pt x="10815" y="0"/>
                    </a:lnTo>
                    <a:lnTo>
                      <a:pt x="8646" y="301"/>
                    </a:lnTo>
                    <a:lnTo>
                      <a:pt x="6658" y="902"/>
                    </a:lnTo>
                    <a:lnTo>
                      <a:pt x="4850" y="1804"/>
                    </a:lnTo>
                    <a:lnTo>
                      <a:pt x="3223" y="3308"/>
                    </a:lnTo>
                    <a:lnTo>
                      <a:pt x="1808" y="4811"/>
                    </a:lnTo>
                    <a:lnTo>
                      <a:pt x="904" y="6615"/>
                    </a:lnTo>
                    <a:lnTo>
                      <a:pt x="181" y="8720"/>
                    </a:lnTo>
                    <a:lnTo>
                      <a:pt x="0" y="10825"/>
                    </a:lnTo>
                    <a:lnTo>
                      <a:pt x="181" y="12880"/>
                    </a:lnTo>
                    <a:lnTo>
                      <a:pt x="904" y="14985"/>
                    </a:lnTo>
                    <a:lnTo>
                      <a:pt x="1808" y="16789"/>
                    </a:lnTo>
                    <a:lnTo>
                      <a:pt x="3223" y="18593"/>
                    </a:lnTo>
                    <a:lnTo>
                      <a:pt x="4850" y="19796"/>
                    </a:lnTo>
                    <a:lnTo>
                      <a:pt x="6658" y="20698"/>
                    </a:lnTo>
                    <a:lnTo>
                      <a:pt x="8646" y="21299"/>
                    </a:lnTo>
                    <a:lnTo>
                      <a:pt x="10815" y="21600"/>
                    </a:lnTo>
                    <a:lnTo>
                      <a:pt x="12954" y="21299"/>
                    </a:lnTo>
                    <a:lnTo>
                      <a:pt x="14942" y="20698"/>
                    </a:lnTo>
                    <a:lnTo>
                      <a:pt x="16931" y="19796"/>
                    </a:lnTo>
                    <a:lnTo>
                      <a:pt x="18377" y="18593"/>
                    </a:lnTo>
                    <a:lnTo>
                      <a:pt x="19792" y="16789"/>
                    </a:lnTo>
                    <a:lnTo>
                      <a:pt x="20696" y="14985"/>
                    </a:lnTo>
                    <a:lnTo>
                      <a:pt x="21419" y="12880"/>
                    </a:lnTo>
                    <a:lnTo>
                      <a:pt x="21600" y="10825"/>
                    </a:lnTo>
                    <a:lnTo>
                      <a:pt x="21600" y="10224"/>
                    </a:lnTo>
                    <a:lnTo>
                      <a:pt x="21419" y="9622"/>
                    </a:lnTo>
                    <a:lnTo>
                      <a:pt x="20696" y="9923"/>
                    </a:lnTo>
                    <a:lnTo>
                      <a:pt x="20877" y="10524"/>
                    </a:lnTo>
                    <a:lnTo>
                      <a:pt x="20877" y="10825"/>
                    </a:lnTo>
                    <a:lnTo>
                      <a:pt x="20877" y="10825"/>
                    </a:lnTo>
                    <a:close/>
                  </a:path>
                </a:pathLst>
              </a:custGeom>
              <a:solidFill>
                <a:srgbClr val="007AAA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497275" y="342900"/>
                <a:ext cx="2052321" cy="1203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38" y="0"/>
                    </a:moveTo>
                    <a:lnTo>
                      <a:pt x="14638" y="729"/>
                    </a:lnTo>
                    <a:lnTo>
                      <a:pt x="17204" y="2432"/>
                    </a:lnTo>
                    <a:lnTo>
                      <a:pt x="18178" y="3404"/>
                    </a:lnTo>
                    <a:lnTo>
                      <a:pt x="19176" y="4620"/>
                    </a:lnTo>
                    <a:lnTo>
                      <a:pt x="19889" y="5836"/>
                    </a:lnTo>
                    <a:lnTo>
                      <a:pt x="20459" y="7295"/>
                    </a:lnTo>
                    <a:lnTo>
                      <a:pt x="20745" y="8753"/>
                    </a:lnTo>
                    <a:lnTo>
                      <a:pt x="20887" y="10456"/>
                    </a:lnTo>
                    <a:lnTo>
                      <a:pt x="20745" y="12603"/>
                    </a:lnTo>
                    <a:lnTo>
                      <a:pt x="20032" y="14549"/>
                    </a:lnTo>
                    <a:lnTo>
                      <a:pt x="19176" y="16251"/>
                    </a:lnTo>
                    <a:lnTo>
                      <a:pt x="17893" y="17953"/>
                    </a:lnTo>
                    <a:lnTo>
                      <a:pt x="16491" y="19168"/>
                    </a:lnTo>
                    <a:lnTo>
                      <a:pt x="14780" y="20141"/>
                    </a:lnTo>
                    <a:lnTo>
                      <a:pt x="12784" y="20627"/>
                    </a:lnTo>
                    <a:lnTo>
                      <a:pt x="10812" y="20871"/>
                    </a:lnTo>
                    <a:lnTo>
                      <a:pt x="8816" y="20627"/>
                    </a:lnTo>
                    <a:lnTo>
                      <a:pt x="6820" y="20141"/>
                    </a:lnTo>
                    <a:lnTo>
                      <a:pt x="5109" y="19168"/>
                    </a:lnTo>
                    <a:lnTo>
                      <a:pt x="3707" y="17953"/>
                    </a:lnTo>
                    <a:lnTo>
                      <a:pt x="2424" y="16251"/>
                    </a:lnTo>
                    <a:lnTo>
                      <a:pt x="1568" y="14549"/>
                    </a:lnTo>
                    <a:lnTo>
                      <a:pt x="855" y="12603"/>
                    </a:lnTo>
                    <a:lnTo>
                      <a:pt x="713" y="10456"/>
                    </a:lnTo>
                    <a:lnTo>
                      <a:pt x="855" y="8997"/>
                    </a:lnTo>
                    <a:lnTo>
                      <a:pt x="1141" y="7538"/>
                    </a:lnTo>
                    <a:lnTo>
                      <a:pt x="1568" y="6322"/>
                    </a:lnTo>
                    <a:lnTo>
                      <a:pt x="2139" y="5106"/>
                    </a:lnTo>
                    <a:lnTo>
                      <a:pt x="1568" y="4620"/>
                    </a:lnTo>
                    <a:lnTo>
                      <a:pt x="855" y="5836"/>
                    </a:lnTo>
                    <a:lnTo>
                      <a:pt x="428" y="7295"/>
                    </a:lnTo>
                    <a:lnTo>
                      <a:pt x="143" y="8753"/>
                    </a:lnTo>
                    <a:lnTo>
                      <a:pt x="0" y="10456"/>
                    </a:lnTo>
                    <a:lnTo>
                      <a:pt x="285" y="12603"/>
                    </a:lnTo>
                    <a:lnTo>
                      <a:pt x="855" y="14792"/>
                    </a:lnTo>
                    <a:lnTo>
                      <a:pt x="1853" y="16737"/>
                    </a:lnTo>
                    <a:lnTo>
                      <a:pt x="3137" y="18196"/>
                    </a:lnTo>
                    <a:lnTo>
                      <a:pt x="4824" y="19655"/>
                    </a:lnTo>
                    <a:lnTo>
                      <a:pt x="6535" y="20627"/>
                    </a:lnTo>
                    <a:lnTo>
                      <a:pt x="8673" y="21357"/>
                    </a:lnTo>
                    <a:lnTo>
                      <a:pt x="10812" y="21600"/>
                    </a:lnTo>
                    <a:lnTo>
                      <a:pt x="12927" y="21357"/>
                    </a:lnTo>
                    <a:lnTo>
                      <a:pt x="15065" y="20627"/>
                    </a:lnTo>
                    <a:lnTo>
                      <a:pt x="16919" y="19655"/>
                    </a:lnTo>
                    <a:lnTo>
                      <a:pt x="18463" y="18196"/>
                    </a:lnTo>
                    <a:lnTo>
                      <a:pt x="19747" y="16737"/>
                    </a:lnTo>
                    <a:lnTo>
                      <a:pt x="20745" y="14792"/>
                    </a:lnTo>
                    <a:lnTo>
                      <a:pt x="21315" y="12603"/>
                    </a:lnTo>
                    <a:lnTo>
                      <a:pt x="21600" y="10456"/>
                    </a:lnTo>
                    <a:lnTo>
                      <a:pt x="21457" y="8753"/>
                    </a:lnTo>
                    <a:lnTo>
                      <a:pt x="21030" y="7051"/>
                    </a:lnTo>
                    <a:lnTo>
                      <a:pt x="20459" y="5349"/>
                    </a:lnTo>
                    <a:lnTo>
                      <a:pt x="19604" y="4134"/>
                    </a:lnTo>
                    <a:lnTo>
                      <a:pt x="18606" y="2675"/>
                    </a:lnTo>
                    <a:lnTo>
                      <a:pt x="17465" y="1702"/>
                    </a:lnTo>
                    <a:lnTo>
                      <a:pt x="14638" y="0"/>
                    </a:lnTo>
                    <a:lnTo>
                      <a:pt x="1463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FAC"/>
                  </a:gs>
                  <a:gs pos="100000">
                    <a:srgbClr val="007A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982698" y="302259"/>
                <a:ext cx="824090" cy="149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03" y="5891"/>
                    </a:moveTo>
                    <a:lnTo>
                      <a:pt x="17694" y="7855"/>
                    </a:lnTo>
                    <a:lnTo>
                      <a:pt x="21245" y="9818"/>
                    </a:lnTo>
                    <a:lnTo>
                      <a:pt x="21600" y="3927"/>
                    </a:lnTo>
                    <a:lnTo>
                      <a:pt x="18049" y="1964"/>
                    </a:lnTo>
                    <a:lnTo>
                      <a:pt x="14203" y="0"/>
                    </a:lnTo>
                    <a:lnTo>
                      <a:pt x="10297" y="1964"/>
                    </a:lnTo>
                    <a:lnTo>
                      <a:pt x="6746" y="3927"/>
                    </a:lnTo>
                    <a:lnTo>
                      <a:pt x="0" y="13745"/>
                    </a:lnTo>
                    <a:lnTo>
                      <a:pt x="0" y="21600"/>
                    </a:lnTo>
                    <a:lnTo>
                      <a:pt x="3196" y="15709"/>
                    </a:lnTo>
                    <a:lnTo>
                      <a:pt x="6746" y="9818"/>
                    </a:lnTo>
                    <a:lnTo>
                      <a:pt x="10297" y="7855"/>
                    </a:lnTo>
                    <a:lnTo>
                      <a:pt x="14203" y="5891"/>
                    </a:lnTo>
                    <a:lnTo>
                      <a:pt x="14203" y="58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754662" y="451273"/>
                <a:ext cx="149014" cy="114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100"/>
                    </a:moveTo>
                    <a:lnTo>
                      <a:pt x="15709" y="0"/>
                    </a:lnTo>
                    <a:lnTo>
                      <a:pt x="7855" y="5400"/>
                    </a:lnTo>
                    <a:lnTo>
                      <a:pt x="0" y="13500"/>
                    </a:lnTo>
                    <a:lnTo>
                      <a:pt x="3927" y="21600"/>
                    </a:lnTo>
                    <a:lnTo>
                      <a:pt x="13745" y="13500"/>
                    </a:lnTo>
                    <a:lnTo>
                      <a:pt x="21600" y="8100"/>
                    </a:lnTo>
                    <a:lnTo>
                      <a:pt x="21600" y="81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942057" y="558799"/>
                <a:ext cx="1169530" cy="720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Shape 138"/>
              <p:cNvSpPr/>
              <p:nvPr/>
            </p:nvSpPr>
            <p:spPr>
              <a:xfrm>
                <a:off x="1014307" y="613833"/>
                <a:ext cx="1006969" cy="61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1086556" y="658989"/>
                <a:ext cx="871503" cy="526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1185898" y="722207"/>
                <a:ext cx="672818" cy="399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4A1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1267177" y="767362"/>
                <a:ext cx="501228" cy="313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1375551" y="838200"/>
                <a:ext cx="284481" cy="182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7A5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>
              <a:off x="11920784" y="762000"/>
              <a:ext cx="955324" cy="576581"/>
              <a:chOff x="0" y="0"/>
              <a:chExt cx="955322" cy="576580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0" y="360680"/>
                <a:ext cx="864729" cy="215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18" y="21600"/>
                    </a:moveTo>
                    <a:lnTo>
                      <a:pt x="8086" y="20250"/>
                    </a:lnTo>
                    <a:lnTo>
                      <a:pt x="4693" y="14850"/>
                    </a:lnTo>
                    <a:lnTo>
                      <a:pt x="1979" y="8100"/>
                    </a:lnTo>
                    <a:lnTo>
                      <a:pt x="339" y="0"/>
                    </a:lnTo>
                    <a:lnTo>
                      <a:pt x="0" y="1350"/>
                    </a:lnTo>
                    <a:lnTo>
                      <a:pt x="1640" y="9450"/>
                    </a:lnTo>
                    <a:lnTo>
                      <a:pt x="4354" y="16200"/>
                    </a:lnTo>
                    <a:lnTo>
                      <a:pt x="7747" y="20250"/>
                    </a:lnTo>
                    <a:lnTo>
                      <a:pt x="11818" y="21600"/>
                    </a:lnTo>
                    <a:lnTo>
                      <a:pt x="14871" y="20250"/>
                    </a:lnTo>
                    <a:lnTo>
                      <a:pt x="17585" y="18900"/>
                    </a:lnTo>
                    <a:lnTo>
                      <a:pt x="19904" y="14850"/>
                    </a:lnTo>
                    <a:lnTo>
                      <a:pt x="21600" y="9450"/>
                    </a:lnTo>
                    <a:lnTo>
                      <a:pt x="21261" y="9450"/>
                    </a:lnTo>
                    <a:lnTo>
                      <a:pt x="19564" y="14850"/>
                    </a:lnTo>
                    <a:lnTo>
                      <a:pt x="17246" y="17550"/>
                    </a:lnTo>
                    <a:lnTo>
                      <a:pt x="14871" y="20250"/>
                    </a:lnTo>
                    <a:lnTo>
                      <a:pt x="11818" y="21600"/>
                    </a:lnTo>
                    <a:lnTo>
                      <a:pt x="11818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74789" y="0"/>
                <a:ext cx="582507" cy="121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567" y="0"/>
                    </a:moveTo>
                    <a:lnTo>
                      <a:pt x="18084" y="2400"/>
                    </a:lnTo>
                    <a:lnTo>
                      <a:pt x="21600" y="4800"/>
                    </a:lnTo>
                    <a:lnTo>
                      <a:pt x="21098" y="2400"/>
                    </a:lnTo>
                    <a:lnTo>
                      <a:pt x="18084" y="0"/>
                    </a:lnTo>
                    <a:lnTo>
                      <a:pt x="14567" y="0"/>
                    </a:lnTo>
                    <a:lnTo>
                      <a:pt x="10047" y="2400"/>
                    </a:lnTo>
                    <a:lnTo>
                      <a:pt x="6530" y="4800"/>
                    </a:lnTo>
                    <a:lnTo>
                      <a:pt x="3014" y="12000"/>
                    </a:lnTo>
                    <a:lnTo>
                      <a:pt x="0" y="19200"/>
                    </a:lnTo>
                    <a:lnTo>
                      <a:pt x="502" y="21600"/>
                    </a:lnTo>
                    <a:lnTo>
                      <a:pt x="3014" y="14400"/>
                    </a:lnTo>
                    <a:lnTo>
                      <a:pt x="6530" y="7200"/>
                    </a:lnTo>
                    <a:lnTo>
                      <a:pt x="10047" y="2400"/>
                    </a:lnTo>
                    <a:lnTo>
                      <a:pt x="14567" y="0"/>
                    </a:lnTo>
                    <a:lnTo>
                      <a:pt x="1456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Shape 146"/>
              <p:cNvSpPr/>
              <p:nvPr/>
            </p:nvSpPr>
            <p:spPr>
              <a:xfrm>
                <a:off x="819856" y="89746"/>
                <a:ext cx="135467" cy="352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0" y="12462"/>
                    </a:moveTo>
                    <a:lnTo>
                      <a:pt x="17280" y="17446"/>
                    </a:lnTo>
                    <a:lnTo>
                      <a:pt x="8640" y="21600"/>
                    </a:lnTo>
                    <a:lnTo>
                      <a:pt x="10800" y="21600"/>
                    </a:lnTo>
                    <a:lnTo>
                      <a:pt x="19440" y="17446"/>
                    </a:lnTo>
                    <a:lnTo>
                      <a:pt x="21600" y="12462"/>
                    </a:lnTo>
                    <a:lnTo>
                      <a:pt x="19440" y="9138"/>
                    </a:lnTo>
                    <a:lnTo>
                      <a:pt x="17280" y="5815"/>
                    </a:lnTo>
                    <a:lnTo>
                      <a:pt x="10800" y="2492"/>
                    </a:lnTo>
                    <a:lnTo>
                      <a:pt x="2160" y="0"/>
                    </a:lnTo>
                    <a:lnTo>
                      <a:pt x="0" y="831"/>
                    </a:lnTo>
                    <a:lnTo>
                      <a:pt x="8640" y="3323"/>
                    </a:lnTo>
                    <a:lnTo>
                      <a:pt x="15120" y="5815"/>
                    </a:lnTo>
                    <a:lnTo>
                      <a:pt x="17280" y="9138"/>
                    </a:lnTo>
                    <a:lnTo>
                      <a:pt x="19440" y="12462"/>
                    </a:lnTo>
                    <a:lnTo>
                      <a:pt x="19440" y="1246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Shape 147"/>
              <p:cNvSpPr/>
              <p:nvPr/>
            </p:nvSpPr>
            <p:spPr>
              <a:xfrm>
                <a:off x="210256" y="496146"/>
                <a:ext cx="431801" cy="40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25" y="14400"/>
                    </a:moveTo>
                    <a:lnTo>
                      <a:pt x="8100" y="7200"/>
                    </a:lnTo>
                    <a:lnTo>
                      <a:pt x="3375" y="0"/>
                    </a:lnTo>
                    <a:lnTo>
                      <a:pt x="0" y="0"/>
                    </a:lnTo>
                    <a:lnTo>
                      <a:pt x="6075" y="14400"/>
                    </a:lnTo>
                    <a:lnTo>
                      <a:pt x="12825" y="21600"/>
                    </a:lnTo>
                    <a:lnTo>
                      <a:pt x="17550" y="21600"/>
                    </a:lnTo>
                    <a:lnTo>
                      <a:pt x="21600" y="14400"/>
                    </a:lnTo>
                    <a:lnTo>
                      <a:pt x="20925" y="0"/>
                    </a:lnTo>
                    <a:lnTo>
                      <a:pt x="16875" y="7200"/>
                    </a:lnTo>
                    <a:lnTo>
                      <a:pt x="12825" y="14400"/>
                    </a:lnTo>
                    <a:lnTo>
                      <a:pt x="12825" y="144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50800" y="35559"/>
                <a:ext cx="363503" cy="419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6" y="13239"/>
                    </a:moveTo>
                    <a:lnTo>
                      <a:pt x="2281" y="11148"/>
                    </a:lnTo>
                    <a:lnTo>
                      <a:pt x="3086" y="9058"/>
                    </a:lnTo>
                    <a:lnTo>
                      <a:pt x="7111" y="4877"/>
                    </a:lnTo>
                    <a:lnTo>
                      <a:pt x="13550" y="2090"/>
                    </a:lnTo>
                    <a:lnTo>
                      <a:pt x="20795" y="697"/>
                    </a:lnTo>
                    <a:lnTo>
                      <a:pt x="21600" y="0"/>
                    </a:lnTo>
                    <a:lnTo>
                      <a:pt x="12745" y="1394"/>
                    </a:lnTo>
                    <a:lnTo>
                      <a:pt x="6306" y="4181"/>
                    </a:lnTo>
                    <a:lnTo>
                      <a:pt x="1476" y="8361"/>
                    </a:lnTo>
                    <a:lnTo>
                      <a:pt x="671" y="10452"/>
                    </a:lnTo>
                    <a:lnTo>
                      <a:pt x="0" y="13239"/>
                    </a:lnTo>
                    <a:lnTo>
                      <a:pt x="1476" y="17419"/>
                    </a:lnTo>
                    <a:lnTo>
                      <a:pt x="3086" y="19510"/>
                    </a:lnTo>
                    <a:lnTo>
                      <a:pt x="5501" y="21600"/>
                    </a:lnTo>
                    <a:lnTo>
                      <a:pt x="8720" y="21600"/>
                    </a:lnTo>
                    <a:lnTo>
                      <a:pt x="5501" y="19510"/>
                    </a:lnTo>
                    <a:lnTo>
                      <a:pt x="3086" y="17419"/>
                    </a:lnTo>
                    <a:lnTo>
                      <a:pt x="2281" y="15329"/>
                    </a:lnTo>
                    <a:lnTo>
                      <a:pt x="1476" y="13239"/>
                    </a:lnTo>
                    <a:lnTo>
                      <a:pt x="1476" y="1323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335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467642" y="35559"/>
                <a:ext cx="419948" cy="47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17"/>
                    </a:moveTo>
                    <a:lnTo>
                      <a:pt x="7706" y="1234"/>
                    </a:lnTo>
                    <a:lnTo>
                      <a:pt x="13894" y="3703"/>
                    </a:lnTo>
                    <a:lnTo>
                      <a:pt x="18097" y="7406"/>
                    </a:lnTo>
                    <a:lnTo>
                      <a:pt x="18798" y="9257"/>
                    </a:lnTo>
                    <a:lnTo>
                      <a:pt x="19498" y="11726"/>
                    </a:lnTo>
                    <a:lnTo>
                      <a:pt x="18798" y="14194"/>
                    </a:lnTo>
                    <a:lnTo>
                      <a:pt x="17397" y="16663"/>
                    </a:lnTo>
                    <a:lnTo>
                      <a:pt x="13894" y="18514"/>
                    </a:lnTo>
                    <a:lnTo>
                      <a:pt x="10508" y="20366"/>
                    </a:lnTo>
                    <a:lnTo>
                      <a:pt x="11209" y="21600"/>
                    </a:lnTo>
                    <a:lnTo>
                      <a:pt x="15295" y="19749"/>
                    </a:lnTo>
                    <a:lnTo>
                      <a:pt x="18798" y="17280"/>
                    </a:lnTo>
                    <a:lnTo>
                      <a:pt x="20899" y="14811"/>
                    </a:lnTo>
                    <a:lnTo>
                      <a:pt x="21600" y="11726"/>
                    </a:lnTo>
                    <a:lnTo>
                      <a:pt x="20899" y="9257"/>
                    </a:lnTo>
                    <a:lnTo>
                      <a:pt x="20199" y="6789"/>
                    </a:lnTo>
                    <a:lnTo>
                      <a:pt x="18097" y="4937"/>
                    </a:lnTo>
                    <a:lnTo>
                      <a:pt x="15295" y="3086"/>
                    </a:lnTo>
                    <a:lnTo>
                      <a:pt x="8406" y="617"/>
                    </a:lnTo>
                    <a:lnTo>
                      <a:pt x="0" y="0"/>
                    </a:lnTo>
                    <a:lnTo>
                      <a:pt x="0" y="617"/>
                    </a:lnTo>
                    <a:lnTo>
                      <a:pt x="0" y="617"/>
                    </a:lnTo>
                    <a:lnTo>
                      <a:pt x="0" y="61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335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Shape 150"/>
              <p:cNvSpPr/>
              <p:nvPr/>
            </p:nvSpPr>
            <p:spPr>
              <a:xfrm>
                <a:off x="142522" y="71684"/>
                <a:ext cx="675076" cy="419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36" y="0"/>
                    </a:moveTo>
                    <a:lnTo>
                      <a:pt x="6502" y="697"/>
                    </a:lnTo>
                    <a:lnTo>
                      <a:pt x="3034" y="3484"/>
                    </a:lnTo>
                    <a:lnTo>
                      <a:pt x="867" y="6271"/>
                    </a:lnTo>
                    <a:lnTo>
                      <a:pt x="433" y="8361"/>
                    </a:lnTo>
                    <a:lnTo>
                      <a:pt x="0" y="10452"/>
                    </a:lnTo>
                    <a:lnTo>
                      <a:pt x="433" y="12542"/>
                    </a:lnTo>
                    <a:lnTo>
                      <a:pt x="867" y="14632"/>
                    </a:lnTo>
                    <a:lnTo>
                      <a:pt x="3034" y="18116"/>
                    </a:lnTo>
                    <a:lnTo>
                      <a:pt x="6502" y="20903"/>
                    </a:lnTo>
                    <a:lnTo>
                      <a:pt x="10836" y="21600"/>
                    </a:lnTo>
                    <a:lnTo>
                      <a:pt x="15098" y="20903"/>
                    </a:lnTo>
                    <a:lnTo>
                      <a:pt x="18566" y="18116"/>
                    </a:lnTo>
                    <a:lnTo>
                      <a:pt x="20733" y="14632"/>
                    </a:lnTo>
                    <a:lnTo>
                      <a:pt x="21600" y="12542"/>
                    </a:lnTo>
                    <a:lnTo>
                      <a:pt x="21600" y="10452"/>
                    </a:lnTo>
                    <a:lnTo>
                      <a:pt x="21600" y="8361"/>
                    </a:lnTo>
                    <a:lnTo>
                      <a:pt x="20733" y="6271"/>
                    </a:lnTo>
                    <a:lnTo>
                      <a:pt x="18566" y="3484"/>
                    </a:lnTo>
                    <a:lnTo>
                      <a:pt x="15098" y="697"/>
                    </a:lnTo>
                    <a:lnTo>
                      <a:pt x="10836" y="0"/>
                    </a:lnTo>
                    <a:lnTo>
                      <a:pt x="10836" y="0"/>
                    </a:lnTo>
                    <a:close/>
                    <a:moveTo>
                      <a:pt x="10836" y="20903"/>
                    </a:moveTo>
                    <a:lnTo>
                      <a:pt x="6935" y="20206"/>
                    </a:lnTo>
                    <a:lnTo>
                      <a:pt x="3468" y="18116"/>
                    </a:lnTo>
                    <a:lnTo>
                      <a:pt x="1300" y="14632"/>
                    </a:lnTo>
                    <a:lnTo>
                      <a:pt x="867" y="12542"/>
                    </a:lnTo>
                    <a:lnTo>
                      <a:pt x="433" y="10452"/>
                    </a:lnTo>
                    <a:lnTo>
                      <a:pt x="867" y="8361"/>
                    </a:lnTo>
                    <a:lnTo>
                      <a:pt x="1300" y="6271"/>
                    </a:lnTo>
                    <a:lnTo>
                      <a:pt x="3468" y="3484"/>
                    </a:lnTo>
                    <a:lnTo>
                      <a:pt x="6935" y="1394"/>
                    </a:lnTo>
                    <a:lnTo>
                      <a:pt x="10836" y="697"/>
                    </a:lnTo>
                    <a:lnTo>
                      <a:pt x="14665" y="1394"/>
                    </a:lnTo>
                    <a:lnTo>
                      <a:pt x="18132" y="3484"/>
                    </a:lnTo>
                    <a:lnTo>
                      <a:pt x="20300" y="6271"/>
                    </a:lnTo>
                    <a:lnTo>
                      <a:pt x="21167" y="8361"/>
                    </a:lnTo>
                    <a:lnTo>
                      <a:pt x="21167" y="10452"/>
                    </a:lnTo>
                    <a:lnTo>
                      <a:pt x="21167" y="12542"/>
                    </a:lnTo>
                    <a:lnTo>
                      <a:pt x="20300" y="14632"/>
                    </a:lnTo>
                    <a:lnTo>
                      <a:pt x="18132" y="18116"/>
                    </a:lnTo>
                    <a:lnTo>
                      <a:pt x="14665" y="20206"/>
                    </a:lnTo>
                    <a:lnTo>
                      <a:pt x="10836" y="20903"/>
                    </a:lnTo>
                    <a:lnTo>
                      <a:pt x="10836" y="2090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5" name="Group 155"/>
              <p:cNvGrpSpPr/>
              <p:nvPr/>
            </p:nvGrpSpPr>
            <p:grpSpPr>
              <a:xfrm>
                <a:off x="223802" y="132644"/>
                <a:ext cx="512517" cy="298028"/>
                <a:chOff x="0" y="0"/>
                <a:chExt cx="512515" cy="298026"/>
              </a:xfrm>
            </p:grpSpPr>
            <p:sp>
              <p:nvSpPr>
                <p:cNvPr id="151" name="Shape 151"/>
                <p:cNvSpPr/>
                <p:nvPr/>
              </p:nvSpPr>
              <p:spPr>
                <a:xfrm>
                  <a:off x="-1" y="0"/>
                  <a:ext cx="512517" cy="298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007AAA"/>
                    </a:gs>
                    <a:gs pos="100000">
                      <a:srgbClr val="00335C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40632" marR="40632" defTabSz="910655">
                    <a:defRPr sz="3400" b="1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3400" b="1" ker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Shape 152"/>
                <p:cNvSpPr/>
                <p:nvPr/>
              </p:nvSpPr>
              <p:spPr>
                <a:xfrm>
                  <a:off x="49671" y="31608"/>
                  <a:ext cx="410916" cy="230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00335C"/>
                    </a:gs>
                    <a:gs pos="100000">
                      <a:srgbClr val="007AA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40632" marR="40632" defTabSz="910655">
                    <a:defRPr sz="3400" b="1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3400" b="1" ker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Shape 153"/>
                <p:cNvSpPr/>
                <p:nvPr/>
              </p:nvSpPr>
              <p:spPr>
                <a:xfrm>
                  <a:off x="112888" y="54186"/>
                  <a:ext cx="282223" cy="185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007AAA"/>
                    </a:gs>
                    <a:gs pos="100000">
                      <a:srgbClr val="00335C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40632" marR="40632" defTabSz="910655">
                    <a:defRPr sz="3400" b="1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3400" b="1" ker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Shape 154"/>
                <p:cNvSpPr/>
                <p:nvPr/>
              </p:nvSpPr>
              <p:spPr>
                <a:xfrm>
                  <a:off x="173849" y="90310"/>
                  <a:ext cx="164818" cy="106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00335C"/>
                    </a:gs>
                    <a:gs pos="100000">
                      <a:srgbClr val="007AA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40632" marR="40632" defTabSz="910655">
                    <a:defRPr sz="3400" b="1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3400" b="1" ker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455414" y="95253"/>
            <a:ext cx="8233172" cy="1504951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0602" marR="40602" algn="ctr">
              <a:defRPr sz="44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</a:rP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/>
          <a:lstStyle>
            <a:lvl1pPr marL="269603" marR="40602" indent="-241056">
              <a:spcBef>
                <a:spcPts val="703"/>
              </a:spcBef>
              <a:buClr>
                <a:srgbClr val="A8D6FF"/>
              </a:buClr>
              <a:buSzPct val="80000"/>
              <a:buChar char="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550837" marR="40602" indent="-200880">
              <a:buClr>
                <a:srgbClr val="CBCBCB"/>
              </a:buClr>
              <a:buSzPct val="50000"/>
              <a:buChar char="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832068" marR="40602" indent="-160704">
              <a:spcBef>
                <a:spcPts val="492"/>
              </a:spcBef>
              <a:buClr>
                <a:srgbClr val="007AAA"/>
              </a:buClr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153476" marR="40602" indent="-160704">
              <a:spcBef>
                <a:spcPts val="422"/>
              </a:spcBef>
              <a:buClr>
                <a:srgbClr val="A0A2C2"/>
              </a:buClr>
              <a:buSzPct val="50000"/>
              <a:buChar char="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474882" marR="40602" indent="-160704">
              <a:spcBef>
                <a:spcPts val="422"/>
              </a:spcBef>
              <a:buClr>
                <a:srgbClr val="A8D6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xfrm>
            <a:off x="7518125" y="6520234"/>
            <a:ext cx="203750" cy="200055"/>
          </a:xfrm>
          <a:prstGeom prst="rect">
            <a:avLst/>
          </a:prstGeom>
        </p:spPr>
        <p:txBody>
          <a:bodyPr anchor="b"/>
          <a:lstStyle>
            <a:lvl1pPr>
              <a:defRPr sz="13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263726"/>
      </p:ext>
    </p:extLst>
  </p:cSld>
  <p:clrMapOvr>
    <a:masterClrMapping/>
  </p:clrMapOvr>
  <p:transition xmlns:p14="http://schemas.microsoft.com/office/powerpoint/2010/main"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58" indent="-200880">
              <a:spcBef>
                <a:spcPts val="562"/>
              </a:spcBef>
              <a:buChar char=""/>
              <a:defRPr sz="2400"/>
            </a:lvl2pPr>
            <a:lvl3pPr marL="832089" indent="-160704">
              <a:spcBef>
                <a:spcPts val="492"/>
              </a:spcBef>
              <a:buChar char=""/>
              <a:defRPr sz="2100"/>
            </a:lvl3pPr>
            <a:lvl4pPr marL="1153497" indent="-160704">
              <a:spcBef>
                <a:spcPts val="422"/>
              </a:spcBef>
              <a:buChar char=""/>
              <a:defRPr sz="2000"/>
            </a:lvl4pPr>
            <a:lvl5pPr marL="1474903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433944"/>
      </p:ext>
    </p:extLst>
  </p:cSld>
  <p:clrMapOvr>
    <a:masterClrMapping/>
  </p:clrMapOvr>
  <p:transition xmlns:p14="http://schemas.microsoft.com/office/powerpoint/2010/main"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107952" y="455616"/>
            <a:ext cx="8988427" cy="1027113"/>
          </a:xfrm>
          <a:prstGeom prst="rect">
            <a:avLst/>
          </a:prstGeom>
        </p:spPr>
        <p:txBody>
          <a:bodyPr lIns="17856" tIns="17856" rIns="17856" bIns="17856"/>
          <a:lstStyle>
            <a:lvl1pPr marL="1388" marR="1388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107952" y="1482725"/>
            <a:ext cx="8988427" cy="5375276"/>
          </a:xfrm>
          <a:prstGeom prst="rect">
            <a:avLst/>
          </a:prstGeom>
        </p:spPr>
        <p:txBody>
          <a:bodyPr lIns="17856" tIns="17856" rIns="17856" bIns="17856"/>
          <a:lstStyle>
            <a:lvl1pPr marL="169490" marR="1388" indent="-168516">
              <a:spcBef>
                <a:spcPts val="703"/>
              </a:spcBef>
            </a:lvl1pPr>
            <a:lvl2pPr marL="349167" marR="1388" indent="-140616">
              <a:buSzPct val="69000"/>
              <a:buChar char=""/>
              <a:defRPr sz="2400"/>
            </a:lvl2pPr>
            <a:lvl3pPr marL="546699" marR="1388" indent="-112715">
              <a:spcBef>
                <a:spcPts val="562"/>
              </a:spcBef>
              <a:buSzPct val="69000"/>
              <a:buChar char=""/>
              <a:defRPr sz="2000"/>
            </a:lvl3pPr>
            <a:lvl4pPr marL="772132" marR="1388" indent="-112715">
              <a:spcBef>
                <a:spcPts val="422"/>
              </a:spcBef>
              <a:buSzPct val="69000"/>
              <a:buChar char=""/>
              <a:defRPr sz="2000"/>
            </a:lvl4pPr>
            <a:lvl5pPr marL="998679" marR="1388" indent="-112715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8471054" y="6491287"/>
            <a:ext cx="210830" cy="207987"/>
          </a:xfrm>
          <a:prstGeom prst="rect">
            <a:avLst/>
          </a:prstGeom>
        </p:spPr>
        <p:txBody>
          <a:bodyPr lIns="26784" tIns="26784" rIns="26784" bIns="26784"/>
          <a:lstStyle>
            <a:lvl1pPr>
              <a:defRPr sz="1000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465869"/>
      </p:ext>
    </p:extLst>
  </p:cSld>
  <p:clrMapOvr>
    <a:masterClrMapping/>
  </p:clrMapOvr>
  <p:transition xmlns:p14="http://schemas.microsoft.com/office/powerpoint/2010/main"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58" indent="-200880">
              <a:spcBef>
                <a:spcPts val="562"/>
              </a:spcBef>
              <a:buChar char=""/>
              <a:defRPr sz="2400"/>
            </a:lvl2pPr>
            <a:lvl3pPr marL="832089" indent="-160704">
              <a:spcBef>
                <a:spcPts val="492"/>
              </a:spcBef>
              <a:buChar char=""/>
              <a:defRPr sz="2100"/>
            </a:lvl3pPr>
            <a:lvl4pPr marL="1153497" indent="-160704">
              <a:spcBef>
                <a:spcPts val="422"/>
              </a:spcBef>
              <a:buChar char=""/>
              <a:defRPr sz="2000"/>
            </a:lvl4pPr>
            <a:lvl5pPr marL="1474903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13531948"/>
      </p:ext>
    </p:extLst>
  </p:cSld>
  <p:clrMapOvr>
    <a:masterClrMapping/>
  </p:clrMapOvr>
  <p:transition xmlns:p14="http://schemas.microsoft.com/office/powerpoint/2010/main"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ELEG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ANDLES_Base_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90" y="5354641"/>
            <a:ext cx="1471613" cy="12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ELEGANT_Base_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162" y="5229228"/>
            <a:ext cx="1335088" cy="135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ELEGANT_Base_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824" y="130177"/>
            <a:ext cx="1335088" cy="135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ELEGANT_Base_0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4750" y="115888"/>
            <a:ext cx="1335088" cy="135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ELEGANT_Base_0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80287" y="5229226"/>
            <a:ext cx="1335088" cy="135255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1547815" y="179390"/>
            <a:ext cx="5976939" cy="1162051"/>
          </a:xfrm>
          <a:prstGeom prst="rect">
            <a:avLst/>
          </a:prstGeom>
        </p:spPr>
        <p:txBody>
          <a:bodyPr lIns="35711" tIns="35711" rIns="35711" bIns="35711" anchor="ctr"/>
          <a:lstStyle>
            <a:lvl1pPr algn="ctr"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395287" y="1341437"/>
            <a:ext cx="8233173" cy="5516563"/>
          </a:xfrm>
          <a:prstGeom prst="rect">
            <a:avLst/>
          </a:prstGeom>
        </p:spPr>
        <p:txBody>
          <a:bodyPr/>
          <a:lstStyle>
            <a:lvl1pPr marL="269625" indent="-241056">
              <a:spcBef>
                <a:spcPts val="492"/>
              </a:spcBef>
              <a:buClrTx/>
              <a:buSzPct val="113750"/>
              <a:buFontTx/>
              <a:buBlip>
                <a:blip r:embed="rId5"/>
              </a:buBlip>
              <a:defRPr sz="24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defRPr>
            </a:lvl1pPr>
            <a:lvl2pPr marL="550858" indent="-200880">
              <a:spcBef>
                <a:spcPts val="492"/>
              </a:spcBef>
              <a:buClrTx/>
              <a:buSzPct val="110500"/>
              <a:buFontTx/>
              <a:buBlip>
                <a:blip r:embed="rId6"/>
              </a:buBlip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32089" indent="-160704">
              <a:spcBef>
                <a:spcPts val="422"/>
              </a:spcBef>
              <a:buClrTx/>
              <a:buSzPct val="110500"/>
              <a:buFontTx/>
              <a:buBlip>
                <a:blip r:embed="rId7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53497" indent="-160704">
              <a:spcBef>
                <a:spcPts val="422"/>
              </a:spcBef>
              <a:buClrTx/>
              <a:buSzPct val="97500"/>
              <a:buFontTx/>
              <a:buBlip>
                <a:blip r:embed="rId5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74903" indent="-160704">
              <a:spcBef>
                <a:spcPts val="422"/>
              </a:spcBef>
              <a:buClrTx/>
              <a:buSzPct val="97500"/>
              <a:buFontTx/>
              <a:buBlip>
                <a:blip r:embed="rId5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22263793"/>
      </p:ext>
    </p:extLst>
  </p:cSld>
  <p:clrMapOvr>
    <a:masterClrMapping/>
  </p:clrMapOvr>
  <p:transition xmlns:p14="http://schemas.microsoft.com/office/powerpoint/2010/main"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himmer">
    <p:bg>
      <p:bgPr>
        <a:solidFill>
          <a:srgbClr val="011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3"/>
          <p:cNvGrpSpPr/>
          <p:nvPr/>
        </p:nvGrpSpPr>
        <p:grpSpPr>
          <a:xfrm>
            <a:off x="-1" y="6351"/>
            <a:ext cx="9140826" cy="6851651"/>
            <a:chOff x="0" y="0"/>
            <a:chExt cx="13000284" cy="9744569"/>
          </a:xfrm>
        </p:grpSpPr>
        <p:sp>
          <p:nvSpPr>
            <p:cNvPr id="181" name="Shape 181"/>
            <p:cNvSpPr/>
            <p:nvPr/>
          </p:nvSpPr>
          <p:spPr>
            <a:xfrm>
              <a:off x="1259840" y="2612249"/>
              <a:ext cx="11734801" cy="7132321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2" marR="40632" defTabSz="910655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0" y="2612249"/>
              <a:ext cx="1259841" cy="7132321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2" marR="40632" defTabSz="910655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2" name="Group 192"/>
            <p:cNvGrpSpPr/>
            <p:nvPr/>
          </p:nvGrpSpPr>
          <p:grpSpPr>
            <a:xfrm>
              <a:off x="0" y="0"/>
              <a:ext cx="13000285" cy="9744569"/>
              <a:chOff x="0" y="0"/>
              <a:chExt cx="13000284" cy="9744568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1244600" y="0"/>
                <a:ext cx="29352" cy="1569156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1244600" y="3655341"/>
                <a:ext cx="29352" cy="608922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2300675" y="2598702"/>
                <a:ext cx="10699610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Shape 186"/>
              <p:cNvSpPr/>
              <p:nvPr/>
            </p:nvSpPr>
            <p:spPr>
              <a:xfrm>
                <a:off x="1244600" y="3086382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1244600" y="1569155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1244600" y="2138115"/>
                <a:ext cx="29352" cy="950526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Shape 189"/>
              <p:cNvSpPr/>
              <p:nvPr/>
            </p:nvSpPr>
            <p:spPr>
              <a:xfrm>
                <a:off x="0" y="2598702"/>
                <a:ext cx="79248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Shape 190"/>
              <p:cNvSpPr/>
              <p:nvPr/>
            </p:nvSpPr>
            <p:spPr>
              <a:xfrm>
                <a:off x="1731715" y="2598702"/>
                <a:ext cx="56896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785706" y="2598702"/>
                <a:ext cx="943752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1062633" y="60324"/>
            <a:ext cx="7545586" cy="1920876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0385" marR="40385">
              <a:def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rPr>
              <a:t>Title Text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xfrm>
            <a:off x="1062633" y="1982394"/>
            <a:ext cx="7545586" cy="4875609"/>
          </a:xfrm>
          <a:prstGeom prst="rect">
            <a:avLst/>
          </a:prstGeom>
        </p:spPr>
        <p:txBody>
          <a:bodyPr/>
          <a:lstStyle>
            <a:lvl1pPr marL="268335" marR="40385" indent="-239940">
              <a:spcBef>
                <a:spcPts val="773"/>
              </a:spcBef>
              <a:buClr>
                <a:srgbClr val="FFFED5"/>
              </a:buClr>
              <a:buSzPct val="70000"/>
              <a:buChar char="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550684" marR="40385" indent="-200880">
              <a:buClr>
                <a:srgbClr val="FFFFFF"/>
              </a:buClr>
              <a:buSzPct val="100000"/>
              <a:buFont typeface="Tahoma"/>
              <a:buChar char="–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831916" marR="40385" indent="-160704">
              <a:spcBef>
                <a:spcPts val="562"/>
              </a:spcBef>
              <a:buClr>
                <a:srgbClr val="FFFED5"/>
              </a:buClr>
              <a:buChar char="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152207" marR="40385" indent="-160704">
              <a:spcBef>
                <a:spcPts val="422"/>
              </a:spcBef>
              <a:buClr>
                <a:srgbClr val="FFFFFF"/>
              </a:buClr>
              <a:buSzPct val="100000"/>
              <a:buFont typeface="Tahoma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1474730" marR="40385" indent="-160704">
              <a:spcBef>
                <a:spcPts val="422"/>
              </a:spcBef>
              <a:buClr>
                <a:srgbClr val="FFFED5"/>
              </a:buClr>
              <a:buChar char="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17533797"/>
      </p:ext>
    </p:extLst>
  </p:cSld>
  <p:clrMapOvr>
    <a:masterClrMapping/>
  </p:clrMapOvr>
  <p:transition xmlns:p14="http://schemas.microsoft.com/office/powerpoint/2010/main"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531B93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07" marR="4030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281" marR="40307" indent="-239940"/>
            <a:lvl2pPr marL="550629" marR="40307" indent="-200880">
              <a:spcBef>
                <a:spcPts val="562"/>
              </a:spcBef>
              <a:buChar char=""/>
              <a:defRPr sz="2400"/>
            </a:lvl2pPr>
            <a:lvl3pPr marL="831859" marR="40307" indent="-160704">
              <a:spcBef>
                <a:spcPts val="492"/>
              </a:spcBef>
              <a:buChar char=""/>
              <a:defRPr sz="2100"/>
            </a:lvl3pPr>
            <a:lvl4pPr marL="1152153" marR="40307" indent="-160704">
              <a:spcBef>
                <a:spcPts val="422"/>
              </a:spcBef>
              <a:buChar char=""/>
              <a:defRPr sz="2000"/>
            </a:lvl4pPr>
            <a:lvl5pPr marL="1474676" marR="40307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03503340"/>
      </p:ext>
    </p:extLst>
  </p:cSld>
  <p:clrMapOvr>
    <a:masterClrMapping/>
  </p:clrMapOvr>
  <p:transition xmlns:p14="http://schemas.microsoft.com/office/powerpoint/2010/main"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85" marR="40385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35" marR="40385" indent="-239940"/>
            <a:lvl2pPr marL="550684" marR="40385" indent="-200880">
              <a:spcBef>
                <a:spcPts val="562"/>
              </a:spcBef>
              <a:buChar char=""/>
              <a:defRPr sz="2400"/>
            </a:lvl2pPr>
            <a:lvl3pPr marL="831916" marR="40385" indent="-160704">
              <a:spcBef>
                <a:spcPts val="492"/>
              </a:spcBef>
              <a:buChar char=""/>
              <a:defRPr sz="2100"/>
            </a:lvl3pPr>
            <a:lvl4pPr marL="1152207" marR="40385" indent="-160704">
              <a:spcBef>
                <a:spcPts val="422"/>
              </a:spcBef>
              <a:buChar char=""/>
              <a:defRPr sz="2000"/>
            </a:lvl4pPr>
            <a:lvl5pPr marL="1474730" marR="40385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30539004"/>
      </p:ext>
    </p:extLst>
  </p:cSld>
  <p:clrMapOvr>
    <a:masterClrMapping/>
  </p:clrMapOvr>
  <p:transition xmlns:p14="http://schemas.microsoft.com/office/powerpoint/2010/main"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himmer">
    <p:bg>
      <p:bgPr>
        <a:solidFill>
          <a:srgbClr val="011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 218"/>
          <p:cNvGrpSpPr/>
          <p:nvPr/>
        </p:nvGrpSpPr>
        <p:grpSpPr>
          <a:xfrm>
            <a:off x="-1" y="6351"/>
            <a:ext cx="9140826" cy="6851651"/>
            <a:chOff x="0" y="0"/>
            <a:chExt cx="13000284" cy="9744569"/>
          </a:xfrm>
        </p:grpSpPr>
        <p:sp>
          <p:nvSpPr>
            <p:cNvPr id="206" name="Shape 206"/>
            <p:cNvSpPr/>
            <p:nvPr/>
          </p:nvSpPr>
          <p:spPr>
            <a:xfrm>
              <a:off x="1259840" y="2612249"/>
              <a:ext cx="11734801" cy="7132321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2" marR="40632" defTabSz="910655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2612249"/>
              <a:ext cx="1259841" cy="7132321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2" marR="40632" defTabSz="910655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7" name="Group 217"/>
            <p:cNvGrpSpPr/>
            <p:nvPr/>
          </p:nvGrpSpPr>
          <p:grpSpPr>
            <a:xfrm>
              <a:off x="0" y="0"/>
              <a:ext cx="13000285" cy="9744569"/>
              <a:chOff x="0" y="0"/>
              <a:chExt cx="13000284" cy="9744568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244600" y="0"/>
                <a:ext cx="29352" cy="1569156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1244600" y="3655341"/>
                <a:ext cx="29352" cy="608922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Shape 210"/>
              <p:cNvSpPr/>
              <p:nvPr/>
            </p:nvSpPr>
            <p:spPr>
              <a:xfrm>
                <a:off x="2300675" y="2598702"/>
                <a:ext cx="10699610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Shape 211"/>
              <p:cNvSpPr/>
              <p:nvPr/>
            </p:nvSpPr>
            <p:spPr>
              <a:xfrm>
                <a:off x="1244600" y="3086382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1244600" y="1569155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1244600" y="2138115"/>
                <a:ext cx="29352" cy="950526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0" y="2598702"/>
                <a:ext cx="79248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1731715" y="2598702"/>
                <a:ext cx="56896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Shape 216"/>
              <p:cNvSpPr/>
              <p:nvPr/>
            </p:nvSpPr>
            <p:spPr>
              <a:xfrm>
                <a:off x="785706" y="2598702"/>
                <a:ext cx="943752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32" marR="40632" defTabSz="910655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1062633" y="60324"/>
            <a:ext cx="7545586" cy="1920876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0592" marR="40592">
              <a:def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rPr>
              <a:t>Title Text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1062633" y="1982394"/>
            <a:ext cx="7545586" cy="4875609"/>
          </a:xfrm>
          <a:prstGeom prst="rect">
            <a:avLst/>
          </a:prstGeom>
        </p:spPr>
        <p:txBody>
          <a:bodyPr/>
          <a:lstStyle>
            <a:lvl1pPr marL="268480" marR="40592" indent="-239940">
              <a:spcBef>
                <a:spcPts val="773"/>
              </a:spcBef>
              <a:buClr>
                <a:srgbClr val="FFFED5"/>
              </a:buClr>
              <a:buSzPct val="70000"/>
              <a:buChar char="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550828" marR="40592" indent="-200880">
              <a:buClr>
                <a:srgbClr val="FFFFFF"/>
              </a:buClr>
              <a:buSzPct val="100000"/>
              <a:buFont typeface="Tahoma"/>
              <a:buChar char="–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832060" marR="40592" indent="-160704">
              <a:spcBef>
                <a:spcPts val="562"/>
              </a:spcBef>
              <a:buClr>
                <a:srgbClr val="FFFED5"/>
              </a:buClr>
              <a:buChar char="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152354" marR="40592" indent="-160704">
              <a:spcBef>
                <a:spcPts val="422"/>
              </a:spcBef>
              <a:buClr>
                <a:srgbClr val="FFFFFF"/>
              </a:buClr>
              <a:buSzPct val="100000"/>
              <a:buFont typeface="Tahoma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1474877" marR="40592" indent="-160704">
              <a:spcBef>
                <a:spcPts val="422"/>
              </a:spcBef>
              <a:buClr>
                <a:srgbClr val="FFFED5"/>
              </a:buClr>
              <a:buChar char="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74543254"/>
      </p:ext>
    </p:extLst>
  </p:cSld>
  <p:clrMapOvr>
    <a:masterClrMapping/>
  </p:clrMapOvr>
  <p:transition xmlns:p14="http://schemas.microsoft.com/office/powerpoint/2010/main"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07" marR="4030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281" marR="40307" indent="-239940"/>
            <a:lvl2pPr marL="550629" marR="40307" indent="-200880">
              <a:spcBef>
                <a:spcPts val="562"/>
              </a:spcBef>
              <a:buChar char=""/>
              <a:defRPr sz="2400"/>
            </a:lvl2pPr>
            <a:lvl3pPr marL="831859" marR="40307" indent="-160704">
              <a:spcBef>
                <a:spcPts val="492"/>
              </a:spcBef>
              <a:buChar char=""/>
              <a:defRPr sz="2100"/>
            </a:lvl3pPr>
            <a:lvl4pPr marL="1152153" marR="40307" indent="-160704">
              <a:spcBef>
                <a:spcPts val="422"/>
              </a:spcBef>
              <a:buChar char=""/>
              <a:defRPr sz="2000"/>
            </a:lvl4pPr>
            <a:lvl5pPr marL="1474676" marR="40307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88254361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90500"/>
            <a:ext cx="7923212" cy="862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358906"/>
            <a:ext cx="3884612" cy="5084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8906"/>
            <a:ext cx="3886200" cy="5084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1" y="6248400"/>
            <a:ext cx="1295400" cy="457200"/>
          </a:xfrm>
        </p:spPr>
        <p:txBody>
          <a:bodyPr/>
          <a:lstStyle>
            <a:lvl1pPr>
              <a:defRPr smtClean="0"/>
            </a:lvl1pPr>
          </a:lstStyle>
          <a:p>
            <a:fld id="{6A6050CA-CEC3-7F4B-B7A6-56D4D5B04633}" type="slidenum">
              <a:rPr lang="en-US">
                <a:solidFill>
                  <a:srgbClr val="336666"/>
                </a:solidFill>
              </a:rPr>
              <a:pPr/>
              <a:t>‹#›</a:t>
            </a:fld>
            <a:endParaRPr lang="en-US">
              <a:solidFill>
                <a:srgbClr val="336666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58" indent="-200880">
              <a:spcBef>
                <a:spcPts val="562"/>
              </a:spcBef>
              <a:buChar char=""/>
              <a:defRPr sz="2400"/>
            </a:lvl2pPr>
            <a:lvl3pPr marL="832089" indent="-160704">
              <a:spcBef>
                <a:spcPts val="492"/>
              </a:spcBef>
              <a:buChar char=""/>
              <a:defRPr sz="2100"/>
            </a:lvl3pPr>
            <a:lvl4pPr marL="1153497" indent="-160704">
              <a:spcBef>
                <a:spcPts val="422"/>
              </a:spcBef>
              <a:buChar char=""/>
              <a:defRPr sz="2000"/>
            </a:lvl4pPr>
            <a:lvl5pPr marL="1474903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0470661"/>
      </p:ext>
    </p:extLst>
  </p:cSld>
  <p:clrMapOvr>
    <a:masterClrMapping/>
  </p:clrMapOvr>
  <p:transition xmlns:p14="http://schemas.microsoft.com/office/powerpoint/2010/main"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424" marR="40424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62" marR="40424" indent="-239940"/>
            <a:lvl2pPr marL="550711" marR="40424" indent="-200880">
              <a:spcBef>
                <a:spcPts val="562"/>
              </a:spcBef>
              <a:buChar char=""/>
              <a:defRPr sz="2400"/>
            </a:lvl2pPr>
            <a:lvl3pPr marL="831942" marR="40424" indent="-160704">
              <a:spcBef>
                <a:spcPts val="492"/>
              </a:spcBef>
              <a:buChar char=""/>
              <a:defRPr sz="2100"/>
            </a:lvl3pPr>
            <a:lvl4pPr marL="1152235" marR="40424" indent="-160704">
              <a:spcBef>
                <a:spcPts val="422"/>
              </a:spcBef>
              <a:buChar char=""/>
              <a:defRPr sz="2000"/>
            </a:lvl4pPr>
            <a:lvl5pPr marL="1474759" marR="40424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654969"/>
      </p:ext>
    </p:extLst>
  </p:cSld>
  <p:clrMapOvr>
    <a:masterClrMapping/>
  </p:clrMapOvr>
  <p:transition xmlns:p14="http://schemas.microsoft.com/office/powerpoint/2010/main"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77" marR="4037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28" marR="40377" indent="-239940"/>
            <a:lvl2pPr marL="550676" marR="40377" indent="-200880">
              <a:spcBef>
                <a:spcPts val="562"/>
              </a:spcBef>
              <a:buChar char=""/>
              <a:defRPr sz="2400"/>
            </a:lvl2pPr>
            <a:lvl3pPr marL="831909" marR="40377" indent="-160704">
              <a:spcBef>
                <a:spcPts val="492"/>
              </a:spcBef>
              <a:buChar char=""/>
              <a:defRPr sz="2100"/>
            </a:lvl3pPr>
            <a:lvl4pPr marL="1152201" marR="40377" indent="-160704">
              <a:spcBef>
                <a:spcPts val="422"/>
              </a:spcBef>
              <a:buChar char=""/>
              <a:defRPr sz="2000"/>
            </a:lvl4pPr>
            <a:lvl5pPr marL="1474723" marR="40377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77849317"/>
      </p:ext>
    </p:extLst>
  </p:cSld>
  <p:clrMapOvr>
    <a:masterClrMapping/>
  </p:clrMapOvr>
  <p:transition xmlns:p14="http://schemas.microsoft.com/office/powerpoint/2010/main"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455414" y="92078"/>
            <a:ext cx="8233172" cy="1508125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0622" marR="40622" algn="ctr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/>
          <a:lstStyle>
            <a:lvl1pPr marL="268501" marR="40622" indent="-239940">
              <a:spcBef>
                <a:spcPts val="703"/>
              </a:spcBef>
              <a:buClrTx/>
              <a:buSzPct val="100000"/>
              <a:buFontTx/>
              <a:buChar char="•"/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550850" marR="40622" indent="-200880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32082" marR="40622" indent="-160704">
              <a:spcBef>
                <a:spcPts val="492"/>
              </a:spcBef>
              <a:buClrTx/>
              <a:buSzPct val="100000"/>
              <a:buFontTx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52374" marR="40622" indent="-160704">
              <a:spcBef>
                <a:spcPts val="422"/>
              </a:spcBef>
              <a:buClrTx/>
              <a:buSzPct val="100000"/>
              <a:buFont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74896" marR="40622" indent="-160704">
              <a:spcBef>
                <a:spcPts val="422"/>
              </a:spcBef>
              <a:buClrTx/>
              <a:buSzPct val="100000"/>
              <a:buFont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7517408" y="6245228"/>
            <a:ext cx="205184" cy="200055"/>
          </a:xfrm>
          <a:prstGeom prst="rect">
            <a:avLst/>
          </a:prstGeom>
        </p:spPr>
        <p:txBody>
          <a:bodyPr/>
          <a:lstStyle>
            <a:lvl1pPr>
              <a:defRPr sz="13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305155"/>
      </p:ext>
    </p:extLst>
  </p:cSld>
  <p:clrMapOvr>
    <a:masterClrMapping/>
  </p:clrMapOvr>
  <p:transition xmlns:p14="http://schemas.microsoft.com/office/powerpoint/2010/main"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107952" y="455616"/>
            <a:ext cx="8988427" cy="1027113"/>
          </a:xfrm>
          <a:prstGeom prst="rect">
            <a:avLst/>
          </a:prstGeom>
        </p:spPr>
        <p:txBody>
          <a:bodyPr lIns="17856" tIns="17856" rIns="17856" bIns="17856"/>
          <a:lstStyle>
            <a:lvl1pPr marL="1388" marR="1388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107952" y="1482725"/>
            <a:ext cx="8988427" cy="5375276"/>
          </a:xfrm>
          <a:prstGeom prst="rect">
            <a:avLst/>
          </a:prstGeom>
        </p:spPr>
        <p:txBody>
          <a:bodyPr lIns="17856" tIns="17856" rIns="17856" bIns="17856"/>
          <a:lstStyle>
            <a:lvl1pPr marL="169490" marR="1388" indent="-168516">
              <a:spcBef>
                <a:spcPts val="703"/>
              </a:spcBef>
            </a:lvl1pPr>
            <a:lvl2pPr marL="349167" marR="1388" indent="-140616">
              <a:buSzPct val="69000"/>
              <a:buChar char=""/>
              <a:defRPr sz="2400"/>
            </a:lvl2pPr>
            <a:lvl3pPr marL="546699" marR="1388" indent="-112715">
              <a:spcBef>
                <a:spcPts val="562"/>
              </a:spcBef>
              <a:buSzPct val="69000"/>
              <a:buChar char=""/>
              <a:defRPr sz="2000"/>
            </a:lvl3pPr>
            <a:lvl4pPr marL="772132" marR="1388" indent="-112715">
              <a:spcBef>
                <a:spcPts val="422"/>
              </a:spcBef>
              <a:buSzPct val="69000"/>
              <a:buChar char=""/>
              <a:defRPr sz="2000"/>
            </a:lvl4pPr>
            <a:lvl5pPr marL="998679" marR="1388" indent="-112715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8471054" y="6491287"/>
            <a:ext cx="210830" cy="207987"/>
          </a:xfrm>
          <a:prstGeom prst="rect">
            <a:avLst/>
          </a:prstGeom>
        </p:spPr>
        <p:txBody>
          <a:bodyPr lIns="26784" tIns="26784" rIns="26784" bIns="26784"/>
          <a:lstStyle>
            <a:lvl1pPr>
              <a:defRPr sz="1000" b="1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16513"/>
      </p:ext>
    </p:extLst>
  </p:cSld>
  <p:clrMapOvr>
    <a:masterClrMapping/>
  </p:clrMapOvr>
  <p:transition xmlns:p14="http://schemas.microsoft.com/office/powerpoint/2010/main"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- 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222391" y="0"/>
            <a:ext cx="8704986" cy="1449016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0" marR="0" defTabSz="830303">
              <a:lnSpc>
                <a:spcPct val="70000"/>
              </a:lnSpc>
              <a:defRPr sz="4800" b="1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800" b="1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</a:rPr>
              <a:t>Title Text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276399" y="1558647"/>
            <a:ext cx="8598556" cy="5299354"/>
          </a:xfrm>
          <a:prstGeom prst="rect">
            <a:avLst/>
          </a:prstGeom>
        </p:spPr>
        <p:txBody>
          <a:bodyPr/>
          <a:lstStyle>
            <a:lvl1pPr marL="265716" marR="0" indent="-265716" defTabSz="830303">
              <a:buClr>
                <a:srgbClr val="941100"/>
              </a:buClr>
              <a:buSzPct val="60000"/>
              <a:buChar char="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575717" marR="0" indent="-221429" defTabSz="830303">
              <a:spcBef>
                <a:spcPts val="562"/>
              </a:spcBef>
              <a:buClr>
                <a:srgbClr val="FFFED5"/>
              </a:buClr>
              <a:buSzPct val="65000"/>
              <a:buChar char=""/>
              <a:def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885720" marR="0" indent="-177144" defTabSz="830303">
              <a:spcBef>
                <a:spcPts val="562"/>
              </a:spcBef>
              <a:buClr>
                <a:srgbClr val="941100"/>
              </a:buClr>
              <a:buSzPct val="65000"/>
              <a:buChar char="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240008" marR="0" indent="-177144" defTabSz="830303">
              <a:spcBef>
                <a:spcPts val="422"/>
              </a:spcBef>
              <a:buClr>
                <a:srgbClr val="FFFED5"/>
              </a:buClr>
              <a:buSzPct val="100000"/>
              <a:buFontTx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594296" marR="0" indent="-177144" defTabSz="830303">
              <a:spcBef>
                <a:spcPts val="422"/>
              </a:spcBef>
              <a:buClr>
                <a:srgbClr val="941100"/>
              </a:buClr>
              <a:buSzPct val="100000"/>
              <a:buFontTx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249" name="Shape 249"/>
          <p:cNvSpPr>
            <a:spLocks noGrp="1"/>
          </p:cNvSpPr>
          <p:nvPr>
            <p:ph type="sldNum" sz="quarter" idx="2"/>
          </p:nvPr>
        </p:nvSpPr>
        <p:spPr>
          <a:xfrm>
            <a:off x="8622901" y="6450227"/>
            <a:ext cx="275882" cy="267185"/>
          </a:xfrm>
          <a:prstGeom prst="rect">
            <a:avLst/>
          </a:prstGeom>
        </p:spPr>
        <p:txBody>
          <a:bodyPr lIns="35711" tIns="35711" rIns="35711" bIns="35711" anchor="ctr"/>
          <a:lstStyle>
            <a:lvl1pPr algn="r" defTabSz="410688">
              <a:lnSpc>
                <a:spcPct val="97000"/>
              </a:lnSpc>
              <a:def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0355"/>
      </p:ext>
    </p:extLst>
  </p:cSld>
  <p:clrMapOvr>
    <a:masterClrMapping/>
  </p:clrMapOvr>
  <p:transition xmlns:p14="http://schemas.microsoft.com/office/powerpoint/2010/main"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266655" y="6179344"/>
            <a:ext cx="8616463" cy="0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229176" y="305444"/>
            <a:ext cx="8615021" cy="1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108102" y="458160"/>
            <a:ext cx="8995540" cy="1027260"/>
          </a:xfrm>
          <a:prstGeom prst="rect">
            <a:avLst/>
          </a:prstGeom>
        </p:spPr>
        <p:txBody>
          <a:bodyPr/>
          <a:lstStyle>
            <a:lvl1pPr marL="0" marR="0" defTabSz="91470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108102" y="1485420"/>
            <a:ext cx="8995540" cy="5372581"/>
          </a:xfrm>
          <a:prstGeom prst="rect">
            <a:avLst/>
          </a:prstGeom>
        </p:spPr>
        <p:txBody>
          <a:bodyPr/>
          <a:lstStyle>
            <a:lvl1pPr marL="265607" marR="0" indent="-265607" defTabSz="914707">
              <a:defRPr sz="2800"/>
            </a:lvl1pPr>
            <a:lvl2pPr marL="575856" marR="0" indent="-222084" defTabSz="914707">
              <a:spcBef>
                <a:spcPts val="562"/>
              </a:spcBef>
              <a:buChar char=""/>
              <a:defRPr sz="2500"/>
            </a:lvl2pPr>
            <a:lvl3pPr marL="886105" marR="0" indent="-177444" defTabSz="914707">
              <a:spcBef>
                <a:spcPts val="492"/>
              </a:spcBef>
              <a:buChar char=""/>
              <a:defRPr sz="2100"/>
            </a:lvl3pPr>
            <a:lvl4pPr marL="1239875" marR="0" indent="-177445" defTabSz="914707">
              <a:spcBef>
                <a:spcPts val="422"/>
              </a:spcBef>
              <a:buChar char=""/>
              <a:defRPr sz="2000"/>
            </a:lvl4pPr>
            <a:lvl5pPr marL="1594765" marR="0" indent="-177445" defTabSz="914707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xfrm>
            <a:off x="8516532" y="6490594"/>
            <a:ext cx="176323" cy="173124"/>
          </a:xfrm>
          <a:prstGeom prst="rect">
            <a:avLst/>
          </a:prstGeom>
          <a:ln w="9525">
            <a:round/>
          </a:ln>
        </p:spPr>
        <p:txBody>
          <a:bodyPr/>
          <a:lstStyle>
            <a:lvl1pPr algn="r" defTabSz="410688"/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911599"/>
      </p:ext>
    </p:extLst>
  </p:cSld>
  <p:clrMapOvr>
    <a:masterClrMapping/>
  </p:clrMapOvr>
  <p:transition xmlns:p14="http://schemas.microsoft.com/office/powerpoint/2010/main"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229032" y="305184"/>
            <a:ext cx="8609593" cy="1440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050" marR="45050" defTabSz="91470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59" name="Shape 259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510" marR="45050" indent="-265607" defTabSz="914707"/>
            <a:lvl2pPr marL="610757" marR="45050" indent="-222084" defTabSz="914707">
              <a:spcBef>
                <a:spcPts val="562"/>
              </a:spcBef>
              <a:buChar char=""/>
              <a:defRPr sz="2500"/>
            </a:lvl2pPr>
            <a:lvl3pPr marL="921005" marR="45050" indent="-177444" defTabSz="914707">
              <a:spcBef>
                <a:spcPts val="492"/>
              </a:spcBef>
              <a:buChar char=""/>
              <a:defRPr sz="2100"/>
            </a:lvl3pPr>
            <a:lvl4pPr marL="1274778" marR="45050" indent="-177444" defTabSz="914707">
              <a:spcBef>
                <a:spcPts val="422"/>
              </a:spcBef>
              <a:buChar char=""/>
              <a:defRPr sz="2000"/>
            </a:lvl4pPr>
            <a:lvl5pPr marL="1629666" marR="45050" indent="-177444" defTabSz="914707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48351581"/>
      </p:ext>
    </p:extLst>
  </p:cSld>
  <p:clrMapOvr>
    <a:masterClrMapping/>
  </p:clrMapOvr>
  <p:transition xmlns:p14="http://schemas.microsoft.com/office/powerpoint/2010/main"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455414" y="274641"/>
            <a:ext cx="8233172" cy="1143001"/>
          </a:xfrm>
          <a:prstGeom prst="rect">
            <a:avLst/>
          </a:prstGeom>
          <a:ln>
            <a:round/>
          </a:ln>
        </p:spPr>
        <p:txBody>
          <a:bodyPr lIns="26784" tIns="26784" rIns="26784" bIns="26784" anchor="ctr"/>
          <a:lstStyle>
            <a:lvl1pPr marL="0" marR="0" algn="ctr" defTabSz="455328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03840370"/>
      </p:ext>
    </p:extLst>
  </p:cSld>
  <p:clrMapOvr>
    <a:masterClrMapping/>
  </p:clrMapOvr>
  <p:transition xmlns:p14="http://schemas.microsoft.com/office/powerpoint/2010/main"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229176" y="305444"/>
            <a:ext cx="8615021" cy="1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108103" y="458163"/>
            <a:ext cx="8995541" cy="1027261"/>
          </a:xfrm>
          <a:prstGeom prst="rect">
            <a:avLst/>
          </a:prstGeom>
        </p:spPr>
        <p:txBody>
          <a:bodyPr/>
          <a:lstStyle>
            <a:lvl1pPr marL="0" marR="0" defTabSz="91394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idx="1"/>
          </p:nvPr>
        </p:nvSpPr>
        <p:spPr>
          <a:xfrm>
            <a:off x="108103" y="1485420"/>
            <a:ext cx="8995541" cy="5372581"/>
          </a:xfrm>
          <a:prstGeom prst="rect">
            <a:avLst/>
          </a:prstGeom>
        </p:spPr>
        <p:txBody>
          <a:bodyPr/>
          <a:lstStyle>
            <a:lvl1pPr marL="265607" marR="0" indent="-265607" defTabSz="913940">
              <a:defRPr sz="2500"/>
            </a:lvl1pPr>
            <a:lvl2pPr marL="575856" marR="0" indent="-222084" defTabSz="913940">
              <a:spcBef>
                <a:spcPts val="562"/>
              </a:spcBef>
              <a:buChar char=""/>
              <a:defRPr sz="2400"/>
            </a:lvl2pPr>
            <a:lvl3pPr marL="886105" marR="0" indent="-177444" defTabSz="913940">
              <a:spcBef>
                <a:spcPts val="492"/>
              </a:spcBef>
              <a:buChar char=""/>
              <a:defRPr sz="2000"/>
            </a:lvl3pPr>
            <a:lvl4pPr marL="1239875" marR="0" indent="-177445" defTabSz="913940">
              <a:spcBef>
                <a:spcPts val="422"/>
              </a:spcBef>
              <a:buChar char=""/>
              <a:defRPr sz="1700"/>
            </a:lvl4pPr>
            <a:lvl5pPr marL="1594765" marR="0" indent="-177445" defTabSz="913940">
              <a:spcBef>
                <a:spcPts val="422"/>
              </a:spcBef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83824278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152400"/>
            <a:ext cx="86995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6231" y="1557338"/>
            <a:ext cx="4219575" cy="4538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557339"/>
            <a:ext cx="4221163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1" y="3902081"/>
            <a:ext cx="4221163" cy="2193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905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88175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07F4E7EE-C08C-1E41-98E3-72E3EB008F04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0145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464347" y="6353177"/>
            <a:ext cx="8224243" cy="1"/>
          </a:xfrm>
          <a:prstGeom prst="line">
            <a:avLst/>
          </a:prstGeom>
          <a:ln>
            <a:solidFill>
              <a:srgbClr val="AEC5D6"/>
            </a:solidFill>
            <a:prstDash val="dash"/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464347" y="1143000"/>
            <a:ext cx="8224243" cy="0"/>
          </a:xfrm>
          <a:prstGeom prst="line">
            <a:avLst/>
          </a:prstGeom>
          <a:ln>
            <a:solidFill>
              <a:srgbClr val="AEC5D6"/>
            </a:solidFill>
            <a:prstDash val="dash"/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464344" y="0"/>
            <a:ext cx="8224242" cy="1143000"/>
          </a:xfrm>
          <a:prstGeom prst="rect">
            <a:avLst/>
          </a:prstGeom>
        </p:spPr>
        <p:txBody>
          <a:bodyPr lIns="26784" tIns="26784" rIns="26784" bIns="26784" anchor="b"/>
          <a:lstStyle>
            <a:lvl1pPr marL="0" marR="0">
              <a:defRPr sz="30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</a:rPr>
              <a:t>Title Text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64344" y="1223370"/>
            <a:ext cx="8224242" cy="5643563"/>
          </a:xfrm>
          <a:prstGeom prst="rect">
            <a:avLst/>
          </a:prstGeom>
        </p:spPr>
        <p:txBody>
          <a:bodyPr lIns="26784" tIns="26784" rIns="26784" bIns="26784"/>
          <a:lstStyle>
            <a:lvl1pPr marL="191951" marR="0" indent="-191951">
              <a:buClr>
                <a:srgbClr val="8590B2"/>
              </a:buClr>
              <a:buSzPct val="76000"/>
              <a:buFont typeface="Wingdings 3"/>
              <a:buChar char=""/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385019" marR="0" indent="-191951">
              <a:spcBef>
                <a:spcPts val="562"/>
              </a:spcBef>
              <a:buClr>
                <a:srgbClr val="AEC5D6"/>
              </a:buClr>
              <a:buSzPct val="76000"/>
              <a:buFont typeface="Wingdings 3"/>
              <a:buChar char=""/>
              <a:defRPr sz="21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578088" marR="0" indent="-160704">
              <a:spcBef>
                <a:spcPts val="562"/>
              </a:spcBef>
              <a:buClr>
                <a:srgbClr val="C8C8C8"/>
              </a:buClr>
              <a:buSzPct val="76000"/>
              <a:buFont typeface="Wingdings 3"/>
              <a:buChar char="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771156" marR="0" indent="-160704">
              <a:spcBef>
                <a:spcPts val="352"/>
              </a:spcBef>
              <a:buClr>
                <a:srgbClr val="9CB2C1"/>
              </a:buClr>
              <a:buChar char=""/>
              <a:defRPr sz="1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964224" marR="0" indent="-160704">
              <a:spcBef>
                <a:spcPts val="281"/>
              </a:spcBef>
              <a:buClr>
                <a:srgbClr val="AEC5D6"/>
              </a:buClr>
              <a:buChar char="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612775" y="6486738"/>
            <a:ext cx="248488" cy="254154"/>
          </a:xfrm>
          <a:prstGeom prst="rect">
            <a:avLst/>
          </a:prstGeom>
          <a:ln>
            <a:round/>
          </a:ln>
        </p:spPr>
        <p:txBody>
          <a:bodyPr lIns="26784" tIns="26784" rIns="26784" bIns="26784"/>
          <a:lstStyle>
            <a:lvl1pPr algn="l" defTabSz="910655">
              <a:defRPr sz="13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1033511"/>
      </p:ext>
    </p:extLst>
  </p:cSld>
  <p:clrMapOvr>
    <a:masterClrMapping/>
  </p:clrMapOvr>
  <p:transition xmlns:p14="http://schemas.microsoft.com/office/powerpoint/2010/main"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464344" y="89297"/>
            <a:ext cx="8224242" cy="1508124"/>
          </a:xfrm>
          <a:prstGeom prst="rect">
            <a:avLst/>
          </a:prstGeom>
        </p:spPr>
        <p:txBody>
          <a:bodyPr lIns="26784" tIns="26784" rIns="26784" bIns="26784" anchor="ctr"/>
          <a:lstStyle>
            <a:lvl1pPr marL="0" marR="0" algn="ctr"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Title Text</a:t>
            </a:r>
          </a:p>
        </p:txBody>
      </p:sp>
      <p:sp>
        <p:nvSpPr>
          <p:cNvPr id="274" name="Shape 274"/>
          <p:cNvSpPr>
            <a:spLocks noGrp="1"/>
          </p:cNvSpPr>
          <p:nvPr>
            <p:ph type="body" idx="1"/>
          </p:nvPr>
        </p:nvSpPr>
        <p:spPr>
          <a:xfrm>
            <a:off x="464344" y="1598414"/>
            <a:ext cx="8224242" cy="5259586"/>
          </a:xfrm>
          <a:prstGeom prst="rect">
            <a:avLst/>
          </a:prstGeom>
        </p:spPr>
        <p:txBody>
          <a:bodyPr lIns="26784" tIns="26784" rIns="26784" bIns="26784"/>
          <a:lstStyle>
            <a:lvl1pPr marL="241056" marR="0" indent="-241056">
              <a:spcBef>
                <a:spcPts val="703"/>
              </a:spcBef>
              <a:buClr>
                <a:srgbClr val="000000"/>
              </a:buClr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522287" marR="0" indent="-200880">
              <a:buClr>
                <a:srgbClr val="000000"/>
              </a:buClr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03520" marR="0" indent="-160704">
              <a:spcBef>
                <a:spcPts val="562"/>
              </a:spcBef>
              <a:buClr>
                <a:srgbClr val="000000"/>
              </a:buClr>
              <a:buSzPct val="100000"/>
              <a:buFontTx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24930" marR="0" indent="-160704">
              <a:spcBef>
                <a:spcPts val="422"/>
              </a:spcBef>
              <a:buClr>
                <a:srgbClr val="000000"/>
              </a:buClr>
              <a:buSzPct val="100000"/>
              <a:buFont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46336" marR="0" indent="-160704">
              <a:spcBef>
                <a:spcPts val="422"/>
              </a:spcBef>
              <a:buClr>
                <a:srgbClr val="000000"/>
              </a:buClr>
              <a:buSzPct val="100000"/>
              <a:buFont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xfrm>
            <a:off x="8428950" y="6482967"/>
            <a:ext cx="257850" cy="254154"/>
          </a:xfrm>
          <a:prstGeom prst="rect">
            <a:avLst/>
          </a:prstGeom>
          <a:ln w="9525">
            <a:round/>
          </a:ln>
        </p:spPr>
        <p:txBody>
          <a:bodyPr lIns="26784" tIns="26784" rIns="26784" bIns="26784"/>
          <a:lstStyle>
            <a:lvl1pPr algn="r" defTabSz="910655">
              <a:defRPr sz="1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566777"/>
      </p:ext>
    </p:extLst>
  </p:cSld>
  <p:clrMapOvr>
    <a:masterClrMapping/>
  </p:clrMapOvr>
  <p:transition xmlns:p14="http://schemas.microsoft.com/office/powerpoint/2010/main"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wo Content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611188" y="3"/>
            <a:ext cx="7923212" cy="1243013"/>
          </a:xfrm>
          <a:prstGeom prst="rect">
            <a:avLst/>
          </a:prstGeom>
        </p:spPr>
        <p:txBody>
          <a:bodyPr lIns="26784" tIns="26784" rIns="26784" bIns="26784" anchor="ctr"/>
          <a:lstStyle>
            <a:lvl1pPr marL="0" marR="0">
              <a:def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idx="1"/>
          </p:nvPr>
        </p:nvSpPr>
        <p:spPr>
          <a:xfrm>
            <a:off x="611191" y="1357312"/>
            <a:ext cx="3884613" cy="5500688"/>
          </a:xfrm>
          <a:prstGeom prst="rect">
            <a:avLst/>
          </a:prstGeom>
        </p:spPr>
        <p:txBody>
          <a:bodyPr lIns="26784" tIns="26784" rIns="26784" bIns="26784"/>
          <a:lstStyle>
            <a:lvl1pPr marL="241056" marR="0" indent="-241056">
              <a:spcBef>
                <a:spcPts val="703"/>
              </a:spcBef>
              <a:buClr>
                <a:srgbClr val="407979"/>
              </a:buClr>
              <a:buSzPct val="70000"/>
              <a:buChar char=""/>
              <a:def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  <a:lvl2pPr marL="522287" marR="0" indent="-200880">
              <a:buClr>
                <a:srgbClr val="A8D5D6"/>
              </a:buClr>
              <a:buSzPct val="75000"/>
              <a:buChar char=""/>
              <a:defRPr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2pPr>
            <a:lvl3pPr marL="803520" marR="0" indent="-160704">
              <a:spcBef>
                <a:spcPts val="562"/>
              </a:spcBef>
              <a:buClr>
                <a:srgbClr val="D6D6D6"/>
              </a:buClr>
              <a:buSzPct val="100000"/>
              <a:buFontTx/>
              <a:buChar char="•"/>
              <a:def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3pPr>
            <a:lvl4pPr marL="1124930" marR="0" indent="-160704">
              <a:spcBef>
                <a:spcPts val="422"/>
              </a:spcBef>
              <a:buClr>
                <a:srgbClr val="4079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4pPr>
            <a:lvl5pPr marL="1446336" marR="0" indent="-160704">
              <a:spcBef>
                <a:spcPts val="422"/>
              </a:spcBef>
              <a:buClr>
                <a:srgbClr val="0112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Five</a:t>
            </a:r>
          </a:p>
        </p:txBody>
      </p:sp>
      <p:sp>
        <p:nvSpPr>
          <p:cNvPr id="279" name="Shape 279"/>
          <p:cNvSpPr>
            <a:spLocks noGrp="1"/>
          </p:cNvSpPr>
          <p:nvPr>
            <p:ph type="sldNum" sz="quarter" idx="2"/>
          </p:nvPr>
        </p:nvSpPr>
        <p:spPr>
          <a:xfrm>
            <a:off x="2561550" y="6474024"/>
            <a:ext cx="257850" cy="254154"/>
          </a:xfrm>
          <a:prstGeom prst="rect">
            <a:avLst/>
          </a:prstGeom>
        </p:spPr>
        <p:txBody>
          <a:bodyPr lIns="26784" tIns="26784" rIns="26784" bIns="26784"/>
          <a:lstStyle>
            <a:lvl1pPr algn="r" defTabSz="910655">
              <a:defRPr sz="1300">
                <a:solidFill>
                  <a:srgbClr val="407979"/>
                </a:solidFill>
                <a:uFill>
                  <a:solidFill>
                    <a:srgbClr val="407979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837697"/>
      </p:ext>
    </p:extLst>
  </p:cSld>
  <p:clrMapOvr>
    <a:masterClrMapping/>
  </p:clrMapOvr>
  <p:transition xmlns:p14="http://schemas.microsoft.com/office/powerpoint/2010/main"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xfrm>
            <a:off x="611188" y="3"/>
            <a:ext cx="7923212" cy="1243013"/>
          </a:xfrm>
          <a:prstGeom prst="rect">
            <a:avLst/>
          </a:prstGeom>
        </p:spPr>
        <p:txBody>
          <a:bodyPr lIns="26784" tIns="26784" rIns="26784" bIns="26784" anchor="ctr"/>
          <a:lstStyle>
            <a:lvl1pPr marL="0" marR="0">
              <a:def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Title Text</a:t>
            </a:r>
          </a:p>
        </p:txBody>
      </p:sp>
      <p:sp>
        <p:nvSpPr>
          <p:cNvPr id="282" name="Shape 282"/>
          <p:cNvSpPr>
            <a:spLocks noGrp="1"/>
          </p:cNvSpPr>
          <p:nvPr>
            <p:ph type="body" idx="1"/>
          </p:nvPr>
        </p:nvSpPr>
        <p:spPr>
          <a:xfrm>
            <a:off x="611188" y="1357312"/>
            <a:ext cx="7923212" cy="5500688"/>
          </a:xfrm>
          <a:prstGeom prst="rect">
            <a:avLst/>
          </a:prstGeom>
        </p:spPr>
        <p:txBody>
          <a:bodyPr lIns="26784" tIns="26784" rIns="26784" bIns="26784"/>
          <a:lstStyle>
            <a:lvl1pPr marL="241056" marR="0" indent="-241056">
              <a:spcBef>
                <a:spcPts val="703"/>
              </a:spcBef>
              <a:buClr>
                <a:srgbClr val="407979"/>
              </a:buClr>
              <a:buSzPct val="70000"/>
              <a:buChar char=""/>
              <a:def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  <a:lvl2pPr marL="522287" marR="0" indent="-200880">
              <a:buClr>
                <a:srgbClr val="A8D5D6"/>
              </a:buClr>
              <a:buSzPct val="75000"/>
              <a:buChar char=""/>
              <a:defRPr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2pPr>
            <a:lvl3pPr marL="803520" marR="0" indent="-160704">
              <a:spcBef>
                <a:spcPts val="562"/>
              </a:spcBef>
              <a:buClr>
                <a:srgbClr val="D6D6D6"/>
              </a:buClr>
              <a:buSzPct val="100000"/>
              <a:buFontTx/>
              <a:buChar char="•"/>
              <a:def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3pPr>
            <a:lvl4pPr marL="1124930" marR="0" indent="-160704">
              <a:spcBef>
                <a:spcPts val="422"/>
              </a:spcBef>
              <a:buClr>
                <a:srgbClr val="4079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4pPr>
            <a:lvl5pPr marL="1446336" marR="0" indent="-160704">
              <a:spcBef>
                <a:spcPts val="422"/>
              </a:spcBef>
              <a:buClr>
                <a:srgbClr val="0112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Five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xfrm>
            <a:off x="2561550" y="6474024"/>
            <a:ext cx="257850" cy="254154"/>
          </a:xfrm>
          <a:prstGeom prst="rect">
            <a:avLst/>
          </a:prstGeom>
        </p:spPr>
        <p:txBody>
          <a:bodyPr lIns="26784" tIns="26784" rIns="26784" bIns="26784"/>
          <a:lstStyle>
            <a:lvl1pPr algn="r" defTabSz="910655">
              <a:defRPr sz="1300">
                <a:solidFill>
                  <a:srgbClr val="407979"/>
                </a:solidFill>
                <a:uFill>
                  <a:solidFill>
                    <a:srgbClr val="407979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759822"/>
      </p:ext>
    </p:extLst>
  </p:cSld>
  <p:clrMapOvr>
    <a:masterClrMapping/>
  </p:clrMapOvr>
  <p:transition xmlns:p14="http://schemas.microsoft.com/office/powerpoint/2010/main"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730249" y="989016"/>
            <a:ext cx="7345364" cy="1"/>
          </a:xfrm>
          <a:prstGeom prst="line">
            <a:avLst/>
          </a:prstGeom>
          <a:ln w="38100">
            <a:solidFill>
              <a:srgbClr val="FF2600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611188" y="3"/>
            <a:ext cx="7923212" cy="1243013"/>
          </a:xfrm>
          <a:prstGeom prst="rect">
            <a:avLst/>
          </a:prstGeom>
        </p:spPr>
        <p:txBody>
          <a:bodyPr lIns="26784" tIns="26784" rIns="26784" bIns="26784" anchor="ctr"/>
          <a:lstStyle>
            <a:lvl1pPr marL="0" marR="0">
              <a:def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Title Text</a:t>
            </a:r>
          </a:p>
        </p:txBody>
      </p:sp>
      <p:sp>
        <p:nvSpPr>
          <p:cNvPr id="287" name="Shape 287"/>
          <p:cNvSpPr>
            <a:spLocks noGrp="1"/>
          </p:cNvSpPr>
          <p:nvPr>
            <p:ph type="body" idx="1"/>
          </p:nvPr>
        </p:nvSpPr>
        <p:spPr>
          <a:xfrm>
            <a:off x="611188" y="1357312"/>
            <a:ext cx="7923212" cy="5500688"/>
          </a:xfrm>
          <a:prstGeom prst="rect">
            <a:avLst/>
          </a:prstGeom>
        </p:spPr>
        <p:txBody>
          <a:bodyPr lIns="26784" tIns="26784" rIns="26784" bIns="26784"/>
          <a:lstStyle>
            <a:lvl1pPr marL="241056" marR="0" indent="-241056">
              <a:spcBef>
                <a:spcPts val="703"/>
              </a:spcBef>
              <a:buClr>
                <a:srgbClr val="407979"/>
              </a:buClr>
              <a:buSzPct val="70000"/>
              <a:buChar char=""/>
              <a:def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  <a:lvl2pPr marL="522287" marR="0" indent="-200880">
              <a:buClr>
                <a:srgbClr val="A8D5D6"/>
              </a:buClr>
              <a:buSzPct val="75000"/>
              <a:buChar char=""/>
              <a:defRPr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2pPr>
            <a:lvl3pPr marL="803520" marR="0" indent="-160704">
              <a:spcBef>
                <a:spcPts val="562"/>
              </a:spcBef>
              <a:buClr>
                <a:srgbClr val="D6D6D6"/>
              </a:buClr>
              <a:buSzPct val="100000"/>
              <a:buFontTx/>
              <a:buChar char="•"/>
              <a:def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3pPr>
            <a:lvl4pPr marL="1124930" marR="0" indent="-160704">
              <a:spcBef>
                <a:spcPts val="422"/>
              </a:spcBef>
              <a:buClr>
                <a:srgbClr val="4079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4pPr>
            <a:lvl5pPr marL="1446336" marR="0" indent="-160704">
              <a:spcBef>
                <a:spcPts val="422"/>
              </a:spcBef>
              <a:buClr>
                <a:srgbClr val="0112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Five</a:t>
            </a:r>
          </a:p>
        </p:txBody>
      </p:sp>
      <p:sp>
        <p:nvSpPr>
          <p:cNvPr id="288" name="Shape 288"/>
          <p:cNvSpPr>
            <a:spLocks noGrp="1"/>
          </p:cNvSpPr>
          <p:nvPr>
            <p:ph type="sldNum" sz="quarter" idx="2"/>
          </p:nvPr>
        </p:nvSpPr>
        <p:spPr>
          <a:xfrm>
            <a:off x="2561550" y="6474024"/>
            <a:ext cx="257850" cy="254154"/>
          </a:xfrm>
          <a:prstGeom prst="rect">
            <a:avLst/>
          </a:prstGeom>
        </p:spPr>
        <p:txBody>
          <a:bodyPr lIns="26784" tIns="26784" rIns="26784" bIns="26784"/>
          <a:lstStyle>
            <a:lvl1pPr algn="r" defTabSz="910655">
              <a:defRPr sz="1300">
                <a:solidFill>
                  <a:srgbClr val="407979"/>
                </a:solidFill>
                <a:uFill>
                  <a:solidFill>
                    <a:srgbClr val="407979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262925"/>
      </p:ext>
    </p:extLst>
  </p:cSld>
  <p:clrMapOvr>
    <a:masterClrMapping/>
  </p:clrMapOvr>
  <p:transition xmlns:p14="http://schemas.microsoft.com/office/powerpoint/2010/main"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107157" y="464347"/>
            <a:ext cx="8989964" cy="1026915"/>
          </a:xfrm>
          <a:prstGeom prst="rect">
            <a:avLst/>
          </a:prstGeom>
        </p:spPr>
        <p:txBody>
          <a:bodyPr lIns="17856" tIns="17856" rIns="17856" bIns="17856"/>
          <a:lstStyle>
            <a:lvl1pPr marL="4465" marR="0">
              <a:defRPr sz="3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xfrm>
            <a:off x="107157" y="1483445"/>
            <a:ext cx="8989964" cy="5374556"/>
          </a:xfrm>
          <a:prstGeom prst="rect">
            <a:avLst/>
          </a:prstGeom>
        </p:spPr>
        <p:txBody>
          <a:bodyPr lIns="17856" tIns="17856" rIns="17856" bIns="17856"/>
          <a:lstStyle>
            <a:lvl1pPr marL="189104" marR="0" indent="-169485"/>
            <a:lvl2pPr marL="361727" marR="0" indent="-141239">
              <a:spcBef>
                <a:spcPts val="492"/>
              </a:spcBef>
              <a:buSzPct val="69000"/>
              <a:buChar char=""/>
              <a:defRPr sz="2100"/>
            </a:lvl2pPr>
            <a:lvl3pPr marL="559462" marR="0" indent="-112991">
              <a:spcBef>
                <a:spcPts val="422"/>
              </a:spcBef>
              <a:buSzPct val="69000"/>
              <a:buChar char=""/>
              <a:defRPr sz="2000"/>
            </a:lvl3pPr>
            <a:lvl4pPr marL="785445" marR="0" indent="-112991">
              <a:spcBef>
                <a:spcPts val="422"/>
              </a:spcBef>
              <a:buSzPct val="69000"/>
              <a:buChar char=""/>
              <a:defRPr sz="2000"/>
            </a:lvl4pPr>
            <a:lvl5pPr marL="1011426" marR="0" indent="-112991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91701081"/>
      </p:ext>
    </p:extLst>
  </p:cSld>
  <p:clrMapOvr>
    <a:masterClrMapping/>
  </p:clrMapOvr>
  <p:transition xmlns:p14="http://schemas.microsoft.com/office/powerpoint/2010/main"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xfrm>
            <a:off x="107953" y="464344"/>
            <a:ext cx="8996363" cy="1026914"/>
          </a:xfrm>
          <a:prstGeom prst="rect">
            <a:avLst/>
          </a:prstGeom>
        </p:spPr>
        <p:txBody>
          <a:bodyPr/>
          <a:lstStyle>
            <a:lvl1pPr marL="0" marR="0"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94" name="Shape 294"/>
          <p:cNvSpPr>
            <a:spLocks noGrp="1"/>
          </p:cNvSpPr>
          <p:nvPr>
            <p:ph type="body" idx="1"/>
          </p:nvPr>
        </p:nvSpPr>
        <p:spPr>
          <a:xfrm>
            <a:off x="107953" y="1482328"/>
            <a:ext cx="8996363" cy="5366742"/>
          </a:xfrm>
          <a:prstGeom prst="rect">
            <a:avLst/>
          </a:prstGeom>
        </p:spPr>
        <p:txBody>
          <a:bodyPr/>
          <a:lstStyle>
            <a:lvl1pPr marL="237759" marR="0" indent="-237759"/>
            <a:lvl2pPr marL="486627" marR="0" indent="-201996">
              <a:buSzPct val="69000"/>
              <a:buChar char=""/>
              <a:defRPr sz="2200"/>
            </a:lvl2pPr>
            <a:lvl3pPr marL="767859" marR="0" indent="-161820">
              <a:spcBef>
                <a:spcPts val="492"/>
              </a:spcBef>
              <a:buSzPct val="69000"/>
              <a:buChar char=""/>
              <a:defRPr sz="2100"/>
            </a:lvl3pPr>
            <a:lvl4pPr marL="1089266" marR="0" indent="-160704">
              <a:spcBef>
                <a:spcPts val="422"/>
              </a:spcBef>
              <a:buSzPct val="69000"/>
              <a:buChar char=""/>
              <a:defRPr sz="2000"/>
            </a:lvl4pPr>
            <a:lvl5pPr marL="1411791" marR="0" indent="-160704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5165068"/>
      </p:ext>
    </p:extLst>
  </p:cSld>
  <p:clrMapOvr>
    <a:masterClrMapping/>
  </p:clrMapOvr>
  <p:transition xmlns:p14="http://schemas.microsoft.com/office/powerpoint/2010/main"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456624" y="89298"/>
            <a:ext cx="8230752" cy="1509117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5365" marR="45365" algn="ctr" defTabSz="821376">
              <a:defRPr sz="3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Title Text</a:t>
            </a: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56624" y="1598414"/>
            <a:ext cx="8230752" cy="5257224"/>
          </a:xfrm>
          <a:prstGeom prst="rect">
            <a:avLst/>
          </a:prstGeom>
        </p:spPr>
        <p:txBody>
          <a:bodyPr/>
          <a:lstStyle>
            <a:lvl1pPr marL="300752" marR="45365" indent="-265607" defTabSz="821376">
              <a:spcBef>
                <a:spcPts val="703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609886" marR="45365" indent="-220967" defTabSz="821376"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920133" marR="45365" indent="-176328" defTabSz="821376">
              <a:spcBef>
                <a:spcPts val="562"/>
              </a:spcBef>
              <a:buClrTx/>
              <a:buSzPct val="100000"/>
              <a:buFontTx/>
              <a:buChar char="•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275021" marR="45365" indent="-176327" defTabSz="821376">
              <a:spcBef>
                <a:spcPts val="422"/>
              </a:spcBef>
              <a:buClrTx/>
              <a:buSzPct val="100000"/>
              <a:buFontTx/>
              <a:buChar char="–"/>
              <a:defRPr sz="1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628794" marR="45365" indent="-176328" defTabSz="821376">
              <a:spcBef>
                <a:spcPts val="422"/>
              </a:spcBef>
              <a:buClrTx/>
              <a:buSzPct val="100000"/>
              <a:buFontTx/>
              <a:buChar char="»"/>
              <a:defRPr sz="1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7541634" y="6244752"/>
            <a:ext cx="156731" cy="153888"/>
          </a:xfrm>
          <a:prstGeom prst="rect">
            <a:avLst/>
          </a:prstGeom>
        </p:spPr>
        <p:txBody>
          <a:bodyPr/>
          <a:lstStyle>
            <a:lvl1pPr defTabSz="535679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239893"/>
      </p:ext>
    </p:extLst>
  </p:cSld>
  <p:clrMapOvr>
    <a:masterClrMapping/>
  </p:clrMapOvr>
  <p:transition xmlns:p14="http://schemas.microsoft.com/office/powerpoint/2010/main"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107949" y="464347"/>
            <a:ext cx="8990013" cy="1027113"/>
          </a:xfrm>
          <a:prstGeom prst="rect">
            <a:avLst/>
          </a:prstGeom>
        </p:spPr>
        <p:txBody>
          <a:bodyPr/>
          <a:lstStyle>
            <a:lvl1pPr marL="40288" marR="40288" defTabSz="912639"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xfrm>
            <a:off x="107949" y="1484312"/>
            <a:ext cx="8990013" cy="5373688"/>
          </a:xfrm>
          <a:prstGeom prst="rect">
            <a:avLst/>
          </a:prstGeom>
        </p:spPr>
        <p:txBody>
          <a:bodyPr/>
          <a:lstStyle>
            <a:lvl1pPr marL="268267" marR="40288" indent="-239940" defTabSz="912639"/>
            <a:lvl2pPr marL="549500" marR="40288" indent="-200880" defTabSz="912639">
              <a:spcBef>
                <a:spcPts val="562"/>
              </a:spcBef>
              <a:buChar char=""/>
              <a:defRPr sz="2200"/>
            </a:lvl2pPr>
            <a:lvl3pPr marL="830732" marR="40288" indent="-160704" defTabSz="912639">
              <a:spcBef>
                <a:spcPts val="492"/>
              </a:spcBef>
              <a:buChar char=""/>
              <a:defRPr sz="2100"/>
            </a:lvl3pPr>
            <a:lvl4pPr marL="1152139" marR="40288" indent="-160704" defTabSz="912639">
              <a:spcBef>
                <a:spcPts val="422"/>
              </a:spcBef>
              <a:buChar char=""/>
              <a:defRPr sz="2000"/>
            </a:lvl4pPr>
            <a:lvl5pPr marL="1473546" marR="40288" indent="-160704" defTabSz="912639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304" name="Shape 304"/>
          <p:cNvSpPr>
            <a:spLocks noGrp="1"/>
          </p:cNvSpPr>
          <p:nvPr>
            <p:ph type="sldNum" sz="quarter" idx="2"/>
          </p:nvPr>
        </p:nvSpPr>
        <p:spPr>
          <a:xfrm>
            <a:off x="7541634" y="6250782"/>
            <a:ext cx="156731" cy="153888"/>
          </a:xfrm>
          <a:prstGeom prst="rect">
            <a:avLst/>
          </a:prstGeom>
        </p:spPr>
        <p:txBody>
          <a:bodyPr/>
          <a:lstStyle>
            <a:lvl1pPr defTabSz="589248">
              <a:defRPr sz="1000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078029"/>
      </p:ext>
    </p:extLst>
  </p:cSld>
  <p:clrMapOvr>
    <a:masterClrMapping/>
  </p:clrMapOvr>
  <p:transition xmlns:p14="http://schemas.microsoft.com/office/powerpoint/2010/main"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060" marR="45060" defTabSz="91394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08" name="Shape 308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546" marR="45060" indent="-265607" defTabSz="913940"/>
            <a:lvl2pPr marL="610795" marR="45060" indent="-222084" defTabSz="913940">
              <a:spcBef>
                <a:spcPts val="562"/>
              </a:spcBef>
              <a:buChar char=""/>
              <a:defRPr sz="2500"/>
            </a:lvl2pPr>
            <a:lvl3pPr marL="921044" marR="45060" indent="-177444" defTabSz="913940">
              <a:spcBef>
                <a:spcPts val="492"/>
              </a:spcBef>
              <a:buChar char=""/>
              <a:defRPr sz="2100"/>
            </a:lvl3pPr>
            <a:lvl4pPr marL="1274816" marR="45060" indent="-177444" defTabSz="913940">
              <a:spcBef>
                <a:spcPts val="422"/>
              </a:spcBef>
              <a:buChar char=""/>
              <a:defRPr sz="2000"/>
            </a:lvl4pPr>
            <a:lvl5pPr marL="1629703" marR="45060" indent="-177444" defTabSz="913940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18254895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>
              <a:solidFill>
                <a:srgbClr val="1C1C34"/>
              </a:solidFill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5213FC4-0AEF-C143-B05F-D0C13A1614DC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100359" name="Line 7"/>
          <p:cNvSpPr>
            <a:spLocks noChangeShapeType="1"/>
          </p:cNvSpPr>
          <p:nvPr/>
        </p:nvSpPr>
        <p:spPr bwMode="auto">
          <a:xfrm flipV="1">
            <a:off x="3708400" y="981075"/>
            <a:ext cx="5111750" cy="0"/>
          </a:xfrm>
          <a:prstGeom prst="line">
            <a:avLst/>
          </a:prstGeom>
          <a:noFill/>
          <a:ln w="66675">
            <a:solidFill>
              <a:srgbClr val="9D3BFF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0374" name="Line 22"/>
          <p:cNvSpPr>
            <a:spLocks noChangeShapeType="1"/>
          </p:cNvSpPr>
          <p:nvPr/>
        </p:nvSpPr>
        <p:spPr bwMode="auto">
          <a:xfrm>
            <a:off x="3779838" y="6165850"/>
            <a:ext cx="5097462" cy="6350"/>
          </a:xfrm>
          <a:prstGeom prst="line">
            <a:avLst/>
          </a:prstGeom>
          <a:noFill/>
          <a:ln w="12700">
            <a:solidFill>
              <a:srgbClr val="660066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818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079" marR="45079" defTabSz="91394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562" marR="45079" indent="-265607" defTabSz="913940"/>
            <a:lvl2pPr marL="610810" marR="45079" indent="-222084" defTabSz="913940">
              <a:spcBef>
                <a:spcPts val="562"/>
              </a:spcBef>
              <a:buChar char=""/>
              <a:defRPr sz="2500"/>
            </a:lvl2pPr>
            <a:lvl3pPr marL="921059" marR="45079" indent="-177444" defTabSz="913940">
              <a:spcBef>
                <a:spcPts val="492"/>
              </a:spcBef>
              <a:buChar char=""/>
              <a:defRPr sz="2100"/>
            </a:lvl3pPr>
            <a:lvl4pPr marL="1274830" marR="45079" indent="-177444" defTabSz="913940">
              <a:spcBef>
                <a:spcPts val="422"/>
              </a:spcBef>
              <a:buChar char=""/>
              <a:defRPr sz="2000"/>
            </a:lvl4pPr>
            <a:lvl5pPr marL="1629718" marR="45079" indent="-177444" defTabSz="913940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93198718"/>
      </p:ext>
    </p:extLst>
  </p:cSld>
  <p:clrMapOvr>
    <a:masterClrMapping/>
  </p:clrMapOvr>
  <p:transition xmlns:p14="http://schemas.microsoft.com/office/powerpoint/2010/main"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107953" y="464344"/>
            <a:ext cx="8996363" cy="1026914"/>
          </a:xfrm>
          <a:prstGeom prst="rect">
            <a:avLst/>
          </a:prstGeom>
        </p:spPr>
        <p:txBody>
          <a:bodyPr/>
          <a:lstStyle>
            <a:lvl1pPr marL="0" marR="0"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xfrm>
            <a:off x="107953" y="1482328"/>
            <a:ext cx="8996363" cy="5366742"/>
          </a:xfrm>
          <a:prstGeom prst="rect">
            <a:avLst/>
          </a:prstGeom>
        </p:spPr>
        <p:txBody>
          <a:bodyPr/>
          <a:lstStyle>
            <a:lvl1pPr marL="237759" marR="0" indent="-237759"/>
            <a:lvl2pPr marL="486627" marR="0" indent="-201996">
              <a:buSzPct val="69000"/>
              <a:buChar char=""/>
              <a:defRPr sz="2200"/>
            </a:lvl2pPr>
            <a:lvl3pPr marL="767859" marR="0" indent="-161820">
              <a:spcBef>
                <a:spcPts val="492"/>
              </a:spcBef>
              <a:buSzPct val="69000"/>
              <a:buChar char=""/>
              <a:defRPr sz="2100"/>
            </a:lvl3pPr>
            <a:lvl4pPr marL="1089266" marR="0" indent="-160704">
              <a:spcBef>
                <a:spcPts val="422"/>
              </a:spcBef>
              <a:buSzPct val="69000"/>
              <a:buChar char=""/>
              <a:defRPr sz="2000"/>
            </a:lvl4pPr>
            <a:lvl5pPr marL="1411791" marR="0" indent="-160704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11012703"/>
      </p:ext>
    </p:extLst>
  </p:cSld>
  <p:clrMapOvr>
    <a:masterClrMapping/>
  </p:clrMapOvr>
  <p:transition xmlns:p14="http://schemas.microsoft.com/office/powerpoint/2010/main"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456624" y="89298"/>
            <a:ext cx="8230752" cy="1509117"/>
          </a:xfrm>
          <a:prstGeom prst="rect">
            <a:avLst/>
          </a:prstGeom>
        </p:spPr>
        <p:txBody>
          <a:bodyPr lIns="35711" tIns="35711" rIns="35711" bIns="35711" anchor="ctr"/>
          <a:lstStyle>
            <a:lvl1pPr marL="45119" marR="45119" algn="ctr" defTabSz="913940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xfrm>
            <a:off x="456624" y="1598414"/>
            <a:ext cx="8230752" cy="5257224"/>
          </a:xfrm>
          <a:prstGeom prst="rect">
            <a:avLst/>
          </a:prstGeom>
        </p:spPr>
        <p:txBody>
          <a:bodyPr/>
          <a:lstStyle>
            <a:lvl1pPr marL="300591" marR="45119" indent="-265607" defTabSz="913940">
              <a:spcBef>
                <a:spcPts val="703"/>
              </a:spcBef>
              <a:buClrTx/>
              <a:buSzPct val="100000"/>
              <a:buFontTx/>
              <a:buChar char="•"/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610840" marR="45119" indent="-222084" defTabSz="913940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921088" marR="45119" indent="-177444" defTabSz="913940">
              <a:spcBef>
                <a:spcPts val="492"/>
              </a:spcBef>
              <a:buClrTx/>
              <a:buSzPct val="100000"/>
              <a:buFontTx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274861" marR="45119" indent="-177444" defTabSz="913940">
              <a:spcBef>
                <a:spcPts val="422"/>
              </a:spcBef>
              <a:buClrTx/>
              <a:buSzPct val="100000"/>
              <a:buFont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629748" marR="45119" indent="-177444" defTabSz="913940">
              <a:spcBef>
                <a:spcPts val="422"/>
              </a:spcBef>
              <a:buClrTx/>
              <a:buSzPct val="100000"/>
              <a:buFont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xfrm>
            <a:off x="7518124" y="6244756"/>
            <a:ext cx="203750" cy="200055"/>
          </a:xfrm>
          <a:prstGeom prst="rect">
            <a:avLst/>
          </a:prstGeom>
        </p:spPr>
        <p:txBody>
          <a:bodyPr/>
          <a:lstStyle>
            <a:lvl1pPr defTabSz="526752">
              <a:defRPr sz="1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77727"/>
      </p:ext>
    </p:extLst>
  </p:cSld>
  <p:clrMapOvr>
    <a:masterClrMapping/>
  </p:clrMapOvr>
  <p:transition xmlns:p14="http://schemas.microsoft.com/office/powerpoint/2010/main"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266485" y="6170414"/>
            <a:ext cx="8611032" cy="1440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128" marR="45128" defTabSz="91394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24" name="Shape 324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600" marR="45128" indent="-265607" defTabSz="913940"/>
            <a:lvl2pPr marL="610849" marR="45128" indent="-222084" defTabSz="913940">
              <a:spcBef>
                <a:spcPts val="562"/>
              </a:spcBef>
              <a:buChar char=""/>
              <a:defRPr sz="2500"/>
            </a:lvl2pPr>
            <a:lvl3pPr marL="921096" marR="45128" indent="-177444" defTabSz="913940">
              <a:spcBef>
                <a:spcPts val="492"/>
              </a:spcBef>
              <a:buChar char=""/>
              <a:defRPr sz="2100"/>
            </a:lvl3pPr>
            <a:lvl4pPr marL="1274868" marR="45128" indent="-177444" defTabSz="913940">
              <a:spcBef>
                <a:spcPts val="422"/>
              </a:spcBef>
              <a:buChar char=""/>
              <a:defRPr sz="2000"/>
            </a:lvl4pPr>
            <a:lvl5pPr marL="1629756" marR="45128" indent="-177444" defTabSz="913940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xfrm>
            <a:off x="7531838" y="6249073"/>
            <a:ext cx="176323" cy="173124"/>
          </a:xfrm>
          <a:prstGeom prst="rect">
            <a:avLst/>
          </a:prstGeom>
        </p:spPr>
        <p:txBody>
          <a:bodyPr/>
          <a:lstStyle>
            <a:lvl1pPr defTabSz="526752"/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79458"/>
      </p:ext>
    </p:extLst>
  </p:cSld>
  <p:clrMapOvr>
    <a:masterClrMapping/>
  </p:clrMapOvr>
  <p:transition xmlns:p14="http://schemas.microsoft.com/office/powerpoint/2010/main"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266485" y="6170414"/>
            <a:ext cx="8611032" cy="1440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012" marR="45012" defTabSz="91394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30" name="Shape 330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510" marR="45012" indent="-265607" defTabSz="913940"/>
            <a:lvl2pPr marL="610757" marR="45012" indent="-222084" defTabSz="913940">
              <a:spcBef>
                <a:spcPts val="562"/>
              </a:spcBef>
              <a:buChar char=""/>
              <a:defRPr sz="2500"/>
            </a:lvl2pPr>
            <a:lvl3pPr marL="921005" marR="45012" indent="-177444" defTabSz="913940">
              <a:spcBef>
                <a:spcPts val="492"/>
              </a:spcBef>
              <a:buChar char=""/>
              <a:defRPr sz="2100"/>
            </a:lvl3pPr>
            <a:lvl4pPr marL="1274778" marR="45012" indent="-177444" defTabSz="913940">
              <a:spcBef>
                <a:spcPts val="422"/>
              </a:spcBef>
              <a:buChar char=""/>
              <a:defRPr sz="2000"/>
            </a:lvl4pPr>
            <a:lvl5pPr marL="1629666" marR="45012" indent="-177444" defTabSz="913940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7531838" y="6249073"/>
            <a:ext cx="176323" cy="173124"/>
          </a:xfrm>
          <a:prstGeom prst="rect">
            <a:avLst/>
          </a:prstGeom>
        </p:spPr>
        <p:txBody>
          <a:bodyPr/>
          <a:lstStyle>
            <a:lvl1pPr defTabSz="526752"/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714184"/>
      </p:ext>
    </p:extLst>
  </p:cSld>
  <p:clrMapOvr>
    <a:masterClrMapping/>
  </p:clrMapOvr>
  <p:transition xmlns:p14="http://schemas.microsoft.com/office/powerpoint/2010/main"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266485" y="6170414"/>
            <a:ext cx="8611032" cy="1440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108034" y="457779"/>
            <a:ext cx="8989872" cy="1026397"/>
          </a:xfrm>
          <a:prstGeom prst="rect">
            <a:avLst/>
          </a:prstGeom>
        </p:spPr>
        <p:txBody>
          <a:bodyPr/>
          <a:lstStyle>
            <a:lvl1pPr marL="45012" marR="45012" defTabSz="91394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idx="1"/>
          </p:nvPr>
        </p:nvSpPr>
        <p:spPr>
          <a:xfrm>
            <a:off x="108034" y="1484172"/>
            <a:ext cx="8989872" cy="5373828"/>
          </a:xfrm>
          <a:prstGeom prst="rect">
            <a:avLst/>
          </a:prstGeom>
        </p:spPr>
        <p:txBody>
          <a:bodyPr/>
          <a:lstStyle>
            <a:lvl1pPr marL="300510" marR="45012" indent="-265607" defTabSz="913940"/>
            <a:lvl2pPr marL="610757" marR="45012" indent="-222084" defTabSz="913940">
              <a:spcBef>
                <a:spcPts val="562"/>
              </a:spcBef>
              <a:buChar char=""/>
              <a:defRPr sz="2500"/>
            </a:lvl2pPr>
            <a:lvl3pPr marL="921005" marR="45012" indent="-177444" defTabSz="913940">
              <a:spcBef>
                <a:spcPts val="492"/>
              </a:spcBef>
              <a:buChar char=""/>
              <a:defRPr sz="2100"/>
            </a:lvl3pPr>
            <a:lvl4pPr marL="1274778" marR="45012" indent="-177444" defTabSz="913940">
              <a:spcBef>
                <a:spcPts val="422"/>
              </a:spcBef>
              <a:buChar char=""/>
              <a:defRPr sz="2000"/>
            </a:lvl4pPr>
            <a:lvl5pPr marL="1629666" marR="45012" indent="-177444" defTabSz="913940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xfrm>
            <a:off x="7541634" y="6249072"/>
            <a:ext cx="156731" cy="153888"/>
          </a:xfrm>
          <a:prstGeom prst="rect">
            <a:avLst/>
          </a:prstGeom>
        </p:spPr>
        <p:txBody>
          <a:bodyPr/>
          <a:lstStyle>
            <a:lvl1pPr defTabSz="526752">
              <a:defRPr sz="1000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52990"/>
      </p:ext>
    </p:extLst>
  </p:cSld>
  <p:clrMapOvr>
    <a:masterClrMapping/>
  </p:clrMapOvr>
  <p:transition xmlns:p14="http://schemas.microsoft.com/office/powerpoint/2010/main"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7B3186-DEE2-C244-9C16-7D50C0A908F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162239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500F0C-6188-904B-BD51-2863663709D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205571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5F6D0B-F7B9-454B-BF55-F2F1B65FE44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220047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6" y="1483446"/>
            <a:ext cx="4441404" cy="537455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716" y="1483446"/>
            <a:ext cx="4441403" cy="537455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8D3B74-183C-C44E-81BF-2D101F2E1B3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96452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B3FE1E-A637-9E49-8218-A4362A0F57CE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34105982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1B90CE-C46F-8F49-84CB-638DD98603A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747857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A37540-0F41-424E-B93F-0D26C9074AF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959934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E1E335-7B09-724B-B88F-9EC5009BC85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254777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8BED3A-0B4E-E842-80DC-FDEB9D2A622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757159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379C1F-BF11-F340-B5EF-64F66E177AD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148238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D6D26F-3615-6248-BEB5-53CAA7FC2BA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273093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0187" y="457647"/>
            <a:ext cx="2246932" cy="64003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6" y="457647"/>
            <a:ext cx="6635874" cy="64003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06C185-CD2C-A649-ABAA-C8F0E1047C6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084831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706"/>
            <a:ext cx="6400354" cy="1752451"/>
          </a:xfrm>
          <a:prstGeom prst="rect">
            <a:avLst/>
          </a:prstGeom>
        </p:spPr>
        <p:txBody>
          <a:bodyPr vert="horz" lIns="64101" tIns="32043" rIns="64101" bIns="32043"/>
          <a:lstStyle>
            <a:lvl1pPr marL="0" indent="0" algn="ctr">
              <a:buNone/>
              <a:defRPr/>
            </a:lvl1pPr>
            <a:lvl2pPr marL="320479" indent="0" algn="ctr">
              <a:buNone/>
              <a:defRPr/>
            </a:lvl2pPr>
            <a:lvl3pPr marL="640969" indent="0" algn="ctr">
              <a:buNone/>
              <a:defRPr/>
            </a:lvl3pPr>
            <a:lvl4pPr marL="961463" indent="0" algn="ctr">
              <a:buNone/>
              <a:defRPr/>
            </a:lvl4pPr>
            <a:lvl5pPr marL="1281948" indent="0" algn="ctr">
              <a:buNone/>
              <a:defRPr/>
            </a:lvl5pPr>
            <a:lvl6pPr marL="1602444" indent="0" algn="ctr">
              <a:buNone/>
              <a:defRPr/>
            </a:lvl6pPr>
            <a:lvl7pPr marL="1922922" indent="0" algn="ctr">
              <a:buNone/>
              <a:defRPr/>
            </a:lvl7pPr>
            <a:lvl8pPr marL="2243416" indent="0" algn="ctr">
              <a:buNone/>
              <a:defRPr/>
            </a:lvl8pPr>
            <a:lvl9pPr marL="25639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32569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706"/>
            <a:ext cx="8228707" cy="4525119"/>
          </a:xfrm>
          <a:prstGeom prst="rect">
            <a:avLst/>
          </a:prstGeom>
        </p:spPr>
        <p:txBody>
          <a:bodyPr vert="horz" lIns="64101" tIns="32043" rIns="64101" bIns="320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44529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101" tIns="32043" rIns="64101" bIns="32043" anchor="b"/>
          <a:lstStyle>
            <a:lvl1pPr marL="0" indent="0">
              <a:buNone/>
              <a:defRPr sz="1400"/>
            </a:lvl1pPr>
            <a:lvl2pPr marL="320479" indent="0">
              <a:buNone/>
              <a:defRPr sz="1300"/>
            </a:lvl2pPr>
            <a:lvl3pPr marL="640969" indent="0">
              <a:buNone/>
              <a:defRPr sz="1100"/>
            </a:lvl3pPr>
            <a:lvl4pPr marL="961463" indent="0">
              <a:buNone/>
              <a:defRPr sz="1000"/>
            </a:lvl4pPr>
            <a:lvl5pPr marL="1281948" indent="0">
              <a:buNone/>
              <a:defRPr sz="1000"/>
            </a:lvl5pPr>
            <a:lvl6pPr marL="1602444" indent="0">
              <a:buNone/>
              <a:defRPr sz="1000"/>
            </a:lvl6pPr>
            <a:lvl7pPr marL="1922922" indent="0">
              <a:buNone/>
              <a:defRPr sz="1000"/>
            </a:lvl7pPr>
            <a:lvl8pPr marL="2243416" indent="0">
              <a:buNone/>
              <a:defRPr sz="1000"/>
            </a:lvl8pPr>
            <a:lvl9pPr marL="256390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289315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8" indent="0">
              <a:buNone/>
              <a:defRPr sz="1600"/>
            </a:lvl3pPr>
            <a:lvl4pPr marL="1371180" indent="0">
              <a:buNone/>
              <a:defRPr sz="1400"/>
            </a:lvl4pPr>
            <a:lvl5pPr marL="1828239" indent="0">
              <a:buNone/>
              <a:defRPr sz="1400"/>
            </a:lvl5pPr>
            <a:lvl6pPr marL="2285298" indent="0">
              <a:buNone/>
              <a:defRPr sz="1400"/>
            </a:lvl6pPr>
            <a:lvl7pPr marL="2742360" indent="0">
              <a:buNone/>
              <a:defRPr sz="1400"/>
            </a:lvl7pPr>
            <a:lvl8pPr marL="3199416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EC603B-6E8D-B04D-A682-64B698F54EFD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8351855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706"/>
            <a:ext cx="4060775" cy="4525119"/>
          </a:xfrm>
          <a:prstGeom prst="rect">
            <a:avLst/>
          </a:prstGeom>
        </p:spPr>
        <p:txBody>
          <a:bodyPr vert="horz" lIns="64101" tIns="32043" rIns="64101" bIns="3204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706"/>
            <a:ext cx="4060775" cy="4525119"/>
          </a:xfrm>
          <a:prstGeom prst="rect">
            <a:avLst/>
          </a:prstGeom>
        </p:spPr>
        <p:txBody>
          <a:bodyPr vert="horz" lIns="64101" tIns="32043" rIns="64101" bIns="3204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1293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101" tIns="32043" rIns="64101" bIns="32043" anchor="b"/>
          <a:lstStyle>
            <a:lvl1pPr marL="0" indent="0">
              <a:buNone/>
              <a:defRPr sz="1700" b="1"/>
            </a:lvl1pPr>
            <a:lvl2pPr marL="320479" indent="0">
              <a:buNone/>
              <a:defRPr sz="1400" b="1"/>
            </a:lvl2pPr>
            <a:lvl3pPr marL="640969" indent="0">
              <a:buNone/>
              <a:defRPr sz="1300" b="1"/>
            </a:lvl3pPr>
            <a:lvl4pPr marL="961463" indent="0">
              <a:buNone/>
              <a:defRPr sz="1100" b="1"/>
            </a:lvl4pPr>
            <a:lvl5pPr marL="1281948" indent="0">
              <a:buNone/>
              <a:defRPr sz="1100" b="1"/>
            </a:lvl5pPr>
            <a:lvl6pPr marL="1602444" indent="0">
              <a:buNone/>
              <a:defRPr sz="1100" b="1"/>
            </a:lvl6pPr>
            <a:lvl7pPr marL="1922922" indent="0">
              <a:buNone/>
              <a:defRPr sz="1100" b="1"/>
            </a:lvl7pPr>
            <a:lvl8pPr marL="2243416" indent="0">
              <a:buNone/>
              <a:defRPr sz="1100" b="1"/>
            </a:lvl8pPr>
            <a:lvl9pPr marL="256390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101" tIns="32043" rIns="64101" bIns="3204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101" tIns="32043" rIns="64101" bIns="32043" anchor="b"/>
          <a:lstStyle>
            <a:lvl1pPr marL="0" indent="0">
              <a:buNone/>
              <a:defRPr sz="1700" b="1"/>
            </a:lvl1pPr>
            <a:lvl2pPr marL="320479" indent="0">
              <a:buNone/>
              <a:defRPr sz="1400" b="1"/>
            </a:lvl2pPr>
            <a:lvl3pPr marL="640969" indent="0">
              <a:buNone/>
              <a:defRPr sz="1300" b="1"/>
            </a:lvl3pPr>
            <a:lvl4pPr marL="961463" indent="0">
              <a:buNone/>
              <a:defRPr sz="1100" b="1"/>
            </a:lvl4pPr>
            <a:lvl5pPr marL="1281948" indent="0">
              <a:buNone/>
              <a:defRPr sz="1100" b="1"/>
            </a:lvl5pPr>
            <a:lvl6pPr marL="1602444" indent="0">
              <a:buNone/>
              <a:defRPr sz="1100" b="1"/>
            </a:lvl6pPr>
            <a:lvl7pPr marL="1922922" indent="0">
              <a:buNone/>
              <a:defRPr sz="1100" b="1"/>
            </a:lvl7pPr>
            <a:lvl8pPr marL="2243416" indent="0">
              <a:buNone/>
              <a:defRPr sz="1100" b="1"/>
            </a:lvl8pPr>
            <a:lvl9pPr marL="256390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101" tIns="32043" rIns="64101" bIns="3204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99430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14227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5081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06" y="273532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101" tIns="32043" rIns="64101" bIns="32043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06" y="1435448"/>
            <a:ext cx="3008189" cy="4690318"/>
          </a:xfrm>
          <a:prstGeom prst="rect">
            <a:avLst/>
          </a:prstGeom>
        </p:spPr>
        <p:txBody>
          <a:bodyPr vert="horz" lIns="64101" tIns="32043" rIns="64101" bIns="32043"/>
          <a:lstStyle>
            <a:lvl1pPr marL="0" indent="0">
              <a:buNone/>
              <a:defRPr sz="1000"/>
            </a:lvl1pPr>
            <a:lvl2pPr marL="320479" indent="0">
              <a:buNone/>
              <a:defRPr sz="800"/>
            </a:lvl2pPr>
            <a:lvl3pPr marL="640969" indent="0">
              <a:buNone/>
              <a:defRPr sz="700"/>
            </a:lvl3pPr>
            <a:lvl4pPr marL="961463" indent="0">
              <a:buNone/>
              <a:defRPr sz="600"/>
            </a:lvl4pPr>
            <a:lvl5pPr marL="1281948" indent="0">
              <a:buNone/>
              <a:defRPr sz="600"/>
            </a:lvl5pPr>
            <a:lvl6pPr marL="1602444" indent="0">
              <a:buNone/>
              <a:defRPr sz="600"/>
            </a:lvl6pPr>
            <a:lvl7pPr marL="1922922" indent="0">
              <a:buNone/>
              <a:defRPr sz="600"/>
            </a:lvl7pPr>
            <a:lvl8pPr marL="2243416" indent="0">
              <a:buNone/>
              <a:defRPr sz="600"/>
            </a:lvl8pPr>
            <a:lvl9pPr marL="256390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910636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94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94" y="612800"/>
            <a:ext cx="5486177" cy="4114354"/>
          </a:xfrm>
          <a:prstGeom prst="rect">
            <a:avLst/>
          </a:prstGeom>
        </p:spPr>
        <p:txBody>
          <a:bodyPr vert="horz" lIns="64101" tIns="32043" rIns="64101" bIns="32043"/>
          <a:lstStyle>
            <a:lvl1pPr marL="0" indent="0">
              <a:buNone/>
              <a:defRPr sz="2200"/>
            </a:lvl1pPr>
            <a:lvl2pPr marL="320479" indent="0">
              <a:buNone/>
              <a:defRPr sz="2000"/>
            </a:lvl2pPr>
            <a:lvl3pPr marL="640969" indent="0">
              <a:buNone/>
              <a:defRPr sz="1700"/>
            </a:lvl3pPr>
            <a:lvl4pPr marL="961463" indent="0">
              <a:buNone/>
              <a:defRPr sz="1400"/>
            </a:lvl4pPr>
            <a:lvl5pPr marL="1281948" indent="0">
              <a:buNone/>
              <a:defRPr sz="1400"/>
            </a:lvl5pPr>
            <a:lvl6pPr marL="1602444" indent="0">
              <a:buNone/>
              <a:defRPr sz="1400"/>
            </a:lvl6pPr>
            <a:lvl7pPr marL="1922922" indent="0">
              <a:buNone/>
              <a:defRPr sz="1400"/>
            </a:lvl7pPr>
            <a:lvl8pPr marL="2243416" indent="0">
              <a:buNone/>
              <a:defRPr sz="1400"/>
            </a:lvl8pPr>
            <a:lvl9pPr marL="2563905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94" y="5367860"/>
            <a:ext cx="5486177" cy="804788"/>
          </a:xfrm>
          <a:prstGeom prst="rect">
            <a:avLst/>
          </a:prstGeom>
        </p:spPr>
        <p:txBody>
          <a:bodyPr vert="horz" lIns="64101" tIns="32043" rIns="64101" bIns="32043"/>
          <a:lstStyle>
            <a:lvl1pPr marL="0" indent="0">
              <a:buNone/>
              <a:defRPr sz="1000"/>
            </a:lvl1pPr>
            <a:lvl2pPr marL="320479" indent="0">
              <a:buNone/>
              <a:defRPr sz="800"/>
            </a:lvl2pPr>
            <a:lvl3pPr marL="640969" indent="0">
              <a:buNone/>
              <a:defRPr sz="700"/>
            </a:lvl3pPr>
            <a:lvl4pPr marL="961463" indent="0">
              <a:buNone/>
              <a:defRPr sz="600"/>
            </a:lvl4pPr>
            <a:lvl5pPr marL="1281948" indent="0">
              <a:buNone/>
              <a:defRPr sz="600"/>
            </a:lvl5pPr>
            <a:lvl6pPr marL="1602444" indent="0">
              <a:buNone/>
              <a:defRPr sz="600"/>
            </a:lvl6pPr>
            <a:lvl7pPr marL="1922922" indent="0">
              <a:buNone/>
              <a:defRPr sz="600"/>
            </a:lvl7pPr>
            <a:lvl8pPr marL="2243416" indent="0">
              <a:buNone/>
              <a:defRPr sz="600"/>
            </a:lvl8pPr>
            <a:lvl9pPr marL="256390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503219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706"/>
            <a:ext cx="8228707" cy="4525119"/>
          </a:xfrm>
          <a:prstGeom prst="rect">
            <a:avLst/>
          </a:prstGeom>
        </p:spPr>
        <p:txBody>
          <a:bodyPr vert="eaVert" lIns="64101" tIns="32043" rIns="64101" bIns="320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20916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294" y="274588"/>
            <a:ext cx="2058293" cy="58511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5" y="274588"/>
            <a:ext cx="6067723" cy="5851178"/>
          </a:xfrm>
          <a:prstGeom prst="rect">
            <a:avLst/>
          </a:prstGeom>
        </p:spPr>
        <p:txBody>
          <a:bodyPr vert="eaVert" lIns="64101" tIns="32043" rIns="64101" bIns="320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560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1759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2858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484313"/>
            <a:ext cx="4418013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484313"/>
            <a:ext cx="44196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25B64E-BE9D-4B4E-9C2D-16124A9C368C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3236857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81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67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109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335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6798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11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7" indent="0">
              <a:buNone/>
              <a:defRPr sz="1600" b="1"/>
            </a:lvl7pPr>
            <a:lvl8pPr marL="3197614" indent="0">
              <a:buNone/>
              <a:defRPr sz="1600" b="1"/>
            </a:lvl8pPr>
            <a:lvl9pPr marL="36544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6798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11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7" indent="0">
              <a:buNone/>
              <a:defRPr sz="1600" b="1"/>
            </a:lvl7pPr>
            <a:lvl8pPr marL="3197614" indent="0">
              <a:buNone/>
              <a:defRPr sz="1600" b="1"/>
            </a:lvl8pPr>
            <a:lvl9pPr marL="36544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16766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4636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3539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130553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6798" indent="0">
              <a:buNone/>
              <a:defRPr sz="1200"/>
            </a:lvl2pPr>
            <a:lvl3pPr marL="913603" indent="0">
              <a:buNone/>
              <a:defRPr sz="1000"/>
            </a:lvl3pPr>
            <a:lvl4pPr marL="1370410" indent="0">
              <a:buNone/>
              <a:defRPr sz="900"/>
            </a:lvl4pPr>
            <a:lvl5pPr marL="1827211" indent="0">
              <a:buNone/>
              <a:defRPr sz="900"/>
            </a:lvl5pPr>
            <a:lvl6pPr marL="2284011" indent="0">
              <a:buNone/>
              <a:defRPr sz="900"/>
            </a:lvl6pPr>
            <a:lvl7pPr marL="2740817" indent="0">
              <a:buNone/>
              <a:defRPr sz="900"/>
            </a:lvl7pPr>
            <a:lvl8pPr marL="3197614" indent="0">
              <a:buNone/>
              <a:defRPr sz="900"/>
            </a:lvl8pPr>
            <a:lvl9pPr marL="36544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45223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1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6798" indent="0">
              <a:buNone/>
              <a:defRPr sz="2800"/>
            </a:lvl2pPr>
            <a:lvl3pPr marL="913603" indent="0">
              <a:buNone/>
              <a:defRPr sz="2400"/>
            </a:lvl3pPr>
            <a:lvl4pPr marL="1370410" indent="0">
              <a:buNone/>
              <a:defRPr sz="2000"/>
            </a:lvl4pPr>
            <a:lvl5pPr marL="1827211" indent="0">
              <a:buNone/>
              <a:defRPr sz="2000"/>
            </a:lvl5pPr>
            <a:lvl6pPr marL="2284011" indent="0">
              <a:buNone/>
              <a:defRPr sz="2000"/>
            </a:lvl6pPr>
            <a:lvl7pPr marL="2740817" indent="0">
              <a:buNone/>
              <a:defRPr sz="2000"/>
            </a:lvl7pPr>
            <a:lvl8pPr marL="3197614" indent="0">
              <a:buNone/>
              <a:defRPr sz="2000"/>
            </a:lvl8pPr>
            <a:lvl9pPr marL="365442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6798" indent="0">
              <a:buNone/>
              <a:defRPr sz="1200"/>
            </a:lvl2pPr>
            <a:lvl3pPr marL="913603" indent="0">
              <a:buNone/>
              <a:defRPr sz="1000"/>
            </a:lvl3pPr>
            <a:lvl4pPr marL="1370410" indent="0">
              <a:buNone/>
              <a:defRPr sz="900"/>
            </a:lvl4pPr>
            <a:lvl5pPr marL="1827211" indent="0">
              <a:buNone/>
              <a:defRPr sz="900"/>
            </a:lvl5pPr>
            <a:lvl6pPr marL="2284011" indent="0">
              <a:buNone/>
              <a:defRPr sz="900"/>
            </a:lvl6pPr>
            <a:lvl7pPr marL="2740817" indent="0">
              <a:buNone/>
              <a:defRPr sz="900"/>
            </a:lvl7pPr>
            <a:lvl8pPr marL="3197614" indent="0">
              <a:buNone/>
              <a:defRPr sz="900"/>
            </a:lvl8pPr>
            <a:lvl9pPr marL="36544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34357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8172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1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>
                <a:latin typeface="Arial"/>
              </a:rPr>
              <a:pPr/>
              <a:t>Tuesday, September 23, 14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601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F2C02A-DF75-F247-AAB2-4E45B861CB97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202509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8B4693-29ED-0446-B502-638829745E5D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311728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198E-6164-EE4D-B341-4976DAEE4162}" type="datetimeFigureOut">
              <a:rPr lang="en-US" smtClean="0"/>
              <a:t>2014-09-23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9984-4EBB-F842-9D05-8CBC9B8121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624AF10-A624-104A-B72A-6B2568BC9116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3138498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71B1CC0-93B4-B845-8B53-223EA13CD563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185169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D270A5-C7EA-FC49-B1CB-F2F829B2DB9A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1780924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4D7C5BF-4A03-BB4A-8BA3-3E55F0D2640A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2091057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1651" y="457206"/>
            <a:ext cx="2246313" cy="5635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457206"/>
            <a:ext cx="6591300" cy="5635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9CE4BCD-CF73-D94C-9856-0D39F2AC5B6C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September 13, 2007</a:t>
            </a:r>
          </a:p>
        </p:txBody>
      </p:sp>
    </p:spTree>
    <p:extLst>
      <p:ext uri="{BB962C8B-B14F-4D97-AF65-F5344CB8AC3E}">
        <p14:creationId xmlns:p14="http://schemas.microsoft.com/office/powerpoint/2010/main" val="3915322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99602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1EC7EE-1DD8-4E4B-ADC4-F28F3B5D5F1D}" type="slidenum">
              <a:rPr lang="en-US">
                <a:solidFill>
                  <a:srgbClr val="336666"/>
                </a:solidFill>
              </a:rPr>
              <a:pPr/>
              <a:t>‹#›</a:t>
            </a:fld>
            <a:endParaRPr lang="en-US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3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358906"/>
            <a:ext cx="3884612" cy="5084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8906"/>
            <a:ext cx="3886200" cy="5084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83C8DF-6CB1-8444-9D08-DE51629C063E}" type="slidenum">
              <a:rPr lang="en-US">
                <a:solidFill>
                  <a:srgbClr val="336666"/>
                </a:solidFill>
              </a:rPr>
              <a:pPr/>
              <a:t>‹#›</a:t>
            </a:fld>
            <a:endParaRPr lang="en-US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67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1574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5AD8C-9B0E-624E-8916-1111585EC629}" type="slidenum">
              <a:rPr lang="en-US" altLang="ja-JP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52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198E-6164-EE4D-B341-4976DAEE4162}" type="datetimeFigureOut">
              <a:rPr lang="en-US" smtClean="0"/>
              <a:t>2014-09-23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9984-4EBB-F842-9D05-8CBC9B81218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05FBD-0BBD-F545-BC88-498E226D7F6E}" type="slidenum">
              <a:rPr lang="en-US" altLang="ja-JP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8782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034" y="1484174"/>
            <a:ext cx="4425074" cy="460798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1392" y="1484174"/>
            <a:ext cx="4426514" cy="460798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345" y="6249074"/>
            <a:ext cx="2895312" cy="456336"/>
          </a:xfrm>
          <a:prstGeom prst="rect">
            <a:avLst/>
          </a:prstGeom>
        </p:spPr>
        <p:txBody>
          <a:bodyPr lIns="82920" tIns="41461" rIns="82920" bIns="41461"/>
          <a:lstStyle>
            <a:lvl1pPr>
              <a:defRPr smtClean="0"/>
            </a:lvl1pPr>
          </a:lstStyle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M. Chen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TAUP 2007</a:t>
            </a:r>
            <a:endParaRPr lang="en-US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2625" y="6249074"/>
            <a:ext cx="2134752" cy="456336"/>
          </a:xfrm>
          <a:prstGeom prst="rect">
            <a:avLst/>
          </a:prstGeom>
        </p:spPr>
        <p:txBody>
          <a:bodyPr lIns="82920" tIns="41461" rIns="82920" bIns="41461"/>
          <a:lstStyle>
            <a:lvl1pPr>
              <a:defRPr smtClean="0"/>
            </a:lvl1pPr>
          </a:lstStyle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fld id="{168A7F4B-81E8-BC4C-82E7-CE240C0FAB1B}" type="slidenum">
              <a:rPr lang="en-US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pPr defTabSz="91411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6625" y="6244755"/>
            <a:ext cx="2134752" cy="476490"/>
          </a:xfrm>
          <a:prstGeom prst="rect">
            <a:avLst/>
          </a:prstGeom>
        </p:spPr>
        <p:txBody>
          <a:bodyPr lIns="82920" tIns="41461" rIns="82920" bIns="41461"/>
          <a:lstStyle>
            <a:lvl1pPr>
              <a:defRPr/>
            </a:lvl1pPr>
          </a:lstStyle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908610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7951" y="457206"/>
            <a:ext cx="8990013" cy="5635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LLWI 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E3646F86-CEF6-DF49-A0CD-C413D6A9B611}" type="slidenum">
              <a:rPr lang="en-US">
                <a:solidFill>
                  <a:srgbClr val="1C1C34"/>
                </a:solidFill>
              </a:rPr>
              <a:pPr/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February 19, 2008</a:t>
            </a:r>
          </a:p>
        </p:txBody>
      </p:sp>
    </p:spTree>
    <p:extLst>
      <p:ext uri="{BB962C8B-B14F-4D97-AF65-F5344CB8AC3E}">
        <p14:creationId xmlns:p14="http://schemas.microsoft.com/office/powerpoint/2010/main" val="1787404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7658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75" y="1151930"/>
            <a:ext cx="7358063" cy="232171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algn="ctr" defTabSz="410625">
              <a:defRPr sz="5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92975" y="3536156"/>
            <a:ext cx="7358063" cy="79474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60679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357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038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717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09784063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892975" y="4723805"/>
            <a:ext cx="7358063" cy="1000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algn="ctr" defTabSz="410625">
              <a:defRPr sz="5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75" y="5759649"/>
            <a:ext cx="7358063" cy="79474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60679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357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038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717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21906256"/>
      </p:ext>
    </p:extLst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892975" y="2268141"/>
            <a:ext cx="7358063" cy="23217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algn="ctr" defTabSz="410625">
              <a:defRPr sz="5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68698326"/>
      </p:ext>
    </p:extLst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algn="ctr" defTabSz="410625"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669726" y="3348634"/>
            <a:ext cx="3750469" cy="28842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60679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357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038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717" algn="ctr" defTabSz="410625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38087607"/>
      </p:ext>
    </p:extLst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algn="ctr" defTabSz="410625">
              <a:defRPr sz="5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11206427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198E-6164-EE4D-B341-4976DAEE4162}" type="datetimeFigureOut">
              <a:rPr lang="en-US" smtClean="0"/>
              <a:t>2014-09-23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9984-4EBB-F842-9D05-8CBC9B8121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algn="ctr" defTabSz="410625">
              <a:defRPr sz="5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69727" y="1830588"/>
            <a:ext cx="7804547" cy="44201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12432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4864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296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49728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160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00589549"/>
      </p:ext>
    </p:extLst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algn="ctr" defTabSz="410625">
              <a:defRPr sz="5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69726" y="1830588"/>
            <a:ext cx="3750469" cy="44201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41020" marR="0" indent="-241020" defTabSz="410625">
              <a:spcBef>
                <a:spcPts val="2250"/>
              </a:spcBef>
              <a:buClrTx/>
              <a:buSzPct val="75000"/>
              <a:buFontTx/>
              <a:buChar char="•"/>
              <a:defRPr sz="2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482038" marR="0" indent="-241020" defTabSz="410625">
              <a:spcBef>
                <a:spcPts val="2250"/>
              </a:spcBef>
              <a:buClrTx/>
              <a:buSzPct val="75000"/>
              <a:buFontTx/>
              <a:buChar char="•"/>
              <a:defRPr sz="2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723057" marR="0" indent="-241020" defTabSz="410625">
              <a:spcBef>
                <a:spcPts val="2250"/>
              </a:spcBef>
              <a:buClrTx/>
              <a:buSzPct val="75000"/>
              <a:buFontTx/>
              <a:buChar char="•"/>
              <a:defRPr sz="2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964075" marR="0" indent="-241020" defTabSz="410625">
              <a:spcBef>
                <a:spcPts val="2250"/>
              </a:spcBef>
              <a:buClrTx/>
              <a:buSzPct val="75000"/>
              <a:buFontTx/>
              <a:buChar char="•"/>
              <a:defRPr sz="2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205094" marR="0" indent="-241020" defTabSz="410625">
              <a:spcBef>
                <a:spcPts val="2250"/>
              </a:spcBef>
              <a:buClrTx/>
              <a:buSzPct val="75000"/>
              <a:buFontTx/>
              <a:buChar char="•"/>
              <a:defRPr sz="2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9714836"/>
      </p:ext>
    </p:extLst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9727" y="892975"/>
            <a:ext cx="7804547" cy="50720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12432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4864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296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49728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160" marR="0" indent="-312432" defTabSz="410625">
              <a:spcBef>
                <a:spcPts val="2953"/>
              </a:spcBef>
              <a:buClrTx/>
              <a:buSzPct val="75000"/>
              <a:buFontTx/>
              <a:buChar char="•"/>
              <a:defRPr sz="25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05734660"/>
      </p:ext>
    </p:extLst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200380"/>
      </p:ext>
    </p:extLst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172819"/>
      </p:ext>
    </p:extLst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730397"/>
      </p:ext>
    </p:extLst>
  </p:cSld>
  <p:clrMapOvr>
    <a:masterClrMapping/>
  </p:clrMapOvr>
  <p:transition xmlns:p14="http://schemas.microsoft.com/office/powerpoint/2010/main"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671319"/>
      </p:ext>
    </p:extLst>
  </p:cSld>
  <p:clrMapOvr>
    <a:masterClrMapping/>
  </p:clrMapOvr>
  <p:transition xmlns:p14="http://schemas.microsoft.com/office/powerpoint/2010/main"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64344" y="89297"/>
            <a:ext cx="8224242" cy="1508124"/>
          </a:xfrm>
          <a:prstGeom prst="rect">
            <a:avLst/>
          </a:prstGeom>
        </p:spPr>
        <p:txBody>
          <a:bodyPr lIns="26779" tIns="26779" rIns="26779" bIns="26779" anchor="ctr"/>
          <a:lstStyle>
            <a:lvl1pPr marL="0" marR="0" algn="ctr" defTabSz="910515"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64344" y="1598414"/>
            <a:ext cx="8224242" cy="5259586"/>
          </a:xfrm>
          <a:prstGeom prst="rect">
            <a:avLst/>
          </a:prstGeom>
        </p:spPr>
        <p:txBody>
          <a:bodyPr lIns="26779" tIns="26779" rIns="26779" bIns="26779"/>
          <a:lstStyle>
            <a:lvl1pPr marL="241020" marR="0" indent="-241020" defTabSz="910515">
              <a:spcBef>
                <a:spcPts val="703"/>
              </a:spcBef>
              <a:buClr>
                <a:srgbClr val="000000"/>
              </a:buClr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522209" marR="0" indent="-200849" defTabSz="910515">
              <a:buClr>
                <a:srgbClr val="000000"/>
              </a:buClr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03397" marR="0" indent="-160679" defTabSz="910515">
              <a:spcBef>
                <a:spcPts val="562"/>
              </a:spcBef>
              <a:buClr>
                <a:srgbClr val="000000"/>
              </a:buClr>
              <a:buSzPct val="100000"/>
              <a:buFontTx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24756" marR="0" indent="-160679" defTabSz="910515">
              <a:spcBef>
                <a:spcPts val="422"/>
              </a:spcBef>
              <a:buClr>
                <a:srgbClr val="000000"/>
              </a:buClr>
              <a:buSzPct val="100000"/>
              <a:buFont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46114" marR="0" indent="-160679" defTabSz="910515">
              <a:spcBef>
                <a:spcPts val="422"/>
              </a:spcBef>
              <a:buClr>
                <a:srgbClr val="000000"/>
              </a:buClr>
              <a:buSzPct val="100000"/>
              <a:buFont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81353558"/>
      </p:ext>
    </p:extLst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APS April Meeting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8CAF5E-302B-3944-89C3-8A1F5F61A1E4}" type="slidenum">
              <a:rPr lang="en-US">
                <a:solidFill>
                  <a:srgbClr val="1C1C34"/>
                </a:solidFill>
              </a:rPr>
              <a:pPr/>
              <a:t>‹#›</a:t>
            </a:fld>
            <a:r>
              <a:rPr lang="en-US">
                <a:solidFill>
                  <a:srgbClr val="1C1C34"/>
                </a:solidFill>
              </a:rPr>
              <a:t> of 42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May 4, 2009</a:t>
            </a:r>
          </a:p>
        </p:txBody>
      </p:sp>
    </p:spTree>
    <p:extLst>
      <p:ext uri="{BB962C8B-B14F-4D97-AF65-F5344CB8AC3E}">
        <p14:creationId xmlns:p14="http://schemas.microsoft.com/office/powerpoint/2010/main" val="106193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APS April Meeting 2009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077D1D-82EB-154F-953D-90AA1089BFA9}" type="slidenum">
              <a:rPr lang="en-US">
                <a:solidFill>
                  <a:srgbClr val="1C1C34"/>
                </a:solidFill>
              </a:rPr>
              <a:pPr/>
              <a:t>‹#›</a:t>
            </a:fld>
            <a:r>
              <a:rPr lang="en-US">
                <a:solidFill>
                  <a:srgbClr val="1C1C34"/>
                </a:solidFill>
              </a:rPr>
              <a:t> of 42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1C34"/>
                </a:solidFill>
              </a:rPr>
              <a:t>May 4, 2009</a:t>
            </a:r>
          </a:p>
        </p:txBody>
      </p:sp>
    </p:spTree>
    <p:extLst>
      <p:ext uri="{BB962C8B-B14F-4D97-AF65-F5344CB8AC3E}">
        <p14:creationId xmlns:p14="http://schemas.microsoft.com/office/powerpoint/2010/main" val="290884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198E-6164-EE4D-B341-4976DAEE4162}" type="datetimeFigureOut">
              <a:rPr lang="en-US" smtClean="0"/>
              <a:t>2014-09-23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9984-4EBB-F842-9D05-8CBC9B8121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02" indent="-200859">
              <a:spcBef>
                <a:spcPts val="562"/>
              </a:spcBef>
              <a:buChar char=""/>
              <a:defRPr sz="2400"/>
            </a:lvl2pPr>
            <a:lvl3pPr marL="832004" indent="-160688">
              <a:spcBef>
                <a:spcPts val="492"/>
              </a:spcBef>
              <a:buChar char=""/>
              <a:defRPr sz="2100"/>
            </a:lvl3pPr>
            <a:lvl4pPr marL="1153379" indent="-160688">
              <a:spcBef>
                <a:spcPts val="422"/>
              </a:spcBef>
              <a:buChar char=""/>
              <a:defRPr sz="2000"/>
            </a:lvl4pPr>
            <a:lvl5pPr marL="1474752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544173"/>
      </p:ext>
    </p:extLst>
  </p:cSld>
  <p:clrMapOvr>
    <a:masterClrMapping/>
  </p:clrMapOvr>
  <p:transition xmlns:p14="http://schemas.microsoft.com/office/powerpoint/2010/main"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LEG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395287" y="6308725"/>
            <a:ext cx="8353426" cy="1588"/>
          </a:xfrm>
          <a:prstGeom prst="line">
            <a:avLst/>
          </a:prstGeom>
          <a:ln w="25400">
            <a:solidFill/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1692275" y="1052513"/>
            <a:ext cx="5759450" cy="1588"/>
          </a:xfrm>
          <a:prstGeom prst="line">
            <a:avLst/>
          </a:prstGeom>
          <a:ln w="25400">
            <a:solidFill/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" name="ELEGANT_Base_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824" y="44454"/>
            <a:ext cx="1335088" cy="135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ELEGANT_Base_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1724" y="60325"/>
            <a:ext cx="1335088" cy="135255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547817" y="179392"/>
            <a:ext cx="5976939" cy="1162051"/>
          </a:xfrm>
          <a:prstGeom prst="rect">
            <a:avLst/>
          </a:prstGeom>
        </p:spPr>
        <p:txBody>
          <a:bodyPr lIns="35707" tIns="35707" rIns="35707" bIns="35707" anchor="ctr"/>
          <a:lstStyle>
            <a:lvl1pPr algn="ctr"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395287" y="1341437"/>
            <a:ext cx="8233173" cy="5516563"/>
          </a:xfrm>
          <a:prstGeom prst="rect">
            <a:avLst/>
          </a:prstGeom>
        </p:spPr>
        <p:txBody>
          <a:bodyPr/>
          <a:lstStyle>
            <a:lvl1pPr marL="269597" indent="-241032">
              <a:spcBef>
                <a:spcPts val="492"/>
              </a:spcBef>
              <a:buClrTx/>
              <a:buSzPct val="113750"/>
              <a:buFontTx/>
              <a:buBlip>
                <a:blip r:embed="rId4"/>
              </a:buBlip>
              <a:defRPr sz="24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defRPr>
            </a:lvl1pPr>
            <a:lvl2pPr marL="550802" indent="-200859">
              <a:spcBef>
                <a:spcPts val="492"/>
              </a:spcBef>
              <a:buClrTx/>
              <a:buSzPct val="110500"/>
              <a:buFontTx/>
              <a:buBlip>
                <a:blip r:embed="rId5"/>
              </a:buBlip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32004" indent="-160688">
              <a:spcBef>
                <a:spcPts val="422"/>
              </a:spcBef>
              <a:buClrTx/>
              <a:buSzPct val="110500"/>
              <a:buFontTx/>
              <a:buBlip>
                <a:blip r:embed="rId6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53379" indent="-160688">
              <a:spcBef>
                <a:spcPts val="422"/>
              </a:spcBef>
              <a:buClrTx/>
              <a:buSzPct val="97500"/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74752" indent="-160688">
              <a:spcBef>
                <a:spcPts val="422"/>
              </a:spcBef>
              <a:buClrTx/>
              <a:buSzPct val="97500"/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8219800" y="6245230"/>
            <a:ext cx="203750" cy="200055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691741"/>
      </p:ext>
    </p:extLst>
  </p:cSld>
  <p:clrMapOvr>
    <a:masterClrMapping/>
  </p:clrMapOvr>
  <p:transition xmlns:p14="http://schemas.microsoft.com/office/powerpoint/2010/main"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Generic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222251" y="5"/>
            <a:ext cx="8697516" cy="1446609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1263" marR="41263">
              <a:lnSpc>
                <a:spcPct val="70000"/>
              </a:lnSpc>
              <a:defRPr sz="4800" b="1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800" b="1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276230" y="1557343"/>
            <a:ext cx="8593139" cy="5300663"/>
          </a:xfrm>
          <a:prstGeom prst="rect">
            <a:avLst/>
          </a:prstGeom>
        </p:spPr>
        <p:txBody>
          <a:bodyPr/>
          <a:lstStyle>
            <a:lvl1pPr marL="270043" marR="41263">
              <a:buClr>
                <a:srgbClr val="941100"/>
              </a:buClr>
              <a:buSzPct val="60000"/>
              <a:buChar char="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551248" marR="41263" indent="-200859">
              <a:spcBef>
                <a:spcPts val="562"/>
              </a:spcBef>
              <a:buClr>
                <a:srgbClr val="FFFED5"/>
              </a:buClr>
              <a:buSzPct val="65000"/>
              <a:buChar char=""/>
              <a:def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832451" marR="41263" indent="-160688">
              <a:spcBef>
                <a:spcPts val="492"/>
              </a:spcBef>
              <a:buClr>
                <a:srgbClr val="941100"/>
              </a:buClr>
              <a:buSzPct val="65000"/>
              <a:buChar char="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153826" marR="41263" indent="-160688">
              <a:spcBef>
                <a:spcPts val="422"/>
              </a:spcBef>
              <a:buClr>
                <a:srgbClr val="FFFED5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475199" marR="41263" indent="-160688">
              <a:spcBef>
                <a:spcPts val="422"/>
              </a:spcBef>
              <a:buClr>
                <a:srgbClr val="941100"/>
              </a:buClr>
              <a:buSzPct val="100000"/>
              <a:buFont typeface="Arial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7802734" y="6337931"/>
            <a:ext cx="275882" cy="272186"/>
          </a:xfrm>
          <a:prstGeom prst="rect">
            <a:avLst/>
          </a:prstGeom>
        </p:spPr>
        <p:txBody>
          <a:bodyPr lIns="35707" tIns="35707" rIns="35707" bIns="35707" anchor="ctr"/>
          <a:lstStyle>
            <a:lvl1pPr>
              <a:def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979570"/>
      </p:ext>
    </p:extLst>
  </p:cSld>
  <p:clrMapOvr>
    <a:masterClrMapping/>
  </p:clrMapOvr>
  <p:transition xmlns:p14="http://schemas.microsoft.com/office/powerpoint/2010/main"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himmer">
    <p:bg>
      <p:bgPr>
        <a:solidFill>
          <a:srgbClr val="011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>
            <a:off x="-1" y="6351"/>
            <a:ext cx="9140826" cy="6851651"/>
            <a:chOff x="0" y="0"/>
            <a:chExt cx="13000284" cy="9744569"/>
          </a:xfrm>
        </p:grpSpPr>
        <p:sp>
          <p:nvSpPr>
            <p:cNvPr id="23" name="Shape 23"/>
            <p:cNvSpPr/>
            <p:nvPr/>
          </p:nvSpPr>
          <p:spPr>
            <a:xfrm>
              <a:off x="1259840" y="2612249"/>
              <a:ext cx="11734801" cy="7132321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28" marR="40628" defTabSz="910562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>
              <a:off x="0" y="2612249"/>
              <a:ext cx="1259841" cy="7132321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28" marR="40628" defTabSz="910562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0" y="0"/>
              <a:ext cx="13000285" cy="9744569"/>
              <a:chOff x="0" y="0"/>
              <a:chExt cx="13000284" cy="9744568"/>
            </a:xfrm>
          </p:grpSpPr>
          <p:sp>
            <p:nvSpPr>
              <p:cNvPr id="25" name="Shape 25"/>
              <p:cNvSpPr/>
              <p:nvPr/>
            </p:nvSpPr>
            <p:spPr>
              <a:xfrm>
                <a:off x="1244600" y="0"/>
                <a:ext cx="29352" cy="1569156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1244600" y="3655341"/>
                <a:ext cx="29352" cy="608922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2300675" y="2598702"/>
                <a:ext cx="10699610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1244600" y="3086382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1244600" y="1569155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1244600" y="2138115"/>
                <a:ext cx="29352" cy="950526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0" y="2598702"/>
                <a:ext cx="79248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1731715" y="2598702"/>
                <a:ext cx="56896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33"/>
              <p:cNvSpPr/>
              <p:nvPr/>
            </p:nvSpPr>
            <p:spPr>
              <a:xfrm>
                <a:off x="785706" y="2598702"/>
                <a:ext cx="943752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062633" y="60324"/>
            <a:ext cx="7545586" cy="1920876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0381" marR="40381">
              <a:def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1062633" y="1982396"/>
            <a:ext cx="7545586" cy="4875609"/>
          </a:xfrm>
          <a:prstGeom prst="rect">
            <a:avLst/>
          </a:prstGeom>
        </p:spPr>
        <p:txBody>
          <a:bodyPr/>
          <a:lstStyle>
            <a:lvl1pPr marL="268307" marR="40381" indent="-239916">
              <a:spcBef>
                <a:spcPts val="773"/>
              </a:spcBef>
              <a:buClr>
                <a:srgbClr val="FFFED5"/>
              </a:buClr>
              <a:buSzPct val="70000"/>
              <a:buChar char="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550628" marR="40381" indent="-200859">
              <a:buClr>
                <a:srgbClr val="FFFFFF"/>
              </a:buClr>
              <a:buSzPct val="100000"/>
              <a:buFont typeface="Tahoma"/>
              <a:buChar char="–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831831" marR="40381" indent="-160688">
              <a:spcBef>
                <a:spcPts val="562"/>
              </a:spcBef>
              <a:buClr>
                <a:srgbClr val="FFFED5"/>
              </a:buClr>
              <a:buChar char="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152089" marR="40381" indent="-160688">
              <a:spcBef>
                <a:spcPts val="422"/>
              </a:spcBef>
              <a:buClr>
                <a:srgbClr val="FFFFFF"/>
              </a:buClr>
              <a:buSzPct val="100000"/>
              <a:buFont typeface="Tahoma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1474579" marR="40381" indent="-160688">
              <a:spcBef>
                <a:spcPts val="422"/>
              </a:spcBef>
              <a:buClr>
                <a:srgbClr val="FFFED5"/>
              </a:buClr>
              <a:buChar char="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7838780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03" marR="4030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253" marR="40303" indent="-239916"/>
            <a:lvl2pPr marL="550573" marR="40303" indent="-200859">
              <a:spcBef>
                <a:spcPts val="562"/>
              </a:spcBef>
              <a:buChar char=""/>
              <a:defRPr sz="2400"/>
            </a:lvl2pPr>
            <a:lvl3pPr marL="831774" marR="40303" indent="-160688">
              <a:spcBef>
                <a:spcPts val="492"/>
              </a:spcBef>
              <a:buChar char=""/>
              <a:defRPr sz="2100"/>
            </a:lvl3pPr>
            <a:lvl4pPr marL="1152035" marR="40303" indent="-160688">
              <a:spcBef>
                <a:spcPts val="422"/>
              </a:spcBef>
              <a:buChar char=""/>
              <a:defRPr sz="2000"/>
            </a:lvl4pPr>
            <a:lvl5pPr marL="1474524" marR="40303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610220"/>
      </p:ext>
    </p:extLst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81" marR="40381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07" marR="40381" indent="-239916"/>
            <a:lvl2pPr marL="550628" marR="40381" indent="-200859">
              <a:spcBef>
                <a:spcPts val="562"/>
              </a:spcBef>
              <a:buChar char=""/>
              <a:defRPr sz="2400"/>
            </a:lvl2pPr>
            <a:lvl3pPr marL="831831" marR="40381" indent="-160688">
              <a:spcBef>
                <a:spcPts val="492"/>
              </a:spcBef>
              <a:buChar char=""/>
              <a:defRPr sz="2100"/>
            </a:lvl3pPr>
            <a:lvl4pPr marL="1152089" marR="40381" indent="-160688">
              <a:spcBef>
                <a:spcPts val="422"/>
              </a:spcBef>
              <a:buChar char=""/>
              <a:defRPr sz="2000"/>
            </a:lvl4pPr>
            <a:lvl5pPr marL="1474579" marR="40381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58017250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himmer">
    <p:bg>
      <p:bgPr>
        <a:solidFill>
          <a:srgbClr val="011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2"/>
          <p:cNvGrpSpPr/>
          <p:nvPr/>
        </p:nvGrpSpPr>
        <p:grpSpPr>
          <a:xfrm>
            <a:off x="-1" y="6351"/>
            <a:ext cx="9140826" cy="6851651"/>
            <a:chOff x="0" y="0"/>
            <a:chExt cx="13000284" cy="9744569"/>
          </a:xfrm>
        </p:grpSpPr>
        <p:sp>
          <p:nvSpPr>
            <p:cNvPr id="50" name="Shape 50"/>
            <p:cNvSpPr/>
            <p:nvPr/>
          </p:nvSpPr>
          <p:spPr>
            <a:xfrm>
              <a:off x="1259840" y="2612249"/>
              <a:ext cx="11734801" cy="7132321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28" marR="40628" defTabSz="910562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1"/>
            <p:cNvSpPr/>
            <p:nvPr/>
          </p:nvSpPr>
          <p:spPr>
            <a:xfrm>
              <a:off x="0" y="2612249"/>
              <a:ext cx="1259841" cy="7132321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28" marR="40628" defTabSz="910562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" name="Group 61"/>
            <p:cNvGrpSpPr/>
            <p:nvPr/>
          </p:nvGrpSpPr>
          <p:grpSpPr>
            <a:xfrm>
              <a:off x="0" y="0"/>
              <a:ext cx="13000285" cy="9744569"/>
              <a:chOff x="0" y="0"/>
              <a:chExt cx="13000284" cy="9744568"/>
            </a:xfrm>
          </p:grpSpPr>
          <p:sp>
            <p:nvSpPr>
              <p:cNvPr id="52" name="Shape 52"/>
              <p:cNvSpPr/>
              <p:nvPr/>
            </p:nvSpPr>
            <p:spPr>
              <a:xfrm>
                <a:off x="1244600" y="0"/>
                <a:ext cx="29352" cy="1569156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Shape 53"/>
              <p:cNvSpPr/>
              <p:nvPr/>
            </p:nvSpPr>
            <p:spPr>
              <a:xfrm>
                <a:off x="1244600" y="3655341"/>
                <a:ext cx="29352" cy="608922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Shape 54"/>
              <p:cNvSpPr/>
              <p:nvPr/>
            </p:nvSpPr>
            <p:spPr>
              <a:xfrm>
                <a:off x="2300675" y="2598702"/>
                <a:ext cx="10699610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Shape 55"/>
              <p:cNvSpPr/>
              <p:nvPr/>
            </p:nvSpPr>
            <p:spPr>
              <a:xfrm>
                <a:off x="1244600" y="3086382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1244600" y="1569155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Shape 57"/>
              <p:cNvSpPr/>
              <p:nvPr/>
            </p:nvSpPr>
            <p:spPr>
              <a:xfrm>
                <a:off x="1244600" y="2138115"/>
                <a:ext cx="29352" cy="950526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Shape 58"/>
              <p:cNvSpPr/>
              <p:nvPr/>
            </p:nvSpPr>
            <p:spPr>
              <a:xfrm>
                <a:off x="0" y="2598702"/>
                <a:ext cx="79248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1731715" y="2598702"/>
                <a:ext cx="56896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Shape 60"/>
              <p:cNvSpPr/>
              <p:nvPr/>
            </p:nvSpPr>
            <p:spPr>
              <a:xfrm>
                <a:off x="785706" y="2598702"/>
                <a:ext cx="943752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1062633" y="60324"/>
            <a:ext cx="7545586" cy="1920876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0588" marR="40588">
              <a:def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rP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1062633" y="1982396"/>
            <a:ext cx="7545586" cy="4875609"/>
          </a:xfrm>
          <a:prstGeom prst="rect">
            <a:avLst/>
          </a:prstGeom>
        </p:spPr>
        <p:txBody>
          <a:bodyPr/>
          <a:lstStyle>
            <a:lvl1pPr marL="268452" marR="40588" indent="-239916">
              <a:spcBef>
                <a:spcPts val="773"/>
              </a:spcBef>
              <a:buClr>
                <a:srgbClr val="FFFED5"/>
              </a:buClr>
              <a:buSzPct val="70000"/>
              <a:buChar char="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550772" marR="40588" indent="-200859">
              <a:buClr>
                <a:srgbClr val="FFFFFF"/>
              </a:buClr>
              <a:buSzPct val="100000"/>
              <a:buFont typeface="Tahoma"/>
              <a:buChar char="–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831975" marR="40588" indent="-160688">
              <a:spcBef>
                <a:spcPts val="562"/>
              </a:spcBef>
              <a:buClr>
                <a:srgbClr val="FFFED5"/>
              </a:buClr>
              <a:buChar char="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152236" marR="40588" indent="-160688">
              <a:spcBef>
                <a:spcPts val="422"/>
              </a:spcBef>
              <a:buClr>
                <a:srgbClr val="FFFFFF"/>
              </a:buClr>
              <a:buSzPct val="100000"/>
              <a:buFont typeface="Tahoma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1474726" marR="40588" indent="-160688">
              <a:spcBef>
                <a:spcPts val="422"/>
              </a:spcBef>
              <a:buClr>
                <a:srgbClr val="FFFED5"/>
              </a:buClr>
              <a:buChar char="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11465648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03" marR="4030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253" marR="40303" indent="-239916"/>
            <a:lvl2pPr marL="550573" marR="40303" indent="-200859">
              <a:spcBef>
                <a:spcPts val="562"/>
              </a:spcBef>
              <a:buChar char=""/>
              <a:defRPr sz="2400"/>
            </a:lvl2pPr>
            <a:lvl3pPr marL="831774" marR="40303" indent="-160688">
              <a:spcBef>
                <a:spcPts val="492"/>
              </a:spcBef>
              <a:buChar char=""/>
              <a:defRPr sz="2100"/>
            </a:lvl3pPr>
            <a:lvl4pPr marL="1152035" marR="40303" indent="-160688">
              <a:spcBef>
                <a:spcPts val="422"/>
              </a:spcBef>
              <a:buChar char=""/>
              <a:defRPr sz="2000"/>
            </a:lvl4pPr>
            <a:lvl5pPr marL="1474524" marR="40303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659535"/>
      </p:ext>
    </p:extLst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02" indent="-200859">
              <a:spcBef>
                <a:spcPts val="562"/>
              </a:spcBef>
              <a:buChar char=""/>
              <a:defRPr sz="2400"/>
            </a:lvl2pPr>
            <a:lvl3pPr marL="832004" indent="-160688">
              <a:spcBef>
                <a:spcPts val="492"/>
              </a:spcBef>
              <a:buChar char=""/>
              <a:defRPr sz="2100"/>
            </a:lvl3pPr>
            <a:lvl4pPr marL="1153379" indent="-160688">
              <a:spcBef>
                <a:spcPts val="422"/>
              </a:spcBef>
              <a:buChar char=""/>
              <a:defRPr sz="2000"/>
            </a:lvl4pPr>
            <a:lvl5pPr marL="1474752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523664"/>
      </p:ext>
    </p:extLst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420" marR="4042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35" marR="40420" indent="-239916"/>
            <a:lvl2pPr marL="550655" marR="40420" indent="-200859">
              <a:spcBef>
                <a:spcPts val="562"/>
              </a:spcBef>
              <a:buChar char=""/>
              <a:defRPr sz="2400"/>
            </a:lvl2pPr>
            <a:lvl3pPr marL="831857" marR="40420" indent="-160688">
              <a:spcBef>
                <a:spcPts val="492"/>
              </a:spcBef>
              <a:buChar char=""/>
              <a:defRPr sz="2100"/>
            </a:lvl3pPr>
            <a:lvl4pPr marL="1152117" marR="40420" indent="-160688">
              <a:spcBef>
                <a:spcPts val="422"/>
              </a:spcBef>
              <a:buChar char=""/>
              <a:defRPr sz="2000"/>
            </a:lvl4pPr>
            <a:lvl5pPr marL="1474607" marR="40420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225002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130553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198E-6164-EE4D-B341-4976DAEE4162}" type="datetimeFigureOut">
              <a:rPr lang="en-US" smtClean="0"/>
              <a:t>2014-09-23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73" marR="4037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00" marR="40373" indent="-239916"/>
            <a:lvl2pPr marL="550620" marR="40373" indent="-200859">
              <a:spcBef>
                <a:spcPts val="562"/>
              </a:spcBef>
              <a:buChar char=""/>
              <a:defRPr sz="2400"/>
            </a:lvl2pPr>
            <a:lvl3pPr marL="831824" marR="40373" indent="-160688">
              <a:spcBef>
                <a:spcPts val="492"/>
              </a:spcBef>
              <a:buChar char=""/>
              <a:defRPr sz="2100"/>
            </a:lvl3pPr>
            <a:lvl4pPr marL="1152083" marR="40373" indent="-160688">
              <a:spcBef>
                <a:spcPts val="422"/>
              </a:spcBef>
              <a:buChar char=""/>
              <a:defRPr sz="2000"/>
            </a:lvl4pPr>
            <a:lvl5pPr marL="1474572" marR="40373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48698095"/>
      </p:ext>
    </p:extLst>
  </p:cSld>
  <p:clrMapOvr>
    <a:masterClrMapping/>
  </p:clrMapOvr>
  <p:transition xmlns:p14="http://schemas.microsoft.com/office/powerpoint/2010/main"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455414" y="92080"/>
            <a:ext cx="8233172" cy="1508125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0618" marR="40618" algn="ctr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/>
          <a:lstStyle>
            <a:lvl1pPr marL="268473" marR="40618" indent="-239916">
              <a:spcBef>
                <a:spcPts val="703"/>
              </a:spcBef>
              <a:buClrTx/>
              <a:buSzPct val="100000"/>
              <a:buFontTx/>
              <a:buChar char="•"/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550794" marR="40618" indent="-20085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31997" marR="40618" indent="-160688">
              <a:spcBef>
                <a:spcPts val="492"/>
              </a:spcBef>
              <a:buClrTx/>
              <a:buSzPct val="100000"/>
              <a:buFontTx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52256" marR="40618" indent="-160688">
              <a:spcBef>
                <a:spcPts val="422"/>
              </a:spcBef>
              <a:buClrTx/>
              <a:buSzPct val="100000"/>
              <a:buFont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74745" marR="40618" indent="-160688">
              <a:spcBef>
                <a:spcPts val="422"/>
              </a:spcBef>
              <a:buClrTx/>
              <a:buSzPct val="100000"/>
              <a:buFont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xfrm>
            <a:off x="7518125" y="6245230"/>
            <a:ext cx="203750" cy="200055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838349"/>
      </p:ext>
    </p:extLst>
  </p:cSld>
  <p:clrMapOvr>
    <a:masterClrMapping/>
  </p:clrMapOvr>
  <p:transition xmlns:p14="http://schemas.microsoft.com/office/powerpoint/2010/main"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Ripple">
    <p:bg>
      <p:bgPr>
        <a:solidFill>
          <a:srgbClr val="0033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6627818" y="6429375"/>
            <a:ext cx="285751" cy="209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499" y="21600"/>
                </a:lnTo>
                <a:lnTo>
                  <a:pt x="9292" y="17673"/>
                </a:lnTo>
                <a:lnTo>
                  <a:pt x="14360" y="12764"/>
                </a:lnTo>
                <a:lnTo>
                  <a:pt x="18704" y="7855"/>
                </a:lnTo>
                <a:lnTo>
                  <a:pt x="21600" y="1964"/>
                </a:lnTo>
                <a:lnTo>
                  <a:pt x="20876" y="982"/>
                </a:lnTo>
                <a:lnTo>
                  <a:pt x="20152" y="0"/>
                </a:lnTo>
                <a:lnTo>
                  <a:pt x="16532" y="6873"/>
                </a:lnTo>
                <a:lnTo>
                  <a:pt x="12188" y="12764"/>
                </a:lnTo>
                <a:lnTo>
                  <a:pt x="6396" y="17673"/>
                </a:lnTo>
                <a:lnTo>
                  <a:pt x="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7AAA"/>
              </a:gs>
              <a:gs pos="100000">
                <a:srgbClr val="006E98"/>
              </a:gs>
            </a:gsLst>
            <a:lin ang="18900000"/>
          </a:gradFill>
          <a:ln>
            <a:round/>
          </a:ln>
        </p:spPr>
        <p:txBody>
          <a:bodyPr lIns="0" tIns="0" rIns="0" bIns="0" anchor="ctr"/>
          <a:lstStyle/>
          <a:p>
            <a:pPr marL="40628" marR="40628" defTabSz="910562">
              <a:defRPr sz="3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sz="3400" b="1"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roup 157"/>
          <p:cNvGrpSpPr/>
          <p:nvPr/>
        </p:nvGrpSpPr>
        <p:grpSpPr>
          <a:xfrm>
            <a:off x="3175" y="4268396"/>
            <a:ext cx="9140826" cy="2589609"/>
            <a:chOff x="0" y="0"/>
            <a:chExt cx="13000284" cy="3683000"/>
          </a:xfrm>
        </p:grpSpPr>
        <p:sp>
          <p:nvSpPr>
            <p:cNvPr id="94" name="Shape 94"/>
            <p:cNvSpPr/>
            <p:nvPr/>
          </p:nvSpPr>
          <p:spPr>
            <a:xfrm>
              <a:off x="0" y="0"/>
              <a:ext cx="13000285" cy="3683000"/>
            </a:xfrm>
            <a:prstGeom prst="rect">
              <a:avLst/>
            </a:prstGeom>
            <a:gradFill flip="none" rotWithShape="1">
              <a:gsLst>
                <a:gs pos="0">
                  <a:srgbClr val="007AAA"/>
                </a:gs>
                <a:gs pos="100000">
                  <a:srgbClr val="00335C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28" marR="40628" defTabSz="910562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roup 106"/>
            <p:cNvGrpSpPr/>
            <p:nvPr/>
          </p:nvGrpSpPr>
          <p:grpSpPr>
            <a:xfrm>
              <a:off x="7958384" y="2317044"/>
              <a:ext cx="1790702" cy="1176304"/>
              <a:chOff x="0" y="0"/>
              <a:chExt cx="1790700" cy="1176302"/>
            </a:xfrm>
          </p:grpSpPr>
          <p:sp>
            <p:nvSpPr>
              <p:cNvPr id="95" name="Shape 95"/>
              <p:cNvSpPr/>
              <p:nvPr/>
            </p:nvSpPr>
            <p:spPr>
              <a:xfrm>
                <a:off x="361526" y="214489"/>
                <a:ext cx="1201139" cy="738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451838" y="286455"/>
                <a:ext cx="1020516" cy="620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578273" y="349955"/>
                <a:ext cx="774701" cy="467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668584" y="413455"/>
                <a:ext cx="591539" cy="358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7A5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45349" y="467359"/>
                <a:ext cx="431801" cy="241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114300" y="0"/>
                <a:ext cx="864729" cy="363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61" y="1610"/>
                    </a:moveTo>
                    <a:lnTo>
                      <a:pt x="14532" y="3220"/>
                    </a:lnTo>
                    <a:lnTo>
                      <a:pt x="8425" y="7245"/>
                    </a:lnTo>
                    <a:lnTo>
                      <a:pt x="5711" y="10330"/>
                    </a:lnTo>
                    <a:lnTo>
                      <a:pt x="3336" y="13550"/>
                    </a:lnTo>
                    <a:lnTo>
                      <a:pt x="1357" y="17575"/>
                    </a:lnTo>
                    <a:lnTo>
                      <a:pt x="0" y="21600"/>
                    </a:lnTo>
                    <a:lnTo>
                      <a:pt x="0" y="18380"/>
                    </a:lnTo>
                    <a:lnTo>
                      <a:pt x="1640" y="14355"/>
                    </a:lnTo>
                    <a:lnTo>
                      <a:pt x="3675" y="11135"/>
                    </a:lnTo>
                    <a:lnTo>
                      <a:pt x="8764" y="4830"/>
                    </a:lnTo>
                    <a:lnTo>
                      <a:pt x="14532" y="1610"/>
                    </a:lnTo>
                    <a:lnTo>
                      <a:pt x="21261" y="0"/>
                    </a:lnTo>
                    <a:lnTo>
                      <a:pt x="21261" y="0"/>
                    </a:lnTo>
                    <a:lnTo>
                      <a:pt x="21600" y="0"/>
                    </a:lnTo>
                    <a:lnTo>
                      <a:pt x="21600" y="1610"/>
                    </a:lnTo>
                    <a:lnTo>
                      <a:pt x="21261" y="1610"/>
                    </a:lnTo>
                    <a:lnTo>
                      <a:pt x="21261" y="1610"/>
                    </a:lnTo>
                    <a:lnTo>
                      <a:pt x="21261" y="161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4A1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Shape 101"/>
              <p:cNvSpPr/>
              <p:nvPr/>
            </p:nvSpPr>
            <p:spPr>
              <a:xfrm>
                <a:off x="381000" y="1027289"/>
                <a:ext cx="1002454" cy="149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31" y="17673"/>
                    </a:moveTo>
                    <a:lnTo>
                      <a:pt x="17212" y="15709"/>
                    </a:lnTo>
                    <a:lnTo>
                      <a:pt x="21600" y="7855"/>
                    </a:lnTo>
                    <a:lnTo>
                      <a:pt x="21600" y="11782"/>
                    </a:lnTo>
                    <a:lnTo>
                      <a:pt x="17212" y="19636"/>
                    </a:lnTo>
                    <a:lnTo>
                      <a:pt x="12531" y="21600"/>
                    </a:lnTo>
                    <a:lnTo>
                      <a:pt x="9069" y="19636"/>
                    </a:lnTo>
                    <a:lnTo>
                      <a:pt x="5851" y="15709"/>
                    </a:lnTo>
                    <a:lnTo>
                      <a:pt x="2926" y="11782"/>
                    </a:lnTo>
                    <a:lnTo>
                      <a:pt x="0" y="3927"/>
                    </a:lnTo>
                    <a:lnTo>
                      <a:pt x="0" y="0"/>
                    </a:lnTo>
                    <a:lnTo>
                      <a:pt x="2633" y="7855"/>
                    </a:lnTo>
                    <a:lnTo>
                      <a:pt x="5851" y="11782"/>
                    </a:lnTo>
                    <a:lnTo>
                      <a:pt x="9069" y="15709"/>
                    </a:lnTo>
                    <a:lnTo>
                      <a:pt x="12531" y="17673"/>
                    </a:lnTo>
                    <a:lnTo>
                      <a:pt x="12531" y="176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A94"/>
                  </a:gs>
                  <a:gs pos="100000">
                    <a:srgbClr val="007AAA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Shape 102"/>
              <p:cNvSpPr/>
              <p:nvPr/>
            </p:nvSpPr>
            <p:spPr>
              <a:xfrm>
                <a:off x="0" y="431235"/>
                <a:ext cx="200943" cy="482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12" y="6600"/>
                    </a:moveTo>
                    <a:lnTo>
                      <a:pt x="4369" y="10800"/>
                    </a:lnTo>
                    <a:lnTo>
                      <a:pt x="8737" y="14400"/>
                    </a:lnTo>
                    <a:lnTo>
                      <a:pt x="14562" y="18000"/>
                    </a:lnTo>
                    <a:lnTo>
                      <a:pt x="21600" y="21600"/>
                    </a:lnTo>
                    <a:lnTo>
                      <a:pt x="17474" y="21600"/>
                    </a:lnTo>
                    <a:lnTo>
                      <a:pt x="10193" y="18000"/>
                    </a:lnTo>
                    <a:lnTo>
                      <a:pt x="4369" y="14400"/>
                    </a:lnTo>
                    <a:lnTo>
                      <a:pt x="1456" y="10800"/>
                    </a:lnTo>
                    <a:lnTo>
                      <a:pt x="0" y="6600"/>
                    </a:lnTo>
                    <a:lnTo>
                      <a:pt x="0" y="3000"/>
                    </a:lnTo>
                    <a:lnTo>
                      <a:pt x="2912" y="0"/>
                    </a:lnTo>
                    <a:lnTo>
                      <a:pt x="7281" y="0"/>
                    </a:lnTo>
                    <a:lnTo>
                      <a:pt x="4369" y="3000"/>
                    </a:lnTo>
                    <a:lnTo>
                      <a:pt x="2912" y="6600"/>
                    </a:lnTo>
                    <a:lnTo>
                      <a:pt x="2912" y="6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Shape 103"/>
              <p:cNvSpPr/>
              <p:nvPr/>
            </p:nvSpPr>
            <p:spPr>
              <a:xfrm>
                <a:off x="97366" y="67733"/>
                <a:ext cx="1693335" cy="1040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46" y="20757"/>
                    </a:moveTo>
                    <a:lnTo>
                      <a:pt x="8993" y="20475"/>
                    </a:lnTo>
                    <a:lnTo>
                      <a:pt x="7084" y="19913"/>
                    </a:lnTo>
                    <a:lnTo>
                      <a:pt x="5349" y="19070"/>
                    </a:lnTo>
                    <a:lnTo>
                      <a:pt x="3788" y="17945"/>
                    </a:lnTo>
                    <a:lnTo>
                      <a:pt x="2400" y="16259"/>
                    </a:lnTo>
                    <a:lnTo>
                      <a:pt x="1533" y="14572"/>
                    </a:lnTo>
                    <a:lnTo>
                      <a:pt x="867" y="12604"/>
                    </a:lnTo>
                    <a:lnTo>
                      <a:pt x="694" y="10636"/>
                    </a:lnTo>
                    <a:lnTo>
                      <a:pt x="867" y="8668"/>
                    </a:lnTo>
                    <a:lnTo>
                      <a:pt x="1533" y="6700"/>
                    </a:lnTo>
                    <a:lnTo>
                      <a:pt x="2400" y="5013"/>
                    </a:lnTo>
                    <a:lnTo>
                      <a:pt x="3788" y="3608"/>
                    </a:lnTo>
                    <a:lnTo>
                      <a:pt x="5349" y="2202"/>
                    </a:lnTo>
                    <a:lnTo>
                      <a:pt x="7084" y="1406"/>
                    </a:lnTo>
                    <a:lnTo>
                      <a:pt x="8993" y="843"/>
                    </a:lnTo>
                    <a:lnTo>
                      <a:pt x="11046" y="562"/>
                    </a:lnTo>
                    <a:lnTo>
                      <a:pt x="13822" y="843"/>
                    </a:lnTo>
                    <a:lnTo>
                      <a:pt x="16251" y="1921"/>
                    </a:lnTo>
                    <a:lnTo>
                      <a:pt x="16251" y="1687"/>
                    </a:lnTo>
                    <a:lnTo>
                      <a:pt x="16251" y="1406"/>
                    </a:lnTo>
                    <a:lnTo>
                      <a:pt x="13822" y="281"/>
                    </a:lnTo>
                    <a:lnTo>
                      <a:pt x="11046" y="0"/>
                    </a:lnTo>
                    <a:lnTo>
                      <a:pt x="8819" y="281"/>
                    </a:lnTo>
                    <a:lnTo>
                      <a:pt x="6737" y="843"/>
                    </a:lnTo>
                    <a:lnTo>
                      <a:pt x="4829" y="1921"/>
                    </a:lnTo>
                    <a:lnTo>
                      <a:pt x="3267" y="3046"/>
                    </a:lnTo>
                    <a:lnTo>
                      <a:pt x="1880" y="4732"/>
                    </a:lnTo>
                    <a:lnTo>
                      <a:pt x="867" y="6419"/>
                    </a:lnTo>
                    <a:lnTo>
                      <a:pt x="173" y="8387"/>
                    </a:lnTo>
                    <a:lnTo>
                      <a:pt x="0" y="10636"/>
                    </a:lnTo>
                    <a:lnTo>
                      <a:pt x="173" y="12885"/>
                    </a:lnTo>
                    <a:lnTo>
                      <a:pt x="867" y="14853"/>
                    </a:lnTo>
                    <a:lnTo>
                      <a:pt x="1880" y="16821"/>
                    </a:lnTo>
                    <a:lnTo>
                      <a:pt x="3267" y="18508"/>
                    </a:lnTo>
                    <a:lnTo>
                      <a:pt x="4829" y="19632"/>
                    </a:lnTo>
                    <a:lnTo>
                      <a:pt x="6737" y="20757"/>
                    </a:lnTo>
                    <a:lnTo>
                      <a:pt x="8819" y="21319"/>
                    </a:lnTo>
                    <a:lnTo>
                      <a:pt x="11046" y="21600"/>
                    </a:lnTo>
                    <a:lnTo>
                      <a:pt x="12954" y="21319"/>
                    </a:lnTo>
                    <a:lnTo>
                      <a:pt x="14689" y="21038"/>
                    </a:lnTo>
                    <a:lnTo>
                      <a:pt x="17610" y="19351"/>
                    </a:lnTo>
                    <a:lnTo>
                      <a:pt x="18998" y="18226"/>
                    </a:lnTo>
                    <a:lnTo>
                      <a:pt x="20039" y="16821"/>
                    </a:lnTo>
                    <a:lnTo>
                      <a:pt x="20906" y="15415"/>
                    </a:lnTo>
                    <a:lnTo>
                      <a:pt x="21600" y="13728"/>
                    </a:lnTo>
                    <a:lnTo>
                      <a:pt x="21427" y="13447"/>
                    </a:lnTo>
                    <a:lnTo>
                      <a:pt x="21080" y="13166"/>
                    </a:lnTo>
                    <a:lnTo>
                      <a:pt x="20559" y="14853"/>
                    </a:lnTo>
                    <a:lnTo>
                      <a:pt x="19692" y="16259"/>
                    </a:lnTo>
                    <a:lnTo>
                      <a:pt x="18651" y="17664"/>
                    </a:lnTo>
                    <a:lnTo>
                      <a:pt x="17465" y="18789"/>
                    </a:lnTo>
                    <a:lnTo>
                      <a:pt x="14516" y="20194"/>
                    </a:lnTo>
                    <a:lnTo>
                      <a:pt x="12781" y="20757"/>
                    </a:lnTo>
                    <a:lnTo>
                      <a:pt x="11046" y="20757"/>
                    </a:lnTo>
                    <a:lnTo>
                      <a:pt x="11046" y="207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Shape 104"/>
              <p:cNvSpPr/>
              <p:nvPr/>
            </p:nvSpPr>
            <p:spPr>
              <a:xfrm>
                <a:off x="1154007" y="13546"/>
                <a:ext cx="215901" cy="67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8640"/>
                    </a:lnTo>
                    <a:lnTo>
                      <a:pt x="10800" y="12960"/>
                    </a:lnTo>
                    <a:lnTo>
                      <a:pt x="21600" y="21600"/>
                    </a:lnTo>
                    <a:lnTo>
                      <a:pt x="21600" y="17280"/>
                    </a:lnTo>
                    <a:lnTo>
                      <a:pt x="21600" y="12960"/>
                    </a:lnTo>
                    <a:lnTo>
                      <a:pt x="10800" y="864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E98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Shape 105"/>
              <p:cNvSpPr/>
              <p:nvPr/>
            </p:nvSpPr>
            <p:spPr>
              <a:xfrm>
                <a:off x="867268" y="526062"/>
                <a:ext cx="189655" cy="119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4A1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" name="Group 125"/>
            <p:cNvGrpSpPr/>
            <p:nvPr/>
          </p:nvGrpSpPr>
          <p:grpSpPr>
            <a:xfrm>
              <a:off x="4008684" y="2127391"/>
              <a:ext cx="3662963" cy="1542063"/>
              <a:chOff x="0" y="0"/>
              <a:chExt cx="3662962" cy="1542062"/>
            </a:xfrm>
          </p:grpSpPr>
          <p:sp>
            <p:nvSpPr>
              <p:cNvPr id="107" name="Shape 107"/>
              <p:cNvSpPr/>
              <p:nvPr/>
            </p:nvSpPr>
            <p:spPr>
              <a:xfrm>
                <a:off x="1107440" y="684107"/>
                <a:ext cx="1440463" cy="851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Shape 108"/>
              <p:cNvSpPr/>
              <p:nvPr/>
            </p:nvSpPr>
            <p:spPr>
              <a:xfrm>
                <a:off x="1211297" y="738293"/>
                <a:ext cx="1225975" cy="7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E98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Shape 109"/>
              <p:cNvSpPr/>
              <p:nvPr/>
            </p:nvSpPr>
            <p:spPr>
              <a:xfrm>
                <a:off x="1272258" y="785707"/>
                <a:ext cx="1131147" cy="675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19D"/>
                  </a:gs>
                  <a:gs pos="100000">
                    <a:srgbClr val="007A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1333500" y="826347"/>
                <a:ext cx="1002454" cy="582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E98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Shape 111"/>
              <p:cNvSpPr/>
              <p:nvPr/>
            </p:nvSpPr>
            <p:spPr>
              <a:xfrm>
                <a:off x="1371599" y="844408"/>
                <a:ext cx="932464" cy="546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4A1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Shape 112"/>
              <p:cNvSpPr/>
              <p:nvPr/>
            </p:nvSpPr>
            <p:spPr>
              <a:xfrm>
                <a:off x="1489004" y="891822"/>
                <a:ext cx="690881" cy="43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E98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Shape 113"/>
              <p:cNvSpPr/>
              <p:nvPr/>
            </p:nvSpPr>
            <p:spPr>
              <a:xfrm>
                <a:off x="1577058" y="958708"/>
                <a:ext cx="512516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Shape 114"/>
              <p:cNvSpPr/>
              <p:nvPr/>
            </p:nvSpPr>
            <p:spPr>
              <a:xfrm>
                <a:off x="1726071" y="1052124"/>
                <a:ext cx="203201" cy="13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1823155" y="431235"/>
                <a:ext cx="1013744" cy="419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9" y="697"/>
                    </a:moveTo>
                    <a:lnTo>
                      <a:pt x="3761" y="1394"/>
                    </a:lnTo>
                    <a:lnTo>
                      <a:pt x="7232" y="2090"/>
                    </a:lnTo>
                    <a:lnTo>
                      <a:pt x="10366" y="4181"/>
                    </a:lnTo>
                    <a:lnTo>
                      <a:pt x="13259" y="6968"/>
                    </a:lnTo>
                    <a:lnTo>
                      <a:pt x="15863" y="9755"/>
                    </a:lnTo>
                    <a:lnTo>
                      <a:pt x="18177" y="13239"/>
                    </a:lnTo>
                    <a:lnTo>
                      <a:pt x="20202" y="17419"/>
                    </a:lnTo>
                    <a:lnTo>
                      <a:pt x="21600" y="21600"/>
                    </a:lnTo>
                    <a:lnTo>
                      <a:pt x="21600" y="18813"/>
                    </a:lnTo>
                    <a:lnTo>
                      <a:pt x="19913" y="14632"/>
                    </a:lnTo>
                    <a:lnTo>
                      <a:pt x="17888" y="11148"/>
                    </a:lnTo>
                    <a:lnTo>
                      <a:pt x="15573" y="7665"/>
                    </a:lnTo>
                    <a:lnTo>
                      <a:pt x="12970" y="5574"/>
                    </a:lnTo>
                    <a:lnTo>
                      <a:pt x="6943" y="1394"/>
                    </a:lnTo>
                    <a:lnTo>
                      <a:pt x="3761" y="697"/>
                    </a:lnTo>
                    <a:lnTo>
                      <a:pt x="28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97"/>
                    </a:lnTo>
                    <a:lnTo>
                      <a:pt x="0" y="697"/>
                    </a:lnTo>
                    <a:lnTo>
                      <a:pt x="289" y="697"/>
                    </a:lnTo>
                    <a:lnTo>
                      <a:pt x="289" y="69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Shape 116"/>
              <p:cNvSpPr/>
              <p:nvPr/>
            </p:nvSpPr>
            <p:spPr>
              <a:xfrm>
                <a:off x="822960" y="498968"/>
                <a:ext cx="2013938" cy="1043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8" y="12904"/>
                    </a:moveTo>
                    <a:lnTo>
                      <a:pt x="704" y="10379"/>
                    </a:lnTo>
                    <a:lnTo>
                      <a:pt x="1432" y="8135"/>
                    </a:lnTo>
                    <a:lnTo>
                      <a:pt x="2306" y="6171"/>
                    </a:lnTo>
                    <a:lnTo>
                      <a:pt x="3616" y="4488"/>
                    </a:lnTo>
                    <a:lnTo>
                      <a:pt x="5072" y="2805"/>
                    </a:lnTo>
                    <a:lnTo>
                      <a:pt x="6820" y="1683"/>
                    </a:lnTo>
                    <a:lnTo>
                      <a:pt x="8834" y="1122"/>
                    </a:lnTo>
                    <a:lnTo>
                      <a:pt x="10873" y="842"/>
                    </a:lnTo>
                    <a:lnTo>
                      <a:pt x="12911" y="1122"/>
                    </a:lnTo>
                    <a:lnTo>
                      <a:pt x="14780" y="1683"/>
                    </a:lnTo>
                    <a:lnTo>
                      <a:pt x="16528" y="2805"/>
                    </a:lnTo>
                    <a:lnTo>
                      <a:pt x="17984" y="4488"/>
                    </a:lnTo>
                    <a:lnTo>
                      <a:pt x="19294" y="6171"/>
                    </a:lnTo>
                    <a:lnTo>
                      <a:pt x="20168" y="8135"/>
                    </a:lnTo>
                    <a:lnTo>
                      <a:pt x="20896" y="10379"/>
                    </a:lnTo>
                    <a:lnTo>
                      <a:pt x="21042" y="12904"/>
                    </a:lnTo>
                    <a:lnTo>
                      <a:pt x="20751" y="15429"/>
                    </a:lnTo>
                    <a:lnTo>
                      <a:pt x="20168" y="17673"/>
                    </a:lnTo>
                    <a:lnTo>
                      <a:pt x="19003" y="19917"/>
                    </a:lnTo>
                    <a:lnTo>
                      <a:pt x="17547" y="21600"/>
                    </a:lnTo>
                    <a:lnTo>
                      <a:pt x="18566" y="21600"/>
                    </a:lnTo>
                    <a:lnTo>
                      <a:pt x="19877" y="19917"/>
                    </a:lnTo>
                    <a:lnTo>
                      <a:pt x="20751" y="17673"/>
                    </a:lnTo>
                    <a:lnTo>
                      <a:pt x="21454" y="15429"/>
                    </a:lnTo>
                    <a:lnTo>
                      <a:pt x="21600" y="12904"/>
                    </a:lnTo>
                    <a:lnTo>
                      <a:pt x="21454" y="10379"/>
                    </a:lnTo>
                    <a:lnTo>
                      <a:pt x="20751" y="7855"/>
                    </a:lnTo>
                    <a:lnTo>
                      <a:pt x="19731" y="5610"/>
                    </a:lnTo>
                    <a:lnTo>
                      <a:pt x="18421" y="3927"/>
                    </a:lnTo>
                    <a:lnTo>
                      <a:pt x="16819" y="2244"/>
                    </a:lnTo>
                    <a:lnTo>
                      <a:pt x="15071" y="1122"/>
                    </a:lnTo>
                    <a:lnTo>
                      <a:pt x="13057" y="281"/>
                    </a:lnTo>
                    <a:lnTo>
                      <a:pt x="10873" y="0"/>
                    </a:lnTo>
                    <a:lnTo>
                      <a:pt x="8689" y="281"/>
                    </a:lnTo>
                    <a:lnTo>
                      <a:pt x="6674" y="1122"/>
                    </a:lnTo>
                    <a:lnTo>
                      <a:pt x="4781" y="2244"/>
                    </a:lnTo>
                    <a:lnTo>
                      <a:pt x="3179" y="3927"/>
                    </a:lnTo>
                    <a:lnTo>
                      <a:pt x="1869" y="5610"/>
                    </a:lnTo>
                    <a:lnTo>
                      <a:pt x="849" y="7855"/>
                    </a:lnTo>
                    <a:lnTo>
                      <a:pt x="291" y="10379"/>
                    </a:lnTo>
                    <a:lnTo>
                      <a:pt x="0" y="12904"/>
                    </a:lnTo>
                    <a:lnTo>
                      <a:pt x="146" y="15429"/>
                    </a:lnTo>
                    <a:lnTo>
                      <a:pt x="849" y="17673"/>
                    </a:lnTo>
                    <a:lnTo>
                      <a:pt x="1723" y="19917"/>
                    </a:lnTo>
                    <a:lnTo>
                      <a:pt x="3034" y="21600"/>
                    </a:lnTo>
                    <a:lnTo>
                      <a:pt x="4053" y="21600"/>
                    </a:lnTo>
                    <a:lnTo>
                      <a:pt x="2597" y="19917"/>
                    </a:lnTo>
                    <a:lnTo>
                      <a:pt x="1432" y="17673"/>
                    </a:lnTo>
                    <a:lnTo>
                      <a:pt x="849" y="15429"/>
                    </a:lnTo>
                    <a:lnTo>
                      <a:pt x="558" y="12904"/>
                    </a:lnTo>
                    <a:lnTo>
                      <a:pt x="558" y="129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6A94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Shape 117"/>
              <p:cNvSpPr/>
              <p:nvPr/>
            </p:nvSpPr>
            <p:spPr>
              <a:xfrm>
                <a:off x="687493" y="444782"/>
                <a:ext cx="918916" cy="1097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8" y="13333"/>
                    </a:moveTo>
                    <a:lnTo>
                      <a:pt x="1277" y="10933"/>
                    </a:lnTo>
                    <a:lnTo>
                      <a:pt x="2554" y="8800"/>
                    </a:lnTo>
                    <a:lnTo>
                      <a:pt x="4416" y="6667"/>
                    </a:lnTo>
                    <a:lnTo>
                      <a:pt x="6969" y="4800"/>
                    </a:lnTo>
                    <a:lnTo>
                      <a:pt x="9842" y="3200"/>
                    </a:lnTo>
                    <a:lnTo>
                      <a:pt x="13354" y="1867"/>
                    </a:lnTo>
                    <a:lnTo>
                      <a:pt x="17503" y="1067"/>
                    </a:lnTo>
                    <a:lnTo>
                      <a:pt x="21600" y="267"/>
                    </a:lnTo>
                    <a:lnTo>
                      <a:pt x="21600" y="0"/>
                    </a:lnTo>
                    <a:lnTo>
                      <a:pt x="17184" y="533"/>
                    </a:lnTo>
                    <a:lnTo>
                      <a:pt x="13034" y="1600"/>
                    </a:lnTo>
                    <a:lnTo>
                      <a:pt x="9523" y="2933"/>
                    </a:lnTo>
                    <a:lnTo>
                      <a:pt x="6331" y="4533"/>
                    </a:lnTo>
                    <a:lnTo>
                      <a:pt x="3831" y="6400"/>
                    </a:lnTo>
                    <a:lnTo>
                      <a:pt x="1596" y="8533"/>
                    </a:lnTo>
                    <a:lnTo>
                      <a:pt x="319" y="10933"/>
                    </a:lnTo>
                    <a:lnTo>
                      <a:pt x="0" y="13333"/>
                    </a:lnTo>
                    <a:lnTo>
                      <a:pt x="319" y="15467"/>
                    </a:lnTo>
                    <a:lnTo>
                      <a:pt x="1596" y="17600"/>
                    </a:lnTo>
                    <a:lnTo>
                      <a:pt x="3511" y="19733"/>
                    </a:lnTo>
                    <a:lnTo>
                      <a:pt x="5693" y="21600"/>
                    </a:lnTo>
                    <a:lnTo>
                      <a:pt x="6969" y="21600"/>
                    </a:lnTo>
                    <a:lnTo>
                      <a:pt x="4416" y="20000"/>
                    </a:lnTo>
                    <a:lnTo>
                      <a:pt x="2554" y="17867"/>
                    </a:lnTo>
                    <a:lnTo>
                      <a:pt x="1277" y="15733"/>
                    </a:lnTo>
                    <a:lnTo>
                      <a:pt x="958" y="13333"/>
                    </a:lnTo>
                    <a:lnTo>
                      <a:pt x="958" y="13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19D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2730782" y="932462"/>
                <a:ext cx="243841" cy="56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66" y="7200"/>
                    </a:moveTo>
                    <a:lnTo>
                      <a:pt x="16755" y="11314"/>
                    </a:lnTo>
                    <a:lnTo>
                      <a:pt x="13121" y="14914"/>
                    </a:lnTo>
                    <a:lnTo>
                      <a:pt x="7267" y="18514"/>
                    </a:lnTo>
                    <a:lnTo>
                      <a:pt x="0" y="21600"/>
                    </a:lnTo>
                    <a:lnTo>
                      <a:pt x="3634" y="21600"/>
                    </a:lnTo>
                    <a:lnTo>
                      <a:pt x="10699" y="18514"/>
                    </a:lnTo>
                    <a:lnTo>
                      <a:pt x="16755" y="14914"/>
                    </a:lnTo>
                    <a:lnTo>
                      <a:pt x="20389" y="11314"/>
                    </a:lnTo>
                    <a:lnTo>
                      <a:pt x="21600" y="7200"/>
                    </a:lnTo>
                    <a:lnTo>
                      <a:pt x="20389" y="3600"/>
                    </a:lnTo>
                    <a:lnTo>
                      <a:pt x="17966" y="0"/>
                    </a:lnTo>
                    <a:lnTo>
                      <a:pt x="13121" y="0"/>
                    </a:lnTo>
                    <a:lnTo>
                      <a:pt x="16755" y="3600"/>
                    </a:lnTo>
                    <a:lnTo>
                      <a:pt x="17966" y="7200"/>
                    </a:lnTo>
                    <a:lnTo>
                      <a:pt x="17966" y="72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890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Shape 119"/>
              <p:cNvSpPr/>
              <p:nvPr/>
            </p:nvSpPr>
            <p:spPr>
              <a:xfrm>
                <a:off x="655884" y="121920"/>
                <a:ext cx="1885245" cy="338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400" y="2592"/>
                    </a:moveTo>
                    <a:lnTo>
                      <a:pt x="15443" y="3456"/>
                    </a:lnTo>
                    <a:lnTo>
                      <a:pt x="17642" y="4320"/>
                    </a:lnTo>
                    <a:lnTo>
                      <a:pt x="19531" y="6048"/>
                    </a:lnTo>
                    <a:lnTo>
                      <a:pt x="21419" y="8640"/>
                    </a:lnTo>
                    <a:lnTo>
                      <a:pt x="21600" y="6048"/>
                    </a:lnTo>
                    <a:lnTo>
                      <a:pt x="19686" y="3456"/>
                    </a:lnTo>
                    <a:lnTo>
                      <a:pt x="17797" y="1728"/>
                    </a:lnTo>
                    <a:lnTo>
                      <a:pt x="15599" y="864"/>
                    </a:lnTo>
                    <a:lnTo>
                      <a:pt x="13400" y="0"/>
                    </a:lnTo>
                    <a:lnTo>
                      <a:pt x="9623" y="1728"/>
                    </a:lnTo>
                    <a:lnTo>
                      <a:pt x="6001" y="5184"/>
                    </a:lnTo>
                    <a:lnTo>
                      <a:pt x="2846" y="11232"/>
                    </a:lnTo>
                    <a:lnTo>
                      <a:pt x="0" y="19008"/>
                    </a:lnTo>
                    <a:lnTo>
                      <a:pt x="491" y="21600"/>
                    </a:lnTo>
                    <a:lnTo>
                      <a:pt x="3156" y="13824"/>
                    </a:lnTo>
                    <a:lnTo>
                      <a:pt x="6312" y="7776"/>
                    </a:lnTo>
                    <a:lnTo>
                      <a:pt x="9778" y="4320"/>
                    </a:lnTo>
                    <a:lnTo>
                      <a:pt x="13400" y="2592"/>
                    </a:lnTo>
                    <a:lnTo>
                      <a:pt x="13400" y="2592"/>
                    </a:lnTo>
                    <a:close/>
                  </a:path>
                </a:pathLst>
              </a:custGeom>
              <a:solidFill>
                <a:srgbClr val="007AAA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Shape 120"/>
              <p:cNvSpPr/>
              <p:nvPr/>
            </p:nvSpPr>
            <p:spPr>
              <a:xfrm>
                <a:off x="202071" y="501226"/>
                <a:ext cx="386081" cy="1040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16" y="12323"/>
                    </a:moveTo>
                    <a:lnTo>
                      <a:pt x="5432" y="8949"/>
                    </a:lnTo>
                    <a:lnTo>
                      <a:pt x="8463" y="6138"/>
                    </a:lnTo>
                    <a:lnTo>
                      <a:pt x="14653" y="3374"/>
                    </a:lnTo>
                    <a:lnTo>
                      <a:pt x="21600" y="843"/>
                    </a:lnTo>
                    <a:lnTo>
                      <a:pt x="19326" y="0"/>
                    </a:lnTo>
                    <a:lnTo>
                      <a:pt x="10863" y="2811"/>
                    </a:lnTo>
                    <a:lnTo>
                      <a:pt x="5432" y="5623"/>
                    </a:lnTo>
                    <a:lnTo>
                      <a:pt x="1642" y="8949"/>
                    </a:lnTo>
                    <a:lnTo>
                      <a:pt x="0" y="12323"/>
                    </a:lnTo>
                    <a:lnTo>
                      <a:pt x="758" y="14853"/>
                    </a:lnTo>
                    <a:lnTo>
                      <a:pt x="3158" y="17102"/>
                    </a:lnTo>
                    <a:lnTo>
                      <a:pt x="6189" y="19351"/>
                    </a:lnTo>
                    <a:lnTo>
                      <a:pt x="10863" y="21600"/>
                    </a:lnTo>
                    <a:lnTo>
                      <a:pt x="15411" y="21600"/>
                    </a:lnTo>
                    <a:lnTo>
                      <a:pt x="10863" y="19351"/>
                    </a:lnTo>
                    <a:lnTo>
                      <a:pt x="6947" y="17102"/>
                    </a:lnTo>
                    <a:lnTo>
                      <a:pt x="4674" y="14853"/>
                    </a:lnTo>
                    <a:lnTo>
                      <a:pt x="3916" y="12323"/>
                    </a:lnTo>
                    <a:lnTo>
                      <a:pt x="3916" y="12323"/>
                    </a:lnTo>
                    <a:close/>
                  </a:path>
                </a:pathLst>
              </a:custGeom>
              <a:solidFill>
                <a:srgbClr val="007AAA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2649502" y="270933"/>
                <a:ext cx="812801" cy="1271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004"/>
                    </a:moveTo>
                    <a:lnTo>
                      <a:pt x="21180" y="11702"/>
                    </a:lnTo>
                    <a:lnTo>
                      <a:pt x="20100" y="9630"/>
                    </a:lnTo>
                    <a:lnTo>
                      <a:pt x="18300" y="7827"/>
                    </a:lnTo>
                    <a:lnTo>
                      <a:pt x="15720" y="5985"/>
                    </a:lnTo>
                    <a:lnTo>
                      <a:pt x="12780" y="4144"/>
                    </a:lnTo>
                    <a:lnTo>
                      <a:pt x="9540" y="2532"/>
                    </a:lnTo>
                    <a:lnTo>
                      <a:pt x="5520" y="1151"/>
                    </a:lnTo>
                    <a:lnTo>
                      <a:pt x="1140" y="0"/>
                    </a:lnTo>
                    <a:lnTo>
                      <a:pt x="0" y="460"/>
                    </a:lnTo>
                    <a:lnTo>
                      <a:pt x="4020" y="1611"/>
                    </a:lnTo>
                    <a:lnTo>
                      <a:pt x="8040" y="2993"/>
                    </a:lnTo>
                    <a:lnTo>
                      <a:pt x="11340" y="4374"/>
                    </a:lnTo>
                    <a:lnTo>
                      <a:pt x="14280" y="6215"/>
                    </a:lnTo>
                    <a:lnTo>
                      <a:pt x="16440" y="8057"/>
                    </a:lnTo>
                    <a:lnTo>
                      <a:pt x="17940" y="9860"/>
                    </a:lnTo>
                    <a:lnTo>
                      <a:pt x="19020" y="11932"/>
                    </a:lnTo>
                    <a:lnTo>
                      <a:pt x="19380" y="14004"/>
                    </a:lnTo>
                    <a:lnTo>
                      <a:pt x="19020" y="16075"/>
                    </a:lnTo>
                    <a:lnTo>
                      <a:pt x="17940" y="17917"/>
                    </a:lnTo>
                    <a:lnTo>
                      <a:pt x="16440" y="19758"/>
                    </a:lnTo>
                    <a:lnTo>
                      <a:pt x="14280" y="21600"/>
                    </a:lnTo>
                    <a:lnTo>
                      <a:pt x="16080" y="21600"/>
                    </a:lnTo>
                    <a:lnTo>
                      <a:pt x="18660" y="19758"/>
                    </a:lnTo>
                    <a:lnTo>
                      <a:pt x="20100" y="17917"/>
                    </a:lnTo>
                    <a:lnTo>
                      <a:pt x="21180" y="16075"/>
                    </a:lnTo>
                    <a:lnTo>
                      <a:pt x="21600" y="14004"/>
                    </a:lnTo>
                    <a:lnTo>
                      <a:pt x="21600" y="140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1220329" y="0"/>
                <a:ext cx="2433885" cy="959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099" y="21600"/>
                    </a:moveTo>
                    <a:lnTo>
                      <a:pt x="21600" y="21295"/>
                    </a:lnTo>
                    <a:lnTo>
                      <a:pt x="21360" y="19160"/>
                    </a:lnTo>
                    <a:lnTo>
                      <a:pt x="20979" y="17077"/>
                    </a:lnTo>
                    <a:lnTo>
                      <a:pt x="19757" y="12808"/>
                    </a:lnTo>
                    <a:lnTo>
                      <a:pt x="18174" y="9148"/>
                    </a:lnTo>
                    <a:lnTo>
                      <a:pt x="16230" y="6099"/>
                    </a:lnTo>
                    <a:lnTo>
                      <a:pt x="13906" y="3659"/>
                    </a:lnTo>
                    <a:lnTo>
                      <a:pt x="11221" y="1525"/>
                    </a:lnTo>
                    <a:lnTo>
                      <a:pt x="8416" y="305"/>
                    </a:lnTo>
                    <a:lnTo>
                      <a:pt x="5370" y="0"/>
                    </a:lnTo>
                    <a:lnTo>
                      <a:pt x="2685" y="305"/>
                    </a:lnTo>
                    <a:lnTo>
                      <a:pt x="0" y="1220"/>
                    </a:lnTo>
                    <a:lnTo>
                      <a:pt x="240" y="1830"/>
                    </a:lnTo>
                    <a:lnTo>
                      <a:pt x="2685" y="915"/>
                    </a:lnTo>
                    <a:lnTo>
                      <a:pt x="5370" y="610"/>
                    </a:lnTo>
                    <a:lnTo>
                      <a:pt x="8416" y="915"/>
                    </a:lnTo>
                    <a:lnTo>
                      <a:pt x="11101" y="2135"/>
                    </a:lnTo>
                    <a:lnTo>
                      <a:pt x="13665" y="4269"/>
                    </a:lnTo>
                    <a:lnTo>
                      <a:pt x="15990" y="6709"/>
                    </a:lnTo>
                    <a:lnTo>
                      <a:pt x="17933" y="9758"/>
                    </a:lnTo>
                    <a:lnTo>
                      <a:pt x="19396" y="13417"/>
                    </a:lnTo>
                    <a:lnTo>
                      <a:pt x="20017" y="15247"/>
                    </a:lnTo>
                    <a:lnTo>
                      <a:pt x="20498" y="17382"/>
                    </a:lnTo>
                    <a:lnTo>
                      <a:pt x="20859" y="19465"/>
                    </a:lnTo>
                    <a:lnTo>
                      <a:pt x="21099" y="21600"/>
                    </a:lnTo>
                    <a:lnTo>
                      <a:pt x="21099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Shape 123"/>
              <p:cNvSpPr/>
              <p:nvPr/>
            </p:nvSpPr>
            <p:spPr>
              <a:xfrm>
                <a:off x="3441700" y="1009508"/>
                <a:ext cx="221263" cy="528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510" y="21600"/>
                    </a:lnTo>
                    <a:lnTo>
                      <a:pt x="12122" y="17169"/>
                    </a:lnTo>
                    <a:lnTo>
                      <a:pt x="17633" y="12738"/>
                    </a:lnTo>
                    <a:lnTo>
                      <a:pt x="20278" y="8308"/>
                    </a:lnTo>
                    <a:lnTo>
                      <a:pt x="21600" y="3323"/>
                    </a:lnTo>
                    <a:lnTo>
                      <a:pt x="21600" y="0"/>
                    </a:lnTo>
                    <a:lnTo>
                      <a:pt x="16310" y="0"/>
                    </a:lnTo>
                    <a:lnTo>
                      <a:pt x="16310" y="3323"/>
                    </a:lnTo>
                    <a:lnTo>
                      <a:pt x="14767" y="8308"/>
                    </a:lnTo>
                    <a:lnTo>
                      <a:pt x="12122" y="12738"/>
                    </a:lnTo>
                    <a:lnTo>
                      <a:pt x="6833" y="17169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6E98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Shape 124"/>
              <p:cNvSpPr/>
              <p:nvPr/>
            </p:nvSpPr>
            <p:spPr>
              <a:xfrm>
                <a:off x="0" y="94826"/>
                <a:ext cx="1085992" cy="1447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08" y="14928"/>
                    </a:moveTo>
                    <a:lnTo>
                      <a:pt x="1078" y="12502"/>
                    </a:lnTo>
                    <a:lnTo>
                      <a:pt x="2470" y="10278"/>
                    </a:lnTo>
                    <a:lnTo>
                      <a:pt x="4086" y="8290"/>
                    </a:lnTo>
                    <a:lnTo>
                      <a:pt x="6556" y="6268"/>
                    </a:lnTo>
                    <a:lnTo>
                      <a:pt x="9565" y="4448"/>
                    </a:lnTo>
                    <a:lnTo>
                      <a:pt x="13113" y="2831"/>
                    </a:lnTo>
                    <a:lnTo>
                      <a:pt x="17244" y="1617"/>
                    </a:lnTo>
                    <a:lnTo>
                      <a:pt x="21600" y="404"/>
                    </a:lnTo>
                    <a:lnTo>
                      <a:pt x="20522" y="0"/>
                    </a:lnTo>
                    <a:lnTo>
                      <a:pt x="16121" y="1213"/>
                    </a:lnTo>
                    <a:lnTo>
                      <a:pt x="12304" y="2628"/>
                    </a:lnTo>
                    <a:lnTo>
                      <a:pt x="8757" y="4246"/>
                    </a:lnTo>
                    <a:lnTo>
                      <a:pt x="5748" y="6066"/>
                    </a:lnTo>
                    <a:lnTo>
                      <a:pt x="3278" y="8087"/>
                    </a:lnTo>
                    <a:lnTo>
                      <a:pt x="1662" y="10278"/>
                    </a:lnTo>
                    <a:lnTo>
                      <a:pt x="269" y="12502"/>
                    </a:lnTo>
                    <a:lnTo>
                      <a:pt x="0" y="14928"/>
                    </a:lnTo>
                    <a:lnTo>
                      <a:pt x="269" y="16748"/>
                    </a:lnTo>
                    <a:lnTo>
                      <a:pt x="808" y="18365"/>
                    </a:lnTo>
                    <a:lnTo>
                      <a:pt x="1931" y="19983"/>
                    </a:lnTo>
                    <a:lnTo>
                      <a:pt x="3278" y="21600"/>
                    </a:lnTo>
                    <a:lnTo>
                      <a:pt x="4356" y="21600"/>
                    </a:lnTo>
                    <a:lnTo>
                      <a:pt x="3009" y="19983"/>
                    </a:lnTo>
                    <a:lnTo>
                      <a:pt x="1931" y="18365"/>
                    </a:lnTo>
                    <a:lnTo>
                      <a:pt x="1078" y="16748"/>
                    </a:lnTo>
                    <a:lnTo>
                      <a:pt x="808" y="14928"/>
                    </a:lnTo>
                    <a:lnTo>
                      <a:pt x="808" y="14928"/>
                    </a:lnTo>
                    <a:close/>
                  </a:path>
                </a:pathLst>
              </a:custGeom>
              <a:solidFill>
                <a:srgbClr val="007AAA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>
              <a:off x="9317284" y="1511300"/>
              <a:ext cx="3053363" cy="1857870"/>
              <a:chOff x="0" y="0"/>
              <a:chExt cx="3053362" cy="1857869"/>
            </a:xfrm>
          </p:grpSpPr>
          <p:sp>
            <p:nvSpPr>
              <p:cNvPr id="126" name="Shape 126"/>
              <p:cNvSpPr/>
              <p:nvPr/>
            </p:nvSpPr>
            <p:spPr>
              <a:xfrm>
                <a:off x="165100" y="99059"/>
                <a:ext cx="2711592" cy="16504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63" y="0"/>
                    </a:moveTo>
                    <a:lnTo>
                      <a:pt x="8705" y="177"/>
                    </a:lnTo>
                    <a:lnTo>
                      <a:pt x="6654" y="886"/>
                    </a:lnTo>
                    <a:lnTo>
                      <a:pt x="4730" y="1773"/>
                    </a:lnTo>
                    <a:lnTo>
                      <a:pt x="3219" y="3191"/>
                    </a:lnTo>
                    <a:lnTo>
                      <a:pt x="1816" y="4787"/>
                    </a:lnTo>
                    <a:lnTo>
                      <a:pt x="863" y="6560"/>
                    </a:lnTo>
                    <a:lnTo>
                      <a:pt x="216" y="8687"/>
                    </a:lnTo>
                    <a:lnTo>
                      <a:pt x="108" y="9751"/>
                    </a:lnTo>
                    <a:lnTo>
                      <a:pt x="0" y="10815"/>
                    </a:lnTo>
                    <a:lnTo>
                      <a:pt x="108" y="11849"/>
                    </a:lnTo>
                    <a:lnTo>
                      <a:pt x="216" y="12913"/>
                    </a:lnTo>
                    <a:lnTo>
                      <a:pt x="863" y="15040"/>
                    </a:lnTo>
                    <a:lnTo>
                      <a:pt x="1816" y="16813"/>
                    </a:lnTo>
                    <a:lnTo>
                      <a:pt x="3219" y="18409"/>
                    </a:lnTo>
                    <a:lnTo>
                      <a:pt x="4730" y="19827"/>
                    </a:lnTo>
                    <a:lnTo>
                      <a:pt x="6654" y="20714"/>
                    </a:lnTo>
                    <a:lnTo>
                      <a:pt x="8705" y="21423"/>
                    </a:lnTo>
                    <a:lnTo>
                      <a:pt x="10863" y="21600"/>
                    </a:lnTo>
                    <a:lnTo>
                      <a:pt x="13003" y="21423"/>
                    </a:lnTo>
                    <a:lnTo>
                      <a:pt x="15053" y="20714"/>
                    </a:lnTo>
                    <a:lnTo>
                      <a:pt x="16870" y="19827"/>
                    </a:lnTo>
                    <a:lnTo>
                      <a:pt x="18489" y="18409"/>
                    </a:lnTo>
                    <a:lnTo>
                      <a:pt x="19784" y="16813"/>
                    </a:lnTo>
                    <a:lnTo>
                      <a:pt x="20737" y="15040"/>
                    </a:lnTo>
                    <a:lnTo>
                      <a:pt x="21384" y="12913"/>
                    </a:lnTo>
                    <a:lnTo>
                      <a:pt x="21600" y="11849"/>
                    </a:lnTo>
                    <a:lnTo>
                      <a:pt x="21600" y="10815"/>
                    </a:lnTo>
                    <a:lnTo>
                      <a:pt x="21600" y="9751"/>
                    </a:lnTo>
                    <a:lnTo>
                      <a:pt x="21384" y="8687"/>
                    </a:lnTo>
                    <a:lnTo>
                      <a:pt x="20737" y="6560"/>
                    </a:lnTo>
                    <a:lnTo>
                      <a:pt x="19784" y="4787"/>
                    </a:lnTo>
                    <a:lnTo>
                      <a:pt x="18489" y="3191"/>
                    </a:lnTo>
                    <a:lnTo>
                      <a:pt x="16870" y="1773"/>
                    </a:lnTo>
                    <a:lnTo>
                      <a:pt x="15053" y="886"/>
                    </a:lnTo>
                    <a:lnTo>
                      <a:pt x="13003" y="177"/>
                    </a:lnTo>
                    <a:lnTo>
                      <a:pt x="10863" y="0"/>
                    </a:lnTo>
                    <a:lnTo>
                      <a:pt x="10863" y="0"/>
                    </a:lnTo>
                    <a:close/>
                    <a:moveTo>
                      <a:pt x="10863" y="20891"/>
                    </a:moveTo>
                    <a:lnTo>
                      <a:pt x="8813" y="20714"/>
                    </a:lnTo>
                    <a:lnTo>
                      <a:pt x="6870" y="20182"/>
                    </a:lnTo>
                    <a:lnTo>
                      <a:pt x="5162" y="19118"/>
                    </a:lnTo>
                    <a:lnTo>
                      <a:pt x="3651" y="18054"/>
                    </a:lnTo>
                    <a:lnTo>
                      <a:pt x="2356" y="16459"/>
                    </a:lnTo>
                    <a:lnTo>
                      <a:pt x="1493" y="14686"/>
                    </a:lnTo>
                    <a:lnTo>
                      <a:pt x="863" y="12913"/>
                    </a:lnTo>
                    <a:lnTo>
                      <a:pt x="755" y="11849"/>
                    </a:lnTo>
                    <a:lnTo>
                      <a:pt x="647" y="10815"/>
                    </a:lnTo>
                    <a:lnTo>
                      <a:pt x="755" y="9751"/>
                    </a:lnTo>
                    <a:lnTo>
                      <a:pt x="863" y="8865"/>
                    </a:lnTo>
                    <a:lnTo>
                      <a:pt x="1493" y="6914"/>
                    </a:lnTo>
                    <a:lnTo>
                      <a:pt x="2356" y="5141"/>
                    </a:lnTo>
                    <a:lnTo>
                      <a:pt x="3651" y="3723"/>
                    </a:lnTo>
                    <a:lnTo>
                      <a:pt x="5162" y="2482"/>
                    </a:lnTo>
                    <a:lnTo>
                      <a:pt x="6870" y="1596"/>
                    </a:lnTo>
                    <a:lnTo>
                      <a:pt x="8813" y="886"/>
                    </a:lnTo>
                    <a:lnTo>
                      <a:pt x="10863" y="709"/>
                    </a:lnTo>
                    <a:lnTo>
                      <a:pt x="12895" y="886"/>
                    </a:lnTo>
                    <a:lnTo>
                      <a:pt x="14838" y="1596"/>
                    </a:lnTo>
                    <a:lnTo>
                      <a:pt x="16546" y="2482"/>
                    </a:lnTo>
                    <a:lnTo>
                      <a:pt x="18057" y="3723"/>
                    </a:lnTo>
                    <a:lnTo>
                      <a:pt x="19244" y="5141"/>
                    </a:lnTo>
                    <a:lnTo>
                      <a:pt x="20215" y="6914"/>
                    </a:lnTo>
                    <a:lnTo>
                      <a:pt x="20737" y="8865"/>
                    </a:lnTo>
                    <a:lnTo>
                      <a:pt x="20953" y="10815"/>
                    </a:lnTo>
                    <a:lnTo>
                      <a:pt x="20737" y="12913"/>
                    </a:lnTo>
                    <a:lnTo>
                      <a:pt x="20215" y="14686"/>
                    </a:lnTo>
                    <a:lnTo>
                      <a:pt x="19244" y="16459"/>
                    </a:lnTo>
                    <a:lnTo>
                      <a:pt x="18057" y="18054"/>
                    </a:lnTo>
                    <a:lnTo>
                      <a:pt x="16546" y="19118"/>
                    </a:lnTo>
                    <a:lnTo>
                      <a:pt x="14838" y="20182"/>
                    </a:lnTo>
                    <a:lnTo>
                      <a:pt x="12895" y="20714"/>
                    </a:lnTo>
                    <a:lnTo>
                      <a:pt x="10863" y="20891"/>
                    </a:lnTo>
                    <a:lnTo>
                      <a:pt x="10863" y="208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Shape 127"/>
              <p:cNvSpPr/>
              <p:nvPr/>
            </p:nvSpPr>
            <p:spPr>
              <a:xfrm>
                <a:off x="0" y="17780"/>
                <a:ext cx="1231900" cy="1663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3" y="11782"/>
                    </a:moveTo>
                    <a:lnTo>
                      <a:pt x="1429" y="9672"/>
                    </a:lnTo>
                    <a:lnTo>
                      <a:pt x="2621" y="7737"/>
                    </a:lnTo>
                    <a:lnTo>
                      <a:pt x="4288" y="5979"/>
                    </a:lnTo>
                    <a:lnTo>
                      <a:pt x="6869" y="4396"/>
                    </a:lnTo>
                    <a:lnTo>
                      <a:pt x="9966" y="2989"/>
                    </a:lnTo>
                    <a:lnTo>
                      <a:pt x="13301" y="1758"/>
                    </a:lnTo>
                    <a:lnTo>
                      <a:pt x="17312" y="879"/>
                    </a:lnTo>
                    <a:lnTo>
                      <a:pt x="21600" y="352"/>
                    </a:lnTo>
                    <a:lnTo>
                      <a:pt x="21600" y="0"/>
                    </a:lnTo>
                    <a:lnTo>
                      <a:pt x="17074" y="528"/>
                    </a:lnTo>
                    <a:lnTo>
                      <a:pt x="13063" y="1407"/>
                    </a:lnTo>
                    <a:lnTo>
                      <a:pt x="9251" y="2638"/>
                    </a:lnTo>
                    <a:lnTo>
                      <a:pt x="6154" y="4045"/>
                    </a:lnTo>
                    <a:lnTo>
                      <a:pt x="3574" y="5803"/>
                    </a:lnTo>
                    <a:lnTo>
                      <a:pt x="1668" y="7561"/>
                    </a:lnTo>
                    <a:lnTo>
                      <a:pt x="476" y="9672"/>
                    </a:lnTo>
                    <a:lnTo>
                      <a:pt x="0" y="11782"/>
                    </a:lnTo>
                    <a:lnTo>
                      <a:pt x="238" y="13335"/>
                    </a:lnTo>
                    <a:lnTo>
                      <a:pt x="715" y="14742"/>
                    </a:lnTo>
                    <a:lnTo>
                      <a:pt x="1668" y="15973"/>
                    </a:lnTo>
                    <a:lnTo>
                      <a:pt x="3097" y="17380"/>
                    </a:lnTo>
                    <a:lnTo>
                      <a:pt x="4526" y="18611"/>
                    </a:lnTo>
                    <a:lnTo>
                      <a:pt x="6393" y="19666"/>
                    </a:lnTo>
                    <a:lnTo>
                      <a:pt x="8775" y="20721"/>
                    </a:lnTo>
                    <a:lnTo>
                      <a:pt x="11157" y="21600"/>
                    </a:lnTo>
                    <a:lnTo>
                      <a:pt x="12825" y="21600"/>
                    </a:lnTo>
                    <a:lnTo>
                      <a:pt x="10204" y="20721"/>
                    </a:lnTo>
                    <a:lnTo>
                      <a:pt x="8060" y="19666"/>
                    </a:lnTo>
                    <a:lnTo>
                      <a:pt x="5916" y="18611"/>
                    </a:lnTo>
                    <a:lnTo>
                      <a:pt x="4288" y="17380"/>
                    </a:lnTo>
                    <a:lnTo>
                      <a:pt x="2859" y="16149"/>
                    </a:lnTo>
                    <a:lnTo>
                      <a:pt x="1906" y="14742"/>
                    </a:lnTo>
                    <a:lnTo>
                      <a:pt x="1191" y="13335"/>
                    </a:lnTo>
                    <a:lnTo>
                      <a:pt x="953" y="11782"/>
                    </a:lnTo>
                    <a:lnTo>
                      <a:pt x="953" y="1178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1498600" y="0"/>
                <a:ext cx="1374987" cy="568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26" y="1029"/>
                    </a:moveTo>
                    <a:lnTo>
                      <a:pt x="4008" y="1543"/>
                    </a:lnTo>
                    <a:lnTo>
                      <a:pt x="7200" y="2571"/>
                    </a:lnTo>
                    <a:lnTo>
                      <a:pt x="10357" y="4114"/>
                    </a:lnTo>
                    <a:lnTo>
                      <a:pt x="13336" y="6686"/>
                    </a:lnTo>
                    <a:lnTo>
                      <a:pt x="15890" y="9771"/>
                    </a:lnTo>
                    <a:lnTo>
                      <a:pt x="18231" y="13371"/>
                    </a:lnTo>
                    <a:lnTo>
                      <a:pt x="20110" y="16971"/>
                    </a:lnTo>
                    <a:lnTo>
                      <a:pt x="21600" y="21600"/>
                    </a:lnTo>
                    <a:lnTo>
                      <a:pt x="21600" y="18514"/>
                    </a:lnTo>
                    <a:lnTo>
                      <a:pt x="19898" y="14400"/>
                    </a:lnTo>
                    <a:lnTo>
                      <a:pt x="17805" y="10800"/>
                    </a:lnTo>
                    <a:lnTo>
                      <a:pt x="15464" y="7714"/>
                    </a:lnTo>
                    <a:lnTo>
                      <a:pt x="12910" y="5143"/>
                    </a:lnTo>
                    <a:lnTo>
                      <a:pt x="10144" y="3086"/>
                    </a:lnTo>
                    <a:lnTo>
                      <a:pt x="6987" y="1543"/>
                    </a:lnTo>
                    <a:lnTo>
                      <a:pt x="3795" y="514"/>
                    </a:lnTo>
                    <a:lnTo>
                      <a:pt x="426" y="0"/>
                    </a:lnTo>
                    <a:lnTo>
                      <a:pt x="213" y="0"/>
                    </a:lnTo>
                    <a:lnTo>
                      <a:pt x="0" y="0"/>
                    </a:lnTo>
                    <a:lnTo>
                      <a:pt x="0" y="1029"/>
                    </a:lnTo>
                    <a:lnTo>
                      <a:pt x="213" y="1029"/>
                    </a:lnTo>
                    <a:lnTo>
                      <a:pt x="426" y="1029"/>
                    </a:lnTo>
                    <a:lnTo>
                      <a:pt x="426" y="10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383A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2522502" y="1465016"/>
                <a:ext cx="165101" cy="121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800" y="12000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16200" y="16800"/>
                    </a:lnTo>
                    <a:lnTo>
                      <a:pt x="21600" y="9600"/>
                    </a:lnTo>
                    <a:lnTo>
                      <a:pt x="21600" y="9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849489" y="1614029"/>
                <a:ext cx="1591734" cy="243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61" y="18000"/>
                    </a:moveTo>
                    <a:lnTo>
                      <a:pt x="6771" y="18000"/>
                    </a:lnTo>
                    <a:lnTo>
                      <a:pt x="4381" y="15600"/>
                    </a:lnTo>
                    <a:lnTo>
                      <a:pt x="0" y="9600"/>
                    </a:lnTo>
                    <a:lnTo>
                      <a:pt x="0" y="13200"/>
                    </a:lnTo>
                    <a:lnTo>
                      <a:pt x="4381" y="19200"/>
                    </a:lnTo>
                    <a:lnTo>
                      <a:pt x="6771" y="21600"/>
                    </a:lnTo>
                    <a:lnTo>
                      <a:pt x="9161" y="21600"/>
                    </a:lnTo>
                    <a:lnTo>
                      <a:pt x="12623" y="20400"/>
                    </a:lnTo>
                    <a:lnTo>
                      <a:pt x="15932" y="16800"/>
                    </a:lnTo>
                    <a:lnTo>
                      <a:pt x="18843" y="12000"/>
                    </a:lnTo>
                    <a:lnTo>
                      <a:pt x="21600" y="4800"/>
                    </a:lnTo>
                    <a:lnTo>
                      <a:pt x="21600" y="0"/>
                    </a:lnTo>
                    <a:lnTo>
                      <a:pt x="18843" y="8400"/>
                    </a:lnTo>
                    <a:lnTo>
                      <a:pt x="15932" y="13200"/>
                    </a:lnTo>
                    <a:lnTo>
                      <a:pt x="12623" y="16800"/>
                    </a:lnTo>
                    <a:lnTo>
                      <a:pt x="9161" y="18000"/>
                    </a:lnTo>
                    <a:lnTo>
                      <a:pt x="9161" y="18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2730500" y="668020"/>
                <a:ext cx="322863" cy="769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75" y="7221"/>
                    </a:moveTo>
                    <a:lnTo>
                      <a:pt x="17069" y="10958"/>
                    </a:lnTo>
                    <a:lnTo>
                      <a:pt x="13443" y="15139"/>
                    </a:lnTo>
                    <a:lnTo>
                      <a:pt x="7099" y="18560"/>
                    </a:lnTo>
                    <a:lnTo>
                      <a:pt x="0" y="21600"/>
                    </a:lnTo>
                    <a:lnTo>
                      <a:pt x="4380" y="21600"/>
                    </a:lnTo>
                    <a:lnTo>
                      <a:pt x="11631" y="18179"/>
                    </a:lnTo>
                    <a:lnTo>
                      <a:pt x="17069" y="14759"/>
                    </a:lnTo>
                    <a:lnTo>
                      <a:pt x="20694" y="10958"/>
                    </a:lnTo>
                    <a:lnTo>
                      <a:pt x="21600" y="7221"/>
                    </a:lnTo>
                    <a:lnTo>
                      <a:pt x="20694" y="3801"/>
                    </a:lnTo>
                    <a:lnTo>
                      <a:pt x="17975" y="0"/>
                    </a:lnTo>
                    <a:lnTo>
                      <a:pt x="13443" y="0"/>
                    </a:lnTo>
                    <a:lnTo>
                      <a:pt x="17069" y="3801"/>
                    </a:lnTo>
                    <a:lnTo>
                      <a:pt x="17975" y="7221"/>
                    </a:lnTo>
                    <a:lnTo>
                      <a:pt x="17975" y="722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2104813" y="596900"/>
                <a:ext cx="187396" cy="203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354" y="21600"/>
                    </a:moveTo>
                    <a:lnTo>
                      <a:pt x="21600" y="20160"/>
                    </a:lnTo>
                    <a:lnTo>
                      <a:pt x="18477" y="14400"/>
                    </a:lnTo>
                    <a:lnTo>
                      <a:pt x="13793" y="10080"/>
                    </a:lnTo>
                    <a:lnTo>
                      <a:pt x="1561" y="0"/>
                    </a:lnTo>
                    <a:lnTo>
                      <a:pt x="0" y="4320"/>
                    </a:lnTo>
                    <a:lnTo>
                      <a:pt x="9108" y="11520"/>
                    </a:lnTo>
                    <a:lnTo>
                      <a:pt x="15354" y="21600"/>
                    </a:lnTo>
                    <a:lnTo>
                      <a:pt x="15354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Shape 133"/>
              <p:cNvSpPr/>
              <p:nvPr/>
            </p:nvSpPr>
            <p:spPr>
              <a:xfrm>
                <a:off x="714022" y="431800"/>
                <a:ext cx="1618827" cy="973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877" y="10825"/>
                    </a:moveTo>
                    <a:lnTo>
                      <a:pt x="20696" y="12880"/>
                    </a:lnTo>
                    <a:lnTo>
                      <a:pt x="20154" y="14684"/>
                    </a:lnTo>
                    <a:lnTo>
                      <a:pt x="19069" y="16488"/>
                    </a:lnTo>
                    <a:lnTo>
                      <a:pt x="18015" y="17992"/>
                    </a:lnTo>
                    <a:lnTo>
                      <a:pt x="16388" y="19194"/>
                    </a:lnTo>
                    <a:lnTo>
                      <a:pt x="14762" y="20097"/>
                    </a:lnTo>
                    <a:lnTo>
                      <a:pt x="12773" y="20698"/>
                    </a:lnTo>
                    <a:lnTo>
                      <a:pt x="10815" y="20999"/>
                    </a:lnTo>
                    <a:lnTo>
                      <a:pt x="8827" y="20698"/>
                    </a:lnTo>
                    <a:lnTo>
                      <a:pt x="6838" y="20097"/>
                    </a:lnTo>
                    <a:lnTo>
                      <a:pt x="5212" y="19194"/>
                    </a:lnTo>
                    <a:lnTo>
                      <a:pt x="3585" y="17992"/>
                    </a:lnTo>
                    <a:lnTo>
                      <a:pt x="2531" y="16488"/>
                    </a:lnTo>
                    <a:lnTo>
                      <a:pt x="1446" y="14684"/>
                    </a:lnTo>
                    <a:lnTo>
                      <a:pt x="904" y="12880"/>
                    </a:lnTo>
                    <a:lnTo>
                      <a:pt x="723" y="10825"/>
                    </a:lnTo>
                    <a:lnTo>
                      <a:pt x="904" y="8720"/>
                    </a:lnTo>
                    <a:lnTo>
                      <a:pt x="1446" y="6916"/>
                    </a:lnTo>
                    <a:lnTo>
                      <a:pt x="2531" y="5112"/>
                    </a:lnTo>
                    <a:lnTo>
                      <a:pt x="3585" y="3608"/>
                    </a:lnTo>
                    <a:lnTo>
                      <a:pt x="5212" y="2406"/>
                    </a:lnTo>
                    <a:lnTo>
                      <a:pt x="6838" y="1503"/>
                    </a:lnTo>
                    <a:lnTo>
                      <a:pt x="8827" y="902"/>
                    </a:lnTo>
                    <a:lnTo>
                      <a:pt x="10815" y="601"/>
                    </a:lnTo>
                    <a:lnTo>
                      <a:pt x="12592" y="902"/>
                    </a:lnTo>
                    <a:lnTo>
                      <a:pt x="14400" y="1503"/>
                    </a:lnTo>
                    <a:lnTo>
                      <a:pt x="16027" y="2406"/>
                    </a:lnTo>
                    <a:lnTo>
                      <a:pt x="17473" y="3308"/>
                    </a:lnTo>
                    <a:lnTo>
                      <a:pt x="17654" y="2406"/>
                    </a:lnTo>
                    <a:lnTo>
                      <a:pt x="14400" y="601"/>
                    </a:lnTo>
                    <a:lnTo>
                      <a:pt x="12592" y="301"/>
                    </a:lnTo>
                    <a:lnTo>
                      <a:pt x="10815" y="0"/>
                    </a:lnTo>
                    <a:lnTo>
                      <a:pt x="8646" y="301"/>
                    </a:lnTo>
                    <a:lnTo>
                      <a:pt x="6658" y="902"/>
                    </a:lnTo>
                    <a:lnTo>
                      <a:pt x="4850" y="1804"/>
                    </a:lnTo>
                    <a:lnTo>
                      <a:pt x="3223" y="3308"/>
                    </a:lnTo>
                    <a:lnTo>
                      <a:pt x="1808" y="4811"/>
                    </a:lnTo>
                    <a:lnTo>
                      <a:pt x="904" y="6615"/>
                    </a:lnTo>
                    <a:lnTo>
                      <a:pt x="181" y="8720"/>
                    </a:lnTo>
                    <a:lnTo>
                      <a:pt x="0" y="10825"/>
                    </a:lnTo>
                    <a:lnTo>
                      <a:pt x="181" y="12880"/>
                    </a:lnTo>
                    <a:lnTo>
                      <a:pt x="904" y="14985"/>
                    </a:lnTo>
                    <a:lnTo>
                      <a:pt x="1808" y="16789"/>
                    </a:lnTo>
                    <a:lnTo>
                      <a:pt x="3223" y="18593"/>
                    </a:lnTo>
                    <a:lnTo>
                      <a:pt x="4850" y="19796"/>
                    </a:lnTo>
                    <a:lnTo>
                      <a:pt x="6658" y="20698"/>
                    </a:lnTo>
                    <a:lnTo>
                      <a:pt x="8646" y="21299"/>
                    </a:lnTo>
                    <a:lnTo>
                      <a:pt x="10815" y="21600"/>
                    </a:lnTo>
                    <a:lnTo>
                      <a:pt x="12954" y="21299"/>
                    </a:lnTo>
                    <a:lnTo>
                      <a:pt x="14942" y="20698"/>
                    </a:lnTo>
                    <a:lnTo>
                      <a:pt x="16931" y="19796"/>
                    </a:lnTo>
                    <a:lnTo>
                      <a:pt x="18377" y="18593"/>
                    </a:lnTo>
                    <a:lnTo>
                      <a:pt x="19792" y="16789"/>
                    </a:lnTo>
                    <a:lnTo>
                      <a:pt x="20696" y="14985"/>
                    </a:lnTo>
                    <a:lnTo>
                      <a:pt x="21419" y="12880"/>
                    </a:lnTo>
                    <a:lnTo>
                      <a:pt x="21600" y="10825"/>
                    </a:lnTo>
                    <a:lnTo>
                      <a:pt x="21600" y="10224"/>
                    </a:lnTo>
                    <a:lnTo>
                      <a:pt x="21419" y="9622"/>
                    </a:lnTo>
                    <a:lnTo>
                      <a:pt x="20696" y="9923"/>
                    </a:lnTo>
                    <a:lnTo>
                      <a:pt x="20877" y="10524"/>
                    </a:lnTo>
                    <a:lnTo>
                      <a:pt x="20877" y="10825"/>
                    </a:lnTo>
                    <a:lnTo>
                      <a:pt x="20877" y="10825"/>
                    </a:lnTo>
                    <a:close/>
                  </a:path>
                </a:pathLst>
              </a:custGeom>
              <a:solidFill>
                <a:srgbClr val="007AAA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497275" y="342900"/>
                <a:ext cx="2052321" cy="1203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38" y="0"/>
                    </a:moveTo>
                    <a:lnTo>
                      <a:pt x="14638" y="729"/>
                    </a:lnTo>
                    <a:lnTo>
                      <a:pt x="17204" y="2432"/>
                    </a:lnTo>
                    <a:lnTo>
                      <a:pt x="18178" y="3404"/>
                    </a:lnTo>
                    <a:lnTo>
                      <a:pt x="19176" y="4620"/>
                    </a:lnTo>
                    <a:lnTo>
                      <a:pt x="19889" y="5836"/>
                    </a:lnTo>
                    <a:lnTo>
                      <a:pt x="20459" y="7295"/>
                    </a:lnTo>
                    <a:lnTo>
                      <a:pt x="20745" y="8753"/>
                    </a:lnTo>
                    <a:lnTo>
                      <a:pt x="20887" y="10456"/>
                    </a:lnTo>
                    <a:lnTo>
                      <a:pt x="20745" y="12603"/>
                    </a:lnTo>
                    <a:lnTo>
                      <a:pt x="20032" y="14549"/>
                    </a:lnTo>
                    <a:lnTo>
                      <a:pt x="19176" y="16251"/>
                    </a:lnTo>
                    <a:lnTo>
                      <a:pt x="17893" y="17953"/>
                    </a:lnTo>
                    <a:lnTo>
                      <a:pt x="16491" y="19168"/>
                    </a:lnTo>
                    <a:lnTo>
                      <a:pt x="14780" y="20141"/>
                    </a:lnTo>
                    <a:lnTo>
                      <a:pt x="12784" y="20627"/>
                    </a:lnTo>
                    <a:lnTo>
                      <a:pt x="10812" y="20871"/>
                    </a:lnTo>
                    <a:lnTo>
                      <a:pt x="8816" y="20627"/>
                    </a:lnTo>
                    <a:lnTo>
                      <a:pt x="6820" y="20141"/>
                    </a:lnTo>
                    <a:lnTo>
                      <a:pt x="5109" y="19168"/>
                    </a:lnTo>
                    <a:lnTo>
                      <a:pt x="3707" y="17953"/>
                    </a:lnTo>
                    <a:lnTo>
                      <a:pt x="2424" y="16251"/>
                    </a:lnTo>
                    <a:lnTo>
                      <a:pt x="1568" y="14549"/>
                    </a:lnTo>
                    <a:lnTo>
                      <a:pt x="855" y="12603"/>
                    </a:lnTo>
                    <a:lnTo>
                      <a:pt x="713" y="10456"/>
                    </a:lnTo>
                    <a:lnTo>
                      <a:pt x="855" y="8997"/>
                    </a:lnTo>
                    <a:lnTo>
                      <a:pt x="1141" y="7538"/>
                    </a:lnTo>
                    <a:lnTo>
                      <a:pt x="1568" y="6322"/>
                    </a:lnTo>
                    <a:lnTo>
                      <a:pt x="2139" y="5106"/>
                    </a:lnTo>
                    <a:lnTo>
                      <a:pt x="1568" y="4620"/>
                    </a:lnTo>
                    <a:lnTo>
                      <a:pt x="855" y="5836"/>
                    </a:lnTo>
                    <a:lnTo>
                      <a:pt x="428" y="7295"/>
                    </a:lnTo>
                    <a:lnTo>
                      <a:pt x="143" y="8753"/>
                    </a:lnTo>
                    <a:lnTo>
                      <a:pt x="0" y="10456"/>
                    </a:lnTo>
                    <a:lnTo>
                      <a:pt x="285" y="12603"/>
                    </a:lnTo>
                    <a:lnTo>
                      <a:pt x="855" y="14792"/>
                    </a:lnTo>
                    <a:lnTo>
                      <a:pt x="1853" y="16737"/>
                    </a:lnTo>
                    <a:lnTo>
                      <a:pt x="3137" y="18196"/>
                    </a:lnTo>
                    <a:lnTo>
                      <a:pt x="4824" y="19655"/>
                    </a:lnTo>
                    <a:lnTo>
                      <a:pt x="6535" y="20627"/>
                    </a:lnTo>
                    <a:lnTo>
                      <a:pt x="8673" y="21357"/>
                    </a:lnTo>
                    <a:lnTo>
                      <a:pt x="10812" y="21600"/>
                    </a:lnTo>
                    <a:lnTo>
                      <a:pt x="12927" y="21357"/>
                    </a:lnTo>
                    <a:lnTo>
                      <a:pt x="15065" y="20627"/>
                    </a:lnTo>
                    <a:lnTo>
                      <a:pt x="16919" y="19655"/>
                    </a:lnTo>
                    <a:lnTo>
                      <a:pt x="18463" y="18196"/>
                    </a:lnTo>
                    <a:lnTo>
                      <a:pt x="19747" y="16737"/>
                    </a:lnTo>
                    <a:lnTo>
                      <a:pt x="20745" y="14792"/>
                    </a:lnTo>
                    <a:lnTo>
                      <a:pt x="21315" y="12603"/>
                    </a:lnTo>
                    <a:lnTo>
                      <a:pt x="21600" y="10456"/>
                    </a:lnTo>
                    <a:lnTo>
                      <a:pt x="21457" y="8753"/>
                    </a:lnTo>
                    <a:lnTo>
                      <a:pt x="21030" y="7051"/>
                    </a:lnTo>
                    <a:lnTo>
                      <a:pt x="20459" y="5349"/>
                    </a:lnTo>
                    <a:lnTo>
                      <a:pt x="19604" y="4134"/>
                    </a:lnTo>
                    <a:lnTo>
                      <a:pt x="18606" y="2675"/>
                    </a:lnTo>
                    <a:lnTo>
                      <a:pt x="17465" y="1702"/>
                    </a:lnTo>
                    <a:lnTo>
                      <a:pt x="14638" y="0"/>
                    </a:lnTo>
                    <a:lnTo>
                      <a:pt x="1463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FAC"/>
                  </a:gs>
                  <a:gs pos="100000">
                    <a:srgbClr val="007A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982698" y="302259"/>
                <a:ext cx="824090" cy="149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03" y="5891"/>
                    </a:moveTo>
                    <a:lnTo>
                      <a:pt x="17694" y="7855"/>
                    </a:lnTo>
                    <a:lnTo>
                      <a:pt x="21245" y="9818"/>
                    </a:lnTo>
                    <a:lnTo>
                      <a:pt x="21600" y="3927"/>
                    </a:lnTo>
                    <a:lnTo>
                      <a:pt x="18049" y="1964"/>
                    </a:lnTo>
                    <a:lnTo>
                      <a:pt x="14203" y="0"/>
                    </a:lnTo>
                    <a:lnTo>
                      <a:pt x="10297" y="1964"/>
                    </a:lnTo>
                    <a:lnTo>
                      <a:pt x="6746" y="3927"/>
                    </a:lnTo>
                    <a:lnTo>
                      <a:pt x="0" y="13745"/>
                    </a:lnTo>
                    <a:lnTo>
                      <a:pt x="0" y="21600"/>
                    </a:lnTo>
                    <a:lnTo>
                      <a:pt x="3196" y="15709"/>
                    </a:lnTo>
                    <a:lnTo>
                      <a:pt x="6746" y="9818"/>
                    </a:lnTo>
                    <a:lnTo>
                      <a:pt x="10297" y="7855"/>
                    </a:lnTo>
                    <a:lnTo>
                      <a:pt x="14203" y="5891"/>
                    </a:lnTo>
                    <a:lnTo>
                      <a:pt x="14203" y="58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754662" y="451273"/>
                <a:ext cx="149014" cy="114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100"/>
                    </a:moveTo>
                    <a:lnTo>
                      <a:pt x="15709" y="0"/>
                    </a:lnTo>
                    <a:lnTo>
                      <a:pt x="7855" y="5400"/>
                    </a:lnTo>
                    <a:lnTo>
                      <a:pt x="0" y="13500"/>
                    </a:lnTo>
                    <a:lnTo>
                      <a:pt x="3927" y="21600"/>
                    </a:lnTo>
                    <a:lnTo>
                      <a:pt x="13745" y="13500"/>
                    </a:lnTo>
                    <a:lnTo>
                      <a:pt x="21600" y="8100"/>
                    </a:lnTo>
                    <a:lnTo>
                      <a:pt x="21600" y="81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942057" y="558799"/>
                <a:ext cx="1169530" cy="720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Shape 138"/>
              <p:cNvSpPr/>
              <p:nvPr/>
            </p:nvSpPr>
            <p:spPr>
              <a:xfrm>
                <a:off x="1014307" y="613833"/>
                <a:ext cx="1006969" cy="61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FA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1086556" y="658989"/>
                <a:ext cx="871503" cy="526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1185898" y="722207"/>
                <a:ext cx="672818" cy="399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4A1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1267177" y="767362"/>
                <a:ext cx="501228" cy="313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4A1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1375551" y="838200"/>
                <a:ext cx="284481" cy="182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77A5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>
              <a:off x="11920784" y="762000"/>
              <a:ext cx="955324" cy="576581"/>
              <a:chOff x="0" y="0"/>
              <a:chExt cx="955322" cy="576580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0" y="360680"/>
                <a:ext cx="864729" cy="215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18" y="21600"/>
                    </a:moveTo>
                    <a:lnTo>
                      <a:pt x="8086" y="20250"/>
                    </a:lnTo>
                    <a:lnTo>
                      <a:pt x="4693" y="14850"/>
                    </a:lnTo>
                    <a:lnTo>
                      <a:pt x="1979" y="8100"/>
                    </a:lnTo>
                    <a:lnTo>
                      <a:pt x="339" y="0"/>
                    </a:lnTo>
                    <a:lnTo>
                      <a:pt x="0" y="1350"/>
                    </a:lnTo>
                    <a:lnTo>
                      <a:pt x="1640" y="9450"/>
                    </a:lnTo>
                    <a:lnTo>
                      <a:pt x="4354" y="16200"/>
                    </a:lnTo>
                    <a:lnTo>
                      <a:pt x="7747" y="20250"/>
                    </a:lnTo>
                    <a:lnTo>
                      <a:pt x="11818" y="21600"/>
                    </a:lnTo>
                    <a:lnTo>
                      <a:pt x="14871" y="20250"/>
                    </a:lnTo>
                    <a:lnTo>
                      <a:pt x="17585" y="18900"/>
                    </a:lnTo>
                    <a:lnTo>
                      <a:pt x="19904" y="14850"/>
                    </a:lnTo>
                    <a:lnTo>
                      <a:pt x="21600" y="9450"/>
                    </a:lnTo>
                    <a:lnTo>
                      <a:pt x="21261" y="9450"/>
                    </a:lnTo>
                    <a:lnTo>
                      <a:pt x="19564" y="14850"/>
                    </a:lnTo>
                    <a:lnTo>
                      <a:pt x="17246" y="17550"/>
                    </a:lnTo>
                    <a:lnTo>
                      <a:pt x="14871" y="20250"/>
                    </a:lnTo>
                    <a:lnTo>
                      <a:pt x="11818" y="21600"/>
                    </a:lnTo>
                    <a:lnTo>
                      <a:pt x="11818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74789" y="0"/>
                <a:ext cx="582507" cy="121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567" y="0"/>
                    </a:moveTo>
                    <a:lnTo>
                      <a:pt x="18084" y="2400"/>
                    </a:lnTo>
                    <a:lnTo>
                      <a:pt x="21600" y="4800"/>
                    </a:lnTo>
                    <a:lnTo>
                      <a:pt x="21098" y="2400"/>
                    </a:lnTo>
                    <a:lnTo>
                      <a:pt x="18084" y="0"/>
                    </a:lnTo>
                    <a:lnTo>
                      <a:pt x="14567" y="0"/>
                    </a:lnTo>
                    <a:lnTo>
                      <a:pt x="10047" y="2400"/>
                    </a:lnTo>
                    <a:lnTo>
                      <a:pt x="6530" y="4800"/>
                    </a:lnTo>
                    <a:lnTo>
                      <a:pt x="3014" y="12000"/>
                    </a:lnTo>
                    <a:lnTo>
                      <a:pt x="0" y="19200"/>
                    </a:lnTo>
                    <a:lnTo>
                      <a:pt x="502" y="21600"/>
                    </a:lnTo>
                    <a:lnTo>
                      <a:pt x="3014" y="14400"/>
                    </a:lnTo>
                    <a:lnTo>
                      <a:pt x="6530" y="7200"/>
                    </a:lnTo>
                    <a:lnTo>
                      <a:pt x="10047" y="2400"/>
                    </a:lnTo>
                    <a:lnTo>
                      <a:pt x="14567" y="0"/>
                    </a:lnTo>
                    <a:lnTo>
                      <a:pt x="1456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Shape 146"/>
              <p:cNvSpPr/>
              <p:nvPr/>
            </p:nvSpPr>
            <p:spPr>
              <a:xfrm>
                <a:off x="819856" y="89746"/>
                <a:ext cx="135467" cy="352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0" y="12462"/>
                    </a:moveTo>
                    <a:lnTo>
                      <a:pt x="17280" y="17446"/>
                    </a:lnTo>
                    <a:lnTo>
                      <a:pt x="8640" y="21600"/>
                    </a:lnTo>
                    <a:lnTo>
                      <a:pt x="10800" y="21600"/>
                    </a:lnTo>
                    <a:lnTo>
                      <a:pt x="19440" y="17446"/>
                    </a:lnTo>
                    <a:lnTo>
                      <a:pt x="21600" y="12462"/>
                    </a:lnTo>
                    <a:lnTo>
                      <a:pt x="19440" y="9138"/>
                    </a:lnTo>
                    <a:lnTo>
                      <a:pt x="17280" y="5815"/>
                    </a:lnTo>
                    <a:lnTo>
                      <a:pt x="10800" y="2492"/>
                    </a:lnTo>
                    <a:lnTo>
                      <a:pt x="2160" y="0"/>
                    </a:lnTo>
                    <a:lnTo>
                      <a:pt x="0" y="831"/>
                    </a:lnTo>
                    <a:lnTo>
                      <a:pt x="8640" y="3323"/>
                    </a:lnTo>
                    <a:lnTo>
                      <a:pt x="15120" y="5815"/>
                    </a:lnTo>
                    <a:lnTo>
                      <a:pt x="17280" y="9138"/>
                    </a:lnTo>
                    <a:lnTo>
                      <a:pt x="19440" y="12462"/>
                    </a:lnTo>
                    <a:lnTo>
                      <a:pt x="19440" y="1246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Shape 147"/>
              <p:cNvSpPr/>
              <p:nvPr/>
            </p:nvSpPr>
            <p:spPr>
              <a:xfrm>
                <a:off x="210256" y="496146"/>
                <a:ext cx="431801" cy="40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25" y="14400"/>
                    </a:moveTo>
                    <a:lnTo>
                      <a:pt x="8100" y="7200"/>
                    </a:lnTo>
                    <a:lnTo>
                      <a:pt x="3375" y="0"/>
                    </a:lnTo>
                    <a:lnTo>
                      <a:pt x="0" y="0"/>
                    </a:lnTo>
                    <a:lnTo>
                      <a:pt x="6075" y="14400"/>
                    </a:lnTo>
                    <a:lnTo>
                      <a:pt x="12825" y="21600"/>
                    </a:lnTo>
                    <a:lnTo>
                      <a:pt x="17550" y="21600"/>
                    </a:lnTo>
                    <a:lnTo>
                      <a:pt x="21600" y="14400"/>
                    </a:lnTo>
                    <a:lnTo>
                      <a:pt x="20925" y="0"/>
                    </a:lnTo>
                    <a:lnTo>
                      <a:pt x="16875" y="7200"/>
                    </a:lnTo>
                    <a:lnTo>
                      <a:pt x="12825" y="14400"/>
                    </a:lnTo>
                    <a:lnTo>
                      <a:pt x="12825" y="144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50800" y="35559"/>
                <a:ext cx="363503" cy="419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6" y="13239"/>
                    </a:moveTo>
                    <a:lnTo>
                      <a:pt x="2281" y="11148"/>
                    </a:lnTo>
                    <a:lnTo>
                      <a:pt x="3086" y="9058"/>
                    </a:lnTo>
                    <a:lnTo>
                      <a:pt x="7111" y="4877"/>
                    </a:lnTo>
                    <a:lnTo>
                      <a:pt x="13550" y="2090"/>
                    </a:lnTo>
                    <a:lnTo>
                      <a:pt x="20795" y="697"/>
                    </a:lnTo>
                    <a:lnTo>
                      <a:pt x="21600" y="0"/>
                    </a:lnTo>
                    <a:lnTo>
                      <a:pt x="12745" y="1394"/>
                    </a:lnTo>
                    <a:lnTo>
                      <a:pt x="6306" y="4181"/>
                    </a:lnTo>
                    <a:lnTo>
                      <a:pt x="1476" y="8361"/>
                    </a:lnTo>
                    <a:lnTo>
                      <a:pt x="671" y="10452"/>
                    </a:lnTo>
                    <a:lnTo>
                      <a:pt x="0" y="13239"/>
                    </a:lnTo>
                    <a:lnTo>
                      <a:pt x="1476" y="17419"/>
                    </a:lnTo>
                    <a:lnTo>
                      <a:pt x="3086" y="19510"/>
                    </a:lnTo>
                    <a:lnTo>
                      <a:pt x="5501" y="21600"/>
                    </a:lnTo>
                    <a:lnTo>
                      <a:pt x="8720" y="21600"/>
                    </a:lnTo>
                    <a:lnTo>
                      <a:pt x="5501" y="19510"/>
                    </a:lnTo>
                    <a:lnTo>
                      <a:pt x="3086" y="17419"/>
                    </a:lnTo>
                    <a:lnTo>
                      <a:pt x="2281" y="15329"/>
                    </a:lnTo>
                    <a:lnTo>
                      <a:pt x="1476" y="13239"/>
                    </a:lnTo>
                    <a:lnTo>
                      <a:pt x="1476" y="1323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335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467642" y="35559"/>
                <a:ext cx="419948" cy="47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17"/>
                    </a:moveTo>
                    <a:lnTo>
                      <a:pt x="7706" y="1234"/>
                    </a:lnTo>
                    <a:lnTo>
                      <a:pt x="13894" y="3703"/>
                    </a:lnTo>
                    <a:lnTo>
                      <a:pt x="18097" y="7406"/>
                    </a:lnTo>
                    <a:lnTo>
                      <a:pt x="18798" y="9257"/>
                    </a:lnTo>
                    <a:lnTo>
                      <a:pt x="19498" y="11726"/>
                    </a:lnTo>
                    <a:lnTo>
                      <a:pt x="18798" y="14194"/>
                    </a:lnTo>
                    <a:lnTo>
                      <a:pt x="17397" y="16663"/>
                    </a:lnTo>
                    <a:lnTo>
                      <a:pt x="13894" y="18514"/>
                    </a:lnTo>
                    <a:lnTo>
                      <a:pt x="10508" y="20366"/>
                    </a:lnTo>
                    <a:lnTo>
                      <a:pt x="11209" y="21600"/>
                    </a:lnTo>
                    <a:lnTo>
                      <a:pt x="15295" y="19749"/>
                    </a:lnTo>
                    <a:lnTo>
                      <a:pt x="18798" y="17280"/>
                    </a:lnTo>
                    <a:lnTo>
                      <a:pt x="20899" y="14811"/>
                    </a:lnTo>
                    <a:lnTo>
                      <a:pt x="21600" y="11726"/>
                    </a:lnTo>
                    <a:lnTo>
                      <a:pt x="20899" y="9257"/>
                    </a:lnTo>
                    <a:lnTo>
                      <a:pt x="20199" y="6789"/>
                    </a:lnTo>
                    <a:lnTo>
                      <a:pt x="18097" y="4937"/>
                    </a:lnTo>
                    <a:lnTo>
                      <a:pt x="15295" y="3086"/>
                    </a:lnTo>
                    <a:lnTo>
                      <a:pt x="8406" y="617"/>
                    </a:lnTo>
                    <a:lnTo>
                      <a:pt x="0" y="0"/>
                    </a:lnTo>
                    <a:lnTo>
                      <a:pt x="0" y="617"/>
                    </a:lnTo>
                    <a:lnTo>
                      <a:pt x="0" y="617"/>
                    </a:lnTo>
                    <a:lnTo>
                      <a:pt x="0" y="61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AAA"/>
                  </a:gs>
                  <a:gs pos="100000">
                    <a:srgbClr val="00335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Shape 150"/>
              <p:cNvSpPr/>
              <p:nvPr/>
            </p:nvSpPr>
            <p:spPr>
              <a:xfrm>
                <a:off x="142522" y="71684"/>
                <a:ext cx="675076" cy="419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36" y="0"/>
                    </a:moveTo>
                    <a:lnTo>
                      <a:pt x="6502" y="697"/>
                    </a:lnTo>
                    <a:lnTo>
                      <a:pt x="3034" y="3484"/>
                    </a:lnTo>
                    <a:lnTo>
                      <a:pt x="867" y="6271"/>
                    </a:lnTo>
                    <a:lnTo>
                      <a:pt x="433" y="8361"/>
                    </a:lnTo>
                    <a:lnTo>
                      <a:pt x="0" y="10452"/>
                    </a:lnTo>
                    <a:lnTo>
                      <a:pt x="433" y="12542"/>
                    </a:lnTo>
                    <a:lnTo>
                      <a:pt x="867" y="14632"/>
                    </a:lnTo>
                    <a:lnTo>
                      <a:pt x="3034" y="18116"/>
                    </a:lnTo>
                    <a:lnTo>
                      <a:pt x="6502" y="20903"/>
                    </a:lnTo>
                    <a:lnTo>
                      <a:pt x="10836" y="21600"/>
                    </a:lnTo>
                    <a:lnTo>
                      <a:pt x="15098" y="20903"/>
                    </a:lnTo>
                    <a:lnTo>
                      <a:pt x="18566" y="18116"/>
                    </a:lnTo>
                    <a:lnTo>
                      <a:pt x="20733" y="14632"/>
                    </a:lnTo>
                    <a:lnTo>
                      <a:pt x="21600" y="12542"/>
                    </a:lnTo>
                    <a:lnTo>
                      <a:pt x="21600" y="10452"/>
                    </a:lnTo>
                    <a:lnTo>
                      <a:pt x="21600" y="8361"/>
                    </a:lnTo>
                    <a:lnTo>
                      <a:pt x="20733" y="6271"/>
                    </a:lnTo>
                    <a:lnTo>
                      <a:pt x="18566" y="3484"/>
                    </a:lnTo>
                    <a:lnTo>
                      <a:pt x="15098" y="697"/>
                    </a:lnTo>
                    <a:lnTo>
                      <a:pt x="10836" y="0"/>
                    </a:lnTo>
                    <a:lnTo>
                      <a:pt x="10836" y="0"/>
                    </a:lnTo>
                    <a:close/>
                    <a:moveTo>
                      <a:pt x="10836" y="20903"/>
                    </a:moveTo>
                    <a:lnTo>
                      <a:pt x="6935" y="20206"/>
                    </a:lnTo>
                    <a:lnTo>
                      <a:pt x="3468" y="18116"/>
                    </a:lnTo>
                    <a:lnTo>
                      <a:pt x="1300" y="14632"/>
                    </a:lnTo>
                    <a:lnTo>
                      <a:pt x="867" y="12542"/>
                    </a:lnTo>
                    <a:lnTo>
                      <a:pt x="433" y="10452"/>
                    </a:lnTo>
                    <a:lnTo>
                      <a:pt x="867" y="8361"/>
                    </a:lnTo>
                    <a:lnTo>
                      <a:pt x="1300" y="6271"/>
                    </a:lnTo>
                    <a:lnTo>
                      <a:pt x="3468" y="3484"/>
                    </a:lnTo>
                    <a:lnTo>
                      <a:pt x="6935" y="1394"/>
                    </a:lnTo>
                    <a:lnTo>
                      <a:pt x="10836" y="697"/>
                    </a:lnTo>
                    <a:lnTo>
                      <a:pt x="14665" y="1394"/>
                    </a:lnTo>
                    <a:lnTo>
                      <a:pt x="18132" y="3484"/>
                    </a:lnTo>
                    <a:lnTo>
                      <a:pt x="20300" y="6271"/>
                    </a:lnTo>
                    <a:lnTo>
                      <a:pt x="21167" y="8361"/>
                    </a:lnTo>
                    <a:lnTo>
                      <a:pt x="21167" y="10452"/>
                    </a:lnTo>
                    <a:lnTo>
                      <a:pt x="21167" y="12542"/>
                    </a:lnTo>
                    <a:lnTo>
                      <a:pt x="20300" y="14632"/>
                    </a:lnTo>
                    <a:lnTo>
                      <a:pt x="18132" y="18116"/>
                    </a:lnTo>
                    <a:lnTo>
                      <a:pt x="14665" y="20206"/>
                    </a:lnTo>
                    <a:lnTo>
                      <a:pt x="10836" y="20903"/>
                    </a:lnTo>
                    <a:lnTo>
                      <a:pt x="10836" y="2090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5C"/>
                  </a:gs>
                  <a:gs pos="100000">
                    <a:srgbClr val="007A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5" name="Group 155"/>
              <p:cNvGrpSpPr/>
              <p:nvPr/>
            </p:nvGrpSpPr>
            <p:grpSpPr>
              <a:xfrm>
                <a:off x="223802" y="132644"/>
                <a:ext cx="512517" cy="298028"/>
                <a:chOff x="0" y="0"/>
                <a:chExt cx="512515" cy="298026"/>
              </a:xfrm>
            </p:grpSpPr>
            <p:sp>
              <p:nvSpPr>
                <p:cNvPr id="151" name="Shape 151"/>
                <p:cNvSpPr/>
                <p:nvPr/>
              </p:nvSpPr>
              <p:spPr>
                <a:xfrm>
                  <a:off x="-1" y="0"/>
                  <a:ext cx="512517" cy="298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007AAA"/>
                    </a:gs>
                    <a:gs pos="100000">
                      <a:srgbClr val="00335C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40628" marR="40628" defTabSz="910562">
                    <a:defRPr sz="3400" b="1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3400" b="1" ker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Shape 152"/>
                <p:cNvSpPr/>
                <p:nvPr/>
              </p:nvSpPr>
              <p:spPr>
                <a:xfrm>
                  <a:off x="49671" y="31608"/>
                  <a:ext cx="410916" cy="230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00335C"/>
                    </a:gs>
                    <a:gs pos="100000">
                      <a:srgbClr val="007AA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40628" marR="40628" defTabSz="910562">
                    <a:defRPr sz="3400" b="1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3400" b="1" ker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Shape 153"/>
                <p:cNvSpPr/>
                <p:nvPr/>
              </p:nvSpPr>
              <p:spPr>
                <a:xfrm>
                  <a:off x="112888" y="54186"/>
                  <a:ext cx="282223" cy="185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007AAA"/>
                    </a:gs>
                    <a:gs pos="100000">
                      <a:srgbClr val="00335C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40628" marR="40628" defTabSz="910562">
                    <a:defRPr sz="3400" b="1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3400" b="1" ker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Shape 154"/>
                <p:cNvSpPr/>
                <p:nvPr/>
              </p:nvSpPr>
              <p:spPr>
                <a:xfrm>
                  <a:off x="173849" y="90310"/>
                  <a:ext cx="164818" cy="106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00335C"/>
                    </a:gs>
                    <a:gs pos="100000">
                      <a:srgbClr val="007AA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40628" marR="40628" defTabSz="910562">
                    <a:defRPr sz="3400" b="1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3400" b="1" ker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455414" y="95255"/>
            <a:ext cx="8233172" cy="1504951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0598" marR="40598" algn="ctr">
              <a:defRPr sz="44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</a:rP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/>
          <a:lstStyle>
            <a:lvl1pPr marL="269575" marR="40598" indent="-241032">
              <a:spcBef>
                <a:spcPts val="703"/>
              </a:spcBef>
              <a:buClr>
                <a:srgbClr val="A8D6FF"/>
              </a:buClr>
              <a:buSzPct val="80000"/>
              <a:buChar char="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550781" marR="40598" indent="-200859">
              <a:buClr>
                <a:srgbClr val="CBCBCB"/>
              </a:buClr>
              <a:buSzPct val="50000"/>
              <a:buChar char="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831982" marR="40598" indent="-160688">
              <a:spcBef>
                <a:spcPts val="492"/>
              </a:spcBef>
              <a:buClr>
                <a:srgbClr val="007AAA"/>
              </a:buClr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153358" marR="40598" indent="-160688">
              <a:spcBef>
                <a:spcPts val="422"/>
              </a:spcBef>
              <a:buClr>
                <a:srgbClr val="A0A2C2"/>
              </a:buClr>
              <a:buSzPct val="50000"/>
              <a:buChar char="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474730" marR="40598" indent="-160688">
              <a:spcBef>
                <a:spcPts val="422"/>
              </a:spcBef>
              <a:buClr>
                <a:srgbClr val="A8D6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xfrm>
            <a:off x="7518125" y="6520236"/>
            <a:ext cx="203750" cy="200055"/>
          </a:xfrm>
          <a:prstGeom prst="rect">
            <a:avLst/>
          </a:prstGeom>
        </p:spPr>
        <p:txBody>
          <a:bodyPr anchor="b"/>
          <a:lstStyle>
            <a:lvl1pPr>
              <a:defRPr sz="13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816841"/>
      </p:ext>
    </p:extLst>
  </p:cSld>
  <p:clrMapOvr>
    <a:masterClrMapping/>
  </p:clrMapOvr>
  <p:transition xmlns:p14="http://schemas.microsoft.com/office/powerpoint/2010/main"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02" indent="-200859">
              <a:spcBef>
                <a:spcPts val="562"/>
              </a:spcBef>
              <a:buChar char=""/>
              <a:defRPr sz="2400"/>
            </a:lvl2pPr>
            <a:lvl3pPr marL="832004" indent="-160688">
              <a:spcBef>
                <a:spcPts val="492"/>
              </a:spcBef>
              <a:buChar char=""/>
              <a:defRPr sz="2100"/>
            </a:lvl3pPr>
            <a:lvl4pPr marL="1153379" indent="-160688">
              <a:spcBef>
                <a:spcPts val="422"/>
              </a:spcBef>
              <a:buChar char=""/>
              <a:defRPr sz="2000"/>
            </a:lvl4pPr>
            <a:lvl5pPr marL="1474752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62965"/>
      </p:ext>
    </p:extLst>
  </p:cSld>
  <p:clrMapOvr>
    <a:masterClrMapping/>
  </p:clrMapOvr>
  <p:transition xmlns:p14="http://schemas.microsoft.com/office/powerpoint/2010/main"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107954" y="455618"/>
            <a:ext cx="8988427" cy="1027113"/>
          </a:xfrm>
          <a:prstGeom prst="rect">
            <a:avLst/>
          </a:prstGeom>
        </p:spPr>
        <p:txBody>
          <a:bodyPr lIns="17854" tIns="17854" rIns="17854" bIns="17854"/>
          <a:lstStyle>
            <a:lvl1pPr marL="1388" marR="1388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107954" y="1482725"/>
            <a:ext cx="8988427" cy="5375276"/>
          </a:xfrm>
          <a:prstGeom prst="rect">
            <a:avLst/>
          </a:prstGeom>
        </p:spPr>
        <p:txBody>
          <a:bodyPr lIns="17854" tIns="17854" rIns="17854" bIns="17854"/>
          <a:lstStyle>
            <a:lvl1pPr marL="169473" marR="1388" indent="-168499">
              <a:spcBef>
                <a:spcPts val="703"/>
              </a:spcBef>
            </a:lvl1pPr>
            <a:lvl2pPr marL="349131" marR="1388" indent="-140602">
              <a:buSzPct val="69000"/>
              <a:buChar char=""/>
              <a:defRPr sz="2400"/>
            </a:lvl2pPr>
            <a:lvl3pPr marL="546643" marR="1388" indent="-112703">
              <a:spcBef>
                <a:spcPts val="562"/>
              </a:spcBef>
              <a:buSzPct val="69000"/>
              <a:buChar char=""/>
              <a:defRPr sz="2000"/>
            </a:lvl3pPr>
            <a:lvl4pPr marL="772052" marR="1388" indent="-112703">
              <a:spcBef>
                <a:spcPts val="422"/>
              </a:spcBef>
              <a:buSzPct val="69000"/>
              <a:buChar char=""/>
              <a:defRPr sz="2000"/>
            </a:lvl4pPr>
            <a:lvl5pPr marL="998577" marR="1388" indent="-112703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8471054" y="6491287"/>
            <a:ext cx="210830" cy="207987"/>
          </a:xfrm>
          <a:prstGeom prst="rect">
            <a:avLst/>
          </a:prstGeom>
        </p:spPr>
        <p:txBody>
          <a:bodyPr lIns="26780" tIns="26780" rIns="26780" bIns="26780"/>
          <a:lstStyle>
            <a:lvl1pPr>
              <a:defRPr sz="1000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917562"/>
      </p:ext>
    </p:extLst>
  </p:cSld>
  <p:clrMapOvr>
    <a:masterClrMapping/>
  </p:clrMapOvr>
  <p:transition xmlns:p14="http://schemas.microsoft.com/office/powerpoint/2010/main"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02" indent="-200859">
              <a:spcBef>
                <a:spcPts val="562"/>
              </a:spcBef>
              <a:buChar char=""/>
              <a:defRPr sz="2400"/>
            </a:lvl2pPr>
            <a:lvl3pPr marL="832004" indent="-160688">
              <a:spcBef>
                <a:spcPts val="492"/>
              </a:spcBef>
              <a:buChar char=""/>
              <a:defRPr sz="2100"/>
            </a:lvl3pPr>
            <a:lvl4pPr marL="1153379" indent="-160688">
              <a:spcBef>
                <a:spcPts val="422"/>
              </a:spcBef>
              <a:buChar char=""/>
              <a:defRPr sz="2000"/>
            </a:lvl4pPr>
            <a:lvl5pPr marL="1474752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52873"/>
      </p:ext>
    </p:extLst>
  </p:cSld>
  <p:clrMapOvr>
    <a:masterClrMapping/>
  </p:clrMapOvr>
  <p:transition xmlns:p14="http://schemas.microsoft.com/office/powerpoint/2010/main"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ELEG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ANDLES_Base_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92" y="5354643"/>
            <a:ext cx="1471613" cy="12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ELEGANT_Base_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162" y="5229230"/>
            <a:ext cx="1335088" cy="135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ELEGANT_Base_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824" y="130179"/>
            <a:ext cx="1335088" cy="135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ELEGANT_Base_0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4750" y="115888"/>
            <a:ext cx="1335088" cy="135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ELEGANT_Base_0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80287" y="5229226"/>
            <a:ext cx="1335088" cy="135255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1547817" y="179392"/>
            <a:ext cx="5976939" cy="1162051"/>
          </a:xfrm>
          <a:prstGeom prst="rect">
            <a:avLst/>
          </a:prstGeom>
        </p:spPr>
        <p:txBody>
          <a:bodyPr lIns="35707" tIns="35707" rIns="35707" bIns="35707" anchor="ctr"/>
          <a:lstStyle>
            <a:lvl1pPr algn="ctr"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395287" y="1341437"/>
            <a:ext cx="8233173" cy="5516563"/>
          </a:xfrm>
          <a:prstGeom prst="rect">
            <a:avLst/>
          </a:prstGeom>
        </p:spPr>
        <p:txBody>
          <a:bodyPr/>
          <a:lstStyle>
            <a:lvl1pPr marL="269597" indent="-241032">
              <a:spcBef>
                <a:spcPts val="492"/>
              </a:spcBef>
              <a:buClrTx/>
              <a:buSzPct val="113750"/>
              <a:buFontTx/>
              <a:buBlip>
                <a:blip r:embed="rId5"/>
              </a:buBlip>
              <a:defRPr sz="24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defRPr>
            </a:lvl1pPr>
            <a:lvl2pPr marL="550802" indent="-200859">
              <a:spcBef>
                <a:spcPts val="492"/>
              </a:spcBef>
              <a:buClrTx/>
              <a:buSzPct val="110500"/>
              <a:buFontTx/>
              <a:buBlip>
                <a:blip r:embed="rId6"/>
              </a:buBlip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32004" indent="-160688">
              <a:spcBef>
                <a:spcPts val="422"/>
              </a:spcBef>
              <a:buClrTx/>
              <a:buSzPct val="110500"/>
              <a:buFontTx/>
              <a:buBlip>
                <a:blip r:embed="rId7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53379" indent="-160688">
              <a:spcBef>
                <a:spcPts val="422"/>
              </a:spcBef>
              <a:buClrTx/>
              <a:buSzPct val="97500"/>
              <a:buFontTx/>
              <a:buBlip>
                <a:blip r:embed="rId5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74752" indent="-160688">
              <a:spcBef>
                <a:spcPts val="422"/>
              </a:spcBef>
              <a:buClrTx/>
              <a:buSzPct val="97500"/>
              <a:buFontTx/>
              <a:buBlip>
                <a:blip r:embed="rId5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08824965"/>
      </p:ext>
    </p:extLst>
  </p:cSld>
  <p:clrMapOvr>
    <a:masterClrMapping/>
  </p:clrMapOvr>
  <p:transition xmlns:p14="http://schemas.microsoft.com/office/powerpoint/2010/main"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himmer">
    <p:bg>
      <p:bgPr>
        <a:solidFill>
          <a:srgbClr val="011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3"/>
          <p:cNvGrpSpPr/>
          <p:nvPr/>
        </p:nvGrpSpPr>
        <p:grpSpPr>
          <a:xfrm>
            <a:off x="-1" y="6351"/>
            <a:ext cx="9140826" cy="6851651"/>
            <a:chOff x="0" y="0"/>
            <a:chExt cx="13000284" cy="9744569"/>
          </a:xfrm>
        </p:grpSpPr>
        <p:sp>
          <p:nvSpPr>
            <p:cNvPr id="181" name="Shape 181"/>
            <p:cNvSpPr/>
            <p:nvPr/>
          </p:nvSpPr>
          <p:spPr>
            <a:xfrm>
              <a:off x="1259840" y="2612249"/>
              <a:ext cx="11734801" cy="7132321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28" marR="40628" defTabSz="910562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0" y="2612249"/>
              <a:ext cx="1259841" cy="7132321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28" marR="40628" defTabSz="910562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2" name="Group 192"/>
            <p:cNvGrpSpPr/>
            <p:nvPr/>
          </p:nvGrpSpPr>
          <p:grpSpPr>
            <a:xfrm>
              <a:off x="0" y="0"/>
              <a:ext cx="13000285" cy="9744569"/>
              <a:chOff x="0" y="0"/>
              <a:chExt cx="13000284" cy="9744568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1244600" y="0"/>
                <a:ext cx="29352" cy="1569156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1244600" y="3655341"/>
                <a:ext cx="29352" cy="608922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2300675" y="2598702"/>
                <a:ext cx="10699610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Shape 186"/>
              <p:cNvSpPr/>
              <p:nvPr/>
            </p:nvSpPr>
            <p:spPr>
              <a:xfrm>
                <a:off x="1244600" y="3086382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1244600" y="1569155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1244600" y="2138115"/>
                <a:ext cx="29352" cy="950526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Shape 189"/>
              <p:cNvSpPr/>
              <p:nvPr/>
            </p:nvSpPr>
            <p:spPr>
              <a:xfrm>
                <a:off x="0" y="2598702"/>
                <a:ext cx="79248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Shape 190"/>
              <p:cNvSpPr/>
              <p:nvPr/>
            </p:nvSpPr>
            <p:spPr>
              <a:xfrm>
                <a:off x="1731715" y="2598702"/>
                <a:ext cx="56896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785706" y="2598702"/>
                <a:ext cx="943752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1062633" y="60324"/>
            <a:ext cx="7545586" cy="1920876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0381" marR="40381">
              <a:def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rPr>
              <a:t>Title Text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xfrm>
            <a:off x="1062633" y="1982396"/>
            <a:ext cx="7545586" cy="4875609"/>
          </a:xfrm>
          <a:prstGeom prst="rect">
            <a:avLst/>
          </a:prstGeom>
        </p:spPr>
        <p:txBody>
          <a:bodyPr/>
          <a:lstStyle>
            <a:lvl1pPr marL="268307" marR="40381" indent="-239916">
              <a:spcBef>
                <a:spcPts val="773"/>
              </a:spcBef>
              <a:buClr>
                <a:srgbClr val="FFFED5"/>
              </a:buClr>
              <a:buSzPct val="70000"/>
              <a:buChar char="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550628" marR="40381" indent="-200859">
              <a:buClr>
                <a:srgbClr val="FFFFFF"/>
              </a:buClr>
              <a:buSzPct val="100000"/>
              <a:buFont typeface="Tahoma"/>
              <a:buChar char="–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831831" marR="40381" indent="-160688">
              <a:spcBef>
                <a:spcPts val="562"/>
              </a:spcBef>
              <a:buClr>
                <a:srgbClr val="FFFED5"/>
              </a:buClr>
              <a:buChar char="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152089" marR="40381" indent="-160688">
              <a:spcBef>
                <a:spcPts val="422"/>
              </a:spcBef>
              <a:buClr>
                <a:srgbClr val="FFFFFF"/>
              </a:buClr>
              <a:buSzPct val="100000"/>
              <a:buFont typeface="Tahoma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1474579" marR="40381" indent="-160688">
              <a:spcBef>
                <a:spcPts val="422"/>
              </a:spcBef>
              <a:buClr>
                <a:srgbClr val="FFFED5"/>
              </a:buClr>
              <a:buChar char="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16196731"/>
      </p:ext>
    </p:extLst>
  </p:cSld>
  <p:clrMapOvr>
    <a:masterClrMapping/>
  </p:clrMapOvr>
  <p:transition xmlns:p14="http://schemas.microsoft.com/office/powerpoint/2010/main"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531B93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03" marR="4030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253" marR="40303" indent="-239916"/>
            <a:lvl2pPr marL="550573" marR="40303" indent="-200859">
              <a:spcBef>
                <a:spcPts val="562"/>
              </a:spcBef>
              <a:buChar char=""/>
              <a:defRPr sz="2400"/>
            </a:lvl2pPr>
            <a:lvl3pPr marL="831774" marR="40303" indent="-160688">
              <a:spcBef>
                <a:spcPts val="492"/>
              </a:spcBef>
              <a:buChar char=""/>
              <a:defRPr sz="2100"/>
            </a:lvl3pPr>
            <a:lvl4pPr marL="1152035" marR="40303" indent="-160688">
              <a:spcBef>
                <a:spcPts val="422"/>
              </a:spcBef>
              <a:buChar char=""/>
              <a:defRPr sz="2000"/>
            </a:lvl4pPr>
            <a:lvl5pPr marL="1474524" marR="40303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48678587"/>
      </p:ext>
    </p:extLst>
  </p:cSld>
  <p:clrMapOvr>
    <a:masterClrMapping/>
  </p:clrMapOvr>
  <p:transition xmlns:p14="http://schemas.microsoft.com/office/powerpoint/2010/main"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81" marR="40381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07" marR="40381" indent="-239916"/>
            <a:lvl2pPr marL="550628" marR="40381" indent="-200859">
              <a:spcBef>
                <a:spcPts val="562"/>
              </a:spcBef>
              <a:buChar char=""/>
              <a:defRPr sz="2400"/>
            </a:lvl2pPr>
            <a:lvl3pPr marL="831831" marR="40381" indent="-160688">
              <a:spcBef>
                <a:spcPts val="492"/>
              </a:spcBef>
              <a:buChar char=""/>
              <a:defRPr sz="2100"/>
            </a:lvl3pPr>
            <a:lvl4pPr marL="1152089" marR="40381" indent="-160688">
              <a:spcBef>
                <a:spcPts val="422"/>
              </a:spcBef>
              <a:buChar char=""/>
              <a:defRPr sz="2000"/>
            </a:lvl4pPr>
            <a:lvl5pPr marL="1474579" marR="40381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2680634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1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198E-6164-EE4D-B341-4976DAEE4162}" type="datetimeFigureOut">
              <a:rPr lang="en-US" smtClean="0"/>
              <a:t>2014-09-23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9984-4EBB-F842-9D05-8CBC9B8121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himmer">
    <p:bg>
      <p:bgPr>
        <a:solidFill>
          <a:srgbClr val="011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 218"/>
          <p:cNvGrpSpPr/>
          <p:nvPr/>
        </p:nvGrpSpPr>
        <p:grpSpPr>
          <a:xfrm>
            <a:off x="-1" y="6351"/>
            <a:ext cx="9140826" cy="6851651"/>
            <a:chOff x="0" y="0"/>
            <a:chExt cx="13000284" cy="9744569"/>
          </a:xfrm>
        </p:grpSpPr>
        <p:sp>
          <p:nvSpPr>
            <p:cNvPr id="206" name="Shape 206"/>
            <p:cNvSpPr/>
            <p:nvPr/>
          </p:nvSpPr>
          <p:spPr>
            <a:xfrm>
              <a:off x="1259840" y="2612249"/>
              <a:ext cx="11734801" cy="7132321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28" marR="40628" defTabSz="910562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2612249"/>
              <a:ext cx="1259841" cy="7132321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28" marR="40628" defTabSz="910562">
                <a:defRPr sz="3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 sz="3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7" name="Group 217"/>
            <p:cNvGrpSpPr/>
            <p:nvPr/>
          </p:nvGrpSpPr>
          <p:grpSpPr>
            <a:xfrm>
              <a:off x="0" y="0"/>
              <a:ext cx="13000285" cy="9744569"/>
              <a:chOff x="0" y="0"/>
              <a:chExt cx="13000284" cy="9744568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244600" y="0"/>
                <a:ext cx="29352" cy="1569156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1244600" y="3655341"/>
                <a:ext cx="29352" cy="608922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Shape 210"/>
              <p:cNvSpPr/>
              <p:nvPr/>
            </p:nvSpPr>
            <p:spPr>
              <a:xfrm>
                <a:off x="2300675" y="2598702"/>
                <a:ext cx="10699610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Shape 211"/>
              <p:cNvSpPr/>
              <p:nvPr/>
            </p:nvSpPr>
            <p:spPr>
              <a:xfrm>
                <a:off x="1244600" y="3086382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1244600" y="1569155"/>
                <a:ext cx="29352" cy="56896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1244600" y="2138115"/>
                <a:ext cx="29352" cy="950526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0" y="2598702"/>
                <a:ext cx="79248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1731715" y="2598702"/>
                <a:ext cx="568961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Shape 216"/>
              <p:cNvSpPr/>
              <p:nvPr/>
            </p:nvSpPr>
            <p:spPr>
              <a:xfrm>
                <a:off x="785706" y="2598702"/>
                <a:ext cx="943752" cy="29352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40628" marR="40628" defTabSz="910562">
                  <a:defRPr sz="3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3400" b="1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1062633" y="60324"/>
            <a:ext cx="7545586" cy="1920876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0588" marR="40588">
              <a:def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rPr>
              <a:t>Title Text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1062633" y="1982396"/>
            <a:ext cx="7545586" cy="4875609"/>
          </a:xfrm>
          <a:prstGeom prst="rect">
            <a:avLst/>
          </a:prstGeom>
        </p:spPr>
        <p:txBody>
          <a:bodyPr/>
          <a:lstStyle>
            <a:lvl1pPr marL="268452" marR="40588" indent="-239916">
              <a:spcBef>
                <a:spcPts val="773"/>
              </a:spcBef>
              <a:buClr>
                <a:srgbClr val="FFFED5"/>
              </a:buClr>
              <a:buSzPct val="70000"/>
              <a:buChar char=""/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550772" marR="40588" indent="-200859">
              <a:buClr>
                <a:srgbClr val="FFFFFF"/>
              </a:buClr>
              <a:buSzPct val="100000"/>
              <a:buFont typeface="Tahoma"/>
              <a:buChar char="–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831975" marR="40588" indent="-160688">
              <a:spcBef>
                <a:spcPts val="562"/>
              </a:spcBef>
              <a:buClr>
                <a:srgbClr val="FFFED5"/>
              </a:buClr>
              <a:buChar char="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152236" marR="40588" indent="-160688">
              <a:spcBef>
                <a:spcPts val="422"/>
              </a:spcBef>
              <a:buClr>
                <a:srgbClr val="FFFFFF"/>
              </a:buClr>
              <a:buSzPct val="100000"/>
              <a:buFont typeface="Tahoma"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1474726" marR="40588" indent="-160688">
              <a:spcBef>
                <a:spcPts val="422"/>
              </a:spcBef>
              <a:buClr>
                <a:srgbClr val="FFFED5"/>
              </a:buClr>
              <a:buChar char="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78950827"/>
      </p:ext>
    </p:extLst>
  </p:cSld>
  <p:clrMapOvr>
    <a:masterClrMapping/>
  </p:clrMapOvr>
  <p:transition xmlns:p14="http://schemas.microsoft.com/office/powerpoint/2010/main"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03" marR="4030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253" marR="40303" indent="-239916"/>
            <a:lvl2pPr marL="550573" marR="40303" indent="-200859">
              <a:spcBef>
                <a:spcPts val="562"/>
              </a:spcBef>
              <a:buChar char=""/>
              <a:defRPr sz="2400"/>
            </a:lvl2pPr>
            <a:lvl3pPr marL="831774" marR="40303" indent="-160688">
              <a:spcBef>
                <a:spcPts val="492"/>
              </a:spcBef>
              <a:buChar char=""/>
              <a:defRPr sz="2100"/>
            </a:lvl3pPr>
            <a:lvl4pPr marL="1152035" marR="40303" indent="-160688">
              <a:spcBef>
                <a:spcPts val="422"/>
              </a:spcBef>
              <a:buChar char=""/>
              <a:defRPr sz="2000"/>
            </a:lvl4pPr>
            <a:lvl5pPr marL="1474524" marR="40303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60573579"/>
      </p:ext>
    </p:extLst>
  </p:cSld>
  <p:clrMapOvr>
    <a:masterClrMapping/>
  </p:clrMapOvr>
  <p:transition xmlns:p14="http://schemas.microsoft.com/office/powerpoint/2010/main"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02" indent="-200859">
              <a:spcBef>
                <a:spcPts val="562"/>
              </a:spcBef>
              <a:buChar char=""/>
              <a:defRPr sz="2400"/>
            </a:lvl2pPr>
            <a:lvl3pPr marL="832004" indent="-160688">
              <a:spcBef>
                <a:spcPts val="492"/>
              </a:spcBef>
              <a:buChar char=""/>
              <a:defRPr sz="2100"/>
            </a:lvl3pPr>
            <a:lvl4pPr marL="1153379" indent="-160688">
              <a:spcBef>
                <a:spcPts val="422"/>
              </a:spcBef>
              <a:buChar char=""/>
              <a:defRPr sz="2000"/>
            </a:lvl4pPr>
            <a:lvl5pPr marL="1474752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51093126"/>
      </p:ext>
    </p:extLst>
  </p:cSld>
  <p:clrMapOvr>
    <a:masterClrMapping/>
  </p:clrMapOvr>
  <p:transition xmlns:p14="http://schemas.microsoft.com/office/powerpoint/2010/main"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420" marR="4042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35" marR="40420" indent="-239916"/>
            <a:lvl2pPr marL="550655" marR="40420" indent="-200859">
              <a:spcBef>
                <a:spcPts val="562"/>
              </a:spcBef>
              <a:buChar char=""/>
              <a:defRPr sz="2400"/>
            </a:lvl2pPr>
            <a:lvl3pPr marL="831857" marR="40420" indent="-160688">
              <a:spcBef>
                <a:spcPts val="492"/>
              </a:spcBef>
              <a:buChar char=""/>
              <a:defRPr sz="2100"/>
            </a:lvl3pPr>
            <a:lvl4pPr marL="1152117" marR="40420" indent="-160688">
              <a:spcBef>
                <a:spcPts val="422"/>
              </a:spcBef>
              <a:buChar char=""/>
              <a:defRPr sz="2000"/>
            </a:lvl4pPr>
            <a:lvl5pPr marL="1474607" marR="40420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525038"/>
      </p:ext>
    </p:extLst>
  </p:cSld>
  <p:clrMapOvr>
    <a:masterClrMapping/>
  </p:clrMapOvr>
  <p:transition xmlns:p14="http://schemas.microsoft.com/office/powerpoint/2010/main"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373" marR="4037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8300" marR="40373" indent="-239916"/>
            <a:lvl2pPr marL="550620" marR="40373" indent="-200859">
              <a:spcBef>
                <a:spcPts val="562"/>
              </a:spcBef>
              <a:buChar char=""/>
              <a:defRPr sz="2400"/>
            </a:lvl2pPr>
            <a:lvl3pPr marL="831824" marR="40373" indent="-160688">
              <a:spcBef>
                <a:spcPts val="492"/>
              </a:spcBef>
              <a:buChar char=""/>
              <a:defRPr sz="2100"/>
            </a:lvl3pPr>
            <a:lvl4pPr marL="1152083" marR="40373" indent="-160688">
              <a:spcBef>
                <a:spcPts val="422"/>
              </a:spcBef>
              <a:buChar char=""/>
              <a:defRPr sz="2000"/>
            </a:lvl4pPr>
            <a:lvl5pPr marL="1474572" marR="40373" indent="-160688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4248775"/>
      </p:ext>
    </p:extLst>
  </p:cSld>
  <p:clrMapOvr>
    <a:masterClrMapping/>
  </p:clrMapOvr>
  <p:transition xmlns:p14="http://schemas.microsoft.com/office/powerpoint/2010/main"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455414" y="92080"/>
            <a:ext cx="8233172" cy="1508125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0618" marR="40618" algn="ctr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/>
          <a:lstStyle>
            <a:lvl1pPr marL="268473" marR="40618" indent="-239916">
              <a:spcBef>
                <a:spcPts val="703"/>
              </a:spcBef>
              <a:buClrTx/>
              <a:buSzPct val="100000"/>
              <a:buFontTx/>
              <a:buChar char="•"/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550794" marR="40618" indent="-20085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31997" marR="40618" indent="-160688">
              <a:spcBef>
                <a:spcPts val="492"/>
              </a:spcBef>
              <a:buClrTx/>
              <a:buSzPct val="100000"/>
              <a:buFontTx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52256" marR="40618" indent="-160688">
              <a:spcBef>
                <a:spcPts val="422"/>
              </a:spcBef>
              <a:buClrTx/>
              <a:buSzPct val="100000"/>
              <a:buFont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74745" marR="40618" indent="-160688">
              <a:spcBef>
                <a:spcPts val="422"/>
              </a:spcBef>
              <a:buClrTx/>
              <a:buSzPct val="100000"/>
              <a:buFont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7517408" y="6245230"/>
            <a:ext cx="205184" cy="200055"/>
          </a:xfrm>
          <a:prstGeom prst="rect">
            <a:avLst/>
          </a:prstGeom>
        </p:spPr>
        <p:txBody>
          <a:bodyPr/>
          <a:lstStyle>
            <a:lvl1pPr>
              <a:defRPr sz="13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800973"/>
      </p:ext>
    </p:extLst>
  </p:cSld>
  <p:clrMapOvr>
    <a:masterClrMapping/>
  </p:clrMapOvr>
  <p:transition xmlns:p14="http://schemas.microsoft.com/office/powerpoint/2010/main"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107954" y="455618"/>
            <a:ext cx="8988427" cy="1027113"/>
          </a:xfrm>
          <a:prstGeom prst="rect">
            <a:avLst/>
          </a:prstGeom>
        </p:spPr>
        <p:txBody>
          <a:bodyPr lIns="17854" tIns="17854" rIns="17854" bIns="17854"/>
          <a:lstStyle>
            <a:lvl1pPr marL="1388" marR="1388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107954" y="1482725"/>
            <a:ext cx="8988427" cy="5375276"/>
          </a:xfrm>
          <a:prstGeom prst="rect">
            <a:avLst/>
          </a:prstGeom>
        </p:spPr>
        <p:txBody>
          <a:bodyPr lIns="17854" tIns="17854" rIns="17854" bIns="17854"/>
          <a:lstStyle>
            <a:lvl1pPr marL="169473" marR="1388" indent="-168499">
              <a:spcBef>
                <a:spcPts val="703"/>
              </a:spcBef>
            </a:lvl1pPr>
            <a:lvl2pPr marL="349131" marR="1388" indent="-140602">
              <a:buSzPct val="69000"/>
              <a:buChar char=""/>
              <a:defRPr sz="2400"/>
            </a:lvl2pPr>
            <a:lvl3pPr marL="546643" marR="1388" indent="-112703">
              <a:spcBef>
                <a:spcPts val="562"/>
              </a:spcBef>
              <a:buSzPct val="69000"/>
              <a:buChar char=""/>
              <a:defRPr sz="2000"/>
            </a:lvl3pPr>
            <a:lvl4pPr marL="772052" marR="1388" indent="-112703">
              <a:spcBef>
                <a:spcPts val="422"/>
              </a:spcBef>
              <a:buSzPct val="69000"/>
              <a:buChar char=""/>
              <a:defRPr sz="2000"/>
            </a:lvl4pPr>
            <a:lvl5pPr marL="998577" marR="1388" indent="-112703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8471054" y="6491287"/>
            <a:ext cx="210830" cy="207987"/>
          </a:xfrm>
          <a:prstGeom prst="rect">
            <a:avLst/>
          </a:prstGeom>
        </p:spPr>
        <p:txBody>
          <a:bodyPr lIns="26780" tIns="26780" rIns="26780" bIns="26780"/>
          <a:lstStyle>
            <a:lvl1pPr>
              <a:defRPr sz="1000" b="1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594827"/>
      </p:ext>
    </p:extLst>
  </p:cSld>
  <p:clrMapOvr>
    <a:masterClrMapping/>
  </p:clrMapOvr>
  <p:transition xmlns:p14="http://schemas.microsoft.com/office/powerpoint/2010/main"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- 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222391" y="0"/>
            <a:ext cx="8704986" cy="1449016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0" marR="0" defTabSz="830218">
              <a:lnSpc>
                <a:spcPct val="70000"/>
              </a:lnSpc>
              <a:defRPr sz="4800" b="1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800" b="1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</a:rPr>
              <a:t>Title Text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276399" y="1558647"/>
            <a:ext cx="8598556" cy="5299354"/>
          </a:xfrm>
          <a:prstGeom prst="rect">
            <a:avLst/>
          </a:prstGeom>
        </p:spPr>
        <p:txBody>
          <a:bodyPr/>
          <a:lstStyle>
            <a:lvl1pPr marL="265688" marR="0" indent="-265688" defTabSz="830218">
              <a:buClr>
                <a:srgbClr val="941100"/>
              </a:buClr>
              <a:buSzPct val="60000"/>
              <a:buChar char="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575658" marR="0" indent="-221405" defTabSz="830218">
              <a:spcBef>
                <a:spcPts val="562"/>
              </a:spcBef>
              <a:buClr>
                <a:srgbClr val="FFFED5"/>
              </a:buClr>
              <a:buSzPct val="65000"/>
              <a:buChar char=""/>
              <a:def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885630" marR="0" indent="-177126" defTabSz="830218">
              <a:spcBef>
                <a:spcPts val="562"/>
              </a:spcBef>
              <a:buClr>
                <a:srgbClr val="941100"/>
              </a:buClr>
              <a:buSzPct val="65000"/>
              <a:buChar char="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239880" marR="0" indent="-177126" defTabSz="830218">
              <a:spcBef>
                <a:spcPts val="422"/>
              </a:spcBef>
              <a:buClr>
                <a:srgbClr val="FFFED5"/>
              </a:buClr>
              <a:buSzPct val="100000"/>
              <a:buFontTx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594134" marR="0" indent="-177126" defTabSz="830218">
              <a:spcBef>
                <a:spcPts val="422"/>
              </a:spcBef>
              <a:buClr>
                <a:srgbClr val="941100"/>
              </a:buClr>
              <a:buSzPct val="100000"/>
              <a:buFontTx/>
              <a:buChar char="–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249" name="Shape 249"/>
          <p:cNvSpPr>
            <a:spLocks noGrp="1"/>
          </p:cNvSpPr>
          <p:nvPr>
            <p:ph type="sldNum" sz="quarter" idx="2"/>
          </p:nvPr>
        </p:nvSpPr>
        <p:spPr>
          <a:xfrm>
            <a:off x="8622901" y="6450227"/>
            <a:ext cx="275882" cy="267185"/>
          </a:xfrm>
          <a:prstGeom prst="rect">
            <a:avLst/>
          </a:prstGeom>
        </p:spPr>
        <p:txBody>
          <a:bodyPr lIns="35707" tIns="35707" rIns="35707" bIns="35707" anchor="ctr"/>
          <a:lstStyle>
            <a:lvl1pPr algn="r" defTabSz="410646">
              <a:lnSpc>
                <a:spcPct val="97000"/>
              </a:lnSpc>
              <a:def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097604"/>
      </p:ext>
    </p:extLst>
  </p:cSld>
  <p:clrMapOvr>
    <a:masterClrMapping/>
  </p:clrMapOvr>
  <p:transition xmlns:p14="http://schemas.microsoft.com/office/powerpoint/2010/main"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266657" y="6179344"/>
            <a:ext cx="8616463" cy="0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229176" y="305446"/>
            <a:ext cx="8615021" cy="1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108102" y="458160"/>
            <a:ext cx="8995540" cy="1027260"/>
          </a:xfrm>
          <a:prstGeom prst="rect">
            <a:avLst/>
          </a:prstGeom>
        </p:spPr>
        <p:txBody>
          <a:bodyPr/>
          <a:lstStyle>
            <a:lvl1pPr marL="0" marR="0" defTabSz="91461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108102" y="1485420"/>
            <a:ext cx="8995540" cy="5372581"/>
          </a:xfrm>
          <a:prstGeom prst="rect">
            <a:avLst/>
          </a:prstGeom>
        </p:spPr>
        <p:txBody>
          <a:bodyPr/>
          <a:lstStyle>
            <a:lvl1pPr marL="265579" marR="0" indent="-265579" defTabSz="914613">
              <a:defRPr sz="2800"/>
            </a:lvl1pPr>
            <a:lvl2pPr marL="575797" marR="0" indent="-222061" defTabSz="914613">
              <a:spcBef>
                <a:spcPts val="562"/>
              </a:spcBef>
              <a:buChar char=""/>
              <a:defRPr sz="2500"/>
            </a:lvl2pPr>
            <a:lvl3pPr marL="886015" marR="0" indent="-177426" defTabSz="914613">
              <a:spcBef>
                <a:spcPts val="492"/>
              </a:spcBef>
              <a:buChar char=""/>
              <a:defRPr sz="2100"/>
            </a:lvl3pPr>
            <a:lvl4pPr marL="1239747" marR="0" indent="-177427" defTabSz="914613">
              <a:spcBef>
                <a:spcPts val="422"/>
              </a:spcBef>
              <a:buChar char=""/>
              <a:defRPr sz="2000"/>
            </a:lvl4pPr>
            <a:lvl5pPr marL="1594603" marR="0" indent="-177427" defTabSz="914613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xfrm>
            <a:off x="8516532" y="6490594"/>
            <a:ext cx="176323" cy="173124"/>
          </a:xfrm>
          <a:prstGeom prst="rect">
            <a:avLst/>
          </a:prstGeom>
          <a:ln w="9525">
            <a:round/>
          </a:ln>
        </p:spPr>
        <p:txBody>
          <a:bodyPr/>
          <a:lstStyle>
            <a:lvl1pPr algn="r" defTabSz="410646"/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983613"/>
      </p:ext>
    </p:extLst>
  </p:cSld>
  <p:clrMapOvr>
    <a:masterClrMapping/>
  </p:clrMapOvr>
  <p:transition xmlns:p14="http://schemas.microsoft.com/office/powerpoint/2010/main"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229032" y="305184"/>
            <a:ext cx="8609593" cy="1440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046" marR="45046" defTabSz="91461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59" name="Shape 259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479" marR="45046" indent="-265579" defTabSz="914613"/>
            <a:lvl2pPr marL="610695" marR="45046" indent="-222061" defTabSz="914613">
              <a:spcBef>
                <a:spcPts val="562"/>
              </a:spcBef>
              <a:buChar char=""/>
              <a:defRPr sz="2500"/>
            </a:lvl2pPr>
            <a:lvl3pPr marL="920911" marR="45046" indent="-177426" defTabSz="914613">
              <a:spcBef>
                <a:spcPts val="492"/>
              </a:spcBef>
              <a:buChar char=""/>
              <a:defRPr sz="2100"/>
            </a:lvl3pPr>
            <a:lvl4pPr marL="1274648" marR="45046" indent="-177426" defTabSz="914613">
              <a:spcBef>
                <a:spcPts val="422"/>
              </a:spcBef>
              <a:buChar char=""/>
              <a:defRPr sz="2000"/>
            </a:lvl4pPr>
            <a:lvl5pPr marL="1629500" marR="45046" indent="-177426" defTabSz="914613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23296510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70885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455414" y="274643"/>
            <a:ext cx="8233172" cy="1143001"/>
          </a:xfrm>
          <a:prstGeom prst="rect">
            <a:avLst/>
          </a:prstGeom>
          <a:ln>
            <a:round/>
          </a:ln>
        </p:spPr>
        <p:txBody>
          <a:bodyPr lIns="26780" tIns="26780" rIns="26780" bIns="26780" anchor="ctr"/>
          <a:lstStyle>
            <a:lvl1pPr marL="0" marR="0" algn="ctr" defTabSz="455280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652083745"/>
      </p:ext>
    </p:extLst>
  </p:cSld>
  <p:clrMapOvr>
    <a:masterClrMapping/>
  </p:clrMapOvr>
  <p:transition xmlns:p14="http://schemas.microsoft.com/office/powerpoint/2010/main"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229176" y="305446"/>
            <a:ext cx="8615021" cy="1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108103" y="458165"/>
            <a:ext cx="8995541" cy="1027261"/>
          </a:xfrm>
          <a:prstGeom prst="rect">
            <a:avLst/>
          </a:prstGeom>
        </p:spPr>
        <p:txBody>
          <a:bodyPr/>
          <a:lstStyle>
            <a:lvl1pPr marL="0" marR="0" defTabSz="91384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idx="1"/>
          </p:nvPr>
        </p:nvSpPr>
        <p:spPr>
          <a:xfrm>
            <a:off x="108103" y="1485420"/>
            <a:ext cx="8995541" cy="5372581"/>
          </a:xfrm>
          <a:prstGeom prst="rect">
            <a:avLst/>
          </a:prstGeom>
        </p:spPr>
        <p:txBody>
          <a:bodyPr/>
          <a:lstStyle>
            <a:lvl1pPr marL="265579" marR="0" indent="-265579" defTabSz="913846">
              <a:defRPr sz="2500"/>
            </a:lvl1pPr>
            <a:lvl2pPr marL="575797" marR="0" indent="-222061" defTabSz="913846">
              <a:spcBef>
                <a:spcPts val="562"/>
              </a:spcBef>
              <a:buChar char=""/>
              <a:defRPr sz="2400"/>
            </a:lvl2pPr>
            <a:lvl3pPr marL="886015" marR="0" indent="-177426" defTabSz="913846">
              <a:spcBef>
                <a:spcPts val="492"/>
              </a:spcBef>
              <a:buChar char=""/>
              <a:defRPr sz="2000"/>
            </a:lvl3pPr>
            <a:lvl4pPr marL="1239747" marR="0" indent="-177427" defTabSz="913846">
              <a:spcBef>
                <a:spcPts val="422"/>
              </a:spcBef>
              <a:buChar char=""/>
              <a:defRPr sz="1700"/>
            </a:lvl4pPr>
            <a:lvl5pPr marL="1594603" marR="0" indent="-177427" defTabSz="913846">
              <a:spcBef>
                <a:spcPts val="422"/>
              </a:spcBef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23554665"/>
      </p:ext>
    </p:extLst>
  </p:cSld>
  <p:clrMapOvr>
    <a:masterClrMapping/>
  </p:clrMapOvr>
  <p:transition xmlns:p14="http://schemas.microsoft.com/office/powerpoint/2010/main"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464349" y="6353179"/>
            <a:ext cx="8224243" cy="1"/>
          </a:xfrm>
          <a:prstGeom prst="line">
            <a:avLst/>
          </a:prstGeom>
          <a:ln>
            <a:solidFill>
              <a:srgbClr val="AEC5D6"/>
            </a:solidFill>
            <a:prstDash val="dash"/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464349" y="1143000"/>
            <a:ext cx="8224243" cy="0"/>
          </a:xfrm>
          <a:prstGeom prst="line">
            <a:avLst/>
          </a:prstGeom>
          <a:ln>
            <a:solidFill>
              <a:srgbClr val="AEC5D6"/>
            </a:solidFill>
            <a:prstDash val="dash"/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464344" y="0"/>
            <a:ext cx="8224242" cy="1143000"/>
          </a:xfrm>
          <a:prstGeom prst="rect">
            <a:avLst/>
          </a:prstGeom>
        </p:spPr>
        <p:txBody>
          <a:bodyPr lIns="26780" tIns="26780" rIns="26780" bIns="26780" anchor="b"/>
          <a:lstStyle>
            <a:lvl1pPr marL="0" marR="0">
              <a:defRPr sz="30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</a:rPr>
              <a:t>Title Text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64344" y="1223372"/>
            <a:ext cx="8224242" cy="5643563"/>
          </a:xfrm>
          <a:prstGeom prst="rect">
            <a:avLst/>
          </a:prstGeom>
        </p:spPr>
        <p:txBody>
          <a:bodyPr lIns="26780" tIns="26780" rIns="26780" bIns="26780"/>
          <a:lstStyle>
            <a:lvl1pPr marL="191931" marR="0" indent="-191931">
              <a:buClr>
                <a:srgbClr val="8590B2"/>
              </a:buClr>
              <a:buSzPct val="76000"/>
              <a:buFont typeface="Wingdings 3"/>
              <a:buChar char=""/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384980" marR="0" indent="-191931">
              <a:spcBef>
                <a:spcPts val="562"/>
              </a:spcBef>
              <a:buClr>
                <a:srgbClr val="AEC5D6"/>
              </a:buClr>
              <a:buSzPct val="76000"/>
              <a:buFont typeface="Wingdings 3"/>
              <a:buChar char=""/>
              <a:defRPr sz="21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578030" marR="0" indent="-160688">
              <a:spcBef>
                <a:spcPts val="562"/>
              </a:spcBef>
              <a:buClr>
                <a:srgbClr val="C8C8C8"/>
              </a:buClr>
              <a:buSzPct val="76000"/>
              <a:buFont typeface="Wingdings 3"/>
              <a:buChar char="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771076" marR="0" indent="-160688">
              <a:spcBef>
                <a:spcPts val="352"/>
              </a:spcBef>
              <a:buClr>
                <a:srgbClr val="9CB2C1"/>
              </a:buClr>
              <a:buChar char=""/>
              <a:defRPr sz="1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964124" marR="0" indent="-160688">
              <a:spcBef>
                <a:spcPts val="281"/>
              </a:spcBef>
              <a:buClr>
                <a:srgbClr val="AEC5D6"/>
              </a:buClr>
              <a:buChar char="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612775" y="6486738"/>
            <a:ext cx="248488" cy="254154"/>
          </a:xfrm>
          <a:prstGeom prst="rect">
            <a:avLst/>
          </a:prstGeom>
          <a:ln>
            <a:round/>
          </a:ln>
        </p:spPr>
        <p:txBody>
          <a:bodyPr lIns="26780" tIns="26780" rIns="26780" bIns="26780"/>
          <a:lstStyle>
            <a:lvl1pPr algn="l" defTabSz="910562">
              <a:defRPr sz="1300">
                <a:solidFill>
                  <a:srgbClr val="585866"/>
                </a:solidFill>
                <a:uFill>
                  <a:solidFill>
                    <a:srgbClr val="5858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209485"/>
      </p:ext>
    </p:extLst>
  </p:cSld>
  <p:clrMapOvr>
    <a:masterClrMapping/>
  </p:clrMapOvr>
  <p:transition xmlns:p14="http://schemas.microsoft.com/office/powerpoint/2010/main"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464344" y="89297"/>
            <a:ext cx="8224242" cy="1508124"/>
          </a:xfrm>
          <a:prstGeom prst="rect">
            <a:avLst/>
          </a:prstGeom>
        </p:spPr>
        <p:txBody>
          <a:bodyPr lIns="26780" tIns="26780" rIns="26780" bIns="26780" anchor="ctr"/>
          <a:lstStyle>
            <a:lvl1pPr marL="0" marR="0" algn="ctr"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Title Text</a:t>
            </a:r>
          </a:p>
        </p:txBody>
      </p:sp>
      <p:sp>
        <p:nvSpPr>
          <p:cNvPr id="274" name="Shape 274"/>
          <p:cNvSpPr>
            <a:spLocks noGrp="1"/>
          </p:cNvSpPr>
          <p:nvPr>
            <p:ph type="body" idx="1"/>
          </p:nvPr>
        </p:nvSpPr>
        <p:spPr>
          <a:xfrm>
            <a:off x="464344" y="1598414"/>
            <a:ext cx="8224242" cy="5259586"/>
          </a:xfrm>
          <a:prstGeom prst="rect">
            <a:avLst/>
          </a:prstGeom>
        </p:spPr>
        <p:txBody>
          <a:bodyPr lIns="26780" tIns="26780" rIns="26780" bIns="26780"/>
          <a:lstStyle>
            <a:lvl1pPr marL="241032" marR="0" indent="-241032">
              <a:spcBef>
                <a:spcPts val="703"/>
              </a:spcBef>
              <a:buClr>
                <a:srgbClr val="000000"/>
              </a:buClr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522235" marR="0" indent="-200859">
              <a:buClr>
                <a:srgbClr val="000000"/>
              </a:buClr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03438" marR="0" indent="-160688">
              <a:spcBef>
                <a:spcPts val="562"/>
              </a:spcBef>
              <a:buClr>
                <a:srgbClr val="000000"/>
              </a:buClr>
              <a:buSzPct val="100000"/>
              <a:buFontTx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24814" marR="0" indent="-160688">
              <a:spcBef>
                <a:spcPts val="422"/>
              </a:spcBef>
              <a:buClr>
                <a:srgbClr val="000000"/>
              </a:buClr>
              <a:buSzPct val="100000"/>
              <a:buFont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46188" marR="0" indent="-160688">
              <a:spcBef>
                <a:spcPts val="422"/>
              </a:spcBef>
              <a:buClr>
                <a:srgbClr val="000000"/>
              </a:buClr>
              <a:buSzPct val="100000"/>
              <a:buFont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xfrm>
            <a:off x="8428950" y="6482967"/>
            <a:ext cx="257850" cy="254154"/>
          </a:xfrm>
          <a:prstGeom prst="rect">
            <a:avLst/>
          </a:prstGeom>
          <a:ln w="9525">
            <a:round/>
          </a:ln>
        </p:spPr>
        <p:txBody>
          <a:bodyPr lIns="26780" tIns="26780" rIns="26780" bIns="26780"/>
          <a:lstStyle>
            <a:lvl1pPr algn="r" defTabSz="910562">
              <a:defRPr sz="1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314082"/>
      </p:ext>
    </p:extLst>
  </p:cSld>
  <p:clrMapOvr>
    <a:masterClrMapping/>
  </p:clrMapOvr>
  <p:transition xmlns:p14="http://schemas.microsoft.com/office/powerpoint/2010/main"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wo Content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611188" y="5"/>
            <a:ext cx="7923212" cy="1243013"/>
          </a:xfrm>
          <a:prstGeom prst="rect">
            <a:avLst/>
          </a:prstGeom>
        </p:spPr>
        <p:txBody>
          <a:bodyPr lIns="26780" tIns="26780" rIns="26780" bIns="26780" anchor="ctr"/>
          <a:lstStyle>
            <a:lvl1pPr marL="0" marR="0">
              <a:def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idx="1"/>
          </p:nvPr>
        </p:nvSpPr>
        <p:spPr>
          <a:xfrm>
            <a:off x="611193" y="1357312"/>
            <a:ext cx="3884613" cy="5500688"/>
          </a:xfrm>
          <a:prstGeom prst="rect">
            <a:avLst/>
          </a:prstGeom>
        </p:spPr>
        <p:txBody>
          <a:bodyPr lIns="26780" tIns="26780" rIns="26780" bIns="26780"/>
          <a:lstStyle>
            <a:lvl1pPr marL="241032" marR="0" indent="-241032">
              <a:spcBef>
                <a:spcPts val="703"/>
              </a:spcBef>
              <a:buClr>
                <a:srgbClr val="407979"/>
              </a:buClr>
              <a:buSzPct val="70000"/>
              <a:buChar char=""/>
              <a:def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  <a:lvl2pPr marL="522235" marR="0" indent="-200859">
              <a:buClr>
                <a:srgbClr val="A8D5D6"/>
              </a:buClr>
              <a:buSzPct val="75000"/>
              <a:buChar char=""/>
              <a:defRPr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2pPr>
            <a:lvl3pPr marL="803438" marR="0" indent="-160688">
              <a:spcBef>
                <a:spcPts val="562"/>
              </a:spcBef>
              <a:buClr>
                <a:srgbClr val="D6D6D6"/>
              </a:buClr>
              <a:buSzPct val="100000"/>
              <a:buFontTx/>
              <a:buChar char="•"/>
              <a:def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3pPr>
            <a:lvl4pPr marL="1124814" marR="0" indent="-160688">
              <a:spcBef>
                <a:spcPts val="422"/>
              </a:spcBef>
              <a:buClr>
                <a:srgbClr val="4079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4pPr>
            <a:lvl5pPr marL="1446188" marR="0" indent="-160688">
              <a:spcBef>
                <a:spcPts val="422"/>
              </a:spcBef>
              <a:buClr>
                <a:srgbClr val="0112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Five</a:t>
            </a:r>
          </a:p>
        </p:txBody>
      </p:sp>
      <p:sp>
        <p:nvSpPr>
          <p:cNvPr id="279" name="Shape 279"/>
          <p:cNvSpPr>
            <a:spLocks noGrp="1"/>
          </p:cNvSpPr>
          <p:nvPr>
            <p:ph type="sldNum" sz="quarter" idx="2"/>
          </p:nvPr>
        </p:nvSpPr>
        <p:spPr>
          <a:xfrm>
            <a:off x="2561550" y="6474024"/>
            <a:ext cx="257850" cy="254154"/>
          </a:xfrm>
          <a:prstGeom prst="rect">
            <a:avLst/>
          </a:prstGeom>
        </p:spPr>
        <p:txBody>
          <a:bodyPr lIns="26780" tIns="26780" rIns="26780" bIns="26780"/>
          <a:lstStyle>
            <a:lvl1pPr algn="r" defTabSz="910562">
              <a:defRPr sz="1300">
                <a:solidFill>
                  <a:srgbClr val="407979"/>
                </a:solidFill>
                <a:uFill>
                  <a:solidFill>
                    <a:srgbClr val="407979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445134"/>
      </p:ext>
    </p:extLst>
  </p:cSld>
  <p:clrMapOvr>
    <a:masterClrMapping/>
  </p:clrMapOvr>
  <p:transition xmlns:p14="http://schemas.microsoft.com/office/powerpoint/2010/main"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xfrm>
            <a:off x="611188" y="5"/>
            <a:ext cx="7923212" cy="1243013"/>
          </a:xfrm>
          <a:prstGeom prst="rect">
            <a:avLst/>
          </a:prstGeom>
        </p:spPr>
        <p:txBody>
          <a:bodyPr lIns="26780" tIns="26780" rIns="26780" bIns="26780" anchor="ctr"/>
          <a:lstStyle>
            <a:lvl1pPr marL="0" marR="0">
              <a:def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Title Text</a:t>
            </a:r>
          </a:p>
        </p:txBody>
      </p:sp>
      <p:sp>
        <p:nvSpPr>
          <p:cNvPr id="282" name="Shape 282"/>
          <p:cNvSpPr>
            <a:spLocks noGrp="1"/>
          </p:cNvSpPr>
          <p:nvPr>
            <p:ph type="body" idx="1"/>
          </p:nvPr>
        </p:nvSpPr>
        <p:spPr>
          <a:xfrm>
            <a:off x="611188" y="1357312"/>
            <a:ext cx="7923212" cy="5500688"/>
          </a:xfrm>
          <a:prstGeom prst="rect">
            <a:avLst/>
          </a:prstGeom>
        </p:spPr>
        <p:txBody>
          <a:bodyPr lIns="26780" tIns="26780" rIns="26780" bIns="26780"/>
          <a:lstStyle>
            <a:lvl1pPr marL="241032" marR="0" indent="-241032">
              <a:spcBef>
                <a:spcPts val="703"/>
              </a:spcBef>
              <a:buClr>
                <a:srgbClr val="407979"/>
              </a:buClr>
              <a:buSzPct val="70000"/>
              <a:buChar char=""/>
              <a:def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  <a:lvl2pPr marL="522235" marR="0" indent="-200859">
              <a:buClr>
                <a:srgbClr val="A8D5D6"/>
              </a:buClr>
              <a:buSzPct val="75000"/>
              <a:buChar char=""/>
              <a:defRPr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2pPr>
            <a:lvl3pPr marL="803438" marR="0" indent="-160688">
              <a:spcBef>
                <a:spcPts val="562"/>
              </a:spcBef>
              <a:buClr>
                <a:srgbClr val="D6D6D6"/>
              </a:buClr>
              <a:buSzPct val="100000"/>
              <a:buFontTx/>
              <a:buChar char="•"/>
              <a:def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3pPr>
            <a:lvl4pPr marL="1124814" marR="0" indent="-160688">
              <a:spcBef>
                <a:spcPts val="422"/>
              </a:spcBef>
              <a:buClr>
                <a:srgbClr val="4079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4pPr>
            <a:lvl5pPr marL="1446188" marR="0" indent="-160688">
              <a:spcBef>
                <a:spcPts val="422"/>
              </a:spcBef>
              <a:buClr>
                <a:srgbClr val="0112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Five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xfrm>
            <a:off x="2561550" y="6474024"/>
            <a:ext cx="257850" cy="254154"/>
          </a:xfrm>
          <a:prstGeom prst="rect">
            <a:avLst/>
          </a:prstGeom>
        </p:spPr>
        <p:txBody>
          <a:bodyPr lIns="26780" tIns="26780" rIns="26780" bIns="26780"/>
          <a:lstStyle>
            <a:lvl1pPr algn="r" defTabSz="910562">
              <a:defRPr sz="1300">
                <a:solidFill>
                  <a:srgbClr val="407979"/>
                </a:solidFill>
                <a:uFill>
                  <a:solidFill>
                    <a:srgbClr val="407979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254861"/>
      </p:ext>
    </p:extLst>
  </p:cSld>
  <p:clrMapOvr>
    <a:masterClrMapping/>
  </p:clrMapOvr>
  <p:transition xmlns:p14="http://schemas.microsoft.com/office/powerpoint/2010/main"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730249" y="989018"/>
            <a:ext cx="7345364" cy="1"/>
          </a:xfrm>
          <a:prstGeom prst="line">
            <a:avLst/>
          </a:prstGeom>
          <a:ln w="38100">
            <a:solidFill>
              <a:srgbClr val="FF2600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611188" y="5"/>
            <a:ext cx="7923212" cy="1243013"/>
          </a:xfrm>
          <a:prstGeom prst="rect">
            <a:avLst/>
          </a:prstGeom>
        </p:spPr>
        <p:txBody>
          <a:bodyPr lIns="26780" tIns="26780" rIns="26780" bIns="26780" anchor="ctr"/>
          <a:lstStyle>
            <a:lvl1pPr marL="0" marR="0">
              <a:def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Title Text</a:t>
            </a:r>
          </a:p>
        </p:txBody>
      </p:sp>
      <p:sp>
        <p:nvSpPr>
          <p:cNvPr id="287" name="Shape 287"/>
          <p:cNvSpPr>
            <a:spLocks noGrp="1"/>
          </p:cNvSpPr>
          <p:nvPr>
            <p:ph type="body" idx="1"/>
          </p:nvPr>
        </p:nvSpPr>
        <p:spPr>
          <a:xfrm>
            <a:off x="611188" y="1357312"/>
            <a:ext cx="7923212" cy="5500688"/>
          </a:xfrm>
          <a:prstGeom prst="rect">
            <a:avLst/>
          </a:prstGeom>
        </p:spPr>
        <p:txBody>
          <a:bodyPr lIns="26780" tIns="26780" rIns="26780" bIns="26780"/>
          <a:lstStyle>
            <a:lvl1pPr marL="241032" marR="0" indent="-241032">
              <a:spcBef>
                <a:spcPts val="703"/>
              </a:spcBef>
              <a:buClr>
                <a:srgbClr val="407979"/>
              </a:buClr>
              <a:buSzPct val="70000"/>
              <a:buChar char=""/>
              <a:def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1pPr>
            <a:lvl2pPr marL="522235" marR="0" indent="-200859">
              <a:buClr>
                <a:srgbClr val="A8D5D6"/>
              </a:buClr>
              <a:buSzPct val="75000"/>
              <a:buChar char=""/>
              <a:defRPr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2pPr>
            <a:lvl3pPr marL="803438" marR="0" indent="-160688">
              <a:spcBef>
                <a:spcPts val="562"/>
              </a:spcBef>
              <a:buClr>
                <a:srgbClr val="D6D6D6"/>
              </a:buClr>
              <a:buSzPct val="100000"/>
              <a:buFontTx/>
              <a:buChar char="•"/>
              <a:def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3pPr>
            <a:lvl4pPr marL="1124814" marR="0" indent="-160688">
              <a:spcBef>
                <a:spcPts val="422"/>
              </a:spcBef>
              <a:buClr>
                <a:srgbClr val="4079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4pPr>
            <a:lvl5pPr marL="1446188" marR="0" indent="-160688">
              <a:spcBef>
                <a:spcPts val="422"/>
              </a:spcBef>
              <a:buClr>
                <a:srgbClr val="011279"/>
              </a:buClr>
              <a:buSzPct val="100000"/>
              <a:buFontTx/>
              <a:buChar char="•"/>
              <a:def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Five</a:t>
            </a:r>
          </a:p>
        </p:txBody>
      </p:sp>
      <p:sp>
        <p:nvSpPr>
          <p:cNvPr id="288" name="Shape 288"/>
          <p:cNvSpPr>
            <a:spLocks noGrp="1"/>
          </p:cNvSpPr>
          <p:nvPr>
            <p:ph type="sldNum" sz="quarter" idx="2"/>
          </p:nvPr>
        </p:nvSpPr>
        <p:spPr>
          <a:xfrm>
            <a:off x="2561550" y="6474024"/>
            <a:ext cx="257850" cy="254154"/>
          </a:xfrm>
          <a:prstGeom prst="rect">
            <a:avLst/>
          </a:prstGeom>
        </p:spPr>
        <p:txBody>
          <a:bodyPr lIns="26780" tIns="26780" rIns="26780" bIns="26780"/>
          <a:lstStyle>
            <a:lvl1pPr algn="r" defTabSz="910562">
              <a:defRPr sz="1300">
                <a:solidFill>
                  <a:srgbClr val="407979"/>
                </a:solidFill>
                <a:uFill>
                  <a:solidFill>
                    <a:srgbClr val="407979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818861"/>
      </p:ext>
    </p:extLst>
  </p:cSld>
  <p:clrMapOvr>
    <a:masterClrMapping/>
  </p:clrMapOvr>
  <p:transition xmlns:p14="http://schemas.microsoft.com/office/powerpoint/2010/main"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107157" y="464349"/>
            <a:ext cx="8989964" cy="1026915"/>
          </a:xfrm>
          <a:prstGeom prst="rect">
            <a:avLst/>
          </a:prstGeom>
        </p:spPr>
        <p:txBody>
          <a:bodyPr lIns="17854" tIns="17854" rIns="17854" bIns="17854"/>
          <a:lstStyle>
            <a:lvl1pPr marL="4465" marR="0">
              <a:defRPr sz="3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xfrm>
            <a:off x="107157" y="1483445"/>
            <a:ext cx="8989964" cy="5374556"/>
          </a:xfrm>
          <a:prstGeom prst="rect">
            <a:avLst/>
          </a:prstGeom>
        </p:spPr>
        <p:txBody>
          <a:bodyPr lIns="17854" tIns="17854" rIns="17854" bIns="17854"/>
          <a:lstStyle>
            <a:lvl1pPr marL="189085" marR="0" indent="-169468"/>
            <a:lvl2pPr marL="361689" marR="0" indent="-141225">
              <a:spcBef>
                <a:spcPts val="492"/>
              </a:spcBef>
              <a:buSzPct val="69000"/>
              <a:buChar char=""/>
              <a:defRPr sz="2100"/>
            </a:lvl2pPr>
            <a:lvl3pPr marL="559405" marR="0" indent="-112979">
              <a:spcBef>
                <a:spcPts val="422"/>
              </a:spcBef>
              <a:buSzPct val="69000"/>
              <a:buChar char=""/>
              <a:defRPr sz="2000"/>
            </a:lvl3pPr>
            <a:lvl4pPr marL="785365" marR="0" indent="-112979">
              <a:spcBef>
                <a:spcPts val="422"/>
              </a:spcBef>
              <a:buSzPct val="69000"/>
              <a:buChar char=""/>
              <a:defRPr sz="2000"/>
            </a:lvl4pPr>
            <a:lvl5pPr marL="1011322" marR="0" indent="-112979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25551200"/>
      </p:ext>
    </p:extLst>
  </p:cSld>
  <p:clrMapOvr>
    <a:masterClrMapping/>
  </p:clrMapOvr>
  <p:transition xmlns:p14="http://schemas.microsoft.com/office/powerpoint/2010/main"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xfrm>
            <a:off x="107955" y="464344"/>
            <a:ext cx="8996363" cy="1026914"/>
          </a:xfrm>
          <a:prstGeom prst="rect">
            <a:avLst/>
          </a:prstGeom>
        </p:spPr>
        <p:txBody>
          <a:bodyPr/>
          <a:lstStyle>
            <a:lvl1pPr marL="0" marR="0"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294" name="Shape 294"/>
          <p:cNvSpPr>
            <a:spLocks noGrp="1"/>
          </p:cNvSpPr>
          <p:nvPr>
            <p:ph type="body" idx="1"/>
          </p:nvPr>
        </p:nvSpPr>
        <p:spPr>
          <a:xfrm>
            <a:off x="107955" y="1482328"/>
            <a:ext cx="8996363" cy="5366742"/>
          </a:xfrm>
          <a:prstGeom prst="rect">
            <a:avLst/>
          </a:prstGeom>
        </p:spPr>
        <p:txBody>
          <a:bodyPr/>
          <a:lstStyle>
            <a:lvl1pPr marL="237735" marR="0" indent="-237735"/>
            <a:lvl2pPr marL="486577" marR="0" indent="-201975">
              <a:buSzPct val="69000"/>
              <a:buChar char=""/>
              <a:defRPr sz="2200"/>
            </a:lvl2pPr>
            <a:lvl3pPr marL="767781" marR="0" indent="-161803">
              <a:spcBef>
                <a:spcPts val="492"/>
              </a:spcBef>
              <a:buSzPct val="69000"/>
              <a:buChar char=""/>
              <a:defRPr sz="2100"/>
            </a:lvl3pPr>
            <a:lvl4pPr marL="1089154" marR="0" indent="-160688">
              <a:spcBef>
                <a:spcPts val="422"/>
              </a:spcBef>
              <a:buSzPct val="69000"/>
              <a:buChar char=""/>
              <a:defRPr sz="2000"/>
            </a:lvl4pPr>
            <a:lvl5pPr marL="1411647" marR="0" indent="-160688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28586471"/>
      </p:ext>
    </p:extLst>
  </p:cSld>
  <p:clrMapOvr>
    <a:masterClrMapping/>
  </p:clrMapOvr>
  <p:transition xmlns:p14="http://schemas.microsoft.com/office/powerpoint/2010/main"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456624" y="89298"/>
            <a:ext cx="8230752" cy="1509117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5360" marR="45360" algn="ctr" defTabSz="821292">
              <a:defRPr sz="3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Title Text</a:t>
            </a: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56624" y="1598414"/>
            <a:ext cx="8230752" cy="5257224"/>
          </a:xfrm>
          <a:prstGeom prst="rect">
            <a:avLst/>
          </a:prstGeom>
        </p:spPr>
        <p:txBody>
          <a:bodyPr/>
          <a:lstStyle>
            <a:lvl1pPr marL="300721" marR="45360" indent="-265579" defTabSz="821292">
              <a:spcBef>
                <a:spcPts val="703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609824" marR="45360" indent="-220945" defTabSz="821292"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920039" marR="45360" indent="-176310" defTabSz="821292">
              <a:spcBef>
                <a:spcPts val="562"/>
              </a:spcBef>
              <a:buClrTx/>
              <a:buSzPct val="100000"/>
              <a:buFontTx/>
              <a:buChar char="•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274890" marR="45360" indent="-176309" defTabSz="821292">
              <a:spcBef>
                <a:spcPts val="422"/>
              </a:spcBef>
              <a:buClrTx/>
              <a:buSzPct val="100000"/>
              <a:buFontTx/>
              <a:buChar char="–"/>
              <a:defRPr sz="1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628628" marR="45360" indent="-176310" defTabSz="821292">
              <a:spcBef>
                <a:spcPts val="422"/>
              </a:spcBef>
              <a:buClrTx/>
              <a:buSzPct val="100000"/>
              <a:buFontTx/>
              <a:buChar char="»"/>
              <a:defRPr sz="1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7541634" y="6244752"/>
            <a:ext cx="156731" cy="153888"/>
          </a:xfrm>
          <a:prstGeom prst="rect">
            <a:avLst/>
          </a:prstGeom>
        </p:spPr>
        <p:txBody>
          <a:bodyPr/>
          <a:lstStyle>
            <a:lvl1pPr defTabSz="535624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250528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366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1EC7EE-1DD8-4E4B-ADC4-F28F3B5D5F1D}" type="slidenum">
              <a:rPr lang="en-US">
                <a:solidFill>
                  <a:srgbClr val="336666"/>
                </a:solidFill>
              </a:rPr>
              <a:pPr/>
              <a:t>‹#›</a:t>
            </a:fld>
            <a:endParaRPr lang="en-US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18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/>
        </p:nvSpPr>
        <p:spPr>
          <a:xfrm>
            <a:off x="267891" y="6170414"/>
            <a:ext cx="8608219" cy="1588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107949" y="464349"/>
            <a:ext cx="8990013" cy="1027113"/>
          </a:xfrm>
          <a:prstGeom prst="rect">
            <a:avLst/>
          </a:prstGeom>
        </p:spPr>
        <p:txBody>
          <a:bodyPr/>
          <a:lstStyle>
            <a:lvl1pPr marL="40284" marR="40284" defTabSz="912545"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xfrm>
            <a:off x="107949" y="1484312"/>
            <a:ext cx="8990013" cy="5373688"/>
          </a:xfrm>
          <a:prstGeom prst="rect">
            <a:avLst/>
          </a:prstGeom>
        </p:spPr>
        <p:txBody>
          <a:bodyPr/>
          <a:lstStyle>
            <a:lvl1pPr marL="268239" marR="40284" indent="-239916" defTabSz="912545"/>
            <a:lvl2pPr marL="549444" marR="40284" indent="-200859" defTabSz="912545">
              <a:spcBef>
                <a:spcPts val="562"/>
              </a:spcBef>
              <a:buChar char=""/>
              <a:defRPr sz="2200"/>
            </a:lvl2pPr>
            <a:lvl3pPr marL="830647" marR="40284" indent="-160688" defTabSz="912545">
              <a:spcBef>
                <a:spcPts val="492"/>
              </a:spcBef>
              <a:buChar char=""/>
              <a:defRPr sz="2100"/>
            </a:lvl3pPr>
            <a:lvl4pPr marL="1152021" marR="40284" indent="-160688" defTabSz="912545">
              <a:spcBef>
                <a:spcPts val="422"/>
              </a:spcBef>
              <a:buChar char=""/>
              <a:defRPr sz="2000"/>
            </a:lvl4pPr>
            <a:lvl5pPr marL="1473395" marR="40284" indent="-160688" defTabSz="912545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304" name="Shape 304"/>
          <p:cNvSpPr>
            <a:spLocks noGrp="1"/>
          </p:cNvSpPr>
          <p:nvPr>
            <p:ph type="sldNum" sz="quarter" idx="2"/>
          </p:nvPr>
        </p:nvSpPr>
        <p:spPr>
          <a:xfrm>
            <a:off x="7541634" y="6250782"/>
            <a:ext cx="156731" cy="153888"/>
          </a:xfrm>
          <a:prstGeom prst="rect">
            <a:avLst/>
          </a:prstGeom>
        </p:spPr>
        <p:txBody>
          <a:bodyPr/>
          <a:lstStyle>
            <a:lvl1pPr defTabSz="589188">
              <a:defRPr sz="1000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94139"/>
      </p:ext>
    </p:extLst>
  </p:cSld>
  <p:clrMapOvr>
    <a:masterClrMapping/>
  </p:clrMapOvr>
  <p:transition xmlns:p14="http://schemas.microsoft.com/office/powerpoint/2010/main"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055" marR="45055" defTabSz="91384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08" name="Shape 308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515" marR="45055" indent="-265579" defTabSz="913846"/>
            <a:lvl2pPr marL="610733" marR="45055" indent="-222061" defTabSz="913846">
              <a:spcBef>
                <a:spcPts val="562"/>
              </a:spcBef>
              <a:buChar char=""/>
              <a:defRPr sz="2500"/>
            </a:lvl2pPr>
            <a:lvl3pPr marL="920950" marR="45055" indent="-177426" defTabSz="913846">
              <a:spcBef>
                <a:spcPts val="492"/>
              </a:spcBef>
              <a:buChar char=""/>
              <a:defRPr sz="2100"/>
            </a:lvl3pPr>
            <a:lvl4pPr marL="1274686" marR="45055" indent="-177426" defTabSz="913846">
              <a:spcBef>
                <a:spcPts val="422"/>
              </a:spcBef>
              <a:buChar char=""/>
              <a:defRPr sz="2000"/>
            </a:lvl4pPr>
            <a:lvl5pPr marL="1629537" marR="45055" indent="-177426" defTabSz="913846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92066445"/>
      </p:ext>
    </p:extLst>
  </p:cSld>
  <p:clrMapOvr>
    <a:masterClrMapping/>
  </p:clrMapOvr>
  <p:transition xmlns:p14="http://schemas.microsoft.com/office/powerpoint/2010/main"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007AAA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074" marR="45074" defTabSz="91384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531" marR="45074" indent="-265579" defTabSz="913846"/>
            <a:lvl2pPr marL="610748" marR="45074" indent="-222061" defTabSz="913846">
              <a:spcBef>
                <a:spcPts val="562"/>
              </a:spcBef>
              <a:buChar char=""/>
              <a:defRPr sz="2500"/>
            </a:lvl2pPr>
            <a:lvl3pPr marL="920965" marR="45074" indent="-177426" defTabSz="913846">
              <a:spcBef>
                <a:spcPts val="492"/>
              </a:spcBef>
              <a:buChar char=""/>
              <a:defRPr sz="2100"/>
            </a:lvl3pPr>
            <a:lvl4pPr marL="1274700" marR="45074" indent="-177426" defTabSz="913846">
              <a:spcBef>
                <a:spcPts val="422"/>
              </a:spcBef>
              <a:buChar char=""/>
              <a:defRPr sz="2000"/>
            </a:lvl4pPr>
            <a:lvl5pPr marL="1629552" marR="45074" indent="-177426" defTabSz="913846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71131719"/>
      </p:ext>
    </p:extLst>
  </p:cSld>
  <p:clrMapOvr>
    <a:masterClrMapping/>
  </p:clrMapOvr>
  <p:transition xmlns:p14="http://schemas.microsoft.com/office/powerpoint/2010/main"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107955" y="464344"/>
            <a:ext cx="8996363" cy="1026914"/>
          </a:xfrm>
          <a:prstGeom prst="rect">
            <a:avLst/>
          </a:prstGeom>
        </p:spPr>
        <p:txBody>
          <a:bodyPr/>
          <a:lstStyle>
            <a:lvl1pPr marL="0" marR="0"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xfrm>
            <a:off x="107955" y="1482328"/>
            <a:ext cx="8996363" cy="5366742"/>
          </a:xfrm>
          <a:prstGeom prst="rect">
            <a:avLst/>
          </a:prstGeom>
        </p:spPr>
        <p:txBody>
          <a:bodyPr/>
          <a:lstStyle>
            <a:lvl1pPr marL="237735" marR="0" indent="-237735"/>
            <a:lvl2pPr marL="486577" marR="0" indent="-201975">
              <a:buSzPct val="69000"/>
              <a:buChar char=""/>
              <a:defRPr sz="2200"/>
            </a:lvl2pPr>
            <a:lvl3pPr marL="767781" marR="0" indent="-161803">
              <a:spcBef>
                <a:spcPts val="492"/>
              </a:spcBef>
              <a:buSzPct val="69000"/>
              <a:buChar char=""/>
              <a:defRPr sz="2100"/>
            </a:lvl3pPr>
            <a:lvl4pPr marL="1089154" marR="0" indent="-160688">
              <a:spcBef>
                <a:spcPts val="422"/>
              </a:spcBef>
              <a:buSzPct val="69000"/>
              <a:buChar char=""/>
              <a:defRPr sz="2000"/>
            </a:lvl4pPr>
            <a:lvl5pPr marL="1411647" marR="0" indent="-160688">
              <a:spcBef>
                <a:spcPts val="422"/>
              </a:spcBef>
              <a:buSzPct val="69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16984460"/>
      </p:ext>
    </p:extLst>
  </p:cSld>
  <p:clrMapOvr>
    <a:masterClrMapping/>
  </p:clrMapOvr>
  <p:transition xmlns:p14="http://schemas.microsoft.com/office/powerpoint/2010/main"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456624" y="89298"/>
            <a:ext cx="8230752" cy="1509117"/>
          </a:xfrm>
          <a:prstGeom prst="rect">
            <a:avLst/>
          </a:prstGeom>
        </p:spPr>
        <p:txBody>
          <a:bodyPr lIns="35707" tIns="35707" rIns="35707" bIns="35707" anchor="ctr"/>
          <a:lstStyle>
            <a:lvl1pPr marL="45114" marR="45114" algn="ctr" defTabSz="913846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xfrm>
            <a:off x="456624" y="1598414"/>
            <a:ext cx="8230752" cy="5257224"/>
          </a:xfrm>
          <a:prstGeom prst="rect">
            <a:avLst/>
          </a:prstGeom>
        </p:spPr>
        <p:txBody>
          <a:bodyPr/>
          <a:lstStyle>
            <a:lvl1pPr marL="300560" marR="45114" indent="-265579" defTabSz="913846">
              <a:spcBef>
                <a:spcPts val="703"/>
              </a:spcBef>
              <a:buClrTx/>
              <a:buSzPct val="100000"/>
              <a:buFontTx/>
              <a:buChar char="•"/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610778" marR="45114" indent="-222061" defTabSz="913846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920994" marR="45114" indent="-177426" defTabSz="913846">
              <a:spcBef>
                <a:spcPts val="492"/>
              </a:spcBef>
              <a:buClrTx/>
              <a:buSzPct val="100000"/>
              <a:buFontTx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274731" marR="45114" indent="-177426" defTabSz="913846">
              <a:spcBef>
                <a:spcPts val="422"/>
              </a:spcBef>
              <a:buClrTx/>
              <a:buSzPct val="100000"/>
              <a:buFont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629582" marR="45114" indent="-177426" defTabSz="913846">
              <a:spcBef>
                <a:spcPts val="422"/>
              </a:spcBef>
              <a:buClrTx/>
              <a:buSzPct val="100000"/>
              <a:buFont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xfrm>
            <a:off x="7518124" y="6244758"/>
            <a:ext cx="203750" cy="200055"/>
          </a:xfrm>
          <a:prstGeom prst="rect">
            <a:avLst/>
          </a:prstGeom>
        </p:spPr>
        <p:txBody>
          <a:bodyPr/>
          <a:lstStyle>
            <a:lvl1pPr defTabSz="526698">
              <a:defRPr sz="1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607622"/>
      </p:ext>
    </p:extLst>
  </p:cSld>
  <p:clrMapOvr>
    <a:masterClrMapping/>
  </p:clrMapOvr>
  <p:transition xmlns:p14="http://schemas.microsoft.com/office/powerpoint/2010/main"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266485" y="6170414"/>
            <a:ext cx="8611032" cy="1440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124" marR="45124" defTabSz="91384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24" name="Shape 324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569" marR="45124" indent="-265579" defTabSz="913846"/>
            <a:lvl2pPr marL="610786" marR="45124" indent="-222061" defTabSz="913846">
              <a:spcBef>
                <a:spcPts val="562"/>
              </a:spcBef>
              <a:buChar char=""/>
              <a:defRPr sz="2500"/>
            </a:lvl2pPr>
            <a:lvl3pPr marL="921002" marR="45124" indent="-177426" defTabSz="913846">
              <a:spcBef>
                <a:spcPts val="492"/>
              </a:spcBef>
              <a:buChar char=""/>
              <a:defRPr sz="2100"/>
            </a:lvl3pPr>
            <a:lvl4pPr marL="1274738" marR="45124" indent="-177426" defTabSz="913846">
              <a:spcBef>
                <a:spcPts val="422"/>
              </a:spcBef>
              <a:buChar char=""/>
              <a:defRPr sz="2000"/>
            </a:lvl4pPr>
            <a:lvl5pPr marL="1629590" marR="45124" indent="-177426" defTabSz="913846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xfrm>
            <a:off x="7531838" y="6249073"/>
            <a:ext cx="176323" cy="173124"/>
          </a:xfrm>
          <a:prstGeom prst="rect">
            <a:avLst/>
          </a:prstGeom>
        </p:spPr>
        <p:txBody>
          <a:bodyPr/>
          <a:lstStyle>
            <a:lvl1pPr defTabSz="526698"/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864800"/>
      </p:ext>
    </p:extLst>
  </p:cSld>
  <p:clrMapOvr>
    <a:masterClrMapping/>
  </p:clrMapOvr>
  <p:transition xmlns:p14="http://schemas.microsoft.com/office/powerpoint/2010/main"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266485" y="6170414"/>
            <a:ext cx="8611032" cy="1440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</p:spPr>
        <p:txBody>
          <a:bodyPr/>
          <a:lstStyle>
            <a:lvl1pPr marL="45008" marR="45008" defTabSz="91384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30" name="Shape 330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</p:spPr>
        <p:txBody>
          <a:bodyPr/>
          <a:lstStyle>
            <a:lvl1pPr marL="300479" marR="45008" indent="-265579" defTabSz="913846"/>
            <a:lvl2pPr marL="610695" marR="45008" indent="-222061" defTabSz="913846">
              <a:spcBef>
                <a:spcPts val="562"/>
              </a:spcBef>
              <a:buChar char=""/>
              <a:defRPr sz="2500"/>
            </a:lvl2pPr>
            <a:lvl3pPr marL="920911" marR="45008" indent="-177426" defTabSz="913846">
              <a:spcBef>
                <a:spcPts val="492"/>
              </a:spcBef>
              <a:buChar char=""/>
              <a:defRPr sz="2100"/>
            </a:lvl3pPr>
            <a:lvl4pPr marL="1274648" marR="45008" indent="-177426" defTabSz="913846">
              <a:spcBef>
                <a:spcPts val="422"/>
              </a:spcBef>
              <a:buChar char=""/>
              <a:defRPr sz="2000"/>
            </a:lvl4pPr>
            <a:lvl5pPr marL="1629500" marR="45008" indent="-177426" defTabSz="913846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7531838" y="6249073"/>
            <a:ext cx="176323" cy="173124"/>
          </a:xfrm>
          <a:prstGeom prst="rect">
            <a:avLst/>
          </a:prstGeom>
        </p:spPr>
        <p:txBody>
          <a:bodyPr/>
          <a:lstStyle>
            <a:lvl1pPr defTabSz="526698"/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27693"/>
      </p:ext>
    </p:extLst>
  </p:cSld>
  <p:clrMapOvr>
    <a:masterClrMapping/>
  </p:clrMapOvr>
  <p:transition xmlns:p14="http://schemas.microsoft.com/office/powerpoint/2010/main"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266485" y="6170414"/>
            <a:ext cx="8611032" cy="1440"/>
          </a:xfrm>
          <a:prstGeom prst="line">
            <a:avLst/>
          </a:prstGeom>
          <a:ln w="12700">
            <a:solidFill>
              <a:srgbClr val="7B1979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229032" y="305184"/>
            <a:ext cx="8609592" cy="1440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108034" y="457781"/>
            <a:ext cx="8989872" cy="1026397"/>
          </a:xfrm>
          <a:prstGeom prst="rect">
            <a:avLst/>
          </a:prstGeom>
        </p:spPr>
        <p:txBody>
          <a:bodyPr/>
          <a:lstStyle>
            <a:lvl1pPr marL="45008" marR="45008" defTabSz="91384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idx="1"/>
          </p:nvPr>
        </p:nvSpPr>
        <p:spPr>
          <a:xfrm>
            <a:off x="108034" y="1484172"/>
            <a:ext cx="8989872" cy="5373828"/>
          </a:xfrm>
          <a:prstGeom prst="rect">
            <a:avLst/>
          </a:prstGeom>
        </p:spPr>
        <p:txBody>
          <a:bodyPr/>
          <a:lstStyle>
            <a:lvl1pPr marL="300479" marR="45008" indent="-265579" defTabSz="913846"/>
            <a:lvl2pPr marL="610695" marR="45008" indent="-222061" defTabSz="913846">
              <a:spcBef>
                <a:spcPts val="562"/>
              </a:spcBef>
              <a:buChar char=""/>
              <a:defRPr sz="2500"/>
            </a:lvl2pPr>
            <a:lvl3pPr marL="920911" marR="45008" indent="-177426" defTabSz="913846">
              <a:spcBef>
                <a:spcPts val="492"/>
              </a:spcBef>
              <a:buChar char=""/>
              <a:defRPr sz="2100"/>
            </a:lvl3pPr>
            <a:lvl4pPr marL="1274648" marR="45008" indent="-177426" defTabSz="913846">
              <a:spcBef>
                <a:spcPts val="422"/>
              </a:spcBef>
              <a:buChar char=""/>
              <a:defRPr sz="2000"/>
            </a:lvl4pPr>
            <a:lvl5pPr marL="1629500" marR="45008" indent="-177426" defTabSz="913846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xfrm>
            <a:off x="7541634" y="6249072"/>
            <a:ext cx="156731" cy="153888"/>
          </a:xfrm>
          <a:prstGeom prst="rect">
            <a:avLst/>
          </a:prstGeom>
        </p:spPr>
        <p:txBody>
          <a:bodyPr/>
          <a:lstStyle>
            <a:lvl1pPr defTabSz="526698">
              <a:defRPr sz="1000"/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217809"/>
      </p:ext>
    </p:extLst>
  </p:cSld>
  <p:clrMapOvr>
    <a:masterClrMapping/>
  </p:clrMapOvr>
  <p:transition xmlns:p14="http://schemas.microsoft.com/office/powerpoint/2010/main"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c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858" indent="-200880">
              <a:spcBef>
                <a:spcPts val="562"/>
              </a:spcBef>
              <a:buChar char=""/>
              <a:defRPr sz="2400"/>
            </a:lvl2pPr>
            <a:lvl3pPr marL="832089" indent="-160704">
              <a:spcBef>
                <a:spcPts val="492"/>
              </a:spcBef>
              <a:buChar char=""/>
              <a:defRPr sz="2100"/>
            </a:lvl3pPr>
            <a:lvl4pPr marL="1153497" indent="-160704">
              <a:spcBef>
                <a:spcPts val="422"/>
              </a:spcBef>
              <a:buChar char=""/>
              <a:defRPr sz="2000"/>
            </a:lvl4pPr>
            <a:lvl5pPr marL="1474903" indent="-160704">
              <a:spcBef>
                <a:spcPts val="422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170803"/>
      </p:ext>
    </p:extLst>
  </p:cSld>
  <p:clrMapOvr>
    <a:masterClrMapping/>
  </p:clrMapOvr>
  <p:transition xmlns:p14="http://schemas.microsoft.com/office/powerpoint/2010/main"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LEG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395287" y="6308725"/>
            <a:ext cx="8353426" cy="1588"/>
          </a:xfrm>
          <a:prstGeom prst="line">
            <a:avLst/>
          </a:prstGeom>
          <a:ln w="25400">
            <a:solidFill/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1692275" y="1052513"/>
            <a:ext cx="5759450" cy="1588"/>
          </a:xfrm>
          <a:prstGeom prst="line">
            <a:avLst/>
          </a:prstGeom>
          <a:ln w="25400">
            <a:solidFill/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" name="ELEGANT_Base_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824" y="44452"/>
            <a:ext cx="1335088" cy="135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ELEGANT_Base_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1724" y="60325"/>
            <a:ext cx="1335088" cy="135255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547815" y="179390"/>
            <a:ext cx="5976939" cy="1162051"/>
          </a:xfrm>
          <a:prstGeom prst="rect">
            <a:avLst/>
          </a:prstGeom>
        </p:spPr>
        <p:txBody>
          <a:bodyPr lIns="35711" tIns="35711" rIns="35711" bIns="35711" anchor="ctr"/>
          <a:lstStyle>
            <a:lvl1pPr algn="ctr"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395287" y="1341437"/>
            <a:ext cx="8233173" cy="5516563"/>
          </a:xfrm>
          <a:prstGeom prst="rect">
            <a:avLst/>
          </a:prstGeom>
        </p:spPr>
        <p:txBody>
          <a:bodyPr/>
          <a:lstStyle>
            <a:lvl1pPr marL="269625" indent="-241056">
              <a:spcBef>
                <a:spcPts val="492"/>
              </a:spcBef>
              <a:buClrTx/>
              <a:buSzPct val="113750"/>
              <a:buFontTx/>
              <a:buBlip>
                <a:blip r:embed="rId4"/>
              </a:buBlip>
              <a:defRPr sz="24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defRPr>
            </a:lvl1pPr>
            <a:lvl2pPr marL="550858" indent="-200880">
              <a:spcBef>
                <a:spcPts val="492"/>
              </a:spcBef>
              <a:buClrTx/>
              <a:buSzPct val="110500"/>
              <a:buFontTx/>
              <a:buBlip>
                <a:blip r:embed="rId5"/>
              </a:buBlip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832089" indent="-160704">
              <a:spcBef>
                <a:spcPts val="422"/>
              </a:spcBef>
              <a:buClrTx/>
              <a:buSzPct val="110500"/>
              <a:buFontTx/>
              <a:buBlip>
                <a:blip r:embed="rId6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153497" indent="-160704">
              <a:spcBef>
                <a:spcPts val="422"/>
              </a:spcBef>
              <a:buClrTx/>
              <a:buSzPct val="97500"/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1474903" indent="-160704">
              <a:spcBef>
                <a:spcPts val="422"/>
              </a:spcBef>
              <a:buClrTx/>
              <a:buSzPct val="97500"/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8219800" y="6245228"/>
            <a:ext cx="203750" cy="200055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983885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97.xml"/><Relationship Id="rId49" Type="http://schemas.openxmlformats.org/officeDocument/2006/relationships/theme" Target="../theme/theme15.xml"/><Relationship Id="rId20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1.xml"/><Relationship Id="rId9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92.xml"/><Relationship Id="rId44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4.xml"/></Relationships>
</file>

<file path=ppt/slideMasters/_rels/slideMaster16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5.xml"/><Relationship Id="rId49" Type="http://schemas.openxmlformats.org/officeDocument/2006/relationships/theme" Target="../theme/theme16.xml"/><Relationship Id="rId20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30.xml"/><Relationship Id="rId34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2.xml"/><Relationship Id="rId36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5.xml"/><Relationship Id="rId39" Type="http://schemas.openxmlformats.org/officeDocument/2006/relationships/slideLayout" Target="../slideLayouts/slideLayout136.xml"/><Relationship Id="rId40" Type="http://schemas.openxmlformats.org/officeDocument/2006/relationships/slideLayout" Target="../slideLayouts/slideLayout137.xml"/><Relationship Id="rId41" Type="http://schemas.openxmlformats.org/officeDocument/2006/relationships/slideLayout" Target="../slideLayouts/slideLayout138.xml"/><Relationship Id="rId42" Type="http://schemas.openxmlformats.org/officeDocument/2006/relationships/slideLayout" Target="../slideLayouts/slideLayout139.xml"/><Relationship Id="rId43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2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1"/>
            <a:ext cx="8229600" cy="9906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9"/>
            <a:ext cx="2895600" cy="329184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763198E-6164-EE4D-B341-4976DAEE4162}" type="datetimeFigureOut">
              <a:rPr lang="en-US" smtClean="0"/>
              <a:t>2014-09-23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9"/>
            <a:ext cx="4114800" cy="329184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9"/>
            <a:ext cx="1066800" cy="329184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EB29984-4EBB-F842-9D05-8CBC9B8121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</p:sldLayoutIdLst>
  <p:txStyles>
    <p:titleStyle>
      <a:lvl1pPr algn="l" defTabSz="914071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14" indent="-182814" algn="l" defTabSz="914071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indent="-182814" algn="l" defTabSz="914071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256" indent="-182814" algn="l" defTabSz="914071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477" indent="-182814" algn="l" defTabSz="91407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293" indent="-137111" algn="l" defTabSz="914071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110" indent="-182814" algn="l" defTabSz="91407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3923" indent="-182814" algn="l" defTabSz="91407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6737" indent="-182814" algn="l" defTabSz="91407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19552" indent="-182814" algn="l" defTabSz="91407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163" y="464344"/>
            <a:ext cx="8989963" cy="1026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5" tIns="35705" rIns="76332" bIns="3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163" y="1483446"/>
            <a:ext cx="8989963" cy="5374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5" tIns="35705" rIns="76332" bIns="3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114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</p:sldLayoutIdLst>
  <p:transition xmlns:p14="http://schemas.microsoft.com/office/powerpoint/2010/main"/>
  <p:txStyles>
    <p:titleStyle>
      <a:lvl1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+mj-lt"/>
          <a:ea typeface="+mj-ea"/>
          <a:cs typeface="+mj-cs"/>
          <a:sym typeface="Arial" charset="0"/>
        </a:defRPr>
      </a:lvl1pPr>
      <a:lvl2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325821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647181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968539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289898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268914" indent="-241020" algn="l" rtl="0" fontAlgn="base">
        <a:spcBef>
          <a:spcPts val="633"/>
        </a:spcBef>
        <a:spcAft>
          <a:spcPct val="0"/>
        </a:spcAft>
        <a:buClr>
          <a:srgbClr val="DDDDDD"/>
        </a:buClr>
        <a:buSzPct val="85000"/>
        <a:buFont typeface="Wingdings" charset="2"/>
        <a:buChar char="o"/>
        <a:defRPr sz="27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1pPr>
      <a:lvl2pPr marL="514399" indent="-200849" algn="l" rtl="0" fontAlgn="base">
        <a:spcBef>
          <a:spcPts val="562"/>
        </a:spcBef>
        <a:spcAft>
          <a:spcPct val="0"/>
        </a:spcAft>
        <a:buClr>
          <a:srgbClr val="DDDDDD"/>
        </a:buClr>
        <a:buSzPct val="69000"/>
        <a:buFont typeface="Wingdings" charset="2"/>
        <a:buChar char="n"/>
        <a:defRPr sz="22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2pPr>
      <a:lvl3pPr marL="795584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p"/>
        <a:defRPr sz="21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3pPr>
      <a:lvl4pPr marL="1116946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n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4pPr>
      <a:lvl5pPr marL="1438304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5pPr>
      <a:lvl6pPr marL="1759662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6pPr>
      <a:lvl7pPr marL="2081021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7pPr>
      <a:lvl8pPr marL="2402379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8pPr>
      <a:lvl9pPr marL="2723736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5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1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7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457201"/>
            <a:ext cx="899001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1" y="1484313"/>
            <a:ext cx="89900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1C1C34"/>
                </a:solidFill>
                <a:latin typeface="Arial" charset="0"/>
              </a:rPr>
              <a:t>M. Chen</a:t>
            </a:r>
          </a:p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1C1C34"/>
                </a:solidFill>
                <a:latin typeface="Arial" charset="0"/>
              </a:rPr>
              <a:t>LLWI 2008</a:t>
            </a:r>
            <a:endParaRPr lang="en-US">
              <a:solidFill>
                <a:srgbClr val="1C1C34"/>
              </a:solidFill>
              <a:latin typeface="Arial" charset="0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fld id="{2E497865-3BE1-6A4B-B57F-529F001A741E}" type="slidenum">
              <a:rPr lang="en-US" smtClean="0">
                <a:solidFill>
                  <a:srgbClr val="1C1C34"/>
                </a:solidFill>
                <a:latin typeface="Arial" charset="0"/>
              </a:rPr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1C1C34"/>
              </a:solidFill>
              <a:latin typeface="Arial" charset="0"/>
            </a:endParaRPr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266701" y="6172200"/>
            <a:ext cx="8610600" cy="0"/>
          </a:xfrm>
          <a:prstGeom prst="line">
            <a:avLst/>
          </a:prstGeom>
          <a:noFill/>
          <a:ln w="12700">
            <a:solidFill>
              <a:srgbClr val="660066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rgbClr val="9D3BFF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50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1C1C34"/>
                </a:solidFill>
                <a:latin typeface="Arial" charset="0"/>
              </a:rPr>
              <a:t>February 19, 2008</a:t>
            </a:r>
            <a:endParaRPr lang="en-US">
              <a:solidFill>
                <a:srgbClr val="1C1C3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796" indent="-342796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722" indent="-285662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n"/>
        <a:defRPr sz="2500">
          <a:solidFill>
            <a:schemeClr val="tx2"/>
          </a:solidFill>
          <a:latin typeface="+mn-lt"/>
          <a:ea typeface="ＭＳ Ｐゴシック" charset="-128"/>
        </a:defRPr>
      </a:lvl2pPr>
      <a:lvl3pPr marL="1142647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p"/>
        <a:defRPr sz="2200">
          <a:solidFill>
            <a:schemeClr val="tx2"/>
          </a:solidFill>
          <a:latin typeface="+mn-lt"/>
          <a:ea typeface="ＭＳ Ｐゴシック" charset="-128"/>
        </a:defRPr>
      </a:lvl3pPr>
      <a:lvl4pPr marL="1599708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n"/>
        <a:defRPr sz="2000">
          <a:solidFill>
            <a:schemeClr val="tx2"/>
          </a:solidFill>
          <a:latin typeface="+mn-lt"/>
          <a:ea typeface="ＭＳ Ｐゴシック" charset="-128"/>
        </a:defRPr>
      </a:lvl4pPr>
      <a:lvl5pPr marL="2056770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5pPr>
      <a:lvl6pPr marL="2513830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6pPr>
      <a:lvl7pPr marL="2970888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7pPr>
      <a:lvl8pPr marL="3427949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8pPr>
      <a:lvl9pPr marL="3885006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163" y="464344"/>
            <a:ext cx="8989963" cy="1026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5" tIns="35705" rIns="76183" bIns="3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163" y="1483446"/>
            <a:ext cx="8989963" cy="5374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5" tIns="35705" rIns="76183" bIns="3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20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</p:sldLayoutIdLst>
  <p:transition xmlns:p14="http://schemas.microsoft.com/office/powerpoint/2010/main"/>
  <p:txStyles>
    <p:titleStyle>
      <a:lvl1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+mj-lt"/>
          <a:ea typeface="+mj-ea"/>
          <a:cs typeface="+mj-cs"/>
          <a:sym typeface="Arial" charset="0"/>
        </a:defRPr>
      </a:lvl1pPr>
      <a:lvl2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4465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325821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647181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968539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289898" algn="l" rtl="0" fontAlgn="base">
        <a:spcBef>
          <a:spcPct val="0"/>
        </a:spcBef>
        <a:spcAft>
          <a:spcPct val="0"/>
        </a:spcAft>
        <a:defRPr sz="35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268914" indent="-241020" algn="l" rtl="0" fontAlgn="base">
        <a:spcBef>
          <a:spcPts val="633"/>
        </a:spcBef>
        <a:spcAft>
          <a:spcPct val="0"/>
        </a:spcAft>
        <a:buClr>
          <a:srgbClr val="DDDDDD"/>
        </a:buClr>
        <a:buSzPct val="85000"/>
        <a:buFont typeface="Wingdings" charset="2"/>
        <a:buChar char="o"/>
        <a:defRPr sz="27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1pPr>
      <a:lvl2pPr marL="514399" indent="-200849" algn="l" rtl="0" fontAlgn="base">
        <a:spcBef>
          <a:spcPts val="562"/>
        </a:spcBef>
        <a:spcAft>
          <a:spcPct val="0"/>
        </a:spcAft>
        <a:buClr>
          <a:srgbClr val="DDDDDD"/>
        </a:buClr>
        <a:buSzPct val="69000"/>
        <a:buFont typeface="Wingdings" charset="2"/>
        <a:buChar char="n"/>
        <a:defRPr sz="22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2pPr>
      <a:lvl3pPr marL="795584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p"/>
        <a:defRPr sz="21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3pPr>
      <a:lvl4pPr marL="1116946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n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4pPr>
      <a:lvl5pPr marL="1438304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5pPr>
      <a:lvl6pPr marL="1759662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6pPr>
      <a:lvl7pPr marL="2081021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7pPr>
      <a:lvl8pPr marL="2402379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8pPr>
      <a:lvl9pPr marL="2723736" indent="-160679" algn="l" rtl="0" fontAlgn="base">
        <a:spcBef>
          <a:spcPts val="492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5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1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7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29032" y="305184"/>
            <a:ext cx="8609593" cy="1440"/>
          </a:xfrm>
          <a:prstGeom prst="line">
            <a:avLst/>
          </a:prstGeom>
          <a:ln w="76200">
            <a:solidFill>
              <a:srgbClr val="531B93"/>
            </a:solidFill>
            <a:round/>
          </a:ln>
        </p:spPr>
        <p:txBody>
          <a:bodyPr lIns="0" tIns="0" rIns="0" bIns="0"/>
          <a:lstStyle/>
          <a:p>
            <a:pPr defTabSz="3213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08034" y="457775"/>
            <a:ext cx="8989872" cy="1026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8034" y="1484173"/>
            <a:ext cx="8989872" cy="537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868796" indent="-315912">
              <a:spcBef>
                <a:spcPts val="800"/>
              </a:spcBef>
              <a:buChar char=""/>
              <a:defRPr sz="3600"/>
            </a:lvl2pPr>
            <a:lvl3pPr marL="1310121" indent="-252412">
              <a:spcBef>
                <a:spcPts val="700"/>
              </a:spcBef>
              <a:buChar char=""/>
              <a:defRPr sz="3000"/>
            </a:lvl3pPr>
            <a:lvl4pPr marL="1813359" indent="-252412">
              <a:spcBef>
                <a:spcPts val="600"/>
              </a:spcBef>
              <a:buChar char=""/>
              <a:defRPr sz="2800"/>
            </a:lvl4pPr>
            <a:lvl5pPr marL="2318184" indent="-252412">
              <a:spcBef>
                <a:spcPts val="6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6523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  <p:sldLayoutId id="2147484470" r:id="rId12"/>
    <p:sldLayoutId id="2147484471" r:id="rId13"/>
  </p:sldLayoutIdLst>
  <p:transition xmlns:p14="http://schemas.microsoft.com/office/powerpoint/2010/main" spd="med"/>
  <p:txStyles>
    <p:titleStyle>
      <a:lvl1pPr marL="45043" marR="45043" defTabSz="914566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1pPr>
      <a:lvl2pPr marL="45043" marR="45043" indent="160679" defTabSz="914566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2pPr>
      <a:lvl3pPr marL="45043" marR="45043" indent="321357" defTabSz="914566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3pPr>
      <a:lvl4pPr marL="45043" marR="45043" indent="482038" defTabSz="914566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4pPr>
      <a:lvl5pPr marL="45043" marR="45043" indent="642717" defTabSz="914566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5pPr>
      <a:lvl6pPr marL="45043" marR="45043" indent="803397" defTabSz="914566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6pPr>
      <a:lvl7pPr marL="45043" marR="45043" indent="964075" defTabSz="914566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7pPr>
      <a:lvl8pPr marL="45043" marR="45043" indent="1124756" defTabSz="914566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8pPr>
      <a:lvl9pPr marL="45043" marR="45043" indent="1285434" defTabSz="914566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00463" marR="45043" indent="-265565" defTabSz="914566">
        <a:spcBef>
          <a:spcPts val="633"/>
        </a:spcBef>
        <a:buClr>
          <a:srgbClr val="011993"/>
        </a:buClr>
        <a:buSzPct val="85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1pPr>
      <a:lvl2pPr marL="622999" marR="45043" indent="-234386" defTabSz="914566">
        <a:spcBef>
          <a:spcPts val="633"/>
        </a:spcBef>
        <a:buClr>
          <a:srgbClr val="011993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2pPr>
      <a:lvl3pPr marL="968174" marR="45043" indent="-224726" defTabSz="914566">
        <a:spcBef>
          <a:spcPts val="633"/>
        </a:spcBef>
        <a:buClr>
          <a:srgbClr val="011993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3pPr>
      <a:lvl4pPr marL="1337942" marR="45043" indent="-240781" defTabSz="914566">
        <a:spcBef>
          <a:spcPts val="633"/>
        </a:spcBef>
        <a:buClr>
          <a:srgbClr val="011993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4pPr>
      <a:lvl5pPr marL="1692779" marR="45043" indent="-240781" defTabSz="914566">
        <a:spcBef>
          <a:spcPts val="633"/>
        </a:spcBef>
        <a:buClr>
          <a:srgbClr val="011993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5pPr>
      <a:lvl6pPr marL="1692779" marR="45043" indent="-240781" defTabSz="914566">
        <a:spcBef>
          <a:spcPts val="633"/>
        </a:spcBef>
        <a:buClr>
          <a:srgbClr val="011993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6pPr>
      <a:lvl7pPr marL="1692779" marR="45043" indent="-240781" defTabSz="914566">
        <a:spcBef>
          <a:spcPts val="633"/>
        </a:spcBef>
        <a:buClr>
          <a:srgbClr val="011993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7pPr>
      <a:lvl8pPr marL="1692779" marR="45043" indent="-240781" defTabSz="914566">
        <a:spcBef>
          <a:spcPts val="633"/>
        </a:spcBef>
        <a:buClr>
          <a:srgbClr val="011993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8pPr>
      <a:lvl9pPr marL="1692779" marR="45043" indent="-240781" defTabSz="914566">
        <a:spcBef>
          <a:spcPts val="633"/>
        </a:spcBef>
        <a:buClr>
          <a:srgbClr val="011993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algn="ctr" defTabSz="526671">
        <a:defRPr sz="10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1pPr>
      <a:lvl2pPr indent="160679" algn="ctr" defTabSz="526671">
        <a:defRPr sz="10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2pPr>
      <a:lvl3pPr indent="321357" algn="ctr" defTabSz="526671">
        <a:defRPr sz="10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3pPr>
      <a:lvl4pPr indent="482038" algn="ctr" defTabSz="526671">
        <a:defRPr sz="10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4pPr>
      <a:lvl5pPr indent="642717" algn="ctr" defTabSz="526671">
        <a:defRPr sz="10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5pPr>
      <a:lvl6pPr indent="803397" algn="ctr" defTabSz="526671">
        <a:defRPr sz="10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6pPr>
      <a:lvl7pPr indent="964075" algn="ctr" defTabSz="526671">
        <a:defRPr sz="10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7pPr>
      <a:lvl8pPr indent="1124756" algn="ctr" defTabSz="526671">
        <a:defRPr sz="10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8pPr>
      <a:lvl9pPr indent="1285434" algn="ctr" defTabSz="526671">
        <a:defRPr sz="10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457201"/>
            <a:ext cx="899001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2" tIns="45635" rIns="91262" bIns="4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1" y="1484313"/>
            <a:ext cx="89900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2" tIns="45635" rIns="91262" bIns="4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2" tIns="45635" rIns="91262" bIns="4563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1C1C34"/>
                </a:solidFill>
                <a:latin typeface="Arial" charset="0"/>
              </a:rPr>
              <a:t>M. Chen</a:t>
            </a:r>
          </a:p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1C1C34"/>
                </a:solidFill>
                <a:latin typeface="Arial" charset="0"/>
              </a:rPr>
              <a:t>APS April Meeting 2009</a:t>
            </a:r>
            <a:endParaRPr lang="en-US">
              <a:solidFill>
                <a:srgbClr val="1C1C34"/>
              </a:solidFill>
              <a:latin typeface="Arial" charset="0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2" tIns="45635" rIns="91262" bIns="456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fld id="{FF5ABCCD-5A79-0A45-B676-CD2E973A9B2B}" type="slidenum">
              <a:rPr lang="en-US" smtClean="0">
                <a:solidFill>
                  <a:srgbClr val="1C1C34"/>
                </a:solidFill>
                <a:latin typeface="Arial" charset="0"/>
              </a:rPr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mtClean="0">
                <a:solidFill>
                  <a:srgbClr val="1C1C34"/>
                </a:solidFill>
                <a:latin typeface="Arial" charset="0"/>
              </a:rPr>
              <a:t> of 42</a:t>
            </a:r>
            <a:endParaRPr lang="en-US">
              <a:solidFill>
                <a:srgbClr val="1C1C34"/>
              </a:solidFill>
              <a:latin typeface="Arial" charset="0"/>
            </a:endParaRPr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266701" y="6172200"/>
            <a:ext cx="8610600" cy="0"/>
          </a:xfrm>
          <a:prstGeom prst="line">
            <a:avLst/>
          </a:prstGeom>
          <a:noFill/>
          <a:ln w="12700">
            <a:solidFill>
              <a:srgbClr val="006699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50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2" tIns="45635" rIns="91262" bIns="4563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1C1C34"/>
                </a:solidFill>
                <a:latin typeface="Arial" charset="0"/>
              </a:rPr>
              <a:t>May 4, 2009</a:t>
            </a:r>
            <a:endParaRPr lang="en-US">
              <a:solidFill>
                <a:srgbClr val="1C1C3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0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5" r:id="rId1"/>
    <p:sldLayoutId id="2147484486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796" indent="-342796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722" indent="-285662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n"/>
        <a:defRPr sz="2500">
          <a:solidFill>
            <a:schemeClr val="tx2"/>
          </a:solidFill>
          <a:latin typeface="+mn-lt"/>
          <a:ea typeface="ＭＳ Ｐゴシック" charset="-128"/>
        </a:defRPr>
      </a:lvl2pPr>
      <a:lvl3pPr marL="1142647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p"/>
        <a:defRPr sz="2200">
          <a:solidFill>
            <a:schemeClr val="tx2"/>
          </a:solidFill>
          <a:latin typeface="+mn-lt"/>
          <a:ea typeface="ＭＳ Ｐゴシック" charset="-128"/>
        </a:defRPr>
      </a:lvl3pPr>
      <a:lvl4pPr marL="1599708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n"/>
        <a:defRPr sz="2000">
          <a:solidFill>
            <a:schemeClr val="tx2"/>
          </a:solidFill>
          <a:latin typeface="+mn-lt"/>
          <a:ea typeface="ＭＳ Ｐゴシック" charset="-128"/>
        </a:defRPr>
      </a:lvl4pPr>
      <a:lvl5pPr marL="2056770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5pPr>
      <a:lvl6pPr marL="2513830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6pPr>
      <a:lvl7pPr marL="2970888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7pPr>
      <a:lvl8pPr marL="3427949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8pPr>
      <a:lvl9pPr marL="3885006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74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07949" y="455419"/>
            <a:ext cx="8990014" cy="1027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7949" y="1484312"/>
            <a:ext cx="8990014" cy="537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783590" indent="-285750">
              <a:spcBef>
                <a:spcPts val="800"/>
              </a:spcBef>
              <a:buChar char=""/>
              <a:defRPr sz="3400"/>
            </a:lvl2pPr>
            <a:lvl3pPr marL="1183639" indent="-228600">
              <a:spcBef>
                <a:spcPts val="700"/>
              </a:spcBef>
              <a:buChar char=""/>
              <a:defRPr sz="3000"/>
            </a:lvl3pPr>
            <a:lvl4pPr marL="1640839" indent="-228600">
              <a:spcBef>
                <a:spcPts val="600"/>
              </a:spcBef>
              <a:buChar char=""/>
              <a:defRPr sz="2800"/>
            </a:lvl4pPr>
            <a:lvl5pPr marL="2098039" indent="-228600">
              <a:spcBef>
                <a:spcPts val="6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7531840" y="6250783"/>
            <a:ext cx="176323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580260">
              <a:defRPr sz="1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 kern="0">
                <a:latin typeface="Arial"/>
                <a:ea typeface="Arial"/>
                <a:cs typeface="Arial"/>
              </a:rPr>
              <a:pPr/>
              <a:t>‹#›</a:t>
            </a:fld>
            <a:endParaRPr kern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59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499" r:id="rId12"/>
    <p:sldLayoutId id="2147484500" r:id="rId13"/>
    <p:sldLayoutId id="2147484501" r:id="rId14"/>
    <p:sldLayoutId id="2147484502" r:id="rId15"/>
    <p:sldLayoutId id="2147484503" r:id="rId16"/>
    <p:sldLayoutId id="2147484504" r:id="rId17"/>
    <p:sldLayoutId id="2147484505" r:id="rId18"/>
    <p:sldLayoutId id="2147484506" r:id="rId19"/>
    <p:sldLayoutId id="2147484507" r:id="rId20"/>
    <p:sldLayoutId id="2147484508" r:id="rId21"/>
    <p:sldLayoutId id="2147484509" r:id="rId22"/>
    <p:sldLayoutId id="2147484510" r:id="rId23"/>
    <p:sldLayoutId id="2147484511" r:id="rId24"/>
    <p:sldLayoutId id="2147484512" r:id="rId25"/>
    <p:sldLayoutId id="2147484513" r:id="rId26"/>
    <p:sldLayoutId id="2147484514" r:id="rId27"/>
    <p:sldLayoutId id="2147484515" r:id="rId28"/>
    <p:sldLayoutId id="2147484516" r:id="rId29"/>
    <p:sldLayoutId id="2147484517" r:id="rId30"/>
    <p:sldLayoutId id="2147484518" r:id="rId31"/>
    <p:sldLayoutId id="2147484519" r:id="rId32"/>
    <p:sldLayoutId id="2147484520" r:id="rId33"/>
    <p:sldLayoutId id="2147484521" r:id="rId34"/>
    <p:sldLayoutId id="2147484522" r:id="rId35"/>
    <p:sldLayoutId id="2147484523" r:id="rId36"/>
    <p:sldLayoutId id="2147484524" r:id="rId37"/>
    <p:sldLayoutId id="2147484525" r:id="rId38"/>
    <p:sldLayoutId id="2147484526" r:id="rId39"/>
    <p:sldLayoutId id="2147484527" r:id="rId40"/>
    <p:sldLayoutId id="2147484528" r:id="rId41"/>
    <p:sldLayoutId id="2147484529" r:id="rId42"/>
    <p:sldLayoutId id="2147484530" r:id="rId43"/>
    <p:sldLayoutId id="2147484531" r:id="rId44"/>
    <p:sldLayoutId id="2147484532" r:id="rId45"/>
    <p:sldLayoutId id="2147484533" r:id="rId46"/>
    <p:sldLayoutId id="2147484534" r:id="rId47"/>
    <p:sldLayoutId id="2147484535" r:id="rId48"/>
  </p:sldLayoutIdLst>
  <p:transition xmlns:p14="http://schemas.microsoft.com/office/powerpoint/2010/main" spd="med"/>
  <p:txStyles>
    <p:titleStyle>
      <a:lvl1pPr marL="40628" marR="40628" defTabSz="910562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1pPr>
      <a:lvl2pPr marL="40628" marR="40628" indent="160688" defTabSz="910562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2pPr>
      <a:lvl3pPr marL="40628" marR="40628" indent="321374" defTabSz="910562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3pPr>
      <a:lvl4pPr marL="40628" marR="40628" indent="482062" defTabSz="910562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4pPr>
      <a:lvl5pPr marL="40628" marR="40628" indent="642750" defTabSz="910562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5pPr>
      <a:lvl6pPr marL="40628" marR="40628" indent="803438" defTabSz="910562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6pPr>
      <a:lvl7pPr marL="40628" marR="40628" indent="964124" defTabSz="910562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7pPr>
      <a:lvl8pPr marL="40628" marR="40628" indent="1124814" defTabSz="910562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8pPr>
      <a:lvl9pPr marL="40628" marR="40628" indent="1285500" defTabSz="910562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269596" marR="40628" indent="-241032" defTabSz="910562">
        <a:spcBef>
          <a:spcPts val="633"/>
        </a:spcBef>
        <a:buClr>
          <a:srgbClr val="E4E4E4"/>
        </a:buClr>
        <a:buSzPct val="85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1pPr>
      <a:lvl2pPr marL="574431" marR="40628" indent="-224489" defTabSz="910562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2pPr>
      <a:lvl3pPr marL="874853" marR="40628" indent="-203538" defTabSz="910562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3pPr>
      <a:lvl4pPr marL="1210767" marR="40628" indent="-218076" defTabSz="910562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4pPr>
      <a:lvl5pPr marL="1532143" marR="40628" indent="-218076" defTabSz="910562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5pPr>
      <a:lvl6pPr marL="1532143" marR="40628" indent="-218076" defTabSz="910562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6pPr>
      <a:lvl7pPr marL="1532143" marR="40628" indent="-218076" defTabSz="910562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7pPr>
      <a:lvl8pPr marL="1532143" marR="40628" indent="-218076" defTabSz="910562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8pPr>
      <a:lvl9pPr marL="1532143" marR="40628" indent="-218076" defTabSz="910562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algn="ctr" defTabSz="58026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1pPr>
      <a:lvl2pPr indent="160688" algn="ctr" defTabSz="58026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2pPr>
      <a:lvl3pPr indent="321374" algn="ctr" defTabSz="58026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3pPr>
      <a:lvl4pPr indent="482062" algn="ctr" defTabSz="58026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4pPr>
      <a:lvl5pPr indent="642750" algn="ctr" defTabSz="58026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5pPr>
      <a:lvl6pPr indent="803438" algn="ctr" defTabSz="58026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6pPr>
      <a:lvl7pPr indent="964124" algn="ctr" defTabSz="58026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7pPr>
      <a:lvl8pPr indent="1124814" algn="ctr" defTabSz="58026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8pPr>
      <a:lvl9pPr indent="1285500" algn="ctr" defTabSz="58026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32172" y="303609"/>
            <a:ext cx="8608219" cy="1588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407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07949" y="455417"/>
            <a:ext cx="8990014" cy="1027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7949" y="1484312"/>
            <a:ext cx="8990014" cy="537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783590" indent="-285750">
              <a:spcBef>
                <a:spcPts val="800"/>
              </a:spcBef>
              <a:buChar char=""/>
              <a:defRPr sz="3400"/>
            </a:lvl2pPr>
            <a:lvl3pPr marL="1183639" indent="-228600">
              <a:spcBef>
                <a:spcPts val="700"/>
              </a:spcBef>
              <a:buChar char=""/>
              <a:defRPr sz="3000"/>
            </a:lvl3pPr>
            <a:lvl4pPr marL="1640839" indent="-228600">
              <a:spcBef>
                <a:spcPts val="600"/>
              </a:spcBef>
              <a:buChar char=""/>
              <a:defRPr sz="2800"/>
            </a:lvl4pPr>
            <a:lvl5pPr marL="2098039" indent="-228600">
              <a:spcBef>
                <a:spcPts val="6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7531840" y="6250783"/>
            <a:ext cx="176323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580320">
              <a:defRPr sz="110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 kern="0">
                <a:latin typeface="Arial"/>
                <a:ea typeface="Arial"/>
                <a:cs typeface="Arial"/>
              </a:rPr>
              <a:pPr/>
              <a:t>‹#›</a:t>
            </a:fld>
            <a:endParaRPr kern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43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  <p:sldLayoutId id="2147484548" r:id="rId12"/>
    <p:sldLayoutId id="2147484549" r:id="rId13"/>
    <p:sldLayoutId id="2147484550" r:id="rId14"/>
    <p:sldLayoutId id="2147484551" r:id="rId15"/>
    <p:sldLayoutId id="2147484552" r:id="rId16"/>
    <p:sldLayoutId id="2147484553" r:id="rId17"/>
    <p:sldLayoutId id="2147484554" r:id="rId18"/>
    <p:sldLayoutId id="2147484555" r:id="rId19"/>
    <p:sldLayoutId id="2147484556" r:id="rId20"/>
    <p:sldLayoutId id="2147484557" r:id="rId21"/>
    <p:sldLayoutId id="2147484558" r:id="rId22"/>
    <p:sldLayoutId id="2147484559" r:id="rId23"/>
    <p:sldLayoutId id="2147484560" r:id="rId24"/>
    <p:sldLayoutId id="2147484561" r:id="rId25"/>
    <p:sldLayoutId id="2147484562" r:id="rId26"/>
    <p:sldLayoutId id="2147484563" r:id="rId27"/>
    <p:sldLayoutId id="2147484564" r:id="rId28"/>
    <p:sldLayoutId id="2147484565" r:id="rId29"/>
    <p:sldLayoutId id="2147484566" r:id="rId30"/>
    <p:sldLayoutId id="2147484567" r:id="rId31"/>
    <p:sldLayoutId id="2147484568" r:id="rId32"/>
    <p:sldLayoutId id="2147484569" r:id="rId33"/>
    <p:sldLayoutId id="2147484570" r:id="rId34"/>
    <p:sldLayoutId id="2147484571" r:id="rId35"/>
    <p:sldLayoutId id="2147484572" r:id="rId36"/>
    <p:sldLayoutId id="2147484573" r:id="rId37"/>
    <p:sldLayoutId id="2147484574" r:id="rId38"/>
    <p:sldLayoutId id="2147484575" r:id="rId39"/>
    <p:sldLayoutId id="2147484576" r:id="rId40"/>
    <p:sldLayoutId id="2147484577" r:id="rId41"/>
    <p:sldLayoutId id="2147484578" r:id="rId42"/>
    <p:sldLayoutId id="2147484579" r:id="rId43"/>
    <p:sldLayoutId id="2147484580" r:id="rId44"/>
    <p:sldLayoutId id="2147484581" r:id="rId45"/>
    <p:sldLayoutId id="2147484582" r:id="rId46"/>
    <p:sldLayoutId id="2147484583" r:id="rId47"/>
    <p:sldLayoutId id="2147484584" r:id="rId48"/>
  </p:sldLayoutIdLst>
  <p:transition xmlns:p14="http://schemas.microsoft.com/office/powerpoint/2010/main" spd="med"/>
  <p:txStyles>
    <p:titleStyle>
      <a:lvl1pPr marL="40632" marR="40632" defTabSz="910655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1pPr>
      <a:lvl2pPr marL="40632" marR="40632" indent="160704" defTabSz="910655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2pPr>
      <a:lvl3pPr marL="40632" marR="40632" indent="321407" defTabSz="910655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3pPr>
      <a:lvl4pPr marL="40632" marR="40632" indent="482111" defTabSz="910655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4pPr>
      <a:lvl5pPr marL="40632" marR="40632" indent="642816" defTabSz="910655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5pPr>
      <a:lvl6pPr marL="40632" marR="40632" indent="803520" defTabSz="910655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6pPr>
      <a:lvl7pPr marL="40632" marR="40632" indent="964224" defTabSz="910655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7pPr>
      <a:lvl8pPr marL="40632" marR="40632" indent="1124930" defTabSz="910655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8pPr>
      <a:lvl9pPr marL="40632" marR="40632" indent="1285631" defTabSz="910655">
        <a:defRPr sz="38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269624" marR="40632" indent="-241056" defTabSz="910655">
        <a:spcBef>
          <a:spcPts val="633"/>
        </a:spcBef>
        <a:buClr>
          <a:srgbClr val="E4E4E4"/>
        </a:buClr>
        <a:buSzPct val="85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1pPr>
      <a:lvl2pPr marL="574490" marR="40632" indent="-224512" defTabSz="910655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2pPr>
      <a:lvl3pPr marL="874943" marR="40632" indent="-203559" defTabSz="910655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3pPr>
      <a:lvl4pPr marL="1210891" marR="40632" indent="-218098" defTabSz="910655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4pPr>
      <a:lvl5pPr marL="1532300" marR="40632" indent="-218098" defTabSz="910655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5pPr>
      <a:lvl6pPr marL="1532300" marR="40632" indent="-218098" defTabSz="910655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6pPr>
      <a:lvl7pPr marL="1532300" marR="40632" indent="-218098" defTabSz="910655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7pPr>
      <a:lvl8pPr marL="1532300" marR="40632" indent="-218098" defTabSz="910655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8pPr>
      <a:lvl9pPr marL="1532300" marR="40632" indent="-218098" defTabSz="910655">
        <a:spcBef>
          <a:spcPts val="633"/>
        </a:spcBef>
        <a:buClr>
          <a:srgbClr val="E4E4E4"/>
        </a:buClr>
        <a:buSzPct val="70000"/>
        <a:buFont typeface="Wingdings"/>
        <a:buChar char=""/>
        <a:defRPr sz="2700">
          <a:solidFill>
            <a:srgbClr val="252744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algn="ctr" defTabSz="58032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1pPr>
      <a:lvl2pPr indent="160704" algn="ctr" defTabSz="58032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2pPr>
      <a:lvl3pPr indent="321407" algn="ctr" defTabSz="58032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3pPr>
      <a:lvl4pPr indent="482111" algn="ctr" defTabSz="58032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4pPr>
      <a:lvl5pPr indent="642816" algn="ctr" defTabSz="58032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5pPr>
      <a:lvl6pPr indent="803520" algn="ctr" defTabSz="58032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6pPr>
      <a:lvl7pPr indent="964224" algn="ctr" defTabSz="58032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7pPr>
      <a:lvl8pPr indent="1124930" algn="ctr" defTabSz="58032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8pPr>
      <a:lvl9pPr indent="1285631" algn="ctr" defTabSz="580320">
        <a:defRPr sz="1100">
          <a:solidFill>
            <a:schemeClr val="tx1"/>
          </a:solidFill>
          <a:uFill>
            <a:solidFill>
              <a:srgbClr val="252744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158" y="457648"/>
            <a:ext cx="8989963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80770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158" y="1483446"/>
            <a:ext cx="8989963" cy="53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80770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161735" y="6384727"/>
            <a:ext cx="21877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88" tIns="32144" rIns="64288" bIns="32144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1C1C34"/>
                </a:solidFill>
                <a:latin typeface="+mn-lt"/>
                <a:ea typeface="ＭＳ Ｐゴシック" charset="0"/>
                <a:cs typeface="Arial" charset="0"/>
              </a:defRPr>
            </a:lvl1pPr>
            <a:lvl2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2C78ECB2-EFB9-1442-8201-8B97D4B588AC}" type="slidenum">
              <a:rPr lang="en-US" smtClean="0">
                <a:latin typeface="Arial"/>
                <a:sym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76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</p:sldLayoutIdLst>
  <p:transition xmlns:p14="http://schemas.microsoft.com/office/powerpoint/2010/main"/>
  <p:hf hdr="0" ftr="0" dt="0"/>
  <p:txStyles>
    <p:titleStyle>
      <a:lvl1pPr marL="8929" algn="l" rtl="0" fontAlgn="base">
        <a:spcBef>
          <a:spcPct val="0"/>
        </a:spcBef>
        <a:spcAft>
          <a:spcPct val="0"/>
        </a:spcAft>
        <a:defRPr sz="3800">
          <a:solidFill>
            <a:srgbClr val="1C1C34"/>
          </a:solidFill>
          <a:latin typeface="+mj-lt"/>
          <a:ea typeface="+mj-ea"/>
          <a:cs typeface="+mj-cs"/>
          <a:sym typeface="Arial" charset="0"/>
        </a:defRPr>
      </a:lvl1pPr>
      <a:lvl2pPr marL="8929" algn="l" rtl="0" fontAlgn="base">
        <a:spcBef>
          <a:spcPct val="0"/>
        </a:spcBef>
        <a:spcAft>
          <a:spcPct val="0"/>
        </a:spcAft>
        <a:defRPr sz="3800">
          <a:solidFill>
            <a:srgbClr val="1C1C34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8929" algn="l" rtl="0" fontAlgn="base">
        <a:spcBef>
          <a:spcPct val="0"/>
        </a:spcBef>
        <a:spcAft>
          <a:spcPct val="0"/>
        </a:spcAft>
        <a:defRPr sz="3800">
          <a:solidFill>
            <a:srgbClr val="1C1C34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8929" algn="l" rtl="0" fontAlgn="base">
        <a:spcBef>
          <a:spcPct val="0"/>
        </a:spcBef>
        <a:spcAft>
          <a:spcPct val="0"/>
        </a:spcAft>
        <a:defRPr sz="3800">
          <a:solidFill>
            <a:srgbClr val="1C1C34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8929" algn="l" rtl="0" fontAlgn="base">
        <a:spcBef>
          <a:spcPct val="0"/>
        </a:spcBef>
        <a:spcAft>
          <a:spcPct val="0"/>
        </a:spcAft>
        <a:defRPr sz="3800">
          <a:solidFill>
            <a:srgbClr val="1C1C34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330370" algn="l" rtl="0" fontAlgn="base">
        <a:spcBef>
          <a:spcPct val="0"/>
        </a:spcBef>
        <a:spcAft>
          <a:spcPct val="0"/>
        </a:spcAft>
        <a:defRPr sz="3800">
          <a:solidFill>
            <a:srgbClr val="1C1C34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651811" algn="l" rtl="0" fontAlgn="base">
        <a:spcBef>
          <a:spcPct val="0"/>
        </a:spcBef>
        <a:spcAft>
          <a:spcPct val="0"/>
        </a:spcAft>
        <a:defRPr sz="3800">
          <a:solidFill>
            <a:srgbClr val="1C1C34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973251" algn="l" rtl="0" fontAlgn="base">
        <a:spcBef>
          <a:spcPct val="0"/>
        </a:spcBef>
        <a:spcAft>
          <a:spcPct val="0"/>
        </a:spcAft>
        <a:defRPr sz="3800">
          <a:solidFill>
            <a:srgbClr val="1C1C34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294693" algn="l" rtl="0" fontAlgn="base">
        <a:spcBef>
          <a:spcPct val="0"/>
        </a:spcBef>
        <a:spcAft>
          <a:spcPct val="0"/>
        </a:spcAft>
        <a:defRPr sz="3800">
          <a:solidFill>
            <a:srgbClr val="1C1C34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00235" indent="-265635" algn="l" rtl="0" fontAlgn="base">
        <a:spcBef>
          <a:spcPts val="633"/>
        </a:spcBef>
        <a:spcAft>
          <a:spcPct val="0"/>
        </a:spcAft>
        <a:buClr>
          <a:srgbClr val="000080"/>
        </a:buClr>
        <a:buSzPct val="85000"/>
        <a:buFont typeface="Wingdings" charset="0"/>
        <a:buChar char="o"/>
        <a:defRPr sz="27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1pPr>
      <a:lvl2pPr marL="574800" indent="-222106" algn="l" rtl="0" fontAlgn="base">
        <a:spcBef>
          <a:spcPts val="562"/>
        </a:spcBef>
        <a:spcAft>
          <a:spcPct val="0"/>
        </a:spcAft>
        <a:buClr>
          <a:srgbClr val="000080"/>
        </a:buClr>
        <a:buSzPct val="69000"/>
        <a:buFont typeface="Wingdings" charset="0"/>
        <a:buChar char="n"/>
        <a:defRPr sz="25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2pPr>
      <a:lvl3pPr marL="885078" indent="-177463" algn="l" rtl="0" fontAlgn="base">
        <a:spcBef>
          <a:spcPts val="492"/>
        </a:spcBef>
        <a:spcAft>
          <a:spcPct val="0"/>
        </a:spcAft>
        <a:buClr>
          <a:srgbClr val="000080"/>
        </a:buClr>
        <a:buSzPct val="69000"/>
        <a:buFont typeface="Wingdings" charset="0"/>
        <a:buChar char="p"/>
        <a:defRPr sz="21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3pPr>
      <a:lvl4pPr marL="1238887" indent="-177463" algn="l" rtl="0" fontAlgn="base">
        <a:spcBef>
          <a:spcPts val="492"/>
        </a:spcBef>
        <a:spcAft>
          <a:spcPct val="0"/>
        </a:spcAft>
        <a:buClr>
          <a:srgbClr val="000080"/>
        </a:buClr>
        <a:buSzPct val="69000"/>
        <a:buFont typeface="Wingdings" charset="0"/>
        <a:buChar char="n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4pPr>
      <a:lvl5pPr marL="1593812" indent="-177463" algn="l" rtl="0" fontAlgn="base">
        <a:spcBef>
          <a:spcPts val="492"/>
        </a:spcBef>
        <a:spcAft>
          <a:spcPct val="0"/>
        </a:spcAft>
        <a:buClr>
          <a:srgbClr val="000080"/>
        </a:buClr>
        <a:buSzPct val="69000"/>
        <a:buFont typeface="Wingdings" charset="0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5pPr>
      <a:lvl6pPr marL="1915252" indent="-177463" algn="l" rtl="0" fontAlgn="base">
        <a:spcBef>
          <a:spcPts val="492"/>
        </a:spcBef>
        <a:spcAft>
          <a:spcPct val="0"/>
        </a:spcAft>
        <a:buClr>
          <a:srgbClr val="000080"/>
        </a:buClr>
        <a:buSzPct val="69000"/>
        <a:buFont typeface="Wingdings" charset="0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6pPr>
      <a:lvl7pPr marL="2236693" indent="-177463" algn="l" rtl="0" fontAlgn="base">
        <a:spcBef>
          <a:spcPts val="492"/>
        </a:spcBef>
        <a:spcAft>
          <a:spcPct val="0"/>
        </a:spcAft>
        <a:buClr>
          <a:srgbClr val="000080"/>
        </a:buClr>
        <a:buSzPct val="69000"/>
        <a:buFont typeface="Wingdings" charset="0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7pPr>
      <a:lvl8pPr marL="2558134" indent="-177463" algn="l" rtl="0" fontAlgn="base">
        <a:spcBef>
          <a:spcPts val="492"/>
        </a:spcBef>
        <a:spcAft>
          <a:spcPct val="0"/>
        </a:spcAft>
        <a:buClr>
          <a:srgbClr val="000080"/>
        </a:buClr>
        <a:buSzPct val="69000"/>
        <a:buFont typeface="Wingdings" charset="0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8pPr>
      <a:lvl9pPr marL="2879575" indent="-177463" algn="l" rtl="0" fontAlgn="base">
        <a:spcBef>
          <a:spcPts val="492"/>
        </a:spcBef>
        <a:spcAft>
          <a:spcPct val="0"/>
        </a:spcAft>
        <a:buClr>
          <a:srgbClr val="000080"/>
        </a:buClr>
        <a:buSzPct val="69000"/>
        <a:buFont typeface="Wingdings" charset="0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274588"/>
            <a:ext cx="823317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02" tIns="26702" rIns="26702" bIns="26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561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8" r:id="rId1"/>
    <p:sldLayoutId id="2147484599" r:id="rId2"/>
    <p:sldLayoutId id="2147484600" r:id="rId3"/>
    <p:sldLayoutId id="2147484601" r:id="rId4"/>
    <p:sldLayoutId id="2147484602" r:id="rId5"/>
    <p:sldLayoutId id="2147484603" r:id="rId6"/>
    <p:sldLayoutId id="2147484604" r:id="rId7"/>
    <p:sldLayoutId id="2147484605" r:id="rId8"/>
    <p:sldLayoutId id="2147484606" r:id="rId9"/>
    <p:sldLayoutId id="2147484607" r:id="rId10"/>
    <p:sldLayoutId id="214748460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3204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6409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961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2819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240378" indent="-240378" algn="l" rtl="0" fontAlgn="base">
        <a:spcBef>
          <a:spcPts val="773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520814" indent="-200305" algn="l" rtl="0" fontAlgn="base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801224" indent="-160249" algn="l" rtl="0" fontAlgn="base">
        <a:spcBef>
          <a:spcPts val="562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121717" indent="-1602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442192" indent="-1602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1762705" indent="-1602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083171" indent="-1602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2403669" indent="-1602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2724141" indent="-1602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3204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479" algn="l" defTabSz="3204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0969" algn="l" defTabSz="3204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1463" algn="l" defTabSz="3204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1948" algn="l" defTabSz="3204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2444" algn="l" defTabSz="3204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2922" algn="l" defTabSz="3204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3416" algn="l" defTabSz="3204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3905" algn="l" defTabSz="3204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80" rIns="91359" bIns="45680" rtlCol="0" anchor="ctr"/>
          <a:lstStyle/>
          <a:p>
            <a:pPr algn="ctr" defTabSz="913603"/>
            <a:endParaRPr lang="en-US">
              <a:solidFill>
                <a:srgbClr val="FFFFFF"/>
              </a:solidFill>
              <a:latin typeface="Arial"/>
              <a:sym typeface="Helvetica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1"/>
            <a:ext cx="8229600" cy="990600"/>
          </a:xfrm>
          <a:prstGeom prst="rect">
            <a:avLst/>
          </a:prstGeom>
        </p:spPr>
        <p:txBody>
          <a:bodyPr vert="horz" lIns="91359" tIns="45680" rIns="91359" bIns="456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359" tIns="45680" rIns="91359" bIns="456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80" rIns="91359" bIns="45680" rtlCol="0" anchor="ctr"/>
          <a:lstStyle/>
          <a:p>
            <a:pPr algn="ctr" defTabSz="913603"/>
            <a:endParaRPr lang="en-US">
              <a:solidFill>
                <a:srgbClr val="FFFFFF"/>
              </a:solidFill>
              <a:latin typeface="Arial"/>
              <a:sym typeface="Helvetic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9"/>
            <a:ext cx="2895600" cy="329184"/>
          </a:xfrm>
          <a:prstGeom prst="rect">
            <a:avLst/>
          </a:prstGeom>
        </p:spPr>
        <p:txBody>
          <a:bodyPr vert="horz" lIns="91359" tIns="45680" rIns="91359" bIns="4568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3603"/>
            <a:fld id="{A80CB818-7379-467D-8E76-EF9D9074A26C}" type="datetime2">
              <a:rPr lang="en-US" smtClean="0">
                <a:latin typeface="Arial"/>
                <a:ea typeface="ＭＳ Ｐゴシック" charset="0"/>
                <a:cs typeface="ＭＳ Ｐゴシック" charset="0"/>
                <a:sym typeface="Helvetica" charset="0"/>
              </a:rPr>
              <a:pPr defTabSz="913603"/>
              <a:t>Tuesday, September 23, 14</a:t>
            </a:fld>
            <a:endParaRPr lang="en-US" dirty="0">
              <a:latin typeface="Arial"/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9"/>
            <a:ext cx="4114800" cy="329184"/>
          </a:xfrm>
          <a:prstGeom prst="rect">
            <a:avLst/>
          </a:prstGeom>
        </p:spPr>
        <p:txBody>
          <a:bodyPr vert="horz" lIns="91359" tIns="45680" rIns="91359" bIns="4568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 defTabSz="913603"/>
            <a:endParaRPr lang="en-US" dirty="0">
              <a:latin typeface="Arial"/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9"/>
            <a:ext cx="1066800" cy="329184"/>
          </a:xfrm>
          <a:prstGeom prst="rect">
            <a:avLst/>
          </a:prstGeom>
        </p:spPr>
        <p:txBody>
          <a:bodyPr vert="horz" lIns="91359" tIns="45680" rIns="91359" bIns="4568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defTabSz="913603"/>
            <a:fld id="{0CFEC368-1D7A-4F81-ABF6-AE0E36BAF64C}" type="slidenum">
              <a:rPr lang="en-US" smtClean="0">
                <a:latin typeface="Arial"/>
                <a:ea typeface="ＭＳ Ｐゴシック" charset="0"/>
                <a:cs typeface="ＭＳ Ｐゴシック" charset="0"/>
                <a:sym typeface="Helvetica" charset="0"/>
              </a:rPr>
              <a:pPr defTabSz="913603"/>
              <a:t>‹#›</a:t>
            </a:fld>
            <a:endParaRPr lang="en-US" dirty="0">
              <a:latin typeface="Arial"/>
              <a:ea typeface="ＭＳ Ｐゴシック" charset="0"/>
              <a:cs typeface="ＭＳ Ｐゴシック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8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hf sldNum="0" hdr="0" ftr="0" dt="0"/>
  <p:txStyles>
    <p:titleStyle>
      <a:lvl1pPr algn="l" defTabSz="913603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720" indent="-182720" algn="l" defTabSz="913603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8" indent="-182720" algn="l" defTabSz="913603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877" indent="-182720" algn="l" defTabSz="913603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961" indent="-182720" algn="l" defTabSz="91360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684" indent="-137041" algn="l" defTabSz="913603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10" indent="-182720" algn="l" defTabSz="91360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3127" indent="-182720" algn="l" defTabSz="91360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5847" indent="-182720" algn="l" defTabSz="91360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18570" indent="-182720" algn="l" defTabSz="91360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8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1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7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4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1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1236" y="85007"/>
            <a:ext cx="8227294" cy="15185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236" y="1603562"/>
            <a:ext cx="8227294" cy="5254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45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</p:sldLayoutIdLst>
  <p:transition xmlns:p14="http://schemas.microsoft.com/office/powerpoint/2010/main"/>
  <p:txStyles>
    <p:titleStyle>
      <a:lvl1pPr marL="782209" algn="ctr" rtl="0" fontAlgn="base">
        <a:lnSpc>
          <a:spcPct val="102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782209" algn="ctr" rtl="0" fontAlgn="base">
        <a:lnSpc>
          <a:spcPct val="102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782209" algn="ctr" rtl="0" fontAlgn="base">
        <a:lnSpc>
          <a:spcPct val="102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782209" algn="ctr" rtl="0" fontAlgn="base">
        <a:lnSpc>
          <a:spcPct val="102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782209" algn="ctr" rtl="0" fontAlgn="base">
        <a:lnSpc>
          <a:spcPct val="102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1197082" algn="ctr" rtl="0" fontAlgn="base">
        <a:lnSpc>
          <a:spcPct val="102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611952" algn="ctr" rtl="0" fontAlgn="base">
        <a:lnSpc>
          <a:spcPct val="102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2026827" algn="ctr" rtl="0" fontAlgn="base">
        <a:lnSpc>
          <a:spcPct val="102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2441701" algn="ctr" rtl="0" fontAlgn="base">
        <a:lnSpc>
          <a:spcPct val="102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355811" indent="-266498" algn="l" rtl="0" fontAlgn="base">
        <a:lnSpc>
          <a:spcPct val="102000"/>
        </a:lnSpc>
        <a:spcBef>
          <a:spcPts val="1271"/>
        </a:spcBef>
        <a:spcAft>
          <a:spcPct val="0"/>
        </a:spcAft>
        <a:buClr>
          <a:srgbClr val="000000"/>
        </a:buClr>
        <a:buSzPct val="44000"/>
        <a:buFont typeface="Wingdings" charset="2"/>
        <a:buChar char="l"/>
        <a:defRPr sz="2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10182" indent="-236248" algn="l" rtl="0" fontAlgn="base">
        <a:lnSpc>
          <a:spcPct val="102000"/>
        </a:lnSpc>
        <a:spcBef>
          <a:spcPts val="998"/>
        </a:spcBef>
        <a:spcAft>
          <a:spcPct val="0"/>
        </a:spcAft>
        <a:buClr>
          <a:srgbClr val="000000"/>
        </a:buClr>
        <a:buSzPct val="75000"/>
        <a:buFont typeface="Symbol" charset="2"/>
        <a:buChar char="−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65995" indent="-177186" algn="l" rtl="0" fontAlgn="base">
        <a:lnSpc>
          <a:spcPct val="102000"/>
        </a:lnSpc>
        <a:spcBef>
          <a:spcPts val="817"/>
        </a:spcBef>
        <a:spcAft>
          <a:spcPct val="0"/>
        </a:spcAft>
        <a:buClr>
          <a:srgbClr val="000000"/>
        </a:buClr>
        <a:buSzPct val="44000"/>
        <a:buFont typeface="Wingdings" charset="2"/>
        <a:buChar char="l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421806" indent="-177186" algn="l" rtl="0" fontAlgn="base">
        <a:lnSpc>
          <a:spcPct val="102000"/>
        </a:lnSpc>
        <a:spcBef>
          <a:spcPts val="545"/>
        </a:spcBef>
        <a:spcAft>
          <a:spcPct val="0"/>
        </a:spcAft>
        <a:buClr>
          <a:srgbClr val="000000"/>
        </a:buClr>
        <a:buSzPct val="75000"/>
        <a:buFont typeface="Symbol" charset="2"/>
        <a:buChar char="−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777616" indent="-178627" algn="l" rtl="0" fontAlgn="base">
        <a:lnSpc>
          <a:spcPct val="102000"/>
        </a:lnSpc>
        <a:spcBef>
          <a:spcPts val="272"/>
        </a:spcBef>
        <a:spcAft>
          <a:spcPct val="0"/>
        </a:spcAft>
        <a:buClr>
          <a:srgbClr val="000000"/>
        </a:buClr>
        <a:buSzPct val="44000"/>
        <a:buFont typeface="Wingdings" charset="2"/>
        <a:buChar char="l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192488" indent="-178627" algn="l" rtl="0" fontAlgn="base">
        <a:lnSpc>
          <a:spcPct val="102000"/>
        </a:lnSpc>
        <a:spcBef>
          <a:spcPts val="272"/>
        </a:spcBef>
        <a:spcAft>
          <a:spcPct val="0"/>
        </a:spcAft>
        <a:buClr>
          <a:srgbClr val="000000"/>
        </a:buClr>
        <a:buSzPct val="44000"/>
        <a:buFont typeface="Wingdings" charset="2"/>
        <a:buChar char="l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607363" indent="-178627" algn="l" rtl="0" fontAlgn="base">
        <a:lnSpc>
          <a:spcPct val="102000"/>
        </a:lnSpc>
        <a:spcBef>
          <a:spcPts val="272"/>
        </a:spcBef>
        <a:spcAft>
          <a:spcPct val="0"/>
        </a:spcAft>
        <a:buClr>
          <a:srgbClr val="000000"/>
        </a:buClr>
        <a:buSzPct val="44000"/>
        <a:buFont typeface="Wingdings" charset="2"/>
        <a:buChar char="l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22235" indent="-178627" algn="l" rtl="0" fontAlgn="base">
        <a:lnSpc>
          <a:spcPct val="102000"/>
        </a:lnSpc>
        <a:spcBef>
          <a:spcPts val="272"/>
        </a:spcBef>
        <a:spcAft>
          <a:spcPct val="0"/>
        </a:spcAft>
        <a:buClr>
          <a:srgbClr val="000000"/>
        </a:buClr>
        <a:buSzPct val="44000"/>
        <a:buFont typeface="Wingdings" charset="2"/>
        <a:buChar char="l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437107" indent="-178627" algn="l" rtl="0" fontAlgn="base">
        <a:lnSpc>
          <a:spcPct val="102000"/>
        </a:lnSpc>
        <a:spcBef>
          <a:spcPts val="272"/>
        </a:spcBef>
        <a:spcAft>
          <a:spcPct val="0"/>
        </a:spcAft>
        <a:buClr>
          <a:srgbClr val="000000"/>
        </a:buClr>
        <a:buSzPct val="44000"/>
        <a:buFont typeface="Wingdings" charset="2"/>
        <a:buChar char="l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148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873" algn="l" defTabSz="4148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744" algn="l" defTabSz="4148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617" algn="l" defTabSz="4148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9492" algn="l" defTabSz="4148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4366" algn="l" defTabSz="4148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9236" algn="l" defTabSz="4148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4110" algn="l" defTabSz="4148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8984" algn="l" defTabSz="4148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90500"/>
            <a:ext cx="792321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358906"/>
            <a:ext cx="7923212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tx1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1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fld id="{FC5EC7B8-180F-9A49-93C3-A86569D285E9}" type="slidenum">
              <a:rPr lang="en-US" smtClean="0">
                <a:solidFill>
                  <a:srgbClr val="336666"/>
                </a:solidFill>
                <a:latin typeface="Arial" charset="0"/>
              </a:rPr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63847" name="Line 7"/>
          <p:cNvSpPr>
            <a:spLocks noChangeShapeType="1"/>
          </p:cNvSpPr>
          <p:nvPr userDrawn="1"/>
        </p:nvSpPr>
        <p:spPr bwMode="auto">
          <a:xfrm>
            <a:off x="730251" y="989013"/>
            <a:ext cx="7345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FF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8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2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9pPr>
    </p:titleStyle>
    <p:bodyStyle>
      <a:lvl1pPr marL="342796" indent="-342796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charset="2"/>
        <a:buChar char="¢"/>
        <a:defRPr sz="3000">
          <a:solidFill>
            <a:srgbClr val="000066"/>
          </a:solidFill>
          <a:latin typeface="+mn-lt"/>
          <a:ea typeface="+mn-ea"/>
          <a:cs typeface="+mn-cs"/>
        </a:defRPr>
      </a:lvl1pPr>
      <a:lvl2pPr marL="742722" indent="-285662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l"/>
        <a:defRPr sz="2800">
          <a:solidFill>
            <a:srgbClr val="000066"/>
          </a:solidFill>
          <a:latin typeface="+mn-lt"/>
          <a:ea typeface="ＭＳ Ｐゴシック" charset="-128"/>
        </a:defRPr>
      </a:lvl2pPr>
      <a:lvl3pPr marL="1142647" indent="-228529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000066"/>
          </a:solidFill>
          <a:latin typeface="+mn-lt"/>
          <a:ea typeface="ＭＳ Ｐゴシック" charset="-128"/>
        </a:defRPr>
      </a:lvl3pPr>
      <a:lvl4pPr marL="1599708" indent="-228529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4pPr>
      <a:lvl5pPr marL="2056770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5pPr>
      <a:lvl6pPr marL="2513830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6pPr>
      <a:lvl7pPr marL="2970888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7pPr>
      <a:lvl8pPr marL="3427949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8pPr>
      <a:lvl9pPr marL="3885006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250" y="152400"/>
            <a:ext cx="8699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6" tIns="46024" rIns="92046" bIns="460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225" y="1557338"/>
            <a:ext cx="8593138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6" tIns="46024" rIns="92046" bIns="460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05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6" tIns="46024" rIns="92046" bIns="46024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6" tIns="46024" rIns="92046" bIns="46024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88175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46" tIns="46024" rIns="92046" bIns="46024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fld id="{B4E92FE4-4AA1-2843-AB94-1DAF8071D1C5}" type="slidenum">
              <a:rPr lang="en-US" smtClean="0">
                <a:solidFill>
                  <a:srgbClr val="FFFFFF"/>
                </a:solidFill>
                <a:latin typeface="Arial"/>
              </a:rPr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2180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24" r:id="rId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5pPr>
      <a:lvl6pPr marL="457059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6pPr>
      <a:lvl7pPr marL="914118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7pPr>
      <a:lvl8pPr marL="137118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8pPr>
      <a:lvl9pPr marL="1828239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9pPr>
    </p:titleStyle>
    <p:bodyStyle>
      <a:lvl1pPr marL="342796" indent="-342796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2"/>
        <a:buChar char="u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2647" indent="-228529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«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708" indent="-228529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770" indent="-228529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830" indent="-228529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0888" indent="-228529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7949" indent="-228529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006" indent="-228529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457201"/>
            <a:ext cx="899001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1" y="1484313"/>
            <a:ext cx="89900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1C1C34"/>
                </a:solidFill>
                <a:latin typeface="Arial" charset="0"/>
              </a:rPr>
              <a:t>M. Chen</a:t>
            </a:r>
          </a:p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1C1C34"/>
                </a:solidFill>
                <a:latin typeface="Arial" charset="0"/>
              </a:rPr>
              <a:t>TAUP 2007</a:t>
            </a:r>
            <a:endParaRPr lang="en-US">
              <a:solidFill>
                <a:srgbClr val="1C1C34"/>
              </a:solidFill>
              <a:latin typeface="Arial" charset="0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fld id="{A5A651B1-BF22-C643-AE29-31B54439A9F0}" type="slidenum">
              <a:rPr lang="en-US" smtClean="0">
                <a:solidFill>
                  <a:srgbClr val="1C1C34"/>
                </a:solidFill>
                <a:latin typeface="Arial" charset="0"/>
              </a:rPr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1C1C34"/>
              </a:solidFill>
              <a:latin typeface="Arial" charset="0"/>
            </a:endParaRPr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266701" y="6172200"/>
            <a:ext cx="8610600" cy="0"/>
          </a:xfrm>
          <a:prstGeom prst="line">
            <a:avLst/>
          </a:prstGeom>
          <a:noFill/>
          <a:ln w="12700">
            <a:solidFill>
              <a:srgbClr val="660066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rgbClr val="9D3BFF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50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1C1C34"/>
                </a:solidFill>
                <a:latin typeface="Arial" charset="0"/>
              </a:rPr>
              <a:t>September 13, 2007</a:t>
            </a:r>
            <a:endParaRPr lang="en-US">
              <a:solidFill>
                <a:srgbClr val="1C1C3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7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796" indent="-342796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722" indent="-285662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n"/>
        <a:defRPr sz="2500">
          <a:solidFill>
            <a:schemeClr val="tx2"/>
          </a:solidFill>
          <a:latin typeface="+mn-lt"/>
          <a:ea typeface="ＭＳ Ｐゴシック" charset="-128"/>
        </a:defRPr>
      </a:lvl2pPr>
      <a:lvl3pPr marL="1142647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p"/>
        <a:defRPr sz="2200">
          <a:solidFill>
            <a:schemeClr val="tx2"/>
          </a:solidFill>
          <a:latin typeface="+mn-lt"/>
          <a:ea typeface="ＭＳ Ｐゴシック" charset="-128"/>
        </a:defRPr>
      </a:lvl3pPr>
      <a:lvl4pPr marL="1599708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n"/>
        <a:defRPr sz="2000">
          <a:solidFill>
            <a:schemeClr val="tx2"/>
          </a:solidFill>
          <a:latin typeface="+mn-lt"/>
          <a:ea typeface="ＭＳ Ｐゴシック" charset="-128"/>
        </a:defRPr>
      </a:lvl4pPr>
      <a:lvl5pPr marL="2056770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5pPr>
      <a:lvl6pPr marL="2513830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6pPr>
      <a:lvl7pPr marL="2970888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7pPr>
      <a:lvl8pPr marL="3427949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8pPr>
      <a:lvl9pPr marL="3885006" indent="-22852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o"/>
        <a:defRPr sz="2000"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6662" y="461042"/>
            <a:ext cx="8991216" cy="1025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46090" tIns="46090" rIns="86715" bIns="46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62" y="1483980"/>
            <a:ext cx="8991216" cy="53740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46090" tIns="46090" rIns="86715" bIns="46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9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</p:sldLayoutIdLst>
  <p:transition xmlns:p14="http://schemas.microsoft.com/office/powerpoint/2010/main"/>
  <p:txStyles>
    <p:titleStyle>
      <a:lvl1pPr marL="40328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+mj-lt"/>
          <a:ea typeface="+mj-ea"/>
          <a:cs typeface="+mj-cs"/>
          <a:sym typeface="Arial" charset="0"/>
        </a:defRPr>
      </a:lvl1pPr>
      <a:lvl2pPr marL="40328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40328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40328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40328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455131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869932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284738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699540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347110" indent="-311102" algn="l" rtl="0" fontAlgn="base">
        <a:spcBef>
          <a:spcPts val="634"/>
        </a:spcBef>
        <a:spcAft>
          <a:spcPct val="0"/>
        </a:spcAft>
        <a:buClr>
          <a:srgbClr val="DDDDDD"/>
        </a:buClr>
        <a:buSzPct val="85000"/>
        <a:buFont typeface="Wingdings" charset="2"/>
        <a:buChar char="o"/>
        <a:defRPr sz="27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1pPr>
      <a:lvl2pPr marL="663973" indent="-259253" algn="l" rtl="0" fontAlgn="base">
        <a:spcBef>
          <a:spcPts val="545"/>
        </a:spcBef>
        <a:spcAft>
          <a:spcPct val="0"/>
        </a:spcAft>
        <a:buClr>
          <a:srgbClr val="DDDDDD"/>
        </a:buClr>
        <a:buSzPct val="69000"/>
        <a:buFont typeface="Wingdings" charset="2"/>
        <a:buChar char="n"/>
        <a:defRPr sz="24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2pPr>
      <a:lvl3pPr marL="1026930" indent="-207403" algn="l" rtl="0" fontAlgn="base">
        <a:spcBef>
          <a:spcPts val="545"/>
        </a:spcBef>
        <a:spcAft>
          <a:spcPct val="0"/>
        </a:spcAft>
        <a:buClr>
          <a:srgbClr val="DDDDDD"/>
        </a:buClr>
        <a:buSzPct val="69000"/>
        <a:buFont typeface="Wingdings" charset="2"/>
        <a:buChar char="p"/>
        <a:defRPr sz="22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3pPr>
      <a:lvl4pPr marL="1441729" indent="-207403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n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4pPr>
      <a:lvl5pPr marL="1856533" indent="-207403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5pPr>
      <a:lvl6pPr marL="2271336" indent="-207403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6pPr>
      <a:lvl7pPr marL="2686139" indent="-207403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7pPr>
      <a:lvl8pPr marL="3100942" indent="-207403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8pPr>
      <a:lvl9pPr marL="3515745" indent="-207403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148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804" algn="l" defTabSz="4148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605" algn="l" defTabSz="4148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408" algn="l" defTabSz="4148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9212" algn="l" defTabSz="4148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4016" algn="l" defTabSz="4148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817" algn="l" defTabSz="4148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620" algn="l" defTabSz="4148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8424" algn="l" defTabSz="4148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90500"/>
            <a:ext cx="792321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358906"/>
            <a:ext cx="7923212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tx1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1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fld id="{FC5EC7B8-180F-9A49-93C3-A86569D285E9}" type="slidenum">
              <a:rPr lang="en-US" smtClean="0">
                <a:solidFill>
                  <a:srgbClr val="336666"/>
                </a:solidFill>
                <a:latin typeface="Arial" charset="0"/>
              </a:rPr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63847" name="Line 7"/>
          <p:cNvSpPr>
            <a:spLocks noChangeShapeType="1"/>
          </p:cNvSpPr>
          <p:nvPr userDrawn="1"/>
        </p:nvSpPr>
        <p:spPr bwMode="auto">
          <a:xfrm>
            <a:off x="730251" y="990600"/>
            <a:ext cx="7345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FF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4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4200">
          <a:solidFill>
            <a:srgbClr val="000066"/>
          </a:solidFill>
          <a:latin typeface="Arial" charset="0"/>
        </a:defRPr>
      </a:lvl9pPr>
    </p:titleStyle>
    <p:bodyStyle>
      <a:lvl1pPr marL="342796" indent="-342796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charset="2"/>
        <a:buChar char="¢"/>
        <a:defRPr sz="3000">
          <a:solidFill>
            <a:srgbClr val="000066"/>
          </a:solidFill>
          <a:latin typeface="+mn-lt"/>
          <a:ea typeface="+mn-ea"/>
          <a:cs typeface="+mn-cs"/>
        </a:defRPr>
      </a:lvl1pPr>
      <a:lvl2pPr marL="742722" indent="-285662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l"/>
        <a:defRPr sz="2800">
          <a:solidFill>
            <a:srgbClr val="000066"/>
          </a:solidFill>
          <a:latin typeface="+mn-lt"/>
          <a:ea typeface="ＭＳ Ｐゴシック" charset="-128"/>
        </a:defRPr>
      </a:lvl2pPr>
      <a:lvl3pPr marL="1142647" indent="-228529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000066"/>
          </a:solidFill>
          <a:latin typeface="+mn-lt"/>
          <a:ea typeface="ＭＳ Ｐゴシック" charset="-128"/>
        </a:defRPr>
      </a:lvl3pPr>
      <a:lvl4pPr marL="1599708" indent="-228529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4pPr>
      <a:lvl5pPr marL="2056770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5pPr>
      <a:lvl6pPr marL="2513830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6pPr>
      <a:lvl7pPr marL="2970888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7pPr>
      <a:lvl8pPr marL="3427949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8pPr>
      <a:lvl9pPr marL="3885006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6662" y="461042"/>
            <a:ext cx="8991216" cy="1025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46080" tIns="46080" rIns="86701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62" y="1483983"/>
            <a:ext cx="8991216" cy="53740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46080" tIns="46080" rIns="86701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88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</p:sldLayoutIdLst>
  <p:transition xmlns:p14="http://schemas.microsoft.com/office/powerpoint/2010/main"/>
  <p:txStyles>
    <p:titleStyle>
      <a:lvl1pPr marL="40322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+mj-lt"/>
          <a:ea typeface="+mj-ea"/>
          <a:cs typeface="+mj-cs"/>
          <a:sym typeface="Arial" charset="0"/>
        </a:defRPr>
      </a:lvl1pPr>
      <a:lvl2pPr marL="40322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40322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40322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40322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455054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869785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284522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699253" algn="l" rtl="0" fontAlgn="base">
        <a:spcBef>
          <a:spcPct val="0"/>
        </a:spcBef>
        <a:spcAft>
          <a:spcPct val="0"/>
        </a:spcAft>
        <a:defRPr sz="3600">
          <a:solidFill>
            <a:srgbClr val="1C1C34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347049" indent="-311050" algn="l" rtl="0" fontAlgn="base">
        <a:spcBef>
          <a:spcPts val="634"/>
        </a:spcBef>
        <a:spcAft>
          <a:spcPct val="0"/>
        </a:spcAft>
        <a:buClr>
          <a:srgbClr val="DDDDDD"/>
        </a:buClr>
        <a:buSzPct val="85000"/>
        <a:buFont typeface="Wingdings" charset="2"/>
        <a:buChar char="o"/>
        <a:defRPr sz="27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1pPr>
      <a:lvl2pPr marL="663861" indent="-259208" algn="l" rtl="0" fontAlgn="base">
        <a:spcBef>
          <a:spcPts val="545"/>
        </a:spcBef>
        <a:spcAft>
          <a:spcPct val="0"/>
        </a:spcAft>
        <a:buClr>
          <a:srgbClr val="DDDDDD"/>
        </a:buClr>
        <a:buSzPct val="69000"/>
        <a:buFont typeface="Wingdings" charset="2"/>
        <a:buChar char="n"/>
        <a:defRPr sz="24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2pPr>
      <a:lvl3pPr marL="1026757" indent="-207367" algn="l" rtl="0" fontAlgn="base">
        <a:spcBef>
          <a:spcPts val="545"/>
        </a:spcBef>
        <a:spcAft>
          <a:spcPct val="0"/>
        </a:spcAft>
        <a:buClr>
          <a:srgbClr val="DDDDDD"/>
        </a:buClr>
        <a:buSzPct val="69000"/>
        <a:buFont typeface="Wingdings" charset="2"/>
        <a:buChar char="p"/>
        <a:defRPr sz="22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3pPr>
      <a:lvl4pPr marL="1441485" indent="-207367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n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4pPr>
      <a:lvl5pPr marL="1856220" indent="-207367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5pPr>
      <a:lvl6pPr marL="2270954" indent="-207367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6pPr>
      <a:lvl7pPr marL="2685687" indent="-207367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7pPr>
      <a:lvl8pPr marL="3100419" indent="-207367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8pPr>
      <a:lvl9pPr marL="3515153" indent="-207367" algn="l" rtl="0" fontAlgn="base">
        <a:spcBef>
          <a:spcPts val="454"/>
        </a:spcBef>
        <a:spcAft>
          <a:spcPct val="0"/>
        </a:spcAft>
        <a:buClr>
          <a:srgbClr val="DDDDDD"/>
        </a:buClr>
        <a:buSzPct val="69000"/>
        <a:buFont typeface="Wingdings" charset="2"/>
        <a:buChar char="o"/>
        <a:defRPr sz="2000">
          <a:solidFill>
            <a:srgbClr val="1C1C34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1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33" algn="l" defTabSz="41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65" algn="l" defTabSz="41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99" algn="l" defTabSz="41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33" algn="l" defTabSz="41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67" algn="l" defTabSz="41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97" algn="l" defTabSz="41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132" algn="l" defTabSz="41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65" algn="l" defTabSz="41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769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8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latin typeface="Arial" charset="0"/>
              <a:ea typeface="ＭＳ Ｐゴシック"/>
              <a:cs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latin typeface="Arial" charset="0"/>
              <a:ea typeface="ＭＳ Ｐゴシック"/>
              <a:cs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fld id="{B6262803-1A2D-0B4B-BD93-3904A8E358D8}" type="slidenum">
              <a:rPr lang="en-US" altLang="ja-JP" smtClean="0">
                <a:latin typeface="Arial" charset="0"/>
                <a:ea typeface="ＭＳ Ｐゴシック"/>
                <a:cs typeface="ＭＳ Ｐゴシック" charset="-128"/>
              </a:rPr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latin typeface="Arial" charset="0"/>
              <a:ea typeface="ＭＳ Ｐゴシック"/>
              <a:cs typeface="ＭＳ Ｐゴシック" charset="-128"/>
            </a:endParaRPr>
          </a:p>
        </p:txBody>
      </p:sp>
      <p:pic>
        <p:nvPicPr>
          <p:cNvPr id="2055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001001" y="142881"/>
            <a:ext cx="100012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484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50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50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50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50" charset="-128"/>
          <a:cs typeface="ＭＳ Ｐゴシック" charset="-128"/>
        </a:defRPr>
      </a:lvl5pPr>
      <a:lvl6pPr marL="457059" algn="ctr" rtl="0" fontAlgn="base">
        <a:spcBef>
          <a:spcPct val="0"/>
        </a:spcBef>
        <a:spcAft>
          <a:spcPct val="0"/>
        </a:spcAft>
        <a:defRPr kumimoji="1" sz="4400" b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50" charset="-128"/>
        </a:defRPr>
      </a:lvl6pPr>
      <a:lvl7pPr marL="914118" algn="ctr" rtl="0" fontAlgn="base">
        <a:spcBef>
          <a:spcPct val="0"/>
        </a:spcBef>
        <a:spcAft>
          <a:spcPct val="0"/>
        </a:spcAft>
        <a:defRPr kumimoji="1" sz="4400" b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50" charset="-128"/>
        </a:defRPr>
      </a:lvl7pPr>
      <a:lvl8pPr marL="1371180" algn="ctr" rtl="0" fontAlgn="base">
        <a:spcBef>
          <a:spcPct val="0"/>
        </a:spcBef>
        <a:spcAft>
          <a:spcPct val="0"/>
        </a:spcAft>
        <a:defRPr kumimoji="1" sz="4400" b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50" charset="-128"/>
        </a:defRPr>
      </a:lvl8pPr>
      <a:lvl9pPr marL="1828239" algn="ctr" rtl="0" fontAlgn="base">
        <a:spcBef>
          <a:spcPct val="0"/>
        </a:spcBef>
        <a:spcAft>
          <a:spcPct val="0"/>
        </a:spcAft>
        <a:defRPr kumimoji="1" sz="4400" b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50" charset="-128"/>
        </a:defRPr>
      </a:lvl9pPr>
    </p:titleStyle>
    <p:bodyStyle>
      <a:lvl1pPr marL="342796" indent="-34279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722" indent="-28566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kumimoji="1" sz="2800" b="1">
          <a:solidFill>
            <a:schemeClr val="tx1"/>
          </a:solidFill>
          <a:latin typeface="+mn-lt"/>
          <a:ea typeface="+mn-ea"/>
        </a:defRPr>
      </a:lvl2pPr>
      <a:lvl3pPr marL="1142647" indent="-2285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kumimoji="1" sz="2400" b="1">
          <a:solidFill>
            <a:schemeClr val="tx1"/>
          </a:solidFill>
          <a:latin typeface="+mn-lt"/>
          <a:ea typeface="+mn-ea"/>
        </a:defRPr>
      </a:lvl3pPr>
      <a:lvl4pPr marL="1599708" indent="-2285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kumimoji="1" sz="2000" b="1">
          <a:solidFill>
            <a:schemeClr val="tx1"/>
          </a:solidFill>
          <a:latin typeface="+mn-lt"/>
          <a:ea typeface="+mn-ea"/>
        </a:defRPr>
      </a:lvl4pPr>
      <a:lvl5pPr marL="2056770" indent="-2285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kumimoji="1" sz="2000" b="1">
          <a:solidFill>
            <a:schemeClr val="tx1"/>
          </a:solidFill>
          <a:latin typeface="+mn-lt"/>
          <a:ea typeface="+mn-ea"/>
        </a:defRPr>
      </a:lvl5pPr>
      <a:lvl6pPr marL="2513830" indent="-228529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kumimoji="1" sz="2000" b="1">
          <a:solidFill>
            <a:schemeClr val="tx1"/>
          </a:solidFill>
          <a:latin typeface="+mn-lt"/>
          <a:ea typeface="+mn-ea"/>
        </a:defRPr>
      </a:lvl6pPr>
      <a:lvl7pPr marL="2970888" indent="-228529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kumimoji="1" sz="2000" b="1">
          <a:solidFill>
            <a:schemeClr val="tx1"/>
          </a:solidFill>
          <a:latin typeface="+mn-lt"/>
          <a:ea typeface="+mn-ea"/>
        </a:defRPr>
      </a:lvl7pPr>
      <a:lvl8pPr marL="3427949" indent="-228529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kumimoji="1" sz="2000" b="1">
          <a:solidFill>
            <a:schemeClr val="tx1"/>
          </a:solidFill>
          <a:latin typeface="+mn-lt"/>
          <a:ea typeface="+mn-ea"/>
        </a:defRPr>
      </a:lvl8pPr>
      <a:lvl9pPr marL="3885006" indent="-228529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25.emf"/><Relationship Id="rId7" Type="http://schemas.openxmlformats.org/officeDocument/2006/relationships/image" Target="../media/image2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2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jpe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0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emf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jpeg"/><Relationship Id="rId3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4.png"/><Relationship Id="rId3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76.emf"/><Relationship Id="rId6" Type="http://schemas.openxmlformats.org/officeDocument/2006/relationships/image" Target="../media/image78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jpeg"/><Relationship Id="rId3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4.w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83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85.emf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88.emf"/><Relationship Id="rId6" Type="http://schemas.openxmlformats.org/officeDocument/2006/relationships/image" Target="../media/image9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94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95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8.jpeg"/><Relationship Id="rId3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4.png"/><Relationship Id="rId3" Type="http://schemas.openxmlformats.org/officeDocument/2006/relationships/image" Target="../media/image10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image" Target="../media/image112.jpeg"/><Relationship Id="rId6" Type="http://schemas.openxmlformats.org/officeDocument/2006/relationships/image" Target="../media/image113.jpeg"/><Relationship Id="rId7" Type="http://schemas.openxmlformats.org/officeDocument/2006/relationships/image" Target="../media/image114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116.emf"/><Relationship Id="rId6" Type="http://schemas.openxmlformats.org/officeDocument/2006/relationships/image" Target="../media/image118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20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21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22.emf"/><Relationship Id="rId3" Type="http://schemas.openxmlformats.org/officeDocument/2006/relationships/image" Target="../media/image12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10.xml"/><Relationship Id="rId2" Type="http://schemas.openxmlformats.org/officeDocument/2006/relationships/hyperlink" Target="..%5C..%5CMy%20Documents%5CMy%20Videos%5CSNO%20Charged%20Current.qt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jpeg"/><Relationship Id="rId3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29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5" Type="http://schemas.openxmlformats.org/officeDocument/2006/relationships/image" Target="../media/image133.jpe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7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4" Type="http://schemas.openxmlformats.org/officeDocument/2006/relationships/image" Target="../media/image140.emf"/><Relationship Id="rId5" Type="http://schemas.openxmlformats.org/officeDocument/2006/relationships/image" Target="../media/image141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8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4" Type="http://schemas.openxmlformats.org/officeDocument/2006/relationships/image" Target="../media/image149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1.emf"/><Relationship Id="rId3" Type="http://schemas.openxmlformats.org/officeDocument/2006/relationships/image" Target="../media/image152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4" Type="http://schemas.openxmlformats.org/officeDocument/2006/relationships/image" Target="../media/image154.png"/><Relationship Id="rId5" Type="http://schemas.openxmlformats.org/officeDocument/2006/relationships/image" Target="../media/image155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4" Type="http://schemas.openxmlformats.org/officeDocument/2006/relationships/image" Target="../media/image157.wmf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4" Type="http://schemas.openxmlformats.org/officeDocument/2006/relationships/image" Target="../media/image16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8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161.emf"/><Relationship Id="rId3" Type="http://schemas.openxmlformats.org/officeDocument/2006/relationships/image" Target="../media/image162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4.emf"/><Relationship Id="rId3" Type="http://schemas.openxmlformats.org/officeDocument/2006/relationships/image" Target="../media/image16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7" Type="http://schemas.openxmlformats.org/officeDocument/2006/relationships/image" Target="../media/image169.png"/><Relationship Id="rId8" Type="http://schemas.openxmlformats.org/officeDocument/2006/relationships/image" Target="../media/image170.png"/><Relationship Id="rId9" Type="http://schemas.openxmlformats.org/officeDocument/2006/relationships/image" Target="../media/image171.png"/><Relationship Id="rId10" Type="http://schemas.openxmlformats.org/officeDocument/2006/relationships/image" Target="../media/image172.png"/><Relationship Id="rId11" Type="http://schemas.openxmlformats.org/officeDocument/2006/relationships/image" Target="../media/image17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jpeg"/><Relationship Id="rId6" Type="http://schemas.openxmlformats.org/officeDocument/2006/relationships/image" Target="../media/image178.png"/><Relationship Id="rId1" Type="http://schemas.openxmlformats.org/officeDocument/2006/relationships/slideLayout" Target="../slideLayouts/slideLayout158.xml"/><Relationship Id="rId2" Type="http://schemas.openxmlformats.org/officeDocument/2006/relationships/image" Target="../media/image17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emf"/><Relationship Id="rId1" Type="http://schemas.openxmlformats.org/officeDocument/2006/relationships/slideLayout" Target="../slideLayouts/slideLayout169.xml"/><Relationship Id="rId2" Type="http://schemas.openxmlformats.org/officeDocument/2006/relationships/image" Target="../media/image179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Relationship Id="rId2" Type="http://schemas.openxmlformats.org/officeDocument/2006/relationships/image" Target="../media/image18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Relationship Id="rId2" Type="http://schemas.openxmlformats.org/officeDocument/2006/relationships/image" Target="../media/image185.png"/><Relationship Id="rId3" Type="http://schemas.openxmlformats.org/officeDocument/2006/relationships/image" Target="../media/image1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AutoShape 12"/>
          <p:cNvSpPr>
            <a:spLocks/>
          </p:cNvSpPr>
          <p:nvPr/>
        </p:nvSpPr>
        <p:spPr bwMode="auto">
          <a:xfrm>
            <a:off x="116506" y="4942718"/>
            <a:ext cx="4455495" cy="167081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447" tIns="35447" rIns="35447" bIns="35447" anchor="ctr"/>
          <a:lstStyle/>
          <a:p>
            <a:pPr defTabSz="319153">
              <a:defRPr/>
            </a:pPr>
            <a:r>
              <a:rPr lang="en-US" sz="1600" i="1" dirty="0">
                <a:cs typeface="Helvetica" charset="0"/>
              </a:rPr>
              <a:t>Mark Chen</a:t>
            </a:r>
          </a:p>
          <a:p>
            <a:pPr defTabSz="319153">
              <a:defRPr/>
            </a:pPr>
            <a:r>
              <a:rPr lang="en-US" sz="1600" i="1" dirty="0">
                <a:cs typeface="Helvetica" charset="0"/>
              </a:rPr>
              <a:t>Queen’s University and </a:t>
            </a:r>
          </a:p>
          <a:p>
            <a:pPr defTabSz="319153">
              <a:defRPr/>
            </a:pPr>
            <a:r>
              <a:rPr lang="en-US" sz="1600" i="1" dirty="0">
                <a:cs typeface="Helvetica" charset="0"/>
              </a:rPr>
              <a:t>Canadian Institute for Advanced Research</a:t>
            </a:r>
          </a:p>
          <a:p>
            <a:pPr defTabSz="319153">
              <a:defRPr/>
            </a:pPr>
            <a:endParaRPr lang="en-US" sz="1600" i="1" dirty="0">
              <a:solidFill>
                <a:srgbClr val="660066"/>
              </a:solidFill>
              <a:cs typeface="Helvetica" charset="0"/>
            </a:endParaRPr>
          </a:p>
          <a:p>
            <a:pPr defTabSz="319153">
              <a:defRPr/>
            </a:pPr>
            <a:r>
              <a:rPr lang="en-US" sz="1600" dirty="0">
                <a:solidFill>
                  <a:srgbClr val="660066"/>
                </a:solidFill>
                <a:cs typeface="Helvetica" charset="0"/>
              </a:rPr>
              <a:t>Gran </a:t>
            </a:r>
            <a:r>
              <a:rPr lang="en-US" sz="1600" dirty="0" err="1">
                <a:solidFill>
                  <a:srgbClr val="660066"/>
                </a:solidFill>
                <a:cs typeface="Helvetica" charset="0"/>
              </a:rPr>
              <a:t>Sasso</a:t>
            </a:r>
            <a:r>
              <a:rPr lang="en-US" sz="1600" dirty="0">
                <a:solidFill>
                  <a:srgbClr val="660066"/>
                </a:solidFill>
                <a:cs typeface="Helvetica" charset="0"/>
              </a:rPr>
              <a:t> Summer Institute</a:t>
            </a:r>
          </a:p>
          <a:p>
            <a:pPr defTabSz="319153">
              <a:defRPr/>
            </a:pPr>
            <a:r>
              <a:rPr lang="en-US" sz="1600" i="1" dirty="0">
                <a:solidFill>
                  <a:srgbClr val="660066"/>
                </a:solidFill>
                <a:cs typeface="Helvetica" charset="0"/>
              </a:rPr>
              <a:t>September 24, 2014</a:t>
            </a:r>
            <a:endParaRPr lang="en-US" dirty="0">
              <a:solidFill>
                <a:srgbClr val="660066"/>
              </a:solidFill>
              <a:cs typeface="Helvetica" charset="0"/>
            </a:endParaRPr>
          </a:p>
        </p:txBody>
      </p:sp>
      <p:pic>
        <p:nvPicPr>
          <p:cNvPr id="5" name="Picture 4" descr="tumblr_inline_n5tta2giHZ1sfqy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"/>
            <a:ext cx="4607387" cy="6924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512" y="700045"/>
            <a:ext cx="4295733" cy="3046988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Neutrino Experiments and Detection Methods</a:t>
            </a:r>
          </a:p>
        </p:txBody>
      </p:sp>
    </p:spTree>
    <p:extLst>
      <p:ext uri="{BB962C8B-B14F-4D97-AF65-F5344CB8AC3E}">
        <p14:creationId xmlns:p14="http://schemas.microsoft.com/office/powerpoint/2010/main" val="17733795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Aside: Natural Radioactivity</a:t>
            </a:r>
            <a:br>
              <a:rPr lang="en-US" dirty="0" smtClean="0"/>
            </a:br>
            <a:r>
              <a:rPr lang="en-US" sz="2700" dirty="0">
                <a:solidFill>
                  <a:srgbClr val="000090"/>
                </a:solidFill>
              </a:rPr>
              <a:t>(naturally-occurring, long-lived isotopes)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047"/>
            <a:ext cx="8229600" cy="4876800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highest energy gamma-ray line: 2.614 MeV from </a:t>
            </a:r>
            <a:r>
              <a:rPr lang="en-US" baseline="30000" dirty="0" smtClean="0">
                <a:solidFill>
                  <a:srgbClr val="660066"/>
                </a:solidFill>
              </a:rPr>
              <a:t>208</a:t>
            </a:r>
            <a:r>
              <a:rPr lang="en-US" dirty="0" smtClean="0">
                <a:solidFill>
                  <a:srgbClr val="660066"/>
                </a:solidFill>
              </a:rPr>
              <a:t>Tl in the </a:t>
            </a:r>
            <a:r>
              <a:rPr lang="en-US" dirty="0" err="1" smtClean="0">
                <a:solidFill>
                  <a:srgbClr val="660066"/>
                </a:solidFill>
              </a:rPr>
              <a:t>Th</a:t>
            </a:r>
            <a:r>
              <a:rPr lang="en-US" dirty="0" smtClean="0">
                <a:solidFill>
                  <a:srgbClr val="660066"/>
                </a:solidFill>
              </a:rPr>
              <a:t> decay chain</a:t>
            </a:r>
          </a:p>
          <a:p>
            <a:r>
              <a:rPr lang="en-US" dirty="0" smtClean="0"/>
              <a:t>internal backgrounds (trace contamination) from </a:t>
            </a:r>
            <a:r>
              <a:rPr lang="en-US" dirty="0" smtClean="0">
                <a:solidFill>
                  <a:schemeClr val="accent5"/>
                </a:solidFill>
              </a:rPr>
              <a:t>U and </a:t>
            </a:r>
            <a:r>
              <a:rPr lang="en-US" dirty="0" err="1" smtClean="0">
                <a:solidFill>
                  <a:schemeClr val="accent5"/>
                </a:solidFill>
              </a:rPr>
              <a:t>Th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can introduce backgrounds up to 5 MeV in a detector</a:t>
            </a:r>
          </a:p>
          <a:p>
            <a:pPr lvl="1"/>
            <a:r>
              <a:rPr lang="en-US" dirty="0" smtClean="0"/>
              <a:t>sum of energy deposited by </a:t>
            </a:r>
            <a:r>
              <a:rPr lang="en-US" dirty="0" smtClean="0">
                <a:latin typeface="Symbol" charset="2"/>
                <a:cs typeface="Symbol" charset="2"/>
              </a:rPr>
              <a:t>β</a:t>
            </a:r>
            <a:r>
              <a:rPr lang="en-US" dirty="0" smtClean="0"/>
              <a:t>-</a:t>
            </a:r>
            <a:r>
              <a:rPr lang="en-US" dirty="0" err="1" smtClean="0">
                <a:latin typeface="Symbol" charset="2"/>
                <a:cs typeface="Symbol" charset="2"/>
              </a:rPr>
              <a:t>γ</a:t>
            </a:r>
            <a:r>
              <a:rPr lang="en-US" dirty="0" smtClean="0"/>
              <a:t> from </a:t>
            </a:r>
            <a:r>
              <a:rPr lang="en-US" baseline="30000" dirty="0" smtClean="0"/>
              <a:t>208</a:t>
            </a:r>
            <a:r>
              <a:rPr lang="en-US" dirty="0" smtClean="0"/>
              <a:t>Tl decay</a:t>
            </a:r>
          </a:p>
          <a:p>
            <a:r>
              <a:rPr lang="en-US" dirty="0" smtClean="0"/>
              <a:t>alpha energies are 5-8 MeV; however, alphas are easily stopped and alpha backgrounds are suppressed in many detectors</a:t>
            </a:r>
          </a:p>
          <a:p>
            <a:pPr lvl="1"/>
            <a:r>
              <a:rPr lang="en-US" dirty="0" smtClean="0"/>
              <a:t>alpha scintillation is quenched in an organic liquid scintillator</a:t>
            </a:r>
          </a:p>
          <a:p>
            <a:pPr lvl="1"/>
            <a:r>
              <a:rPr lang="en-US" dirty="0" smtClean="0"/>
              <a:t>alpha backgrounds are non-existent in a water </a:t>
            </a:r>
            <a:r>
              <a:rPr lang="en-US" dirty="0" err="1" smtClean="0"/>
              <a:t>Čerenkov</a:t>
            </a:r>
            <a:r>
              <a:rPr lang="en-US" dirty="0" smtClean="0"/>
              <a:t> detector (way below </a:t>
            </a:r>
            <a:r>
              <a:rPr lang="en-US" dirty="0" err="1"/>
              <a:t>Čerenkov</a:t>
            </a:r>
            <a:r>
              <a:rPr lang="en-US" dirty="0"/>
              <a:t> </a:t>
            </a:r>
            <a:r>
              <a:rPr lang="en-US" dirty="0" smtClean="0"/>
              <a:t>threshold)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4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Natural Radioactivity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energy spectrum from SNO Phase II</a:t>
            </a:r>
          </a:p>
          <a:p>
            <a:r>
              <a:rPr lang="en-US" dirty="0" smtClean="0"/>
              <a:t>background “wall” visible below 5 MeV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52" y="2672271"/>
            <a:ext cx="6137696" cy="407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2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</a:t>
            </a:r>
            <a:r>
              <a:rPr lang="en-US" dirty="0" err="1" smtClean="0">
                <a:solidFill>
                  <a:schemeClr val="accent1"/>
                </a:solidFill>
              </a:rPr>
              <a:t>Borex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Became </a:t>
            </a:r>
            <a:r>
              <a:rPr lang="en-US" dirty="0" err="1" smtClean="0">
                <a:solidFill>
                  <a:srgbClr val="660066"/>
                </a:solidFill>
              </a:rPr>
              <a:t>Borexino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(~1992-3)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detecting neutrino NC excitation of </a:t>
            </a:r>
            <a:r>
              <a:rPr lang="en-US" baseline="30000" dirty="0" smtClean="0"/>
              <a:t>11</a:t>
            </a:r>
            <a:r>
              <a:rPr lang="en-US" dirty="0" smtClean="0"/>
              <a:t>B is challenging and backgrounds in a ~2 </a:t>
            </a:r>
            <a:r>
              <a:rPr lang="en-US" dirty="0" err="1" smtClean="0"/>
              <a:t>kT</a:t>
            </a:r>
            <a:r>
              <a:rPr lang="en-US" dirty="0" smtClean="0"/>
              <a:t> boron-loaded liquid scintillator would need to be extremely low</a:t>
            </a:r>
          </a:p>
          <a:p>
            <a:pPr lvl="1"/>
            <a:r>
              <a:rPr lang="en-US" dirty="0" smtClean="0"/>
              <a:t>there was excellent progress toward achieving ultra-low backgrounds in liquid scintillator</a:t>
            </a:r>
          </a:p>
          <a:p>
            <a:r>
              <a:rPr lang="en-US" dirty="0" smtClean="0"/>
              <a:t>when backgrounds reached these ultra-low levels, it was noted that these backgrounds would also be low enough that </a:t>
            </a:r>
            <a:r>
              <a:rPr lang="en-US" baseline="30000" dirty="0" smtClean="0"/>
              <a:t>7</a:t>
            </a:r>
            <a:r>
              <a:rPr lang="en-US" dirty="0" smtClean="0"/>
              <a:t>Be solar neutrinos could be the detected</a:t>
            </a:r>
          </a:p>
          <a:p>
            <a:pPr lvl="1"/>
            <a:r>
              <a:rPr lang="en-US" dirty="0" smtClean="0"/>
              <a:t>with only 100 </a:t>
            </a:r>
            <a:r>
              <a:rPr lang="en-US" dirty="0" err="1" smtClean="0"/>
              <a:t>tonnes</a:t>
            </a:r>
            <a:r>
              <a:rPr lang="en-US" dirty="0" smtClean="0"/>
              <a:t> of scintillator (</a:t>
            </a:r>
            <a:r>
              <a:rPr lang="en-US" dirty="0" err="1" smtClean="0"/>
              <a:t>fiducial</a:t>
            </a:r>
            <a:r>
              <a:rPr lang="en-US" dirty="0" smtClean="0"/>
              <a:t> volume), with good statistics</a:t>
            </a:r>
          </a:p>
          <a:p>
            <a:pPr lvl="1"/>
            <a:r>
              <a:rPr lang="en-US" dirty="0" smtClean="0"/>
              <a:t>using neutrino-electron scattering with precisely known cross section</a:t>
            </a:r>
          </a:p>
          <a:p>
            <a:pPr lvl="1"/>
            <a:r>
              <a:rPr lang="en-US" baseline="30000" dirty="0" smtClean="0"/>
              <a:t>7</a:t>
            </a:r>
            <a:r>
              <a:rPr lang="en-US" dirty="0" smtClean="0"/>
              <a:t>Be solar neutrinos </a:t>
            </a:r>
            <a:r>
              <a:rPr lang="en-US" i="1" dirty="0" smtClean="0"/>
              <a:t>were</a:t>
            </a:r>
            <a:r>
              <a:rPr lang="en-US" dirty="0" smtClean="0"/>
              <a:t> the key to the solar neutrino problem if the solution was MSW SMA (</a:t>
            </a:r>
            <a:r>
              <a:rPr lang="en-US" dirty="0"/>
              <a:t>S</a:t>
            </a:r>
            <a:r>
              <a:rPr lang="en-US" dirty="0" smtClean="0"/>
              <a:t>mall </a:t>
            </a:r>
            <a:r>
              <a:rPr lang="en-US" dirty="0"/>
              <a:t>M</a:t>
            </a:r>
            <a:r>
              <a:rPr lang="en-US" dirty="0" smtClean="0"/>
              <a:t>ixing </a:t>
            </a:r>
            <a:r>
              <a:rPr lang="en-US" dirty="0"/>
              <a:t>A</a:t>
            </a:r>
            <a:r>
              <a:rPr lang="en-US" dirty="0" smtClean="0"/>
              <a:t>ngle)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7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97" y="1918876"/>
            <a:ext cx="3632200" cy="323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 Dissociation of the Deuteron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34"/>
            <a:ext cx="8229600" cy="537326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as an example of NC “excitation” of nuclei by neutrinos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binding energy 2.22 MeV; cross section increases as E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can calculate accurately using “standard nuclear physics approach” or effective field theory </a:t>
            </a:r>
            <a:endParaRPr lang="en-US" dirty="0"/>
          </a:p>
          <a:p>
            <a:r>
              <a:rPr lang="en-US" dirty="0" smtClean="0"/>
              <a:t>more later when discussing Sudbury Neutrino Observatory…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26" y="2012469"/>
            <a:ext cx="5241379" cy="267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2958" y="4602180"/>
            <a:ext cx="4865146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M. Butler, J.-W. Chen and X. Kong, PRC </a:t>
            </a:r>
            <a:r>
              <a:rPr lang="en-US" sz="1400" b="1" dirty="0">
                <a:solidFill>
                  <a:srgbClr val="008000"/>
                </a:solidFill>
              </a:rPr>
              <a:t>63</a:t>
            </a:r>
            <a:r>
              <a:rPr lang="en-US" sz="1400" dirty="0">
                <a:solidFill>
                  <a:srgbClr val="008000"/>
                </a:solidFill>
              </a:rPr>
              <a:t> 035501 (2001)</a:t>
            </a:r>
          </a:p>
        </p:txBody>
      </p:sp>
    </p:spTree>
    <p:extLst>
      <p:ext uri="{BB962C8B-B14F-4D97-AF65-F5344CB8AC3E}">
        <p14:creationId xmlns:p14="http://schemas.microsoft.com/office/powerpoint/2010/main" val="25416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Charged-Current Neutrino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9960"/>
          </a:xfrm>
        </p:spPr>
        <p:txBody>
          <a:bodyPr>
            <a:normAutofit/>
          </a:bodyPr>
          <a:lstStyle/>
          <a:p>
            <a:r>
              <a:rPr lang="en-US" dirty="0" smtClean="0"/>
              <a:t>detect the outgoing lepton</a:t>
            </a:r>
          </a:p>
          <a:p>
            <a:pPr lvl="1"/>
            <a:r>
              <a:rPr lang="en-US" dirty="0" smtClean="0"/>
              <a:t>Examples: CCQE in accelerator neutrino experiments and        </a:t>
            </a:r>
            <a:r>
              <a:rPr lang="en-US" dirty="0" smtClean="0">
                <a:solidFill>
                  <a:srgbClr val="629DD1"/>
                </a:solidFill>
              </a:rPr>
              <a:t>SNO</a:t>
            </a:r>
            <a:r>
              <a:rPr lang="en-US" dirty="0" smtClean="0"/>
              <a:t> CC signal from </a:t>
            </a:r>
            <a:r>
              <a:rPr lang="en-US" baseline="30000" dirty="0" smtClean="0"/>
              <a:t>8</a:t>
            </a:r>
            <a:r>
              <a:rPr lang="en-US" dirty="0" smtClean="0"/>
              <a:t>B solar neutrinos on deuterons</a:t>
            </a:r>
          </a:p>
          <a:p>
            <a:r>
              <a:rPr lang="en-US" dirty="0" smtClean="0"/>
              <a:t>detect the transformed target nucleus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radiochemical</a:t>
            </a:r>
            <a:r>
              <a:rPr lang="en-US" dirty="0" smtClean="0"/>
              <a:t> solar neutrino experiments (</a:t>
            </a:r>
            <a:r>
              <a:rPr lang="en-US" dirty="0" smtClean="0">
                <a:solidFill>
                  <a:schemeClr val="accent1"/>
                </a:solidFill>
              </a:rPr>
              <a:t>Chlorine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629DD1"/>
                </a:solidFill>
              </a:rPr>
              <a:t>SAGE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629DD1"/>
                </a:solidFill>
              </a:rPr>
              <a:t>Gallex</a:t>
            </a:r>
            <a:r>
              <a:rPr lang="en-US" dirty="0">
                <a:solidFill>
                  <a:srgbClr val="629DD1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629DD1"/>
                </a:solidFill>
              </a:rPr>
              <a:t>GNO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detect both</a:t>
            </a:r>
          </a:p>
          <a:p>
            <a:pPr lvl="1"/>
            <a:r>
              <a:rPr lang="en-US" dirty="0" smtClean="0"/>
              <a:t>experiments like </a:t>
            </a:r>
            <a:r>
              <a:rPr lang="en-US" dirty="0" smtClean="0">
                <a:solidFill>
                  <a:srgbClr val="629DD1"/>
                </a:solidFill>
              </a:rPr>
              <a:t>LENS</a:t>
            </a:r>
            <a:r>
              <a:rPr lang="en-US" dirty="0" smtClean="0"/>
              <a:t> had the objective to detect both the outgoing electron and the transformed nucleus (via tagged gamma ray decays)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inverse beta decay for                                   for reactor antineutrino experiments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370756"/>
              </p:ext>
            </p:extLst>
          </p:nvPr>
        </p:nvGraphicFramePr>
        <p:xfrm>
          <a:off x="5822048" y="1317228"/>
          <a:ext cx="3190000" cy="631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1" name="Equation" r:id="rId3" imgW="1219200" imgH="241300" progId="Equation.3">
                  <p:embed/>
                </p:oleObj>
              </mc:Choice>
              <mc:Fallback>
                <p:oleObj name="Equation" r:id="rId3" imgW="1219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2048" y="1317228"/>
                        <a:ext cx="3190000" cy="631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036330"/>
              </p:ext>
            </p:extLst>
          </p:nvPr>
        </p:nvGraphicFramePr>
        <p:xfrm>
          <a:off x="3526642" y="5852627"/>
          <a:ext cx="2334355" cy="545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" name="Equation" r:id="rId5" imgW="977900" imgH="228600" progId="Equation.3">
                  <p:embed/>
                </p:oleObj>
              </mc:Choice>
              <mc:Fallback>
                <p:oleObj name="Equation" r:id="rId5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26642" y="5852627"/>
                        <a:ext cx="2334355" cy="545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6041" y="4963961"/>
            <a:ext cx="44704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124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Neutrinos </a:t>
            </a:r>
            <a:r>
              <a:rPr lang="en-US" dirty="0" err="1" smtClean="0"/>
              <a:t>Majorana</a:t>
            </a:r>
            <a:r>
              <a:rPr lang="en-US" dirty="0" smtClean="0"/>
              <a:t> Fermions?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carry no electromagnetic charge, no QCD </a:t>
            </a:r>
            <a:r>
              <a:rPr lang="en-US" dirty="0" err="1" smtClean="0"/>
              <a:t>colour</a:t>
            </a:r>
            <a:r>
              <a:rPr lang="en-US" dirty="0" smtClean="0"/>
              <a:t>, no moments, no other quantum number</a:t>
            </a:r>
          </a:p>
          <a:p>
            <a:r>
              <a:rPr lang="en-US" dirty="0" smtClean="0"/>
              <a:t>other than </a:t>
            </a:r>
            <a:r>
              <a:rPr lang="en-US" i="1" dirty="0" smtClean="0">
                <a:solidFill>
                  <a:srgbClr val="008000"/>
                </a:solidFill>
              </a:rPr>
              <a:t>lepton number</a:t>
            </a:r>
          </a:p>
          <a:p>
            <a:r>
              <a:rPr lang="en-US" dirty="0" smtClean="0"/>
              <a:t>but, </a:t>
            </a:r>
            <a:r>
              <a:rPr lang="en-US" smtClean="0"/>
              <a:t>what exactly is </a:t>
            </a:r>
            <a:r>
              <a:rPr lang="en-US" dirty="0" smtClean="0"/>
              <a:t>that?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396" y="3884676"/>
            <a:ext cx="2000250" cy="20002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34163" y="3631522"/>
            <a:ext cx="810090" cy="708829"/>
            <a:chOff x="2181920" y="5164832"/>
            <a:chExt cx="1152128" cy="1008112"/>
          </a:xfrm>
        </p:grpSpPr>
        <p:sp>
          <p:nvSpPr>
            <p:cNvPr id="6" name="Oval 5"/>
            <p:cNvSpPr/>
            <p:nvPr/>
          </p:nvSpPr>
          <p:spPr>
            <a:xfrm>
              <a:off x="2613968" y="5884912"/>
              <a:ext cx="288032" cy="28803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81920" y="5164832"/>
              <a:ext cx="1152128" cy="74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Symbol" charset="2"/>
                  <a:cs typeface="Symbol" charset="2"/>
                </a:rPr>
                <a:t>ν</a:t>
              </a:r>
              <a:r>
                <a:rPr lang="en-US" sz="2800" baseline="-25000" dirty="0" err="1"/>
                <a:t>e</a:t>
              </a:r>
              <a:endParaRPr lang="en-US" sz="28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511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Neutrinos </a:t>
            </a:r>
            <a:r>
              <a:rPr lang="en-US" dirty="0" err="1" smtClean="0"/>
              <a:t>Majorana</a:t>
            </a:r>
            <a:r>
              <a:rPr lang="en-US" dirty="0" smtClean="0"/>
              <a:t> Fermions?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carry no electromagnetic charge, no QCD </a:t>
            </a:r>
            <a:r>
              <a:rPr lang="en-US" dirty="0" err="1" smtClean="0"/>
              <a:t>colour</a:t>
            </a:r>
            <a:r>
              <a:rPr lang="en-US" dirty="0" smtClean="0"/>
              <a:t>, no moments, no other quantum number</a:t>
            </a:r>
          </a:p>
          <a:p>
            <a:r>
              <a:rPr lang="en-US" dirty="0" smtClean="0"/>
              <a:t>other than </a:t>
            </a:r>
            <a:r>
              <a:rPr lang="en-US" i="1" dirty="0" smtClean="0">
                <a:solidFill>
                  <a:srgbClr val="008000"/>
                </a:solidFill>
              </a:rPr>
              <a:t>lepton number</a:t>
            </a:r>
          </a:p>
          <a:p>
            <a:r>
              <a:rPr lang="en-US" dirty="0" smtClean="0"/>
              <a:t>but, what exactly is that?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396" y="3884676"/>
            <a:ext cx="2000250" cy="20002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34163" y="3631522"/>
            <a:ext cx="810090" cy="708829"/>
            <a:chOff x="2181920" y="5164832"/>
            <a:chExt cx="1152128" cy="1008112"/>
          </a:xfrm>
        </p:grpSpPr>
        <p:sp>
          <p:nvSpPr>
            <p:cNvPr id="6" name="Oval 5"/>
            <p:cNvSpPr/>
            <p:nvPr/>
          </p:nvSpPr>
          <p:spPr>
            <a:xfrm>
              <a:off x="2613968" y="5884912"/>
              <a:ext cx="288032" cy="28803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81920" y="5164832"/>
              <a:ext cx="1152128" cy="74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Symbol" charset="2"/>
                  <a:cs typeface="Symbol" charset="2"/>
                </a:rPr>
                <a:t>ν</a:t>
              </a:r>
              <a:r>
                <a:rPr lang="en-US" sz="2800" baseline="-25000" dirty="0" err="1"/>
                <a:t>e</a:t>
              </a:r>
              <a:endParaRPr lang="en-US" sz="2800" baseline="-250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253928" y="5380856"/>
              <a:ext cx="360040" cy="0"/>
            </a:xfrm>
            <a:prstGeom prst="line">
              <a:avLst/>
            </a:prstGeom>
            <a:ln w="349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96" y="3884676"/>
            <a:ext cx="2000250" cy="20002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255419" y="3935331"/>
            <a:ext cx="649612" cy="430887"/>
            <a:chOff x="10318824" y="5596880"/>
            <a:chExt cx="923889" cy="612817"/>
          </a:xfrm>
        </p:grpSpPr>
        <p:sp>
          <p:nvSpPr>
            <p:cNvPr id="13" name="Oval 12"/>
            <p:cNvSpPr/>
            <p:nvPr/>
          </p:nvSpPr>
          <p:spPr>
            <a:xfrm>
              <a:off x="10318824" y="5668888"/>
              <a:ext cx="288032" cy="288032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00709" y="5596880"/>
              <a:ext cx="642004" cy="612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e</a:t>
              </a:r>
              <a:r>
                <a:rPr lang="en-US" sz="2200" baseline="30000" dirty="0"/>
                <a:t>+</a:t>
              </a:r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190763"/>
              </p:ext>
            </p:extLst>
          </p:nvPr>
        </p:nvGraphicFramePr>
        <p:xfrm>
          <a:off x="5128937" y="5909901"/>
          <a:ext cx="3159418" cy="738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Equation" r:id="rId5" imgW="977900" imgH="228600" progId="Equation.3">
                  <p:embed/>
                </p:oleObj>
              </mc:Choice>
              <mc:Fallback>
                <p:oleObj name="Equation" r:id="rId5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28937" y="5909901"/>
                        <a:ext cx="3159418" cy="738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19029" y="5606118"/>
            <a:ext cx="5477738" cy="1080578"/>
          </a:xfrm>
          <a:prstGeom prst="rect">
            <a:avLst/>
          </a:prstGeom>
          <a:noFill/>
        </p:spPr>
        <p:txBody>
          <a:bodyPr wrap="none" lIns="64267" tIns="32133" rIns="64267" bIns="32133" rtlCol="0">
            <a:spAutoFit/>
          </a:bodyPr>
          <a:lstStyle/>
          <a:p>
            <a:r>
              <a:rPr lang="en-US" sz="2200" dirty="0">
                <a:solidFill>
                  <a:schemeClr val="accent4"/>
                </a:solidFill>
              </a:rPr>
              <a:t>Why does this reaction only happen for the</a:t>
            </a:r>
          </a:p>
          <a:p>
            <a:r>
              <a:rPr lang="en-US" sz="2200" dirty="0">
                <a:solidFill>
                  <a:schemeClr val="accent4"/>
                </a:solidFill>
              </a:rPr>
              <a:t>“antineutrino”? Does the proton</a:t>
            </a:r>
          </a:p>
          <a:p>
            <a:r>
              <a:rPr lang="en-US" sz="2200" dirty="0">
                <a:solidFill>
                  <a:schemeClr val="accent4"/>
                </a:solidFill>
              </a:rPr>
              <a:t>know an anti-lepton is incident?</a:t>
            </a:r>
          </a:p>
        </p:txBody>
      </p:sp>
    </p:spTree>
    <p:extLst>
      <p:ext uri="{BB962C8B-B14F-4D97-AF65-F5344CB8AC3E}">
        <p14:creationId xmlns:p14="http://schemas.microsoft.com/office/powerpoint/2010/main" val="281809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719E-6 -2.2056E-6 L 0.39697 -0.00569 C 0.45031 -0.00569 0.53125 -2.2056E-6 0.53125 0.06018 L 0.55359 0.1343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73" y="64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Chirality and the Weak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weak interaction distinguishes between left and right chirality and that’s why only</a:t>
            </a:r>
          </a:p>
          <a:p>
            <a:endParaRPr lang="en-US" dirty="0"/>
          </a:p>
          <a:p>
            <a:r>
              <a:rPr lang="en-US" dirty="0" smtClean="0"/>
              <a:t>does the weak interaction also need to distinguish between lepton number L = 1 and L = –1, in addition? Or is that simply redundant?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if one discards lepton number as a meaningful quantity then neutrinos are </a:t>
            </a:r>
            <a:r>
              <a:rPr lang="en-US" dirty="0" err="1" smtClean="0"/>
              <a:t>Majorana</a:t>
            </a:r>
            <a:r>
              <a:rPr lang="en-US" dirty="0" smtClean="0"/>
              <a:t> fermions…FACT!</a:t>
            </a:r>
          </a:p>
          <a:p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297788"/>
              </p:ext>
            </p:extLst>
          </p:nvPr>
        </p:nvGraphicFramePr>
        <p:xfrm>
          <a:off x="4585396" y="1993704"/>
          <a:ext cx="2834198" cy="662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" name="Equation" r:id="rId3" imgW="977900" imgH="228600" progId="Equation.3">
                  <p:embed/>
                </p:oleObj>
              </mc:Choice>
              <mc:Fallback>
                <p:oleObj name="Equation" r:id="rId3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5396" y="1993704"/>
                        <a:ext cx="2834198" cy="662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988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nuebar-proton Cross Section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58900"/>
            <a:ext cx="8147050" cy="53101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Arial Unicode MS" charset="0"/>
              </a:rPr>
              <a:t>inverse </a:t>
            </a:r>
            <a:r>
              <a:rPr lang="en-US" dirty="0" smtClean="0">
                <a:cs typeface="Arial Unicode MS" charset="0"/>
              </a:rPr>
              <a:t>beta </a:t>
            </a:r>
            <a:r>
              <a:rPr lang="en-US" dirty="0" smtClean="0">
                <a:cs typeface="Arial Unicode MS" charset="0"/>
              </a:rPr>
              <a:t>decay</a:t>
            </a:r>
            <a:endParaRPr lang="en-US" dirty="0" smtClean="0">
              <a:cs typeface="Arial Unicode MS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0000"/>
                </a:solidFill>
                <a:cs typeface="Arial Unicode MS" charset="0"/>
              </a:rPr>
              <a:t>delayed coincidence</a:t>
            </a:r>
            <a:r>
              <a:rPr lang="en-US" dirty="0" smtClean="0">
                <a:cs typeface="Arial Unicode MS" charset="0"/>
              </a:rPr>
              <a:t> distinguishes signal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Arial Unicode MS" charset="0"/>
              </a:rPr>
              <a:t>first neutrino detection </a:t>
            </a:r>
            <a:r>
              <a:rPr lang="en-US" dirty="0">
                <a:solidFill>
                  <a:srgbClr val="006600"/>
                </a:solidFill>
                <a:cs typeface="Arial Unicode MS" charset="0"/>
              </a:rPr>
              <a:t>by</a:t>
            </a:r>
            <a:r>
              <a:rPr lang="en-US" dirty="0" smtClean="0">
                <a:cs typeface="Arial Unicode MS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cs typeface="Arial Unicode MS" charset="0"/>
              </a:rPr>
              <a:t>Reines</a:t>
            </a:r>
            <a:r>
              <a:rPr lang="en-US" dirty="0">
                <a:solidFill>
                  <a:srgbClr val="006600"/>
                </a:solidFill>
                <a:cs typeface="Arial Unicode MS" charset="0"/>
              </a:rPr>
              <a:t> and Cowan (56)</a:t>
            </a:r>
            <a:r>
              <a:rPr lang="en-US" dirty="0" smtClean="0">
                <a:cs typeface="Arial Unicode MS" charset="0"/>
              </a:rPr>
              <a:t> used this reaction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neutrino threshold 1.8 MeV = (</a:t>
            </a:r>
            <a:r>
              <a:rPr lang="en-US" dirty="0" err="1" smtClean="0">
                <a:cs typeface="+mn-cs"/>
              </a:rPr>
              <a:t>m</a:t>
            </a:r>
            <a:r>
              <a:rPr lang="en-US" baseline="-25000" dirty="0" err="1" smtClean="0">
                <a:cs typeface="+mn-cs"/>
              </a:rPr>
              <a:t>n</a:t>
            </a:r>
            <a:r>
              <a:rPr lang="en-US" dirty="0" smtClean="0">
                <a:cs typeface="+mn-cs"/>
              </a:rPr>
              <a:t> – </a:t>
            </a:r>
            <a:r>
              <a:rPr lang="en-US" dirty="0" err="1" smtClean="0">
                <a:cs typeface="+mn-cs"/>
              </a:rPr>
              <a:t>m</a:t>
            </a:r>
            <a:r>
              <a:rPr lang="en-US" baseline="-25000" dirty="0" err="1" smtClean="0">
                <a:cs typeface="+mn-cs"/>
              </a:rPr>
              <a:t>p</a:t>
            </a:r>
            <a:r>
              <a:rPr lang="en-US" dirty="0" smtClean="0">
                <a:cs typeface="+mn-cs"/>
              </a:rPr>
              <a:t> + m</a:t>
            </a:r>
            <a:r>
              <a:rPr lang="en-US" baseline="-25000" dirty="0" smtClean="0">
                <a:cs typeface="+mn-cs"/>
              </a:rPr>
              <a:t>e</a:t>
            </a:r>
            <a:r>
              <a:rPr lang="en-US" dirty="0" smtClean="0">
                <a:cs typeface="+mn-cs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latin typeface="Symbol" charset="0"/>
                <a:cs typeface="+mn-cs"/>
              </a:rPr>
              <a:t>σ</a:t>
            </a:r>
            <a:r>
              <a:rPr lang="en-US" dirty="0" smtClean="0">
                <a:cs typeface="+mn-cs"/>
              </a:rPr>
              <a:t> = (9.4 </a:t>
            </a:r>
            <a:r>
              <a:rPr lang="en-US" dirty="0" smtClean="0">
                <a:cs typeface="Arial Unicode MS" charset="0"/>
              </a:rPr>
              <a:t>×</a:t>
            </a:r>
            <a:r>
              <a:rPr lang="en-US" dirty="0" smtClean="0">
                <a:cs typeface="+mn-cs"/>
              </a:rPr>
              <a:t> 10</a:t>
            </a:r>
            <a:r>
              <a:rPr lang="en-US" baseline="30000" dirty="0" smtClean="0">
                <a:cs typeface="Arial Unicode MS" charset="0"/>
              </a:rPr>
              <a:t>−</a:t>
            </a:r>
            <a:r>
              <a:rPr lang="en-US" baseline="30000" dirty="0" smtClean="0">
                <a:cs typeface="+mn-cs"/>
              </a:rPr>
              <a:t>44</a:t>
            </a:r>
            <a:r>
              <a:rPr lang="en-US" dirty="0" smtClean="0">
                <a:cs typeface="+mn-cs"/>
              </a:rPr>
              <a:t>) </a:t>
            </a:r>
            <a:r>
              <a:rPr lang="en-US" dirty="0" err="1" smtClean="0">
                <a:cs typeface="+mn-cs"/>
              </a:rPr>
              <a:t>p</a:t>
            </a:r>
            <a:r>
              <a:rPr lang="en-US" baseline="-25000" dirty="0" err="1" smtClean="0">
                <a:cs typeface="+mn-cs"/>
              </a:rPr>
              <a:t>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E</a:t>
            </a:r>
            <a:r>
              <a:rPr lang="en-US" baseline="-25000" dirty="0" err="1" smtClean="0">
                <a:cs typeface="+mn-cs"/>
              </a:rPr>
              <a:t>e</a:t>
            </a:r>
            <a:r>
              <a:rPr lang="en-US" sz="2000" dirty="0"/>
              <a:t> </a:t>
            </a:r>
            <a:r>
              <a:rPr lang="en-US" dirty="0" smtClean="0">
                <a:cs typeface="+mn-cs"/>
              </a:rPr>
              <a:t>cm</a:t>
            </a:r>
            <a:r>
              <a:rPr lang="en-US" baseline="30000" dirty="0" smtClean="0">
                <a:cs typeface="+mn-cs"/>
              </a:rPr>
              <a:t>2   </a:t>
            </a:r>
            <a:r>
              <a:rPr lang="en-US" sz="2000" dirty="0">
                <a:solidFill>
                  <a:srgbClr val="006600"/>
                </a:solidFill>
              </a:rPr>
              <a:t>quadratic with energy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at </a:t>
            </a:r>
            <a:r>
              <a:rPr lang="en-US" dirty="0" err="1" smtClean="0">
                <a:cs typeface="+mn-cs"/>
              </a:rPr>
              <a:t>E</a:t>
            </a:r>
            <a:r>
              <a:rPr lang="en-US" baseline="-25000" dirty="0" err="1">
                <a:latin typeface="Symbol" charset="0"/>
                <a:cs typeface="+mn-cs"/>
              </a:rPr>
              <a:t>ν</a:t>
            </a:r>
            <a:r>
              <a:rPr lang="en-US" dirty="0" smtClean="0">
                <a:cs typeface="+mn-cs"/>
              </a:rPr>
              <a:t> = 6 MeV, </a:t>
            </a:r>
            <a:r>
              <a:rPr lang="en-US" dirty="0" err="1" smtClean="0">
                <a:latin typeface="Symbol" charset="0"/>
              </a:rPr>
              <a:t>σ</a:t>
            </a:r>
            <a:r>
              <a:rPr lang="en-US" dirty="0" smtClean="0">
                <a:cs typeface="+mn-cs"/>
              </a:rPr>
              <a:t> = 2 </a:t>
            </a:r>
            <a:r>
              <a:rPr lang="en-US" dirty="0" smtClean="0">
                <a:cs typeface="Arial Unicode MS" charset="0"/>
              </a:rPr>
              <a:t>×</a:t>
            </a:r>
            <a:r>
              <a:rPr lang="en-US" dirty="0" smtClean="0">
                <a:cs typeface="+mn-cs"/>
              </a:rPr>
              <a:t> 10</a:t>
            </a:r>
            <a:r>
              <a:rPr lang="en-US" baseline="30000" dirty="0" smtClean="0">
                <a:cs typeface="Arial Unicode MS" charset="0"/>
              </a:rPr>
              <a:t>−</a:t>
            </a:r>
            <a:r>
              <a:rPr lang="en-US" baseline="30000" dirty="0" smtClean="0">
                <a:cs typeface="+mn-cs"/>
              </a:rPr>
              <a:t>42</a:t>
            </a:r>
            <a:r>
              <a:rPr lang="en-US" dirty="0" smtClean="0">
                <a:cs typeface="+mn-cs"/>
              </a:rPr>
              <a:t> cm</a:t>
            </a:r>
            <a:r>
              <a:rPr lang="en-US" baseline="30000" dirty="0" smtClean="0">
                <a:cs typeface="+mn-cs"/>
              </a:rPr>
              <a:t>2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cross section related to free neutron decay lifetime; systematic uncertainty is small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compare to </a:t>
            </a:r>
            <a:r>
              <a:rPr lang="en-US" dirty="0" err="1" smtClean="0">
                <a:cs typeface="+mn-cs"/>
              </a:rPr>
              <a:t>nuebar</a:t>
            </a:r>
            <a:r>
              <a:rPr lang="en-US" dirty="0" smtClean="0">
                <a:cs typeface="+mn-cs"/>
              </a:rPr>
              <a:t>-</a:t>
            </a:r>
            <a:r>
              <a:rPr lang="en-US" dirty="0" smtClean="0">
                <a:cs typeface="+mn-cs"/>
              </a:rPr>
              <a:t>deuteron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threshold energy 4.0 MeV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lower cross section than </a:t>
            </a:r>
            <a:r>
              <a:rPr lang="en-US" dirty="0" err="1" smtClean="0">
                <a:cs typeface="+mn-cs"/>
              </a:rPr>
              <a:t>nuebar</a:t>
            </a:r>
            <a:r>
              <a:rPr lang="en-US" dirty="0" smtClean="0">
                <a:cs typeface="+mn-cs"/>
              </a:rPr>
              <a:t>-proton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endParaRPr lang="en-US" i="1" dirty="0" smtClean="0">
              <a:solidFill>
                <a:srgbClr val="660066"/>
              </a:solidFill>
            </a:endParaRPr>
          </a:p>
          <a:p>
            <a:pPr marL="274221" lvl="1" indent="0">
              <a:lnSpc>
                <a:spcPct val="90000"/>
              </a:lnSpc>
              <a:buNone/>
              <a:defRPr/>
            </a:pPr>
            <a:r>
              <a:rPr lang="en-US" i="1" dirty="0" smtClean="0">
                <a:solidFill>
                  <a:srgbClr val="660066"/>
                </a:solidFill>
              </a:rPr>
              <a:t>for </a:t>
            </a:r>
            <a:r>
              <a:rPr lang="en-US" i="1" dirty="0" err="1" smtClean="0">
                <a:solidFill>
                  <a:srgbClr val="660066"/>
                </a:solidFill>
              </a:rPr>
              <a:t>nuebar</a:t>
            </a:r>
            <a:r>
              <a:rPr lang="en-US" i="1" dirty="0" smtClean="0">
                <a:solidFill>
                  <a:srgbClr val="660066"/>
                </a:solidFill>
              </a:rPr>
              <a:t> are there any </a:t>
            </a:r>
            <a:r>
              <a:rPr lang="en-US" i="1" dirty="0" smtClean="0">
                <a:solidFill>
                  <a:srgbClr val="660066"/>
                </a:solidFill>
              </a:rPr>
              <a:t>other </a:t>
            </a:r>
            <a:r>
              <a:rPr lang="en-US" i="1" dirty="0" smtClean="0">
                <a:solidFill>
                  <a:srgbClr val="660066"/>
                </a:solidFill>
              </a:rPr>
              <a:t>good CC target?</a:t>
            </a:r>
          </a:p>
          <a:p>
            <a:pPr marL="274221" lvl="1" indent="0">
              <a:lnSpc>
                <a:spcPct val="90000"/>
              </a:lnSpc>
              <a:buNone/>
              <a:defRPr/>
            </a:pPr>
            <a:r>
              <a:rPr lang="en-US" i="1" dirty="0" smtClean="0">
                <a:solidFill>
                  <a:srgbClr val="660066"/>
                </a:solidFill>
              </a:rPr>
              <a:t>(is a low </a:t>
            </a:r>
            <a:r>
              <a:rPr lang="en-US" i="1" dirty="0" smtClean="0">
                <a:solidFill>
                  <a:srgbClr val="660066"/>
                </a:solidFill>
              </a:rPr>
              <a:t>threshold important?)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600" baseline="-25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044667"/>
              </p:ext>
            </p:extLst>
          </p:nvPr>
        </p:nvGraphicFramePr>
        <p:xfrm>
          <a:off x="6021601" y="1179674"/>
          <a:ext cx="2665199" cy="623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7" name="Equation" r:id="rId3" imgW="977900" imgH="228600" progId="Equation.3">
                  <p:embed/>
                </p:oleObj>
              </mc:Choice>
              <mc:Fallback>
                <p:oleObj name="Equation" r:id="rId3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21601" y="1179674"/>
                        <a:ext cx="2665199" cy="623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503507"/>
              </p:ext>
            </p:extLst>
          </p:nvPr>
        </p:nvGraphicFramePr>
        <p:xfrm>
          <a:off x="4513467" y="4500047"/>
          <a:ext cx="2034122" cy="393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Equation" r:id="rId5" imgW="1181100" imgH="228600" progId="Equation.DSMT4">
                  <p:embed/>
                </p:oleObj>
              </mc:Choice>
              <mc:Fallback>
                <p:oleObj name="Equation" r:id="rId5" imgW="1181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3467" y="4500047"/>
                        <a:ext cx="2034122" cy="393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54" y="4443311"/>
            <a:ext cx="2308545" cy="15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5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93658" y="168773"/>
            <a:ext cx="8231187" cy="10669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 smtClean="0">
                <a:solidFill>
                  <a:srgbClr val="333399"/>
                </a:solidFill>
              </a:rPr>
              <a:t>KamLAND</a:t>
            </a:r>
            <a:r>
              <a:rPr lang="en-US" sz="3200" dirty="0" smtClean="0">
                <a:solidFill>
                  <a:srgbClr val="333399"/>
                </a:solidFill>
              </a:rPr>
              <a:t> </a:t>
            </a:r>
            <a:r>
              <a:rPr lang="en-US" sz="3200" dirty="0" smtClean="0">
                <a:solidFill>
                  <a:srgbClr val="333399"/>
                </a:solidFill>
              </a:rPr>
              <a:t>Reactor Antineutrino </a:t>
            </a:r>
            <a:r>
              <a:rPr lang="en-US" sz="3200" dirty="0" smtClean="0">
                <a:solidFill>
                  <a:srgbClr val="333399"/>
                </a:solidFill>
              </a:rPr>
              <a:t>Oscillations</a:t>
            </a:r>
            <a:endParaRPr lang="en-US" sz="3200" dirty="0" smtClean="0">
              <a:solidFill>
                <a:srgbClr val="333399"/>
              </a:solidFill>
            </a:endParaRPr>
          </a:p>
        </p:txBody>
      </p:sp>
      <p:pic>
        <p:nvPicPr>
          <p:cNvPr id="17409" name="Picture 8" descr="final-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459105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52" name="Text Box 12"/>
          <p:cNvSpPr txBox="1">
            <a:spLocks noChangeArrowheads="1"/>
          </p:cNvSpPr>
          <p:nvPr/>
        </p:nvSpPr>
        <p:spPr bwMode="auto">
          <a:xfrm>
            <a:off x="710591" y="914663"/>
            <a:ext cx="33518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K. </a:t>
            </a:r>
            <a:r>
              <a:rPr lang="en-US" sz="1400" dirty="0" err="1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Eguchi</a:t>
            </a:r>
            <a:r>
              <a:rPr lang="en-US" sz="1400" dirty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 et al.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, PRL </a:t>
            </a:r>
            <a:r>
              <a:rPr lang="en-US" sz="1400" b="1" dirty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90</a:t>
            </a:r>
            <a:r>
              <a:rPr lang="en-US" sz="1400" dirty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, 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021802 (</a:t>
            </a:r>
            <a:r>
              <a:rPr lang="en-US" sz="1400" dirty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2003)</a:t>
            </a:r>
            <a:endParaRPr lang="en-US" sz="2000" dirty="0">
              <a:solidFill>
                <a:srgbClr val="008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pic>
        <p:nvPicPr>
          <p:cNvPr id="317451" name="Picture 11" descr="Pages from KamLAND PR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58900"/>
            <a:ext cx="8153400" cy="45926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dirty="0" err="1" smtClean="0">
                <a:solidFill>
                  <a:srgbClr val="003300"/>
                </a:solidFill>
                <a:cs typeface="+mn-cs"/>
              </a:rPr>
              <a:t>KamLAND</a:t>
            </a:r>
            <a:r>
              <a:rPr lang="en-US" dirty="0" smtClean="0">
                <a:solidFill>
                  <a:srgbClr val="003300"/>
                </a:solidFill>
                <a:cs typeface="+mn-cs"/>
              </a:rPr>
              <a:t> </a:t>
            </a:r>
            <a:r>
              <a:rPr lang="en-US" dirty="0" smtClean="0">
                <a:solidFill>
                  <a:srgbClr val="003300"/>
                </a:solidFill>
                <a:cs typeface="+mn-cs"/>
              </a:rPr>
              <a:t>observed </a:t>
            </a:r>
            <a:r>
              <a:rPr lang="en-US" dirty="0" smtClean="0">
                <a:solidFill>
                  <a:srgbClr val="003300"/>
                </a:solidFill>
                <a:cs typeface="+mn-cs"/>
              </a:rPr>
              <a:t>disappearance of reactor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dirty="0">
                <a:solidFill>
                  <a:srgbClr val="003300"/>
                </a:solidFill>
              </a:rPr>
              <a:t>a</a:t>
            </a:r>
            <a:r>
              <a:rPr lang="en-US" dirty="0" smtClean="0">
                <a:solidFill>
                  <a:srgbClr val="003300"/>
                </a:solidFill>
                <a:cs typeface="+mn-cs"/>
              </a:rPr>
              <a:t>ntineutrinos</a:t>
            </a:r>
            <a:r>
              <a:rPr lang="en-US" dirty="0" smtClean="0">
                <a:solidFill>
                  <a:srgbClr val="003300"/>
                </a:solidFill>
              </a:rPr>
              <a:t> – θ</a:t>
            </a:r>
            <a:r>
              <a:rPr lang="en-US" baseline="-25000" dirty="0" smtClean="0">
                <a:solidFill>
                  <a:srgbClr val="003300"/>
                </a:solidFill>
              </a:rPr>
              <a:t>12</a:t>
            </a:r>
            <a:endParaRPr lang="en-US" baseline="-25000" dirty="0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endParaRPr lang="en-US" dirty="0" smtClean="0">
              <a:solidFill>
                <a:srgbClr val="003300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dirty="0" smtClean="0">
                <a:solidFill>
                  <a:srgbClr val="003300"/>
                </a:solidFill>
                <a:cs typeface="+mn-cs"/>
              </a:rPr>
              <a:t>(61 </a:t>
            </a:r>
            <a:r>
              <a:rPr lang="en-US" dirty="0" smtClean="0">
                <a:solidFill>
                  <a:srgbClr val="003300"/>
                </a:solidFill>
                <a:latin typeface="Times New Roman" charset="0"/>
                <a:cs typeface="Times New Roman" charset="0"/>
              </a:rPr>
              <a:t>±</a:t>
            </a:r>
            <a:r>
              <a:rPr lang="en-US" dirty="0" smtClean="0">
                <a:solidFill>
                  <a:srgbClr val="003300"/>
                </a:solidFill>
                <a:cs typeface="+mn-cs"/>
              </a:rPr>
              <a:t> 9)% expected flux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endParaRPr lang="en-US" dirty="0" smtClean="0">
              <a:solidFill>
                <a:srgbClr val="FF0000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sz="2600" dirty="0" smtClean="0">
                <a:solidFill>
                  <a:srgbClr val="FF0000"/>
                </a:solidFill>
                <a:cs typeface="+mn-cs"/>
              </a:rPr>
              <a:t>announced 2002-12-06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endParaRPr lang="en-US" dirty="0" smtClean="0">
              <a:solidFill>
                <a:srgbClr val="003300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dirty="0" smtClean="0">
                <a:solidFill>
                  <a:srgbClr val="333399"/>
                </a:solidFill>
                <a:cs typeface="+mn-cs"/>
              </a:rPr>
              <a:t>reactor      oscillations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dirty="0" smtClean="0">
                <a:solidFill>
                  <a:srgbClr val="333399"/>
                </a:solidFill>
                <a:cs typeface="+mn-cs"/>
              </a:rPr>
              <a:t>consistent with solar </a:t>
            </a:r>
            <a:r>
              <a:rPr lang="en-US" dirty="0" err="1" smtClean="0">
                <a:solidFill>
                  <a:srgbClr val="333399"/>
                </a:solidFill>
                <a:latin typeface="Symbol" charset="2"/>
                <a:cs typeface="Symbol" charset="2"/>
              </a:rPr>
              <a:t>ν</a:t>
            </a:r>
            <a:endParaRPr lang="en-US" dirty="0" smtClean="0">
              <a:solidFill>
                <a:srgbClr val="333399"/>
              </a:solidFill>
              <a:latin typeface="Symbol" charset="2"/>
              <a:cs typeface="Symbol" charset="2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dirty="0" smtClean="0">
                <a:solidFill>
                  <a:srgbClr val="333399"/>
                </a:solidFill>
                <a:cs typeface="+mn-cs"/>
              </a:rPr>
              <a:t>LMA solution</a:t>
            </a:r>
            <a:endParaRPr lang="en-US" dirty="0" smtClean="0">
              <a:solidFill>
                <a:srgbClr val="333399"/>
              </a:solidFill>
              <a:latin typeface="Symbol" charset="0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172001"/>
              </p:ext>
            </p:extLst>
          </p:nvPr>
        </p:nvGraphicFramePr>
        <p:xfrm>
          <a:off x="1679781" y="4063534"/>
          <a:ext cx="514493" cy="633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" name="Equation" r:id="rId5" imgW="165100" imgH="203200" progId="Equation.DSMT4">
                  <p:embed/>
                </p:oleObj>
              </mc:Choice>
              <mc:Fallback>
                <p:oleObj name="Equation" r:id="rId5" imgW="165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9781" y="4063534"/>
                        <a:ext cx="514493" cy="633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945000"/>
              </p:ext>
            </p:extLst>
          </p:nvPr>
        </p:nvGraphicFramePr>
        <p:xfrm>
          <a:off x="111474" y="5386114"/>
          <a:ext cx="2796790" cy="653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2" name="Equation" r:id="rId7" imgW="977900" imgH="228600" progId="Equation.3">
                  <p:embed/>
                </p:oleObj>
              </mc:Choice>
              <mc:Fallback>
                <p:oleObj name="Equation" r:id="rId7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474" y="5386114"/>
                        <a:ext cx="2796790" cy="653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947" y="6039909"/>
            <a:ext cx="3687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capture on H in scintillator</a:t>
            </a:r>
          </a:p>
          <a:p>
            <a:r>
              <a:rPr lang="en-US" dirty="0" smtClean="0"/>
              <a:t>2.2 MeV </a:t>
            </a:r>
            <a:r>
              <a:rPr lang="en-US" dirty="0" err="1" smtClean="0">
                <a:latin typeface="Symbol" charset="2"/>
                <a:cs typeface="Symbol" charset="2"/>
              </a:rPr>
              <a:t>γ</a:t>
            </a:r>
            <a:r>
              <a:rPr lang="en-US" dirty="0" smtClean="0"/>
              <a:t> with lifetime ~200 </a:t>
            </a:r>
            <a:r>
              <a:rPr lang="en-US" dirty="0" err="1" smtClean="0">
                <a:latin typeface="Symbol" charset="2"/>
                <a:cs typeface="Symbol" charset="2"/>
              </a:rPr>
              <a:t>μ</a:t>
            </a:r>
            <a:r>
              <a:rPr lang="en-US" dirty="0" err="1" smtClean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1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neutrino interactions</a:t>
            </a:r>
          </a:p>
          <a:p>
            <a:pPr lvl="1"/>
            <a:r>
              <a:rPr lang="en-US" dirty="0" smtClean="0"/>
              <a:t>survey of “all” possible interactions that could be used in detectors</a:t>
            </a:r>
          </a:p>
          <a:p>
            <a:r>
              <a:rPr lang="en-US" dirty="0" smtClean="0"/>
              <a:t>neutrino experiments and their detection methods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primarily focusing on 0.1-20 MeV neutrinos (</a:t>
            </a:r>
            <a:r>
              <a:rPr lang="en-US" u="sng" dirty="0" smtClean="0">
                <a:solidFill>
                  <a:schemeClr val="accent2"/>
                </a:solidFill>
              </a:rPr>
              <a:t>solar</a:t>
            </a:r>
            <a:r>
              <a:rPr lang="en-US" dirty="0" smtClean="0">
                <a:solidFill>
                  <a:schemeClr val="accent2"/>
                </a:solidFill>
              </a:rPr>
              <a:t>, reactor, geo, supernova)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limited discussion of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atmospheric neutrinos</a:t>
            </a:r>
          </a:p>
          <a:p>
            <a:pPr lvl="1"/>
            <a:r>
              <a:rPr lang="en-US" dirty="0" smtClean="0"/>
              <a:t>won’t have time to properly discuss </a:t>
            </a:r>
            <a:r>
              <a:rPr lang="en-US" dirty="0" err="1" smtClean="0"/>
              <a:t>GeV</a:t>
            </a:r>
            <a:r>
              <a:rPr lang="en-US" dirty="0" smtClean="0"/>
              <a:t> accelerator neutrino experiments like </a:t>
            </a:r>
            <a:r>
              <a:rPr lang="en-US" dirty="0" smtClean="0">
                <a:solidFill>
                  <a:srgbClr val="5AA2AE"/>
                </a:solidFill>
              </a:rPr>
              <a:t>T2K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5AA2AE"/>
                </a:solidFill>
              </a:rPr>
              <a:t>MiniBooNE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5AA2AE"/>
                </a:solidFill>
              </a:rPr>
              <a:t>OPERA</a:t>
            </a:r>
          </a:p>
          <a:p>
            <a:pPr lvl="1"/>
            <a:r>
              <a:rPr lang="en-US" dirty="0" smtClean="0"/>
              <a:t>won’t have time to discuss </a:t>
            </a:r>
            <a:r>
              <a:rPr lang="en-US" dirty="0" err="1" smtClean="0"/>
              <a:t>TeV</a:t>
            </a:r>
            <a:r>
              <a:rPr lang="en-US" dirty="0" smtClean="0"/>
              <a:t> (and beyond!) neutrino experiments like </a:t>
            </a:r>
            <a:r>
              <a:rPr lang="en-US" dirty="0" err="1" smtClean="0">
                <a:solidFill>
                  <a:schemeClr val="accent5"/>
                </a:solidFill>
              </a:rPr>
              <a:t>IceCube</a:t>
            </a:r>
            <a:endParaRPr lang="en-US" dirty="0" smtClean="0">
              <a:solidFill>
                <a:schemeClr val="accent5"/>
              </a:solidFill>
            </a:endParaRPr>
          </a:p>
          <a:p>
            <a:r>
              <a:rPr lang="en-US" dirty="0" smtClean="0"/>
              <a:t>will talk a little bit about important results from past and current experiments while examining the experiments and their methods</a:t>
            </a:r>
          </a:p>
        </p:txBody>
      </p:sp>
    </p:spTree>
    <p:extLst>
      <p:ext uri="{BB962C8B-B14F-4D97-AF65-F5344CB8AC3E}">
        <p14:creationId xmlns:p14="http://schemas.microsoft.com/office/powerpoint/2010/main" val="170019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73" y="4631481"/>
            <a:ext cx="2743200" cy="2057400"/>
          </a:xfrm>
          <a:prstGeom prst="rect">
            <a:avLst/>
          </a:prstGeom>
        </p:spPr>
      </p:pic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93658" y="168773"/>
            <a:ext cx="8231187" cy="10669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 smtClean="0">
                <a:solidFill>
                  <a:srgbClr val="333399"/>
                </a:solidFill>
              </a:rPr>
              <a:t>Daya</a:t>
            </a:r>
            <a:r>
              <a:rPr lang="en-US" sz="3200" dirty="0" smtClean="0">
                <a:solidFill>
                  <a:srgbClr val="333399"/>
                </a:solidFill>
              </a:rPr>
              <a:t> Bay Reactor </a:t>
            </a:r>
            <a:r>
              <a:rPr lang="en-US" sz="3200" dirty="0" smtClean="0">
                <a:solidFill>
                  <a:srgbClr val="333399"/>
                </a:solidFill>
                <a:latin typeface="Symbol" charset="2"/>
                <a:cs typeface="Symbol" charset="2"/>
              </a:rPr>
              <a:t>θ</a:t>
            </a:r>
            <a:r>
              <a:rPr lang="en-US" sz="3200" baseline="-25000" dirty="0" smtClean="0">
                <a:solidFill>
                  <a:srgbClr val="333399"/>
                </a:solidFill>
              </a:rPr>
              <a:t>13</a:t>
            </a:r>
            <a:r>
              <a:rPr lang="en-US" sz="3200" dirty="0" smtClean="0">
                <a:solidFill>
                  <a:srgbClr val="333399"/>
                </a:solidFill>
              </a:rPr>
              <a:t> Measurement</a:t>
            </a:r>
            <a:endParaRPr lang="en-US" sz="3200" dirty="0" smtClean="0">
              <a:solidFill>
                <a:srgbClr val="333399"/>
              </a:solidFill>
            </a:endParaRPr>
          </a:p>
        </p:txBody>
      </p:sp>
      <p:sp>
        <p:nvSpPr>
          <p:cNvPr id="317452" name="Text Box 12"/>
          <p:cNvSpPr txBox="1">
            <a:spLocks noChangeArrowheads="1"/>
          </p:cNvSpPr>
          <p:nvPr/>
        </p:nvSpPr>
        <p:spPr bwMode="auto">
          <a:xfrm>
            <a:off x="715073" y="945546"/>
            <a:ext cx="32289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400" dirty="0" smtClean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F.P. An </a:t>
            </a:r>
            <a:r>
              <a:rPr lang="en-US" sz="1400" dirty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et al.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, PRL 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108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ea typeface="ヒラギノ角ゴ ProN W3"/>
                <a:cs typeface="ヒラギノ角ゴ ProN W3"/>
              </a:rPr>
              <a:t>, 171803 (2012)</a:t>
            </a:r>
            <a:endParaRPr lang="en-US" sz="2000" dirty="0">
              <a:solidFill>
                <a:srgbClr val="008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58900"/>
            <a:ext cx="4841345" cy="45926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0000"/>
              </a:buClr>
              <a:buNone/>
              <a:tabLst>
                <a:tab pos="0" algn="l"/>
              </a:tabLst>
              <a:defRPr/>
            </a:pPr>
            <a:r>
              <a:rPr lang="en-US" dirty="0" err="1" smtClean="0">
                <a:solidFill>
                  <a:srgbClr val="003300"/>
                </a:solidFill>
                <a:cs typeface="+mn-cs"/>
              </a:rPr>
              <a:t>Daya</a:t>
            </a:r>
            <a:r>
              <a:rPr lang="en-US" dirty="0" smtClean="0">
                <a:solidFill>
                  <a:srgbClr val="003300"/>
                </a:solidFill>
                <a:cs typeface="+mn-cs"/>
              </a:rPr>
              <a:t> Bay observed reactor</a:t>
            </a:r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dirty="0" smtClean="0">
                <a:solidFill>
                  <a:srgbClr val="003300"/>
                </a:solidFill>
                <a:cs typeface="+mn-cs"/>
              </a:rPr>
              <a:t>antineutrinos disappearing after short distances</a:t>
            </a:r>
            <a:r>
              <a:rPr lang="en-US" dirty="0" smtClean="0">
                <a:solidFill>
                  <a:srgbClr val="003300"/>
                </a:solidFill>
              </a:rPr>
              <a:t> </a:t>
            </a:r>
            <a:r>
              <a:rPr lang="en-US" dirty="0">
                <a:solidFill>
                  <a:srgbClr val="003300"/>
                </a:solidFill>
              </a:rPr>
              <a:t>– </a:t>
            </a:r>
            <a:r>
              <a:rPr lang="en-US" dirty="0" smtClean="0">
                <a:solidFill>
                  <a:srgbClr val="003300"/>
                </a:solidFill>
              </a:rPr>
              <a:t>θ</a:t>
            </a:r>
            <a:r>
              <a:rPr lang="en-US" baseline="-25000" dirty="0" smtClean="0">
                <a:solidFill>
                  <a:srgbClr val="003300"/>
                </a:solidFill>
              </a:rPr>
              <a:t>13</a:t>
            </a:r>
            <a:endParaRPr lang="en-US" dirty="0">
              <a:solidFill>
                <a:srgbClr val="00330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sz="2600" dirty="0" smtClean="0">
                <a:solidFill>
                  <a:srgbClr val="FF0000"/>
                </a:solidFill>
                <a:cs typeface="+mn-cs"/>
              </a:rPr>
              <a:t>announced 2012-03-0</a:t>
            </a:r>
            <a:r>
              <a:rPr lang="en-US" sz="2600" dirty="0" smtClean="0">
                <a:solidFill>
                  <a:srgbClr val="FF0000"/>
                </a:solidFill>
              </a:rPr>
              <a:t>8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660066"/>
                </a:solidFill>
              </a:rPr>
              <a:t>(also Double CHOOZ and RENO)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endParaRPr lang="en-US" sz="1400" dirty="0">
              <a:solidFill>
                <a:srgbClr val="FF0000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sz="2000" dirty="0" err="1" smtClean="0"/>
              <a:t>Gd</a:t>
            </a:r>
            <a:r>
              <a:rPr lang="en-US" sz="2000" dirty="0" smtClean="0"/>
              <a:t>-loaded liquid scintillator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sz="1800" dirty="0" smtClean="0"/>
              <a:t>neutron capture on </a:t>
            </a:r>
            <a:r>
              <a:rPr lang="en-US" sz="1800" dirty="0" err="1" smtClean="0"/>
              <a:t>Gd</a:t>
            </a:r>
            <a:r>
              <a:rPr lang="en-US" sz="1800" dirty="0" smtClean="0"/>
              <a:t> gives ~8 MeV of </a:t>
            </a:r>
            <a:r>
              <a:rPr lang="en-US" sz="1800" dirty="0" err="1" smtClean="0">
                <a:latin typeface="Symbol" charset="2"/>
                <a:cs typeface="Symbol" charset="2"/>
              </a:rPr>
              <a:t>γ</a:t>
            </a:r>
            <a:r>
              <a:rPr lang="en-US" sz="1800" dirty="0" err="1" smtClean="0"/>
              <a:t>’s</a:t>
            </a:r>
            <a:endParaRPr lang="en-US" sz="1800" dirty="0" smtClean="0"/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0"/>
              <a:buNone/>
              <a:defRPr/>
            </a:pPr>
            <a:r>
              <a:rPr lang="en-US" sz="1800" dirty="0" smtClean="0"/>
              <a:t>~30 </a:t>
            </a:r>
            <a:r>
              <a:rPr lang="en-US" sz="1800" dirty="0" err="1" smtClean="0">
                <a:latin typeface="Symbol" charset="2"/>
                <a:cs typeface="Symbol" charset="2"/>
              </a:rPr>
              <a:t>μ</a:t>
            </a:r>
            <a:r>
              <a:rPr lang="en-US" sz="1800" dirty="0" err="1" smtClean="0"/>
              <a:t>s</a:t>
            </a:r>
            <a:r>
              <a:rPr lang="en-US" sz="1800" dirty="0" smtClean="0"/>
              <a:t> capture time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745" y="1235723"/>
            <a:ext cx="30861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745" y="3666281"/>
            <a:ext cx="30861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7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Interactions at </a:t>
            </a:r>
            <a:r>
              <a:rPr lang="en-US" dirty="0" err="1" smtClean="0"/>
              <a:t>GeV</a:t>
            </a:r>
            <a:r>
              <a:rPr lang="en-US" dirty="0" smtClean="0"/>
              <a:t> Energies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05" y="1524002"/>
            <a:ext cx="5152961" cy="5152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83" y="1841500"/>
            <a:ext cx="3175000" cy="317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477" y="5031134"/>
            <a:ext cx="2499440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DIS, modified from Wikipedia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90632" y="3068161"/>
            <a:ext cx="395862" cy="412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984" y="5575481"/>
            <a:ext cx="3596421" cy="936313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note: figure to the right does not necessarily have up-to-date data (it’s just for illustration purposes)</a:t>
            </a:r>
            <a:endParaRPr lang="en-US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4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Interactions at </a:t>
            </a:r>
            <a:r>
              <a:rPr lang="en-US" dirty="0" err="1" smtClean="0"/>
              <a:t>GeV</a:t>
            </a:r>
            <a:r>
              <a:rPr lang="en-US" dirty="0" smtClean="0"/>
              <a:t> Energies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100’s of MeV to several </a:t>
            </a:r>
            <a:r>
              <a:rPr lang="en-US" dirty="0" err="1" smtClean="0"/>
              <a:t>GeV</a:t>
            </a:r>
            <a:r>
              <a:rPr lang="en-US" dirty="0" smtClean="0"/>
              <a:t> and beyond</a:t>
            </a:r>
          </a:p>
          <a:p>
            <a:r>
              <a:rPr lang="en-US" dirty="0" smtClean="0"/>
              <a:t>CC and NC neutrino interactions on nuclei, nucleons, and deep-inelastic scattering on quarks at progressively higher energies (examples below)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neutrinos detected</a:t>
            </a:r>
            <a:r>
              <a:rPr lang="en-US" dirty="0" smtClean="0"/>
              <a:t> by observing any of the products in the final state, including the outgoing lepton (or its decay)</a:t>
            </a:r>
          </a:p>
          <a:p>
            <a:pPr marL="0" indent="0">
              <a:buNone/>
            </a:pPr>
            <a:r>
              <a:rPr lang="en-US" dirty="0" smtClean="0"/>
              <a:t>Examples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CC                                            NC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036201"/>
              </p:ext>
            </p:extLst>
          </p:nvPr>
        </p:nvGraphicFramePr>
        <p:xfrm>
          <a:off x="5305426" y="4435475"/>
          <a:ext cx="3101975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7" name="Equation" r:id="rId3" imgW="1841500" imgH="939800" progId="Equation.DSMT4">
                  <p:embed/>
                </p:oleObj>
              </mc:Choice>
              <mc:Fallback>
                <p:oleObj name="Equation" r:id="rId3" imgW="1841500" imgH="9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5426" y="4435475"/>
                        <a:ext cx="3101975" cy="158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310748"/>
              </p:ext>
            </p:extLst>
          </p:nvPr>
        </p:nvGraphicFramePr>
        <p:xfrm>
          <a:off x="1092203" y="4433888"/>
          <a:ext cx="3952875" cy="220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8" name="Equation" r:id="rId5" imgW="2349500" imgH="1308100" progId="Equation.3">
                  <p:embed/>
                </p:oleObj>
              </mc:Choice>
              <mc:Fallback>
                <p:oleObj name="Equation" r:id="rId5" imgW="2349500" imgH="1308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2203" y="4433888"/>
                        <a:ext cx="3952875" cy="2201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431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</a:t>
            </a:r>
            <a:r>
              <a:rPr lang="en-US" dirty="0" smtClean="0"/>
              <a:t> Neutrino Detector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calorimetry</a:t>
            </a:r>
            <a:r>
              <a:rPr lang="en-US" dirty="0" smtClean="0"/>
              <a:t>: liquid scintillator and </a:t>
            </a:r>
            <a:r>
              <a:rPr lang="en-US" dirty="0"/>
              <a:t>water </a:t>
            </a:r>
            <a:r>
              <a:rPr lang="en-US" dirty="0" err="1"/>
              <a:t>Čerenkov</a:t>
            </a:r>
            <a:r>
              <a:rPr lang="en-US" dirty="0" smtClean="0"/>
              <a:t> </a:t>
            </a:r>
          </a:p>
          <a:p>
            <a:r>
              <a:rPr lang="en-US" dirty="0" smtClean="0"/>
              <a:t>particle ID: water </a:t>
            </a:r>
            <a:r>
              <a:rPr lang="en-US" dirty="0" err="1" smtClean="0"/>
              <a:t>Čerenkov</a:t>
            </a:r>
            <a:r>
              <a:rPr lang="en-US" dirty="0" smtClean="0"/>
              <a:t> and mineral oil </a:t>
            </a:r>
            <a:r>
              <a:rPr lang="en-US" dirty="0" err="1"/>
              <a:t>Čerenkov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Example: </a:t>
            </a:r>
            <a:r>
              <a:rPr lang="en-US" dirty="0" smtClean="0">
                <a:solidFill>
                  <a:srgbClr val="297FD5"/>
                </a:solidFill>
              </a:rPr>
              <a:t>Super-K </a:t>
            </a:r>
            <a:r>
              <a:rPr lang="en-US" dirty="0" smtClean="0"/>
              <a:t>NC </a:t>
            </a:r>
            <a:r>
              <a:rPr lang="en-US" dirty="0" smtClean="0">
                <a:latin typeface="Symbol" charset="2"/>
                <a:cs typeface="Symbol" charset="2"/>
              </a:rPr>
              <a:t>π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Arial (Body)"/>
                <a:cs typeface="Arial (Body)"/>
              </a:rPr>
              <a:t> and </a:t>
            </a:r>
            <a:r>
              <a:rPr lang="en-US" dirty="0" err="1" smtClean="0">
                <a:latin typeface="Arial (Body)"/>
                <a:cs typeface="Arial (Body)"/>
              </a:rPr>
              <a:t>MiniBooNE</a:t>
            </a:r>
            <a:endParaRPr lang="en-US" dirty="0" smtClean="0">
              <a:latin typeface="Arial (Body)"/>
              <a:cs typeface="Arial (Body)"/>
            </a:endParaRPr>
          </a:p>
          <a:p>
            <a:r>
              <a:rPr lang="en-US" dirty="0" smtClean="0"/>
              <a:t>tracking: fine grained detector to see the lepton and X</a:t>
            </a:r>
          </a:p>
          <a:p>
            <a:pPr lvl="1"/>
            <a:r>
              <a:rPr lang="en-US" dirty="0" smtClean="0"/>
              <a:t>scintillating fibers</a:t>
            </a:r>
          </a:p>
          <a:p>
            <a:pPr lvl="1"/>
            <a:r>
              <a:rPr lang="en-US" dirty="0" smtClean="0"/>
              <a:t>plastic scintillator bars (Examples: </a:t>
            </a:r>
            <a:r>
              <a:rPr lang="en-US" dirty="0" smtClean="0">
                <a:solidFill>
                  <a:srgbClr val="000000"/>
                </a:solidFill>
              </a:rPr>
              <a:t>T2K near detector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297FD5"/>
                </a:solidFill>
              </a:rPr>
              <a:t>MINOS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segmented liquid scintillator (</a:t>
            </a:r>
            <a:r>
              <a:rPr lang="en-US" dirty="0" err="1" smtClean="0">
                <a:solidFill>
                  <a:srgbClr val="297FD5"/>
                </a:solidFill>
              </a:rPr>
              <a:t>NO</a:t>
            </a:r>
            <a:r>
              <a:rPr lang="en-US" dirty="0" err="1" smtClean="0">
                <a:solidFill>
                  <a:srgbClr val="297FD5"/>
                </a:solidFill>
                <a:latin typeface="Symbol" charset="2"/>
                <a:cs typeface="Symbol" charset="2"/>
              </a:rPr>
              <a:t>ν</a:t>
            </a:r>
            <a:r>
              <a:rPr lang="en-US" dirty="0" err="1" smtClean="0">
                <a:solidFill>
                  <a:srgbClr val="297FD5"/>
                </a:solidFill>
              </a:rPr>
              <a:t>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“conventional” layers of iron-tracking (Examples: Soudan, INO)</a:t>
            </a:r>
          </a:p>
          <a:p>
            <a:r>
              <a:rPr lang="en-US" dirty="0" smtClean="0"/>
              <a:t>TPC: </a:t>
            </a:r>
            <a:r>
              <a:rPr lang="en-US" dirty="0" err="1" smtClean="0"/>
              <a:t>LAr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297FD5"/>
                </a:solidFill>
              </a:rPr>
              <a:t>ICARUS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00"/>
                </a:solidFill>
              </a:rPr>
              <a:t>LBNE</a:t>
            </a:r>
            <a:r>
              <a:rPr lang="en-US" dirty="0" smtClean="0"/>
              <a:t>)</a:t>
            </a:r>
          </a:p>
          <a:p>
            <a:r>
              <a:rPr lang="en-US" dirty="0" smtClean="0"/>
              <a:t>nuclear emulsion </a:t>
            </a:r>
            <a:r>
              <a:rPr lang="en-US" dirty="0" smtClean="0"/>
              <a:t>plu</a:t>
            </a:r>
            <a:r>
              <a:rPr lang="en-US" dirty="0" smtClean="0"/>
              <a:t>s tracking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297FD5"/>
                </a:solidFill>
              </a:rPr>
              <a:t>OPERA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to detect short range tau decay “kink”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i="1" dirty="0" smtClean="0"/>
              <a:t>note: tau neutrino detection in </a:t>
            </a:r>
            <a:r>
              <a:rPr lang="en-US" i="1" dirty="0" err="1" smtClean="0">
                <a:solidFill>
                  <a:schemeClr val="accent2"/>
                </a:solidFill>
              </a:rPr>
              <a:t>IceCube</a:t>
            </a:r>
            <a:r>
              <a:rPr lang="en-US" i="1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/>
              <a:t>is very different from </a:t>
            </a:r>
            <a:r>
              <a:rPr lang="en-US" i="1" dirty="0" smtClean="0">
                <a:solidFill>
                  <a:schemeClr val="accent2"/>
                </a:solidFill>
              </a:rPr>
              <a:t>OPERA</a:t>
            </a:r>
            <a:r>
              <a:rPr lang="en-US" i="1" dirty="0" smtClean="0"/>
              <a:t>…detector methods are very much dependent on the energy scale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873" y="2870589"/>
            <a:ext cx="975927" cy="828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699" y="0"/>
            <a:ext cx="29123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396" y="355601"/>
            <a:ext cx="5216604" cy="28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396" y="3230340"/>
            <a:ext cx="521660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5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941" y="1929339"/>
            <a:ext cx="4861267" cy="3643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 Chambers and </a:t>
            </a:r>
            <a:r>
              <a:rPr lang="en-US" dirty="0" err="1" smtClean="0"/>
              <a:t>LAr</a:t>
            </a:r>
            <a:r>
              <a:rPr lang="en-US" dirty="0" smtClean="0"/>
              <a:t> TPCs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6494" y="1676400"/>
            <a:ext cx="4372626" cy="639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Argonne hydrogen bubble chamber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ICARUS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11" name="Picture 10" descr="FirstNeutrinoEvent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" y="2438400"/>
            <a:ext cx="4439479" cy="332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3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 Tau Neutrino Event</a:t>
            </a:r>
            <a:endParaRPr lang="en-US" dirty="0"/>
          </a:p>
        </p:txBody>
      </p:sp>
      <p:pic>
        <p:nvPicPr>
          <p:cNvPr id="4" name="Picture 3" descr="operafirstnuta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0" y="1474516"/>
            <a:ext cx="7502081" cy="52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1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 smtClean="0"/>
              <a:t>neutrino interactions</a:t>
            </a:r>
          </a:p>
          <a:p>
            <a:pPr lvl="1"/>
            <a:r>
              <a:rPr lang="en-US" strike="sngStrike" dirty="0" smtClean="0"/>
              <a:t>survey of “all” possible interactions that could be used in detectors</a:t>
            </a:r>
          </a:p>
          <a:p>
            <a:r>
              <a:rPr lang="en-US" dirty="0" smtClean="0"/>
              <a:t>neutrino experiments and their detection methods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primarily focusing on 0.1-20 MeV neutrinos (</a:t>
            </a:r>
            <a:r>
              <a:rPr lang="en-US" u="sng" dirty="0" smtClean="0">
                <a:solidFill>
                  <a:schemeClr val="accent2"/>
                </a:solidFill>
              </a:rPr>
              <a:t>solar</a:t>
            </a:r>
            <a:r>
              <a:rPr lang="en-US" dirty="0" smtClean="0">
                <a:solidFill>
                  <a:schemeClr val="accent2"/>
                </a:solidFill>
              </a:rPr>
              <a:t>, reactor, geo, supernova)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limited discussion of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atmospheric neutrinos</a:t>
            </a:r>
          </a:p>
          <a:p>
            <a:pPr lvl="1"/>
            <a:r>
              <a:rPr lang="en-US" strike="sngStrike" dirty="0" smtClean="0"/>
              <a:t>won’t have time to properly discuss </a:t>
            </a:r>
            <a:r>
              <a:rPr lang="en-US" strike="sngStrike" dirty="0" err="1" smtClean="0"/>
              <a:t>GeV</a:t>
            </a:r>
            <a:r>
              <a:rPr lang="en-US" strike="sngStrike" dirty="0" smtClean="0"/>
              <a:t> accelerator neutrino experiments like </a:t>
            </a:r>
            <a:r>
              <a:rPr lang="en-US" strike="sngStrike" dirty="0" smtClean="0">
                <a:solidFill>
                  <a:srgbClr val="5AA2AE"/>
                </a:solidFill>
              </a:rPr>
              <a:t>T2K</a:t>
            </a:r>
            <a:r>
              <a:rPr lang="en-US" strike="sngStrike" dirty="0" smtClean="0"/>
              <a:t>, </a:t>
            </a:r>
            <a:r>
              <a:rPr lang="en-US" strike="sngStrike" dirty="0" err="1" smtClean="0">
                <a:solidFill>
                  <a:srgbClr val="5AA2AE"/>
                </a:solidFill>
              </a:rPr>
              <a:t>MiniBooNE</a:t>
            </a:r>
            <a:r>
              <a:rPr lang="en-US" strike="sngStrike" dirty="0" smtClean="0"/>
              <a:t>, </a:t>
            </a:r>
            <a:r>
              <a:rPr lang="en-US" strike="sngStrike" dirty="0" smtClean="0">
                <a:solidFill>
                  <a:srgbClr val="5AA2AE"/>
                </a:solidFill>
              </a:rPr>
              <a:t>OPERA</a:t>
            </a:r>
          </a:p>
          <a:p>
            <a:pPr lvl="1"/>
            <a:r>
              <a:rPr lang="en-US" strike="sngStrike" dirty="0" smtClean="0"/>
              <a:t>won’t have time to discuss </a:t>
            </a:r>
            <a:r>
              <a:rPr lang="en-US" strike="sngStrike" dirty="0" err="1" smtClean="0"/>
              <a:t>TeV</a:t>
            </a:r>
            <a:r>
              <a:rPr lang="en-US" strike="sngStrike" dirty="0" smtClean="0"/>
              <a:t> (and beyond!) neutrino experiments like </a:t>
            </a:r>
            <a:r>
              <a:rPr lang="en-US" strike="sngStrike" dirty="0" err="1" smtClean="0">
                <a:solidFill>
                  <a:schemeClr val="accent5"/>
                </a:solidFill>
              </a:rPr>
              <a:t>IceCube</a:t>
            </a:r>
            <a:endParaRPr lang="en-US" strike="sngStrike" dirty="0" smtClean="0">
              <a:solidFill>
                <a:schemeClr val="accent5"/>
              </a:solidFill>
            </a:endParaRPr>
          </a:p>
          <a:p>
            <a:r>
              <a:rPr lang="en-US" dirty="0" smtClean="0"/>
              <a:t>will talk a little bit about important results from past and current experiments while examining the experiments and their methods</a:t>
            </a:r>
          </a:p>
        </p:txBody>
      </p:sp>
    </p:spTree>
    <p:extLst>
      <p:ext uri="{BB962C8B-B14F-4D97-AF65-F5344CB8AC3E}">
        <p14:creationId xmlns:p14="http://schemas.microsoft.com/office/powerpoint/2010/main" val="63896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Neutrino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2261"/>
            <a:ext cx="8229600" cy="4876800"/>
          </a:xfrm>
        </p:spPr>
        <p:txBody>
          <a:bodyPr>
            <a:normAutofit/>
          </a:bodyPr>
          <a:lstStyle/>
          <a:p>
            <a:r>
              <a:rPr lang="en-US" sz="2000" dirty="0"/>
              <a:t>atmospheric neutrinos (Super-K, +others)</a:t>
            </a:r>
          </a:p>
          <a:p>
            <a:r>
              <a:rPr lang="en-US" sz="2000" dirty="0"/>
              <a:t>solar neutrinos (SNO, +others)</a:t>
            </a:r>
          </a:p>
          <a:p>
            <a:r>
              <a:rPr lang="en-US" sz="2000" dirty="0"/>
              <a:t>reactor antineutrino disappearance (</a:t>
            </a:r>
            <a:r>
              <a:rPr lang="en-US" sz="2000" dirty="0" err="1"/>
              <a:t>KamLAND</a:t>
            </a:r>
            <a:r>
              <a:rPr lang="en-US" sz="2000" dirty="0"/>
              <a:t>)</a:t>
            </a:r>
          </a:p>
          <a:p>
            <a:r>
              <a:rPr lang="en-US" sz="2000" dirty="0"/>
              <a:t>short-baseline </a:t>
            </a:r>
            <a:r>
              <a:rPr lang="en-US" sz="2000" dirty="0">
                <a:latin typeface="Symbol" charset="2"/>
                <a:cs typeface="Symbol" charset="2"/>
              </a:rPr>
              <a:t>θ</a:t>
            </a:r>
            <a:r>
              <a:rPr lang="en-US" sz="2000" baseline="-25000" dirty="0"/>
              <a:t>13 </a:t>
            </a:r>
            <a:r>
              <a:rPr lang="en-US" sz="2000" dirty="0"/>
              <a:t>reactor (</a:t>
            </a:r>
            <a:r>
              <a:rPr lang="en-US" sz="2000" dirty="0" err="1"/>
              <a:t>Daya</a:t>
            </a:r>
            <a:r>
              <a:rPr lang="en-US" sz="2000" dirty="0"/>
              <a:t> Bay, RENO, Double CHOOZ)</a:t>
            </a:r>
          </a:p>
          <a:p>
            <a:r>
              <a:rPr lang="en-US" sz="2000" dirty="0"/>
              <a:t>accelerator neutrino beams (K2K, MINOS, T2K, OPERA)</a:t>
            </a:r>
          </a:p>
          <a:p>
            <a:pPr lvl="1"/>
            <a:r>
              <a:rPr lang="en-US" sz="1600" dirty="0"/>
              <a:t>include both disappearance and appearance experiments</a:t>
            </a:r>
          </a:p>
          <a:p>
            <a:pPr lvl="1"/>
            <a:r>
              <a:rPr lang="en-US" sz="1800" dirty="0">
                <a:solidFill>
                  <a:srgbClr val="660066"/>
                </a:solidFill>
              </a:rPr>
              <a:t>LSND?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853059"/>
            <a:ext cx="2750772" cy="288831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9559" y="3881688"/>
            <a:ext cx="4000833" cy="2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369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876800"/>
          </a:xfrm>
        </p:spPr>
        <p:txBody>
          <a:bodyPr/>
          <a:lstStyle/>
          <a:p>
            <a:r>
              <a:rPr lang="en-US" dirty="0" smtClean="0"/>
              <a:t>produced by cosmic ray interactions in the upper atmosphere</a:t>
            </a:r>
          </a:p>
          <a:p>
            <a:r>
              <a:rPr lang="en-US" dirty="0" smtClean="0"/>
              <a:t>the flux of muon neutrinos and electron neutrinos can be reasonably-well calculated</a:t>
            </a:r>
          </a:p>
          <a:p>
            <a:pPr lvl="1"/>
            <a:r>
              <a:rPr lang="en-US" dirty="0" smtClean="0"/>
              <a:t>better now than 15-20 years ago</a:t>
            </a:r>
          </a:p>
          <a:p>
            <a:r>
              <a:rPr lang="en-US" dirty="0" smtClean="0"/>
              <a:t>the ratio of muon neutrinos and electron neutrinos was considered even more reliable</a:t>
            </a:r>
          </a:p>
          <a:p>
            <a:pPr lvl="1"/>
            <a:r>
              <a:rPr lang="en-US" dirty="0" smtClean="0"/>
              <a:t>2:1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μ</a:t>
            </a:r>
            <a:r>
              <a:rPr lang="en-US" dirty="0" err="1" smtClean="0">
                <a:cs typeface="Symbol" charset="2"/>
              </a:rPr>
              <a:t>: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e</a:t>
            </a:r>
            <a:endParaRPr lang="en-US" baseline="-25000" dirty="0" smtClean="0">
              <a:latin typeface="Symbol" charset="2"/>
              <a:cs typeface="Symbol" charset="2"/>
            </a:endParaRPr>
          </a:p>
          <a:p>
            <a:pPr lvl="1"/>
            <a:endParaRPr lang="en-US" baseline="-25000" dirty="0">
              <a:latin typeface="Symbol" charset="2"/>
              <a:cs typeface="Symbol" charset="2"/>
            </a:endParaRPr>
          </a:p>
          <a:p>
            <a:pPr lvl="1"/>
            <a:endParaRPr lang="en-US" baseline="-25000" dirty="0" smtClean="0">
              <a:latin typeface="Symbol" charset="2"/>
              <a:cs typeface="Symbol" charset="2"/>
            </a:endParaRPr>
          </a:p>
          <a:p>
            <a:pPr lvl="1"/>
            <a:endParaRPr lang="en-US" baseline="-25000" dirty="0" smtClean="0">
              <a:latin typeface="Symbol" charset="2"/>
              <a:cs typeface="Symbol" charset="2"/>
            </a:endParaRPr>
          </a:p>
          <a:p>
            <a:pPr lvl="1"/>
            <a:endParaRPr lang="en-US" baseline="-25000" dirty="0">
              <a:latin typeface="Symbol" charset="2"/>
              <a:cs typeface="Symbol" charset="2"/>
            </a:endParaRPr>
          </a:p>
          <a:p>
            <a:pPr lvl="1"/>
            <a:endParaRPr lang="en-US" dirty="0" smtClean="0">
              <a:latin typeface="Symbol" charset="2"/>
              <a:cs typeface="Symbol" charset="2"/>
            </a:endParaRPr>
          </a:p>
          <a:p>
            <a:r>
              <a:rPr lang="en-US" sz="2000" dirty="0">
                <a:solidFill>
                  <a:srgbClr val="008000"/>
                </a:solidFill>
              </a:rPr>
              <a:t>figure from Boston University SK webpage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75332"/>
            <a:ext cx="19685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1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Neutrino Anomaly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late 80’s and early 90’s underground neutrino detectors noted an anomaly</a:t>
            </a:r>
          </a:p>
          <a:p>
            <a:r>
              <a:rPr lang="en-US" dirty="0" smtClean="0"/>
              <a:t>muon neutrino flux was lower than expected</a:t>
            </a:r>
          </a:p>
          <a:p>
            <a:endParaRPr lang="en-US" dirty="0"/>
          </a:p>
          <a:p>
            <a:r>
              <a:rPr lang="en-US" dirty="0" smtClean="0"/>
              <a:t>double ratio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1800" i="1" dirty="0">
                <a:solidFill>
                  <a:srgbClr val="FF6600"/>
                </a:solidFill>
              </a:rPr>
              <a:t>most detectors can’t tell neutrino                                                                                    from antineutrino, so sum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058564"/>
            <a:ext cx="4813176" cy="3682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3789041"/>
            <a:ext cx="3300038" cy="889372"/>
          </a:xfrm>
          <a:prstGeom prst="rect">
            <a:avLst/>
          </a:prstGeom>
        </p:spPr>
      </p:pic>
      <p:pic>
        <p:nvPicPr>
          <p:cNvPr id="7" name="Picture 6" descr="Screen Shot 2014-06-12 at 08.30.41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" y="2935412"/>
            <a:ext cx="9144000" cy="2227634"/>
          </a:xfrm>
          <a:prstGeom prst="rect">
            <a:avLst/>
          </a:prstGeom>
        </p:spPr>
      </p:pic>
      <p:pic>
        <p:nvPicPr>
          <p:cNvPr id="9" name="Picture 8" descr="Screen Shot 2014-06-12 at 08.36.30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028"/>
            <a:ext cx="9144000" cy="5436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24328" y="404665"/>
            <a:ext cx="1548371" cy="373659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from T. </a:t>
            </a:r>
            <a:r>
              <a:rPr lang="en-US" dirty="0" err="1" smtClean="0">
                <a:solidFill>
                  <a:srgbClr val="008000"/>
                </a:solidFill>
              </a:rPr>
              <a:t>Kajita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5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Basics: Neutrino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neutrinos must interact to produce a detectable charged particle</a:t>
            </a:r>
          </a:p>
          <a:p>
            <a:r>
              <a:rPr lang="en-US" dirty="0" smtClean="0"/>
              <a:t>possible targets in ordinary matter:</a:t>
            </a:r>
          </a:p>
          <a:p>
            <a:pPr lvl="1"/>
            <a:r>
              <a:rPr lang="en-US" dirty="0" smtClean="0"/>
              <a:t>electrons</a:t>
            </a:r>
          </a:p>
          <a:p>
            <a:pPr lvl="1"/>
            <a:r>
              <a:rPr lang="en-US" dirty="0" smtClean="0"/>
              <a:t>atomic nuclei</a:t>
            </a:r>
          </a:p>
          <a:p>
            <a:pPr lvl="2"/>
            <a:r>
              <a:rPr lang="en-US" dirty="0" smtClean="0"/>
              <a:t>composed of nucleons (protons and neutrons)</a:t>
            </a:r>
          </a:p>
          <a:p>
            <a:pPr lvl="3"/>
            <a:r>
              <a:rPr lang="en-US" dirty="0" smtClean="0"/>
              <a:t>composed of quarks</a:t>
            </a:r>
          </a:p>
          <a:p>
            <a:pPr lvl="3"/>
            <a:endParaRPr lang="en-US" dirty="0"/>
          </a:p>
          <a:p>
            <a:r>
              <a:rPr lang="en-US" dirty="0" smtClean="0"/>
              <a:t>neutrinos only undergo the weak interaction</a:t>
            </a:r>
          </a:p>
          <a:p>
            <a:pPr marL="0" indent="0">
              <a:buNone/>
            </a:pPr>
            <a:r>
              <a:rPr lang="en-US" dirty="0" smtClean="0"/>
              <a:t>   CC: </a:t>
            </a:r>
          </a:p>
          <a:p>
            <a:pPr marL="0" indent="0">
              <a:buNone/>
            </a:pPr>
            <a:r>
              <a:rPr lang="en-US" dirty="0" smtClean="0"/>
              <a:t>   NC: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241" y="2326777"/>
            <a:ext cx="1874439" cy="213397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639663"/>
              </p:ext>
            </p:extLst>
          </p:nvPr>
        </p:nvGraphicFramePr>
        <p:xfrm>
          <a:off x="1428020" y="4918410"/>
          <a:ext cx="2006160" cy="468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" name="Equation" r:id="rId4" imgW="977900" imgH="228600" progId="Equation.DSMT4">
                  <p:embed/>
                </p:oleObj>
              </mc:Choice>
              <mc:Fallback>
                <p:oleObj name="Equation" r:id="rId4" imgW="9779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8020" y="4918410"/>
                        <a:ext cx="2006160" cy="468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611588"/>
              </p:ext>
            </p:extLst>
          </p:nvPr>
        </p:nvGraphicFramePr>
        <p:xfrm>
          <a:off x="1429194" y="5394981"/>
          <a:ext cx="2053828" cy="400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6" name="Equation" r:id="rId6" imgW="1041400" imgH="203200" progId="Equation.DSMT4">
                  <p:embed/>
                </p:oleObj>
              </mc:Choice>
              <mc:Fallback>
                <p:oleObj name="Equation" r:id="rId6" imgW="10414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29194" y="5394981"/>
                        <a:ext cx="2053828" cy="400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3450461" y="5169176"/>
            <a:ext cx="1531626" cy="642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82091" y="5681762"/>
            <a:ext cx="3243236" cy="341198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1600" i="1" dirty="0"/>
              <a:t>of course, Y has +1 charge </a:t>
            </a:r>
            <a:r>
              <a:rPr lang="en-US" sz="1600" i="1" dirty="0" err="1"/>
              <a:t>wrt</a:t>
            </a:r>
            <a:r>
              <a:rPr lang="en-US" sz="1600" i="1" dirty="0"/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1291315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Aside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atmospheric neutrinos provided some motivation for 1 km baseline reactor neutrino experiments</a:t>
            </a:r>
          </a:p>
          <a:p>
            <a:pPr lvl="1"/>
            <a:r>
              <a:rPr lang="en-US" dirty="0" smtClean="0"/>
              <a:t>CHOOZ, Palo Verde</a:t>
            </a:r>
          </a:p>
          <a:p>
            <a:r>
              <a:rPr lang="en-US" dirty="0" smtClean="0"/>
              <a:t>if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μ</a:t>
            </a:r>
            <a:r>
              <a:rPr lang="en-US" dirty="0" smtClean="0"/>
              <a:t> oscillated to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 then reactor                      antineutrinos should disappear</a:t>
            </a:r>
          </a:p>
          <a:p>
            <a:pPr marL="0" indent="0">
              <a:buNone/>
            </a:pPr>
            <a:endParaRPr lang="en-US" dirty="0">
              <a:cs typeface="Symbol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hence the baseline is appropriate for                                        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θ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13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experiments</a:t>
            </a:r>
          </a:p>
          <a:p>
            <a:pPr marL="0" indent="0">
              <a:buNone/>
            </a:pPr>
            <a:endParaRPr lang="en-US" i="1" dirty="0" smtClean="0">
              <a:solidFill>
                <a:srgbClr val="008000"/>
              </a:solidFill>
              <a:cs typeface="Symbol" charset="2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8000"/>
                </a:solidFill>
                <a:cs typeface="Symbol" charset="2"/>
              </a:rPr>
              <a:t>we now know the dominant mode is                                   </a:t>
            </a:r>
            <a:r>
              <a:rPr lang="en-US" i="1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ν</a:t>
            </a:r>
            <a:r>
              <a:rPr lang="en-US" i="1" baseline="-25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μ</a:t>
            </a:r>
            <a:r>
              <a:rPr lang="en-US" i="1" dirty="0" smtClean="0">
                <a:solidFill>
                  <a:srgbClr val="008000"/>
                </a:solidFill>
              </a:rPr>
              <a:t> oscillates </a:t>
            </a:r>
            <a:r>
              <a:rPr lang="en-US" i="1" dirty="0">
                <a:solidFill>
                  <a:srgbClr val="008000"/>
                </a:solidFill>
              </a:rPr>
              <a:t>to </a:t>
            </a:r>
            <a:r>
              <a:rPr lang="en-US" i="1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ν</a:t>
            </a:r>
            <a:r>
              <a:rPr lang="en-US" i="1" baseline="-25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τ</a:t>
            </a:r>
            <a:r>
              <a:rPr lang="en-US" i="1" dirty="0" smtClean="0">
                <a:solidFill>
                  <a:srgbClr val="008000"/>
                </a:solidFill>
                <a:cs typeface="Symbol" charset="2"/>
              </a:rPr>
              <a:t> </a:t>
            </a:r>
            <a:endParaRPr lang="en-US" i="1" dirty="0">
              <a:solidFill>
                <a:srgbClr val="008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40152" y="2564904"/>
            <a:ext cx="3116548" cy="4199928"/>
            <a:chOff x="4443479" y="499079"/>
            <a:chExt cx="4541213" cy="61937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3479" y="499079"/>
              <a:ext cx="4541213" cy="619374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406588" y="1149793"/>
              <a:ext cx="6522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5456004" y="4124264"/>
              <a:ext cx="6522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5406588" y="2314697"/>
              <a:ext cx="6522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301604" y="1079326"/>
              <a:ext cx="592952" cy="4493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E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C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L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U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D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E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2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Super-Kamiokande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250825" y="5612255"/>
            <a:ext cx="774223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50 kilotons water; cylinder 39.3 </a:t>
            </a:r>
            <a:r>
              <a:rPr lang="en-US" sz="2000" dirty="0" err="1">
                <a:solidFill>
                  <a:srgbClr val="00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 diameter and 41.4 </a:t>
            </a:r>
            <a:r>
              <a:rPr lang="en-US" sz="2000" dirty="0" err="1">
                <a:solidFill>
                  <a:srgbClr val="00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 high; 11,146 </a:t>
            </a:r>
            <a:r>
              <a:rPr lang="en-US" sz="2000" dirty="0" err="1">
                <a:solidFill>
                  <a:srgbClr val="000000"/>
                </a:solidFill>
              </a:rPr>
              <a:t>PMT’s</a:t>
            </a:r>
            <a:r>
              <a:rPr lang="en-US" sz="2000" dirty="0">
                <a:solidFill>
                  <a:srgbClr val="000000"/>
                </a:solidFill>
              </a:rPr>
              <a:t> (20-inch) for 40% photocathode coverage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</a:rPr>
              <a:t>location: </a:t>
            </a:r>
            <a:r>
              <a:rPr lang="en-US" sz="2000" dirty="0" err="1">
                <a:solidFill>
                  <a:srgbClr val="0000FF"/>
                </a:solidFill>
              </a:rPr>
              <a:t>Kamioka</a:t>
            </a:r>
            <a:r>
              <a:rPr lang="en-US" sz="2000" dirty="0">
                <a:solidFill>
                  <a:srgbClr val="0000FF"/>
                </a:solidFill>
              </a:rPr>
              <a:t> mine, near </a:t>
            </a:r>
            <a:r>
              <a:rPr lang="en-US" sz="2000" dirty="0" err="1">
                <a:solidFill>
                  <a:srgbClr val="0000FF"/>
                </a:solidFill>
              </a:rPr>
              <a:t>Mozumi</a:t>
            </a:r>
            <a:r>
              <a:rPr lang="en-US" sz="2000" dirty="0">
                <a:solidFill>
                  <a:srgbClr val="0000FF"/>
                </a:solidFill>
              </a:rPr>
              <a:t>, Japan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 l="3294" r="121" b="5882"/>
          <a:stretch>
            <a:fillRect/>
          </a:stretch>
        </p:blipFill>
        <p:spPr bwMode="auto">
          <a:xfrm>
            <a:off x="1187624" y="1340768"/>
            <a:ext cx="6152569" cy="42258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3008550" y="1683817"/>
            <a:ext cx="69442" cy="27626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3218420" y="1683822"/>
            <a:ext cx="279311" cy="34456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2210737" y="1683816"/>
            <a:ext cx="376530" cy="6451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2797143" y="1683822"/>
            <a:ext cx="6173" cy="57225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167534" y="1340769"/>
            <a:ext cx="2037377" cy="400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000" b="1">
                <a:solidFill>
                  <a:srgbClr val="FFFF00"/>
                </a:solidFill>
              </a:rPr>
              <a:t>Electronics hut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 rot="762242">
            <a:off x="1525833" y="1814231"/>
            <a:ext cx="184663" cy="373659"/>
          </a:xfrm>
          <a:prstGeom prst="rect">
            <a:avLst/>
          </a:prstGeom>
          <a:solidFill>
            <a:srgbClr val="CC3399"/>
          </a:solidFill>
          <a:ln w="12700">
            <a:solidFill>
              <a:srgbClr val="CC3399"/>
            </a:solidFill>
            <a:miter lim="800000"/>
            <a:headEnd/>
            <a:tailEnd/>
          </a:ln>
        </p:spPr>
        <p:txBody>
          <a:bodyPr wrap="none"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1537920" y="1683816"/>
            <a:ext cx="80244" cy="207954"/>
          </a:xfrm>
          <a:prstGeom prst="line">
            <a:avLst/>
          </a:prstGeom>
          <a:noFill/>
          <a:ln w="28575">
            <a:solidFill>
              <a:srgbClr val="CC3399"/>
            </a:solidFill>
            <a:round/>
            <a:headEnd/>
            <a:tailEnd type="triangle" w="med" len="med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5317114" y="2372949"/>
            <a:ext cx="449058" cy="320280"/>
          </a:xfrm>
          <a:prstGeom prst="line">
            <a:avLst/>
          </a:prstGeom>
          <a:noFill/>
          <a:ln w="28575">
            <a:solidFill>
              <a:srgbClr val="336600"/>
            </a:solidFill>
            <a:round/>
            <a:headEnd/>
            <a:tailEnd type="triangle" w="med" len="med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37210" y="2028383"/>
            <a:ext cx="1808823" cy="400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000" b="1">
                <a:solidFill>
                  <a:srgbClr val="336600"/>
                </a:solidFill>
              </a:rPr>
              <a:t>Control room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6358745" y="4910773"/>
            <a:ext cx="74072" cy="373659"/>
          </a:xfrm>
          <a:prstGeom prst="rect">
            <a:avLst/>
          </a:prstGeom>
          <a:solidFill>
            <a:srgbClr val="FF0033"/>
          </a:solidFill>
          <a:ln w="12700">
            <a:noFill/>
            <a:miter lim="800000"/>
            <a:headEnd/>
            <a:tailEnd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6080977" y="5175015"/>
            <a:ext cx="540948" cy="400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000" b="1" dirty="0">
                <a:solidFill>
                  <a:srgbClr val="FF0033"/>
                </a:solidFill>
              </a:rPr>
              <a:t>SK</a:t>
            </a:r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>
            <a:off x="6432816" y="4951882"/>
            <a:ext cx="666644" cy="218579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 type="arrow" w="sm" len="sm"/>
            <a:tailEnd type="arrow" w="sm" len="sm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V="1">
            <a:off x="5099530" y="4951882"/>
            <a:ext cx="1185145" cy="218579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 type="arrow" w="sm" len="sm"/>
            <a:tailEnd type="arrow" w="sm" len="sm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>
            <a:off x="6358745" y="4441863"/>
            <a:ext cx="0" cy="58287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 type="arrow" w="sm" len="sm"/>
            <a:tailEnd type="arrow" w="sm" len="sm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6580960" y="4686249"/>
            <a:ext cx="697992" cy="400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000" b="1">
                <a:solidFill>
                  <a:srgbClr val="000099"/>
                </a:solidFill>
              </a:rPr>
              <a:t>2km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469887" y="4686249"/>
            <a:ext cx="697992" cy="400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000" b="1">
                <a:solidFill>
                  <a:srgbClr val="000099"/>
                </a:solidFill>
              </a:rPr>
              <a:t>3km</a:t>
            </a:r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1766314" y="5316181"/>
            <a:ext cx="2222147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arrow" w="sm" len="sm"/>
            <a:tailEnd type="arrow" w="sm" len="sm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1781739" y="2304649"/>
            <a:ext cx="0" cy="2550093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arrow" w="sm" len="sm"/>
            <a:tailEnd type="arrow" w="sm" len="sm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2525541" y="5275197"/>
            <a:ext cx="911893" cy="400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000" b="1">
                <a:solidFill>
                  <a:srgbClr val="0066FF"/>
                </a:solidFill>
              </a:rPr>
              <a:t>39.3m</a:t>
            </a: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V="1">
            <a:off x="6962121" y="2580904"/>
            <a:ext cx="296286" cy="7286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11" tIns="45706" rIns="91411" bIns="4570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6297024" y="2098212"/>
            <a:ext cx="1049153" cy="45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Atotsu</a:t>
            </a:r>
          </a:p>
          <a:p>
            <a:pPr eaLnBrk="0" hangingPunct="0">
              <a:lnSpc>
                <a:spcPct val="70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entrance</a:t>
            </a: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6611822" y="5247880"/>
            <a:ext cx="841258" cy="278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Atotsu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4729175" y="5223593"/>
            <a:ext cx="956497" cy="278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Mozumi</a:t>
            </a: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4451402" y="4214177"/>
            <a:ext cx="2016831" cy="815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altLang="ja-JP" b="1" dirty="0" err="1">
                <a:solidFill>
                  <a:srgbClr val="000000"/>
                </a:solidFill>
              </a:rPr>
              <a:t>Ikeno-yama</a:t>
            </a:r>
            <a:endParaRPr lang="en-US" altLang="ja-JP" b="1" dirty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1600" b="1" dirty="0" err="1">
                <a:solidFill>
                  <a:srgbClr val="000000"/>
                </a:solidFill>
              </a:rPr>
              <a:t>Kamioka-cho</a:t>
            </a:r>
            <a:r>
              <a:rPr lang="en-US" altLang="ja-JP" sz="1600" b="1" dirty="0">
                <a:solidFill>
                  <a:srgbClr val="000000"/>
                </a:solidFill>
              </a:rPr>
              <a:t>, Gifu</a:t>
            </a:r>
          </a:p>
          <a:p>
            <a:pPr eaLnBrk="0" hangingPunct="0"/>
            <a:r>
              <a:rPr lang="en-US" altLang="ja-JP" sz="1600" b="1" dirty="0">
                <a:solidFill>
                  <a:srgbClr val="000000"/>
                </a:solidFill>
              </a:rPr>
              <a:t>Japan</a:t>
            </a:r>
            <a:endParaRPr lang="en-US" altLang="ja-JP" b="1" dirty="0">
              <a:solidFill>
                <a:srgbClr val="000000"/>
              </a:solidFill>
            </a:endParaRP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2854234" y="2916366"/>
            <a:ext cx="1249958" cy="46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FF00"/>
                </a:solidFill>
              </a:rPr>
              <a:t>ID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1951487" y="3872651"/>
            <a:ext cx="644524" cy="46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FF00"/>
                </a:solidFill>
              </a:rPr>
              <a:t>OD</a:t>
            </a: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2109" y="4150424"/>
            <a:ext cx="841020" cy="82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20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Smoking Gun – Zenith Angle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Super-K found that upward-going muon neutrinos have oscillated to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476" y="2110464"/>
            <a:ext cx="4478964" cy="47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4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Expect Up-Down Symmetric Distributions </a:t>
            </a:r>
            <a:r>
              <a:rPr lang="el-GR" sz="2800" dirty="0">
                <a:latin typeface="Symbol"/>
              </a:rPr>
              <a:t>ν</a:t>
            </a:r>
            <a:r>
              <a:rPr lang="el-GR" sz="2800" baseline="-25000" dirty="0">
                <a:latin typeface="Symbol"/>
              </a:rPr>
              <a:t>μ</a:t>
            </a:r>
            <a:r>
              <a:rPr lang="en-US" sz="2800" dirty="0"/>
              <a:t> and </a:t>
            </a:r>
            <a:r>
              <a:rPr lang="el-GR" sz="2800" dirty="0">
                <a:latin typeface="Symbol"/>
              </a:rPr>
              <a:t>ν</a:t>
            </a:r>
            <a:r>
              <a:rPr lang="el-GR" sz="2800" baseline="-25000" dirty="0">
                <a:latin typeface="Symbol"/>
              </a:rPr>
              <a:t>e</a:t>
            </a:r>
            <a:r>
              <a:rPr lang="en-US" sz="28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4533900" cy="417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6" y="6381328"/>
            <a:ext cx="4706203" cy="654986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figures </a:t>
            </a:r>
            <a:r>
              <a:rPr lang="en-US" dirty="0">
                <a:solidFill>
                  <a:srgbClr val="008000"/>
                </a:solidFill>
              </a:rPr>
              <a:t>from Boston University SK webpage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950" y="1484784"/>
            <a:ext cx="3349562" cy="2564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512" y="4101436"/>
            <a:ext cx="3348000" cy="2567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30" y="2332485"/>
            <a:ext cx="974411" cy="880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3" y="4926961"/>
            <a:ext cx="971996" cy="8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9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Recent Super-K Atmospheric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all SK atmospheric slides from R. Wendell talk at Neutrino 2014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060848"/>
            <a:ext cx="6768752" cy="47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8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Historical Aside #2 on </a:t>
            </a:r>
            <a:r>
              <a:rPr lang="en-US" dirty="0" err="1" smtClean="0"/>
              <a:t>Upgoing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412776"/>
            <a:ext cx="9511328" cy="1113780"/>
          </a:xfrm>
          <a:prstGeom prst="rect">
            <a:avLst/>
          </a:prstGeom>
        </p:spPr>
      </p:pic>
      <p:pic>
        <p:nvPicPr>
          <p:cNvPr id="6" name="Picture 5" descr="Screen Shot 2014-06-12 at 08.48.20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76" y="2708926"/>
            <a:ext cx="4217824" cy="2976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5534868"/>
            <a:ext cx="5207000" cy="120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708920"/>
            <a:ext cx="3528392" cy="28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4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Atmospheric Neutrino Oscillations in the Precision Era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81943"/>
            <a:ext cx="7344816" cy="51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3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Study More Subtle Effects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060854"/>
            <a:ext cx="7375939" cy="490513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τ</a:t>
            </a:r>
            <a:r>
              <a:rPr lang="en-US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 appearance</a:t>
            </a:r>
          </a:p>
        </p:txBody>
      </p:sp>
    </p:spTree>
    <p:extLst>
      <p:ext uri="{BB962C8B-B14F-4D97-AF65-F5344CB8AC3E}">
        <p14:creationId xmlns:p14="http://schemas.microsoft.com/office/powerpoint/2010/main" val="389755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Study More Subtle Effects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54472"/>
            <a:ext cx="6588224" cy="457492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cs typeface="Symbol" charset="2"/>
              </a:rPr>
              <a:t>search for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 appearance and 3-flavour effects (hierarchy, octant, CP-phase), matter effects going through the Earth</a:t>
            </a:r>
            <a:endParaRPr lang="en-US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0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739" y="2809476"/>
            <a:ext cx="4430748" cy="3679638"/>
            <a:chOff x="0" y="0"/>
            <a:chExt cx="3074" cy="2553"/>
          </a:xfrm>
        </p:grpSpPr>
        <p:sp>
          <p:nvSpPr>
            <p:cNvPr id="68610" name="Line 2"/>
            <p:cNvSpPr>
              <a:spLocks noChangeShapeType="1"/>
            </p:cNvSpPr>
            <p:nvPr/>
          </p:nvSpPr>
          <p:spPr bwMode="auto">
            <a:xfrm>
              <a:off x="698" y="458"/>
              <a:ext cx="1" cy="10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11" name="Line 3"/>
            <p:cNvSpPr>
              <a:spLocks noChangeShapeType="1"/>
            </p:cNvSpPr>
            <p:nvPr/>
          </p:nvSpPr>
          <p:spPr bwMode="auto">
            <a:xfrm>
              <a:off x="2419" y="458"/>
              <a:ext cx="1" cy="10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12" name="Line 4"/>
            <p:cNvSpPr>
              <a:spLocks noChangeShapeType="1"/>
            </p:cNvSpPr>
            <p:nvPr/>
          </p:nvSpPr>
          <p:spPr bwMode="auto">
            <a:xfrm>
              <a:off x="1558" y="941"/>
              <a:ext cx="2" cy="10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13" name="Line 5"/>
            <p:cNvSpPr>
              <a:spLocks noChangeShapeType="1"/>
            </p:cNvSpPr>
            <p:nvPr/>
          </p:nvSpPr>
          <p:spPr bwMode="auto">
            <a:xfrm>
              <a:off x="1558" y="1749"/>
              <a:ext cx="2" cy="106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14" name="Rectangle 6"/>
            <p:cNvSpPr>
              <a:spLocks/>
            </p:cNvSpPr>
            <p:nvPr/>
          </p:nvSpPr>
          <p:spPr bwMode="auto">
            <a:xfrm>
              <a:off x="214" y="274"/>
              <a:ext cx="1239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2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+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+ </a:t>
              </a:r>
              <a:r>
                <a:rPr lang="en-US" sz="1500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r>
                <a:rPr lang="en-US" sz="1500" b="1" baseline="-25000" dirty="0" err="1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endParaRPr lang="en-US" sz="1500" b="1" baseline="-25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8615" name="Rectangle 7"/>
            <p:cNvSpPr>
              <a:spLocks/>
            </p:cNvSpPr>
            <p:nvPr/>
          </p:nvSpPr>
          <p:spPr bwMode="auto">
            <a:xfrm>
              <a:off x="1666" y="274"/>
              <a:ext cx="1239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2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 + </a:t>
              </a:r>
              <a:r>
                <a:rPr lang="en-US" sz="1500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r>
                <a:rPr lang="en-US" sz="1500" b="1" baseline="-25000" dirty="0" err="1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endParaRPr lang="en-US" sz="1500" b="1" baseline="-25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8616" name="Rectangle 8"/>
            <p:cNvSpPr>
              <a:spLocks/>
            </p:cNvSpPr>
            <p:nvPr/>
          </p:nvSpPr>
          <p:spPr bwMode="auto">
            <a:xfrm>
              <a:off x="1015" y="670"/>
              <a:ext cx="1045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2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3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He +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endParaRPr lang="en-US" sz="15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68617" name="Rectangle 9"/>
            <p:cNvSpPr>
              <a:spLocks/>
            </p:cNvSpPr>
            <p:nvPr/>
          </p:nvSpPr>
          <p:spPr bwMode="auto">
            <a:xfrm>
              <a:off x="0" y="1210"/>
              <a:ext cx="1387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3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He +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3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He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4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He + 2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endParaRPr lang="en-US" sz="15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8618" name="Rectangle 10"/>
            <p:cNvSpPr>
              <a:spLocks/>
            </p:cNvSpPr>
            <p:nvPr/>
          </p:nvSpPr>
          <p:spPr bwMode="auto">
            <a:xfrm>
              <a:off x="1615" y="1210"/>
              <a:ext cx="1459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3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He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4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He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+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+ </a:t>
              </a:r>
              <a:r>
                <a:rPr lang="en-US" sz="1500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r>
                <a:rPr lang="en-US" sz="1500" b="1" baseline="-25000" dirty="0" err="1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endParaRPr lang="en-US" sz="1500" b="1" baseline="-25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8619" name="Rectangle 11"/>
            <p:cNvSpPr>
              <a:spLocks/>
            </p:cNvSpPr>
            <p:nvPr/>
          </p:nvSpPr>
          <p:spPr bwMode="auto">
            <a:xfrm>
              <a:off x="912" y="1516"/>
              <a:ext cx="1259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3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He +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4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He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7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Be +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endParaRPr lang="en-US" sz="15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68620" name="Rectangle 12"/>
            <p:cNvSpPr>
              <a:spLocks/>
            </p:cNvSpPr>
            <p:nvPr/>
          </p:nvSpPr>
          <p:spPr bwMode="auto">
            <a:xfrm>
              <a:off x="44" y="1994"/>
              <a:ext cx="136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7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Be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7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Li +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+ </a:t>
              </a:r>
              <a:r>
                <a:rPr lang="en-US" sz="1500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r>
                <a:rPr lang="en-US" sz="1500" b="1" baseline="-25000" dirty="0" err="1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endParaRPr lang="en-US" sz="1500" b="1" baseline="-25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8621" name="Rectangle 13"/>
            <p:cNvSpPr>
              <a:spLocks/>
            </p:cNvSpPr>
            <p:nvPr/>
          </p:nvSpPr>
          <p:spPr bwMode="auto">
            <a:xfrm>
              <a:off x="1773" y="1994"/>
              <a:ext cx="10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7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Be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8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B +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endParaRPr lang="en-US" sz="15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68622" name="Rectangle 14"/>
            <p:cNvSpPr>
              <a:spLocks/>
            </p:cNvSpPr>
            <p:nvPr/>
          </p:nvSpPr>
          <p:spPr bwMode="auto">
            <a:xfrm>
              <a:off x="148" y="2393"/>
              <a:ext cx="939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7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Li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α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+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α</a:t>
              </a:r>
              <a:endParaRPr lang="en-US" sz="15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68623" name="Rectangle 15"/>
            <p:cNvSpPr>
              <a:spLocks/>
            </p:cNvSpPr>
            <p:nvPr/>
          </p:nvSpPr>
          <p:spPr bwMode="auto">
            <a:xfrm>
              <a:off x="1756" y="2393"/>
              <a:ext cx="1127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8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B 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2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α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+ </a:t>
              </a:r>
              <a:r>
                <a:rPr lang="en-US" sz="15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r>
                <a:rPr lang="en-US" sz="1500" baseline="300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+</a:t>
              </a:r>
              <a:r>
                <a:rPr lang="en-US" sz="15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+ </a:t>
              </a:r>
              <a:r>
                <a:rPr lang="en-US" sz="1500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r>
                <a:rPr lang="en-US" sz="1500" b="1" baseline="-25000" dirty="0" err="1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</a:t>
              </a:r>
              <a:endParaRPr lang="en-US" sz="1500" b="1" baseline="-25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8624" name="Line 16"/>
            <p:cNvSpPr>
              <a:spLocks noChangeShapeType="1"/>
            </p:cNvSpPr>
            <p:nvPr/>
          </p:nvSpPr>
          <p:spPr bwMode="auto">
            <a:xfrm>
              <a:off x="1558" y="566"/>
              <a:ext cx="2" cy="106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25" name="Line 17"/>
            <p:cNvSpPr>
              <a:spLocks noChangeShapeType="1"/>
            </p:cNvSpPr>
            <p:nvPr/>
          </p:nvSpPr>
          <p:spPr bwMode="auto">
            <a:xfrm>
              <a:off x="2409" y="1049"/>
              <a:ext cx="1" cy="10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26" name="Line 18"/>
            <p:cNvSpPr>
              <a:spLocks noChangeShapeType="1"/>
            </p:cNvSpPr>
            <p:nvPr/>
          </p:nvSpPr>
          <p:spPr bwMode="auto">
            <a:xfrm>
              <a:off x="698" y="1049"/>
              <a:ext cx="1" cy="10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27" name="Line 19"/>
            <p:cNvSpPr>
              <a:spLocks noChangeShapeType="1"/>
            </p:cNvSpPr>
            <p:nvPr/>
          </p:nvSpPr>
          <p:spPr bwMode="auto">
            <a:xfrm>
              <a:off x="1558" y="1049"/>
              <a:ext cx="2" cy="486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28" name="Line 20"/>
            <p:cNvSpPr>
              <a:spLocks noChangeShapeType="1"/>
            </p:cNvSpPr>
            <p:nvPr/>
          </p:nvSpPr>
          <p:spPr bwMode="auto">
            <a:xfrm>
              <a:off x="698" y="1857"/>
              <a:ext cx="1" cy="10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29" name="Line 21"/>
            <p:cNvSpPr>
              <a:spLocks noChangeShapeType="1"/>
            </p:cNvSpPr>
            <p:nvPr/>
          </p:nvSpPr>
          <p:spPr bwMode="auto">
            <a:xfrm>
              <a:off x="2409" y="1857"/>
              <a:ext cx="1" cy="10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30" name="Line 22"/>
            <p:cNvSpPr>
              <a:spLocks noChangeShapeType="1"/>
            </p:cNvSpPr>
            <p:nvPr/>
          </p:nvSpPr>
          <p:spPr bwMode="auto">
            <a:xfrm>
              <a:off x="2409" y="2232"/>
              <a:ext cx="1" cy="10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31" name="Line 23"/>
            <p:cNvSpPr>
              <a:spLocks noChangeShapeType="1"/>
            </p:cNvSpPr>
            <p:nvPr/>
          </p:nvSpPr>
          <p:spPr bwMode="auto">
            <a:xfrm>
              <a:off x="698" y="2232"/>
              <a:ext cx="1" cy="10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32" name="Rectangle 24"/>
            <p:cNvSpPr>
              <a:spLocks/>
            </p:cNvSpPr>
            <p:nvPr/>
          </p:nvSpPr>
          <p:spPr bwMode="auto">
            <a:xfrm>
              <a:off x="596" y="0"/>
              <a:ext cx="1756" cy="19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>
                  <a:solidFill>
                    <a:srgbClr val="333399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pp</a:t>
              </a:r>
              <a:r>
                <a:rPr lang="en-US" b="1" dirty="0">
                  <a:solidFill>
                    <a:srgbClr val="333399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Solar Fusion Chain</a:t>
              </a:r>
            </a:p>
          </p:txBody>
        </p:sp>
        <p:sp>
          <p:nvSpPr>
            <p:cNvPr id="68633" name="Line 25"/>
            <p:cNvSpPr>
              <a:spLocks noChangeShapeType="1"/>
            </p:cNvSpPr>
            <p:nvPr/>
          </p:nvSpPr>
          <p:spPr bwMode="auto">
            <a:xfrm>
              <a:off x="698" y="566"/>
              <a:ext cx="1721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34" name="Line 26"/>
            <p:cNvSpPr>
              <a:spLocks noChangeShapeType="1"/>
            </p:cNvSpPr>
            <p:nvPr/>
          </p:nvSpPr>
          <p:spPr bwMode="auto">
            <a:xfrm>
              <a:off x="699" y="1049"/>
              <a:ext cx="1709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8635" name="Line 27"/>
            <p:cNvSpPr>
              <a:spLocks noChangeShapeType="1"/>
            </p:cNvSpPr>
            <p:nvPr/>
          </p:nvSpPr>
          <p:spPr bwMode="auto">
            <a:xfrm>
              <a:off x="698" y="1857"/>
              <a:ext cx="1709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</p:grpSp>
      <p:pic>
        <p:nvPicPr>
          <p:cNvPr id="68636" name="Picture 2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1" y="1066800"/>
            <a:ext cx="4775906" cy="339378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076477" y="4794837"/>
            <a:ext cx="3839788" cy="1858576"/>
            <a:chOff x="0" y="0"/>
            <a:chExt cx="2664" cy="1289"/>
          </a:xfrm>
        </p:grpSpPr>
        <p:sp>
          <p:nvSpPr>
            <p:cNvPr id="68638" name="Rectangle 30"/>
            <p:cNvSpPr>
              <a:spLocks/>
            </p:cNvSpPr>
            <p:nvPr/>
          </p:nvSpPr>
          <p:spPr bwMode="auto">
            <a:xfrm>
              <a:off x="5" y="0"/>
              <a:ext cx="870" cy="19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4314" bIns="0">
              <a:prstTxWarp prst="textNoShape">
                <a:avLst/>
              </a:prstTxWarp>
              <a:spAutoFit/>
            </a:bodyPr>
            <a:lstStyle/>
            <a:p>
              <a:pPr marL="3888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>
                  <a:solidFill>
                    <a:srgbClr val="333399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CNO</a:t>
              </a:r>
              <a:r>
                <a:rPr lang="en-US" b="1" dirty="0">
                  <a:solidFill>
                    <a:srgbClr val="333399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Cycle</a:t>
              </a:r>
            </a:p>
          </p:txBody>
        </p:sp>
        <p:sp>
          <p:nvSpPr>
            <p:cNvPr id="68639" name="Rectangle 31"/>
            <p:cNvSpPr>
              <a:spLocks/>
            </p:cNvSpPr>
            <p:nvPr/>
          </p:nvSpPr>
          <p:spPr bwMode="auto">
            <a:xfrm>
              <a:off x="0" y="257"/>
              <a:ext cx="2664" cy="103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4314" bIns="0">
              <a:prstTxWarp prst="textNoShape">
                <a:avLst/>
              </a:prstTxWarp>
            </a:bodyPr>
            <a:lstStyle/>
            <a:p>
              <a:pPr marL="38888" defTabSz="914118" fontAlgn="base">
                <a:spcBef>
                  <a:spcPts val="908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12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 + </a:t>
              </a:r>
              <a:r>
                <a:rPr lang="en-US" sz="15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→ 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13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N +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	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13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N → 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13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 + </a:t>
              </a:r>
              <a:r>
                <a:rPr lang="en-US" sz="15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e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+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+ </a:t>
              </a:r>
              <a:r>
                <a:rPr lang="en-US" sz="1500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r>
                <a:rPr lang="en-US" sz="1500" baseline="-25000" dirty="0" err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e</a:t>
              </a:r>
              <a:endParaRPr lang="en-US" sz="1500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marL="38888" defTabSz="914118" fontAlgn="base">
                <a:spcBef>
                  <a:spcPts val="908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13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 + </a:t>
              </a:r>
              <a:r>
                <a:rPr lang="en-US" sz="15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→ 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14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N +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endParaRPr lang="en-US" sz="15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  <a:p>
              <a:pPr marL="38888" defTabSz="914118" fontAlgn="base">
                <a:spcBef>
                  <a:spcPts val="908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14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N + </a:t>
              </a:r>
              <a:r>
                <a:rPr lang="en-US" sz="15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→ 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15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O +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r>
                <a:rPr lang="en-US" sz="1500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	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15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O → 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15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N + </a:t>
              </a:r>
              <a:r>
                <a:rPr lang="en-US" sz="15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e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+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+ </a:t>
              </a:r>
              <a:r>
                <a:rPr lang="en-US" sz="1500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r>
                <a:rPr lang="en-US" sz="1500" baseline="-25000" dirty="0" err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e</a:t>
              </a:r>
              <a:endParaRPr lang="en-US" sz="1500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marL="38888" defTabSz="914118" fontAlgn="base">
                <a:spcBef>
                  <a:spcPts val="908"/>
                </a:spcBef>
                <a:spcAft>
                  <a:spcPct val="0"/>
                </a:spcAft>
              </a:pP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15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N + </a:t>
              </a:r>
              <a:r>
                <a:rPr lang="en-US" sz="15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→ </a:t>
              </a:r>
              <a:r>
                <a:rPr lang="en-US" sz="1500" baseline="30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12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 + </a:t>
              </a:r>
              <a:r>
                <a:rPr lang="en-US" sz="15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α</a:t>
              </a:r>
              <a:endParaRPr lang="en-US" sz="15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</p:grpSp>
      <p:pic>
        <p:nvPicPr>
          <p:cNvPr id="68640" name="Picture 3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550" y="159932"/>
            <a:ext cx="2431578" cy="242911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68641" name="Rectangle 33"/>
          <p:cNvSpPr>
            <a:spLocks/>
          </p:cNvSpPr>
          <p:nvPr/>
        </p:nvSpPr>
        <p:spPr bwMode="auto">
          <a:xfrm>
            <a:off x="2887050" y="237726"/>
            <a:ext cx="3650136" cy="67000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4567" tIns="34567" rIns="79033" bIns="34567">
            <a:prstTxWarp prst="textNoShape">
              <a:avLst/>
            </a:prstTxWarp>
            <a:spAutoFit/>
          </a:bodyPr>
          <a:lstStyle/>
          <a:p>
            <a:pPr marL="8645" defTabSz="914118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Solar Neutrinos</a:t>
            </a:r>
          </a:p>
        </p:txBody>
      </p:sp>
    </p:spTree>
    <p:extLst>
      <p:ext uri="{BB962C8B-B14F-4D97-AF65-F5344CB8AC3E}">
        <p14:creationId xmlns:p14="http://schemas.microsoft.com/office/powerpoint/2010/main" val="38137726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Electrons as Target in the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neutrino-electron scattering has NC and CC diagrams</a:t>
            </a:r>
          </a:p>
          <a:p>
            <a:r>
              <a:rPr lang="en-US" dirty="0" smtClean="0"/>
              <a:t>is this reaction possible? </a:t>
            </a:r>
            <a:endParaRPr lang="en-US" dirty="0"/>
          </a:p>
        </p:txBody>
      </p:sp>
      <p:sp>
        <p:nvSpPr>
          <p:cNvPr id="5" name="Rectangle 5"/>
          <p:cNvSpPr>
            <a:spLocks/>
          </p:cNvSpPr>
          <p:nvPr/>
        </p:nvSpPr>
        <p:spPr bwMode="auto">
          <a:xfrm>
            <a:off x="314850" y="5550297"/>
            <a:ext cx="37288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 dirty="0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</a:t>
            </a:r>
            <a:r>
              <a:rPr lang="en-US" sz="2700" baseline="30000" dirty="0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−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628427" y="3147762"/>
            <a:ext cx="3084090" cy="2500313"/>
            <a:chOff x="0" y="0"/>
            <a:chExt cx="2762" cy="2240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0" y="0"/>
              <a:ext cx="1381" cy="599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rot="10800000" flipH="1">
              <a:off x="1381" y="1"/>
              <a:ext cx="1381" cy="599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381" y="1639"/>
              <a:ext cx="1381" cy="601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10800000" flipH="1">
              <a:off x="0" y="1639"/>
              <a:ext cx="1381" cy="601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381" y="600"/>
              <a:ext cx="1" cy="1039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</p:grpSp>
      <p:sp>
        <p:nvSpPr>
          <p:cNvPr id="12" name="Rectangle 12"/>
          <p:cNvSpPr>
            <a:spLocks/>
          </p:cNvSpPr>
          <p:nvPr/>
        </p:nvSpPr>
        <p:spPr bwMode="auto">
          <a:xfrm>
            <a:off x="2240083" y="4207000"/>
            <a:ext cx="38539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 dirty="0">
                <a:solidFill>
                  <a:srgbClr val="FF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Z</a:t>
            </a:r>
            <a:r>
              <a:rPr lang="en-US" sz="2700" baseline="30000" dirty="0">
                <a:solidFill>
                  <a:srgbClr val="FF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0</a:t>
            </a:r>
          </a:p>
        </p:txBody>
      </p:sp>
      <p:sp>
        <p:nvSpPr>
          <p:cNvPr id="13" name="Rectangle 13"/>
          <p:cNvSpPr>
            <a:spLocks/>
          </p:cNvSpPr>
          <p:nvPr/>
        </p:nvSpPr>
        <p:spPr bwMode="auto">
          <a:xfrm>
            <a:off x="3652551" y="3078510"/>
            <a:ext cx="7297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 dirty="0" err="1">
                <a:solidFill>
                  <a:srgbClr val="0033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ν</a:t>
            </a:r>
            <a:r>
              <a:rPr lang="en-US" sz="2700" baseline="-22000" dirty="0" err="1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e,</a:t>
            </a:r>
            <a:r>
              <a:rPr lang="en-US" sz="2700" baseline="-22000" dirty="0" err="1">
                <a:solidFill>
                  <a:srgbClr val="0033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μ</a:t>
            </a:r>
            <a:r>
              <a:rPr lang="en-US" sz="2700" baseline="-22000" dirty="0" err="1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,</a:t>
            </a:r>
            <a:r>
              <a:rPr lang="en-US" sz="2700" baseline="-22000" dirty="0" err="1">
                <a:solidFill>
                  <a:srgbClr val="0033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τ</a:t>
            </a:r>
            <a:endParaRPr lang="en-US" sz="2700" baseline="-22000" dirty="0">
              <a:solidFill>
                <a:srgbClr val="003300"/>
              </a:solidFill>
              <a:latin typeface="Symbol" charset="0"/>
              <a:ea typeface="ＭＳ Ｐゴシック" charset="0"/>
              <a:cs typeface="Symbol" charset="0"/>
              <a:sym typeface="Symbol" charset="0"/>
            </a:endParaRPr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3704093" y="5551200"/>
            <a:ext cx="37288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 dirty="0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</a:t>
            </a:r>
            <a:r>
              <a:rPr lang="en-US" sz="2700" baseline="30000" dirty="0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−</a:t>
            </a:r>
          </a:p>
        </p:txBody>
      </p:sp>
      <p:sp>
        <p:nvSpPr>
          <p:cNvPr id="15" name="Rectangle 15"/>
          <p:cNvSpPr>
            <a:spLocks/>
          </p:cNvSpPr>
          <p:nvPr/>
        </p:nvSpPr>
        <p:spPr bwMode="auto">
          <a:xfrm>
            <a:off x="310502" y="3079626"/>
            <a:ext cx="7297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 dirty="0" err="1">
                <a:solidFill>
                  <a:srgbClr val="0033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ν</a:t>
            </a:r>
            <a:r>
              <a:rPr lang="en-US" sz="2700" baseline="-22000" dirty="0" err="1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e,</a:t>
            </a:r>
            <a:r>
              <a:rPr lang="en-US" sz="2700" baseline="-22000" dirty="0" err="1">
                <a:solidFill>
                  <a:srgbClr val="0033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μ</a:t>
            </a:r>
            <a:r>
              <a:rPr lang="en-US" sz="2700" baseline="-22000" dirty="0" err="1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,</a:t>
            </a:r>
            <a:r>
              <a:rPr lang="en-US" sz="2700" baseline="-22000" dirty="0" err="1">
                <a:solidFill>
                  <a:srgbClr val="0033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τ</a:t>
            </a:r>
            <a:endParaRPr lang="en-US" sz="2700" baseline="-22000" dirty="0">
              <a:solidFill>
                <a:srgbClr val="003300"/>
              </a:solidFill>
              <a:latin typeface="Symbol" charset="0"/>
              <a:ea typeface="ＭＳ Ｐゴシック" charset="0"/>
              <a:cs typeface="Symbol" charset="0"/>
              <a:sym typeface="Symbol" charset="0"/>
            </a:endParaRPr>
          </a:p>
        </p:txBody>
      </p:sp>
      <p:sp>
        <p:nvSpPr>
          <p:cNvPr id="16" name="Rectangle 16"/>
          <p:cNvSpPr>
            <a:spLocks/>
          </p:cNvSpPr>
          <p:nvPr/>
        </p:nvSpPr>
        <p:spPr bwMode="auto">
          <a:xfrm>
            <a:off x="6801978" y="4210348"/>
            <a:ext cx="50718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>
                <a:solidFill>
                  <a:srgbClr val="FF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W</a:t>
            </a:r>
            <a:r>
              <a:rPr lang="en-US" sz="2700" baseline="30000">
                <a:solidFill>
                  <a:srgbClr val="FF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+</a:t>
            </a:r>
          </a:p>
        </p:txBody>
      </p:sp>
      <p:sp>
        <p:nvSpPr>
          <p:cNvPr id="17" name="Rectangle 17"/>
          <p:cNvSpPr>
            <a:spLocks/>
          </p:cNvSpPr>
          <p:nvPr/>
        </p:nvSpPr>
        <p:spPr bwMode="auto">
          <a:xfrm>
            <a:off x="8235342" y="5551200"/>
            <a:ext cx="3671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 dirty="0" err="1">
                <a:solidFill>
                  <a:srgbClr val="0033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ν</a:t>
            </a:r>
            <a:r>
              <a:rPr lang="en-US" sz="2700" baseline="-22000" dirty="0" err="1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</a:t>
            </a:r>
            <a:endParaRPr lang="en-US" sz="2700" baseline="-22000" dirty="0">
              <a:solidFill>
                <a:srgbClr val="003300"/>
              </a:solidFill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</p:txBody>
      </p:sp>
      <p:sp>
        <p:nvSpPr>
          <p:cNvPr id="18" name="Rectangle 18"/>
          <p:cNvSpPr>
            <a:spLocks/>
          </p:cNvSpPr>
          <p:nvPr/>
        </p:nvSpPr>
        <p:spPr bwMode="auto">
          <a:xfrm>
            <a:off x="8181058" y="3078000"/>
            <a:ext cx="37288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 dirty="0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</a:t>
            </a:r>
            <a:r>
              <a:rPr lang="en-US" sz="2700" baseline="30000" dirty="0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−</a:t>
            </a:r>
          </a:p>
        </p:txBody>
      </p:sp>
      <p:sp>
        <p:nvSpPr>
          <p:cNvPr id="19" name="Rectangle 19"/>
          <p:cNvSpPr>
            <a:spLocks/>
          </p:cNvSpPr>
          <p:nvPr/>
        </p:nvSpPr>
        <p:spPr bwMode="auto">
          <a:xfrm>
            <a:off x="4925341" y="3079626"/>
            <a:ext cx="3671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 dirty="0" err="1">
                <a:solidFill>
                  <a:srgbClr val="0033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ν</a:t>
            </a:r>
            <a:r>
              <a:rPr lang="en-US" sz="2700" baseline="-22000" dirty="0" err="1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</a:t>
            </a:r>
            <a:endParaRPr lang="en-US" sz="2700" baseline="-22000" dirty="0">
              <a:solidFill>
                <a:srgbClr val="003300"/>
              </a:solidFill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</p:txBody>
      </p:sp>
      <p:sp>
        <p:nvSpPr>
          <p:cNvPr id="20" name="Rectangle 20"/>
          <p:cNvSpPr>
            <a:spLocks/>
          </p:cNvSpPr>
          <p:nvPr/>
        </p:nvSpPr>
        <p:spPr bwMode="auto">
          <a:xfrm>
            <a:off x="4864297" y="5550297"/>
            <a:ext cx="37288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4967" bIns="0">
            <a:spAutoFit/>
          </a:bodyPr>
          <a:lstStyle/>
          <a:p>
            <a:pPr marL="44536" algn="ctr" defTabSz="911685"/>
            <a:r>
              <a:rPr lang="en-US" sz="2700" dirty="0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</a:t>
            </a:r>
            <a:r>
              <a:rPr lang="en-US" sz="2700" baseline="30000" dirty="0">
                <a:solidFill>
                  <a:srgbClr val="0033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−</a:t>
            </a:r>
          </a:p>
        </p:txBody>
      </p:sp>
      <p:grpSp>
        <p:nvGrpSpPr>
          <p:cNvPr id="21" name="Group 26"/>
          <p:cNvGrpSpPr>
            <a:grpSpLocks/>
          </p:cNvGrpSpPr>
          <p:nvPr/>
        </p:nvGrpSpPr>
        <p:grpSpPr bwMode="auto">
          <a:xfrm>
            <a:off x="5164709" y="3147762"/>
            <a:ext cx="3084090" cy="2500313"/>
            <a:chOff x="0" y="0"/>
            <a:chExt cx="2762" cy="2240"/>
          </a:xfrm>
        </p:grpSpPr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0" y="0"/>
              <a:ext cx="1381" cy="599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rot="10800000" flipH="1">
              <a:off x="1381" y="1"/>
              <a:ext cx="1381" cy="599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1381" y="1639"/>
              <a:ext cx="1381" cy="601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rot="10800000" flipH="1">
              <a:off x="0" y="1639"/>
              <a:ext cx="1381" cy="601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1381" y="600"/>
              <a:ext cx="1" cy="1039"/>
            </a:xfrm>
            <a:prstGeom prst="line">
              <a:avLst/>
            </a:prstGeom>
            <a:noFill/>
            <a:ln w="12700" cap="flat">
              <a:solidFill>
                <a:srgbClr val="1C1C34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1685"/>
              <a:endParaRPr lang="en-US">
                <a:solidFill>
                  <a:srgbClr val="292934"/>
                </a:solidFill>
                <a:latin typeface="Arial"/>
              </a:endParaRPr>
            </a:p>
          </p:txBody>
        </p:sp>
      </p:grp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335774"/>
              </p:ext>
            </p:extLst>
          </p:nvPr>
        </p:nvGraphicFramePr>
        <p:xfrm>
          <a:off x="4221236" y="1991166"/>
          <a:ext cx="2293937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" name="Equation" r:id="rId3" imgW="1117600" imgH="254000" progId="Equation.3">
                  <p:embed/>
                </p:oleObj>
              </mc:Choice>
              <mc:Fallback>
                <p:oleObj name="Equation" r:id="rId3" imgW="1117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1236" y="1991166"/>
                        <a:ext cx="2293937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040201" y="2492883"/>
            <a:ext cx="7784278" cy="373659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it is if the muon neutrino has enough energy to make the outgoing muon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713" y="6157155"/>
            <a:ext cx="7585294" cy="373659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Neutral-Current scattering                            Charged-Current Scattering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Neutrino Pioneers</a:t>
            </a:r>
          </a:p>
        </p:txBody>
      </p:sp>
      <p:sp>
        <p:nvSpPr>
          <p:cNvPr id="462851" name="Line 3"/>
          <p:cNvSpPr>
            <a:spLocks noChangeShapeType="1"/>
          </p:cNvSpPr>
          <p:nvPr/>
        </p:nvSpPr>
        <p:spPr bwMode="auto">
          <a:xfrm>
            <a:off x="731838" y="990600"/>
            <a:ext cx="7345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462852" name="Picture 4" descr="johnrayphoto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143000"/>
            <a:ext cx="5434013" cy="4262438"/>
          </a:xfrm>
          <a:noFill/>
          <a:ln/>
        </p:spPr>
      </p:pic>
      <p:sp>
        <p:nvSpPr>
          <p:cNvPr id="462853" name="Text Box 5"/>
          <p:cNvSpPr txBox="1">
            <a:spLocks noChangeArrowheads="1"/>
          </p:cNvSpPr>
          <p:nvPr/>
        </p:nvSpPr>
        <p:spPr bwMode="auto">
          <a:xfrm>
            <a:off x="5715000" y="1171575"/>
            <a:ext cx="3429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660066"/>
                </a:solidFill>
                <a:latin typeface="Arial" charset="0"/>
              </a:rPr>
              <a:t>Ray Davis built the Chlorine Experiment in the 1965-67</a:t>
            </a:r>
          </a:p>
        </p:txBody>
      </p:sp>
      <p:sp>
        <p:nvSpPr>
          <p:cNvPr id="462854" name="Text Box 6"/>
          <p:cNvSpPr txBox="1">
            <a:spLocks noChangeArrowheads="1"/>
          </p:cNvSpPr>
          <p:nvPr/>
        </p:nvSpPr>
        <p:spPr bwMode="auto">
          <a:xfrm>
            <a:off x="5715000" y="3106738"/>
            <a:ext cx="3429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3300"/>
                </a:solidFill>
                <a:latin typeface="Arial" charset="0"/>
              </a:rPr>
              <a:t>John </a:t>
            </a:r>
            <a:r>
              <a:rPr lang="en-US" sz="2600" b="1" dirty="0" err="1">
                <a:solidFill>
                  <a:srgbClr val="003300"/>
                </a:solidFill>
                <a:latin typeface="Arial" charset="0"/>
              </a:rPr>
              <a:t>Bahcall</a:t>
            </a:r>
            <a:r>
              <a:rPr lang="en-US" sz="2600" b="1" dirty="0">
                <a:solidFill>
                  <a:srgbClr val="003300"/>
                </a:solidFill>
                <a:latin typeface="Arial" charset="0"/>
              </a:rPr>
              <a:t> produces the “Standard Solar Model” neutrino calculations</a:t>
            </a:r>
          </a:p>
        </p:txBody>
      </p:sp>
      <p:sp>
        <p:nvSpPr>
          <p:cNvPr id="462855" name="Text Box 7"/>
          <p:cNvSpPr txBox="1">
            <a:spLocks noChangeArrowheads="1"/>
          </p:cNvSpPr>
          <p:nvPr/>
        </p:nvSpPr>
        <p:spPr bwMode="auto">
          <a:xfrm>
            <a:off x="228600" y="5584448"/>
            <a:ext cx="8686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dirty="0">
                <a:solidFill>
                  <a:srgbClr val="FF0000"/>
                </a:solidFill>
                <a:latin typeface="Arial" charset="0"/>
              </a:rPr>
              <a:t>“…to see into the interior of a star and thus verify directly the hypothesis of nuclear energy generation in stars…”</a:t>
            </a:r>
          </a:p>
        </p:txBody>
      </p:sp>
      <p:pic>
        <p:nvPicPr>
          <p:cNvPr id="9" name="Picture 5" descr="Pages from Nobel 2002 Det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1" y="152400"/>
            <a:ext cx="1066800" cy="104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482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152400"/>
            <a:ext cx="7922494" cy="1143000"/>
          </a:xfrm>
        </p:spPr>
        <p:txBody>
          <a:bodyPr anchor="t"/>
          <a:lstStyle/>
          <a:p>
            <a:pPr algn="l"/>
            <a:r>
              <a:rPr lang="en-US" sz="3400" dirty="0">
                <a:solidFill>
                  <a:srgbClr val="660066"/>
                </a:solidFill>
              </a:rPr>
              <a:t>Ray Davis’ Chlorine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3352800" cy="5254438"/>
          </a:xfrm>
        </p:spPr>
        <p:txBody>
          <a:bodyPr/>
          <a:lstStyle/>
          <a:p>
            <a:r>
              <a:rPr lang="en-US" sz="2000" dirty="0"/>
              <a:t>neutrino capture reaction: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E</a:t>
            </a:r>
            <a:r>
              <a:rPr lang="en-US" sz="2000" baseline="-25000" dirty="0" err="1"/>
              <a:t>threshold</a:t>
            </a:r>
            <a:r>
              <a:rPr lang="en-US" sz="2000" dirty="0"/>
              <a:t> = 0.814 </a:t>
            </a:r>
            <a:r>
              <a:rPr lang="en-US" sz="2000" dirty="0" err="1"/>
              <a:t>MeV</a:t>
            </a:r>
            <a:endParaRPr lang="en-US" sz="2000" dirty="0"/>
          </a:p>
          <a:p>
            <a:r>
              <a:rPr lang="en-US" sz="2000" baseline="30000" dirty="0"/>
              <a:t>37</a:t>
            </a:r>
            <a:r>
              <a:rPr lang="en-US" sz="2000" dirty="0"/>
              <a:t>Ar half-life is 35 days</a:t>
            </a:r>
          </a:p>
          <a:p>
            <a:r>
              <a:rPr lang="en-US" sz="2000" dirty="0"/>
              <a:t>“expose” chlorine to solar neutrino flux for ~2 t</a:t>
            </a:r>
            <a:r>
              <a:rPr lang="en-US" sz="2000" baseline="-25000" dirty="0"/>
              <a:t>1/2</a:t>
            </a:r>
            <a:endParaRPr lang="en-US" sz="2000" dirty="0"/>
          </a:p>
          <a:p>
            <a:r>
              <a:rPr lang="en-US" sz="2000" dirty="0"/>
              <a:t>bubble helium to collect/purify ~10 atoms of argon produced in the tank</a:t>
            </a:r>
          </a:p>
          <a:p>
            <a:r>
              <a:rPr lang="en-US" sz="2000" dirty="0"/>
              <a:t>count </a:t>
            </a:r>
            <a:r>
              <a:rPr lang="en-US" sz="2000" baseline="30000" dirty="0"/>
              <a:t>37</a:t>
            </a:r>
            <a:r>
              <a:rPr lang="en-US" sz="2000" dirty="0"/>
              <a:t>Ar EC decays in a low-background proportional counter 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952500"/>
            <a:ext cx="5016500" cy="49149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46131" y="1447800"/>
          <a:ext cx="27670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7" name="Equation" r:id="rId4" imgW="1460500" imgH="482600" progId="Equation.3">
                  <p:embed/>
                </p:oleObj>
              </mc:Choice>
              <mc:Fallback>
                <p:oleObj name="Equation" r:id="rId4" imgW="1460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31" y="1447800"/>
                        <a:ext cx="2767013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20237" y="5943600"/>
            <a:ext cx="5147563" cy="923301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615 tons of C</a:t>
            </a:r>
            <a:r>
              <a:rPr lang="en-US" baseline="-25000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Cl</a:t>
            </a:r>
            <a:r>
              <a:rPr lang="en-US" baseline="-25000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4</a:t>
            </a:r>
            <a:endParaRPr lang="en-US" dirty="0" smtClean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location: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Homestake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 Mine in South Dakota, USA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85800" y="1905000"/>
            <a:ext cx="28194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danc-05-davisswim-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1600200"/>
            <a:ext cx="5029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876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danc-06-davis-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9107" r="-39107"/>
          <a:stretch>
            <a:fillRect/>
          </a:stretch>
        </p:blipFill>
        <p:spPr>
          <a:xfrm>
            <a:off x="2667000" y="76200"/>
            <a:ext cx="8227294" cy="52544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676742"/>
            <a:ext cx="5181600" cy="41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4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304800"/>
            <a:ext cx="8227294" cy="1518557"/>
          </a:xfrm>
        </p:spPr>
        <p:txBody>
          <a:bodyPr/>
          <a:lstStyle/>
          <a:p>
            <a:pPr algn="l"/>
            <a:r>
              <a:rPr lang="en-US" sz="3400" dirty="0">
                <a:solidFill>
                  <a:srgbClr val="660066"/>
                </a:solidFill>
              </a:rPr>
              <a:t>Chlorine Results: 1970-1994 (Final)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6" y="914400"/>
            <a:ext cx="8377964" cy="5254438"/>
          </a:xfrm>
        </p:spPr>
        <p:txBody>
          <a:bodyPr/>
          <a:lstStyle/>
          <a:p>
            <a:r>
              <a:rPr lang="en-US" dirty="0" smtClean="0"/>
              <a:t>average: 2.56 ± 0.23 SNU (Solar Neutrino Unit)</a:t>
            </a:r>
          </a:p>
          <a:p>
            <a:r>
              <a:rPr lang="en-US" dirty="0" smtClean="0"/>
              <a:t>solar model predicted rate: 7-8 SNU</a:t>
            </a: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1 SNU = 1 neutrino capture per second per 10</a:t>
            </a:r>
            <a:r>
              <a:rPr lang="en-US" sz="2400" baseline="30000" dirty="0">
                <a:solidFill>
                  <a:srgbClr val="FF0000"/>
                </a:solidFill>
              </a:rPr>
              <a:t>36</a:t>
            </a:r>
            <a:r>
              <a:rPr lang="en-US" sz="2400" dirty="0">
                <a:solidFill>
                  <a:srgbClr val="FF0000"/>
                </a:solidFill>
              </a:rPr>
              <a:t> target atoms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97356"/>
            <a:ext cx="6324600" cy="40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101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homestake_si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1160469"/>
            <a:ext cx="4121150" cy="5329237"/>
          </a:xfrm>
          <a:noFill/>
          <a:ln/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Neutrino Problem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6231" y="1295400"/>
            <a:ext cx="4219575" cy="4919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deficit of solar neutrinos detected by experiments compared to solar models is due to:</a:t>
            </a:r>
          </a:p>
          <a:p>
            <a:pPr lvl="1">
              <a:lnSpc>
                <a:spcPct val="90000"/>
              </a:lnSpc>
            </a:pPr>
            <a:r>
              <a:rPr lang="en-US" sz="2200" dirty="0" err="1">
                <a:solidFill>
                  <a:srgbClr val="66FFFF"/>
                </a:solidFill>
              </a:rPr>
              <a:t>experiment(s</a:t>
            </a:r>
            <a:r>
              <a:rPr lang="en-US" sz="2200" dirty="0">
                <a:solidFill>
                  <a:srgbClr val="66FFFF"/>
                </a:solidFill>
              </a:rPr>
              <a:t>) are wrong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olidFill>
                  <a:srgbClr val="FF00FF"/>
                </a:solidFill>
              </a:rPr>
              <a:t>is Ray Davis wrong?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rgbClr val="66FFFF"/>
                </a:solidFill>
              </a:rPr>
              <a:t>incorrect model/physics of the solar interior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olidFill>
                  <a:srgbClr val="FF00FF"/>
                </a:solidFill>
              </a:rPr>
              <a:t>is John </a:t>
            </a:r>
            <a:r>
              <a:rPr lang="en-US" sz="2000" dirty="0" err="1">
                <a:solidFill>
                  <a:srgbClr val="FF00FF"/>
                </a:solidFill>
              </a:rPr>
              <a:t>Bahcall</a:t>
            </a:r>
            <a:r>
              <a:rPr lang="en-US" sz="2000" dirty="0">
                <a:solidFill>
                  <a:srgbClr val="FF00FF"/>
                </a:solidFill>
              </a:rPr>
              <a:t> wrong?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rgbClr val="66FFFF"/>
                </a:solidFill>
              </a:rPr>
              <a:t>incorrect understanding of nuclear reactions?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rgbClr val="66FFFF"/>
                </a:solidFill>
              </a:rPr>
              <a:t>new properties of massive neutrinos produce an </a:t>
            </a:r>
            <a:r>
              <a:rPr lang="en-US" sz="2200" i="1" dirty="0">
                <a:solidFill>
                  <a:srgbClr val="FF00FF"/>
                </a:solidFill>
              </a:rPr>
              <a:t>apparent</a:t>
            </a:r>
            <a:r>
              <a:rPr lang="en-US" sz="2200" dirty="0">
                <a:solidFill>
                  <a:srgbClr val="FF00FF"/>
                </a:solidFill>
              </a:rPr>
              <a:t> </a:t>
            </a:r>
            <a:r>
              <a:rPr lang="en-US" sz="2200" dirty="0">
                <a:solidFill>
                  <a:srgbClr val="66FFFF"/>
                </a:solidFill>
              </a:rPr>
              <a:t>deficit?</a:t>
            </a:r>
          </a:p>
        </p:txBody>
      </p:sp>
    </p:spTree>
    <p:extLst>
      <p:ext uri="{BB962C8B-B14F-4D97-AF65-F5344CB8AC3E}">
        <p14:creationId xmlns:p14="http://schemas.microsoft.com/office/powerpoint/2010/main" val="26952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228600"/>
            <a:ext cx="8227294" cy="1518557"/>
          </a:xfrm>
        </p:spPr>
        <p:txBody>
          <a:bodyPr/>
          <a:lstStyle/>
          <a:p>
            <a:pPr algn="l"/>
            <a:r>
              <a:rPr lang="en-US" dirty="0" smtClean="0"/>
              <a:t>What Experiments Followed?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7294" cy="56388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radiochemical experiments with gallium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water </a:t>
            </a:r>
            <a:r>
              <a:rPr lang="en-US" dirty="0" err="1" smtClean="0">
                <a:solidFill>
                  <a:srgbClr val="0000FF"/>
                </a:solidFill>
              </a:rPr>
              <a:t>Čerenkov</a:t>
            </a:r>
            <a:r>
              <a:rPr lang="en-US" dirty="0" smtClean="0">
                <a:solidFill>
                  <a:srgbClr val="0000FF"/>
                </a:solidFill>
              </a:rPr>
              <a:t> detector</a:t>
            </a:r>
          </a:p>
          <a:p>
            <a:r>
              <a:rPr lang="en-US" dirty="0" smtClean="0"/>
              <a:t>heavy water </a:t>
            </a:r>
            <a:r>
              <a:rPr lang="en-US" dirty="0" err="1" smtClean="0"/>
              <a:t>Čerenkov</a:t>
            </a:r>
            <a:r>
              <a:rPr lang="en-US" dirty="0" smtClean="0"/>
              <a:t> detector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liquid scintillator detector</a:t>
            </a:r>
            <a:endParaRPr lang="en-US" dirty="0" smtClean="0"/>
          </a:p>
          <a:p>
            <a:r>
              <a:rPr lang="en-US" sz="2000" dirty="0"/>
              <a:t>other ideas that were proposed or attempted:</a:t>
            </a:r>
          </a:p>
          <a:p>
            <a:pPr lvl="1"/>
            <a:r>
              <a:rPr lang="en-US" sz="1800" dirty="0"/>
              <a:t>boron-loaded scintillator CC and NC reactions</a:t>
            </a:r>
          </a:p>
          <a:p>
            <a:pPr lvl="1"/>
            <a:r>
              <a:rPr lang="en-US" sz="1800" dirty="0"/>
              <a:t>iodine-to-xenon radiochemical experiment</a:t>
            </a:r>
          </a:p>
          <a:p>
            <a:pPr lvl="1"/>
            <a:r>
              <a:rPr lang="en-US" sz="1800" dirty="0"/>
              <a:t>lithium-to-beryllium radiochemical; now lithium-loaded WBLS</a:t>
            </a:r>
          </a:p>
          <a:p>
            <a:pPr lvl="1"/>
            <a:r>
              <a:rPr lang="en-US" sz="1800" dirty="0"/>
              <a:t>bromine-to-krypton radiochemical</a:t>
            </a:r>
          </a:p>
          <a:p>
            <a:pPr lvl="1"/>
            <a:r>
              <a:rPr lang="en-US" sz="1800" dirty="0"/>
              <a:t>indium experiment (very low threshold) – tagged</a:t>
            </a:r>
          </a:p>
          <a:p>
            <a:pPr lvl="1"/>
            <a:r>
              <a:rPr lang="en-US" sz="1800" dirty="0"/>
              <a:t>CC on </a:t>
            </a:r>
            <a:r>
              <a:rPr lang="en-US" sz="1800" dirty="0" err="1"/>
              <a:t>Yb</a:t>
            </a:r>
            <a:r>
              <a:rPr lang="en-US" sz="1800" dirty="0"/>
              <a:t> (or </a:t>
            </a:r>
            <a:r>
              <a:rPr lang="en-US" sz="1800" dirty="0" err="1"/>
              <a:t>Gd</a:t>
            </a:r>
            <a:r>
              <a:rPr lang="en-US" sz="1800" dirty="0"/>
              <a:t>) loaded in liquid scintillator</a:t>
            </a:r>
          </a:p>
          <a:p>
            <a:pPr lvl="1"/>
            <a:r>
              <a:rPr lang="en-US" sz="1800" dirty="0"/>
              <a:t>fluorine neutrino capture (with coincidence tag)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2601" y="1828803"/>
            <a:ext cx="3474766" cy="1200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Monotype Corsiva"/>
                <a:ea typeface="ヒラギノ角ゴ ProN W3"/>
                <a:cs typeface="Monotype Corsiva"/>
              </a:rPr>
              <a:t>I will describe the final status of these efforts rather than the chronological contributions to our understanding of solar neutrinos, as the results came to be.</a:t>
            </a:r>
            <a:endParaRPr lang="en-US" dirty="0">
              <a:solidFill>
                <a:srgbClr val="FF0000"/>
              </a:solidFill>
              <a:latin typeface="Monotype Corsiva"/>
              <a:ea typeface="ヒラギノ角ゴ ProN W3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324025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1288"/>
            <a:ext cx="91440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1C1C34"/>
                </a:solidFill>
              </a:rPr>
              <a:t>M. Chen</a:t>
            </a:r>
          </a:p>
          <a:p>
            <a:r>
              <a:rPr lang="en-US">
                <a:solidFill>
                  <a:srgbClr val="1C1C34"/>
                </a:solidFill>
              </a:rPr>
              <a:t>TAUP 2007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A7650-4E78-644A-8984-06EC83CE4DF1}" type="slidenum">
              <a:rPr lang="en-US">
                <a:solidFill>
                  <a:srgbClr val="1C1C34"/>
                </a:solidFill>
              </a:rPr>
              <a:pPr/>
              <a:t>46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SAGE – Soviet American Gallium Experiment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radiochemical </a:t>
            </a:r>
            <a:r>
              <a:rPr lang="en-US" sz="2400" b="1" dirty="0" err="1">
                <a:solidFill>
                  <a:schemeClr val="tx1"/>
                </a:solidFill>
              </a:rPr>
              <a:t>Ga</a:t>
            </a:r>
            <a:r>
              <a:rPr lang="en-US" sz="2400" b="1" dirty="0">
                <a:solidFill>
                  <a:schemeClr val="tx1"/>
                </a:solidFill>
              </a:rPr>
              <a:t> experiment at </a:t>
            </a:r>
            <a:r>
              <a:rPr lang="en-US" sz="2400" b="1" dirty="0" err="1">
                <a:solidFill>
                  <a:schemeClr val="tx1"/>
                </a:solidFill>
              </a:rPr>
              <a:t>Baksan</a:t>
            </a:r>
            <a:r>
              <a:rPr lang="en-US" sz="2400" b="1" dirty="0">
                <a:solidFill>
                  <a:schemeClr val="tx1"/>
                </a:solidFill>
              </a:rPr>
              <a:t> Neutrino Observatory with 50 tons of metallic gallium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running since 1990-present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638926" y="4006855"/>
            <a:ext cx="2541588" cy="206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66FF"/>
                </a:solidFill>
                <a:latin typeface="Arial" charset="0"/>
              </a:rPr>
              <a:t>measures </a:t>
            </a:r>
            <a:r>
              <a:rPr lang="en-US" b="1" i="1">
                <a:solidFill>
                  <a:srgbClr val="FF66FF"/>
                </a:solidFill>
                <a:latin typeface="Arial" charset="0"/>
              </a:rPr>
              <a:t>pp</a:t>
            </a:r>
            <a:r>
              <a:rPr lang="en-US" b="1">
                <a:solidFill>
                  <a:srgbClr val="FF66FF"/>
                </a:solidFill>
                <a:latin typeface="Arial" charset="0"/>
              </a:rPr>
              <a:t> solar flux in agreement with SSM when oscillations are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66FF"/>
                </a:solidFill>
                <a:latin typeface="Arial" charset="0"/>
              </a:rPr>
              <a:t>included – the predicted signal is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66FF"/>
              </a:solidFill>
              <a:latin typeface="Arial" charset="0"/>
            </a:endParaRPr>
          </a:p>
        </p:txBody>
      </p:sp>
      <p:graphicFrame>
        <p:nvGraphicFramePr>
          <p:cNvPr id="208904" name="Object 8"/>
          <p:cNvGraphicFramePr>
            <a:graphicFrameLocks noChangeAspect="1"/>
          </p:cNvGraphicFramePr>
          <p:nvPr/>
        </p:nvGraphicFramePr>
        <p:xfrm>
          <a:off x="6732588" y="5876925"/>
          <a:ext cx="20685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9" name="Equation" r:id="rId5" imgW="825480" imgH="241200" progId="Equation.DSMT4">
                  <p:embed/>
                </p:oleObj>
              </mc:Choice>
              <mc:Fallback>
                <p:oleObj name="Equation" r:id="rId5" imgW="825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5876925"/>
                        <a:ext cx="2068512" cy="604838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893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152400"/>
            <a:ext cx="7922494" cy="1143000"/>
          </a:xfrm>
        </p:spPr>
        <p:txBody>
          <a:bodyPr anchor="t"/>
          <a:lstStyle/>
          <a:p>
            <a:pPr algn="l"/>
            <a:r>
              <a:rPr lang="en-US" sz="3400" dirty="0">
                <a:solidFill>
                  <a:srgbClr val="660066"/>
                </a:solidFill>
              </a:rPr>
              <a:t>SAGE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3352800" cy="5254438"/>
          </a:xfrm>
        </p:spPr>
        <p:txBody>
          <a:bodyPr/>
          <a:lstStyle/>
          <a:p>
            <a:r>
              <a:rPr lang="en-US" sz="2000" dirty="0"/>
              <a:t>neutrino capture reaction: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 err="1"/>
              <a:t>E</a:t>
            </a:r>
            <a:r>
              <a:rPr lang="en-US" sz="2000" baseline="-25000" dirty="0" err="1"/>
              <a:t>threshold</a:t>
            </a:r>
            <a:r>
              <a:rPr lang="en-US" sz="2000" dirty="0"/>
              <a:t> = 0.233 </a:t>
            </a:r>
            <a:r>
              <a:rPr lang="en-US" sz="2000" dirty="0" err="1"/>
              <a:t>MeV</a:t>
            </a:r>
            <a:endParaRPr lang="en-US" sz="2000" dirty="0"/>
          </a:p>
          <a:p>
            <a:r>
              <a:rPr lang="en-US" sz="2000" dirty="0"/>
              <a:t>sensitive to </a:t>
            </a:r>
            <a:r>
              <a:rPr lang="en-US" sz="2000" i="1" dirty="0"/>
              <a:t>pp</a:t>
            </a:r>
            <a:r>
              <a:rPr lang="en-US" sz="2000" dirty="0"/>
              <a:t> solar </a:t>
            </a:r>
            <a:r>
              <a:rPr lang="en-US" sz="2000" dirty="0" err="1">
                <a:latin typeface="Symbol" charset="2"/>
                <a:cs typeface="Symbol" charset="2"/>
              </a:rPr>
              <a:t>ν</a:t>
            </a:r>
            <a:endParaRPr lang="en-US" sz="2000" dirty="0">
              <a:latin typeface="Symbol" charset="2"/>
              <a:cs typeface="Symbol" charset="2"/>
            </a:endParaRPr>
          </a:p>
          <a:p>
            <a:r>
              <a:rPr lang="en-US" sz="2000" dirty="0"/>
              <a:t>t</a:t>
            </a:r>
            <a:r>
              <a:rPr lang="en-US" sz="2000" baseline="-25000" dirty="0"/>
              <a:t>1/2</a:t>
            </a:r>
            <a:r>
              <a:rPr lang="en-US" sz="2000" dirty="0"/>
              <a:t> is 11.43 days</a:t>
            </a:r>
          </a:p>
          <a:p>
            <a:r>
              <a:rPr lang="en-US" sz="2000" dirty="0"/>
              <a:t>germanium atoms are extracted with sensitivity: 1 germanium atom extracted from 5×10</a:t>
            </a:r>
            <a:r>
              <a:rPr lang="en-US" sz="2000" baseline="30000" dirty="0"/>
              <a:t>29</a:t>
            </a:r>
            <a:r>
              <a:rPr lang="en-US" sz="2000" dirty="0"/>
              <a:t> atoms of gallium, with 90% efficiency</a:t>
            </a:r>
          </a:p>
          <a:p>
            <a:endParaRPr lang="en-US" sz="2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06451" y="1371606"/>
          <a:ext cx="2646363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1" name="Equation" r:id="rId3" imgW="1397000" imgH="228600" progId="Equation.3">
                  <p:embed/>
                </p:oleObj>
              </mc:Choice>
              <mc:Fallback>
                <p:oleObj name="Equation" r:id="rId3" imgW="139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451" y="1371606"/>
                        <a:ext cx="2646363" cy="43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48838" y="5257800"/>
            <a:ext cx="4766563" cy="1217640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50 tons of metallic gallium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location: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Baksan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 Underground Lab, 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northern Caucasus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339" y="457200"/>
            <a:ext cx="4587862" cy="4597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488204" y="4231404"/>
            <a:ext cx="1132041" cy="38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0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5241"/>
            <a:ext cx="9144000" cy="346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SAGE Results: 1990-2011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1" y="6175375"/>
            <a:ext cx="8990013" cy="758825"/>
          </a:xfrm>
        </p:spPr>
        <p:txBody>
          <a:bodyPr/>
          <a:lstStyle/>
          <a:p>
            <a:pPr>
              <a:buNone/>
            </a:pPr>
            <a:r>
              <a:rPr lang="en-US" sz="1800" dirty="0">
                <a:solidFill>
                  <a:srgbClr val="008000"/>
                </a:solidFill>
              </a:rPr>
              <a:t>from V. Gorbachev talk at NANPino-2013: “SAGE continues measurements”</a:t>
            </a:r>
          </a:p>
        </p:txBody>
      </p:sp>
      <p:graphicFrame>
        <p:nvGraphicFramePr>
          <p:cNvPr id="3133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135409"/>
              </p:ext>
            </p:extLst>
          </p:nvPr>
        </p:nvGraphicFramePr>
        <p:xfrm>
          <a:off x="175354" y="1295400"/>
          <a:ext cx="5583238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6" name="Equation" r:id="rId4" imgW="1841500" imgH="228600" progId="Equation.DSMT4">
                  <p:embed/>
                </p:oleObj>
              </mc:Choice>
              <mc:Fallback>
                <p:oleObj name="Equation" r:id="rId4" imgW="1841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354" y="1295400"/>
                        <a:ext cx="5583238" cy="693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1" y="1009473"/>
            <a:ext cx="2667000" cy="1200328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8000"/>
                </a:solidFill>
                <a:latin typeface="Arial" charset="0"/>
              </a:rPr>
              <a:t>solar model predicted rate: 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8000"/>
                </a:solidFill>
                <a:latin typeface="Arial" charset="0"/>
              </a:rPr>
              <a:t>120-130 SNU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8" y="2188304"/>
            <a:ext cx="9111762" cy="371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5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152400"/>
            <a:ext cx="7922494" cy="1143000"/>
          </a:xfrm>
        </p:spPr>
        <p:txBody>
          <a:bodyPr anchor="t"/>
          <a:lstStyle/>
          <a:p>
            <a:pPr algn="l"/>
            <a:r>
              <a:rPr lang="en-US" sz="3400" dirty="0" err="1">
                <a:solidFill>
                  <a:srgbClr val="660066"/>
                </a:solidFill>
              </a:rPr>
              <a:t>Gallex</a:t>
            </a:r>
            <a:r>
              <a:rPr lang="en-US" sz="3400" dirty="0">
                <a:solidFill>
                  <a:srgbClr val="660066"/>
                </a:solidFill>
              </a:rPr>
              <a:t>/GNO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3429000" cy="5254438"/>
          </a:xfrm>
        </p:spPr>
        <p:txBody>
          <a:bodyPr/>
          <a:lstStyle/>
          <a:p>
            <a:r>
              <a:rPr lang="en-US" sz="2000" dirty="0"/>
              <a:t>similar to SAGE except with gallium chloride</a:t>
            </a:r>
          </a:p>
          <a:p>
            <a:r>
              <a:rPr lang="en-US" sz="2000" dirty="0"/>
              <a:t>ran as </a:t>
            </a:r>
            <a:r>
              <a:rPr lang="en-US" sz="2000" dirty="0" err="1"/>
              <a:t>Gallex</a:t>
            </a:r>
            <a:r>
              <a:rPr lang="en-US" sz="2000" dirty="0"/>
              <a:t> (1991-97)</a:t>
            </a:r>
          </a:p>
          <a:p>
            <a:r>
              <a:rPr lang="en-US" sz="2000" dirty="0"/>
              <a:t>then as GNO (1998-2003)</a:t>
            </a:r>
          </a:p>
          <a:p>
            <a:r>
              <a:rPr lang="en-US" sz="2000" dirty="0" err="1"/>
              <a:t>Gallex</a:t>
            </a:r>
            <a:r>
              <a:rPr lang="en-US" sz="2000" dirty="0"/>
              <a:t> recently reanalyzed all their data</a:t>
            </a:r>
            <a:endParaRPr lang="en-US" sz="1700" dirty="0"/>
          </a:p>
          <a:p>
            <a:r>
              <a:rPr lang="en-US" sz="2000" dirty="0">
                <a:solidFill>
                  <a:srgbClr val="0000FF"/>
                </a:solidFill>
              </a:rPr>
              <a:t>re-calibrated all low-background counters with large </a:t>
            </a:r>
            <a:r>
              <a:rPr lang="en-US" sz="2000" dirty="0" err="1">
                <a:solidFill>
                  <a:srgbClr val="0000FF"/>
                </a:solidFill>
              </a:rPr>
              <a:t>Ge</a:t>
            </a:r>
            <a:r>
              <a:rPr lang="en-US" sz="2000" dirty="0">
                <a:solidFill>
                  <a:srgbClr val="0000FF"/>
                </a:solidFill>
              </a:rPr>
              <a:t> spike</a:t>
            </a:r>
          </a:p>
          <a:p>
            <a:r>
              <a:rPr lang="en-US" sz="2000" dirty="0">
                <a:solidFill>
                  <a:srgbClr val="0000FF"/>
                </a:solidFill>
              </a:rPr>
              <a:t>used pulse-shape analysis like for GNO analysis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improved </a:t>
            </a:r>
            <a:r>
              <a:rPr lang="en-US" sz="2000" dirty="0" err="1">
                <a:solidFill>
                  <a:srgbClr val="0000FF"/>
                </a:solidFill>
              </a:rPr>
              <a:t>Rn</a:t>
            </a:r>
            <a:r>
              <a:rPr lang="en-US" sz="2000" dirty="0">
                <a:solidFill>
                  <a:srgbClr val="0000FF"/>
                </a:solidFill>
              </a:rPr>
              <a:t> cut efficiency and background determination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5886273"/>
            <a:ext cx="5334000" cy="1200300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100 tons of gallium chloride solution (30 tons </a:t>
            </a:r>
            <a:r>
              <a:rPr lang="en-US" baseline="30000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71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Ga)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location: Gran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Sasso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 National Lab in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Abruzzo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, Italy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762000"/>
            <a:ext cx="5486400" cy="51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32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Neutrino-Electron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 is to detect the recoiling electrons after CC and NC interactions of neutrinos (CC for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only)</a:t>
            </a:r>
          </a:p>
          <a:p>
            <a:endParaRPr lang="en-US" sz="1100" dirty="0"/>
          </a:p>
          <a:p>
            <a:pPr lvl="1"/>
            <a:r>
              <a:rPr lang="en-US" dirty="0" smtClean="0"/>
              <a:t>Examples: </a:t>
            </a:r>
            <a:r>
              <a:rPr lang="en-US" dirty="0" err="1" smtClean="0"/>
              <a:t>Borexino</a:t>
            </a:r>
            <a:r>
              <a:rPr lang="en-US" dirty="0" smtClean="0"/>
              <a:t> liquid scintillator, Super-K water </a:t>
            </a:r>
            <a:r>
              <a:rPr lang="en-US" dirty="0" err="1" smtClean="0"/>
              <a:t>Čerenkov</a:t>
            </a:r>
            <a:r>
              <a:rPr lang="en-US" dirty="0" smtClean="0"/>
              <a:t>, MUNU TPC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35" y="3284627"/>
            <a:ext cx="4791814" cy="3375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504" y="3257112"/>
            <a:ext cx="3327382" cy="328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46283"/>
            <a:ext cx="4153138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G. Bellini et al. (</a:t>
            </a:r>
            <a:r>
              <a:rPr lang="en-US" sz="1400" dirty="0" err="1">
                <a:solidFill>
                  <a:srgbClr val="008000"/>
                </a:solidFill>
              </a:rPr>
              <a:t>Borexino</a:t>
            </a:r>
            <a:r>
              <a:rPr lang="en-US" sz="1400" dirty="0">
                <a:solidFill>
                  <a:srgbClr val="008000"/>
                </a:solidFill>
              </a:rPr>
              <a:t>), PRD </a:t>
            </a:r>
            <a:r>
              <a:rPr lang="en-US" sz="1400" b="1" dirty="0">
                <a:solidFill>
                  <a:srgbClr val="008000"/>
                </a:solidFill>
              </a:rPr>
              <a:t>89</a:t>
            </a:r>
            <a:r>
              <a:rPr lang="en-US" sz="1400" dirty="0">
                <a:solidFill>
                  <a:srgbClr val="008000"/>
                </a:solidFill>
              </a:rPr>
              <a:t> 112007 (2014)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3824" y="6550353"/>
            <a:ext cx="3863933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I. Gil-</a:t>
            </a:r>
            <a:r>
              <a:rPr lang="en-US" sz="1400" dirty="0" err="1">
                <a:solidFill>
                  <a:srgbClr val="008000"/>
                </a:solidFill>
              </a:rPr>
              <a:t>Botella</a:t>
            </a:r>
            <a:r>
              <a:rPr lang="en-US" sz="1400" dirty="0">
                <a:solidFill>
                  <a:srgbClr val="008000"/>
                </a:solidFill>
              </a:rPr>
              <a:t> and A. Rubbia, JCAP </a:t>
            </a:r>
            <a:r>
              <a:rPr lang="en-US" sz="1400" b="1" dirty="0">
                <a:solidFill>
                  <a:srgbClr val="008000"/>
                </a:solidFill>
              </a:rPr>
              <a:t>10 </a:t>
            </a:r>
            <a:r>
              <a:rPr lang="en-US" sz="1400" dirty="0">
                <a:solidFill>
                  <a:srgbClr val="008000"/>
                </a:solidFill>
              </a:rPr>
              <a:t>9 (2003)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20403" y="2985699"/>
            <a:ext cx="1904952" cy="373659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SN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ν</a:t>
            </a:r>
            <a:r>
              <a:rPr lang="en-US" dirty="0" smtClean="0">
                <a:solidFill>
                  <a:srgbClr val="660066"/>
                </a:solidFill>
              </a:rPr>
              <a:t> in </a:t>
            </a:r>
            <a:r>
              <a:rPr lang="en-US" dirty="0" err="1" smtClean="0">
                <a:solidFill>
                  <a:srgbClr val="660066"/>
                </a:solidFill>
              </a:rPr>
              <a:t>LAr</a:t>
            </a:r>
            <a:r>
              <a:rPr lang="en-US" dirty="0" smtClean="0">
                <a:solidFill>
                  <a:srgbClr val="660066"/>
                </a:solidFill>
              </a:rPr>
              <a:t> TPC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6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-228600"/>
            <a:ext cx="8227294" cy="1518557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660066"/>
                </a:solidFill>
              </a:rPr>
              <a:t>Gallex</a:t>
            </a:r>
            <a:r>
              <a:rPr lang="en-US" dirty="0" smtClean="0">
                <a:solidFill>
                  <a:srgbClr val="660066"/>
                </a:solidFill>
              </a:rPr>
              <a:t>/GNO Results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8" y="1371600"/>
            <a:ext cx="8712322" cy="482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" y="1295400"/>
            <a:ext cx="869696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2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0"/>
            <a:ext cx="8688530" cy="1518557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660066"/>
                </a:solidFill>
              </a:rPr>
              <a:t>Summary of Radiochemical Gallium Solar Neutrino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updated </a:t>
            </a:r>
            <a:r>
              <a:rPr lang="en-US" dirty="0" err="1" smtClean="0"/>
              <a:t>Gallex</a:t>
            </a:r>
            <a:r>
              <a:rPr lang="en-US" dirty="0" smtClean="0"/>
              <a:t> combined:                  SNU</a:t>
            </a:r>
          </a:p>
          <a:p>
            <a:r>
              <a:rPr lang="en-US" dirty="0" smtClean="0"/>
              <a:t>GNO combined:                 SNU </a:t>
            </a:r>
          </a:p>
          <a:p>
            <a:r>
              <a:rPr lang="en-US" dirty="0" err="1" smtClean="0"/>
              <a:t>Gallex+GNO</a:t>
            </a:r>
            <a:r>
              <a:rPr lang="en-US" dirty="0" smtClean="0"/>
              <a:t> combined: 67.6 ± 4.0</a:t>
            </a:r>
            <a:r>
              <a:rPr lang="en-US" baseline="-25000" dirty="0" smtClean="0"/>
              <a:t>stat</a:t>
            </a:r>
            <a:r>
              <a:rPr lang="en-US" dirty="0" smtClean="0"/>
              <a:t> ± 3.2</a:t>
            </a:r>
            <a:r>
              <a:rPr lang="en-US" baseline="-25000" dirty="0" smtClean="0"/>
              <a:t>syst</a:t>
            </a:r>
            <a:r>
              <a:rPr lang="en-US" dirty="0" smtClean="0"/>
              <a:t> SNU</a:t>
            </a:r>
          </a:p>
          <a:p>
            <a:r>
              <a:rPr lang="en-US" dirty="0" smtClean="0"/>
              <a:t>average all </a:t>
            </a:r>
            <a:r>
              <a:rPr lang="en-US" dirty="0" err="1" smtClean="0"/>
              <a:t>Ga</a:t>
            </a:r>
            <a:r>
              <a:rPr lang="en-US" dirty="0" smtClean="0"/>
              <a:t> experiment: 66.1 ± 3.1 SNU</a:t>
            </a:r>
          </a:p>
          <a:p>
            <a:r>
              <a:rPr lang="en-US" dirty="0" smtClean="0"/>
              <a:t>both experiments </a:t>
            </a:r>
            <a:r>
              <a:rPr lang="en-US" dirty="0" smtClean="0">
                <a:solidFill>
                  <a:srgbClr val="FF0000"/>
                </a:solidFill>
              </a:rPr>
              <a:t>calibrated with neutrino sources</a:t>
            </a:r>
            <a:r>
              <a:rPr lang="en-US" dirty="0" smtClean="0"/>
              <a:t>; and </a:t>
            </a:r>
            <a:r>
              <a:rPr lang="en-US" dirty="0" smtClean="0">
                <a:solidFill>
                  <a:srgbClr val="0000FF"/>
                </a:solidFill>
              </a:rPr>
              <a:t>measured hot chemical extraction efficiency</a:t>
            </a:r>
          </a:p>
          <a:p>
            <a:r>
              <a:rPr lang="en-US" dirty="0" smtClean="0"/>
              <a:t>they see a </a:t>
            </a:r>
            <a:r>
              <a:rPr lang="en-US" dirty="0" smtClean="0">
                <a:solidFill>
                  <a:srgbClr val="660066"/>
                </a:solidFill>
              </a:rPr>
              <a:t>clear deficit of the fundamental </a:t>
            </a:r>
            <a:r>
              <a:rPr lang="en-US" i="1" dirty="0" smtClean="0">
                <a:solidFill>
                  <a:srgbClr val="660066"/>
                </a:solidFill>
              </a:rPr>
              <a:t>pp</a:t>
            </a:r>
            <a:r>
              <a:rPr lang="en-US" dirty="0" smtClean="0">
                <a:solidFill>
                  <a:srgbClr val="660066"/>
                </a:solidFill>
              </a:rPr>
              <a:t> fusion solar neutrinos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800000"/>
                </a:solidFill>
              </a:rPr>
              <a:t>results in agreement with each other </a:t>
            </a:r>
            <a:r>
              <a:rPr lang="en-US" dirty="0" smtClean="0"/>
              <a:t>and with solar model predictions when oscillations are included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978400" y="1600200"/>
          <a:ext cx="1422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5" name="Equation" r:id="rId3" imgW="711200" imgH="228600" progId="Equation.DSMT4">
                  <p:embed/>
                </p:oleObj>
              </mc:Choice>
              <mc:Fallback>
                <p:oleObj name="Equation" r:id="rId3" imgW="711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400" y="1600200"/>
                        <a:ext cx="14224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6419" name="Object 3"/>
          <p:cNvGraphicFramePr>
            <a:graphicFrameLocks noChangeAspect="1"/>
          </p:cNvGraphicFramePr>
          <p:nvPr/>
        </p:nvGraphicFramePr>
        <p:xfrm>
          <a:off x="3429000" y="2209800"/>
          <a:ext cx="1422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6" name="Equation" r:id="rId5" imgW="711200" imgH="228600" progId="Equation.DSMT4">
                  <p:embed/>
                </p:oleObj>
              </mc:Choice>
              <mc:Fallback>
                <p:oleObj name="Equation" r:id="rId5" imgW="711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209800"/>
                        <a:ext cx="14224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2273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304800"/>
            <a:ext cx="8227294" cy="1518557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660066"/>
                </a:solidFill>
              </a:rPr>
              <a:t>Gallex</a:t>
            </a:r>
            <a:r>
              <a:rPr lang="en-US" dirty="0" smtClean="0">
                <a:solidFill>
                  <a:srgbClr val="660066"/>
                </a:solidFill>
              </a:rPr>
              <a:t> and SAGE Calibrations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990600"/>
            <a:ext cx="3020888" cy="5254438"/>
          </a:xfrm>
        </p:spPr>
        <p:txBody>
          <a:bodyPr/>
          <a:lstStyle/>
          <a:p>
            <a:r>
              <a:rPr lang="en-US" dirty="0" smtClean="0"/>
              <a:t>all are low?</a:t>
            </a:r>
          </a:p>
          <a:p>
            <a:pPr lvl="1"/>
            <a:r>
              <a:rPr lang="en-US" sz="2000" dirty="0"/>
              <a:t>just statistics?</a:t>
            </a:r>
          </a:p>
          <a:p>
            <a:pPr lvl="1"/>
            <a:r>
              <a:rPr lang="en-US" sz="2000" dirty="0"/>
              <a:t>efficiency of extraction is incorrect?</a:t>
            </a:r>
          </a:p>
          <a:p>
            <a:pPr lvl="1"/>
            <a:r>
              <a:rPr lang="en-US" sz="2000" dirty="0"/>
              <a:t>oscillations to sterile neutrinos cause disappearance?</a:t>
            </a:r>
          </a:p>
          <a:p>
            <a:pPr lvl="1"/>
            <a:r>
              <a:rPr lang="en-US" sz="2000" dirty="0"/>
              <a:t>production rate from source (i.e. cross section for </a:t>
            </a:r>
            <a:r>
              <a:rPr lang="en-US" sz="2000" dirty="0" err="1">
                <a:latin typeface="Symbol" charset="2"/>
                <a:cs typeface="Symbol" charset="2"/>
              </a:rPr>
              <a:t>ν</a:t>
            </a:r>
            <a:r>
              <a:rPr lang="en-US" sz="2000" baseline="-25000" dirty="0" err="1"/>
              <a:t>e</a:t>
            </a:r>
            <a:r>
              <a:rPr lang="en-US" sz="2000" dirty="0"/>
              <a:t> absorption) not as large as assumed in calculation?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54991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9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304800"/>
            <a:ext cx="8227294" cy="1518557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660066"/>
                </a:solidFill>
              </a:rPr>
              <a:t>Outstanding Issues with Gallium?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6" y="1295400"/>
            <a:ext cx="8227294" cy="5254438"/>
          </a:xfrm>
        </p:spPr>
        <p:txBody>
          <a:bodyPr/>
          <a:lstStyle/>
          <a:p>
            <a:r>
              <a:rPr lang="en-US" dirty="0" smtClean="0"/>
              <a:t>calibrations are low?</a:t>
            </a:r>
          </a:p>
          <a:p>
            <a:r>
              <a:rPr lang="en-US" dirty="0" smtClean="0"/>
              <a:t>time dependence?</a:t>
            </a:r>
          </a:p>
          <a:p>
            <a:pPr lvl="1"/>
            <a:r>
              <a:rPr lang="en-US" dirty="0" err="1" smtClean="0"/>
              <a:t>Gallex</a:t>
            </a:r>
            <a:r>
              <a:rPr lang="en-US" dirty="0" smtClean="0"/>
              <a:t> (1991-97) runs higher than GNO (1998-2003)</a:t>
            </a:r>
          </a:p>
          <a:p>
            <a:pPr lvl="1"/>
            <a:r>
              <a:rPr lang="en-US" dirty="0" smtClean="0"/>
              <a:t>same is observed by SAGE</a:t>
            </a:r>
          </a:p>
          <a:p>
            <a:r>
              <a:rPr lang="en-US" dirty="0" smtClean="0"/>
              <a:t>…or, is all of this just fine and within experimental errors?  </a:t>
            </a:r>
            <a:r>
              <a:rPr lang="en-US" dirty="0" smtClean="0">
                <a:solidFill>
                  <a:srgbClr val="0000FF"/>
                </a:solidFill>
              </a:rPr>
              <a:t>Probably!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98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265217" y="6177969"/>
            <a:ext cx="8613579" cy="1441"/>
          </a:xfrm>
          <a:prstGeom prst="line">
            <a:avLst/>
          </a:prstGeom>
          <a:noFill/>
          <a:ln w="12700" cap="flat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lang="en-US" sz="3800" dirty="0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sp>
        <p:nvSpPr>
          <p:cNvPr id="69634" name="Line 2"/>
          <p:cNvSpPr>
            <a:spLocks noChangeShapeType="1"/>
          </p:cNvSpPr>
          <p:nvPr/>
        </p:nvSpPr>
        <p:spPr bwMode="auto">
          <a:xfrm>
            <a:off x="230626" y="299683"/>
            <a:ext cx="8613579" cy="1441"/>
          </a:xfrm>
          <a:prstGeom prst="line">
            <a:avLst/>
          </a:prstGeom>
          <a:noFill/>
          <a:ln w="76200" cap="flat">
            <a:solidFill>
              <a:srgbClr val="9D3B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lang="en-US" sz="3800" dirty="0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27319"/>
          <a:lstStyle/>
          <a:p>
            <a:r>
              <a:rPr lang="en-US" dirty="0" smtClean="0"/>
              <a:t>Energy Dependence of Solar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dirty="0" smtClean="0"/>
              <a:t> Deficit</a:t>
            </a:r>
            <a:endParaRPr lang="en-US" dirty="0"/>
          </a:p>
        </p:txBody>
      </p:sp>
      <p:pic>
        <p:nvPicPr>
          <p:cNvPr id="69637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43000"/>
            <a:ext cx="6172200" cy="49530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02770" y="2209800"/>
            <a:ext cx="3841230" cy="1290918"/>
            <a:chOff x="0" y="0"/>
            <a:chExt cx="2665" cy="896"/>
          </a:xfrm>
        </p:grpSpPr>
        <p:sp>
          <p:nvSpPr>
            <p:cNvPr id="69639" name="Rectangle 7"/>
            <p:cNvSpPr>
              <a:spLocks/>
            </p:cNvSpPr>
            <p:nvPr/>
          </p:nvSpPr>
          <p:spPr bwMode="auto">
            <a:xfrm>
              <a:off x="0" y="0"/>
              <a:ext cx="2665" cy="896"/>
            </a:xfrm>
            <a:prstGeom prst="rect">
              <a:avLst/>
            </a:prstGeom>
            <a:solidFill>
              <a:schemeClr val="accent1"/>
            </a:solidFill>
            <a:ln w="9525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3800" dirty="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9640" name="Rectangle 8"/>
            <p:cNvSpPr>
              <a:spLocks/>
            </p:cNvSpPr>
            <p:nvPr/>
          </p:nvSpPr>
          <p:spPr bwMode="auto">
            <a:xfrm>
              <a:off x="0" y="0"/>
              <a:ext cx="2664" cy="73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4292" bIns="0">
              <a:prstTxWarp prst="textNoShape">
                <a:avLst/>
              </a:prstTxWarp>
            </a:bodyPr>
            <a:lstStyle/>
            <a:p>
              <a:pPr marL="381612" indent="-342733" defTabSz="914118" fontAlgn="base">
                <a:spcBef>
                  <a:spcPts val="352"/>
                </a:spcBef>
                <a:spcAft>
                  <a:spcPct val="0"/>
                </a:spcAft>
              </a:pPr>
              <a:r>
                <a:rPr lang="en-US" sz="1500" b="1" u="sng" dirty="0">
                  <a:solidFill>
                    <a:srgbClr val="1C1C34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measured / no oscillation expectation</a:t>
              </a:r>
            </a:p>
            <a:p>
              <a:pPr marL="381612" indent="-342733" defTabSz="914118" fontAlgn="base">
                <a:spcBef>
                  <a:spcPts val="352"/>
                </a:spcBef>
                <a:spcAft>
                  <a:spcPct val="0"/>
                </a:spcAft>
                <a:buClr>
                  <a:srgbClr val="FF0000"/>
                </a:buClr>
                <a:buSzPct val="80000"/>
                <a:buFont typeface="Arial" charset="0"/>
                <a:buChar char="•"/>
              </a:pPr>
              <a:r>
                <a:rPr lang="en-US" sz="15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Chlorine	0.34 </a:t>
              </a:r>
              <a:r>
                <a:rPr lang="en-US" sz="15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±</a:t>
              </a:r>
              <a:r>
                <a:rPr lang="en-US" sz="15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0.03</a:t>
              </a:r>
            </a:p>
            <a:p>
              <a:pPr marL="381612" indent="-342733" defTabSz="914118" fontAlgn="base">
                <a:spcBef>
                  <a:spcPts val="352"/>
                </a:spcBef>
                <a:spcAft>
                  <a:spcPct val="0"/>
                </a:spcAft>
                <a:buClr>
                  <a:srgbClr val="FF0000"/>
                </a:buClr>
                <a:buSzPct val="80000"/>
                <a:buFont typeface="Arial" charset="0"/>
                <a:buChar char="•"/>
              </a:pPr>
              <a:r>
                <a:rPr lang="en-US" sz="15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Gallium	0.52 </a:t>
              </a:r>
              <a:r>
                <a:rPr lang="en-US" sz="15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±</a:t>
              </a:r>
              <a:r>
                <a:rPr lang="en-US" sz="15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0.03</a:t>
              </a:r>
            </a:p>
            <a:p>
              <a:pPr marL="381612" indent="-342733" defTabSz="914118" fontAlgn="base">
                <a:spcBef>
                  <a:spcPts val="352"/>
                </a:spcBef>
                <a:spcAft>
                  <a:spcPct val="0"/>
                </a:spcAft>
                <a:buClr>
                  <a:srgbClr val="FF0000"/>
                </a:buClr>
                <a:buSzPct val="80000"/>
                <a:buFont typeface="Arial" charset="0"/>
                <a:buChar char="•"/>
              </a:pPr>
              <a:r>
                <a:rPr lang="en-US" sz="15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Super-K	0.46 </a:t>
              </a:r>
              <a:r>
                <a:rPr lang="en-US" sz="15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±</a:t>
              </a:r>
              <a:r>
                <a:rPr lang="en-US" sz="15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0.02</a:t>
              </a:r>
            </a:p>
          </p:txBody>
        </p:sp>
      </p:grpSp>
      <p:sp>
        <p:nvSpPr>
          <p:cNvPr id="69641" name="Rectangle 9"/>
          <p:cNvSpPr>
            <a:spLocks/>
          </p:cNvSpPr>
          <p:nvPr/>
        </p:nvSpPr>
        <p:spPr bwMode="auto">
          <a:xfrm>
            <a:off x="6088174" y="3581400"/>
            <a:ext cx="3102933" cy="28132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21" bIns="0">
            <a:prstTxWarp prst="textNoShape">
              <a:avLst/>
            </a:prstTxWarp>
            <a:spAutoFit/>
          </a:bodyPr>
          <a:lstStyle/>
          <a:p>
            <a:pPr marL="40322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The “Solar Neutrino Problem”</a:t>
            </a:r>
          </a:p>
        </p:txBody>
      </p:sp>
    </p:spTree>
    <p:extLst>
      <p:ext uri="{BB962C8B-B14F-4D97-AF65-F5344CB8AC3E}">
        <p14:creationId xmlns:p14="http://schemas.microsoft.com/office/powerpoint/2010/main" val="2140615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04787"/>
            <a:ext cx="8304212" cy="862013"/>
          </a:xfrm>
        </p:spPr>
        <p:txBody>
          <a:bodyPr/>
          <a:lstStyle/>
          <a:p>
            <a:r>
              <a:rPr lang="en-US" sz="4000" dirty="0"/>
              <a:t>Imaging Water </a:t>
            </a:r>
            <a:r>
              <a:rPr lang="en-US" sz="4000" dirty="0" err="1">
                <a:ea typeface="Arial" charset="0"/>
                <a:cs typeface="Arial" charset="0"/>
              </a:rPr>
              <a:t>Č</a:t>
            </a:r>
            <a:r>
              <a:rPr lang="en-US" sz="4000" dirty="0" err="1"/>
              <a:t>erenkov</a:t>
            </a:r>
            <a:r>
              <a:rPr lang="en-US" sz="4000" dirty="0"/>
              <a:t> Detectors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94" y="1358906"/>
            <a:ext cx="6300787" cy="5084763"/>
          </a:xfrm>
        </p:spPr>
        <p:txBody>
          <a:bodyPr/>
          <a:lstStyle/>
          <a:p>
            <a:r>
              <a:rPr lang="en-US" sz="2600" dirty="0" err="1"/>
              <a:t>Kamiokande</a:t>
            </a:r>
            <a:r>
              <a:rPr lang="en-US" sz="2600" dirty="0"/>
              <a:t> and IMB built in the 80’s</a:t>
            </a:r>
          </a:p>
          <a:p>
            <a:pPr lvl="1"/>
            <a:r>
              <a:rPr lang="en-US" sz="2600" dirty="0"/>
              <a:t>large water </a:t>
            </a:r>
            <a:r>
              <a:rPr lang="en-US" sz="2600" dirty="0" err="1">
                <a:ea typeface="Arial" charset="0"/>
                <a:cs typeface="Arial" charset="0"/>
              </a:rPr>
              <a:t>Č</a:t>
            </a:r>
            <a:r>
              <a:rPr lang="en-US" sz="2600" dirty="0" err="1"/>
              <a:t>erenkov</a:t>
            </a:r>
            <a:r>
              <a:rPr lang="en-US" sz="2600" dirty="0"/>
              <a:t> detectors that searched for proton decay</a:t>
            </a:r>
          </a:p>
          <a:p>
            <a:r>
              <a:rPr lang="en-US" sz="2600" dirty="0" err="1"/>
              <a:t>Kamiokande</a:t>
            </a:r>
            <a:r>
              <a:rPr lang="en-US" sz="2600" dirty="0"/>
              <a:t> was then upgraded, beginning in 1985, to detect </a:t>
            </a:r>
            <a:r>
              <a:rPr lang="en-US" sz="2600" baseline="30000" dirty="0"/>
              <a:t>8</a:t>
            </a:r>
            <a:r>
              <a:rPr lang="en-US" sz="2600" dirty="0"/>
              <a:t>B solar neutrinos (1</a:t>
            </a:r>
            <a:r>
              <a:rPr lang="en-US" sz="2600" baseline="30000" dirty="0"/>
              <a:t>st</a:t>
            </a:r>
            <a:r>
              <a:rPr lang="en-US" sz="2600" dirty="0"/>
              <a:t> solar </a:t>
            </a:r>
            <a:r>
              <a:rPr lang="en-US" sz="2600" dirty="0" err="1">
                <a:latin typeface="Symbol" charset="2"/>
              </a:rPr>
              <a:t>ν</a:t>
            </a:r>
            <a:r>
              <a:rPr lang="en-US" sz="2600" dirty="0"/>
              <a:t> results in 1988)</a:t>
            </a:r>
          </a:p>
          <a:p>
            <a:r>
              <a:rPr lang="en-US" sz="2600" dirty="0"/>
              <a:t>Super-</a:t>
            </a:r>
            <a:r>
              <a:rPr lang="en-US" sz="2600" dirty="0" err="1"/>
              <a:t>Kamiokande</a:t>
            </a:r>
            <a:r>
              <a:rPr lang="en-US" sz="2600" dirty="0"/>
              <a:t> (larger and improved) was built and became operational on April 1, 1996</a:t>
            </a:r>
          </a:p>
          <a:p>
            <a:r>
              <a:rPr lang="en-US" sz="2600" dirty="0"/>
              <a:t>SNO – a heavy water </a:t>
            </a:r>
            <a:r>
              <a:rPr lang="en-US" sz="2600" dirty="0" err="1">
                <a:ea typeface="Arial" charset="0"/>
                <a:cs typeface="Arial" charset="0"/>
              </a:rPr>
              <a:t>Č</a:t>
            </a:r>
            <a:r>
              <a:rPr lang="en-US" sz="2600" dirty="0" err="1"/>
              <a:t>erenkov</a:t>
            </a:r>
            <a:r>
              <a:rPr lang="en-US" sz="2600" dirty="0"/>
              <a:t> detector was built and started taking production data on November 1, 1999</a:t>
            </a:r>
          </a:p>
        </p:txBody>
      </p:sp>
      <p:pic>
        <p:nvPicPr>
          <p:cNvPr id="459780" name="Picture 4" descr="koshi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7894" y="2639061"/>
            <a:ext cx="1658937" cy="2339975"/>
          </a:xfrm>
          <a:prstGeom prst="rect">
            <a:avLst/>
          </a:prstGeom>
          <a:noFill/>
        </p:spPr>
      </p:pic>
      <p:pic>
        <p:nvPicPr>
          <p:cNvPr id="459781" name="Picture 5" descr="Pages from Nobel 2002 Det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2214" y="1423035"/>
            <a:ext cx="1066800" cy="1047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62801" y="5075873"/>
            <a:ext cx="1992154" cy="149896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6666"/>
                </a:solidFill>
                <a:latin typeface="Arial" charset="0"/>
              </a:rPr>
              <a:t>Masatoshi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336666"/>
                </a:solidFill>
                <a:latin typeface="Arial" charset="0"/>
              </a:rPr>
              <a:t>Koshiba</a:t>
            </a:r>
            <a:r>
              <a:rPr lang="en-US" dirty="0" smtClean="0">
                <a:solidFill>
                  <a:srgbClr val="336666"/>
                </a:solidFill>
                <a:latin typeface="Arial" charset="0"/>
              </a:rPr>
              <a:t> shared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6666"/>
                </a:solidFill>
                <a:latin typeface="Arial" charset="0"/>
              </a:rPr>
              <a:t>2002 Nobel Prize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6666"/>
                </a:solidFill>
                <a:latin typeface="Arial" charset="0"/>
              </a:rPr>
              <a:t>with Ray Davis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6666"/>
                </a:solidFill>
                <a:latin typeface="Arial" charset="0"/>
              </a:rPr>
              <a:t>(and </a:t>
            </a:r>
            <a:r>
              <a:rPr lang="en-US" dirty="0" err="1" smtClean="0">
                <a:solidFill>
                  <a:srgbClr val="336666"/>
                </a:solidFill>
                <a:latin typeface="Arial" charset="0"/>
              </a:rPr>
              <a:t>Giacconi</a:t>
            </a:r>
            <a:r>
              <a:rPr lang="en-US" dirty="0" smtClean="0">
                <a:solidFill>
                  <a:srgbClr val="336666"/>
                </a:solidFill>
                <a:latin typeface="Arial" charset="0"/>
              </a:rPr>
              <a:t>)</a:t>
            </a:r>
            <a:endParaRPr lang="en-US" dirty="0">
              <a:solidFill>
                <a:srgbClr val="3366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1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7" name="Picture 5" descr="jelley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31" y="1069975"/>
            <a:ext cx="3762375" cy="2673350"/>
          </a:xfrm>
          <a:prstGeom prst="rect">
            <a:avLst/>
          </a:prstGeom>
          <a:noFill/>
        </p:spPr>
      </p:pic>
      <p:sp>
        <p:nvSpPr>
          <p:cNvPr id="4638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1194" y="1223963"/>
            <a:ext cx="5851525" cy="52657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emitted by charged particles whose velocity exceed </a:t>
            </a:r>
            <a:r>
              <a:rPr lang="en-US" sz="2400" dirty="0" err="1"/>
              <a:t>c/n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for electrons in water, threshold:</a:t>
            </a:r>
          </a:p>
          <a:p>
            <a:pPr lvl="1">
              <a:lnSpc>
                <a:spcPct val="80000"/>
              </a:lnSpc>
              <a:buFont typeface="Wingdings" charset="2"/>
              <a:buNone/>
            </a:pPr>
            <a:r>
              <a:rPr lang="en-US" dirty="0">
                <a:solidFill>
                  <a:srgbClr val="FF0000"/>
                </a:solidFill>
              </a:rPr>
              <a:t>E &gt; 0.768 </a:t>
            </a:r>
            <a:r>
              <a:rPr lang="en-US" dirty="0" err="1">
                <a:solidFill>
                  <a:srgbClr val="FF0000"/>
                </a:solidFill>
              </a:rPr>
              <a:t>MeV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cone of light, half angle given by:</a:t>
            </a:r>
          </a:p>
          <a:p>
            <a:pPr lvl="1">
              <a:lnSpc>
                <a:spcPct val="80000"/>
              </a:lnSpc>
              <a:buNone/>
            </a:pPr>
            <a:r>
              <a:rPr lang="en-US" dirty="0" err="1"/>
              <a:t>cos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</a:rPr>
              <a:t>θ</a:t>
            </a:r>
            <a:r>
              <a:rPr lang="en-US" dirty="0" smtClean="0"/>
              <a:t> </a:t>
            </a:r>
            <a:r>
              <a:rPr lang="en-US" dirty="0"/>
              <a:t>= 1 / </a:t>
            </a:r>
            <a:r>
              <a:rPr lang="en-US" dirty="0" smtClean="0"/>
              <a:t>(</a:t>
            </a:r>
            <a:r>
              <a:rPr lang="en-US" dirty="0" err="1">
                <a:latin typeface="Symbol" charset="2"/>
              </a:rPr>
              <a:t>β</a:t>
            </a:r>
            <a:r>
              <a:rPr lang="en-US" dirty="0" err="1" smtClean="0"/>
              <a:t>n</a:t>
            </a:r>
            <a:r>
              <a:rPr lang="en-US" dirty="0"/>
              <a:t>); </a:t>
            </a:r>
            <a:r>
              <a:rPr lang="en-US" dirty="0">
                <a:solidFill>
                  <a:srgbClr val="FF0000"/>
                </a:solidFill>
              </a:rPr>
              <a:t>41</a:t>
            </a:r>
            <a:r>
              <a:rPr lang="en-US" dirty="0">
                <a:solidFill>
                  <a:srgbClr val="FF0000"/>
                </a:solidFill>
                <a:ea typeface="Arial" charset="0"/>
                <a:cs typeface="Arial" charset="0"/>
              </a:rPr>
              <a:t>°</a:t>
            </a:r>
            <a:r>
              <a:rPr lang="en-US" dirty="0">
                <a:solidFill>
                  <a:srgbClr val="FF0000"/>
                </a:solidFill>
              </a:rPr>
              <a:t> in water</a:t>
            </a:r>
            <a:r>
              <a:rPr lang="en-US" dirty="0"/>
              <a:t> for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</a:rPr>
              <a:t>β</a:t>
            </a:r>
            <a:r>
              <a:rPr lang="en-US" dirty="0" smtClean="0"/>
              <a:t> </a:t>
            </a:r>
            <a:r>
              <a:rPr lang="en-US" dirty="0">
                <a:ea typeface="Arial" charset="0"/>
                <a:cs typeface="Arial" charset="0"/>
              </a:rPr>
              <a:t>≈</a:t>
            </a:r>
            <a:r>
              <a:rPr lang="en-US" dirty="0"/>
              <a:t> 1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spectrum of photons emitted: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in water: 390 photons per cm</a:t>
            </a:r>
            <a:r>
              <a:rPr lang="en-US" sz="2400" dirty="0"/>
              <a:t>, between 300 nm and 700 nm</a:t>
            </a:r>
            <a:endParaRPr lang="en-US" sz="2400" baseline="30000" dirty="0">
              <a:ea typeface="Arial" charset="0"/>
              <a:cs typeface="Arial" charset="0"/>
            </a:endParaRPr>
          </a:p>
        </p:txBody>
      </p:sp>
      <p:pic>
        <p:nvPicPr>
          <p:cNvPr id="463880" name="Picture 8" descr="shiki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754444"/>
            <a:ext cx="3556000" cy="993775"/>
          </a:xfrm>
          <a:prstGeom prst="rect">
            <a:avLst/>
          </a:prstGeom>
          <a:noFill/>
        </p:spPr>
      </p:pic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Č</a:t>
            </a:r>
            <a:r>
              <a:rPr lang="en-US"/>
              <a:t>erenkov Light</a:t>
            </a:r>
          </a:p>
        </p:txBody>
      </p:sp>
      <p:sp>
        <p:nvSpPr>
          <p:cNvPr id="463881" name="Text Box 9"/>
          <p:cNvSpPr txBox="1">
            <a:spLocks noChangeArrowheads="1"/>
          </p:cNvSpPr>
          <p:nvPr/>
        </p:nvSpPr>
        <p:spPr bwMode="auto">
          <a:xfrm>
            <a:off x="520700" y="5543550"/>
            <a:ext cx="8326438" cy="120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660066"/>
                </a:solidFill>
                <a:latin typeface="Arial" charset="0"/>
              </a:rPr>
              <a:t>5 MeV e</a:t>
            </a:r>
            <a:r>
              <a:rPr lang="en-US" sz="2400" baseline="3000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en-US" sz="240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 travels ~2 cm in water; ~800 photons produced; 20% average PMT efficiency; 33% photocathode coverage → ~50 photoelectrons or 10 p.e./MeV</a:t>
            </a:r>
            <a:endParaRPr lang="en-US" sz="2400" baseline="30000">
              <a:solidFill>
                <a:srgbClr val="66006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3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amiokande-Fisheye-wm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1" y="1193037"/>
            <a:ext cx="8305800" cy="558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Kamiokande</a:t>
            </a:r>
            <a:endParaRPr lang="en-US" dirty="0"/>
          </a:p>
        </p:txBody>
      </p:sp>
      <p:pic>
        <p:nvPicPr>
          <p:cNvPr id="10" name="Picture 9" descr="danc-09-kamiokande-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09800"/>
            <a:ext cx="6426200" cy="4572000"/>
          </a:xfrm>
          <a:prstGeom prst="rect">
            <a:avLst/>
          </a:prstGeom>
        </p:spPr>
      </p:pic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6" y="76200"/>
            <a:ext cx="254703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7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295406"/>
            <a:ext cx="876300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marL="342796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charset="2"/>
              <a:buChar char="¢"/>
            </a:pPr>
            <a:r>
              <a:rPr lang="en-US" sz="2400" kern="0" dirty="0">
                <a:solidFill>
                  <a:srgbClr val="000066"/>
                </a:solidFill>
                <a:latin typeface="Arial"/>
              </a:rPr>
              <a:t>confirmed Chlorine Experiment deficit of </a:t>
            </a:r>
            <a:r>
              <a:rPr lang="en-US" sz="2400" kern="0" baseline="30000" dirty="0">
                <a:solidFill>
                  <a:srgbClr val="000066"/>
                </a:solidFill>
                <a:latin typeface="Arial" charset="0"/>
              </a:rPr>
              <a:t>8</a:t>
            </a:r>
            <a:r>
              <a:rPr lang="en-US" sz="2400" kern="0" dirty="0">
                <a:solidFill>
                  <a:srgbClr val="000066"/>
                </a:solidFill>
                <a:latin typeface="Arial" charset="0"/>
              </a:rPr>
              <a:t>B solar </a:t>
            </a:r>
            <a:r>
              <a:rPr lang="en-US" sz="2400" kern="0" dirty="0">
                <a:solidFill>
                  <a:srgbClr val="000066"/>
                </a:solidFill>
                <a:latin typeface="Symbol" charset="2"/>
                <a:cs typeface="Symbol" charset="2"/>
              </a:rPr>
              <a:t>neutrinos</a:t>
            </a:r>
            <a:r>
              <a:rPr lang="en-US" sz="2400" kern="0" dirty="0">
                <a:solidFill>
                  <a:srgbClr val="000066"/>
                </a:solidFill>
                <a:latin typeface="Arial" charset="0"/>
              </a:rPr>
              <a:t> </a:t>
            </a:r>
            <a:endParaRPr lang="en-US" sz="2400" kern="0" dirty="0">
              <a:solidFill>
                <a:srgbClr val="000066"/>
              </a:solidFill>
              <a:latin typeface="Arial"/>
            </a:endParaRPr>
          </a:p>
          <a:p>
            <a:pPr marL="342796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charset="2"/>
              <a:buChar char="¢"/>
            </a:pPr>
            <a:r>
              <a:rPr lang="en-US" sz="2400" kern="0" dirty="0">
                <a:solidFill>
                  <a:srgbClr val="000066"/>
                </a:solidFill>
                <a:latin typeface="Arial"/>
              </a:rPr>
              <a:t>flux measured by </a:t>
            </a:r>
            <a:r>
              <a:rPr lang="en-US" sz="2400" kern="0" dirty="0" err="1">
                <a:solidFill>
                  <a:srgbClr val="000066"/>
                </a:solidFill>
                <a:latin typeface="Arial"/>
              </a:rPr>
              <a:t>Kamiokande</a:t>
            </a:r>
            <a:r>
              <a:rPr lang="en-US" sz="2400" kern="0" dirty="0">
                <a:solidFill>
                  <a:srgbClr val="000066"/>
                </a:solidFill>
                <a:latin typeface="Arial"/>
              </a:rPr>
              <a:t> of 2.67×10</a:t>
            </a:r>
            <a:r>
              <a:rPr lang="en-US" sz="2400" kern="0" baseline="30000" dirty="0">
                <a:solidFill>
                  <a:srgbClr val="000066"/>
                </a:solidFill>
                <a:latin typeface="Arial"/>
              </a:rPr>
              <a:t>6</a:t>
            </a:r>
            <a:r>
              <a:rPr lang="en-US" sz="2400" kern="0" dirty="0">
                <a:solidFill>
                  <a:srgbClr val="000066"/>
                </a:solidFill>
                <a:latin typeface="Arial"/>
              </a:rPr>
              <a:t> cm</a:t>
            </a:r>
            <a:r>
              <a:rPr lang="en-US" sz="2400" kern="0" baseline="30000" dirty="0">
                <a:solidFill>
                  <a:srgbClr val="000066"/>
                </a:solidFill>
                <a:latin typeface="Arial"/>
              </a:rPr>
              <a:t>−2</a:t>
            </a:r>
            <a:r>
              <a:rPr lang="en-US" sz="2400" kern="0" dirty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400" kern="0" dirty="0" err="1">
                <a:solidFill>
                  <a:srgbClr val="000066"/>
                </a:solidFill>
                <a:latin typeface="Arial"/>
              </a:rPr>
              <a:t>s</a:t>
            </a:r>
            <a:r>
              <a:rPr lang="en-US" sz="2400" kern="0" baseline="30000" dirty="0">
                <a:solidFill>
                  <a:srgbClr val="000066"/>
                </a:solidFill>
                <a:latin typeface="Arial" charset="0"/>
              </a:rPr>
              <a:t>−1</a:t>
            </a:r>
            <a:r>
              <a:rPr lang="en-US" sz="2400" kern="0" dirty="0">
                <a:solidFill>
                  <a:srgbClr val="000066"/>
                </a:solidFill>
                <a:latin typeface="Arial" charset="0"/>
              </a:rPr>
              <a:t> compared to solar model calculated flux of ~5-6×10</a:t>
            </a:r>
            <a:r>
              <a:rPr lang="en-US" sz="2400" kern="0" baseline="30000" dirty="0">
                <a:solidFill>
                  <a:srgbClr val="000066"/>
                </a:solidFill>
                <a:latin typeface="Arial" charset="0"/>
              </a:rPr>
              <a:t>6</a:t>
            </a:r>
            <a:r>
              <a:rPr lang="en-US" sz="2400" kern="0" dirty="0">
                <a:solidFill>
                  <a:srgbClr val="000066"/>
                </a:solidFill>
                <a:latin typeface="Arial" charset="0"/>
              </a:rPr>
              <a:t> cm</a:t>
            </a:r>
            <a:r>
              <a:rPr lang="en-US" sz="2400" kern="0" baseline="30000" dirty="0">
                <a:solidFill>
                  <a:srgbClr val="000066"/>
                </a:solidFill>
                <a:latin typeface="Arial" charset="0"/>
              </a:rPr>
              <a:t>−2</a:t>
            </a:r>
            <a:r>
              <a:rPr lang="en-US" sz="2400" kern="0" dirty="0">
                <a:solidFill>
                  <a:srgbClr val="000066"/>
                </a:solidFill>
                <a:latin typeface="Arial" charset="0"/>
              </a:rPr>
              <a:t> s</a:t>
            </a:r>
            <a:r>
              <a:rPr lang="en-US" sz="2400" kern="0" baseline="30000" dirty="0">
                <a:solidFill>
                  <a:srgbClr val="000066"/>
                </a:solidFill>
                <a:latin typeface="Arial" charset="0"/>
              </a:rPr>
              <a:t>−1</a:t>
            </a:r>
            <a:r>
              <a:rPr lang="en-US" sz="2400" kern="0" dirty="0">
                <a:solidFill>
                  <a:srgbClr val="000066"/>
                </a:solidFill>
                <a:latin typeface="Arial" charset="0"/>
              </a:rPr>
              <a:t> </a:t>
            </a:r>
            <a:endParaRPr lang="en-US" sz="2400" kern="0" baseline="30000" dirty="0">
              <a:solidFill>
                <a:srgbClr val="000066"/>
              </a:solidFill>
              <a:latin typeface="Arial" charset="0"/>
            </a:endParaRPr>
          </a:p>
          <a:p>
            <a:pPr marL="342796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charset="2"/>
              <a:buChar char="¢"/>
            </a:pPr>
            <a:endParaRPr lang="en-US" sz="2400" kern="0" baseline="30000" dirty="0">
              <a:solidFill>
                <a:srgbClr val="000066"/>
              </a:solidFill>
              <a:latin typeface="Arial"/>
            </a:endParaRPr>
          </a:p>
          <a:p>
            <a:pPr marL="342796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charset="2"/>
              <a:buChar char="¢"/>
            </a:pPr>
            <a:r>
              <a:rPr lang="en-US" sz="2400" kern="0" dirty="0" err="1">
                <a:solidFill>
                  <a:srgbClr val="000066"/>
                </a:solidFill>
                <a:latin typeface="Arial"/>
              </a:rPr>
              <a:t>Bahcall</a:t>
            </a:r>
            <a:r>
              <a:rPr lang="en-US" sz="2400" kern="0" dirty="0">
                <a:solidFill>
                  <a:srgbClr val="000066"/>
                </a:solidFill>
                <a:latin typeface="Arial"/>
              </a:rPr>
              <a:t> and Bethe made the following inference: from the </a:t>
            </a:r>
            <a:r>
              <a:rPr lang="en-US" sz="2400" kern="0" dirty="0" err="1">
                <a:solidFill>
                  <a:srgbClr val="000066"/>
                </a:solidFill>
                <a:latin typeface="Arial"/>
              </a:rPr>
              <a:t>Kamiokande</a:t>
            </a:r>
            <a:r>
              <a:rPr lang="en-US" sz="2400" kern="0" dirty="0">
                <a:solidFill>
                  <a:srgbClr val="000066"/>
                </a:solidFill>
                <a:latin typeface="Arial"/>
              </a:rPr>
              <a:t> measured flux (of </a:t>
            </a:r>
            <a:r>
              <a:rPr lang="en-US" sz="2400" kern="0" dirty="0" err="1">
                <a:solidFill>
                  <a:srgbClr val="000066"/>
                </a:solidFill>
                <a:latin typeface="Symbol" charset="2"/>
                <a:cs typeface="Symbol" charset="2"/>
              </a:rPr>
              <a:t>ν</a:t>
            </a:r>
            <a:r>
              <a:rPr lang="en-US" sz="2400" kern="0" baseline="-25000" dirty="0" err="1">
                <a:solidFill>
                  <a:srgbClr val="000066"/>
                </a:solidFill>
                <a:latin typeface="Arial"/>
              </a:rPr>
              <a:t>e</a:t>
            </a:r>
            <a:r>
              <a:rPr lang="en-US" sz="2400" kern="0" dirty="0">
                <a:solidFill>
                  <a:srgbClr val="000066"/>
                </a:solidFill>
                <a:latin typeface="Arial"/>
              </a:rPr>
              <a:t>), this would result in at least 3 SNU in the Chlorine experiment</a:t>
            </a:r>
          </a:p>
          <a:p>
            <a:pPr marL="342796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charset="2"/>
              <a:buChar char="¢"/>
            </a:pPr>
            <a:r>
              <a:rPr lang="en-US" sz="2400" kern="0" dirty="0">
                <a:solidFill>
                  <a:srgbClr val="000066"/>
                </a:solidFill>
                <a:latin typeface="Arial"/>
              </a:rPr>
              <a:t>at that time, the </a:t>
            </a:r>
            <a:r>
              <a:rPr lang="en-US" sz="2400" kern="0" dirty="0" err="1">
                <a:solidFill>
                  <a:srgbClr val="000066"/>
                </a:solidFill>
                <a:latin typeface="Arial"/>
              </a:rPr>
              <a:t>Cl</a:t>
            </a:r>
            <a:r>
              <a:rPr lang="en-US" sz="2400" kern="0" dirty="0">
                <a:solidFill>
                  <a:srgbClr val="000066"/>
                </a:solidFill>
                <a:latin typeface="Arial"/>
              </a:rPr>
              <a:t> result was </a:t>
            </a:r>
            <a:r>
              <a:rPr lang="en-US" sz="2400" dirty="0">
                <a:solidFill>
                  <a:srgbClr val="336666"/>
                </a:solidFill>
                <a:latin typeface="Arial" charset="0"/>
              </a:rPr>
              <a:t>2.2 </a:t>
            </a:r>
            <a:r>
              <a:rPr lang="en-US" sz="2400" dirty="0">
                <a:solidFill>
                  <a:srgbClr val="336666"/>
                </a:solidFill>
                <a:latin typeface="Arial" charset="0"/>
                <a:ea typeface="Arial" charset="0"/>
                <a:cs typeface="Arial" charset="0"/>
              </a:rPr>
              <a:t>±</a:t>
            </a:r>
            <a:r>
              <a:rPr lang="en-US" sz="2400" dirty="0">
                <a:solidFill>
                  <a:srgbClr val="336666"/>
                </a:solidFill>
                <a:latin typeface="Arial" charset="0"/>
              </a:rPr>
              <a:t> 0.2 SNU (in 1993)</a:t>
            </a:r>
          </a:p>
          <a:p>
            <a:pPr marL="799854" lvl="1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charset="2"/>
              <a:buChar char="¢"/>
            </a:pPr>
            <a:r>
              <a:rPr lang="en-US" sz="2400" kern="0" dirty="0">
                <a:solidFill>
                  <a:srgbClr val="000066"/>
                </a:solidFill>
                <a:latin typeface="Arial"/>
              </a:rPr>
              <a:t>so what about the </a:t>
            </a:r>
            <a:r>
              <a:rPr lang="en-US" sz="2400" kern="0" baseline="30000" dirty="0">
                <a:solidFill>
                  <a:srgbClr val="000066"/>
                </a:solidFill>
                <a:latin typeface="Arial"/>
              </a:rPr>
              <a:t>7</a:t>
            </a:r>
            <a:r>
              <a:rPr lang="en-US" sz="2400" kern="0" dirty="0">
                <a:solidFill>
                  <a:srgbClr val="000066"/>
                </a:solidFill>
                <a:latin typeface="Arial"/>
              </a:rPr>
              <a:t>Be solar neutrinos that should also contribute to the rate in </a:t>
            </a:r>
            <a:r>
              <a:rPr lang="en-US" sz="2400" kern="0" dirty="0" err="1">
                <a:solidFill>
                  <a:srgbClr val="000066"/>
                </a:solidFill>
                <a:latin typeface="Arial"/>
              </a:rPr>
              <a:t>Cl</a:t>
            </a:r>
            <a:r>
              <a:rPr lang="en-US" sz="2400" kern="0" dirty="0">
                <a:solidFill>
                  <a:srgbClr val="000066"/>
                </a:solidFill>
                <a:latin typeface="Arial"/>
              </a:rPr>
              <a:t>?</a:t>
            </a:r>
          </a:p>
          <a:p>
            <a:pPr marL="799854" lvl="1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charset="2"/>
              <a:buChar char="¢"/>
            </a:pPr>
            <a:r>
              <a:rPr lang="en-US" sz="2400" kern="0" dirty="0">
                <a:solidFill>
                  <a:srgbClr val="000066"/>
                </a:solidFill>
                <a:latin typeface="Arial"/>
              </a:rPr>
              <a:t>can’t be explained by solar physics (e.g. core T)</a:t>
            </a:r>
          </a:p>
          <a:p>
            <a:pPr marL="342796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charset="2"/>
              <a:buChar char="¢"/>
            </a:pPr>
            <a:r>
              <a:rPr lang="en-US" sz="2400" kern="0" dirty="0">
                <a:solidFill>
                  <a:srgbClr val="660066"/>
                </a:solidFill>
                <a:latin typeface="Arial"/>
              </a:rPr>
              <a:t>two conclusions: </a:t>
            </a:r>
            <a:r>
              <a:rPr lang="en-US" sz="2400" kern="0" baseline="30000" dirty="0">
                <a:solidFill>
                  <a:srgbClr val="660066"/>
                </a:solidFill>
                <a:latin typeface="Arial"/>
              </a:rPr>
              <a:t>7</a:t>
            </a:r>
            <a:r>
              <a:rPr lang="en-US" sz="2400" kern="0" dirty="0">
                <a:solidFill>
                  <a:srgbClr val="660066"/>
                </a:solidFill>
                <a:latin typeface="Arial"/>
              </a:rPr>
              <a:t>Be neutrinos missing and/or </a:t>
            </a:r>
            <a:r>
              <a:rPr lang="en-US" sz="2400" kern="0" baseline="30000" dirty="0">
                <a:solidFill>
                  <a:srgbClr val="660066"/>
                </a:solidFill>
                <a:latin typeface="Arial"/>
              </a:rPr>
              <a:t>8</a:t>
            </a:r>
            <a:r>
              <a:rPr lang="en-US" sz="2400" kern="0" dirty="0">
                <a:solidFill>
                  <a:srgbClr val="660066"/>
                </a:solidFill>
                <a:latin typeface="Arial"/>
              </a:rPr>
              <a:t>B spectrum is distorted by neutrino oscillations</a:t>
            </a:r>
          </a:p>
          <a:p>
            <a:pPr marL="342796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</a:pPr>
            <a:endParaRPr lang="en-US" sz="2600" kern="0" dirty="0">
              <a:solidFill>
                <a:srgbClr val="000066"/>
              </a:solidFill>
              <a:latin typeface="Arial"/>
            </a:endParaRPr>
          </a:p>
        </p:txBody>
      </p:sp>
      <p:pic>
        <p:nvPicPr>
          <p:cNvPr id="7" name="Picture 13" descr="bahcallbet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40644" y="4495800"/>
            <a:ext cx="8293756" cy="2263112"/>
          </a:xfrm>
          <a:noFill/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Kamiokande</a:t>
            </a:r>
            <a:r>
              <a:rPr lang="en-US" dirty="0" smtClean="0"/>
              <a:t> </a:t>
            </a:r>
            <a:r>
              <a:rPr lang="en-US" baseline="30000" dirty="0" smtClean="0"/>
              <a:t>8</a:t>
            </a:r>
            <a:r>
              <a:rPr lang="en-US" dirty="0" smtClean="0"/>
              <a:t>B Solar Neutrinos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534512" y="2799664"/>
            <a:ext cx="3609488" cy="4058336"/>
            <a:chOff x="5534512" y="2799664"/>
            <a:chExt cx="3609488" cy="40583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4512" y="2799664"/>
              <a:ext cx="3609488" cy="405833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314905" y="3148505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LMA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10741" y="5283941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  <a:r>
                <a:rPr lang="en-US" dirty="0" smtClean="0"/>
                <a:t>MA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4723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to Note…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358906"/>
            <a:ext cx="8075612" cy="5084763"/>
          </a:xfrm>
        </p:spPr>
        <p:txBody>
          <a:bodyPr/>
          <a:lstStyle/>
          <a:p>
            <a:r>
              <a:rPr lang="en-US" dirty="0" smtClean="0"/>
              <a:t>it turns out that today we know that neither of these two possibilities are correct!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spectrum is pretty “flat” and not distorted</a:t>
            </a:r>
          </a:p>
          <a:p>
            <a:pPr lvl="1"/>
            <a:r>
              <a:rPr lang="en-US" baseline="30000" dirty="0" smtClean="0">
                <a:solidFill>
                  <a:srgbClr val="660066"/>
                </a:solidFill>
              </a:rPr>
              <a:t>7</a:t>
            </a:r>
            <a:r>
              <a:rPr lang="en-US" dirty="0" smtClean="0">
                <a:solidFill>
                  <a:srgbClr val="660066"/>
                </a:solidFill>
              </a:rPr>
              <a:t>Be solar neutrinos are not completely suppressed</a:t>
            </a:r>
          </a:p>
          <a:p>
            <a:r>
              <a:rPr lang="en-US" dirty="0" err="1" smtClean="0"/>
              <a:t>Bahcall</a:t>
            </a:r>
            <a:r>
              <a:rPr lang="en-US" dirty="0" smtClean="0"/>
              <a:t>-Bethe was a test case hypothesis that refuted a conventional astrophysical solution to the solar neutrino problem</a:t>
            </a:r>
          </a:p>
          <a:p>
            <a:pPr lvl="1"/>
            <a:r>
              <a:rPr lang="en-US" dirty="0" smtClean="0"/>
              <a:t>they scaled the whole </a:t>
            </a:r>
            <a:r>
              <a:rPr lang="en-US" dirty="0" err="1" smtClean="0"/>
              <a:t>Kamiokande</a:t>
            </a:r>
            <a:r>
              <a:rPr lang="en-US" dirty="0" smtClean="0"/>
              <a:t> signal as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/>
              <a:t>e</a:t>
            </a:r>
            <a:endParaRPr lang="en-US" dirty="0" smtClean="0"/>
          </a:p>
          <a:p>
            <a:pPr lvl="1"/>
            <a:r>
              <a:rPr lang="en-US" dirty="0" smtClean="0"/>
              <a:t>but, today we know how to calculate the actual </a:t>
            </a:r>
            <a:r>
              <a:rPr lang="en-US" baseline="30000" dirty="0" smtClean="0"/>
              <a:t>8</a:t>
            </a:r>
            <a:r>
              <a:rPr lang="en-US" dirty="0" smtClean="0"/>
              <a:t>B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contribution to the Chlorine experiment…by using the SNO charged-current result (more on this later)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9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 as Target in the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4220"/>
            <a:ext cx="8229600" cy="4876800"/>
          </a:xfrm>
        </p:spPr>
        <p:txBody>
          <a:bodyPr/>
          <a:lstStyle/>
          <a:p>
            <a:r>
              <a:rPr lang="en-US" dirty="0" smtClean="0"/>
              <a:t>NC neutrino-nucleus scattering (coherent)</a:t>
            </a:r>
          </a:p>
          <a:p>
            <a:pPr lvl="1"/>
            <a:r>
              <a:rPr lang="en-US" dirty="0" smtClean="0"/>
              <a:t>detect the recoiling nucleus, like dark matter experiments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has not yet been observed</a:t>
            </a:r>
          </a:p>
          <a:p>
            <a:r>
              <a:rPr lang="en-US" dirty="0" smtClean="0"/>
              <a:t>NC excitation of the nucleus</a:t>
            </a:r>
          </a:p>
          <a:p>
            <a:pPr lvl="1"/>
            <a:r>
              <a:rPr lang="en-US" dirty="0" smtClean="0"/>
              <a:t>incoming neutrino excites the nucleus, then detect the gamma rays from nuclear de-excitation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SNO detected </a:t>
            </a:r>
            <a:r>
              <a:rPr lang="en-US" baseline="30000" dirty="0" smtClean="0">
                <a:solidFill>
                  <a:srgbClr val="660066"/>
                </a:solidFill>
              </a:rPr>
              <a:t>8</a:t>
            </a:r>
            <a:r>
              <a:rPr lang="en-US" dirty="0" smtClean="0">
                <a:solidFill>
                  <a:srgbClr val="660066"/>
                </a:solidFill>
              </a:rPr>
              <a:t>B solar neutrino NC dissociation of the deuteron; this is essentially the same process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K2K and T2K have observed neutrino-induced NC interactions with oxygen by detecting the subsequent de-excitation gamma rays; KARMEN has done the same for neutrino-carbon</a:t>
            </a:r>
          </a:p>
          <a:p>
            <a:r>
              <a:rPr lang="en-US" dirty="0" smtClean="0"/>
              <a:t>CC neutrino “absorption”</a:t>
            </a:r>
          </a:p>
          <a:p>
            <a:pPr lvl="1"/>
            <a:r>
              <a:rPr lang="en-US" dirty="0" smtClean="0"/>
              <a:t>detect the outgoing lepton </a:t>
            </a:r>
            <a:r>
              <a:rPr lang="en-US" b="1" dirty="0" smtClean="0"/>
              <a:t>and/or</a:t>
            </a:r>
            <a:r>
              <a:rPr lang="en-US" dirty="0" smtClean="0"/>
              <a:t> the modified nucleus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828335"/>
              </p:ext>
            </p:extLst>
          </p:nvPr>
        </p:nvGraphicFramePr>
        <p:xfrm>
          <a:off x="1467977" y="6193086"/>
          <a:ext cx="3190000" cy="631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" name="Equation" r:id="rId3" imgW="1219200" imgH="241300" progId="Equation.3">
                  <p:embed/>
                </p:oleObj>
              </mc:Choice>
              <mc:Fallback>
                <p:oleObj name="Equation" r:id="rId3" imgW="1219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7977" y="6193086"/>
                        <a:ext cx="3190000" cy="631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84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 and Chlorine Revisited</a:t>
            </a:r>
            <a:endParaRPr lang="en-CA" dirty="0"/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84315"/>
            <a:ext cx="4038600" cy="4530725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u="sng" dirty="0"/>
              <a:t>Chlorine rate [SNU]: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600" baseline="30000" dirty="0"/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baseline="30000" dirty="0"/>
              <a:t>8</a:t>
            </a:r>
            <a:r>
              <a:rPr lang="en-US" sz="2600" dirty="0"/>
              <a:t>B			5.76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baseline="30000" dirty="0"/>
              <a:t>7</a:t>
            </a:r>
            <a:r>
              <a:rPr lang="en-US" sz="2600" dirty="0"/>
              <a:t>Be		1.15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/>
              <a:t>pep		0.22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/>
              <a:t>CNO		0.42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 err="1"/>
              <a:t>hep</a:t>
            </a:r>
            <a:r>
              <a:rPr lang="en-US" sz="2600" dirty="0"/>
              <a:t>		0.04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600" dirty="0"/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/>
              <a:t>total		7.82</a:t>
            </a:r>
            <a:endParaRPr lang="en-CA" sz="2600" dirty="0"/>
          </a:p>
        </p:txBody>
      </p:sp>
      <p:sp>
        <p:nvSpPr>
          <p:cNvPr id="4802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484315"/>
            <a:ext cx="4248150" cy="4530725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/>
              <a:t>SNO measures </a:t>
            </a:r>
            <a:r>
              <a:rPr lang="en-US" sz="2600" dirty="0" err="1">
                <a:latin typeface="Symbol" charset="2"/>
              </a:rPr>
              <a:t>ν</a:t>
            </a:r>
            <a:r>
              <a:rPr lang="en-US" sz="2600" baseline="-25000" dirty="0" err="1"/>
              <a:t>e</a:t>
            </a:r>
            <a:r>
              <a:rPr lang="en-US" sz="2600" dirty="0"/>
              <a:t> flux: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>
                <a:latin typeface="Symbol" charset="2"/>
              </a:rPr>
              <a:t>Φ(</a:t>
            </a:r>
            <a:r>
              <a:rPr lang="en-US" sz="2600" baseline="30000" dirty="0">
                <a:latin typeface="Symbol" charset="2"/>
              </a:rPr>
              <a:t>8</a:t>
            </a:r>
            <a:r>
              <a:rPr lang="en-US" sz="2600" dirty="0">
                <a:latin typeface="Symbol" charset="2"/>
              </a:rPr>
              <a:t>B) </a:t>
            </a:r>
            <a:r>
              <a:rPr lang="en-US" sz="2600" dirty="0"/>
              <a:t>= 0.33 SSM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600" dirty="0"/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/>
              <a:t>better predictor of </a:t>
            </a:r>
            <a:r>
              <a:rPr lang="en-US" sz="2600" baseline="30000" dirty="0"/>
              <a:t>8</a:t>
            </a:r>
            <a:r>
              <a:rPr lang="en-US" sz="2600" dirty="0"/>
              <a:t>B in </a:t>
            </a:r>
            <a:r>
              <a:rPr lang="en-US" sz="2600" dirty="0" err="1"/>
              <a:t>Cl</a:t>
            </a:r>
            <a:endParaRPr lang="en-US" sz="2600" dirty="0"/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/>
              <a:t>1.92 </a:t>
            </a:r>
            <a:r>
              <a:rPr lang="en-US" sz="2600" dirty="0">
                <a:ea typeface="Arial" charset="0"/>
                <a:cs typeface="Arial" charset="0"/>
              </a:rPr>
              <a:t>±</a:t>
            </a:r>
            <a:r>
              <a:rPr lang="en-US" sz="2600" dirty="0"/>
              <a:t> 0.17 SNU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600" dirty="0"/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 err="1"/>
              <a:t>Cl</a:t>
            </a:r>
            <a:r>
              <a:rPr lang="en-US" sz="2600" dirty="0"/>
              <a:t> experimental rate: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/>
              <a:t>2.56 </a:t>
            </a:r>
            <a:r>
              <a:rPr lang="en-US" sz="2600" dirty="0">
                <a:ea typeface="Arial" charset="0"/>
                <a:cs typeface="Arial" charset="0"/>
              </a:rPr>
              <a:t>± 0.23 SNU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600" dirty="0"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600" dirty="0">
                <a:solidFill>
                  <a:srgbClr val="FF0000"/>
                </a:solidFill>
                <a:ea typeface="Arial" charset="0"/>
                <a:cs typeface="Arial" charset="0"/>
              </a:rPr>
              <a:t>there is room for </a:t>
            </a:r>
            <a:r>
              <a:rPr lang="en-US" sz="2600" baseline="30000" dirty="0">
                <a:solidFill>
                  <a:srgbClr val="FF0000"/>
                </a:solidFill>
                <a:ea typeface="Arial" charset="0"/>
                <a:cs typeface="Arial" charset="0"/>
              </a:rPr>
              <a:t>7</a:t>
            </a:r>
            <a:r>
              <a:rPr lang="en-US" sz="2600" dirty="0">
                <a:solidFill>
                  <a:srgbClr val="FF0000"/>
                </a:solidFill>
                <a:ea typeface="Arial" charset="0"/>
                <a:cs typeface="Arial" charset="0"/>
              </a:rPr>
              <a:t>Be!</a:t>
            </a:r>
            <a:endParaRPr lang="en-CA" sz="260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480261" name="Line 5"/>
          <p:cNvSpPr>
            <a:spLocks noChangeShapeType="1"/>
          </p:cNvSpPr>
          <p:nvPr/>
        </p:nvSpPr>
        <p:spPr bwMode="auto">
          <a:xfrm>
            <a:off x="3132138" y="2420938"/>
            <a:ext cx="1295400" cy="1008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9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Line 1"/>
          <p:cNvSpPr>
            <a:spLocks noChangeShapeType="1"/>
          </p:cNvSpPr>
          <p:nvPr/>
        </p:nvSpPr>
        <p:spPr bwMode="auto">
          <a:xfrm>
            <a:off x="265217" y="6177969"/>
            <a:ext cx="8613579" cy="1441"/>
          </a:xfrm>
          <a:prstGeom prst="line">
            <a:avLst/>
          </a:prstGeom>
          <a:noFill/>
          <a:ln w="12700" cap="flat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lang="en-US" sz="3800" dirty="0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sp>
        <p:nvSpPr>
          <p:cNvPr id="70658" name="Line 2"/>
          <p:cNvSpPr>
            <a:spLocks noChangeShapeType="1"/>
          </p:cNvSpPr>
          <p:nvPr/>
        </p:nvSpPr>
        <p:spPr bwMode="auto">
          <a:xfrm>
            <a:off x="230627" y="299683"/>
            <a:ext cx="8613579" cy="1441"/>
          </a:xfrm>
          <a:prstGeom prst="line">
            <a:avLst/>
          </a:prstGeom>
          <a:noFill/>
          <a:ln w="76200" cap="flat">
            <a:solidFill>
              <a:srgbClr val="9D3B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lang="en-US" sz="3800" dirty="0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27296"/>
          <a:lstStyle/>
          <a:p>
            <a:r>
              <a:rPr lang="en-US" dirty="0" smtClean="0"/>
              <a:t>Super</a:t>
            </a:r>
            <a:r>
              <a:rPr lang="en-US" dirty="0"/>
              <a:t>-</a:t>
            </a:r>
            <a:r>
              <a:rPr lang="en-US" dirty="0" smtClean="0"/>
              <a:t>K Solar Neutrino Detection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441434" y="1219200"/>
            <a:ext cx="3592823" cy="1152605"/>
            <a:chOff x="5325834" y="3135086"/>
            <a:chExt cx="3592823" cy="1152605"/>
          </a:xfrm>
        </p:grpSpPr>
        <p:pic>
          <p:nvPicPr>
            <p:cNvPr id="70666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61867" y="3135086"/>
              <a:ext cx="1905480" cy="40341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sp>
          <p:nvSpPr>
            <p:cNvPr id="70667" name="Rectangle 11"/>
            <p:cNvSpPr>
              <a:spLocks/>
            </p:cNvSpPr>
            <p:nvPr/>
          </p:nvSpPr>
          <p:spPr bwMode="auto">
            <a:xfrm>
              <a:off x="5325834" y="3584604"/>
              <a:ext cx="3592823" cy="56265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26" bIns="0">
              <a:prstTxWarp prst="textNoShape">
                <a:avLst/>
              </a:prstTxWarp>
              <a:spAutoFit/>
            </a:bodyPr>
            <a:lstStyle/>
            <a:p>
              <a:pPr marL="40315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~6 times higher cross section than</a:t>
              </a:r>
            </a:p>
            <a:p>
              <a:pPr marL="40315"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pic>
          <p:nvPicPr>
            <p:cNvPr id="70668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61866" y="3838175"/>
              <a:ext cx="1977549" cy="44951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28600" y="1219200"/>
            <a:ext cx="792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marL="342796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defRPr/>
            </a:pPr>
            <a:r>
              <a:rPr lang="en-US" sz="2100" kern="0" dirty="0">
                <a:solidFill>
                  <a:srgbClr val="000066"/>
                </a:solidFill>
                <a:latin typeface="Arial"/>
                <a:ea typeface="ヒラギノ角ゴ ProN W3"/>
                <a:cs typeface="ヒラギノ角ゴ ProN W3"/>
              </a:rPr>
              <a:t>neutrino-electron scattering</a:t>
            </a:r>
          </a:p>
          <a:p>
            <a:pPr marL="742722" lvl="1" indent="-285662" defTabSz="914118" fontAlgn="base">
              <a:spcBef>
                <a:spcPct val="20000"/>
              </a:spcBef>
              <a:spcAft>
                <a:spcPct val="0"/>
              </a:spcAft>
              <a:buClr>
                <a:srgbClr val="99CCCC"/>
              </a:buClr>
              <a:buSzPct val="75000"/>
              <a:defRPr/>
            </a:pPr>
            <a:r>
              <a:rPr lang="en-US" sz="2100" kern="0" dirty="0" err="1">
                <a:solidFill>
                  <a:srgbClr val="000066"/>
                </a:solidFill>
                <a:latin typeface="Symbol" charset="2"/>
                <a:ea typeface="ＭＳ Ｐゴシック" charset="-128"/>
                <a:cs typeface="ヒラギノ角ゴ ProN W3"/>
              </a:rPr>
              <a:t>ν</a:t>
            </a:r>
            <a:r>
              <a:rPr lang="en-US" sz="2100" kern="0" baseline="-25000" dirty="0" err="1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x</a:t>
            </a:r>
            <a:r>
              <a:rPr lang="en-US" sz="2100" kern="0" dirty="0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 + </a:t>
            </a:r>
            <a:r>
              <a:rPr lang="en-US" sz="2100" kern="0" dirty="0" err="1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e</a:t>
            </a:r>
            <a:r>
              <a:rPr lang="en-US" sz="2100" kern="0" baseline="30000" dirty="0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−</a:t>
            </a:r>
            <a:r>
              <a:rPr lang="en-US" sz="2100" kern="0" dirty="0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 → </a:t>
            </a:r>
            <a:r>
              <a:rPr lang="en-US" sz="2100" kern="0" dirty="0" err="1">
                <a:solidFill>
                  <a:srgbClr val="000066"/>
                </a:solidFill>
                <a:latin typeface="Symbol" charset="2"/>
                <a:ea typeface="ＭＳ Ｐゴシック" charset="-128"/>
                <a:cs typeface="ヒラギノ角ゴ ProN W3"/>
              </a:rPr>
              <a:t>ν</a:t>
            </a:r>
            <a:r>
              <a:rPr lang="en-US" sz="2100" kern="0" baseline="-25000" dirty="0" err="1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x</a:t>
            </a:r>
            <a:r>
              <a:rPr lang="en-US" sz="2100" kern="0" dirty="0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 + </a:t>
            </a:r>
            <a:r>
              <a:rPr lang="en-US" sz="2100" kern="0" dirty="0" err="1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e</a:t>
            </a:r>
            <a:r>
              <a:rPr lang="en-US" sz="2100" kern="0" baseline="30000" dirty="0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−</a:t>
            </a:r>
            <a:r>
              <a:rPr lang="en-US" sz="2100" kern="0" dirty="0">
                <a:solidFill>
                  <a:srgbClr val="000066"/>
                </a:solidFill>
                <a:latin typeface="Arial"/>
                <a:ea typeface="ＭＳ Ｐゴシック" charset="-128"/>
                <a:cs typeface="ヒラギノ角ゴ ProN W3"/>
              </a:rPr>
              <a:t> (ES)</a:t>
            </a:r>
          </a:p>
          <a:p>
            <a:pPr marL="342796" indent="-342796" defTabSz="914118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charset="2"/>
              <a:buChar char="¢"/>
              <a:defRPr/>
            </a:pPr>
            <a:endParaRPr lang="en-US" sz="3000" kern="0" dirty="0">
              <a:solidFill>
                <a:srgbClr val="000066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2438400"/>
            <a:ext cx="6605223" cy="441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53200" y="2667006"/>
            <a:ext cx="2286000" cy="3186929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find ring in pattern of hit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ea typeface="ヒラギノ角ゴ ProN W3"/>
                <a:cs typeface="ヒラギノ角ゴ ProN W3"/>
              </a:rPr>
              <a:t>PMTs</a:t>
            </a:r>
            <a:endParaRPr lang="en-US" dirty="0" smtClean="0">
              <a:solidFill>
                <a:srgbClr val="0000FF"/>
              </a:solidFill>
              <a:latin typeface="Arial" charset="0"/>
              <a:ea typeface="ヒラギノ角ゴ ProN W3"/>
              <a:cs typeface="ヒラギノ角ゴ ProN W3"/>
            </a:endParaRP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reconstruct direction of incoming neutrino and correlate to the Sun direction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charset="0"/>
                <a:ea typeface="ヒラギノ角ゴ ProN W3"/>
                <a:cs typeface="ヒラギノ角ゴ ProN W3"/>
              </a:rPr>
              <a:t>kinematics of ES gives forward-peaked distribution</a:t>
            </a:r>
            <a:endParaRPr lang="en-US" dirty="0">
              <a:solidFill>
                <a:srgbClr val="FF0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0" y="3200400"/>
            <a:ext cx="3373746" cy="1217640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1,496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day data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22,400 events (max likelihood)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2.35 ± 0.02 (stat.) ± 0.08 (sys.) 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  × 10</a:t>
            </a:r>
            <a:r>
              <a:rPr lang="en-US" baseline="30000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6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 cm</a:t>
            </a:r>
            <a:r>
              <a:rPr lang="en-US" baseline="30000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−2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 s</a:t>
            </a:r>
            <a:r>
              <a:rPr lang="en-US" baseline="30000" dirty="0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</a:rPr>
              <a:t>−1</a:t>
            </a:r>
            <a:endParaRPr lang="en-US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356621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Low Energy Event in 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6"/>
            <a:ext cx="57277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052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6929438" y="6572250"/>
            <a:ext cx="785812" cy="2857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srgbClr val="FFFFFF"/>
              </a:solidFill>
              <a:latin typeface="Arial"/>
              <a:ea typeface="ＭＳ Ｐゴシック"/>
              <a:cs typeface="ＭＳ Ｐゴシック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8143881" y="6572250"/>
            <a:ext cx="785813" cy="2857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srgbClr val="FFFFFF"/>
              </a:solidFill>
              <a:latin typeface="Arial"/>
              <a:ea typeface="ＭＳ Ｐゴシック"/>
              <a:cs typeface="ＭＳ Ｐゴシック" charset="-128"/>
            </a:endParaRPr>
          </a:p>
        </p:txBody>
      </p:sp>
      <p:pic>
        <p:nvPicPr>
          <p:cNvPr id="14340" name="Picture 31" descr="p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2214563"/>
            <a:ext cx="21574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3938" y="2214563"/>
            <a:ext cx="227806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50" y="2214563"/>
            <a:ext cx="21907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857250"/>
          </a:xfrm>
        </p:spPr>
        <p:txBody>
          <a:bodyPr/>
          <a:lstStyle/>
          <a:p>
            <a:pPr eaLnBrk="1" hangingPunct="1"/>
            <a:r>
              <a:rPr lang="en-US" altLang="ja-JP" sz="400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" charset="0"/>
                <a:cs typeface="Arial" charset="0"/>
              </a:rPr>
              <a:t>History of Super-Kamiokande</a:t>
            </a:r>
            <a:endParaRPr lang="ja-JP" altLang="en-US" sz="400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14344" name="Text Box 207"/>
          <p:cNvSpPr txBox="1">
            <a:spLocks noChangeArrowheads="1"/>
          </p:cNvSpPr>
          <p:nvPr/>
        </p:nvSpPr>
        <p:spPr bwMode="auto">
          <a:xfrm>
            <a:off x="261938" y="5227644"/>
            <a:ext cx="180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11146 ID PMTs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(40% coverage)</a:t>
            </a:r>
          </a:p>
        </p:txBody>
      </p:sp>
      <p:sp>
        <p:nvSpPr>
          <p:cNvPr id="14345" name="Text Box 208"/>
          <p:cNvSpPr txBox="1">
            <a:spLocks noChangeArrowheads="1"/>
          </p:cNvSpPr>
          <p:nvPr/>
        </p:nvSpPr>
        <p:spPr bwMode="auto">
          <a:xfrm>
            <a:off x="2544763" y="5227644"/>
            <a:ext cx="180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5182 ID PMTs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(19% coverage)</a:t>
            </a:r>
          </a:p>
        </p:txBody>
      </p:sp>
      <p:sp>
        <p:nvSpPr>
          <p:cNvPr id="14346" name="Text Box 209"/>
          <p:cNvSpPr txBox="1">
            <a:spLocks noChangeArrowheads="1"/>
          </p:cNvSpPr>
          <p:nvPr/>
        </p:nvSpPr>
        <p:spPr bwMode="auto">
          <a:xfrm>
            <a:off x="4873625" y="5227644"/>
            <a:ext cx="180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11129 ID PMTs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(40% coverage)</a:t>
            </a:r>
          </a:p>
        </p:txBody>
      </p:sp>
      <p:sp>
        <p:nvSpPr>
          <p:cNvPr id="14347" name="Text Box 211"/>
          <p:cNvSpPr txBox="1">
            <a:spLocks noChangeArrowheads="1"/>
          </p:cNvSpPr>
          <p:nvPr/>
        </p:nvSpPr>
        <p:spPr bwMode="auto">
          <a:xfrm>
            <a:off x="0" y="5786438"/>
            <a:ext cx="23574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Energy</a:t>
            </a:r>
          </a:p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Threshold</a:t>
            </a:r>
          </a:p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>
                <a:solidFill>
                  <a:srgbClr val="CC0066"/>
                </a:solidFill>
                <a:latin typeface="Calibri" charset="0"/>
                <a:ea typeface="ＭＳ Ｐゴシック"/>
                <a:cs typeface="ＭＳ Ｐゴシック" charset="-128"/>
              </a:rPr>
              <a:t>(Total energy)</a:t>
            </a:r>
          </a:p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>
                <a:solidFill>
                  <a:srgbClr val="0070C0"/>
                </a:solidFill>
                <a:latin typeface="Calibri" charset="0"/>
                <a:ea typeface="ＭＳ Ｐゴシック"/>
                <a:cs typeface="ＭＳ Ｐゴシック" charset="-128"/>
              </a:rPr>
              <a:t>(Kinetic energy)</a:t>
            </a:r>
          </a:p>
        </p:txBody>
      </p:sp>
      <p:graphicFrame>
        <p:nvGraphicFramePr>
          <p:cNvPr id="47" name="表 46"/>
          <p:cNvGraphicFramePr>
            <a:graphicFrameLocks noGrp="1"/>
          </p:cNvGraphicFramePr>
          <p:nvPr/>
        </p:nvGraphicFramePr>
        <p:xfrm>
          <a:off x="0" y="1000126"/>
          <a:ext cx="9144000" cy="428625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1996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1997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1998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1999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2000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2001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2002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2003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2004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2005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2006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2007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2008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2009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2010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48" name="右矢印 47"/>
          <p:cNvSpPr/>
          <p:nvPr/>
        </p:nvSpPr>
        <p:spPr>
          <a:xfrm>
            <a:off x="214319" y="1428751"/>
            <a:ext cx="3214687" cy="42862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000">
              <a:solidFill>
                <a:srgbClr val="FFFFFF"/>
              </a:solidFill>
              <a:latin typeface="Arial"/>
              <a:ea typeface="ＭＳ Ｐゴシック"/>
              <a:cs typeface="ＭＳ Ｐゴシック" charset="-128"/>
            </a:endParaRPr>
          </a:p>
        </p:txBody>
      </p:sp>
      <p:sp>
        <p:nvSpPr>
          <p:cNvPr id="50" name="右矢印 49"/>
          <p:cNvSpPr/>
          <p:nvPr/>
        </p:nvSpPr>
        <p:spPr>
          <a:xfrm>
            <a:off x="4214813" y="1428751"/>
            <a:ext cx="1714500" cy="42862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000">
              <a:solidFill>
                <a:srgbClr val="FFFFFF"/>
              </a:solidFill>
              <a:latin typeface="Arial"/>
              <a:ea typeface="ＭＳ Ｐゴシック"/>
              <a:cs typeface="ＭＳ Ｐゴシック" charset="-128"/>
            </a:endParaRPr>
          </a:p>
        </p:txBody>
      </p:sp>
      <p:sp>
        <p:nvSpPr>
          <p:cNvPr id="51" name="右矢印 50"/>
          <p:cNvSpPr/>
          <p:nvPr/>
        </p:nvSpPr>
        <p:spPr>
          <a:xfrm>
            <a:off x="6429375" y="1414463"/>
            <a:ext cx="1214438" cy="4572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000">
              <a:solidFill>
                <a:srgbClr val="FFFFFF"/>
              </a:solidFill>
              <a:latin typeface="Arial"/>
              <a:ea typeface="ＭＳ Ｐゴシック"/>
              <a:cs typeface="ＭＳ Ｐゴシック" charset="-128"/>
            </a:endParaRPr>
          </a:p>
        </p:txBody>
      </p:sp>
      <p:sp>
        <p:nvSpPr>
          <p:cNvPr id="52" name="右矢印 51"/>
          <p:cNvSpPr/>
          <p:nvPr/>
        </p:nvSpPr>
        <p:spPr>
          <a:xfrm>
            <a:off x="7715250" y="1428751"/>
            <a:ext cx="1143000" cy="42862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>
            <a:prstTxWarp prst="textNoShape">
              <a:avLst/>
            </a:prstTxWarp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000">
              <a:solidFill>
                <a:srgbClr val="FFFFFF"/>
              </a:solidFill>
              <a:latin typeface="Arial"/>
              <a:ea typeface="ＭＳ Ｐゴシック"/>
              <a:cs typeface="ＭＳ Ｐゴシック" charset="-128"/>
            </a:endParaRPr>
          </a:p>
        </p:txBody>
      </p:sp>
      <p:sp>
        <p:nvSpPr>
          <p:cNvPr id="4144" name="テキスト ボックス 53"/>
          <p:cNvSpPr txBox="1">
            <a:spLocks noChangeArrowheads="1"/>
          </p:cNvSpPr>
          <p:nvPr/>
        </p:nvSpPr>
        <p:spPr bwMode="auto">
          <a:xfrm>
            <a:off x="1357313" y="1785939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>
                <a:solidFill>
                  <a:srgbClr val="A04DA3"/>
                </a:solidFill>
                <a:latin typeface="Arial" charset="0"/>
                <a:ea typeface="ＭＳ Ｐゴシック"/>
                <a:cs typeface="ＭＳ Ｐゴシック" charset="-128"/>
              </a:rPr>
              <a:t>SK-I</a:t>
            </a:r>
            <a:endParaRPr kumimoji="1" lang="ja-JP" altLang="en-US" sz="2400" b="1">
              <a:solidFill>
                <a:srgbClr val="A04DA3"/>
              </a:solidFill>
              <a:latin typeface="Arial" charset="0"/>
              <a:ea typeface="ＭＳ Ｐゴシック"/>
              <a:cs typeface="ＭＳ Ｐゴシック" charset="-128"/>
            </a:endParaRPr>
          </a:p>
        </p:txBody>
      </p:sp>
      <p:sp>
        <p:nvSpPr>
          <p:cNvPr id="4145" name="テキスト ボックス 54"/>
          <p:cNvSpPr txBox="1">
            <a:spLocks noChangeArrowheads="1"/>
          </p:cNvSpPr>
          <p:nvPr/>
        </p:nvSpPr>
        <p:spPr bwMode="auto">
          <a:xfrm>
            <a:off x="4714876" y="1785939"/>
            <a:ext cx="885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>
                <a:solidFill>
                  <a:srgbClr val="A04DA3"/>
                </a:solidFill>
                <a:latin typeface="Arial" charset="0"/>
                <a:ea typeface="ＭＳ Ｐゴシック"/>
                <a:cs typeface="ＭＳ Ｐゴシック" charset="-128"/>
              </a:rPr>
              <a:t>SK-II</a:t>
            </a:r>
            <a:endParaRPr kumimoji="1" lang="ja-JP" altLang="en-US" sz="2400" b="1">
              <a:solidFill>
                <a:srgbClr val="A04DA3"/>
              </a:solidFill>
              <a:latin typeface="Arial" charset="0"/>
              <a:ea typeface="ＭＳ Ｐゴシック"/>
              <a:cs typeface="ＭＳ Ｐゴシック" charset="-128"/>
            </a:endParaRPr>
          </a:p>
        </p:txBody>
      </p:sp>
      <p:sp>
        <p:nvSpPr>
          <p:cNvPr id="4146" name="テキスト ボックス 55"/>
          <p:cNvSpPr txBox="1">
            <a:spLocks noChangeArrowheads="1"/>
          </p:cNvSpPr>
          <p:nvPr/>
        </p:nvSpPr>
        <p:spPr bwMode="auto">
          <a:xfrm>
            <a:off x="6643688" y="1785939"/>
            <a:ext cx="969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>
                <a:solidFill>
                  <a:srgbClr val="A04DA3"/>
                </a:solidFill>
                <a:latin typeface="Arial" charset="0"/>
                <a:ea typeface="ＭＳ Ｐゴシック"/>
                <a:cs typeface="ＭＳ Ｐゴシック" charset="-128"/>
              </a:rPr>
              <a:t>SK-III</a:t>
            </a:r>
            <a:endParaRPr kumimoji="1" lang="ja-JP" altLang="en-US" sz="2400" b="1">
              <a:solidFill>
                <a:srgbClr val="A04DA3"/>
              </a:solidFill>
              <a:latin typeface="Arial" charset="0"/>
              <a:ea typeface="ＭＳ Ｐゴシック"/>
              <a:cs typeface="ＭＳ Ｐゴシック" charset="-128"/>
            </a:endParaRPr>
          </a:p>
        </p:txBody>
      </p:sp>
      <p:sp>
        <p:nvSpPr>
          <p:cNvPr id="4147" name="テキスト ボックス 56"/>
          <p:cNvSpPr txBox="1">
            <a:spLocks noChangeArrowheads="1"/>
          </p:cNvSpPr>
          <p:nvPr/>
        </p:nvSpPr>
        <p:spPr bwMode="auto">
          <a:xfrm>
            <a:off x="7929569" y="1785944"/>
            <a:ext cx="1018217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>
                <a:solidFill>
                  <a:srgbClr val="A04DA3"/>
                </a:solidFill>
                <a:latin typeface="Arial" charset="0"/>
                <a:ea typeface="ＭＳ Ｐゴシック"/>
                <a:cs typeface="ＭＳ Ｐゴシック" charset="-128"/>
              </a:rPr>
              <a:t>SK-IV</a:t>
            </a:r>
            <a:endParaRPr kumimoji="1" lang="ja-JP" altLang="en-US" sz="2400" b="1">
              <a:solidFill>
                <a:srgbClr val="A04DA3"/>
              </a:solidFill>
              <a:latin typeface="Arial" charset="0"/>
              <a:ea typeface="ＭＳ Ｐゴシック"/>
              <a:cs typeface="ＭＳ Ｐゴシック" charset="-128"/>
            </a:endParaRPr>
          </a:p>
        </p:txBody>
      </p:sp>
      <p:pic>
        <p:nvPicPr>
          <p:cNvPr id="14390" name="Picture 29" descr="2002-03-n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3939" y="3814763"/>
            <a:ext cx="92075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9" name="テキスト ボックス 33"/>
          <p:cNvSpPr txBox="1">
            <a:spLocks noChangeArrowheads="1"/>
          </p:cNvSpPr>
          <p:nvPr/>
        </p:nvSpPr>
        <p:spPr bwMode="auto">
          <a:xfrm>
            <a:off x="2152704" y="4799019"/>
            <a:ext cx="1206395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>
                <a:solidFill>
                  <a:srgbClr val="FFFF00"/>
                </a:solidFill>
                <a:latin typeface="Arial" charset="0"/>
                <a:ea typeface="ＭＳ Ｐゴシック"/>
                <a:cs typeface="ＭＳ Ｐゴシック" charset="-128"/>
              </a:rPr>
              <a:t>Acrylic (front)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>
                <a:solidFill>
                  <a:srgbClr val="FFFF00"/>
                </a:solidFill>
                <a:latin typeface="Arial" charset="0"/>
                <a:ea typeface="ＭＳ Ｐゴシック"/>
                <a:cs typeface="ＭＳ Ｐゴシック" charset="-128"/>
              </a:rPr>
              <a:t>+ FRP (back)</a:t>
            </a:r>
            <a:endParaRPr kumimoji="1" lang="ja-JP" altLang="en-US" sz="1200" b="1">
              <a:solidFill>
                <a:srgbClr val="FFFF00"/>
              </a:solidFill>
              <a:latin typeface="Arial" charset="0"/>
              <a:ea typeface="ＭＳ Ｐゴシック"/>
              <a:cs typeface="ＭＳ Ｐゴシック" charset="-128"/>
            </a:endParaRPr>
          </a:p>
        </p:txBody>
      </p:sp>
      <p:pic>
        <p:nvPicPr>
          <p:cNvPr id="14392" name="図 34" descr="DSC_0022.JPG"/>
          <p:cNvPicPr>
            <a:picLocks noChangeAspect="1"/>
          </p:cNvPicPr>
          <p:nvPr/>
        </p:nvPicPr>
        <p:blipFill>
          <a:blip r:embed="rId7"/>
          <a:srcRect l="21512" t="14569" r="11841" b="22305"/>
          <a:stretch>
            <a:fillRect/>
          </a:stretch>
        </p:blipFill>
        <p:spPr bwMode="auto">
          <a:xfrm>
            <a:off x="6929438" y="2214563"/>
            <a:ext cx="21431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93" name="テキスト ボックス 35"/>
          <p:cNvSpPr txBox="1">
            <a:spLocks noChangeArrowheads="1"/>
          </p:cNvSpPr>
          <p:nvPr/>
        </p:nvSpPr>
        <p:spPr bwMode="auto">
          <a:xfrm>
            <a:off x="7342188" y="5227644"/>
            <a:ext cx="1333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Electronics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Upgrade</a:t>
            </a:r>
            <a:endParaRPr kumimoji="1" lang="ja-JP" altLang="en-US" sz="2000" b="1">
              <a:solidFill>
                <a:srgbClr val="000000"/>
              </a:solidFill>
              <a:latin typeface="Calibri" charset="0"/>
              <a:ea typeface="ＭＳ Ｐゴシック"/>
              <a:cs typeface="ＭＳ Ｐゴシック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85875" y="4714876"/>
            <a:ext cx="800100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>
                <a:solidFill>
                  <a:srgbClr val="A04DA3"/>
                </a:solidFill>
                <a:latin typeface="Arial" charset="0"/>
                <a:ea typeface="ＭＳ Ｐゴシック"/>
                <a:cs typeface="ＭＳ Ｐゴシック" charset="-128"/>
              </a:rPr>
              <a:t>SK-I</a:t>
            </a:r>
            <a:endParaRPr kumimoji="1" lang="ja-JP" altLang="en-US" sz="2400" b="1">
              <a:solidFill>
                <a:srgbClr val="A04DA3"/>
              </a:solidFill>
              <a:latin typeface="Arial" charset="0"/>
              <a:ea typeface="ＭＳ Ｐゴシック"/>
              <a:cs typeface="ＭＳ Ｐゴシック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563940" y="4714876"/>
            <a:ext cx="885825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>
                <a:solidFill>
                  <a:srgbClr val="A04DA3"/>
                </a:solidFill>
                <a:latin typeface="Arial" charset="0"/>
                <a:ea typeface="ＭＳ Ｐゴシック"/>
                <a:cs typeface="ＭＳ Ｐゴシック" charset="-128"/>
              </a:rPr>
              <a:t>SK-II</a:t>
            </a:r>
            <a:endParaRPr kumimoji="1" lang="ja-JP" altLang="en-US" sz="2400" b="1">
              <a:solidFill>
                <a:srgbClr val="A04DA3"/>
              </a:solidFill>
              <a:latin typeface="Arial" charset="0"/>
              <a:ea typeface="ＭＳ Ｐゴシック"/>
              <a:cs typeface="ＭＳ Ｐゴシック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756281" y="4714876"/>
            <a:ext cx="969963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>
                <a:solidFill>
                  <a:srgbClr val="A04DA3"/>
                </a:solidFill>
                <a:latin typeface="Arial" charset="0"/>
                <a:ea typeface="ＭＳ Ｐゴシック"/>
                <a:cs typeface="ＭＳ Ｐゴシック" charset="-128"/>
              </a:rPr>
              <a:t>SK-III</a:t>
            </a:r>
            <a:endParaRPr kumimoji="1" lang="ja-JP" altLang="en-US" sz="2400" b="1">
              <a:solidFill>
                <a:srgbClr val="A04DA3"/>
              </a:solidFill>
              <a:latin typeface="Arial" charset="0"/>
              <a:ea typeface="ＭＳ Ｐゴシック"/>
              <a:cs typeface="ＭＳ Ｐゴシック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929569" y="4714881"/>
            <a:ext cx="1018217" cy="4616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>
                <a:solidFill>
                  <a:srgbClr val="A04DA3"/>
                </a:solidFill>
                <a:latin typeface="Arial" charset="0"/>
                <a:ea typeface="ＭＳ Ｐゴシック"/>
                <a:cs typeface="ＭＳ Ｐゴシック" charset="-128"/>
              </a:rPr>
              <a:t>SK-IV</a:t>
            </a:r>
            <a:endParaRPr kumimoji="1" lang="ja-JP" altLang="en-US" sz="2400" b="1">
              <a:solidFill>
                <a:srgbClr val="A04DA3"/>
              </a:solidFill>
              <a:latin typeface="Arial" charset="0"/>
              <a:ea typeface="ＭＳ Ｐゴシック"/>
              <a:cs typeface="ＭＳ Ｐゴシック" charset="-128"/>
            </a:endParaRPr>
          </a:p>
        </p:txBody>
      </p:sp>
      <p:sp>
        <p:nvSpPr>
          <p:cNvPr id="14398" name="テキスト ボックス 59"/>
          <p:cNvSpPr txBox="1">
            <a:spLocks noChangeArrowheads="1"/>
          </p:cNvSpPr>
          <p:nvPr/>
        </p:nvSpPr>
        <p:spPr bwMode="auto">
          <a:xfrm>
            <a:off x="1214439" y="5929319"/>
            <a:ext cx="1206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CC0066"/>
                </a:solidFill>
                <a:latin typeface="Calibri" charset="0"/>
                <a:ea typeface="ＭＳ Ｐゴシック"/>
                <a:cs typeface="ＭＳ Ｐゴシック" charset="-128"/>
              </a:rPr>
              <a:t>5.0 MeV</a:t>
            </a:r>
          </a:p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70C0"/>
                </a:solidFill>
                <a:latin typeface="Calibri" charset="0"/>
                <a:ea typeface="ＭＳ Ｐゴシック"/>
                <a:cs typeface="ＭＳ Ｐゴシック" charset="-128"/>
              </a:rPr>
              <a:t>~4.5 MeV</a:t>
            </a:r>
            <a:endParaRPr kumimoji="1" lang="ja-JP" altLang="en-US" sz="2000" b="1">
              <a:solidFill>
                <a:srgbClr val="0070C0"/>
              </a:solidFill>
              <a:latin typeface="Calibri" charset="0"/>
              <a:ea typeface="ＭＳ Ｐゴシック"/>
              <a:cs typeface="ＭＳ Ｐゴシック" charset="-128"/>
            </a:endParaRPr>
          </a:p>
        </p:txBody>
      </p:sp>
      <p:sp>
        <p:nvSpPr>
          <p:cNvPr id="14399" name="テキスト ボックス 60"/>
          <p:cNvSpPr txBox="1">
            <a:spLocks noChangeArrowheads="1"/>
          </p:cNvSpPr>
          <p:nvPr/>
        </p:nvSpPr>
        <p:spPr bwMode="auto">
          <a:xfrm>
            <a:off x="2894014" y="5899156"/>
            <a:ext cx="1206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CC0066"/>
                </a:solidFill>
                <a:latin typeface="Calibri" charset="0"/>
                <a:ea typeface="ＭＳ Ｐゴシック"/>
                <a:cs typeface="ＭＳ Ｐゴシック" charset="-128"/>
              </a:rPr>
              <a:t>7.0 MeV</a:t>
            </a:r>
          </a:p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70C0"/>
                </a:solidFill>
                <a:latin typeface="Calibri" charset="0"/>
                <a:ea typeface="ＭＳ Ｐゴシック"/>
                <a:cs typeface="ＭＳ Ｐゴシック" charset="-128"/>
              </a:rPr>
              <a:t>~6.5 MeV</a:t>
            </a:r>
            <a:endParaRPr kumimoji="1" lang="ja-JP" altLang="en-US" sz="2000" b="1">
              <a:solidFill>
                <a:srgbClr val="0070C0"/>
              </a:solidFill>
              <a:latin typeface="Calibri" charset="0"/>
              <a:ea typeface="ＭＳ Ｐゴシック"/>
              <a:cs typeface="ＭＳ Ｐゴシック" charset="-128"/>
            </a:endParaRPr>
          </a:p>
        </p:txBody>
      </p:sp>
      <p:sp>
        <p:nvSpPr>
          <p:cNvPr id="14400" name="テキスト ボックス 61"/>
          <p:cNvSpPr txBox="1">
            <a:spLocks noChangeArrowheads="1"/>
          </p:cNvSpPr>
          <p:nvPr/>
        </p:nvSpPr>
        <p:spPr bwMode="auto">
          <a:xfrm>
            <a:off x="5103813" y="5899156"/>
            <a:ext cx="1206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CC0066"/>
                </a:solidFill>
                <a:latin typeface="Calibri" charset="0"/>
                <a:ea typeface="ＭＳ Ｐゴシック"/>
                <a:cs typeface="ＭＳ Ｐゴシック" charset="-128"/>
              </a:rPr>
              <a:t>5.0 MeV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70C0"/>
                </a:solidFill>
                <a:latin typeface="Calibri" charset="0"/>
                <a:ea typeface="ＭＳ Ｐゴシック"/>
                <a:cs typeface="ＭＳ Ｐゴシック" charset="-128"/>
              </a:rPr>
              <a:t>~4.5 MeV</a:t>
            </a:r>
          </a:p>
        </p:txBody>
      </p:sp>
      <p:sp>
        <p:nvSpPr>
          <p:cNvPr id="14401" name="テキスト ボックス 62"/>
          <p:cNvSpPr txBox="1">
            <a:spLocks noChangeArrowheads="1"/>
          </p:cNvSpPr>
          <p:nvPr/>
        </p:nvSpPr>
        <p:spPr bwMode="auto">
          <a:xfrm>
            <a:off x="7839075" y="5903914"/>
            <a:ext cx="1333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CC0066"/>
                </a:solidFill>
                <a:latin typeface="Calibri" charset="0"/>
                <a:ea typeface="ＭＳ Ｐゴシック"/>
                <a:cs typeface="ＭＳ Ｐゴシック" charset="-128"/>
              </a:rPr>
              <a:t>&lt; 4.0 MeV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70C0"/>
                </a:solidFill>
                <a:latin typeface="Calibri" charset="0"/>
                <a:ea typeface="ＭＳ Ｐゴシック"/>
                <a:cs typeface="ＭＳ Ｐゴシック" charset="-128"/>
              </a:rPr>
              <a:t>&lt;~3.5 MeV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Target</a:t>
            </a:r>
            <a:endParaRPr kumimoji="1" lang="ja-JP" altLang="en-US" sz="1600" b="1">
              <a:solidFill>
                <a:srgbClr val="000000"/>
              </a:solidFill>
              <a:latin typeface="Calibri" charset="0"/>
              <a:ea typeface="ＭＳ Ｐゴシック"/>
              <a:cs typeface="ＭＳ Ｐゴシック" charset="-128"/>
            </a:endParaRPr>
          </a:p>
        </p:txBody>
      </p:sp>
      <p:sp>
        <p:nvSpPr>
          <p:cNvPr id="14402" name="テキスト ボックス 62"/>
          <p:cNvSpPr txBox="1">
            <a:spLocks noChangeArrowheads="1"/>
          </p:cNvSpPr>
          <p:nvPr/>
        </p:nvSpPr>
        <p:spPr bwMode="auto">
          <a:xfrm>
            <a:off x="6715125" y="5903914"/>
            <a:ext cx="1206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CC0066"/>
                </a:solidFill>
                <a:latin typeface="Calibri" charset="0"/>
                <a:ea typeface="ＭＳ Ｐゴシック"/>
                <a:cs typeface="ＭＳ Ｐゴシック" charset="-128"/>
              </a:rPr>
              <a:t>~4.5 MeV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>
                <a:solidFill>
                  <a:srgbClr val="0070C0"/>
                </a:solidFill>
                <a:latin typeface="Calibri" charset="0"/>
                <a:ea typeface="ＭＳ Ｐゴシック"/>
                <a:cs typeface="ＭＳ Ｐゴシック" charset="-128"/>
              </a:rPr>
              <a:t>~4.0 MeV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>
                <a:solidFill>
                  <a:srgbClr val="000000"/>
                </a:solidFill>
                <a:latin typeface="Calibri" charset="0"/>
                <a:ea typeface="ＭＳ Ｐゴシック"/>
                <a:cs typeface="ＭＳ Ｐゴシック" charset="-128"/>
              </a:rPr>
              <a:t>Current </a:t>
            </a:r>
            <a:endParaRPr kumimoji="1" lang="ja-JP" altLang="en-US" sz="1600" b="1">
              <a:solidFill>
                <a:srgbClr val="000000"/>
              </a:solidFill>
              <a:latin typeface="Calibri" charset="0"/>
              <a:ea typeface="ＭＳ Ｐゴシック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704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2958"/>
            <a:ext cx="9144000" cy="4532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3389" y="1412776"/>
            <a:ext cx="4463521" cy="373659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8000"/>
                </a:solidFill>
                <a:latin typeface="Arial" charset="0"/>
                <a:ea typeface="ＭＳ Ｐゴシック"/>
              </a:rPr>
              <a:t>slide from Y. </a:t>
            </a:r>
            <a:r>
              <a:rPr lang="en-US" dirty="0" err="1" smtClean="0">
                <a:solidFill>
                  <a:srgbClr val="008000"/>
                </a:solidFill>
                <a:latin typeface="Arial" charset="0"/>
                <a:ea typeface="ＭＳ Ｐゴシック"/>
              </a:rPr>
              <a:t>Koshio</a:t>
            </a:r>
            <a:r>
              <a:rPr lang="en-US" dirty="0" smtClean="0">
                <a:solidFill>
                  <a:srgbClr val="008000"/>
                </a:solidFill>
                <a:latin typeface="Arial" charset="0"/>
                <a:ea typeface="ＭＳ Ｐゴシック"/>
              </a:rPr>
              <a:t> talk at Neutrino 2014</a:t>
            </a:r>
            <a:endParaRPr lang="en-US" dirty="0">
              <a:solidFill>
                <a:srgbClr val="008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6662" y="461042"/>
            <a:ext cx="8991216" cy="102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127296"/>
          <a:lstStyle/>
          <a:p>
            <a:pPr algn="l" defTabSz="9141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600" b="0" u="none" dirty="0">
                <a:solidFill>
                  <a:srgbClr val="0000FF"/>
                </a:solidFill>
                <a:effectLst/>
              </a:rPr>
              <a:t>Recent Results Super-K Solar</a:t>
            </a:r>
          </a:p>
        </p:txBody>
      </p:sp>
      <p:sp>
        <p:nvSpPr>
          <p:cNvPr id="2" name="Rectangle 1"/>
          <p:cNvSpPr/>
          <p:nvPr/>
        </p:nvSpPr>
        <p:spPr>
          <a:xfrm>
            <a:off x="5032215" y="4999333"/>
            <a:ext cx="3810334" cy="13824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1281" y="6180533"/>
            <a:ext cx="3810334" cy="13824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968" y="3594100"/>
            <a:ext cx="4255032" cy="3263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SK-I Solar Neutrino Results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037143" y="1295406"/>
          <a:ext cx="3954463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7" name="Equation" r:id="rId4" imgW="2082800" imgH="711200" progId="Equation.3">
                  <p:embed/>
                </p:oleObj>
              </mc:Choice>
              <mc:Fallback>
                <p:oleObj name="Equation" r:id="rId4" imgW="20828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7143" y="1295406"/>
                        <a:ext cx="3954463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0600"/>
            <a:ext cx="50629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1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63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3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smtClean="0"/>
              <a:t>of Recent SK </a:t>
            </a:r>
            <a:r>
              <a:rPr lang="en-US" dirty="0" smtClean="0"/>
              <a:t>Solar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68766"/>
            <a:ext cx="7626176" cy="5331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3" y="116632"/>
            <a:ext cx="5336372" cy="373659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8000"/>
                </a:solidFill>
                <a:latin typeface="Arial" charset="0"/>
                <a:ea typeface="ヒラギノ角ゴ ProN W3"/>
                <a:cs typeface="ヒラギノ角ゴ ProN W3"/>
              </a:rPr>
              <a:t>results slides from Y. </a:t>
            </a:r>
            <a:r>
              <a:rPr lang="en-US" dirty="0" err="1" smtClean="0">
                <a:solidFill>
                  <a:srgbClr val="008000"/>
                </a:solidFill>
                <a:latin typeface="Arial" charset="0"/>
                <a:ea typeface="ヒラギノ角ゴ ProN W3"/>
                <a:cs typeface="ヒラギノ角ゴ ProN W3"/>
              </a:rPr>
              <a:t>Koshio</a:t>
            </a:r>
            <a:r>
              <a:rPr lang="en-US" dirty="0" smtClean="0">
                <a:solidFill>
                  <a:srgbClr val="008000"/>
                </a:solidFill>
                <a:latin typeface="Arial" charset="0"/>
                <a:ea typeface="ヒラギノ角ゴ ProN W3"/>
                <a:cs typeface="ヒラギノ角ゴ ProN W3"/>
              </a:rPr>
              <a:t> talk at Neutrino 2014</a:t>
            </a:r>
            <a:endParaRPr lang="en-US" dirty="0">
              <a:solidFill>
                <a:srgbClr val="008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18092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2"/>
            <a:ext cx="9144000" cy="66480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697854" y="6365703"/>
            <a:ext cx="446147" cy="38395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1" tIns="45706" rIns="91411" bIns="45706" numCol="1" spcCol="0" rtlCol="0" anchor="t" anchorCtr="0" compatLnSpc="1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99440" y="6365703"/>
            <a:ext cx="446147" cy="38395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1" tIns="45706" rIns="91411" bIns="45706" numCol="1" spcCol="0" rtlCol="0" anchor="t" anchorCtr="0" compatLnSpc="1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4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74" y="-25723"/>
            <a:ext cx="896620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866464"/>
            <a:ext cx="9144000" cy="503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79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Neutrino-Nucleus Coherent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99170"/>
            <a:ext cx="9286262" cy="5158830"/>
          </a:xfrm>
        </p:spPr>
        <p:txBody>
          <a:bodyPr>
            <a:normAutofit/>
          </a:bodyPr>
          <a:lstStyle/>
          <a:p>
            <a:r>
              <a:rPr lang="en-US" sz="2000" dirty="0"/>
              <a:t>background for dark matter searches	   </a:t>
            </a:r>
            <a:r>
              <a:rPr lang="en-US" sz="1600" dirty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>
                <a:solidFill>
                  <a:schemeClr val="accent2"/>
                </a:solidFill>
                <a:sym typeface="Wingdings"/>
              </a:rPr>
              <a:t>  </a:t>
            </a:r>
            <a:r>
              <a:rPr lang="en-US" sz="2000" dirty="0" err="1"/>
              <a:t>CoGeNT</a:t>
            </a:r>
            <a:r>
              <a:rPr lang="en-US" sz="2000" dirty="0"/>
              <a:t> </a:t>
            </a:r>
            <a:r>
              <a:rPr lang="en-US" sz="2000" dirty="0" err="1">
                <a:latin typeface="Symbol" charset="2"/>
                <a:cs typeface="Symbol" charset="2"/>
              </a:rPr>
              <a:t>ν</a:t>
            </a:r>
            <a:r>
              <a:rPr lang="en-US" sz="2000" dirty="0"/>
              <a:t>-nucleus recoil spectrum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cross section goes as A</a:t>
            </a:r>
            <a:r>
              <a:rPr lang="en-US" sz="2000" baseline="30000" dirty="0"/>
              <a:t>2</a:t>
            </a:r>
            <a:r>
              <a:rPr lang="en-US" sz="2000" dirty="0"/>
              <a:t>; kg-sized detectors as opposed to </a:t>
            </a:r>
            <a:r>
              <a:rPr lang="en-US" sz="2000" dirty="0" err="1"/>
              <a:t>tonne</a:t>
            </a:r>
            <a:r>
              <a:rPr lang="en-US" sz="2000" dirty="0"/>
              <a:t>-scale!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02" y="2177407"/>
            <a:ext cx="4864703" cy="3396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684" y="5490006"/>
            <a:ext cx="4801327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Snowmass WIMP Dark Matter Detection, arXiv:1310.8327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78" y="2335886"/>
            <a:ext cx="3794188" cy="3139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0336" y="5489920"/>
            <a:ext cx="3326552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P.S. </a:t>
            </a:r>
            <a:r>
              <a:rPr lang="en-US" sz="1400" dirty="0" err="1">
                <a:solidFill>
                  <a:srgbClr val="008000"/>
                </a:solidFill>
              </a:rPr>
              <a:t>Barbeau</a:t>
            </a:r>
            <a:r>
              <a:rPr lang="en-US" sz="1400" dirty="0">
                <a:solidFill>
                  <a:srgbClr val="008000"/>
                </a:solidFill>
              </a:rPr>
              <a:t>, talk at Neutrino 2014 talk</a:t>
            </a:r>
          </a:p>
        </p:txBody>
      </p:sp>
    </p:spTree>
    <p:extLst>
      <p:ext uri="{BB962C8B-B14F-4D97-AF65-F5344CB8AC3E}">
        <p14:creationId xmlns:p14="http://schemas.microsoft.com/office/powerpoint/2010/main" val="132590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Text Box 2"/>
          <p:cNvSpPr txBox="1">
            <a:spLocks noChangeArrowheads="1"/>
          </p:cNvSpPr>
          <p:nvPr/>
        </p:nvSpPr>
        <p:spPr bwMode="auto">
          <a:xfrm>
            <a:off x="107950" y="3284538"/>
            <a:ext cx="4997450" cy="36089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6666"/>
                </a:solidFill>
                <a:latin typeface="Arial" charset="0"/>
              </a:rPr>
              <a:t>1000 </a:t>
            </a:r>
            <a:r>
              <a:rPr lang="en-US" b="1" dirty="0" err="1">
                <a:solidFill>
                  <a:srgbClr val="006666"/>
                </a:solidFill>
                <a:latin typeface="Arial" charset="0"/>
              </a:rPr>
              <a:t>tonnes</a:t>
            </a:r>
            <a:r>
              <a:rPr lang="en-US" b="1" dirty="0">
                <a:solidFill>
                  <a:srgbClr val="006666"/>
                </a:solidFill>
                <a:latin typeface="Arial" charset="0"/>
              </a:rPr>
              <a:t> D</a:t>
            </a:r>
            <a:r>
              <a:rPr lang="en-US" b="1" baseline="-25000" dirty="0">
                <a:solidFill>
                  <a:srgbClr val="006666"/>
                </a:solidFill>
                <a:latin typeface="Arial" charset="0"/>
              </a:rPr>
              <a:t>2</a:t>
            </a:r>
            <a:r>
              <a:rPr lang="en-US" b="1" dirty="0">
                <a:solidFill>
                  <a:srgbClr val="006666"/>
                </a:solidFill>
                <a:latin typeface="Arial" charset="0"/>
              </a:rPr>
              <a:t>O</a:t>
            </a:r>
          </a:p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6666"/>
                </a:solidFill>
                <a:latin typeface="Arial" charset="0"/>
              </a:rPr>
              <a:t>12 </a:t>
            </a:r>
            <a:r>
              <a:rPr lang="en-US" dirty="0" err="1">
                <a:solidFill>
                  <a:srgbClr val="006666"/>
                </a:solidFill>
                <a:latin typeface="Arial" charset="0"/>
              </a:rPr>
              <a:t>m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 diameter Acrylic Vessel</a:t>
            </a:r>
          </a:p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6666"/>
                </a:solidFill>
                <a:latin typeface="Arial" charset="0"/>
              </a:rPr>
              <a:t>18 </a:t>
            </a:r>
            <a:r>
              <a:rPr lang="en-US" dirty="0" err="1">
                <a:solidFill>
                  <a:srgbClr val="006666"/>
                </a:solidFill>
                <a:latin typeface="Arial" charset="0"/>
              </a:rPr>
              <a:t>m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 diameter support structure; 9500 </a:t>
            </a:r>
            <a:r>
              <a:rPr lang="en-US" dirty="0" err="1">
                <a:solidFill>
                  <a:srgbClr val="006666"/>
                </a:solidFill>
                <a:latin typeface="Arial" charset="0"/>
              </a:rPr>
              <a:t>PMTs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 (</a:t>
            </a:r>
            <a:r>
              <a:rPr lang="en-US" dirty="0" smtClean="0">
                <a:solidFill>
                  <a:srgbClr val="006666"/>
                </a:solidFill>
                <a:latin typeface="Arial" charset="0"/>
              </a:rPr>
              <a:t>~55% 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photocathode coverage)</a:t>
            </a:r>
          </a:p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6666"/>
                </a:solidFill>
                <a:latin typeface="Arial" charset="0"/>
              </a:rPr>
              <a:t>1700 </a:t>
            </a:r>
            <a:r>
              <a:rPr lang="en-US" dirty="0" err="1">
                <a:solidFill>
                  <a:srgbClr val="006666"/>
                </a:solidFill>
                <a:latin typeface="Arial" charset="0"/>
              </a:rPr>
              <a:t>tonnes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 inner shielding H</a:t>
            </a:r>
            <a:r>
              <a:rPr lang="en-US" baseline="-25000" dirty="0">
                <a:solidFill>
                  <a:srgbClr val="006666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O</a:t>
            </a:r>
          </a:p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6666"/>
                </a:solidFill>
                <a:latin typeface="Arial" charset="0"/>
              </a:rPr>
              <a:t>5300 </a:t>
            </a:r>
            <a:r>
              <a:rPr lang="en-US" dirty="0" err="1">
                <a:solidFill>
                  <a:srgbClr val="006666"/>
                </a:solidFill>
                <a:latin typeface="Arial" charset="0"/>
              </a:rPr>
              <a:t>tonnes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 outer shielding H</a:t>
            </a:r>
            <a:r>
              <a:rPr lang="en-US" baseline="-25000" dirty="0">
                <a:solidFill>
                  <a:srgbClr val="006666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O</a:t>
            </a:r>
          </a:p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err="1">
                <a:solidFill>
                  <a:srgbClr val="006666"/>
                </a:solidFill>
                <a:latin typeface="Arial" charset="0"/>
              </a:rPr>
              <a:t>Urylon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 liner radon seal</a:t>
            </a:r>
          </a:p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6666"/>
              </a:solidFill>
              <a:latin typeface="Arial" charset="0"/>
            </a:endParaRPr>
          </a:p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6666"/>
                </a:solidFill>
                <a:latin typeface="Arial" charset="0"/>
              </a:rPr>
              <a:t>depth: 2092 </a:t>
            </a:r>
            <a:r>
              <a:rPr lang="en-US" dirty="0" err="1">
                <a:solidFill>
                  <a:srgbClr val="006666"/>
                </a:solidFill>
                <a:latin typeface="Arial" charset="0"/>
              </a:rPr>
              <a:t>m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 (~6010 </a:t>
            </a:r>
            <a:r>
              <a:rPr lang="en-US" dirty="0" err="1">
                <a:solidFill>
                  <a:srgbClr val="006666"/>
                </a:solidFill>
                <a:latin typeface="Arial" charset="0"/>
              </a:rPr>
              <a:t>m.w.e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.) ~70 </a:t>
            </a:r>
            <a:r>
              <a:rPr lang="en-US" dirty="0" err="1">
                <a:solidFill>
                  <a:srgbClr val="006666"/>
                </a:solidFill>
                <a:latin typeface="Arial" charset="0"/>
              </a:rPr>
              <a:t>muons</a:t>
            </a:r>
            <a:r>
              <a:rPr lang="en-US" dirty="0">
                <a:solidFill>
                  <a:srgbClr val="006666"/>
                </a:solidFill>
                <a:latin typeface="Arial" charset="0"/>
              </a:rPr>
              <a:t>/day</a:t>
            </a:r>
          </a:p>
        </p:txBody>
      </p:sp>
      <p:pic>
        <p:nvPicPr>
          <p:cNvPr id="474115" name="Picture 3" descr="MINE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9064"/>
            <a:ext cx="4368800" cy="2878137"/>
          </a:xfrm>
          <a:prstGeom prst="rect">
            <a:avLst/>
          </a:prstGeom>
          <a:noFill/>
        </p:spPr>
      </p:pic>
      <p:sp>
        <p:nvSpPr>
          <p:cNvPr id="474116" name="Rectangle 4"/>
          <p:cNvSpPr>
            <a:spLocks noGrp="1" noChangeArrowheads="1"/>
          </p:cNvSpPr>
          <p:nvPr>
            <p:ph type="title"/>
          </p:nvPr>
        </p:nvSpPr>
        <p:spPr>
          <a:xfrm>
            <a:off x="4932363" y="115888"/>
            <a:ext cx="3960812" cy="1655762"/>
          </a:xfrm>
        </p:spPr>
        <p:txBody>
          <a:bodyPr/>
          <a:lstStyle/>
          <a:p>
            <a:r>
              <a:rPr lang="en-US" sz="4000" b="1"/>
              <a:t>Sudbury Neutrino Observatory</a:t>
            </a:r>
          </a:p>
        </p:txBody>
      </p:sp>
      <p:pic>
        <p:nvPicPr>
          <p:cNvPr id="4741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989138"/>
            <a:ext cx="39576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18" name="Line 6"/>
          <p:cNvSpPr>
            <a:spLocks noChangeShapeType="1"/>
          </p:cNvSpPr>
          <p:nvPr/>
        </p:nvSpPr>
        <p:spPr bwMode="auto">
          <a:xfrm>
            <a:off x="3276600" y="3860801"/>
            <a:ext cx="3240088" cy="6477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74119" name="Line 7"/>
          <p:cNvSpPr>
            <a:spLocks noChangeShapeType="1"/>
          </p:cNvSpPr>
          <p:nvPr/>
        </p:nvSpPr>
        <p:spPr bwMode="auto">
          <a:xfrm>
            <a:off x="2124081" y="3500440"/>
            <a:ext cx="4752975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74120" name="Line 8"/>
          <p:cNvSpPr>
            <a:spLocks noChangeShapeType="1"/>
          </p:cNvSpPr>
          <p:nvPr/>
        </p:nvSpPr>
        <p:spPr bwMode="auto">
          <a:xfrm>
            <a:off x="3635381" y="5013325"/>
            <a:ext cx="2595563" cy="714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74121" name="Line 9"/>
          <p:cNvSpPr>
            <a:spLocks noChangeShapeType="1"/>
          </p:cNvSpPr>
          <p:nvPr/>
        </p:nvSpPr>
        <p:spPr bwMode="auto">
          <a:xfrm>
            <a:off x="3708401" y="5373688"/>
            <a:ext cx="2303463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74122" name="Line 10"/>
          <p:cNvSpPr>
            <a:spLocks noChangeShapeType="1"/>
          </p:cNvSpPr>
          <p:nvPr/>
        </p:nvSpPr>
        <p:spPr bwMode="auto">
          <a:xfrm>
            <a:off x="4211638" y="4508500"/>
            <a:ext cx="187325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74123" name="Line 11"/>
          <p:cNvSpPr>
            <a:spLocks noChangeShapeType="1"/>
          </p:cNvSpPr>
          <p:nvPr/>
        </p:nvSpPr>
        <p:spPr bwMode="auto">
          <a:xfrm>
            <a:off x="2627314" y="5805488"/>
            <a:ext cx="3457575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2" name="Picture 4" descr="sno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5463" y="44456"/>
            <a:ext cx="963612" cy="1268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5991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 descr="PS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48768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Photos</a:t>
            </a:r>
          </a:p>
        </p:txBody>
      </p:sp>
      <p:pic>
        <p:nvPicPr>
          <p:cNvPr id="513028" name="Picture 4" descr="AV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r="778"/>
          <a:stretch>
            <a:fillRect/>
          </a:stretch>
        </p:blipFill>
        <p:spPr>
          <a:xfrm>
            <a:off x="4572006" y="331788"/>
            <a:ext cx="4422775" cy="6192837"/>
          </a:xfrm>
          <a:noFill/>
          <a:ln/>
        </p:spPr>
      </p:pic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827088" y="59848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</a:rPr>
              <a:t>SNO detector</a:t>
            </a:r>
          </a:p>
        </p:txBody>
      </p:sp>
    </p:spTree>
    <p:extLst>
      <p:ext uri="{BB962C8B-B14F-4D97-AF65-F5344CB8AC3E}">
        <p14:creationId xmlns:p14="http://schemas.microsoft.com/office/powerpoint/2010/main" val="5116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Line 1"/>
          <p:cNvSpPr>
            <a:spLocks noChangeShapeType="1"/>
          </p:cNvSpPr>
          <p:nvPr/>
        </p:nvSpPr>
        <p:spPr bwMode="auto">
          <a:xfrm>
            <a:off x="267892" y="6179351"/>
            <a:ext cx="8617148" cy="1117"/>
          </a:xfrm>
          <a:prstGeom prst="line">
            <a:avLst/>
          </a:prstGeom>
          <a:noFill/>
          <a:ln w="12700" cap="flat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  <a:sym typeface="Arial" charset="0"/>
            </a:endParaRP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232172" y="303616"/>
            <a:ext cx="8617148" cy="1117"/>
          </a:xfrm>
          <a:prstGeom prst="line">
            <a:avLst/>
          </a:prstGeom>
          <a:noFill/>
          <a:ln w="76200" cap="flat">
            <a:solidFill>
              <a:srgbClr val="9D3B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  <a:sym typeface="Arial" charset="0"/>
            </a:endParaRPr>
          </a:p>
        </p:txBody>
      </p:sp>
      <p:sp>
        <p:nvSpPr>
          <p:cNvPr id="3075" name="Rectangle 3"/>
          <p:cNvSpPr>
            <a:spLocks/>
          </p:cNvSpPr>
          <p:nvPr/>
        </p:nvSpPr>
        <p:spPr bwMode="auto">
          <a:xfrm>
            <a:off x="2" y="3955709"/>
            <a:ext cx="3349631" cy="69249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24" bIns="0">
            <a:prstTxWarp prst="textNoShape">
              <a:avLst/>
            </a:prstTxWarp>
            <a:spAutoFit/>
          </a:bodyPr>
          <a:lstStyle/>
          <a:p>
            <a:pPr marL="349236" defTabSz="914118" fontAlgn="base">
              <a:spcBef>
                <a:spcPct val="0"/>
              </a:spcBef>
              <a:spcAft>
                <a:spcPct val="0"/>
              </a:spcAft>
              <a:buClr>
                <a:srgbClr val="00CC00"/>
              </a:buClr>
              <a:buSzPct val="100000"/>
              <a:buFont typeface="Times New Roman" charset="0"/>
              <a:buChar char="-"/>
            </a:pP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measures total </a:t>
            </a:r>
            <a:r>
              <a:rPr lang="en-US" sz="1500" baseline="30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8</a:t>
            </a: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B </a:t>
            </a:r>
            <a:r>
              <a:rPr lang="en-US" sz="1500" dirty="0" err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flux from the Sun</a:t>
            </a:r>
          </a:p>
          <a:p>
            <a:pPr marL="349236" defTabSz="914118" fontAlgn="base">
              <a:spcBef>
                <a:spcPct val="0"/>
              </a:spcBef>
              <a:spcAft>
                <a:spcPct val="0"/>
              </a:spcAft>
              <a:buClr>
                <a:srgbClr val="00CC00"/>
              </a:buClr>
              <a:buSzPct val="100000"/>
              <a:buFont typeface="Times New Roman" charset="0"/>
              <a:buChar char="-"/>
            </a:pP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equal cross section for all active </a:t>
            </a:r>
            <a:r>
              <a:rPr lang="en-US" sz="1500" dirty="0" err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flavors</a:t>
            </a:r>
          </a:p>
          <a:p>
            <a:pPr marL="349236" defTabSz="914118" fontAlgn="base">
              <a:spcBef>
                <a:spcPct val="0"/>
              </a:spcBef>
              <a:spcAft>
                <a:spcPct val="0"/>
              </a:spcAft>
              <a:buClr>
                <a:srgbClr val="00CC00"/>
              </a:buClr>
              <a:buSzPct val="100000"/>
              <a:buFont typeface="Times New Roman" charset="0"/>
              <a:buChar char="-"/>
            </a:pP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Q-value 2.22 </a:t>
            </a:r>
            <a:r>
              <a:rPr lang="en-US" sz="15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MeV</a:t>
            </a:r>
            <a:endParaRPr lang="en-US" sz="15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94023" y="3236572"/>
            <a:ext cx="554916" cy="527813"/>
            <a:chOff x="0" y="0"/>
            <a:chExt cx="497" cy="472"/>
          </a:xfrm>
        </p:grpSpPr>
        <p:sp>
          <p:nvSpPr>
            <p:cNvPr id="3078" name="Oval 6"/>
            <p:cNvSpPr>
              <a:spLocks/>
            </p:cNvSpPr>
            <p:nvPr/>
          </p:nvSpPr>
          <p:spPr bwMode="auto">
            <a:xfrm>
              <a:off x="0" y="0"/>
              <a:ext cx="497" cy="472"/>
            </a:xfrm>
            <a:prstGeom prst="ellipse">
              <a:avLst/>
            </a:prstGeom>
            <a:solidFill>
              <a:srgbClr val="0099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  <a:sym typeface="Arial" charset="0"/>
              </a:endParaRPr>
            </a:p>
          </p:txBody>
        </p:sp>
        <p:sp>
          <p:nvSpPr>
            <p:cNvPr id="3079" name="Rectangle 7"/>
            <p:cNvSpPr>
              <a:spLocks/>
            </p:cNvSpPr>
            <p:nvPr/>
          </p:nvSpPr>
          <p:spPr bwMode="auto">
            <a:xfrm>
              <a:off x="22" y="58"/>
              <a:ext cx="454" cy="34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96807" bIns="38100" anchor="ctr">
              <a:prstTxWarp prst="textNoShape">
                <a:avLst/>
              </a:prstTxWarp>
              <a:spAutoFit/>
            </a:bodyPr>
            <a:lstStyle/>
            <a:p>
              <a:pPr marL="13393" algn="ctr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NC</a:t>
              </a:r>
            </a:p>
          </p:txBody>
        </p:sp>
      </p:grpSp>
      <p:sp>
        <p:nvSpPr>
          <p:cNvPr id="3080" name="Rectangle 8"/>
          <p:cNvSpPr>
            <a:spLocks/>
          </p:cNvSpPr>
          <p:nvPr/>
        </p:nvSpPr>
        <p:spPr bwMode="auto">
          <a:xfrm>
            <a:off x="1140912" y="3236566"/>
            <a:ext cx="3126288" cy="612800"/>
          </a:xfrm>
          <a:prstGeom prst="rect">
            <a:avLst/>
          </a:prstGeom>
          <a:gradFill rotWithShape="0">
            <a:gsLst>
              <a:gs pos="0">
                <a:srgbClr val="339933"/>
              </a:gs>
              <a:gs pos="100000">
                <a:srgbClr val="FFFFFF"/>
              </a:gs>
            </a:gsLst>
            <a:lin ang="2700000" scaled="1"/>
          </a:gradFill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  <a:sym typeface="Arial" charset="0"/>
            </a:endParaRPr>
          </a:p>
        </p:txBody>
      </p:sp>
      <p:sp>
        <p:nvSpPr>
          <p:cNvPr id="3081" name="Rectangle 9"/>
          <p:cNvSpPr>
            <a:spLocks/>
          </p:cNvSpPr>
          <p:nvPr/>
        </p:nvSpPr>
        <p:spPr bwMode="auto">
          <a:xfrm>
            <a:off x="4100907" y="3535139"/>
            <a:ext cx="167480" cy="26167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700" i="1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x</a:t>
            </a:r>
            <a:endParaRPr lang="en-US" sz="1700" i="1" dirty="0">
              <a:solidFill>
                <a:srgbClr val="005A58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3082" name="Rectangle 10"/>
          <p:cNvSpPr>
            <a:spLocks/>
          </p:cNvSpPr>
          <p:nvPr/>
        </p:nvSpPr>
        <p:spPr bwMode="auto">
          <a:xfrm>
            <a:off x="1427931" y="3535139"/>
            <a:ext cx="167480" cy="26167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700" i="1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x</a:t>
            </a:r>
            <a:endParaRPr lang="en-US" sz="1700" i="1" dirty="0">
              <a:solidFill>
                <a:srgbClr val="005A58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3083" name="Rectangle 11"/>
          <p:cNvSpPr>
            <a:spLocks/>
          </p:cNvSpPr>
          <p:nvPr/>
        </p:nvSpPr>
        <p:spPr bwMode="auto">
          <a:xfrm>
            <a:off x="3839645" y="3237684"/>
            <a:ext cx="213257" cy="4618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endParaRPr lang="en-US" sz="3000" dirty="0">
              <a:solidFill>
                <a:srgbClr val="005A58"/>
              </a:solidFill>
              <a:latin typeface="Symbol" charset="2"/>
              <a:ea typeface="Symbol" charset="2"/>
              <a:cs typeface="Symbol" charset="2"/>
              <a:sym typeface="Symbol" charset="2"/>
            </a:endParaRPr>
          </a:p>
        </p:txBody>
      </p:sp>
      <p:sp>
        <p:nvSpPr>
          <p:cNvPr id="3084" name="Rectangle 12"/>
          <p:cNvSpPr>
            <a:spLocks/>
          </p:cNvSpPr>
          <p:nvPr/>
        </p:nvSpPr>
        <p:spPr bwMode="auto">
          <a:xfrm>
            <a:off x="1159969" y="3237684"/>
            <a:ext cx="213257" cy="4618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endParaRPr lang="en-US" sz="3000" dirty="0">
              <a:solidFill>
                <a:srgbClr val="005A58"/>
              </a:solidFill>
              <a:latin typeface="Symbol" charset="2"/>
              <a:ea typeface="Symbol" charset="2"/>
              <a:cs typeface="Symbol" charset="2"/>
              <a:sym typeface="Symbol" charset="2"/>
            </a:endParaRPr>
          </a:p>
        </p:txBody>
      </p:sp>
      <p:sp>
        <p:nvSpPr>
          <p:cNvPr id="3085" name="Rectangle 13"/>
          <p:cNvSpPr>
            <a:spLocks/>
          </p:cNvSpPr>
          <p:nvPr/>
        </p:nvSpPr>
        <p:spPr bwMode="auto">
          <a:xfrm>
            <a:off x="3590654" y="3237684"/>
            <a:ext cx="225423" cy="46527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+</a:t>
            </a:r>
          </a:p>
        </p:txBody>
      </p:sp>
      <p:sp>
        <p:nvSpPr>
          <p:cNvPr id="3086" name="Rectangle 14"/>
          <p:cNvSpPr>
            <a:spLocks/>
          </p:cNvSpPr>
          <p:nvPr/>
        </p:nvSpPr>
        <p:spPr bwMode="auto">
          <a:xfrm>
            <a:off x="3004474" y="3237684"/>
            <a:ext cx="225423" cy="46527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+</a:t>
            </a:r>
          </a:p>
        </p:txBody>
      </p:sp>
      <p:sp>
        <p:nvSpPr>
          <p:cNvPr id="3087" name="Rectangle 15"/>
          <p:cNvSpPr>
            <a:spLocks/>
          </p:cNvSpPr>
          <p:nvPr/>
        </p:nvSpPr>
        <p:spPr bwMode="auto">
          <a:xfrm>
            <a:off x="2235185" y="3237684"/>
            <a:ext cx="409767" cy="4976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→</a:t>
            </a:r>
          </a:p>
        </p:txBody>
      </p:sp>
      <p:sp>
        <p:nvSpPr>
          <p:cNvPr id="3088" name="Rectangle 16"/>
          <p:cNvSpPr>
            <a:spLocks/>
          </p:cNvSpPr>
          <p:nvPr/>
        </p:nvSpPr>
        <p:spPr bwMode="auto">
          <a:xfrm>
            <a:off x="1651237" y="3237684"/>
            <a:ext cx="225423" cy="46527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+</a:t>
            </a:r>
          </a:p>
        </p:txBody>
      </p:sp>
      <p:sp>
        <p:nvSpPr>
          <p:cNvPr id="3089" name="Rectangle 17"/>
          <p:cNvSpPr>
            <a:spLocks/>
          </p:cNvSpPr>
          <p:nvPr/>
        </p:nvSpPr>
        <p:spPr bwMode="auto">
          <a:xfrm>
            <a:off x="3304820" y="3280178"/>
            <a:ext cx="192043" cy="4618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n</a:t>
            </a:r>
            <a:endParaRPr lang="en-US" sz="3000" dirty="0">
              <a:solidFill>
                <a:srgbClr val="005A58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3090" name="Rectangle 18"/>
          <p:cNvSpPr>
            <a:spLocks/>
          </p:cNvSpPr>
          <p:nvPr/>
        </p:nvSpPr>
        <p:spPr bwMode="auto">
          <a:xfrm>
            <a:off x="2732041" y="3280178"/>
            <a:ext cx="192043" cy="4618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p</a:t>
            </a:r>
            <a:endParaRPr lang="en-US" sz="3000" dirty="0">
              <a:solidFill>
                <a:srgbClr val="005A58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3091" name="Rectangle 19"/>
          <p:cNvSpPr>
            <a:spLocks/>
          </p:cNvSpPr>
          <p:nvPr/>
        </p:nvSpPr>
        <p:spPr bwMode="auto">
          <a:xfrm>
            <a:off x="1946003" y="3280178"/>
            <a:ext cx="192043" cy="4618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</a:t>
            </a:r>
            <a:endParaRPr lang="en-US" sz="3000" dirty="0">
              <a:solidFill>
                <a:srgbClr val="005A58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94024" y="1473406"/>
            <a:ext cx="554916" cy="526851"/>
            <a:chOff x="0" y="0"/>
            <a:chExt cx="497" cy="472"/>
          </a:xfrm>
        </p:grpSpPr>
        <p:sp>
          <p:nvSpPr>
            <p:cNvPr id="3094" name="Oval 22"/>
            <p:cNvSpPr>
              <a:spLocks/>
            </p:cNvSpPr>
            <p:nvPr/>
          </p:nvSpPr>
          <p:spPr bwMode="auto">
            <a:xfrm>
              <a:off x="0" y="0"/>
              <a:ext cx="497" cy="472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  <a:sym typeface="Arial" charset="0"/>
              </a:endParaRPr>
            </a:p>
          </p:txBody>
        </p:sp>
        <p:sp>
          <p:nvSpPr>
            <p:cNvPr id="3095" name="Rectangle 23"/>
            <p:cNvSpPr>
              <a:spLocks/>
            </p:cNvSpPr>
            <p:nvPr/>
          </p:nvSpPr>
          <p:spPr bwMode="auto">
            <a:xfrm>
              <a:off x="22" y="67"/>
              <a:ext cx="454" cy="34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96807" bIns="38100" anchor="ctr">
              <a:prstTxWarp prst="textNoShape">
                <a:avLst/>
              </a:prstTxWarp>
              <a:spAutoFit/>
            </a:bodyPr>
            <a:lstStyle/>
            <a:p>
              <a:pPr marL="13393" algn="ctr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CC</a:t>
              </a:r>
            </a:p>
          </p:txBody>
        </p:sp>
      </p:grpSp>
      <p:sp>
        <p:nvSpPr>
          <p:cNvPr id="3096" name="Rectangle 24"/>
          <p:cNvSpPr>
            <a:spLocks/>
          </p:cNvSpPr>
          <p:nvPr/>
        </p:nvSpPr>
        <p:spPr bwMode="auto">
          <a:xfrm>
            <a:off x="1066800" y="1393039"/>
            <a:ext cx="3162015" cy="663029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2700000" scaled="1"/>
          </a:gradFill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  <a:sym typeface="Arial" charset="0"/>
            </a:endParaRPr>
          </a:p>
        </p:txBody>
      </p:sp>
      <p:sp>
        <p:nvSpPr>
          <p:cNvPr id="3097" name="Rectangle 25"/>
          <p:cNvSpPr>
            <a:spLocks/>
          </p:cNvSpPr>
          <p:nvPr/>
        </p:nvSpPr>
        <p:spPr bwMode="auto">
          <a:xfrm>
            <a:off x="3869784" y="1476750"/>
            <a:ext cx="340044" cy="4977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e</a:t>
            </a:r>
            <a:r>
              <a:rPr lang="en-US" sz="3200" baseline="31000" dirty="0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−</a:t>
            </a:r>
          </a:p>
        </p:txBody>
      </p:sp>
      <p:sp>
        <p:nvSpPr>
          <p:cNvPr id="3098" name="Rectangle 26"/>
          <p:cNvSpPr>
            <a:spLocks/>
          </p:cNvSpPr>
          <p:nvPr/>
        </p:nvSpPr>
        <p:spPr bwMode="auto">
          <a:xfrm>
            <a:off x="3283606" y="1476749"/>
            <a:ext cx="207675" cy="4978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p</a:t>
            </a:r>
            <a:endParaRPr lang="en-US" sz="3200" dirty="0">
              <a:solidFill>
                <a:srgbClr val="005A58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3099" name="Rectangle 27"/>
          <p:cNvSpPr>
            <a:spLocks/>
          </p:cNvSpPr>
          <p:nvPr/>
        </p:nvSpPr>
        <p:spPr bwMode="auto">
          <a:xfrm>
            <a:off x="2687378" y="1476749"/>
            <a:ext cx="207675" cy="4978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p</a:t>
            </a:r>
            <a:endParaRPr lang="en-US" sz="3200" dirty="0">
              <a:solidFill>
                <a:srgbClr val="005A58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3100" name="Rectangle 28"/>
          <p:cNvSpPr>
            <a:spLocks/>
          </p:cNvSpPr>
          <p:nvPr/>
        </p:nvSpPr>
        <p:spPr bwMode="auto">
          <a:xfrm>
            <a:off x="1874545" y="1476749"/>
            <a:ext cx="207675" cy="4978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</a:t>
            </a:r>
            <a:endParaRPr lang="en-US" sz="3200" dirty="0">
              <a:solidFill>
                <a:srgbClr val="005A58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3101" name="Rectangle 29"/>
          <p:cNvSpPr>
            <a:spLocks/>
          </p:cNvSpPr>
          <p:nvPr/>
        </p:nvSpPr>
        <p:spPr bwMode="auto">
          <a:xfrm>
            <a:off x="3562738" y="1428758"/>
            <a:ext cx="230832" cy="4924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+</a:t>
            </a:r>
          </a:p>
        </p:txBody>
      </p:sp>
      <p:sp>
        <p:nvSpPr>
          <p:cNvPr id="3102" name="Rectangle 30"/>
          <p:cNvSpPr>
            <a:spLocks/>
          </p:cNvSpPr>
          <p:nvPr/>
        </p:nvSpPr>
        <p:spPr bwMode="auto">
          <a:xfrm>
            <a:off x="2974327" y="1428758"/>
            <a:ext cx="230832" cy="4924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+</a:t>
            </a:r>
          </a:p>
        </p:txBody>
      </p:sp>
      <p:sp>
        <p:nvSpPr>
          <p:cNvPr id="3103" name="Rectangle 31"/>
          <p:cNvSpPr>
            <a:spLocks/>
          </p:cNvSpPr>
          <p:nvPr/>
        </p:nvSpPr>
        <p:spPr bwMode="auto">
          <a:xfrm>
            <a:off x="2177125" y="1428753"/>
            <a:ext cx="409767" cy="4978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→</a:t>
            </a:r>
          </a:p>
        </p:txBody>
      </p:sp>
      <p:sp>
        <p:nvSpPr>
          <p:cNvPr id="3104" name="Rectangle 32"/>
          <p:cNvSpPr>
            <a:spLocks/>
          </p:cNvSpPr>
          <p:nvPr/>
        </p:nvSpPr>
        <p:spPr bwMode="auto">
          <a:xfrm>
            <a:off x="1570847" y="1428758"/>
            <a:ext cx="230832" cy="4924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+</a:t>
            </a:r>
          </a:p>
        </p:txBody>
      </p:sp>
      <p:sp>
        <p:nvSpPr>
          <p:cNvPr id="3105" name="Rectangle 33"/>
          <p:cNvSpPr>
            <a:spLocks/>
          </p:cNvSpPr>
          <p:nvPr/>
        </p:nvSpPr>
        <p:spPr bwMode="auto">
          <a:xfrm>
            <a:off x="1120886" y="1428753"/>
            <a:ext cx="225114" cy="4977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endParaRPr lang="en-US" sz="3200" dirty="0">
              <a:solidFill>
                <a:srgbClr val="005A58"/>
              </a:solidFill>
              <a:latin typeface="Symbol" charset="2"/>
              <a:ea typeface="Symbol" charset="2"/>
              <a:cs typeface="Symbol" charset="2"/>
              <a:sym typeface="Symbol" charset="2"/>
            </a:endParaRPr>
          </a:p>
        </p:txBody>
      </p:sp>
      <p:sp>
        <p:nvSpPr>
          <p:cNvPr id="3106" name="Rectangle 34"/>
          <p:cNvSpPr>
            <a:spLocks/>
          </p:cNvSpPr>
          <p:nvPr/>
        </p:nvSpPr>
        <p:spPr bwMode="auto">
          <a:xfrm>
            <a:off x="1345308" y="1735710"/>
            <a:ext cx="167480" cy="26119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700" i="1" dirty="0" err="1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e</a:t>
            </a:r>
            <a:endParaRPr lang="en-US" sz="1700" i="1" dirty="0">
              <a:solidFill>
                <a:srgbClr val="005A58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394023" y="4723812"/>
            <a:ext cx="3638848" cy="680889"/>
            <a:chOff x="0" y="0"/>
            <a:chExt cx="3259" cy="610"/>
          </a:xfrm>
        </p:grpSpPr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0" y="82"/>
              <a:ext cx="497" cy="476"/>
              <a:chOff x="0" y="0"/>
              <a:chExt cx="497" cy="476"/>
            </a:xfrm>
          </p:grpSpPr>
          <p:sp>
            <p:nvSpPr>
              <p:cNvPr id="3109" name="Oval 37"/>
              <p:cNvSpPr>
                <a:spLocks/>
              </p:cNvSpPr>
              <p:nvPr/>
            </p:nvSpPr>
            <p:spPr bwMode="auto">
              <a:xfrm>
                <a:off x="0" y="0"/>
                <a:ext cx="497" cy="476"/>
              </a:xfrm>
              <a:prstGeom prst="ellipse">
                <a:avLst/>
              </a:prstGeom>
              <a:solidFill>
                <a:srgbClr val="007FD6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11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000000"/>
                  </a:solidFill>
                  <a:latin typeface="Arial" charset="0"/>
                  <a:ea typeface="ヒラギノ角ゴ ProN W3"/>
                  <a:cs typeface="ヒラギノ角ゴ ProN W3"/>
                  <a:sym typeface="Arial" charset="0"/>
                </a:endParaRPr>
              </a:p>
            </p:txBody>
          </p:sp>
          <p:sp>
            <p:nvSpPr>
              <p:cNvPr id="3110" name="Rectangle 38"/>
              <p:cNvSpPr>
                <a:spLocks/>
              </p:cNvSpPr>
              <p:nvPr/>
            </p:nvSpPr>
            <p:spPr bwMode="auto">
              <a:xfrm>
                <a:off x="27" y="71"/>
                <a:ext cx="428" cy="345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96807" bIns="38100" anchor="ctr">
                <a:prstTxWarp prst="textNoShape">
                  <a:avLst/>
                </a:prstTxWarp>
                <a:spAutoFit/>
              </a:bodyPr>
              <a:lstStyle/>
              <a:p>
                <a:pPr marL="13393" algn="ctr" defTabSz="914118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ES</a:t>
                </a:r>
              </a:p>
            </p:txBody>
          </p:sp>
        </p:grpSp>
        <p:sp>
          <p:nvSpPr>
            <p:cNvPr id="3111" name="Rectangle 39"/>
            <p:cNvSpPr>
              <a:spLocks/>
            </p:cNvSpPr>
            <p:nvPr/>
          </p:nvSpPr>
          <p:spPr bwMode="auto">
            <a:xfrm>
              <a:off x="665" y="42"/>
              <a:ext cx="2594" cy="568"/>
            </a:xfrm>
            <a:prstGeom prst="rect">
              <a:avLst/>
            </a:prstGeom>
            <a:gradFill rotWithShape="0">
              <a:gsLst>
                <a:gs pos="0">
                  <a:srgbClr val="6699CC"/>
                </a:gs>
                <a:gs pos="100000">
                  <a:srgbClr val="FFFFFF"/>
                </a:gs>
              </a:gsLst>
              <a:lin ang="2700000" scaled="1"/>
            </a:gradFill>
            <a:ln w="9525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  <a:sym typeface="Arial" charset="0"/>
              </a:endParaRPr>
            </a:p>
          </p:txBody>
        </p:sp>
        <p:sp>
          <p:nvSpPr>
            <p:cNvPr id="3112" name="Rectangle 40"/>
            <p:cNvSpPr>
              <a:spLocks/>
            </p:cNvSpPr>
            <p:nvPr/>
          </p:nvSpPr>
          <p:spPr bwMode="auto">
            <a:xfrm>
              <a:off x="3077" y="0"/>
              <a:ext cx="0" cy="30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</a:t>
              </a:r>
            </a:p>
          </p:txBody>
        </p:sp>
        <p:sp>
          <p:nvSpPr>
            <p:cNvPr id="3113" name="Rectangle 41"/>
            <p:cNvSpPr>
              <a:spLocks/>
            </p:cNvSpPr>
            <p:nvPr/>
          </p:nvSpPr>
          <p:spPr bwMode="auto">
            <a:xfrm>
              <a:off x="2639" y="8"/>
              <a:ext cx="202" cy="41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>
                  <a:solidFill>
                    <a:srgbClr val="005A58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+</a:t>
              </a:r>
            </a:p>
          </p:txBody>
        </p:sp>
        <p:sp>
          <p:nvSpPr>
            <p:cNvPr id="3114" name="Rectangle 42"/>
            <p:cNvSpPr>
              <a:spLocks/>
            </p:cNvSpPr>
            <p:nvPr/>
          </p:nvSpPr>
          <p:spPr bwMode="auto">
            <a:xfrm>
              <a:off x="1791" y="8"/>
              <a:ext cx="367" cy="44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5A58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→</a:t>
              </a:r>
            </a:p>
          </p:txBody>
        </p:sp>
        <p:sp>
          <p:nvSpPr>
            <p:cNvPr id="3115" name="Rectangle 43"/>
            <p:cNvSpPr>
              <a:spLocks/>
            </p:cNvSpPr>
            <p:nvPr/>
          </p:nvSpPr>
          <p:spPr bwMode="auto">
            <a:xfrm>
              <a:off x="1125" y="8"/>
              <a:ext cx="202" cy="41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>
                  <a:solidFill>
                    <a:srgbClr val="005A58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+</a:t>
              </a:r>
            </a:p>
          </p:txBody>
        </p:sp>
        <p:sp>
          <p:nvSpPr>
            <p:cNvPr id="3116" name="Rectangle 44"/>
            <p:cNvSpPr>
              <a:spLocks/>
            </p:cNvSpPr>
            <p:nvPr/>
          </p:nvSpPr>
          <p:spPr bwMode="auto">
            <a:xfrm>
              <a:off x="2900" y="49"/>
              <a:ext cx="282" cy="41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 err="1">
                  <a:solidFill>
                    <a:srgbClr val="005A58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e</a:t>
              </a:r>
              <a:r>
                <a:rPr lang="en-US" sz="3000" baseline="30000" dirty="0">
                  <a:solidFill>
                    <a:srgbClr val="005A58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−</a:t>
              </a:r>
            </a:p>
          </p:txBody>
        </p:sp>
        <p:sp>
          <p:nvSpPr>
            <p:cNvPr id="3117" name="Rectangle 45"/>
            <p:cNvSpPr>
              <a:spLocks/>
            </p:cNvSpPr>
            <p:nvPr/>
          </p:nvSpPr>
          <p:spPr bwMode="auto">
            <a:xfrm>
              <a:off x="2244" y="49"/>
              <a:ext cx="191" cy="41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 err="1">
                  <a:solidFill>
                    <a:srgbClr val="005A58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endParaRPr lang="en-US" sz="30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3118" name="Rectangle 46"/>
            <p:cNvSpPr>
              <a:spLocks/>
            </p:cNvSpPr>
            <p:nvPr/>
          </p:nvSpPr>
          <p:spPr bwMode="auto">
            <a:xfrm>
              <a:off x="1390" y="49"/>
              <a:ext cx="282" cy="41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 err="1">
                  <a:solidFill>
                    <a:srgbClr val="005A58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e</a:t>
              </a:r>
              <a:r>
                <a:rPr lang="en-US" sz="3000" baseline="30000" dirty="0">
                  <a:solidFill>
                    <a:srgbClr val="005A58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−</a:t>
              </a:r>
            </a:p>
          </p:txBody>
        </p:sp>
        <p:sp>
          <p:nvSpPr>
            <p:cNvPr id="3119" name="Rectangle 47"/>
            <p:cNvSpPr>
              <a:spLocks/>
            </p:cNvSpPr>
            <p:nvPr/>
          </p:nvSpPr>
          <p:spPr bwMode="auto">
            <a:xfrm>
              <a:off x="730" y="49"/>
              <a:ext cx="191" cy="41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 err="1">
                  <a:solidFill>
                    <a:srgbClr val="005A58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endParaRPr lang="en-US" sz="3000" dirty="0">
                <a:solidFill>
                  <a:srgbClr val="005A58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3120" name="Rectangle 48"/>
            <p:cNvSpPr>
              <a:spLocks/>
            </p:cNvSpPr>
            <p:nvPr/>
          </p:nvSpPr>
          <p:spPr bwMode="auto">
            <a:xfrm>
              <a:off x="2446" y="272"/>
              <a:ext cx="133" cy="2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i="1" dirty="0" err="1">
                  <a:solidFill>
                    <a:srgbClr val="005A58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x</a:t>
              </a:r>
              <a:r>
                <a:rPr lang="en-US" sz="1500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</a:t>
              </a:r>
            </a:p>
          </p:txBody>
        </p:sp>
        <p:sp>
          <p:nvSpPr>
            <p:cNvPr id="3121" name="Rectangle 49"/>
            <p:cNvSpPr>
              <a:spLocks/>
            </p:cNvSpPr>
            <p:nvPr/>
          </p:nvSpPr>
          <p:spPr bwMode="auto">
            <a:xfrm>
              <a:off x="878" y="236"/>
              <a:ext cx="272" cy="264"/>
            </a:xfrm>
            <a:prstGeom prst="rect">
              <a:avLst/>
            </a:prstGeom>
            <a:noFill/>
            <a:ln w="381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6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i="1" dirty="0" err="1">
                  <a:solidFill>
                    <a:srgbClr val="005A58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x</a:t>
              </a:r>
              <a:endParaRPr lang="en-US" sz="1500" i="1" dirty="0">
                <a:solidFill>
                  <a:srgbClr val="005A58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endParaRPr>
            </a:p>
          </p:txBody>
        </p:sp>
      </p:grpSp>
      <p:pic>
        <p:nvPicPr>
          <p:cNvPr id="3122" name="Picture 50"/>
          <p:cNvPicPr>
            <a:picLocks noChangeArrowheads="1"/>
          </p:cNvPicPr>
          <p:nvPr/>
        </p:nvPicPr>
        <p:blipFill>
          <a:blip r:embed="rId3"/>
          <a:srcRect l="1424" t="7056" r="1422" b="1009"/>
          <a:stretch>
            <a:fillRect/>
          </a:stretch>
        </p:blipFill>
        <p:spPr bwMode="auto">
          <a:xfrm>
            <a:off x="5187040" y="1195469"/>
            <a:ext cx="3701355" cy="49481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3123" name="Rectangle 5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52"/>
          <a:lstStyle/>
          <a:p>
            <a:pPr marL="40168"/>
            <a:r>
              <a:rPr lang="en-US" dirty="0"/>
              <a:t>Neutrino Reactions in SNO</a:t>
            </a:r>
          </a:p>
        </p:txBody>
      </p:sp>
      <p:sp>
        <p:nvSpPr>
          <p:cNvPr id="3124" name="Rectangle 52"/>
          <p:cNvSpPr>
            <a:spLocks/>
          </p:cNvSpPr>
          <p:nvPr/>
        </p:nvSpPr>
        <p:spPr bwMode="auto">
          <a:xfrm>
            <a:off x="1" y="2098477"/>
            <a:ext cx="3962399" cy="9233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24" bIns="0">
            <a:prstTxWarp prst="textNoShape">
              <a:avLst/>
            </a:prstTxWarp>
            <a:spAutoFit/>
          </a:bodyPr>
          <a:lstStyle/>
          <a:p>
            <a:pPr marL="349236" defTabSz="914118" fontAlgn="base">
              <a:spcBef>
                <a:spcPct val="0"/>
              </a:spcBef>
              <a:spcAft>
                <a:spcPct val="0"/>
              </a:spcAft>
              <a:buClr>
                <a:srgbClr val="00CC00"/>
              </a:buClr>
              <a:buSzPct val="100000"/>
              <a:buFont typeface="Times New Roman" charset="0"/>
              <a:buChar char="-"/>
            </a:pP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only detects </a:t>
            </a:r>
            <a:r>
              <a:rPr lang="en-US" sz="1500" dirty="0" err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r>
              <a:rPr lang="en-US" sz="1500" baseline="-22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</a:t>
            </a: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flavor</a:t>
            </a:r>
          </a:p>
          <a:p>
            <a:pPr marL="349236" defTabSz="914118" fontAlgn="base">
              <a:spcBef>
                <a:spcPct val="0"/>
              </a:spcBef>
              <a:spcAft>
                <a:spcPct val="0"/>
              </a:spcAft>
              <a:buClr>
                <a:srgbClr val="00CC00"/>
              </a:buClr>
              <a:buSzPct val="100000"/>
              <a:buFont typeface="Times New Roman" charset="0"/>
              <a:buChar char="-"/>
            </a:pP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good measure of neutrino energy spectrum</a:t>
            </a:r>
          </a:p>
          <a:p>
            <a:pPr marL="349236" defTabSz="914118" fontAlgn="base">
              <a:spcBef>
                <a:spcPct val="0"/>
              </a:spcBef>
              <a:spcAft>
                <a:spcPct val="0"/>
              </a:spcAft>
              <a:buClr>
                <a:srgbClr val="00CC00"/>
              </a:buClr>
              <a:buSzPct val="100000"/>
              <a:buFont typeface="Times New Roman" charset="0"/>
              <a:buChar char="-"/>
            </a:pP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Q-value 1.44 </a:t>
            </a:r>
            <a:r>
              <a:rPr lang="en-US" sz="15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MeV</a:t>
            </a:r>
            <a:endParaRPr lang="en-US" sz="15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349236" defTabSz="914118" fontAlgn="base">
              <a:spcBef>
                <a:spcPct val="0"/>
              </a:spcBef>
              <a:spcAft>
                <a:spcPct val="0"/>
              </a:spcAft>
              <a:buClr>
                <a:srgbClr val="00CC00"/>
              </a:buClr>
              <a:buSzPct val="100000"/>
              <a:buFont typeface="Times New Roman" charset="0"/>
              <a:buChar char="-"/>
            </a:pP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directionality </a:t>
            </a: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1600200" y="2667000"/>
          <a:ext cx="122165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1" name="Equation" r:id="rId4" imgW="901700" imgH="393700" progId="Equation.3">
                  <p:embed/>
                </p:oleObj>
              </mc:Choice>
              <mc:Fallback>
                <p:oleObj name="Equation" r:id="rId4" imgW="901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667000"/>
                        <a:ext cx="1221658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3"/>
          <p:cNvSpPr>
            <a:spLocks/>
          </p:cNvSpPr>
          <p:nvPr/>
        </p:nvSpPr>
        <p:spPr bwMode="auto">
          <a:xfrm>
            <a:off x="1" y="5403504"/>
            <a:ext cx="2362199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24" bIns="0">
            <a:prstTxWarp prst="textNoShape">
              <a:avLst/>
            </a:prstTxWarp>
            <a:spAutoFit/>
          </a:bodyPr>
          <a:lstStyle/>
          <a:p>
            <a:pPr marL="349236" defTabSz="914118" fontAlgn="base">
              <a:spcBef>
                <a:spcPct val="0"/>
              </a:spcBef>
              <a:spcAft>
                <a:spcPct val="0"/>
              </a:spcAft>
              <a:buClr>
                <a:srgbClr val="00CC00"/>
              </a:buClr>
              <a:buSzPct val="100000"/>
              <a:buFont typeface="Times New Roman" charset="0"/>
              <a:buChar char="-"/>
            </a:pP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lower statistics</a:t>
            </a:r>
          </a:p>
          <a:p>
            <a:pPr marL="349236" defTabSz="914118" fontAlgn="base">
              <a:spcBef>
                <a:spcPct val="0"/>
              </a:spcBef>
              <a:spcAft>
                <a:spcPct val="0"/>
              </a:spcAft>
              <a:buClr>
                <a:srgbClr val="00CC00"/>
              </a:buClr>
              <a:buSzPct val="100000"/>
              <a:buFont typeface="Times New Roman" charset="0"/>
              <a:buChar char="-"/>
            </a:pPr>
            <a:r>
              <a:rPr lang="en-US" sz="15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points to the Sun</a:t>
            </a:r>
          </a:p>
        </p:txBody>
      </p:sp>
    </p:spTree>
    <p:extLst>
      <p:ext uri="{BB962C8B-B14F-4D97-AF65-F5344CB8AC3E}">
        <p14:creationId xmlns:p14="http://schemas.microsoft.com/office/powerpoint/2010/main" val="58530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1" name="Picture 3" descr="herb_ch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640" y="534072"/>
            <a:ext cx="3506064" cy="2579668"/>
          </a:xfrm>
          <a:noFill/>
          <a:ln/>
        </p:spPr>
      </p:pic>
      <p:pic>
        <p:nvPicPr>
          <p:cNvPr id="355332" name="Picture 4" descr="chen_pr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52689" y="3732751"/>
            <a:ext cx="8838624" cy="2972663"/>
          </a:xfrm>
          <a:noFill/>
          <a:ln/>
        </p:spPr>
      </p:pic>
      <p:pic>
        <p:nvPicPr>
          <p:cNvPr id="355333" name="Picture 5" descr="ew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6586" y="441943"/>
            <a:ext cx="2133312" cy="2771127"/>
          </a:xfrm>
          <a:prstGeom prst="rect">
            <a:avLst/>
          </a:prstGeom>
          <a:noFill/>
        </p:spPr>
      </p:pic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50640" y="3201557"/>
            <a:ext cx="3506064" cy="37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6" tIns="45576" rIns="91146" bIns="45576">
            <a:prstTxWarp prst="textNoShape">
              <a:avLst/>
            </a:prstTxWarp>
            <a:spAutoFit/>
          </a:bodyPr>
          <a:lstStyle/>
          <a:p>
            <a:pPr algn="ctr" defTabSz="456346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Arial" charset="0"/>
                <a:ea typeface="ヒラギノ角ゴ ProN W3"/>
                <a:cs typeface="ヒラギノ角ゴ ProN W3"/>
              </a:rPr>
              <a:t>Herb Chen</a:t>
            </a: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6496447" y="3201557"/>
            <a:ext cx="2539520" cy="37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6" tIns="45576" rIns="91146" bIns="45576">
            <a:prstTxWarp prst="textNoShape">
              <a:avLst/>
            </a:prstTxWarp>
            <a:spAutoFit/>
          </a:bodyPr>
          <a:lstStyle/>
          <a:p>
            <a:pPr algn="ctr" defTabSz="456346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Arial" charset="0"/>
                <a:ea typeface="ヒラギノ角ゴ ProN W3"/>
                <a:cs typeface="ヒラギノ角ゴ ProN W3"/>
              </a:rPr>
              <a:t>George Ewan</a:t>
            </a: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3995820" y="463540"/>
            <a:ext cx="2411126" cy="144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146" tIns="45576" rIns="91146" bIns="45576">
            <a:prstTxWarp prst="textNoShape">
              <a:avLst/>
            </a:prstTxWarp>
            <a:spAutoFit/>
          </a:bodyPr>
          <a:lstStyle/>
          <a:p>
            <a:pPr defTabSz="4563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808080"/>
                </a:solidFill>
                <a:latin typeface="Arial" charset="0"/>
                <a:ea typeface="ヒラギノ角ゴ ProN W3"/>
                <a:cs typeface="ヒラギノ角ゴ ProN W3"/>
              </a:rPr>
              <a:t>SNO</a:t>
            </a:r>
          </a:p>
          <a:p>
            <a:pPr defTabSz="4563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808080"/>
                </a:solidFill>
                <a:latin typeface="Arial" charset="0"/>
                <a:ea typeface="ヒラギノ角ゴ ProN W3"/>
                <a:cs typeface="ヒラギノ角ゴ ProN W3"/>
              </a:rPr>
              <a:t>Pioneers</a:t>
            </a:r>
          </a:p>
        </p:txBody>
      </p:sp>
    </p:spTree>
    <p:extLst>
      <p:ext uri="{BB962C8B-B14F-4D97-AF65-F5344CB8AC3E}">
        <p14:creationId xmlns:p14="http://schemas.microsoft.com/office/powerpoint/2010/main" val="428628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250643" y="1268241"/>
            <a:ext cx="2848571" cy="398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095" marR="45095" defTabSz="456609">
              <a:spcBef>
                <a:spcPts val="1617"/>
              </a:spcBef>
              <a:buClr>
                <a:srgbClr val="004100"/>
              </a:buClr>
              <a:defRPr sz="1800"/>
            </a:pPr>
            <a:r>
              <a:rPr sz="2700" b="1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Pure D</a:t>
            </a:r>
            <a:r>
              <a:rPr sz="2700" b="1" kern="0" baseline="-2150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700" b="1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</a:p>
          <a:p>
            <a:pPr marL="45095" marR="45095" defTabSz="456609">
              <a:spcBef>
                <a:spcPts val="1406"/>
              </a:spcBef>
              <a:buClr>
                <a:srgbClr val="004100"/>
              </a:buClr>
              <a:defRPr sz="1800"/>
            </a:pPr>
            <a:r>
              <a:rPr sz="2200" b="1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Nov 99 – May 01</a:t>
            </a:r>
          </a:p>
          <a:p>
            <a:pPr marL="45095" marR="45095" defTabSz="456609">
              <a:spcBef>
                <a:spcPts val="1406"/>
              </a:spcBef>
              <a:buClr>
                <a:srgbClr val="004100"/>
              </a:buClr>
              <a:defRPr sz="1800"/>
            </a:pP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 d </a:t>
            </a: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→</a:t>
            </a: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 t </a:t>
            </a: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γ</a:t>
            </a:r>
          </a:p>
          <a:p>
            <a:pPr marL="45095" marR="45095" defTabSz="456609">
              <a:spcBef>
                <a:spcPts val="1406"/>
              </a:spcBef>
              <a:buClr>
                <a:srgbClr val="004100"/>
              </a:buClr>
              <a:defRPr sz="1800"/>
            </a:pP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(E</a:t>
            </a:r>
            <a:r>
              <a:rPr sz="2200" kern="0" baseline="-21437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γ</a:t>
            </a:r>
            <a:r>
              <a:rPr sz="22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 = 6.25 MeV)</a:t>
            </a:r>
          </a:p>
          <a:p>
            <a:pPr marL="45095" marR="45095" defTabSz="456609">
              <a:spcBef>
                <a:spcPts val="1406"/>
              </a:spcBef>
              <a:buClr>
                <a:srgbClr val="004100"/>
              </a:buClr>
              <a:defRPr sz="1800"/>
            </a:pPr>
            <a:endParaRPr kern="0" dirty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5095" marR="45095" defTabSz="456609">
              <a:spcBef>
                <a:spcPts val="984"/>
              </a:spcBef>
              <a:buClr>
                <a:srgbClr val="004100"/>
              </a:buClr>
              <a:defRPr sz="1800"/>
            </a:pP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PRL </a:t>
            </a:r>
            <a:r>
              <a:rPr sz="1700" b="1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87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, 071301 (2001)</a:t>
            </a:r>
          </a:p>
          <a:p>
            <a:pPr marL="45095" marR="45095" defTabSz="456609">
              <a:spcBef>
                <a:spcPts val="984"/>
              </a:spcBef>
              <a:buClr>
                <a:srgbClr val="004100"/>
              </a:buClr>
              <a:defRPr sz="1800"/>
            </a:pP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PRL </a:t>
            </a:r>
            <a:r>
              <a:rPr sz="1700" b="1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89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, 011301 (2002)</a:t>
            </a:r>
          </a:p>
          <a:p>
            <a:pPr marL="45095" marR="45095" defTabSz="456609">
              <a:spcBef>
                <a:spcPts val="984"/>
              </a:spcBef>
              <a:buClr>
                <a:srgbClr val="004100"/>
              </a:buClr>
              <a:defRPr sz="1800"/>
            </a:pP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PRL </a:t>
            </a:r>
            <a:r>
              <a:rPr sz="1700" b="1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89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, 011302 (2002)</a:t>
            </a:r>
          </a:p>
          <a:p>
            <a:pPr marL="45095" marR="45095" defTabSz="456609">
              <a:spcBef>
                <a:spcPts val="984"/>
              </a:spcBef>
              <a:buClr>
                <a:srgbClr val="004100"/>
              </a:buClr>
              <a:defRPr sz="1800"/>
            </a:pP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PRC </a:t>
            </a:r>
            <a:r>
              <a:rPr sz="1700" b="1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75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, 045502 (2007)</a:t>
            </a:r>
          </a:p>
        </p:txBody>
      </p:sp>
      <p:sp>
        <p:nvSpPr>
          <p:cNvPr id="409" name="Shape 409"/>
          <p:cNvSpPr/>
          <p:nvPr/>
        </p:nvSpPr>
        <p:spPr>
          <a:xfrm>
            <a:off x="3085452" y="1268241"/>
            <a:ext cx="3009305" cy="4036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095" marR="45095" defTabSz="456609">
              <a:spcBef>
                <a:spcPts val="1617"/>
              </a:spcBef>
              <a:buClr>
                <a:srgbClr val="FF2600"/>
              </a:buClr>
              <a:defRPr sz="1800"/>
            </a:pPr>
            <a:r>
              <a:rPr sz="2700" b="1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Salt</a:t>
            </a:r>
          </a:p>
          <a:p>
            <a:pPr marL="45095" marR="45095" defTabSz="456609">
              <a:spcBef>
                <a:spcPts val="1406"/>
              </a:spcBef>
              <a:buClr>
                <a:srgbClr val="FF2600"/>
              </a:buClr>
              <a:defRPr sz="1800"/>
            </a:pPr>
            <a:r>
              <a:rPr sz="2200" b="1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Jul 01 – Sep 03</a:t>
            </a:r>
          </a:p>
          <a:p>
            <a:pPr marL="45095" marR="45095" defTabSz="456609">
              <a:spcBef>
                <a:spcPts val="1406"/>
              </a:spcBef>
              <a:buClr>
                <a:srgbClr val="FF2600"/>
              </a:buClr>
              <a:defRPr sz="1800"/>
            </a:pP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 kern="0" baseline="30374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35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Cl 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→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 kern="0" baseline="30374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36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Cl 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Σγ</a:t>
            </a:r>
          </a:p>
          <a:p>
            <a:pPr marL="45095" marR="45095" defTabSz="456609">
              <a:spcBef>
                <a:spcPts val="1406"/>
              </a:spcBef>
              <a:buClr>
                <a:srgbClr val="FF2600"/>
              </a:buClr>
              <a:defRPr sz="1800"/>
            </a:pP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(E</a:t>
            </a:r>
            <a:r>
              <a:rPr sz="2200" kern="0" baseline="-21437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Σγ</a:t>
            </a: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 = 8.6 MeV)</a:t>
            </a:r>
          </a:p>
          <a:p>
            <a:pPr marL="45095" marR="45095" defTabSz="456609">
              <a:spcBef>
                <a:spcPts val="1406"/>
              </a:spcBef>
              <a:buClr>
                <a:srgbClr val="FF2600"/>
              </a:buClr>
              <a:defRPr sz="1800"/>
            </a:pPr>
            <a:r>
              <a:rPr sz="22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enhanced NC rate and separation</a:t>
            </a:r>
          </a:p>
          <a:p>
            <a:pPr marL="45095" marR="45095" defTabSz="456609">
              <a:spcBef>
                <a:spcPts val="984"/>
              </a:spcBef>
              <a:buClr>
                <a:srgbClr val="004100"/>
              </a:buClr>
              <a:defRPr sz="1800"/>
            </a:pPr>
            <a:endParaRPr kern="0" dirty="0">
              <a:solidFill>
                <a:srgbClr val="004100"/>
              </a:solidFill>
              <a:uFill>
                <a:solidFill>
                  <a:srgbClr val="0041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5095" marR="45095" defTabSz="456609">
              <a:spcBef>
                <a:spcPts val="984"/>
              </a:spcBef>
              <a:buClr>
                <a:srgbClr val="FF2600"/>
              </a:buClr>
              <a:defRPr sz="1800"/>
            </a:pP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PRL </a:t>
            </a:r>
            <a:r>
              <a:rPr sz="1700" b="1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92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, 181301 (2004)</a:t>
            </a:r>
          </a:p>
          <a:p>
            <a:pPr marL="45095" marR="45095" defTabSz="456609">
              <a:spcBef>
                <a:spcPts val="984"/>
              </a:spcBef>
              <a:buClr>
                <a:srgbClr val="FF2600"/>
              </a:buClr>
              <a:defRPr sz="1800"/>
            </a:pP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PRC </a:t>
            </a:r>
            <a:r>
              <a:rPr sz="1700" b="1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72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, 055502 (2005)</a:t>
            </a:r>
          </a:p>
        </p:txBody>
      </p:sp>
      <p:sp>
        <p:nvSpPr>
          <p:cNvPr id="410" name="Shape 410"/>
          <p:cNvSpPr/>
          <p:nvPr/>
        </p:nvSpPr>
        <p:spPr>
          <a:xfrm>
            <a:off x="341387" y="1848445"/>
            <a:ext cx="8370477" cy="1440"/>
          </a:xfrm>
          <a:prstGeom prst="line">
            <a:avLst/>
          </a:prstGeom>
          <a:ln w="25400">
            <a:solidFill>
              <a:srgbClr val="252744"/>
            </a:solidFill>
            <a:round/>
          </a:ln>
        </p:spPr>
        <p:txBody>
          <a:bodyPr lIns="0" tIns="0" rIns="0" bIns="0"/>
          <a:lstStyle/>
          <a:p>
            <a:pPr defTabSz="321391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5" name="Shape 405"/>
          <p:cNvSpPr/>
          <p:nvPr/>
        </p:nvSpPr>
        <p:spPr>
          <a:xfrm>
            <a:off x="6012453" y="1268241"/>
            <a:ext cx="3152180" cy="410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095" marR="45095" defTabSz="456609">
              <a:spcBef>
                <a:spcPts val="1617"/>
              </a:spcBef>
              <a:buClr>
                <a:srgbClr val="252744"/>
              </a:buClr>
              <a:defRPr sz="1800"/>
            </a:pPr>
            <a:r>
              <a:rPr sz="2700" b="1" kern="0" baseline="30368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2700" b="1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He Counters</a:t>
            </a:r>
          </a:p>
          <a:p>
            <a:pPr marL="45095" marR="45095" defTabSz="456609">
              <a:spcBef>
                <a:spcPts val="1406"/>
              </a:spcBef>
              <a:buClr>
                <a:srgbClr val="252744"/>
              </a:buClr>
              <a:defRPr sz="1800"/>
            </a:pPr>
            <a:r>
              <a:rPr sz="2200" b="1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Nov 04 – Nov 06</a:t>
            </a:r>
          </a:p>
          <a:p>
            <a:pPr marL="45095" marR="45095" defTabSz="456609">
              <a:spcBef>
                <a:spcPts val="1406"/>
              </a:spcBef>
              <a:buClr>
                <a:srgbClr val="252744"/>
              </a:buClr>
              <a:defRPr sz="1800"/>
            </a:pP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 kern="0" baseline="30374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Symbol"/>
                <a:ea typeface="Symbol"/>
                <a:cs typeface="Symbol"/>
                <a:sym typeface="Symbol"/>
              </a:rPr>
              <a:t>→</a:t>
            </a: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 t </a:t>
            </a: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 p</a:t>
            </a:r>
          </a:p>
          <a:p>
            <a:pPr marL="45095" marR="45095" defTabSz="456609">
              <a:buClr>
                <a:srgbClr val="252744"/>
              </a:buClr>
              <a:defRPr sz="1800"/>
            </a:pPr>
            <a:endParaRPr sz="2200" kern="0" dirty="0">
              <a:solidFill>
                <a:srgbClr val="252744"/>
              </a:solidFill>
              <a:uFill>
                <a:solidFill>
                  <a:srgbClr val="252744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5095" marR="45095" defTabSz="456609">
              <a:buClr>
                <a:srgbClr val="252744"/>
              </a:buClr>
              <a:defRPr sz="1800"/>
            </a:pP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proportional counters</a:t>
            </a:r>
          </a:p>
          <a:p>
            <a:pPr marL="45095" marR="45095" defTabSz="456609">
              <a:buClr>
                <a:srgbClr val="252744"/>
              </a:buClr>
              <a:defRPr sz="1800"/>
            </a:pP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 = 5330 b</a:t>
            </a:r>
          </a:p>
          <a:p>
            <a:pPr marL="45095" marR="45095" defTabSz="456609">
              <a:spcBef>
                <a:spcPts val="1406"/>
              </a:spcBef>
              <a:buClr>
                <a:srgbClr val="252744"/>
              </a:buClr>
              <a:defRPr sz="1800"/>
            </a:pPr>
            <a:r>
              <a:rPr sz="22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event-by-event separation</a:t>
            </a:r>
            <a:endParaRPr kern="0" dirty="0">
              <a:solidFill>
                <a:srgbClr val="252744"/>
              </a:solidFill>
              <a:uFill>
                <a:solidFill>
                  <a:srgbClr val="252744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5095" marR="45095" defTabSz="456609">
              <a:spcBef>
                <a:spcPts val="984"/>
              </a:spcBef>
              <a:buClr>
                <a:srgbClr val="252744"/>
              </a:buClr>
              <a:defRPr sz="1800"/>
            </a:pPr>
            <a:r>
              <a:rPr sz="17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PRL </a:t>
            </a:r>
            <a:r>
              <a:rPr sz="1700" b="1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101</a:t>
            </a:r>
            <a:r>
              <a:rPr sz="17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, 111301 (2008)</a:t>
            </a:r>
            <a:endParaRPr lang="en-US" sz="1700" kern="0" dirty="0">
              <a:solidFill>
                <a:srgbClr val="252744"/>
              </a:solidFill>
              <a:uFill>
                <a:solidFill>
                  <a:srgbClr val="252744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5095" marR="45095" defTabSz="456609">
              <a:spcBef>
                <a:spcPts val="984"/>
              </a:spcBef>
              <a:buClr>
                <a:srgbClr val="252744"/>
              </a:buClr>
              <a:defRPr sz="1800"/>
            </a:pPr>
            <a:r>
              <a:rPr lang="en-US" sz="17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PRC </a:t>
            </a:r>
            <a:r>
              <a:rPr lang="en-US" sz="1700" b="1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87</a:t>
            </a:r>
            <a:r>
              <a:rPr lang="en-US" sz="1700" kern="0" dirty="0">
                <a:solidFill>
                  <a:srgbClr val="252744"/>
                </a:solidFill>
                <a:uFill>
                  <a:solidFill>
                    <a:srgbClr val="252744"/>
                  </a:solidFill>
                </a:uFill>
                <a:latin typeface="Arial"/>
                <a:ea typeface="Arial"/>
                <a:cs typeface="Arial"/>
                <a:sym typeface="Arial"/>
              </a:rPr>
              <a:t>, 015502 (2013)</a:t>
            </a:r>
            <a:endParaRPr sz="1700" kern="0" dirty="0">
              <a:solidFill>
                <a:srgbClr val="252744"/>
              </a:solidFill>
              <a:uFill>
                <a:solidFill>
                  <a:srgbClr val="252744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259573" y="4961498"/>
            <a:ext cx="5473899" cy="330399"/>
          </a:xfrm>
          <a:prstGeom prst="rect">
            <a:avLst/>
          </a:prstGeom>
          <a:ln>
            <a:solidFill/>
            <a:round/>
          </a:ln>
        </p:spPr>
        <p:txBody>
          <a:bodyPr lIns="0" tIns="0" rIns="0" bIns="0" anchor="ctr"/>
          <a:lstStyle/>
          <a:p>
            <a:pPr marL="36874" marR="36874" defTabSz="410667">
              <a:lnSpc>
                <a:spcPct val="97000"/>
              </a:lnSpc>
              <a:defRPr sz="30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  <a:endParaRPr sz="2100"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447984" y="5315012"/>
            <a:ext cx="319683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64151" marR="64151" defTabSz="649557">
              <a:buClr>
                <a:srgbClr val="000000"/>
              </a:buClr>
              <a:buFont typeface="Arial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>
                <a:uFillTx/>
              </a:defRPr>
            </a:pPr>
            <a:r>
              <a:rPr sz="13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“long” archival papers with complete details</a:t>
            </a:r>
          </a:p>
        </p:txBody>
      </p:sp>
      <p:sp>
        <p:nvSpPr>
          <p:cNvPr id="416" name="Shape 416"/>
          <p:cNvSpPr/>
          <p:nvPr/>
        </p:nvSpPr>
        <p:spPr>
          <a:xfrm>
            <a:off x="6286504" y="1553766"/>
            <a:ext cx="2759273" cy="2035969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36874" marR="36874" defTabSz="410667">
              <a:lnSpc>
                <a:spcPct val="97000"/>
              </a:lnSpc>
              <a:defRPr sz="30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  <a:endParaRPr sz="2100"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9" name="Group 419"/>
          <p:cNvGrpSpPr/>
          <p:nvPr/>
        </p:nvGrpSpPr>
        <p:grpSpPr>
          <a:xfrm>
            <a:off x="6039759" y="357188"/>
            <a:ext cx="2464595" cy="6332567"/>
            <a:chOff x="-420597" y="0"/>
            <a:chExt cx="3505200" cy="9006316"/>
          </a:xfrm>
        </p:grpSpPr>
        <p:pic>
          <p:nvPicPr>
            <p:cNvPr id="417" name="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420597" y="0"/>
              <a:ext cx="3505200" cy="9006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8" name="Shape 418"/>
            <p:cNvSpPr/>
            <p:nvPr/>
          </p:nvSpPr>
          <p:spPr>
            <a:xfrm>
              <a:off x="2549998" y="368300"/>
              <a:ext cx="513682" cy="277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2456" marR="52456" defTabSz="584200">
                <a:lnSpc>
                  <a:spcPct val="97000"/>
                </a:lnSpc>
                <a:defRPr sz="3000">
                  <a:solidFill>
                    <a:srgbClr val="011993"/>
                  </a:solidFill>
                  <a:uFill>
                    <a:solidFill>
                      <a:srgbClr val="011993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300" kern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</a:rPr>
                <a:t>NCD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Current Trilogy</a:t>
            </a:r>
            <a:endParaRPr lang="en-US" dirty="0"/>
          </a:p>
        </p:txBody>
      </p:sp>
      <p:sp>
        <p:nvSpPr>
          <p:cNvPr id="18" name="Shape 412"/>
          <p:cNvSpPr/>
          <p:nvPr/>
        </p:nvSpPr>
        <p:spPr>
          <a:xfrm>
            <a:off x="5733471" y="5056881"/>
            <a:ext cx="2736949" cy="330399"/>
          </a:xfrm>
          <a:prstGeom prst="rect">
            <a:avLst/>
          </a:prstGeom>
          <a:ln>
            <a:solidFill/>
            <a:round/>
          </a:ln>
        </p:spPr>
        <p:txBody>
          <a:bodyPr lIns="0" tIns="0" rIns="0" bIns="0" anchor="ctr"/>
          <a:lstStyle/>
          <a:p>
            <a:pPr marL="36874" marR="36874" defTabSz="410667">
              <a:lnSpc>
                <a:spcPct val="97000"/>
              </a:lnSpc>
              <a:defRPr sz="30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  <a:endParaRPr sz="2100"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6100" y="3028093"/>
            <a:ext cx="2912203" cy="3745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414"/>
          <p:cNvSpPr/>
          <p:nvPr/>
        </p:nvSpPr>
        <p:spPr>
          <a:xfrm>
            <a:off x="3844620" y="5722915"/>
            <a:ext cx="2302714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095" marR="45095" defTabSz="456609">
              <a:spcBef>
                <a:spcPts val="984"/>
              </a:spcBef>
              <a:buClr>
                <a:srgbClr val="004100"/>
              </a:buClr>
              <a:defRPr sz="1800"/>
            </a:pP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z="1700" kern="0" dirty="0">
                <a:solidFill>
                  <a:srgbClr val="252744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700" b="1" kern="0" dirty="0">
                <a:solidFill>
                  <a:srgbClr val="0041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700" b="1" kern="0" dirty="0">
                <a:solidFill>
                  <a:srgbClr val="FF26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sz="1700" kern="0" dirty="0">
                <a:solidFill>
                  <a:srgbClr val="252744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700" kern="0" dirty="0">
                <a:solidFill>
                  <a:srgbClr val="252744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700" kern="0" dirty="0">
                <a:solidFill>
                  <a:srgbClr val="FF26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700" kern="0" dirty="0">
                <a:solidFill>
                  <a:srgbClr val="252744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1700" kern="0" dirty="0">
                <a:solidFill>
                  <a:srgbClr val="252744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700" kern="0" dirty="0">
                <a:solidFill>
                  <a:srgbClr val="0041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20" name="Shape 415"/>
          <p:cNvSpPr/>
          <p:nvPr/>
        </p:nvSpPr>
        <p:spPr>
          <a:xfrm>
            <a:off x="3853427" y="6040184"/>
            <a:ext cx="205184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095" marR="45095" defTabSz="456609">
              <a:buClr>
                <a:srgbClr val="000000"/>
              </a:buClr>
              <a:defRPr sz="1800"/>
            </a:pPr>
            <a:r>
              <a:rPr sz="1700" kern="0" dirty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combined analysis </a:t>
            </a:r>
            <a:r>
              <a:rPr lang="en-US" sz="1700" kern="0" dirty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of</a:t>
            </a:r>
            <a:endParaRPr sz="1700" kern="0" dirty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5095" marR="45095" defTabSz="456609">
              <a:buClr>
                <a:srgbClr val="000000"/>
              </a:buClr>
              <a:defRPr sz="1800"/>
            </a:pPr>
            <a:r>
              <a:rPr lang="en-US" sz="1700" kern="0" dirty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all three phases</a:t>
            </a:r>
            <a:endParaRPr sz="1700" kern="0" dirty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229032" y="305184"/>
            <a:ext cx="8609593" cy="1440"/>
          </a:xfrm>
          <a:prstGeom prst="line">
            <a:avLst/>
          </a:prstGeom>
          <a:ln w="76200">
            <a:solidFill>
              <a:srgbClr val="AF5DFF"/>
            </a:solidFill>
            <a:round/>
          </a:ln>
        </p:spPr>
        <p:txBody>
          <a:bodyPr lIns="0" tIns="0" rIns="0" bIns="0"/>
          <a:lstStyle/>
          <a:p>
            <a:pPr defTabSz="321391"/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1175225" y="5718715"/>
            <a:ext cx="2302714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095" marR="45095" defTabSz="456609">
              <a:spcBef>
                <a:spcPts val="984"/>
              </a:spcBef>
              <a:buClr>
                <a:srgbClr val="004100"/>
              </a:buClr>
              <a:defRPr sz="1800"/>
            </a:pP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C </a:t>
            </a:r>
            <a:r>
              <a:rPr sz="1700" b="1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sz="1700" b="1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1700" kern="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1700" kern="0" dirty="0">
                <a:solidFill>
                  <a:srgbClr val="004100"/>
                </a:solidFill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415" name="Shape 415"/>
          <p:cNvSpPr/>
          <p:nvPr/>
        </p:nvSpPr>
        <p:spPr>
          <a:xfrm>
            <a:off x="1202014" y="6040184"/>
            <a:ext cx="22417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095" marR="45095" defTabSz="456609">
              <a:buClr>
                <a:srgbClr val="000000"/>
              </a:buClr>
              <a:defRPr sz="1800"/>
            </a:pPr>
            <a:r>
              <a:rPr sz="1700" kern="0" dirty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combined analysis with</a:t>
            </a:r>
          </a:p>
          <a:p>
            <a:pPr marL="45095" marR="45095" defTabSz="456609">
              <a:buClr>
                <a:srgbClr val="000000"/>
              </a:buClr>
              <a:defRPr sz="1800"/>
            </a:pPr>
            <a:r>
              <a:rPr sz="1700" kern="0" dirty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lower energy threshold</a:t>
            </a:r>
          </a:p>
        </p:txBody>
      </p:sp>
    </p:spTree>
    <p:extLst>
      <p:ext uri="{BB962C8B-B14F-4D97-AF65-F5344CB8AC3E}">
        <p14:creationId xmlns:p14="http://schemas.microsoft.com/office/powerpoint/2010/main" val="25086305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 animBg="1" advAuto="0"/>
      <p:bldP spid="416" grpId="1" animBg="1" advAuto="0"/>
      <p:bldP spid="419" grpId="0" animBg="1" advAuto="0"/>
      <p:bldP spid="419" grpId="1" animBg="1" advAuto="0"/>
      <p:bldP spid="407" grpId="0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9" y="188919"/>
            <a:ext cx="7216775" cy="650875"/>
          </a:xfrm>
          <a:noFill/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A Neutrino Event</a:t>
            </a:r>
          </a:p>
        </p:txBody>
      </p:sp>
      <p:pic>
        <p:nvPicPr>
          <p:cNvPr id="545795" name="Picture 3" descr="neutrino_ev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1" y="1362081"/>
            <a:ext cx="7391400" cy="4962525"/>
          </a:xfrm>
          <a:prstGeom prst="rect">
            <a:avLst/>
          </a:prstGeom>
          <a:noFill/>
        </p:spPr>
      </p:pic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701681" y="838200"/>
            <a:ext cx="818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Arial" charset="0"/>
              </a:rPr>
              <a:t>Event Information: PMT hits – position, time, charge</a:t>
            </a:r>
          </a:p>
        </p:txBody>
      </p:sp>
      <p:sp>
        <p:nvSpPr>
          <p:cNvPr id="545797" name="Text Box 5"/>
          <p:cNvSpPr txBox="1">
            <a:spLocks noChangeArrowheads="1"/>
          </p:cNvSpPr>
          <p:nvPr/>
        </p:nvSpPr>
        <p:spPr bwMode="auto">
          <a:xfrm>
            <a:off x="304801" y="63246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Arial" charset="0"/>
              </a:rPr>
              <a:t>Event Reconstruction: vertex, direction, energy, isotropy</a:t>
            </a:r>
          </a:p>
        </p:txBody>
      </p:sp>
    </p:spTree>
    <p:extLst>
      <p:ext uri="{BB962C8B-B14F-4D97-AF65-F5344CB8AC3E}">
        <p14:creationId xmlns:p14="http://schemas.microsoft.com/office/powerpoint/2010/main" val="2173935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CC, NC, ES in SNO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6" y="1208648"/>
            <a:ext cx="7467599" cy="54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35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Fitting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665" y="1254801"/>
            <a:ext cx="7923212" cy="2451382"/>
          </a:xfrm>
        </p:spPr>
        <p:txBody>
          <a:bodyPr/>
          <a:lstStyle/>
          <a:p>
            <a:r>
              <a:rPr lang="en-US" sz="2000" dirty="0"/>
              <a:t>for SNO Salt Phase (Phase II)</a:t>
            </a:r>
          </a:p>
          <a:p>
            <a:r>
              <a:rPr lang="en-US" sz="2000" dirty="0"/>
              <a:t>maximum likelihood fit: energy, Sun direction, isotropy, radial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75" y="4521200"/>
            <a:ext cx="31242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221" y="2218958"/>
            <a:ext cx="3124200" cy="233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77" y="4521200"/>
            <a:ext cx="3124200" cy="23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1" y="2206258"/>
            <a:ext cx="3225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9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3988" y="457201"/>
            <a:ext cx="8990012" cy="955675"/>
          </a:xfrm>
        </p:spPr>
        <p:txBody>
          <a:bodyPr/>
          <a:lstStyle/>
          <a:p>
            <a:r>
              <a:rPr lang="en-US"/>
              <a:t>Solar Neutrino Flavour Content</a:t>
            </a:r>
          </a:p>
        </p:txBody>
      </p:sp>
      <p:pic>
        <p:nvPicPr>
          <p:cNvPr id="4618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1" y="1056822"/>
            <a:ext cx="6705600" cy="498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1830" name="Text Box 6"/>
          <p:cNvSpPr txBox="1">
            <a:spLocks noChangeArrowheads="1"/>
          </p:cNvSpPr>
          <p:nvPr/>
        </p:nvSpPr>
        <p:spPr bwMode="auto">
          <a:xfrm>
            <a:off x="76201" y="5334000"/>
            <a:ext cx="3048000" cy="1446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Symbol" charset="2"/>
              </a:rPr>
              <a:t>Φ</a:t>
            </a:r>
            <a:r>
              <a:rPr lang="en-US" sz="2400" baseline="-25000" dirty="0">
                <a:solidFill>
                  <a:srgbClr val="FF0000"/>
                </a:solidFill>
                <a:latin typeface="Arial" charset="0"/>
              </a:rPr>
              <a:t>CC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= </a:t>
            </a:r>
            <a:r>
              <a:rPr lang="en-US" sz="2400" dirty="0" err="1">
                <a:solidFill>
                  <a:srgbClr val="FF0000"/>
                </a:solidFill>
                <a:latin typeface="Symbol" charset="2"/>
              </a:rPr>
              <a:t>Φ</a:t>
            </a:r>
            <a:r>
              <a:rPr lang="en-US" sz="2400" baseline="-25000" dirty="0" err="1">
                <a:solidFill>
                  <a:srgbClr val="FF0000"/>
                </a:solidFill>
                <a:latin typeface="Arial" charset="0"/>
              </a:rPr>
              <a:t>e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FF"/>
                </a:solidFill>
                <a:latin typeface="Symbol" charset="2"/>
              </a:rPr>
              <a:t>Φ</a:t>
            </a:r>
            <a:r>
              <a:rPr lang="en-US" sz="2400" baseline="-25000" dirty="0">
                <a:solidFill>
                  <a:srgbClr val="0000FF"/>
                </a:solidFill>
                <a:latin typeface="Arial" charset="0"/>
              </a:rPr>
              <a:t>NC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 = </a:t>
            </a:r>
            <a:r>
              <a:rPr lang="en-US" sz="2400" dirty="0" err="1">
                <a:solidFill>
                  <a:srgbClr val="0000FF"/>
                </a:solidFill>
                <a:latin typeface="Symbol" charset="2"/>
              </a:rPr>
              <a:t>Φ</a:t>
            </a:r>
            <a:r>
              <a:rPr lang="en-US" sz="2400" baseline="-25000" dirty="0" err="1">
                <a:solidFill>
                  <a:srgbClr val="0000FF"/>
                </a:solidFill>
                <a:latin typeface="Arial" charset="0"/>
              </a:rPr>
              <a:t>e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 + </a:t>
            </a:r>
            <a:r>
              <a:rPr lang="en-US" sz="2400" dirty="0" err="1">
                <a:solidFill>
                  <a:srgbClr val="0000FF"/>
                </a:solidFill>
                <a:latin typeface="Symbol" charset="2"/>
              </a:rPr>
              <a:t>Φ</a:t>
            </a:r>
            <a:r>
              <a:rPr lang="en-US" sz="2400" baseline="-25000" dirty="0" err="1">
                <a:solidFill>
                  <a:srgbClr val="0000FF"/>
                </a:solidFill>
                <a:latin typeface="Symbol" charset="2"/>
              </a:rPr>
              <a:t>μτ</a:t>
            </a:r>
            <a:endParaRPr lang="en-US" sz="2400" dirty="0">
              <a:solidFill>
                <a:srgbClr val="0000FF"/>
              </a:solidFill>
              <a:latin typeface="Symbol" charset="2"/>
            </a:endParaRP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00"/>
                </a:solidFill>
                <a:latin typeface="Symbol" charset="2"/>
              </a:rPr>
              <a:t>Φ</a:t>
            </a:r>
            <a:r>
              <a:rPr lang="en-US" sz="2400" baseline="-25000" dirty="0">
                <a:solidFill>
                  <a:srgbClr val="003300"/>
                </a:solidFill>
                <a:latin typeface="Arial" charset="0"/>
              </a:rPr>
              <a:t>ES</a:t>
            </a:r>
            <a:r>
              <a:rPr lang="en-US" sz="2400" dirty="0">
                <a:solidFill>
                  <a:srgbClr val="003300"/>
                </a:solidFill>
                <a:latin typeface="Arial" charset="0"/>
              </a:rPr>
              <a:t> = </a:t>
            </a:r>
            <a:r>
              <a:rPr lang="en-US" sz="2400" dirty="0" err="1">
                <a:solidFill>
                  <a:srgbClr val="003300"/>
                </a:solidFill>
                <a:latin typeface="Symbol" charset="2"/>
              </a:rPr>
              <a:t>Φ</a:t>
            </a:r>
            <a:r>
              <a:rPr lang="en-US" sz="2400" baseline="-25000" dirty="0" err="1">
                <a:solidFill>
                  <a:srgbClr val="003300"/>
                </a:solidFill>
                <a:latin typeface="Arial" charset="0"/>
              </a:rPr>
              <a:t>e</a:t>
            </a:r>
            <a:r>
              <a:rPr lang="en-US" sz="2400" baseline="-25000" dirty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rgbClr val="003300"/>
                </a:solidFill>
                <a:latin typeface="Arial" charset="0"/>
              </a:rPr>
              <a:t>+ 0.155 </a:t>
            </a:r>
            <a:r>
              <a:rPr lang="en-US" sz="2400" dirty="0" err="1">
                <a:solidFill>
                  <a:srgbClr val="003300"/>
                </a:solidFill>
                <a:latin typeface="Symbol" charset="2"/>
              </a:rPr>
              <a:t>Φ</a:t>
            </a:r>
            <a:r>
              <a:rPr lang="en-US" sz="2400" baseline="-25000" dirty="0" err="1">
                <a:solidFill>
                  <a:srgbClr val="003300"/>
                </a:solidFill>
                <a:latin typeface="Symbol" charset="2"/>
              </a:rPr>
              <a:t>μτ</a:t>
            </a:r>
            <a:endParaRPr lang="en-US" sz="2400" baseline="-25000" dirty="0">
              <a:solidFill>
                <a:srgbClr val="003300"/>
              </a:solidFill>
              <a:latin typeface="Symbol" charset="2"/>
            </a:endParaRP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 dirty="0">
              <a:solidFill>
                <a:srgbClr val="003300"/>
              </a:solidFill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0305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267892" y="6179351"/>
            <a:ext cx="8617148" cy="1117"/>
          </a:xfrm>
          <a:prstGeom prst="line">
            <a:avLst/>
          </a:prstGeom>
          <a:noFill/>
          <a:ln w="12700" cap="flat">
            <a:solidFill>
              <a:srgbClr val="0066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  <a:sym typeface="Arial" charset="0"/>
            </a:endParaRP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232172" y="303616"/>
            <a:ext cx="8617148" cy="1117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  <a:sym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654"/>
          <a:lstStyle/>
          <a:p>
            <a:pPr marL="40168"/>
            <a:r>
              <a:rPr lang="en-US" dirty="0"/>
              <a:t>Summary of Main SNO Solar </a:t>
            </a:r>
            <a:r>
              <a:rPr lang="en-US" dirty="0" err="1"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r>
              <a:rPr lang="en-US" dirty="0"/>
              <a:t> Results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156" y="1178646"/>
            <a:ext cx="4393406" cy="5374555"/>
          </a:xfrm>
          <a:ln/>
        </p:spPr>
        <p:txBody>
          <a:bodyPr rIns="116654"/>
          <a:lstStyle/>
          <a:p>
            <a:r>
              <a:rPr lang="en-US" sz="2000" dirty="0"/>
              <a:t>direct measure of the averaged survival probability of </a:t>
            </a:r>
            <a:r>
              <a:rPr lang="en-US" sz="2000" baseline="31000" dirty="0"/>
              <a:t>8</a:t>
            </a:r>
            <a:r>
              <a:rPr lang="en-US" sz="2000" dirty="0"/>
              <a:t>B solar </a:t>
            </a:r>
            <a:r>
              <a:rPr lang="en-US" sz="2000" dirty="0" err="1"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endParaRPr lang="en-US" sz="2000" dirty="0">
              <a:latin typeface="Symbol" charset="2"/>
              <a:sym typeface="Symbol" charset="2"/>
            </a:endParaRPr>
          </a:p>
          <a:p>
            <a:endParaRPr lang="en-US" sz="2000" dirty="0">
              <a:latin typeface="Symbol" charset="2"/>
              <a:sym typeface="Symbol" charset="2"/>
            </a:endParaRPr>
          </a:p>
          <a:p>
            <a:r>
              <a:rPr lang="en-US" sz="2000" dirty="0"/>
              <a:t>total active flux of </a:t>
            </a:r>
            <a:r>
              <a:rPr lang="en-US" sz="2000" baseline="31000" dirty="0"/>
              <a:t>8</a:t>
            </a:r>
            <a:r>
              <a:rPr lang="en-US" sz="2000" dirty="0"/>
              <a:t>B solar </a:t>
            </a:r>
            <a:r>
              <a:rPr lang="en-US" sz="2000" dirty="0" err="1"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r>
              <a:rPr lang="en-US" sz="2000" dirty="0"/>
              <a:t> agrees with solar model calculations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global fit of oscillation parameters including </a:t>
            </a:r>
            <a:r>
              <a:rPr lang="en-US" sz="2000" dirty="0" err="1"/>
              <a:t>KamLAND</a:t>
            </a:r>
            <a:r>
              <a:rPr lang="en-US" sz="2000" dirty="0"/>
              <a:t> and all solar neutrino data</a:t>
            </a:r>
          </a:p>
          <a:p>
            <a:endParaRPr lang="en-US" sz="2000" dirty="0"/>
          </a:p>
          <a:p>
            <a:r>
              <a:rPr lang="en-US" sz="2000" dirty="0" err="1">
                <a:latin typeface="Symbol" charset="2"/>
                <a:ea typeface="Symbol" charset="2"/>
                <a:cs typeface="Symbol" charset="2"/>
                <a:sym typeface="Symbol" charset="2"/>
              </a:rPr>
              <a:t>ν</a:t>
            </a:r>
            <a:r>
              <a:rPr lang="en-US" sz="2000" baseline="-20000" dirty="0" err="1"/>
              <a:t>e</a:t>
            </a:r>
            <a:r>
              <a:rPr lang="en-US" sz="2000" dirty="0"/>
              <a:t> day-night asymmetry</a:t>
            </a:r>
          </a:p>
        </p:txBody>
      </p:sp>
      <p:pic>
        <p:nvPicPr>
          <p:cNvPr id="2053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537" y="1124025"/>
            <a:ext cx="3317379" cy="81818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7673" y="2779366"/>
            <a:ext cx="4429125" cy="43755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762874" y="4291832"/>
            <a:ext cx="3118693" cy="911944"/>
            <a:chOff x="0" y="0"/>
            <a:chExt cx="2793" cy="817"/>
          </a:xfrm>
        </p:grpSpPr>
        <p:sp>
          <p:nvSpPr>
            <p:cNvPr id="2056" name="Rectangle 8"/>
            <p:cNvSpPr>
              <a:spLocks/>
            </p:cNvSpPr>
            <p:nvPr/>
          </p:nvSpPr>
          <p:spPr bwMode="auto">
            <a:xfrm>
              <a:off x="0" y="0"/>
              <a:ext cx="2793" cy="8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118" fontAlgn="base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  <a:sym typeface="Arial" charset="0"/>
              </a:endParaRPr>
            </a:p>
          </p:txBody>
        </p:sp>
        <p:pic>
          <p:nvPicPr>
            <p:cNvPr id="2057" name="Picture 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793" cy="817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pic>
        <p:nvPicPr>
          <p:cNvPr id="2058" name="Picture 1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7838" y="5363395"/>
            <a:ext cx="2951262" cy="72665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2059" name="Rectangle 11"/>
          <p:cNvSpPr>
            <a:spLocks/>
          </p:cNvSpPr>
          <p:nvPr/>
        </p:nvSpPr>
        <p:spPr bwMode="auto">
          <a:xfrm>
            <a:off x="6423802" y="5509617"/>
            <a:ext cx="1799673" cy="2308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221" bIns="0">
            <a:prstTxWarp prst="textNoShape">
              <a:avLst/>
            </a:prstTxWarp>
            <a:spAutoFit/>
          </a:bodyPr>
          <a:lstStyle/>
          <a:p>
            <a:pPr marL="40168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combined Phase I+II</a:t>
            </a:r>
          </a:p>
        </p:txBody>
      </p:sp>
      <p:pic>
        <p:nvPicPr>
          <p:cNvPr id="2060" name="Picture 1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7543" y="1818308"/>
            <a:ext cx="2355205" cy="817066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859242" y="1359552"/>
            <a:ext cx="817066" cy="785813"/>
            <a:chOff x="0" y="0"/>
            <a:chExt cx="732" cy="704"/>
          </a:xfrm>
        </p:grpSpPr>
        <p:sp>
          <p:nvSpPr>
            <p:cNvPr id="2062" name="Rectangle 14"/>
            <p:cNvSpPr>
              <a:spLocks/>
            </p:cNvSpPr>
            <p:nvPr/>
          </p:nvSpPr>
          <p:spPr bwMode="auto">
            <a:xfrm>
              <a:off x="1" y="0"/>
              <a:ext cx="684" cy="2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225" bIns="0">
              <a:prstTxWarp prst="textNoShape">
                <a:avLst/>
              </a:prstTxWarp>
              <a:spAutoFit/>
            </a:bodyPr>
            <a:lstStyle/>
            <a:p>
              <a:pPr marL="4016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99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Phase II</a:t>
              </a:r>
            </a:p>
          </p:txBody>
        </p:sp>
        <p:sp>
          <p:nvSpPr>
            <p:cNvPr id="2063" name="Rectangle 15"/>
            <p:cNvSpPr>
              <a:spLocks/>
            </p:cNvSpPr>
            <p:nvPr/>
          </p:nvSpPr>
          <p:spPr bwMode="auto">
            <a:xfrm>
              <a:off x="0" y="497"/>
              <a:ext cx="732" cy="2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225" bIns="0">
              <a:prstTxWarp prst="textNoShape">
                <a:avLst/>
              </a:prstTxWarp>
              <a:spAutoFit/>
            </a:bodyPr>
            <a:lstStyle/>
            <a:p>
              <a:pPr marL="40168" defTabSz="91411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Phase III</a:t>
              </a:r>
            </a:p>
          </p:txBody>
        </p:sp>
      </p:grpSp>
      <p:pic>
        <p:nvPicPr>
          <p:cNvPr id="2064" name="Picture 1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05488" y="3314030"/>
            <a:ext cx="4150072" cy="43755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2065" name="Rectangle 17"/>
          <p:cNvSpPr>
            <a:spLocks/>
          </p:cNvSpPr>
          <p:nvPr/>
        </p:nvSpPr>
        <p:spPr bwMode="auto">
          <a:xfrm>
            <a:off x="3580805" y="2875359"/>
            <a:ext cx="746388" cy="2308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221" bIns="0">
            <a:prstTxWarp prst="textNoShape">
              <a:avLst/>
            </a:prstTxWarp>
            <a:spAutoFit/>
          </a:bodyPr>
          <a:lstStyle/>
          <a:p>
            <a:pPr marL="40168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99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Phase II</a:t>
            </a:r>
          </a:p>
        </p:txBody>
      </p:sp>
      <p:sp>
        <p:nvSpPr>
          <p:cNvPr id="2066" name="Rectangle 18"/>
          <p:cNvSpPr>
            <a:spLocks/>
          </p:cNvSpPr>
          <p:nvPr/>
        </p:nvSpPr>
        <p:spPr bwMode="auto">
          <a:xfrm>
            <a:off x="3579696" y="3379887"/>
            <a:ext cx="799831" cy="2308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221" bIns="0">
            <a:prstTxWarp prst="textNoShape">
              <a:avLst/>
            </a:prstTxWarp>
            <a:spAutoFit/>
          </a:bodyPr>
          <a:lstStyle/>
          <a:p>
            <a:pPr marL="40168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Phase III</a:t>
            </a:r>
          </a:p>
        </p:txBody>
      </p:sp>
      <p:sp>
        <p:nvSpPr>
          <p:cNvPr id="2067" name="Rectangle 19"/>
          <p:cNvSpPr>
            <a:spLocks/>
          </p:cNvSpPr>
          <p:nvPr/>
        </p:nvSpPr>
        <p:spPr bwMode="auto">
          <a:xfrm>
            <a:off x="4715998" y="4286258"/>
            <a:ext cx="3168923" cy="936501"/>
          </a:xfrm>
          <a:prstGeom prst="rect">
            <a:avLst/>
          </a:prstGeom>
          <a:noFill/>
          <a:ln w="25400" cap="flat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  <a:sym typeface="Arial" charset="0"/>
            </a:endParaRPr>
          </a:p>
        </p:txBody>
      </p:sp>
      <p:sp>
        <p:nvSpPr>
          <p:cNvPr id="2068" name="Rectangle 20"/>
          <p:cNvSpPr>
            <a:spLocks/>
          </p:cNvSpPr>
          <p:nvPr/>
        </p:nvSpPr>
        <p:spPr bwMode="auto">
          <a:xfrm>
            <a:off x="5000625" y="5831086"/>
            <a:ext cx="1975872" cy="2154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495" bIns="0">
            <a:prstTxWarp prst="textNoShape">
              <a:avLst/>
            </a:prstTxWarp>
            <a:spAutoFit/>
          </a:bodyPr>
          <a:lstStyle/>
          <a:p>
            <a:pPr marL="40168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6633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expected value is ~0.03</a:t>
            </a:r>
          </a:p>
        </p:txBody>
      </p:sp>
      <p:sp>
        <p:nvSpPr>
          <p:cNvPr id="2069" name="Rectangle 21"/>
          <p:cNvSpPr>
            <a:spLocks/>
          </p:cNvSpPr>
          <p:nvPr/>
        </p:nvSpPr>
        <p:spPr bwMode="auto">
          <a:xfrm>
            <a:off x="4550792" y="3746011"/>
            <a:ext cx="4143375" cy="2678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495" bIns="0">
            <a:prstTxWarp prst="textNoShape">
              <a:avLst/>
            </a:prstTxWarp>
          </a:bodyPr>
          <a:lstStyle/>
          <a:p>
            <a:pPr marL="40168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BS05(OP) (5.69 ± 0.91) × 10</a:t>
            </a:r>
            <a:r>
              <a:rPr lang="en-US" sz="1400" i="1" baseline="30000" dirty="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6</a:t>
            </a:r>
            <a:r>
              <a:rPr lang="en-US" sz="1400" i="1" dirty="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 cm</a:t>
            </a:r>
            <a:r>
              <a:rPr lang="en-US" sz="1400" i="1" baseline="30000" dirty="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−2</a:t>
            </a:r>
            <a:r>
              <a:rPr lang="en-US" sz="1400" i="1" dirty="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 s</a:t>
            </a:r>
            <a:r>
              <a:rPr lang="en-US" sz="1400" i="1" baseline="30000" dirty="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−1</a:t>
            </a:r>
          </a:p>
        </p:txBody>
      </p:sp>
    </p:spTree>
    <p:extLst>
      <p:ext uri="{BB962C8B-B14F-4D97-AF65-F5344CB8AC3E}">
        <p14:creationId xmlns:p14="http://schemas.microsoft.com/office/powerpoint/2010/main" val="1036378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Excitation by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7725"/>
            <a:ext cx="8229600" cy="1303006"/>
          </a:xfrm>
        </p:spPr>
        <p:txBody>
          <a:bodyPr/>
          <a:lstStyle/>
          <a:p>
            <a:r>
              <a:rPr lang="en-US" dirty="0" smtClean="0"/>
              <a:t>original </a:t>
            </a:r>
            <a:r>
              <a:rPr lang="en-US" dirty="0" err="1" smtClean="0"/>
              <a:t>Borex</a:t>
            </a:r>
            <a:r>
              <a:rPr lang="en-US" dirty="0" smtClean="0"/>
              <a:t> experiment was to search for CC and NC interactions of </a:t>
            </a:r>
            <a:r>
              <a:rPr lang="en-US" baseline="30000" dirty="0" smtClean="0"/>
              <a:t>8</a:t>
            </a:r>
            <a:r>
              <a:rPr lang="en-US" dirty="0" smtClean="0"/>
              <a:t>B solar neutrinos on </a:t>
            </a:r>
            <a:r>
              <a:rPr lang="en-US" baseline="30000" dirty="0" smtClean="0"/>
              <a:t>11</a:t>
            </a:r>
            <a:r>
              <a:rPr lang="en-US" dirty="0" smtClean="0"/>
              <a:t>B in a </a:t>
            </a:r>
            <a:r>
              <a:rPr lang="en-US" dirty="0" smtClean="0">
                <a:solidFill>
                  <a:srgbClr val="660066"/>
                </a:solidFill>
              </a:rPr>
              <a:t>boron-loaded liquid scintillator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5140" y="6546283"/>
            <a:ext cx="5477306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R.S. </a:t>
            </a:r>
            <a:r>
              <a:rPr lang="en-US" sz="1400" dirty="0" err="1">
                <a:solidFill>
                  <a:srgbClr val="008000"/>
                </a:solidFill>
              </a:rPr>
              <a:t>Raghavan</a:t>
            </a:r>
            <a:r>
              <a:rPr lang="en-US" sz="1400" dirty="0">
                <a:solidFill>
                  <a:srgbClr val="008000"/>
                </a:solidFill>
              </a:rPr>
              <a:t>, S. </a:t>
            </a:r>
            <a:r>
              <a:rPr lang="en-US" sz="1400" dirty="0" err="1">
                <a:solidFill>
                  <a:srgbClr val="008000"/>
                </a:solidFill>
              </a:rPr>
              <a:t>Pakvasa</a:t>
            </a:r>
            <a:r>
              <a:rPr lang="en-US" sz="1400" dirty="0">
                <a:solidFill>
                  <a:srgbClr val="008000"/>
                </a:solidFill>
              </a:rPr>
              <a:t> and B.A. Brown, PRL </a:t>
            </a:r>
            <a:r>
              <a:rPr lang="en-US" sz="1400" b="1" dirty="0">
                <a:solidFill>
                  <a:srgbClr val="008000"/>
                </a:solidFill>
              </a:rPr>
              <a:t>57</a:t>
            </a:r>
            <a:r>
              <a:rPr lang="en-US" sz="1400" dirty="0">
                <a:solidFill>
                  <a:srgbClr val="008000"/>
                </a:solidFill>
              </a:rPr>
              <a:t> 1801 (1986)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260" y="3035180"/>
            <a:ext cx="3517913" cy="318691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marL="180920" indent="-180920">
              <a:buFont typeface="Arial"/>
              <a:buChar char="•"/>
            </a:pPr>
            <a:r>
              <a:rPr lang="en-US" dirty="0" smtClean="0"/>
              <a:t>detect 4.45 and 5.02 MeV de-excitation gamma rays</a:t>
            </a:r>
          </a:p>
          <a:p>
            <a:pPr marL="180920" indent="-180920">
              <a:buFont typeface="Arial"/>
              <a:buChar char="•"/>
            </a:pPr>
            <a:r>
              <a:rPr lang="en-US" dirty="0" smtClean="0"/>
              <a:t>singles events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needs ultra-low background liquid scintillator</a:t>
            </a:r>
          </a:p>
          <a:p>
            <a:pPr marL="180920" indent="-180920">
              <a:buFont typeface="Arial"/>
              <a:buChar char="•"/>
            </a:pPr>
            <a:r>
              <a:rPr lang="en-US" dirty="0" smtClean="0"/>
              <a:t>200 </a:t>
            </a:r>
            <a:r>
              <a:rPr lang="en-US" dirty="0" err="1" smtClean="0"/>
              <a:t>tonnes</a:t>
            </a:r>
            <a:r>
              <a:rPr lang="en-US" dirty="0" smtClean="0"/>
              <a:t> natural boron in 1760 </a:t>
            </a:r>
            <a:r>
              <a:rPr lang="en-US" dirty="0" err="1" smtClean="0"/>
              <a:t>tonnes</a:t>
            </a:r>
            <a:r>
              <a:rPr lang="en-US" dirty="0" smtClean="0"/>
              <a:t> of scintillator would yield 128 events/year</a:t>
            </a:r>
          </a:p>
          <a:p>
            <a:pPr marL="180920" indent="-180920">
              <a:buFont typeface="Arial"/>
              <a:buChar char="•"/>
            </a:pPr>
            <a:r>
              <a:rPr lang="en-US" dirty="0" smtClean="0"/>
              <a:t>CC:NC cross section related because </a:t>
            </a:r>
            <a:r>
              <a:rPr lang="en-US" baseline="30000" dirty="0" smtClean="0"/>
              <a:t>11</a:t>
            </a:r>
            <a:r>
              <a:rPr lang="en-US" dirty="0" smtClean="0"/>
              <a:t>B-</a:t>
            </a:r>
            <a:r>
              <a:rPr lang="en-US" baseline="30000" dirty="0" smtClean="0"/>
              <a:t>11</a:t>
            </a:r>
            <a:r>
              <a:rPr lang="en-US" dirty="0" smtClean="0"/>
              <a:t>C are mirror nuclei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39" y="2527157"/>
            <a:ext cx="5347477" cy="37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1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6" y="1484313"/>
            <a:ext cx="4537075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 Spectrum</a:t>
            </a:r>
          </a:p>
        </p:txBody>
      </p:sp>
      <p:pic>
        <p:nvPicPr>
          <p:cNvPr id="210949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412876"/>
            <a:ext cx="4643438" cy="3375025"/>
          </a:xfrm>
          <a:noFill/>
          <a:ln/>
        </p:spPr>
      </p:pic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950918" y="4940300"/>
            <a:ext cx="2139277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Phase I – summed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5773738" y="4941889"/>
            <a:ext cx="2673519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Phase II – CC extracted</a:t>
            </a:r>
          </a:p>
        </p:txBody>
      </p:sp>
    </p:spTree>
    <p:extLst>
      <p:ext uri="{BB962C8B-B14F-4D97-AF65-F5344CB8AC3E}">
        <p14:creationId xmlns:p14="http://schemas.microsoft.com/office/powerpoint/2010/main" val="117912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232172" y="1"/>
            <a:ext cx="8224242" cy="1285875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 lvl="0"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Final SNO Results</a:t>
            </a:r>
          </a:p>
        </p:txBody>
      </p:sp>
      <p:sp>
        <p:nvSpPr>
          <p:cNvPr id="40" name="Shape 40"/>
          <p:cNvSpPr/>
          <p:nvPr/>
        </p:nvSpPr>
        <p:spPr>
          <a:xfrm>
            <a:off x="319089" y="1098359"/>
            <a:ext cx="8608219" cy="2506695"/>
          </a:xfrm>
          <a:prstGeom prst="rect">
            <a:avLst/>
          </a:prstGeom>
          <a:solidFill>
            <a:srgbClr val="FFFFFF"/>
          </a:solidFill>
          <a:ln w="25400">
            <a:solidFill>
              <a:srgbClr val="7B197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78" tIns="26778" rIns="26778" bIns="26778">
            <a:spAutoFit/>
          </a:bodyPr>
          <a:lstStyle/>
          <a:p>
            <a:pPr defTabSz="910468">
              <a:buClr>
                <a:srgbClr val="7B1979"/>
              </a:buClr>
              <a:defRPr sz="1800"/>
            </a:pPr>
            <a:r>
              <a:rPr sz="27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Symbol"/>
                <a:ea typeface="Symbol"/>
                <a:cs typeface="Symbol"/>
                <a:sym typeface="Symbol"/>
              </a:rPr>
              <a:t> Φ</a:t>
            </a:r>
            <a:r>
              <a:rPr sz="2200" kern="0" baseline="-2025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CC</a:t>
            </a:r>
            <a:r>
              <a:rPr sz="30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sz="30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3000" kern="0" baseline="-20476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sz="30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sz="27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 = (1.68 ± 0.10) × 10</a:t>
            </a:r>
            <a:r>
              <a:rPr sz="2700" kern="0" baseline="30526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sz="27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cm</a:t>
            </a:r>
            <a:r>
              <a:rPr sz="2700" kern="0" baseline="30526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−2 </a:t>
            </a:r>
            <a:r>
              <a:rPr sz="27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700" kern="0" baseline="30526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−1</a:t>
            </a:r>
            <a:r>
              <a:rPr sz="1700" kern="0" baseline="-2333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 [Salt Phase]</a:t>
            </a:r>
            <a:endParaRPr sz="2200" kern="0" dirty="0">
              <a:solidFill>
                <a:sysClr val="windowText" lastClr="000000"/>
              </a:solidFill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0468">
              <a:buClr>
                <a:srgbClr val="7B1979"/>
              </a:buClr>
              <a:defRPr sz="1800"/>
            </a:pPr>
            <a:r>
              <a:rPr sz="27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Symbol"/>
                <a:ea typeface="Symbol"/>
                <a:cs typeface="Symbol"/>
                <a:sym typeface="Symbol"/>
              </a:rPr>
              <a:t> Φ</a:t>
            </a:r>
            <a:r>
              <a:rPr sz="2200" kern="0" baseline="-2025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NC</a:t>
            </a:r>
            <a:r>
              <a:rPr sz="30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sz="30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3000" kern="0" baseline="-20476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sz="30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sz="27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 = (5.25 ± 0.20) × 10</a:t>
            </a:r>
            <a:r>
              <a:rPr sz="2700" kern="0" baseline="30526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sz="27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cm</a:t>
            </a:r>
            <a:r>
              <a:rPr sz="2700" kern="0" baseline="30526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−2 </a:t>
            </a:r>
            <a:r>
              <a:rPr sz="2700" kern="0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700" kern="0" baseline="30526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−1</a:t>
            </a:r>
            <a:r>
              <a:rPr sz="1700" kern="0" baseline="-2333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 [Final Combined]</a:t>
            </a:r>
            <a:endParaRPr sz="2200" kern="0" dirty="0">
              <a:solidFill>
                <a:sysClr val="windowText" lastClr="000000"/>
              </a:solidFill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0468">
              <a:buClr>
                <a:srgbClr val="7B1979"/>
              </a:buClr>
              <a:defRPr sz="1800"/>
            </a:pPr>
            <a:endParaRPr sz="1500" kern="0" baseline="-2545" dirty="0">
              <a:solidFill>
                <a:srgbClr val="7B1979"/>
              </a:solidFill>
              <a:uFill>
                <a:solidFill>
                  <a:srgbClr val="7B1979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defTabSz="910468">
              <a:buClr>
                <a:srgbClr val="7B1979"/>
              </a:buClr>
              <a:defRPr sz="1800"/>
            </a:pPr>
            <a:r>
              <a:rPr sz="2200" kern="0" baseline="-2545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coming from: </a:t>
            </a:r>
          </a:p>
          <a:p>
            <a:pPr marL="0" lvl="1" indent="241008" defTabSz="910468">
              <a:defRPr sz="1800"/>
            </a:pPr>
            <a:r>
              <a:rPr sz="2200" kern="0" baseline="-2545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2176 CC events, 2010 NC events, 279 ES events (Salt Phase)</a:t>
            </a:r>
          </a:p>
          <a:p>
            <a:pPr marL="0" lvl="1" indent="241008" defTabSz="910468">
              <a:defRPr sz="1800"/>
            </a:pPr>
            <a:r>
              <a:rPr sz="2200" kern="0" baseline="-2545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128 external-source neutron backgrounds,125 internal neutron backgrounds (e.g. Salt Phase)</a:t>
            </a:r>
          </a:p>
          <a:p>
            <a:pPr marL="0" lvl="1" indent="241008" defTabSz="910468">
              <a:defRPr sz="1800"/>
            </a:pPr>
            <a:r>
              <a:rPr sz="2200" kern="0" baseline="-2545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3 internal Cherenkov backgrounds (e.g. Salt Phase)</a:t>
            </a:r>
          </a:p>
          <a:p>
            <a:pPr marL="0" lvl="1" indent="241008" defTabSz="910468">
              <a:defRPr sz="1800"/>
            </a:pPr>
            <a:r>
              <a:rPr sz="2200" kern="0" baseline="-2545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1867 CC events, 927 NC neutrons, 171 ES events, 188 background neutrons (in </a:t>
            </a:r>
            <a:r>
              <a:rPr sz="2200" kern="0" baseline="29454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2200" kern="0" baseline="-2545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He Phase)</a:t>
            </a:r>
          </a:p>
          <a:p>
            <a:pPr marL="0" lvl="1" indent="241008" defTabSz="910468">
              <a:defRPr sz="1800"/>
            </a:pPr>
            <a:r>
              <a:rPr sz="2200" kern="0" baseline="-2545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1968 CC events, 577 NC events, 264 ES events (Pure D</a:t>
            </a:r>
            <a:r>
              <a:rPr sz="2200" kern="0" baseline="-8545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200" kern="0" baseline="-2545" dirty="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Arial"/>
                <a:ea typeface="Arial"/>
                <a:cs typeface="Arial"/>
                <a:sym typeface="Arial"/>
              </a:rPr>
              <a:t>O Phase)</a:t>
            </a:r>
          </a:p>
        </p:txBody>
      </p:sp>
      <p:sp>
        <p:nvSpPr>
          <p:cNvPr id="41" name="Shape 41"/>
          <p:cNvSpPr/>
          <p:nvPr/>
        </p:nvSpPr>
        <p:spPr>
          <a:xfrm>
            <a:off x="232172" y="3852020"/>
            <a:ext cx="8777883" cy="263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78" tIns="26778" rIns="26778" bIns="26778">
            <a:spAutoFit/>
          </a:bodyPr>
          <a:lstStyle/>
          <a:p>
            <a:pPr marL="301257" indent="-301257" defTabSz="910468">
              <a:buClr>
                <a:srgbClr val="0048AA"/>
              </a:buClr>
              <a:buSzPct val="100000"/>
              <a:buFontTx/>
              <a:buAutoNum type="arabicPeriod"/>
              <a:defRPr sz="1800"/>
            </a:pPr>
            <a:r>
              <a:rPr sz="2100" kern="0" dirty="0">
                <a:solidFill>
                  <a:srgbClr val="0048AA"/>
                </a:solidFill>
                <a:uFill>
                  <a:solidFill>
                    <a:srgbClr val="0048A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We see the Sun is producing all of the </a:t>
            </a:r>
            <a:r>
              <a:rPr sz="2100" kern="0" baseline="31999" dirty="0">
                <a:solidFill>
                  <a:srgbClr val="0048AA"/>
                </a:solidFill>
                <a:uFill>
                  <a:solidFill>
                    <a:srgbClr val="0048A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sz="2100" kern="0" dirty="0">
                <a:solidFill>
                  <a:srgbClr val="0048AA"/>
                </a:solidFill>
                <a:uFill>
                  <a:solidFill>
                    <a:srgbClr val="0048A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B neutrinos that solar models predict it should.</a:t>
            </a:r>
            <a:endParaRPr sz="2200" kern="0" dirty="0">
              <a:solidFill>
                <a:sysClr val="windowText" lastClr="000000"/>
              </a:solidFill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1257" indent="-301257" defTabSz="910468">
              <a:buClr>
                <a:srgbClr val="0048AA"/>
              </a:buClr>
              <a:buSzPct val="100000"/>
              <a:buFontTx/>
              <a:buAutoNum type="arabicPeriod"/>
              <a:defRPr sz="1800"/>
            </a:pPr>
            <a:r>
              <a:rPr sz="2100" kern="0" dirty="0">
                <a:solidFill>
                  <a:srgbClr val="0048AA"/>
                </a:solidFill>
                <a:uFill>
                  <a:solidFill>
                    <a:srgbClr val="0048A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The SNO NC measurement confirms that solar models are correct and that we understand how energy generation by nuclear fusion works in stars.</a:t>
            </a:r>
            <a:endParaRPr sz="2200" kern="0" dirty="0">
              <a:solidFill>
                <a:sysClr val="windowText" lastClr="000000"/>
              </a:solidFill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1257" indent="-301257" defTabSz="910468">
              <a:buClr>
                <a:srgbClr val="0048AA"/>
              </a:buClr>
              <a:buSzPct val="100000"/>
              <a:buFontTx/>
              <a:buAutoNum type="arabicPeriod"/>
              <a:defRPr sz="1800"/>
            </a:pPr>
            <a:r>
              <a:rPr sz="2100" kern="0" dirty="0">
                <a:solidFill>
                  <a:srgbClr val="0048AA"/>
                </a:solidFill>
                <a:uFill>
                  <a:solidFill>
                    <a:srgbClr val="0048A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About 2/3 of solar neutrinos transform to muon and tau flavours on their way to Earth; we see that in the difference between NC and CC rates.</a:t>
            </a:r>
            <a:endParaRPr sz="2200" kern="0" dirty="0">
              <a:solidFill>
                <a:sysClr val="windowText" lastClr="000000"/>
              </a:solidFill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1257" indent="-301257" defTabSz="910468">
              <a:buClr>
                <a:srgbClr val="0048AA"/>
              </a:buClr>
              <a:buSzPct val="100000"/>
              <a:buFontTx/>
              <a:buAutoNum type="arabicPeriod"/>
              <a:defRPr sz="1800"/>
            </a:pPr>
            <a:r>
              <a:rPr sz="2100" kern="0" dirty="0">
                <a:solidFill>
                  <a:srgbClr val="0048AA"/>
                </a:solidFill>
                <a:uFill>
                  <a:solidFill>
                    <a:srgbClr val="0048A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 global analysis of all solar neutrino results determines neutrino oscillation parameters.</a:t>
            </a:r>
          </a:p>
        </p:txBody>
      </p:sp>
      <p:sp>
        <p:nvSpPr>
          <p:cNvPr id="42" name="Shape 42"/>
          <p:cNvSpPr/>
          <p:nvPr/>
        </p:nvSpPr>
        <p:spPr>
          <a:xfrm>
            <a:off x="5167736" y="1950982"/>
            <a:ext cx="4018360" cy="511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78" tIns="26778" rIns="26778" bIns="26778">
            <a:spAutoFit/>
          </a:bodyPr>
          <a:lstStyle/>
          <a:p>
            <a:pPr defTabSz="910468">
              <a:buClr>
                <a:srgbClr val="004100"/>
              </a:buClr>
              <a:defRPr sz="1800"/>
            </a:pPr>
            <a:r>
              <a:rPr sz="1500" b="1" kern="0" dirty="0">
                <a:solidFill>
                  <a:srgbClr val="004100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BS05(OP) Solar Model Flux Calculation:</a:t>
            </a:r>
            <a:endParaRPr sz="2200" kern="0" dirty="0">
              <a:solidFill>
                <a:sysClr val="windowText" lastClr="000000"/>
              </a:solidFill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0468">
              <a:buClr>
                <a:srgbClr val="004100"/>
              </a:buClr>
              <a:defRPr sz="1800"/>
            </a:pPr>
            <a:r>
              <a:rPr sz="1500" b="1" kern="0" dirty="0">
                <a:solidFill>
                  <a:srgbClr val="004100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(5.69 ± 0.91) × 10</a:t>
            </a:r>
            <a:r>
              <a:rPr sz="1500" b="1" kern="0" baseline="30363" dirty="0">
                <a:solidFill>
                  <a:srgbClr val="004100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sz="1500" b="1" kern="0" dirty="0">
                <a:solidFill>
                  <a:srgbClr val="004100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 cm</a:t>
            </a:r>
            <a:r>
              <a:rPr sz="1500" b="1" kern="0" baseline="30363" dirty="0">
                <a:solidFill>
                  <a:srgbClr val="004100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−2</a:t>
            </a:r>
            <a:r>
              <a:rPr sz="1500" b="1" kern="0" dirty="0">
                <a:solidFill>
                  <a:srgbClr val="004100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 s</a:t>
            </a:r>
            <a:r>
              <a:rPr sz="1500" b="1" kern="0" baseline="30363" dirty="0">
                <a:solidFill>
                  <a:srgbClr val="004100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004100"/>
                  </a:solidFill>
                </a:uFill>
                <a:latin typeface="Arial"/>
                <a:ea typeface="Arial"/>
                <a:cs typeface="Arial"/>
                <a:sym typeface="Arial"/>
              </a:rPr>
              <a:t>−1</a:t>
            </a:r>
          </a:p>
        </p:txBody>
      </p:sp>
    </p:spTree>
    <p:extLst>
      <p:ext uri="{BB962C8B-B14F-4D97-AF65-F5344CB8AC3E}">
        <p14:creationId xmlns:p14="http://schemas.microsoft.com/office/powerpoint/2010/main" val="41839792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Scintillator Solar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1" y="1219200"/>
            <a:ext cx="899001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marL="342796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</a:rPr>
              <a:t>typical light yield: ~10,000 photons/MeV</a:t>
            </a:r>
          </a:p>
          <a:p>
            <a:pPr marL="799831" lvl="1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</a:rPr>
              <a:t>compare to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</a:rPr>
              <a:t>Čerenkov</a:t>
            </a:r>
            <a:r>
              <a:rPr lang="en-US" sz="2400" kern="0" dirty="0">
                <a:solidFill>
                  <a:srgbClr val="000000"/>
                </a:solidFill>
                <a:latin typeface="Arial"/>
              </a:rPr>
              <a:t> 390 photons/cm in water     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</a:rPr>
              <a:t>[between 300</a:t>
            </a:r>
            <a:r>
              <a:rPr lang="en-US" sz="2400" kern="0" dirty="0">
                <a:solidFill>
                  <a:srgbClr val="000000"/>
                </a:solidFill>
                <a:latin typeface="Arial"/>
              </a:rPr>
              <a:t>-700 nm]</a:t>
            </a:r>
          </a:p>
          <a:p>
            <a:pPr marL="799831" lvl="1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  <a:defRPr/>
            </a:pPr>
            <a:endParaRPr lang="en-US" sz="2400" kern="0" dirty="0">
              <a:solidFill>
                <a:srgbClr val="000000"/>
              </a:solidFill>
              <a:latin typeface="Arial"/>
            </a:endParaRPr>
          </a:p>
          <a:p>
            <a:pPr marL="342796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</a:pPr>
            <a:r>
              <a:rPr lang="en-US" sz="2400" kern="0" dirty="0">
                <a:solidFill>
                  <a:srgbClr val="1C1C34"/>
                </a:solidFill>
                <a:latin typeface="Arial"/>
              </a:rPr>
              <a:t>scintillation light is isotropic – no correlation with Sun direction (also kinematics at lower energy also makes this less feasible)</a:t>
            </a:r>
          </a:p>
          <a:p>
            <a:pPr marL="342796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</a:pPr>
            <a:r>
              <a:rPr lang="en-US" sz="2400" kern="0" dirty="0" smtClean="0">
                <a:solidFill>
                  <a:srgbClr val="1C1C34"/>
                </a:solidFill>
                <a:latin typeface="Arial"/>
              </a:rPr>
              <a:t>energy spectral </a:t>
            </a:r>
            <a:r>
              <a:rPr lang="en-US" sz="2400" kern="0" dirty="0">
                <a:solidFill>
                  <a:srgbClr val="1C1C34"/>
                </a:solidFill>
                <a:latin typeface="Arial"/>
              </a:rPr>
              <a:t>feature </a:t>
            </a:r>
            <a:r>
              <a:rPr lang="en-US" sz="2400" kern="0" dirty="0" smtClean="0">
                <a:solidFill>
                  <a:srgbClr val="1C1C34"/>
                </a:solidFill>
                <a:latin typeface="Arial"/>
              </a:rPr>
              <a:t>are </a:t>
            </a:r>
            <a:r>
              <a:rPr lang="en-US" sz="2400" kern="0" dirty="0" smtClean="0">
                <a:solidFill>
                  <a:srgbClr val="1C1C34"/>
                </a:solidFill>
                <a:latin typeface="Arial"/>
              </a:rPr>
              <a:t>thus </a:t>
            </a:r>
            <a:r>
              <a:rPr lang="en-US" sz="2400" kern="0" dirty="0">
                <a:solidFill>
                  <a:srgbClr val="1C1C34"/>
                </a:solidFill>
                <a:latin typeface="Arial"/>
              </a:rPr>
              <a:t>very important</a:t>
            </a:r>
          </a:p>
          <a:p>
            <a:pPr marL="799831" lvl="1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</a:pPr>
            <a:r>
              <a:rPr lang="en-US" sz="2400" kern="0" dirty="0">
                <a:solidFill>
                  <a:srgbClr val="1C1C34"/>
                </a:solidFill>
                <a:latin typeface="Arial"/>
              </a:rPr>
              <a:t>Example: for </a:t>
            </a:r>
            <a:r>
              <a:rPr lang="en-US" sz="2400" kern="0" baseline="30000" dirty="0">
                <a:solidFill>
                  <a:srgbClr val="1C1C34"/>
                </a:solidFill>
                <a:latin typeface="Arial"/>
              </a:rPr>
              <a:t>7</a:t>
            </a:r>
            <a:r>
              <a:rPr lang="en-US" sz="2400" kern="0" dirty="0">
                <a:solidFill>
                  <a:srgbClr val="1C1C34"/>
                </a:solidFill>
                <a:latin typeface="Arial"/>
              </a:rPr>
              <a:t>Be </a:t>
            </a:r>
            <a:r>
              <a:rPr lang="en-US" sz="2400" kern="0" dirty="0" err="1">
                <a:solidFill>
                  <a:srgbClr val="1C1C34"/>
                </a:solidFill>
                <a:latin typeface="Symbol" charset="2"/>
                <a:cs typeface="Symbol" charset="2"/>
              </a:rPr>
              <a:t>ν</a:t>
            </a:r>
            <a:r>
              <a:rPr lang="en-US" sz="2400" kern="0" dirty="0">
                <a:solidFill>
                  <a:srgbClr val="1C1C34"/>
                </a:solidFill>
                <a:latin typeface="Arial"/>
              </a:rPr>
              <a:t> detection</a:t>
            </a:r>
          </a:p>
          <a:p>
            <a:pPr marL="342796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</a:pPr>
            <a:endParaRPr lang="en-US" sz="2400" kern="0" dirty="0">
              <a:solidFill>
                <a:srgbClr val="1C1C34"/>
              </a:solidFill>
              <a:latin typeface="Arial"/>
            </a:endParaRPr>
          </a:p>
          <a:p>
            <a:pPr marL="342796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</a:pPr>
            <a:r>
              <a:rPr lang="en-US" sz="2400" kern="0" dirty="0">
                <a:solidFill>
                  <a:srgbClr val="1C1C34"/>
                </a:solidFill>
                <a:latin typeface="Arial"/>
              </a:rPr>
              <a:t>typical </a:t>
            </a:r>
            <a:r>
              <a:rPr lang="en-US" sz="2400" kern="0" dirty="0" smtClean="0">
                <a:solidFill>
                  <a:srgbClr val="1C1C34"/>
                </a:solidFill>
                <a:latin typeface="Arial"/>
              </a:rPr>
              <a:t>liquid scintillator emission </a:t>
            </a:r>
            <a:r>
              <a:rPr lang="en-US" sz="2400" kern="0" dirty="0">
                <a:solidFill>
                  <a:srgbClr val="1C1C34"/>
                </a:solidFill>
                <a:latin typeface="Arial"/>
              </a:rPr>
              <a:t>time constant: ~1 to 5 ns</a:t>
            </a:r>
          </a:p>
          <a:p>
            <a:pPr marL="799831" lvl="1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</a:pPr>
            <a:r>
              <a:rPr lang="en-US" sz="2400" kern="0" dirty="0">
                <a:solidFill>
                  <a:srgbClr val="1C1C34"/>
                </a:solidFill>
                <a:latin typeface="Arial"/>
              </a:rPr>
              <a:t>liquid scintillators are fast (typically); can exploit timing cuts to reject backgrounds</a:t>
            </a:r>
          </a:p>
          <a:p>
            <a:pPr marL="342796" indent="-342796" defTabSz="91411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SzPct val="85000"/>
              <a:buFont typeface="Wingdings" charset="2"/>
              <a:buChar char="o"/>
            </a:pPr>
            <a:endParaRPr lang="en-US" sz="2400" kern="0" dirty="0">
              <a:solidFill>
                <a:srgbClr val="1C1C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86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/>
              <a:t>7</a:t>
            </a:r>
            <a:r>
              <a:rPr lang="en-US"/>
              <a:t>Be Solar Neutrino Detection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4038600" cy="533400"/>
          </a:xfrm>
          <a:noFill/>
          <a:ln/>
        </p:spPr>
        <p:txBody>
          <a:bodyPr lIns="92046" tIns="46024" rIns="92046" bIns="46024"/>
          <a:lstStyle/>
          <a:p>
            <a:pPr>
              <a:buFont typeface="Wingdings" charset="2"/>
              <a:buNone/>
            </a:pPr>
            <a:r>
              <a:rPr lang="en-US" sz="2500">
                <a:solidFill>
                  <a:srgbClr val="000099"/>
                </a:solidFill>
              </a:rPr>
              <a:t>neutrino-electron scattering</a:t>
            </a:r>
            <a:endParaRPr lang="en-US" sz="3500">
              <a:solidFill>
                <a:srgbClr val="000099"/>
              </a:solidFill>
            </a:endParaRPr>
          </a:p>
        </p:txBody>
      </p:sp>
      <p:pic>
        <p:nvPicPr>
          <p:cNvPr id="485381" name="Picture 5" descr="reco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79450" y="1795464"/>
            <a:ext cx="7775575" cy="4541837"/>
          </a:xfrm>
          <a:noFill/>
          <a:ln/>
        </p:spPr>
      </p:pic>
      <p:sp>
        <p:nvSpPr>
          <p:cNvPr id="485382" name="Text Box 6"/>
          <p:cNvSpPr txBox="1">
            <a:spLocks noChangeArrowheads="1"/>
          </p:cNvSpPr>
          <p:nvPr/>
        </p:nvSpPr>
        <p:spPr bwMode="auto">
          <a:xfrm>
            <a:off x="4284664" y="3284539"/>
            <a:ext cx="280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 defTabSz="914118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aseline="30000" dirty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Be </a:t>
            </a:r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ν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“Compton” edge</a:t>
            </a:r>
            <a:endParaRPr lang="en-CA" sz="20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2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Bi-Po Coincidences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49" y="1524001"/>
            <a:ext cx="4222471" cy="3072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468" y="1511914"/>
            <a:ext cx="4179282" cy="29994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0972" y="4700336"/>
            <a:ext cx="979559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U chain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66063" y="4700336"/>
            <a:ext cx="1083843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err="1" smtClean="0"/>
              <a:t>Th</a:t>
            </a:r>
            <a:r>
              <a:rPr lang="en-US" dirty="0" smtClean="0"/>
              <a:t> chain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3249" y="5455168"/>
            <a:ext cx="5757102" cy="93631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srgbClr val="FF2600"/>
                </a:solidFill>
                <a:latin typeface="Symbol" charset="2"/>
                <a:cs typeface="Symbol" charset="2"/>
              </a:rPr>
              <a:t>β</a:t>
            </a:r>
            <a:r>
              <a:rPr lang="en-US" dirty="0" smtClean="0">
                <a:solidFill>
                  <a:srgbClr val="FF2600"/>
                </a:solidFill>
              </a:rPr>
              <a:t>-</a:t>
            </a:r>
            <a:r>
              <a:rPr lang="en-US" dirty="0" smtClean="0">
                <a:solidFill>
                  <a:srgbClr val="FF2600"/>
                </a:solidFill>
                <a:latin typeface="Symbol" charset="2"/>
                <a:cs typeface="Symbol" charset="2"/>
              </a:rPr>
              <a:t>α</a:t>
            </a:r>
            <a:r>
              <a:rPr lang="en-US" dirty="0" smtClean="0">
                <a:solidFill>
                  <a:srgbClr val="FF2600"/>
                </a:solidFill>
              </a:rPr>
              <a:t> coincidences </a:t>
            </a:r>
            <a:r>
              <a:rPr lang="en-US" dirty="0" smtClean="0"/>
              <a:t>easily detected in a liquid scintillator</a:t>
            </a:r>
          </a:p>
          <a:p>
            <a:r>
              <a:rPr lang="en-US" dirty="0" smtClean="0"/>
              <a:t>– allows in-situ assay of U, </a:t>
            </a:r>
            <a:r>
              <a:rPr lang="en-US" dirty="0" err="1" smtClean="0"/>
              <a:t>Th</a:t>
            </a:r>
            <a:r>
              <a:rPr lang="en-US" dirty="0" smtClean="0"/>
              <a:t> in the scintillator</a:t>
            </a:r>
          </a:p>
          <a:p>
            <a:r>
              <a:rPr lang="en-US" dirty="0" smtClean="0"/>
              <a:t>– very efficient rejection of </a:t>
            </a:r>
            <a:r>
              <a:rPr lang="en-US" dirty="0" smtClean="0"/>
              <a:t>these specific </a:t>
            </a:r>
            <a:r>
              <a:rPr lang="en-US" dirty="0" smtClean="0"/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285328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9" y="2205040"/>
            <a:ext cx="5218112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Borexino at Gran Sasso</a:t>
            </a:r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951" y="1484313"/>
            <a:ext cx="7343775" cy="4608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300 tons of </a:t>
            </a:r>
            <a:r>
              <a:rPr lang="en-US" sz="2400" dirty="0" err="1"/>
              <a:t>pseudocumene</a:t>
            </a:r>
            <a:r>
              <a:rPr lang="en-US" sz="2400" dirty="0"/>
              <a:t>-based scintillator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100 ton </a:t>
            </a:r>
            <a:r>
              <a:rPr lang="en-US" sz="2400" dirty="0" err="1"/>
              <a:t>fiducial</a:t>
            </a:r>
            <a:r>
              <a:rPr lang="en-US" sz="2400" dirty="0"/>
              <a:t> volume</a:t>
            </a:r>
          </a:p>
          <a:p>
            <a:pPr>
              <a:lnSpc>
                <a:spcPct val="90000"/>
              </a:lnSpc>
            </a:pPr>
            <a:r>
              <a:rPr lang="en-US" sz="2400" baseline="30000" dirty="0"/>
              <a:t>7</a:t>
            </a:r>
            <a:r>
              <a:rPr lang="en-US" sz="2400" dirty="0"/>
              <a:t>Be solar </a:t>
            </a:r>
            <a:r>
              <a:rPr lang="en-US" sz="2400" dirty="0" err="1">
                <a:latin typeface="Symbol" charset="2"/>
              </a:rPr>
              <a:t>ν</a:t>
            </a:r>
            <a:endParaRPr lang="en-US" sz="2400" dirty="0">
              <a:latin typeface="Symbol" charset="2"/>
            </a:endParaRPr>
          </a:p>
          <a:p>
            <a:pPr lvl="1">
              <a:lnSpc>
                <a:spcPct val="90000"/>
              </a:lnSpc>
            </a:pPr>
            <a:r>
              <a:rPr lang="en-US" sz="2100" dirty="0" err="1">
                <a:latin typeface="Symbol" charset="2"/>
              </a:rPr>
              <a:t>ν</a:t>
            </a:r>
            <a:r>
              <a:rPr lang="en-US" sz="2100" dirty="0" err="1"/>
              <a:t>-e</a:t>
            </a:r>
            <a:r>
              <a:rPr lang="en-US" sz="2100" dirty="0"/>
              <a:t> scattering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2212 8” </a:t>
            </a:r>
            <a:r>
              <a:rPr lang="en-US" sz="2400" dirty="0" err="1"/>
              <a:t>PMTs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light yield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~500 </a:t>
            </a:r>
            <a:r>
              <a:rPr lang="en-US" sz="2100" dirty="0" err="1"/>
              <a:t>p.e./MeV</a:t>
            </a:r>
            <a:endParaRPr lang="en-US" sz="2100" dirty="0"/>
          </a:p>
          <a:p>
            <a:pPr>
              <a:lnSpc>
                <a:spcPct val="90000"/>
              </a:lnSpc>
            </a:pPr>
            <a:r>
              <a:rPr lang="en-US" sz="2400" dirty="0"/>
              <a:t>detector filled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May 15, 2007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first results</a:t>
            </a:r>
          </a:p>
          <a:p>
            <a:pPr marL="610483" lvl="1">
              <a:lnSpc>
                <a:spcPct val="90000"/>
              </a:lnSpc>
            </a:pPr>
            <a:r>
              <a:rPr lang="en-US" sz="2000" dirty="0"/>
              <a:t>Aug 16, 2007</a:t>
            </a:r>
            <a:endParaRPr lang="en-US" sz="21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452613" name="Picture 5" descr="borex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404819"/>
            <a:ext cx="1439862" cy="1430337"/>
          </a:xfrm>
          <a:prstGeom prst="rect">
            <a:avLst/>
          </a:prstGeom>
          <a:noFill/>
        </p:spPr>
      </p:pic>
      <p:pic>
        <p:nvPicPr>
          <p:cNvPr id="9" name="Picture 9" descr="med-SSS_PC_full-c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2276476"/>
            <a:ext cx="5735637" cy="3844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586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8"/>
          <p:cNvSpPr>
            <a:spLocks noChangeAspect="1" noChangeArrowheads="1"/>
          </p:cNvSpPr>
          <p:nvPr/>
        </p:nvSpPr>
        <p:spPr bwMode="auto">
          <a:xfrm>
            <a:off x="34925" y="914401"/>
            <a:ext cx="5183188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5" rIns="91283" bIns="45645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49363"/>
            <a:ext cx="43180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276356"/>
            <a:ext cx="4318000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1166" name="Rectangle 14"/>
          <p:cNvSpPr>
            <a:spLocks noChangeArrowheads="1"/>
          </p:cNvSpPr>
          <p:nvPr/>
        </p:nvSpPr>
        <p:spPr bwMode="auto">
          <a:xfrm>
            <a:off x="107951" y="457201"/>
            <a:ext cx="899001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62" tIns="45635" rIns="91262" bIns="45635">
            <a:prstTxWarp prst="textNoShape">
              <a:avLst/>
            </a:prstTxWarp>
          </a:bodyPr>
          <a:lstStyle/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 err="1">
                <a:solidFill>
                  <a:srgbClr val="1C1C34"/>
                </a:solidFill>
                <a:latin typeface="Arial" charset="0"/>
              </a:rPr>
              <a:t>Borexino</a:t>
            </a:r>
            <a:r>
              <a:rPr lang="en-US" sz="3800" dirty="0">
                <a:solidFill>
                  <a:srgbClr val="1C1C34"/>
                </a:solidFill>
                <a:latin typeface="Arial" charset="0"/>
              </a:rPr>
              <a:t> </a:t>
            </a:r>
            <a:r>
              <a:rPr lang="en-US" sz="3800" baseline="30000" dirty="0">
                <a:solidFill>
                  <a:srgbClr val="1C1C34"/>
                </a:solidFill>
                <a:latin typeface="Arial" charset="0"/>
              </a:rPr>
              <a:t>7</a:t>
            </a:r>
            <a:r>
              <a:rPr lang="en-US" sz="3800" dirty="0">
                <a:solidFill>
                  <a:srgbClr val="1C1C34"/>
                </a:solidFill>
                <a:latin typeface="Arial" charset="0"/>
              </a:rPr>
              <a:t>Be Solar </a:t>
            </a:r>
            <a:r>
              <a:rPr lang="en-US" sz="3800" dirty="0" err="1">
                <a:solidFill>
                  <a:srgbClr val="1C1C34"/>
                </a:solidFill>
                <a:latin typeface="Symbol" charset="2"/>
              </a:rPr>
              <a:t>ν</a:t>
            </a:r>
            <a:r>
              <a:rPr lang="en-US" sz="3800" dirty="0">
                <a:solidFill>
                  <a:srgbClr val="1C1C34"/>
                </a:solidFill>
                <a:latin typeface="Arial" charset="0"/>
              </a:rPr>
              <a:t> </a:t>
            </a:r>
            <a:r>
              <a:rPr lang="en-US" sz="3800" dirty="0" smtClean="0">
                <a:solidFill>
                  <a:srgbClr val="1C1C34"/>
                </a:solidFill>
                <a:latin typeface="Arial" charset="0"/>
              </a:rPr>
              <a:t>Measurement</a:t>
            </a:r>
          </a:p>
          <a:p>
            <a:pPr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500" kern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PRL </a:t>
            </a:r>
            <a:r>
              <a:rPr lang="en-US" sz="1500" b="1" kern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101</a:t>
            </a:r>
            <a:r>
              <a:rPr lang="en-US" sz="1500" kern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, 091302 </a:t>
            </a:r>
            <a:r>
              <a:rPr lang="en-US" sz="1500" kern="0" dirty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(</a:t>
            </a:r>
            <a:r>
              <a:rPr lang="en-US" sz="1500" kern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2008)</a:t>
            </a:r>
            <a:endParaRPr lang="en-US" sz="3800" dirty="0">
              <a:solidFill>
                <a:srgbClr val="1C1C34"/>
              </a:solidFill>
              <a:latin typeface="Arial" charset="0"/>
            </a:endParaRPr>
          </a:p>
        </p:txBody>
      </p:sp>
      <p:sp>
        <p:nvSpPr>
          <p:cNvPr id="561167" name="Text Box 15"/>
          <p:cNvSpPr txBox="1">
            <a:spLocks noChangeArrowheads="1"/>
          </p:cNvSpPr>
          <p:nvPr/>
        </p:nvSpPr>
        <p:spPr bwMode="auto">
          <a:xfrm>
            <a:off x="231775" y="3932389"/>
            <a:ext cx="8335068" cy="221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283" tIns="45645" rIns="91283" bIns="45645">
            <a:prstTxWarp prst="textNoShape">
              <a:avLst/>
            </a:prstTxWarp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rate of 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7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Be solar neutrinos: 49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±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3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±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4 counts/(day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·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100 tons)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SSM predicted no-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osc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rate: 74 counts/(day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·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100 tons)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9"/>
                </a:solidFill>
                <a:latin typeface="Arial" charset="0"/>
              </a:rPr>
              <a:t>SSM (high </a:t>
            </a:r>
            <a:r>
              <a:rPr lang="en-US" sz="2400" dirty="0" err="1">
                <a:solidFill>
                  <a:srgbClr val="000099"/>
                </a:solidFill>
                <a:latin typeface="Arial" charset="0"/>
              </a:rPr>
              <a:t>metallicity</a:t>
            </a:r>
            <a:r>
              <a:rPr lang="en-US" sz="2400" dirty="0">
                <a:solidFill>
                  <a:srgbClr val="000099"/>
                </a:solidFill>
                <a:latin typeface="Arial" charset="0"/>
              </a:rPr>
              <a:t>) predicted rate including</a:t>
            </a:r>
          </a:p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9"/>
                </a:solidFill>
                <a:latin typeface="Arial" charset="0"/>
              </a:rPr>
              <a:t>MSW-LMA oscillations: 48 </a:t>
            </a:r>
            <a:r>
              <a:rPr lang="en-US" sz="2400" dirty="0">
                <a:solidFill>
                  <a:srgbClr val="000099"/>
                </a:solidFill>
                <a:latin typeface="Arial" charset="0"/>
                <a:ea typeface="Arial" charset="0"/>
                <a:cs typeface="Arial" charset="0"/>
              </a:rPr>
              <a:t>±</a:t>
            </a:r>
            <a:r>
              <a:rPr lang="en-US" sz="2400" dirty="0">
                <a:solidFill>
                  <a:srgbClr val="000099"/>
                </a:solidFill>
                <a:latin typeface="Arial" charset="0"/>
              </a:rPr>
              <a:t> 4 counts/(day·100 tons)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561168" name="Text Box 16"/>
          <p:cNvSpPr txBox="1">
            <a:spLocks noChangeArrowheads="1"/>
          </p:cNvSpPr>
          <p:nvPr/>
        </p:nvSpPr>
        <p:spPr bwMode="auto">
          <a:xfrm>
            <a:off x="5487993" y="2270125"/>
            <a:ext cx="2465677" cy="37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283" tIns="45645" rIns="91283" bIns="45645">
            <a:prstTxWarp prst="textNoShape">
              <a:avLst/>
            </a:prstTxWarp>
            <a:spAutoFit/>
          </a:bodyPr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60066"/>
                </a:solidFill>
                <a:latin typeface="Arial" charset="0"/>
              </a:rPr>
              <a:t>PSD removes </a:t>
            </a:r>
            <a:r>
              <a:rPr lang="en-US" baseline="30000" dirty="0">
                <a:solidFill>
                  <a:srgbClr val="660066"/>
                </a:solidFill>
                <a:latin typeface="Arial" charset="0"/>
              </a:rPr>
              <a:t>210</a:t>
            </a:r>
            <a:r>
              <a:rPr lang="en-US" dirty="0">
                <a:solidFill>
                  <a:srgbClr val="660066"/>
                </a:solidFill>
                <a:latin typeface="Arial" charset="0"/>
              </a:rPr>
              <a:t>Po</a:t>
            </a:r>
            <a:r>
              <a:rPr lang="en-US" dirty="0" smtClean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660066"/>
                </a:solidFill>
                <a:latin typeface="Symbol" charset="2"/>
              </a:rPr>
              <a:t>α</a:t>
            </a:r>
            <a:endParaRPr lang="en-US" dirty="0">
              <a:solidFill>
                <a:srgbClr val="660066"/>
              </a:solidFill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7128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Borexino</a:t>
            </a:r>
            <a:r>
              <a:rPr lang="en-US" dirty="0" smtClean="0"/>
              <a:t> Low Energy </a:t>
            </a:r>
            <a:r>
              <a:rPr lang="en-US" baseline="30000" dirty="0" smtClean="0"/>
              <a:t>8</a:t>
            </a:r>
            <a:r>
              <a:rPr lang="en-US" dirty="0" smtClean="0"/>
              <a:t>B Solar </a:t>
            </a:r>
            <a:r>
              <a:rPr lang="en-US" dirty="0" smtClean="0"/>
              <a:t>Neutrinos</a:t>
            </a:r>
            <a:br>
              <a:rPr lang="en-US" dirty="0" smtClean="0"/>
            </a:br>
            <a:r>
              <a:rPr lang="en-US" sz="1700" kern="0" spc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PRD </a:t>
            </a:r>
            <a:r>
              <a:rPr lang="en-US" sz="1700" b="1" kern="0" spc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82</a:t>
            </a:r>
            <a:r>
              <a:rPr lang="en-US" sz="1700" kern="0" spc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, 033006 (2010)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453" y="1482766"/>
            <a:ext cx="4175164" cy="300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" y="1524001"/>
            <a:ext cx="3976605" cy="2795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95" y="4417119"/>
            <a:ext cx="3574297" cy="23728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0537" y="5031120"/>
            <a:ext cx="4702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660066"/>
                </a:solidFill>
              </a:rPr>
              <a:t>Borexino</a:t>
            </a:r>
            <a:r>
              <a:rPr lang="en-US" i="1" dirty="0" smtClean="0">
                <a:solidFill>
                  <a:srgbClr val="660066"/>
                </a:solidFill>
              </a:rPr>
              <a:t> detects </a:t>
            </a:r>
            <a:r>
              <a:rPr lang="en-US" i="1" baseline="30000" dirty="0" smtClean="0">
                <a:solidFill>
                  <a:srgbClr val="660066"/>
                </a:solidFill>
              </a:rPr>
              <a:t>8</a:t>
            </a:r>
            <a:r>
              <a:rPr lang="en-US" i="1" dirty="0" smtClean="0">
                <a:solidFill>
                  <a:srgbClr val="660066"/>
                </a:solidFill>
              </a:rPr>
              <a:t>B solar neutrino ES with lower threshold than SNO or Super-K (albeit with very low statistics)</a:t>
            </a:r>
            <a:endParaRPr lang="en-US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5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228824" y="304726"/>
            <a:ext cx="8609335" cy="1116"/>
          </a:xfrm>
          <a:prstGeom prst="line">
            <a:avLst/>
          </a:prstGeom>
          <a:noFill/>
          <a:ln w="76200" cap="flat">
            <a:solidFill>
              <a:srgbClr val="400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42882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25816"/>
          <a:lstStyle/>
          <a:p>
            <a:pPr marL="44643"/>
            <a:r>
              <a:rPr lang="en-US" dirty="0" err="1"/>
              <a:t>Borexino</a:t>
            </a:r>
            <a:r>
              <a:rPr lang="en-US" dirty="0"/>
              <a:t> pep Detection</a:t>
            </a:r>
            <a:br>
              <a:rPr lang="en-US" dirty="0"/>
            </a:br>
            <a:r>
              <a:rPr lang="en-US" sz="1700" dirty="0" smtClean="0">
                <a:solidFill>
                  <a:srgbClr val="008000"/>
                </a:solidFill>
              </a:rPr>
              <a:t>PRL </a:t>
            </a:r>
            <a:r>
              <a:rPr lang="en-US" sz="1700" b="1" dirty="0" smtClean="0">
                <a:solidFill>
                  <a:srgbClr val="008000"/>
                </a:solidFill>
              </a:rPr>
              <a:t>108</a:t>
            </a:r>
            <a:r>
              <a:rPr lang="en-US" sz="1700" dirty="0" smtClean="0">
                <a:solidFill>
                  <a:srgbClr val="008000"/>
                </a:solidFill>
              </a:rPr>
              <a:t>, 051302 (2012)</a:t>
            </a:r>
            <a:endParaRPr lang="en-US" sz="1700" dirty="0">
              <a:solidFill>
                <a:srgbClr val="008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7156" y="1429866"/>
            <a:ext cx="4679156" cy="1750219"/>
          </a:xfrm>
          <a:ln/>
        </p:spPr>
        <p:txBody>
          <a:bodyPr rIns="125816"/>
          <a:lstStyle/>
          <a:p>
            <a:r>
              <a:rPr lang="en-US" sz="2200"/>
              <a:t>analysis tags used to reject </a:t>
            </a:r>
            <a:r>
              <a:rPr lang="en-US" sz="2200" baseline="32000"/>
              <a:t>11</a:t>
            </a:r>
            <a:r>
              <a:rPr lang="en-US" sz="2200"/>
              <a:t>C by factor ~10, keeping 50% of the signal</a:t>
            </a:r>
          </a:p>
          <a:p>
            <a:r>
              <a:rPr lang="en-US" sz="2200"/>
              <a:t>98% CL detection or 2.05σ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578" y="1103526"/>
            <a:ext cx="4288543" cy="5814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65" y="2923455"/>
            <a:ext cx="4830842" cy="39736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162117" y="2907131"/>
            <a:ext cx="989241" cy="1079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5" tIns="45718" rIns="91435" bIns="45718" numCol="1" spcCol="0" rtlCol="0" anchor="t" anchorCtr="0" compatLnSpc="1">
            <a:prstTxWarp prst="textNoShape">
              <a:avLst/>
            </a:prstTxWarp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sz="3400" b="1">
              <a:solidFill>
                <a:srgbClr val="FFFFFF"/>
              </a:solidFill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38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Borexino</a:t>
            </a:r>
            <a:r>
              <a:rPr lang="en-US" dirty="0" smtClean="0"/>
              <a:t> </a:t>
            </a:r>
            <a:r>
              <a:rPr lang="en-US" dirty="0" err="1" smtClean="0"/>
              <a:t>pp</a:t>
            </a:r>
            <a:r>
              <a:rPr lang="en-US" dirty="0" smtClean="0"/>
              <a:t> Solar Neutrino </a:t>
            </a:r>
            <a:r>
              <a:rPr lang="en-US" dirty="0" smtClean="0"/>
              <a:t>Detection</a:t>
            </a:r>
            <a:br>
              <a:rPr lang="en-US" dirty="0" smtClean="0"/>
            </a:br>
            <a:r>
              <a:rPr lang="en-US" sz="1700" kern="0" spc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Nature </a:t>
            </a:r>
            <a:r>
              <a:rPr lang="en-US" sz="1700" b="1" kern="0" spc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512</a:t>
            </a:r>
            <a:r>
              <a:rPr lang="en-US" sz="1700" kern="0" spc="0" dirty="0" smtClean="0">
                <a:solidFill>
                  <a:srgbClr val="008000"/>
                </a:solidFill>
                <a:ea typeface="ヒラギノ角ゴ ProN W3"/>
                <a:cs typeface="ヒラギノ角ゴ ProN W3"/>
                <a:sym typeface="Arial" charset="0"/>
              </a:rPr>
              <a:t>, 383 (2014)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neutrinos from the primary proton-proton fusion reaction detected, in real time</a:t>
            </a:r>
          </a:p>
          <a:p>
            <a:endParaRPr lang="en-US" sz="2400" dirty="0" smtClean="0"/>
          </a:p>
          <a:p>
            <a:r>
              <a:rPr lang="en-US" sz="2400" dirty="0" smtClean="0"/>
              <a:t>99% of the Sun’s energy generation starts from the </a:t>
            </a:r>
            <a:r>
              <a:rPr lang="en-US" sz="2400" dirty="0" err="1" smtClean="0"/>
              <a:t>pp</a:t>
            </a:r>
            <a:r>
              <a:rPr lang="en-US" sz="2400" dirty="0" smtClean="0"/>
              <a:t> reaction (and chain of reactions), as </a:t>
            </a:r>
            <a:r>
              <a:rPr lang="en-US" sz="2400" dirty="0" smtClean="0">
                <a:solidFill>
                  <a:srgbClr val="660066"/>
                </a:solidFill>
              </a:rPr>
              <a:t>verified by the </a:t>
            </a:r>
            <a:r>
              <a:rPr lang="en-US" sz="2400" dirty="0" err="1" smtClean="0">
                <a:solidFill>
                  <a:srgbClr val="660066"/>
                </a:solidFill>
              </a:rPr>
              <a:t>Borexino</a:t>
            </a:r>
            <a:r>
              <a:rPr lang="en-US" sz="2400" dirty="0" smtClean="0">
                <a:solidFill>
                  <a:srgbClr val="660066"/>
                </a:solidFill>
              </a:rPr>
              <a:t> measurement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367" y="1124958"/>
            <a:ext cx="4311185" cy="56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Aside: Dealing with Nuclear Transitions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calculate nuclear excitation cross section?</a:t>
            </a:r>
          </a:p>
          <a:p>
            <a:pPr lvl="1"/>
            <a:r>
              <a:rPr lang="en-US" dirty="0" smtClean="0"/>
              <a:t>use </a:t>
            </a:r>
            <a:r>
              <a:rPr lang="en-US" i="1" dirty="0" err="1" smtClean="0"/>
              <a:t>ft</a:t>
            </a:r>
            <a:r>
              <a:rPr lang="en-US" dirty="0" smtClean="0"/>
              <a:t> value from beta decay for CC</a:t>
            </a:r>
          </a:p>
          <a:p>
            <a:pPr lvl="1"/>
            <a:r>
              <a:rPr lang="en-US" dirty="0" smtClean="0"/>
              <a:t>can also extract nuclear matrix elements from charge-exchange reactions (measurements of cross sections), like</a:t>
            </a:r>
          </a:p>
          <a:p>
            <a:pPr marL="274222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use mirror nuclei properties to relate transition matrix elements for CC and </a:t>
            </a:r>
            <a:r>
              <a:rPr lang="en-US" dirty="0"/>
              <a:t>N</a:t>
            </a:r>
            <a:r>
              <a:rPr lang="en-US" dirty="0" smtClean="0"/>
              <a:t>C</a:t>
            </a:r>
          </a:p>
          <a:p>
            <a:pPr lvl="1"/>
            <a:r>
              <a:rPr lang="en-US" dirty="0" smtClean="0"/>
              <a:t>NC cross sections can also be related to </a:t>
            </a:r>
            <a:r>
              <a:rPr lang="en-US" dirty="0" err="1" smtClean="0"/>
              <a:t>isovector</a:t>
            </a:r>
            <a:r>
              <a:rPr lang="en-US" dirty="0" smtClean="0"/>
              <a:t> part of </a:t>
            </a:r>
            <a:r>
              <a:rPr lang="en-US" dirty="0" err="1" smtClean="0"/>
              <a:t>radiative</a:t>
            </a:r>
            <a:r>
              <a:rPr lang="en-US" dirty="0" smtClean="0"/>
              <a:t> decay widths (of the excited states)</a:t>
            </a:r>
          </a:p>
          <a:p>
            <a:pPr lvl="1"/>
            <a:r>
              <a:rPr lang="en-US" dirty="0" smtClean="0"/>
              <a:t>±10-15% level of precision</a:t>
            </a:r>
          </a:p>
          <a:p>
            <a:r>
              <a:rPr lang="en-US" dirty="0" smtClean="0"/>
              <a:t>detecting NC excitation of nuclei is one thing…knowing the cross section well enough to use this for neutrino physics is another!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528527"/>
              </p:ext>
            </p:extLst>
          </p:nvPr>
        </p:nvGraphicFramePr>
        <p:xfrm>
          <a:off x="1336871" y="2995463"/>
          <a:ext cx="2376487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3" name="Equation" r:id="rId3" imgW="1143000" imgH="228600" progId="Equation.DSMT4">
                  <p:embed/>
                </p:oleObj>
              </mc:Choice>
              <mc:Fallback>
                <p:oleObj name="Equation" r:id="rId3" imgW="1143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6871" y="2995463"/>
                        <a:ext cx="2376487" cy="47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313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Complete (nearly) Solar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dirty="0" smtClean="0"/>
              <a:t> Spectroscopy by </a:t>
            </a:r>
            <a:r>
              <a:rPr lang="en-US" dirty="0" err="1" smtClean="0"/>
              <a:t>Borexino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0" y="1774640"/>
            <a:ext cx="4347853" cy="3081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3571105"/>
            <a:ext cx="4775200" cy="326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3678" y="1774639"/>
            <a:ext cx="5096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660066"/>
                </a:solidFill>
              </a:rPr>
              <a:t>A beautiful achievement that caps the very successful </a:t>
            </a:r>
            <a:r>
              <a:rPr lang="en-US" i="1" dirty="0" err="1" smtClean="0">
                <a:solidFill>
                  <a:srgbClr val="660066"/>
                </a:solidFill>
              </a:rPr>
              <a:t>Borexino</a:t>
            </a:r>
            <a:r>
              <a:rPr lang="en-US" i="1" dirty="0" smtClean="0">
                <a:solidFill>
                  <a:srgbClr val="660066"/>
                </a:solidFill>
              </a:rPr>
              <a:t> experiment!</a:t>
            </a:r>
            <a:endParaRPr lang="en-US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9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615" y="6183312"/>
            <a:ext cx="1526977" cy="67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61720" y="136524"/>
            <a:ext cx="2560639" cy="1235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25391" y="6148393"/>
            <a:ext cx="2392363" cy="709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731" y="107956"/>
            <a:ext cx="1133475" cy="1492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367" y="6018616"/>
            <a:ext cx="1223368" cy="91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920634" y="6098982"/>
            <a:ext cx="1101725" cy="83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47172" y="6165850"/>
            <a:ext cx="1902024" cy="641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sno_flythrough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000125" y="1669851"/>
            <a:ext cx="7143750" cy="44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850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5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" y="80429"/>
            <a:ext cx="2925589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58" y="205383"/>
            <a:ext cx="5536406" cy="311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923"/>
            <a:ext cx="3672000" cy="298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660" y="3415924"/>
            <a:ext cx="4476749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9647"/>
            <a:ext cx="3672000" cy="276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692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9" y="-13879"/>
            <a:ext cx="9090422" cy="6840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2638" y="7"/>
            <a:ext cx="4521369" cy="3378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67" tIns="32133" rIns="64267" bIns="32133" rtlCol="0" anchor="ctr"/>
          <a:lstStyle/>
          <a:p>
            <a:pPr algn="ctr" defTabSz="319148" fontAlgn="base" hangingPunct="0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  <a:latin typeface="Arial"/>
              <a:sym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87" y="21847"/>
            <a:ext cx="3290433" cy="3374736"/>
          </a:xfrm>
          <a:prstGeom prst="rect">
            <a:avLst/>
          </a:prstGeom>
        </p:spPr>
      </p:pic>
      <p:pic>
        <p:nvPicPr>
          <p:cNvPr id="7" name="Picture 6" descr="Screen Shot 2014-05-23 at 23.58.16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0745"/>
            <a:ext cx="4089797" cy="3411141"/>
          </a:xfrm>
          <a:prstGeom prst="rect">
            <a:avLst/>
          </a:prstGeom>
        </p:spPr>
      </p:pic>
      <p:pic>
        <p:nvPicPr>
          <p:cNvPr id="6" name="Picture 5" descr="Screen Shot 2014-05-23 at 23.56.10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945" y="3430515"/>
            <a:ext cx="3407496" cy="3441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604" y="-13879"/>
            <a:ext cx="4506126" cy="338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6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9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3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22" y="0"/>
            <a:ext cx="456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8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Cascade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Cascade copy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Cascad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Cascade">
  <a:themeElements>
    <a:clrScheme name="Cascade 9">
      <a:dk1>
        <a:srgbClr val="000000"/>
      </a:dk1>
      <a:lt1>
        <a:srgbClr val="FFFFFF"/>
      </a:lt1>
      <a:dk2>
        <a:srgbClr val="1C1C34"/>
      </a:dk2>
      <a:lt2>
        <a:srgbClr val="000066"/>
      </a:lt2>
      <a:accent1>
        <a:srgbClr val="DDDDDD"/>
      </a:accent1>
      <a:accent2>
        <a:srgbClr val="6699CC"/>
      </a:accent2>
      <a:accent3>
        <a:srgbClr val="FFFFFF"/>
      </a:accent3>
      <a:accent4>
        <a:srgbClr val="000000"/>
      </a:accent4>
      <a:accent5>
        <a:srgbClr val="EBEBEB"/>
      </a:accent5>
      <a:accent6>
        <a:srgbClr val="5C8AB9"/>
      </a:accent6>
      <a:hlink>
        <a:srgbClr val="005A58"/>
      </a:hlink>
      <a:folHlink>
        <a:srgbClr val="8080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ascade copy 3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Cascade copy 3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Cascade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2_Cascade">
  <a:themeElements>
    <a:clrScheme name="Cascade 9">
      <a:dk1>
        <a:srgbClr val="000000"/>
      </a:dk1>
      <a:lt1>
        <a:srgbClr val="FFFFFF"/>
      </a:lt1>
      <a:dk2>
        <a:srgbClr val="1C1C34"/>
      </a:dk2>
      <a:lt2>
        <a:srgbClr val="000066"/>
      </a:lt2>
      <a:accent1>
        <a:srgbClr val="DDDDDD"/>
      </a:accent1>
      <a:accent2>
        <a:srgbClr val="6699CC"/>
      </a:accent2>
      <a:accent3>
        <a:srgbClr val="FFFFFF"/>
      </a:accent3>
      <a:accent4>
        <a:srgbClr val="000000"/>
      </a:accent4>
      <a:accent5>
        <a:srgbClr val="EBEBEB"/>
      </a:accent5>
      <a:accent6>
        <a:srgbClr val="5C8AB9"/>
      </a:accent6>
      <a:hlink>
        <a:srgbClr val="005A58"/>
      </a:hlink>
      <a:folHlink>
        <a:srgbClr val="8080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4E4E4"/>
        </a:solidFill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4E4E4"/>
        </a:solidFill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7.xml><?xml version="1.0" encoding="utf-8"?>
<a:theme xmlns:a="http://schemas.openxmlformats.org/drawingml/2006/main" name="3_Casca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scade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6" charset="0"/>
            <a:cs typeface="ヒラギノ角ゴ ProN W6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6" charset="0"/>
            <a:cs typeface="ヒラギノ角ゴ ProN W6" charset="0"/>
            <a:sym typeface="Arial" charset="0"/>
          </a:defRPr>
        </a:defPPr>
      </a:lstStyle>
    </a:lnDef>
  </a:objectDefaults>
  <a:extraClrSchemeLst>
    <a:extraClrScheme>
      <a:clrScheme name="Casca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Default - 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Only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7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7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Default - 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CC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E2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Echo">
  <a:themeElements>
    <a:clrScheme name="1_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1_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ascade">
  <a:themeElements>
    <a:clrScheme name="Cascade 9">
      <a:dk1>
        <a:srgbClr val="000000"/>
      </a:dk1>
      <a:lt1>
        <a:srgbClr val="FFFFFF"/>
      </a:lt1>
      <a:dk2>
        <a:srgbClr val="1C1C34"/>
      </a:dk2>
      <a:lt2>
        <a:srgbClr val="000066"/>
      </a:lt2>
      <a:accent1>
        <a:srgbClr val="DDDDDD"/>
      </a:accent1>
      <a:accent2>
        <a:srgbClr val="6699CC"/>
      </a:accent2>
      <a:accent3>
        <a:srgbClr val="FFFFFF"/>
      </a:accent3>
      <a:accent4>
        <a:srgbClr val="000000"/>
      </a:accent4>
      <a:accent5>
        <a:srgbClr val="EBEBEB"/>
      </a:accent5>
      <a:accent6>
        <a:srgbClr val="5C8AB9"/>
      </a:accent6>
      <a:hlink>
        <a:srgbClr val="005A58"/>
      </a:hlink>
      <a:folHlink>
        <a:srgbClr val="8080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ascade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Cascade copy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Cascad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Echo">
  <a:themeElements>
    <a:clrScheme name="1_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1_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ascade copy 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Cascade copy 1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Cascade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2194</TotalTime>
  <Words>4845</Words>
  <Application>Microsoft Macintosh PowerPoint</Application>
  <PresentationFormat>On-screen Show (4:3)</PresentationFormat>
  <Paragraphs>758</Paragraphs>
  <Slides>95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95</vt:i4>
      </vt:variant>
    </vt:vector>
  </HeadingPairs>
  <TitlesOfParts>
    <vt:vector size="117" baseType="lpstr">
      <vt:lpstr>Clarity</vt:lpstr>
      <vt:lpstr>8_Default Design</vt:lpstr>
      <vt:lpstr>1_Echo</vt:lpstr>
      <vt:lpstr>9_Generic</vt:lpstr>
      <vt:lpstr>Cascade</vt:lpstr>
      <vt:lpstr>Cascade copy</vt:lpstr>
      <vt:lpstr>2_Echo</vt:lpstr>
      <vt:lpstr>Cascade copy 1</vt:lpstr>
      <vt:lpstr>1_標準デザイン</vt:lpstr>
      <vt:lpstr>1_Cascade copy</vt:lpstr>
      <vt:lpstr>1_Cascade</vt:lpstr>
      <vt:lpstr>Cascade copy 3</vt:lpstr>
      <vt:lpstr>White</vt:lpstr>
      <vt:lpstr>2_Cascade</vt:lpstr>
      <vt:lpstr>1_White</vt:lpstr>
      <vt:lpstr>2_White</vt:lpstr>
      <vt:lpstr>3_Cascade</vt:lpstr>
      <vt:lpstr>Default - Title Only</vt:lpstr>
      <vt:lpstr>2_Clarity</vt:lpstr>
      <vt:lpstr>Equation</vt:lpstr>
      <vt:lpstr>MathType 6.0 Equation</vt:lpstr>
      <vt:lpstr>Microsoft Equation</vt:lpstr>
      <vt:lpstr>PowerPoint Presentation</vt:lpstr>
      <vt:lpstr>Outline</vt:lpstr>
      <vt:lpstr>Basics: Neutrino Detectors</vt:lpstr>
      <vt:lpstr>Electrons as Target in the Detector</vt:lpstr>
      <vt:lpstr>Neutrino-Electron Scattering</vt:lpstr>
      <vt:lpstr>Nuclei as Target in the Detector</vt:lpstr>
      <vt:lpstr>Neutrino-Nucleus Coherent Scattering</vt:lpstr>
      <vt:lpstr>Nuclear Excitation by Neutrinos</vt:lpstr>
      <vt:lpstr>Aside: Dealing with Nuclear Transitions</vt:lpstr>
      <vt:lpstr>Aside: Natural Radioactivity (naturally-occurring, long-lived isotopes)</vt:lpstr>
      <vt:lpstr>Aside: Natural Radioactivity cont’d</vt:lpstr>
      <vt:lpstr>Why Borex Became Borexino (~1992-3)</vt:lpstr>
      <vt:lpstr>NC Dissociation of the Deuteron</vt:lpstr>
      <vt:lpstr>Charged-Current Neutrino Reactions</vt:lpstr>
      <vt:lpstr>Are Neutrinos Majorana Fermions?</vt:lpstr>
      <vt:lpstr>Are Neutrinos Majorana Fermions?</vt:lpstr>
      <vt:lpstr>Chirality and the Weak Interaction</vt:lpstr>
      <vt:lpstr>nuebar-proton Cross Section</vt:lpstr>
      <vt:lpstr>KamLAND Reactor Antineutrino Oscillations</vt:lpstr>
      <vt:lpstr>Daya Bay Reactor θ13 Measurement</vt:lpstr>
      <vt:lpstr>Neutrino Interactions at GeV Energies</vt:lpstr>
      <vt:lpstr>Neutrino Interactions at GeV Energies</vt:lpstr>
      <vt:lpstr>GeV Neutrino Detector Technology</vt:lpstr>
      <vt:lpstr>Bubble Chambers and LAr TPCs</vt:lpstr>
      <vt:lpstr>OPERA Tau Neutrino Event</vt:lpstr>
      <vt:lpstr>Outline</vt:lpstr>
      <vt:lpstr>Evidence for Neutrino Oscillations</vt:lpstr>
      <vt:lpstr>Atmospheric Neutrinos</vt:lpstr>
      <vt:lpstr>Atmospheric Neutrino Anomaly</vt:lpstr>
      <vt:lpstr>Historical Aside #1</vt:lpstr>
      <vt:lpstr>Super-Kamiokande</vt:lpstr>
      <vt:lpstr>Smoking Gun – Zenith Angle Distributions</vt:lpstr>
      <vt:lpstr>Expect Up-Down Symmetric Distributions νμ and νe </vt:lpstr>
      <vt:lpstr>Most Recent Super-K Atmospheric Results</vt:lpstr>
      <vt:lpstr>Historical Aside #2 on Upgoing Muons</vt:lpstr>
      <vt:lpstr>Atmospheric Neutrino Oscillations in the Precision Era</vt:lpstr>
      <vt:lpstr>Can Study More Subtle Effects</vt:lpstr>
      <vt:lpstr>Can Study More Subtle Effects</vt:lpstr>
      <vt:lpstr>PowerPoint Presentation</vt:lpstr>
      <vt:lpstr>Solar Neutrino Pioneers</vt:lpstr>
      <vt:lpstr>Ray Davis’ Chlorine Experiment</vt:lpstr>
      <vt:lpstr>PowerPoint Presentation</vt:lpstr>
      <vt:lpstr>Chlorine Results: 1970-1994 (Final)</vt:lpstr>
      <vt:lpstr>Solar Neutrino Problem</vt:lpstr>
      <vt:lpstr>What Experiments Followed?</vt:lpstr>
      <vt:lpstr>SAGE – Soviet American Gallium Experiment</vt:lpstr>
      <vt:lpstr>SAGE Experiment</vt:lpstr>
      <vt:lpstr>SAGE Results: 1990-2011</vt:lpstr>
      <vt:lpstr>Gallex/GNO Experiment</vt:lpstr>
      <vt:lpstr>Gallex/GNO Results</vt:lpstr>
      <vt:lpstr>Summary of Radiochemical Gallium Solar Neutrino Results</vt:lpstr>
      <vt:lpstr>Gallex and SAGE Calibrations</vt:lpstr>
      <vt:lpstr>Outstanding Issues with Gallium?</vt:lpstr>
      <vt:lpstr>Energy Dependence of Solar ν Deficit</vt:lpstr>
      <vt:lpstr>Imaging Water Čerenkov Detectors</vt:lpstr>
      <vt:lpstr>Čerenkov Light</vt:lpstr>
      <vt:lpstr>Kamiokande</vt:lpstr>
      <vt:lpstr>Kamiokande 8B Solar Neutrinos</vt:lpstr>
      <vt:lpstr>Interesting to Note…</vt:lpstr>
      <vt:lpstr>SNO and Chlorine Revisited</vt:lpstr>
      <vt:lpstr>Super-K Solar Neutrino Detection</vt:lpstr>
      <vt:lpstr>Typical Low Energy Event in SK</vt:lpstr>
      <vt:lpstr>History of Super-Kamiokande</vt:lpstr>
      <vt:lpstr>Recent Results Super-K Solar</vt:lpstr>
      <vt:lpstr>SK-I Solar Neutrino Results</vt:lpstr>
      <vt:lpstr>PowerPoint Presentation</vt:lpstr>
      <vt:lpstr>Example of Recent SK Solar Results</vt:lpstr>
      <vt:lpstr>PowerPoint Presentation</vt:lpstr>
      <vt:lpstr>PowerPoint Presentation</vt:lpstr>
      <vt:lpstr>Sudbury Neutrino Observatory</vt:lpstr>
      <vt:lpstr>Photos</vt:lpstr>
      <vt:lpstr>Neutrino Reactions in SNO</vt:lpstr>
      <vt:lpstr>PowerPoint Presentation</vt:lpstr>
      <vt:lpstr>Neutrino Current Trilogy</vt:lpstr>
      <vt:lpstr>A Neutrino Event</vt:lpstr>
      <vt:lpstr>Fitting CC, NC, ES in SNO</vt:lpstr>
      <vt:lpstr>Example of Fitting Distributions</vt:lpstr>
      <vt:lpstr>Solar Neutrino Flavour Content</vt:lpstr>
      <vt:lpstr>Summary of Main SNO Solar ν Results</vt:lpstr>
      <vt:lpstr>SNO Spectrum</vt:lpstr>
      <vt:lpstr>Final SNO Results</vt:lpstr>
      <vt:lpstr>Liquid Scintillator Solar ν Detection</vt:lpstr>
      <vt:lpstr>7Be Solar Neutrino Detection</vt:lpstr>
      <vt:lpstr>Aside: Bi-Po Coincidences</vt:lpstr>
      <vt:lpstr>Borexino at Gran Sasso</vt:lpstr>
      <vt:lpstr>PowerPoint Presentation</vt:lpstr>
      <vt:lpstr>Borexino Low Energy 8B Solar Neutrinos PRD 82, 033006 (2010)</vt:lpstr>
      <vt:lpstr>Borexino pep Detection PRL 108, 051302 (2012)</vt:lpstr>
      <vt:lpstr>Borexino pp Solar Neutrino Detection Nature 512, 383 (2014)</vt:lpstr>
      <vt:lpstr>Complete (nearly) Solar ν Spectroscopy by Borexino!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Queen's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Chen</dc:creator>
  <cp:lastModifiedBy>Mark Chen</cp:lastModifiedBy>
  <cp:revision>225</cp:revision>
  <cp:lastPrinted>2014-09-23T22:26:34Z</cp:lastPrinted>
  <dcterms:created xsi:type="dcterms:W3CDTF">2014-09-21T12:23:58Z</dcterms:created>
  <dcterms:modified xsi:type="dcterms:W3CDTF">2014-09-24T05:49:22Z</dcterms:modified>
</cp:coreProperties>
</file>