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59" r:id="rId4"/>
    <p:sldId id="320" r:id="rId5"/>
    <p:sldId id="257" r:id="rId6"/>
    <p:sldId id="314" r:id="rId7"/>
    <p:sldId id="327" r:id="rId8"/>
    <p:sldId id="326" r:id="rId9"/>
    <p:sldId id="328" r:id="rId10"/>
    <p:sldId id="325" r:id="rId11"/>
    <p:sldId id="313" r:id="rId12"/>
    <p:sldId id="289" r:id="rId13"/>
    <p:sldId id="298" r:id="rId14"/>
    <p:sldId id="329" r:id="rId15"/>
    <p:sldId id="293" r:id="rId16"/>
    <p:sldId id="331" r:id="rId17"/>
    <p:sldId id="332" r:id="rId18"/>
    <p:sldId id="295" r:id="rId19"/>
    <p:sldId id="309" r:id="rId20"/>
    <p:sldId id="330" r:id="rId21"/>
    <p:sldId id="321" r:id="rId22"/>
    <p:sldId id="323" r:id="rId23"/>
    <p:sldId id="324" r:id="rId24"/>
    <p:sldId id="277" r:id="rId25"/>
    <p:sldId id="278" r:id="rId26"/>
    <p:sldId id="301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2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5C24-5F8B-4D2C-94D8-BCC164F68C46}" type="datetimeFigureOut">
              <a:rPr lang="en-US" smtClean="0"/>
              <a:pPr/>
              <a:t>5/12/2014</a:t>
            </a:fld>
            <a:endParaRPr lang="en-AU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AU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1B1A8-56A6-48E4-BBFF-79AC2B37497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1B1A8-56A6-48E4-BBFF-79AC2B37497A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4729A6-0882-4087-A7D0-2D09FF9D9018}" type="datetimeFigureOut">
              <a:rPr lang="el-GR" smtClean="0"/>
              <a:pPr/>
              <a:t>12/5/2014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Future evolution of the FTK processing unit</a:t>
            </a:r>
            <a:endParaRPr lang="el-G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Christos Gentsos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Aristotle University of Thessaloniki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FTK 324318 FP7-PEOPLE-2012-IAPP</a:t>
            </a:r>
          </a:p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TIPP 2014 Amsterdam 3/6/2014</a:t>
            </a:r>
            <a:endParaRPr lang="el-G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3 - Εικόνα" descr="caenCenter.gif"/>
          <p:cNvPicPr>
            <a:picLocks noChangeAspect="1"/>
          </p:cNvPicPr>
          <p:nvPr/>
        </p:nvPicPr>
        <p:blipFill>
          <a:blip r:embed="rId3"/>
          <a:srcRect l="19713" t="19104" r="21684" b="23881"/>
          <a:stretch>
            <a:fillRect/>
          </a:stretch>
        </p:blipFill>
        <p:spPr>
          <a:xfrm>
            <a:off x="6357950" y="357166"/>
            <a:ext cx="2236875" cy="898152"/>
          </a:xfrm>
          <a:prstGeom prst="rect">
            <a:avLst/>
          </a:prstGeom>
        </p:spPr>
      </p:pic>
      <p:pic>
        <p:nvPicPr>
          <p:cNvPr id="5" name="4 - Εικόνα" descr="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57166"/>
            <a:ext cx="1071570" cy="10715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500042"/>
            <a:ext cx="1800200" cy="12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Track Fitting</a:t>
            </a:r>
            <a:endParaRPr lang="en-AU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3108" y="1219200"/>
            <a:ext cx="6543692" cy="4937760"/>
          </a:xfrm>
        </p:spPr>
        <p:txBody>
          <a:bodyPr>
            <a:normAutofit fontScale="92500" lnSpcReduction="10000"/>
          </a:bodyPr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dirty="0" smtClean="0"/>
              <a:t>High quality helix parameters and </a:t>
            </a:r>
            <a:r>
              <a:rPr lang="en-US" altLang="it-IT" sz="1800" i="1" dirty="0" smtClean="0">
                <a:sym typeface="Symbol" pitchFamily="18" charset="2"/>
              </a:rPr>
              <a:t></a:t>
            </a:r>
            <a:r>
              <a:rPr lang="en-US" altLang="it-IT" sz="1800" baseline="30000" dirty="0" smtClean="0">
                <a:sym typeface="Symbol" pitchFamily="18" charset="2"/>
              </a:rPr>
              <a:t>2</a:t>
            </a:r>
            <a:r>
              <a:rPr lang="en-US" altLang="it-IT" sz="1800" dirty="0" smtClean="0"/>
              <a:t>: Over a narrow region in the detector, equations linear in the local silicon hit coordinates give resolution nearly as good as a time-consuming helical fit.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it-IT" sz="18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 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helix parameters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</a:t>
            </a:r>
            <a:r>
              <a:rPr lang="en-US" altLang="it-IT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components.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</a:t>
            </a:r>
            <a:r>
              <a:rPr lang="en-US" altLang="it-IT" sz="18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j</a:t>
            </a:r>
            <a:r>
              <a:rPr lang="en-US" altLang="it-I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’s</a:t>
            </a:r>
            <a:r>
              <a:rPr lang="en-US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are the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hit coordinates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 the silicon layers.</a:t>
            </a:r>
            <a:endParaRPr lang="en-US" altLang="it-IT" sz="1800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it-IT" sz="18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it-IT" sz="1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prestored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constants 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full simulation or real data tracks.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US" altLang="it-IT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altLang="it-IT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altLang="it-IT">
                <a:latin typeface="Arial" panose="020B0604020202020204" pitchFamily="34" charset="0"/>
                <a:cs typeface="Arial" panose="020B0604020202020204" pitchFamily="34" charset="0"/>
              </a:rPr>
              <a:t>range of the linear fit is a </a:t>
            </a:r>
            <a:r>
              <a:rPr altLang="it-IT" sz="2200">
                <a:latin typeface="Arial" panose="020B0604020202020204" pitchFamily="34" charset="0"/>
                <a:cs typeface="Arial" panose="020B0604020202020204" pitchFamily="34" charset="0"/>
              </a:rPr>
              <a:t>“sector”</a:t>
            </a:r>
            <a:r>
              <a:rPr altLang="it-IT">
                <a:latin typeface="Arial" panose="020B0604020202020204" pitchFamily="34" charset="0"/>
                <a:cs typeface="Arial" panose="020B0604020202020204" pitchFamily="34" charset="0"/>
              </a:rPr>
              <a:t> which consists of a single silicon module in each detector </a:t>
            </a:r>
            <a:r>
              <a:rPr altLang="it-IT" smtClean="0">
                <a:latin typeface="Arial" panose="020B0604020202020204" pitchFamily="34" charset="0"/>
                <a:cs typeface="Arial" panose="020B0604020202020204" pitchFamily="34" charset="0"/>
              </a:rPr>
              <a:t>layer.</a:t>
            </a:r>
            <a:endParaRPr lang="en-AU" altLang="it-IT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VERY fast in </a:t>
            </a:r>
            <a:r>
              <a:rPr lang="en-US" alt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 DSPs.</a:t>
            </a:r>
          </a:p>
          <a:p>
            <a:endParaRPr lang="en-AU" dirty="0"/>
          </a:p>
        </p:txBody>
      </p:sp>
      <p:pic>
        <p:nvPicPr>
          <p:cNvPr id="4" name="Immagine 7" descr="Pictu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1789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2000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7" descr="Surfac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00372"/>
            <a:ext cx="217805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7000892" y="3214686"/>
            <a:ext cx="1975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it-IT" sz="1800" dirty="0" smtClean="0">
                <a:solidFill>
                  <a:srgbClr val="FFFF00"/>
                </a:solidFill>
              </a:rPr>
              <a:t>11D </a:t>
            </a:r>
            <a:r>
              <a:rPr lang="it-IT" altLang="it-IT" sz="1800" dirty="0">
                <a:solidFill>
                  <a:srgbClr val="FFFF00"/>
                </a:solidFill>
              </a:rPr>
              <a:t>coord. space</a:t>
            </a:r>
          </a:p>
          <a:p>
            <a:r>
              <a:rPr lang="it-IT" altLang="it-IT" sz="1800" dirty="0">
                <a:solidFill>
                  <a:srgbClr val="FFFF00"/>
                </a:solidFill>
              </a:rPr>
              <a:t>  5D surface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Fitting - Combiner</a:t>
            </a:r>
            <a:endParaRPr lang="en-AU" dirty="0"/>
          </a:p>
        </p:txBody>
      </p:sp>
      <p:pic>
        <p:nvPicPr>
          <p:cNvPr id="4" name="3 - Θέση περιεχομένου" descr="combin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7800" t="2640" b="3520"/>
          <a:stretch>
            <a:fillRect/>
          </a:stretch>
        </p:blipFill>
        <p:spPr>
          <a:xfrm>
            <a:off x="285720" y="1214422"/>
            <a:ext cx="7308370" cy="5072098"/>
          </a:xfrm>
        </p:spPr>
      </p:pic>
      <p:sp>
        <p:nvSpPr>
          <p:cNvPr id="5" name="4 - Στρογγυλεμένο ορθογώνιο"/>
          <p:cNvSpPr/>
          <p:nvPr/>
        </p:nvSpPr>
        <p:spPr>
          <a:xfrm>
            <a:off x="714348" y="5143512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Visualization of the combiner function on an example </a:t>
            </a:r>
            <a:r>
              <a:rPr lang="en-AU" b="1" dirty="0" smtClean="0"/>
              <a:t>Road</a:t>
            </a:r>
            <a:endParaRPr lang="en-AU" b="1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214414" y="1214422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Best fit is selected, others are discarded</a:t>
            </a:r>
            <a:endParaRPr lang="en-A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t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5" y="1357298"/>
            <a:ext cx="6972597" cy="2000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 Fitting - Core</a:t>
            </a:r>
            <a:endParaRPr lang="en-AU" dirty="0"/>
          </a:p>
        </p:txBody>
      </p:sp>
      <p:pic>
        <p:nvPicPr>
          <p:cNvPr id="8" name="7 - Θέση περιεχομένου" descr="tf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1658027" cy="2587558"/>
          </a:xfrm>
        </p:spPr>
      </p:pic>
      <p:sp>
        <p:nvSpPr>
          <p:cNvPr id="6" name="5 - Στρογγυλεμένο ορθογώνιο"/>
          <p:cNvSpPr/>
          <p:nvPr/>
        </p:nvSpPr>
        <p:spPr>
          <a:xfrm>
            <a:off x="1857356" y="3143248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Very fast FPGA implementation was developed for the fitter</a:t>
            </a:r>
            <a:endParaRPr lang="en-AU" dirty="0"/>
          </a:p>
        </p:txBody>
      </p:sp>
      <p:pic>
        <p:nvPicPr>
          <p:cNvPr id="5" name="4 - Εικόνα" descr="tf2.jpg"/>
          <p:cNvPicPr>
            <a:picLocks noChangeAspect="1"/>
          </p:cNvPicPr>
          <p:nvPr/>
        </p:nvPicPr>
        <p:blipFill>
          <a:blip r:embed="rId4"/>
          <a:srcRect b="19948"/>
          <a:stretch>
            <a:fillRect/>
          </a:stretch>
        </p:blipFill>
        <p:spPr>
          <a:xfrm>
            <a:off x="357158" y="4286256"/>
            <a:ext cx="8529709" cy="1643074"/>
          </a:xfrm>
          <a:prstGeom prst="rect">
            <a:avLst/>
          </a:prstGeom>
        </p:spPr>
      </p:pic>
      <p:sp>
        <p:nvSpPr>
          <p:cNvPr id="7" name="6 - Στρογγυλεμένο ορθογώνιο"/>
          <p:cNvSpPr/>
          <p:nvPr/>
        </p:nvSpPr>
        <p:spPr>
          <a:xfrm>
            <a:off x="2928926" y="3143248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All multiplications are executed in parallel, giving 1 fit per clock</a:t>
            </a:r>
            <a:endParaRPr lang="en-AU" dirty="0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071934" y="3143248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Using dedicated DSP resources, the frequency of the fitter is 550MHz</a:t>
            </a:r>
            <a:endParaRPr lang="en-AU" dirty="0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357818" y="3143248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4 fitters run in parallel in the device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implementation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main components </a:t>
            </a:r>
            <a:r>
              <a:rPr lang="en-US" dirty="0" smtClean="0"/>
              <a:t>of the design are </a:t>
            </a:r>
            <a:r>
              <a:rPr lang="en-US" b="1" dirty="0" smtClean="0">
                <a:solidFill>
                  <a:srgbClr val="FF0000"/>
                </a:solidFill>
              </a:rPr>
              <a:t>already implemented</a:t>
            </a:r>
          </a:p>
          <a:p>
            <a:r>
              <a:rPr lang="en-US" dirty="0" smtClean="0"/>
              <a:t>Placement on the device was made for estimating true achievable </a:t>
            </a:r>
            <a:r>
              <a:rPr lang="en-US" b="1" dirty="0" smtClean="0">
                <a:solidFill>
                  <a:srgbClr val="FF0000"/>
                </a:solidFill>
              </a:rPr>
              <a:t>clock rates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00B050"/>
                </a:solidFill>
              </a:rPr>
              <a:t>power dissipation</a:t>
            </a:r>
          </a:p>
          <a:p>
            <a:r>
              <a:rPr lang="en-US" dirty="0" smtClean="0"/>
              <a:t>Target device is </a:t>
            </a:r>
            <a:r>
              <a:rPr lang="en-US" b="1" dirty="0" smtClean="0">
                <a:solidFill>
                  <a:srgbClr val="FF0000"/>
                </a:solidFill>
              </a:rPr>
              <a:t>XC7K325T-900ffg-3</a:t>
            </a:r>
          </a:p>
          <a:p>
            <a:r>
              <a:rPr lang="en-US" dirty="0" smtClean="0"/>
              <a:t>To achieve high clock rates, careful RTL coding and advanced design techniques must be followed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Pipelining</a:t>
            </a:r>
            <a:r>
              <a:rPr lang="en-US" dirty="0" smtClean="0"/>
              <a:t> of control signals and memory buses</a:t>
            </a:r>
          </a:p>
          <a:p>
            <a:pPr marL="788670" lvl="1" indent="-514350"/>
            <a:r>
              <a:rPr lang="en-US" dirty="0" smtClean="0"/>
              <a:t>Careful </a:t>
            </a:r>
            <a:r>
              <a:rPr lang="en-US" dirty="0" smtClean="0">
                <a:solidFill>
                  <a:srgbClr val="00B050"/>
                </a:solidFill>
              </a:rPr>
              <a:t>fan-out</a:t>
            </a:r>
            <a:r>
              <a:rPr lang="en-US" dirty="0" smtClean="0"/>
              <a:t> control for many signals</a:t>
            </a:r>
          </a:p>
          <a:p>
            <a:pPr marL="788670" lvl="1" indent="-514350"/>
            <a:r>
              <a:rPr lang="en-US" dirty="0" smtClean="0"/>
              <a:t>Manual </a:t>
            </a:r>
            <a:r>
              <a:rPr lang="en-US" dirty="0" smtClean="0">
                <a:solidFill>
                  <a:srgbClr val="00B050"/>
                </a:solidFill>
              </a:rPr>
              <a:t>CLB</a:t>
            </a:r>
            <a:r>
              <a:rPr lang="en-US" dirty="0" smtClean="0"/>
              <a:t> resource instantiation</a:t>
            </a:r>
          </a:p>
          <a:p>
            <a:pPr marL="788670" lvl="1" indent="-514350"/>
            <a:r>
              <a:rPr lang="en-US" dirty="0" smtClean="0"/>
              <a:t>Manual </a:t>
            </a:r>
            <a:r>
              <a:rPr lang="en-US" dirty="0" err="1" smtClean="0">
                <a:solidFill>
                  <a:srgbClr val="00B050"/>
                </a:solidFill>
              </a:rPr>
              <a:t>floorplanning</a:t>
            </a:r>
            <a:r>
              <a:rPr lang="en-US" dirty="0" smtClean="0"/>
              <a:t> of key components</a:t>
            </a:r>
          </a:p>
          <a:p>
            <a:pPr marL="788670" lvl="1" indent="-514350"/>
            <a:r>
              <a:rPr lang="en-US" dirty="0" smtClean="0"/>
              <a:t>Utilization of </a:t>
            </a:r>
            <a:r>
              <a:rPr lang="en-US" dirty="0" smtClean="0">
                <a:solidFill>
                  <a:srgbClr val="00B050"/>
                </a:solidFill>
              </a:rPr>
              <a:t>dedicated routing </a:t>
            </a:r>
            <a:r>
              <a:rPr lang="en-US" dirty="0" smtClean="0"/>
              <a:t>wherever possible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Local clock buffers</a:t>
            </a:r>
            <a:r>
              <a:rPr lang="en-US" dirty="0" smtClean="0"/>
              <a:t> for 550MHz areas</a:t>
            </a:r>
          </a:p>
          <a:p>
            <a:pPr marL="788670" lvl="1" indent="-514350"/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implementation</a:t>
            </a:r>
            <a:endParaRPr lang="el-GR" dirty="0"/>
          </a:p>
        </p:txBody>
      </p:sp>
      <p:pic>
        <p:nvPicPr>
          <p:cNvPr id="9" name="8 - Θέση περιεχομένου" descr="placed_tf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214422"/>
            <a:ext cx="2896603" cy="4937125"/>
          </a:xfrm>
        </p:spPr>
      </p:pic>
      <p:pic>
        <p:nvPicPr>
          <p:cNvPr id="11" name="10 - Εικόνα" descr="placed_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871" y="1214422"/>
            <a:ext cx="2886533" cy="4929222"/>
          </a:xfrm>
          <a:prstGeom prst="rect">
            <a:avLst/>
          </a:prstGeom>
        </p:spPr>
      </p:pic>
      <p:sp>
        <p:nvSpPr>
          <p:cNvPr id="12" name="11 - Επεξήγηση με γραμμή 1"/>
          <p:cNvSpPr/>
          <p:nvPr/>
        </p:nvSpPr>
        <p:spPr>
          <a:xfrm>
            <a:off x="3786182" y="1428736"/>
            <a:ext cx="1857388" cy="571504"/>
          </a:xfrm>
          <a:prstGeom prst="borderCallout1">
            <a:avLst>
              <a:gd name="adj1" fmla="val 20972"/>
              <a:gd name="adj2" fmla="val -2692"/>
              <a:gd name="adj3" fmla="val 70278"/>
              <a:gd name="adj4" fmla="val -23974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Track Fitter instances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"/>
          <p:cNvSpPr/>
          <p:nvPr/>
        </p:nvSpPr>
        <p:spPr>
          <a:xfrm>
            <a:off x="3428992" y="2928934"/>
            <a:ext cx="1857388" cy="642942"/>
          </a:xfrm>
          <a:prstGeom prst="borderCallout1">
            <a:avLst>
              <a:gd name="adj1" fmla="val 18750"/>
              <a:gd name="adj2" fmla="val 100384"/>
              <a:gd name="adj3" fmla="val 88056"/>
              <a:gd name="adj4" fmla="val 123205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Data Organizer instances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utilization &amp; power</a:t>
            </a:r>
            <a:endParaRPr lang="el-GR" dirty="0"/>
          </a:p>
        </p:txBody>
      </p:sp>
      <p:sp>
        <p:nvSpPr>
          <p:cNvPr id="16" name="1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213836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Power estimation of 16W is the absolute worst-case figure</a:t>
            </a:r>
          </a:p>
          <a:p>
            <a:r>
              <a:rPr lang="en-AU" dirty="0" smtClean="0"/>
              <a:t>Simple improvements to the design are expected to reduce this by 15%</a:t>
            </a:r>
          </a:p>
          <a:p>
            <a:r>
              <a:rPr lang="en-AU" dirty="0" smtClean="0"/>
              <a:t>If the design is migrated to a newer Xilinx </a:t>
            </a:r>
            <a:r>
              <a:rPr lang="en-AU" dirty="0" err="1" smtClean="0"/>
              <a:t>UltraScale</a:t>
            </a:r>
            <a:r>
              <a:rPr lang="en-AU" dirty="0" smtClean="0"/>
              <a:t> device another 10-15% reduction is expected</a:t>
            </a:r>
            <a:endParaRPr lang="en-AU" dirty="0"/>
          </a:p>
        </p:txBody>
      </p:sp>
      <p:pic>
        <p:nvPicPr>
          <p:cNvPr id="13" name="12 - Εικόνα" descr="uti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3214686"/>
            <a:ext cx="5369031" cy="2894965"/>
          </a:xfrm>
          <a:prstGeom prst="rect">
            <a:avLst/>
          </a:prstGeom>
        </p:spPr>
      </p:pic>
      <p:pic>
        <p:nvPicPr>
          <p:cNvPr id="17" name="16 - Εικόνα" descr="pow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82" y="3429000"/>
            <a:ext cx="3213418" cy="228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Speed and latency</a:t>
            </a:r>
            <a:endParaRPr lang="en-AU" dirty="0"/>
          </a:p>
        </p:txBody>
      </p:sp>
      <p:pic>
        <p:nvPicPr>
          <p:cNvPr id="6" name="5 - Θέση περιεχομένου" descr="system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4625" y="1219200"/>
            <a:ext cx="7174750" cy="4937125"/>
          </a:xfrm>
        </p:spPr>
      </p:pic>
      <p:sp>
        <p:nvSpPr>
          <p:cNvPr id="7" name="6 - Επεξήγηση με γραμμή 1 (γραμμή έμφασης)"/>
          <p:cNvSpPr/>
          <p:nvPr/>
        </p:nvSpPr>
        <p:spPr>
          <a:xfrm>
            <a:off x="500034" y="2143116"/>
            <a:ext cx="1143008" cy="357190"/>
          </a:xfrm>
          <a:prstGeom prst="accentCallout1">
            <a:avLst>
              <a:gd name="adj1" fmla="val 24464"/>
              <a:gd name="adj2" fmla="val 104394"/>
              <a:gd name="adj3" fmla="val 125833"/>
              <a:gd name="adj4" fmla="val 159241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225MHits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7 - Επεξήγηση με γραμμή 1 (γραμμή έμφασης)"/>
          <p:cNvSpPr/>
          <p:nvPr/>
        </p:nvSpPr>
        <p:spPr>
          <a:xfrm>
            <a:off x="500034" y="4643446"/>
            <a:ext cx="1214446" cy="357190"/>
          </a:xfrm>
          <a:prstGeom prst="accentCallout1">
            <a:avLst>
              <a:gd name="adj1" fmla="val 24464"/>
              <a:gd name="adj2" fmla="val 104394"/>
              <a:gd name="adj3" fmla="val -84832"/>
              <a:gd name="adj4" fmla="val 145075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50MRoads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643702" y="5500702"/>
            <a:ext cx="2428892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Units are per second, and per layer where it applies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9 - Επεξήγηση με γραμμή 1 (γραμμή έμφασης)"/>
          <p:cNvSpPr/>
          <p:nvPr/>
        </p:nvSpPr>
        <p:spPr>
          <a:xfrm>
            <a:off x="5500694" y="1500174"/>
            <a:ext cx="1500198" cy="642942"/>
          </a:xfrm>
          <a:prstGeom prst="accentCallout1">
            <a:avLst>
              <a:gd name="adj1" fmla="val 40464"/>
              <a:gd name="adj2" fmla="val 12172"/>
              <a:gd name="adj3" fmla="val 171758"/>
              <a:gd name="adj4" fmla="val -1149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@550MHz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11 - Επεξήγηση με γραμμή 1 (γραμμή έμφασης)"/>
          <p:cNvSpPr/>
          <p:nvPr/>
        </p:nvSpPr>
        <p:spPr>
          <a:xfrm>
            <a:off x="6643702" y="2500306"/>
            <a:ext cx="1500198" cy="642942"/>
          </a:xfrm>
          <a:prstGeom prst="accentCallout1">
            <a:avLst>
              <a:gd name="adj1" fmla="val 41946"/>
              <a:gd name="adj2" fmla="val 4871"/>
              <a:gd name="adj3" fmla="val 130276"/>
              <a:gd name="adj4" fmla="val -51816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2200Mfits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 (γραμμή έμφασης)"/>
          <p:cNvSpPr/>
          <p:nvPr/>
        </p:nvSpPr>
        <p:spPr>
          <a:xfrm>
            <a:off x="1928794" y="1714488"/>
            <a:ext cx="1285884" cy="357190"/>
          </a:xfrm>
          <a:prstGeom prst="accentCallout1">
            <a:avLst>
              <a:gd name="adj1" fmla="val 29797"/>
              <a:gd name="adj2" fmla="val 96153"/>
              <a:gd name="adj3" fmla="val 243165"/>
              <a:gd name="adj4" fmla="val 140908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@450MHz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13 - Επεξήγηση με γραμμή 1 (γραμμή έμφασης)"/>
          <p:cNvSpPr/>
          <p:nvPr/>
        </p:nvSpPr>
        <p:spPr>
          <a:xfrm>
            <a:off x="3357554" y="1571612"/>
            <a:ext cx="1285884" cy="571504"/>
          </a:xfrm>
          <a:prstGeom prst="accentCallout1">
            <a:avLst>
              <a:gd name="adj1" fmla="val 59131"/>
              <a:gd name="adj2" fmla="val 93283"/>
              <a:gd name="adj3" fmla="val 208499"/>
              <a:gd name="adj4" fmla="val 108130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450-1800 </a:t>
            </a:r>
            <a:r>
              <a:rPr lang="en-AU" dirty="0" err="1" smtClean="0">
                <a:solidFill>
                  <a:schemeClr val="tx1"/>
                </a:solidFill>
              </a:rPr>
              <a:t>Mhits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Speed and latency</a:t>
            </a:r>
            <a:endParaRPr lang="en-AU" dirty="0"/>
          </a:p>
        </p:txBody>
      </p:sp>
      <p:pic>
        <p:nvPicPr>
          <p:cNvPr id="6" name="5 - Θέση περιεχομένου" descr="system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4625" y="1219200"/>
            <a:ext cx="7174750" cy="4937125"/>
          </a:xfrm>
        </p:spPr>
      </p:pic>
      <p:sp>
        <p:nvSpPr>
          <p:cNvPr id="8" name="7 - Επεξήγηση με γραμμή 1 (γραμμή έμφασης)"/>
          <p:cNvSpPr/>
          <p:nvPr/>
        </p:nvSpPr>
        <p:spPr>
          <a:xfrm>
            <a:off x="1928794" y="4500570"/>
            <a:ext cx="1214446" cy="357190"/>
          </a:xfrm>
          <a:prstGeom prst="accentCallout1">
            <a:avLst>
              <a:gd name="adj1" fmla="val 37797"/>
              <a:gd name="adj2" fmla="val 80080"/>
              <a:gd name="adj3" fmla="val -271497"/>
              <a:gd name="adj4" fmla="val 176447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~40ns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643702" y="5143512"/>
            <a:ext cx="2428892" cy="114300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Speed and latency are data dependent, further system simulation needed for precision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9 - Επεξήγηση με γραμμή 1 (γραμμή έμφασης)"/>
          <p:cNvSpPr/>
          <p:nvPr/>
        </p:nvSpPr>
        <p:spPr>
          <a:xfrm>
            <a:off x="5786446" y="1500174"/>
            <a:ext cx="1500198" cy="642942"/>
          </a:xfrm>
          <a:prstGeom prst="accentCallout1">
            <a:avLst>
              <a:gd name="adj1" fmla="val 40464"/>
              <a:gd name="adj2" fmla="val 12172"/>
              <a:gd name="adj3" fmla="val 171758"/>
              <a:gd name="adj4" fmla="val -1149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~10ns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11 - Επεξήγηση με γραμμή 1 (γραμμή έμφασης)"/>
          <p:cNvSpPr/>
          <p:nvPr/>
        </p:nvSpPr>
        <p:spPr>
          <a:xfrm>
            <a:off x="6643702" y="2500306"/>
            <a:ext cx="1500198" cy="642942"/>
          </a:xfrm>
          <a:prstGeom prst="accentCallout1">
            <a:avLst>
              <a:gd name="adj1" fmla="val 41946"/>
              <a:gd name="adj2" fmla="val 4871"/>
              <a:gd name="adj3" fmla="val 130276"/>
              <a:gd name="adj4" fmla="val -51816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~50ns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 (γραμμή έμφασης)"/>
          <p:cNvSpPr/>
          <p:nvPr/>
        </p:nvSpPr>
        <p:spPr>
          <a:xfrm>
            <a:off x="1928794" y="1714488"/>
            <a:ext cx="1285884" cy="357190"/>
          </a:xfrm>
          <a:prstGeom prst="accentCallout1">
            <a:avLst>
              <a:gd name="adj1" fmla="val 29797"/>
              <a:gd name="adj2" fmla="val 96153"/>
              <a:gd name="adj3" fmla="val 243165"/>
              <a:gd name="adj4" fmla="val 140908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~70ns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929454" y="4071942"/>
            <a:ext cx="1928826" cy="57150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Total latency &lt;0.3us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6643702" y="5143512"/>
            <a:ext cx="2428892" cy="114300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There are ideas to further improve performance, if needed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Backup</a:t>
            </a:r>
            <a:endParaRPr lang="en-AU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Backup slides, way more to be added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Presentation Overview</a:t>
            </a:r>
            <a:endParaRPr lang="en-AU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Key FTK </a:t>
            </a:r>
            <a:r>
              <a:rPr lang="en-AU" dirty="0" smtClean="0">
                <a:solidFill>
                  <a:srgbClr val="C00000"/>
                </a:solidFill>
              </a:rPr>
              <a:t>components</a:t>
            </a:r>
          </a:p>
          <a:p>
            <a:r>
              <a:rPr lang="en-AU" dirty="0" smtClean="0">
                <a:solidFill>
                  <a:srgbClr val="C00000"/>
                </a:solidFill>
              </a:rPr>
              <a:t>Goal</a:t>
            </a:r>
            <a:r>
              <a:rPr lang="en-AU" dirty="0" smtClean="0"/>
              <a:t> of the project</a:t>
            </a:r>
          </a:p>
          <a:p>
            <a:r>
              <a:rPr lang="en-AU" dirty="0" smtClean="0"/>
              <a:t>FPGA </a:t>
            </a:r>
            <a:r>
              <a:rPr lang="en-AU" dirty="0" smtClean="0">
                <a:solidFill>
                  <a:srgbClr val="C00000"/>
                </a:solidFill>
              </a:rPr>
              <a:t>firmware</a:t>
            </a:r>
          </a:p>
          <a:p>
            <a:r>
              <a:rPr lang="en-AU" dirty="0" smtClean="0"/>
              <a:t>FPGA Device </a:t>
            </a:r>
            <a:r>
              <a:rPr lang="en-AU" dirty="0" smtClean="0">
                <a:solidFill>
                  <a:srgbClr val="C00000"/>
                </a:solidFill>
              </a:rPr>
              <a:t>utilization</a:t>
            </a:r>
            <a:r>
              <a:rPr lang="en-AU" dirty="0" smtClean="0"/>
              <a:t> and power</a:t>
            </a:r>
          </a:p>
          <a:p>
            <a:r>
              <a:rPr lang="en-AU" dirty="0" smtClean="0"/>
              <a:t>System </a:t>
            </a:r>
            <a:r>
              <a:rPr lang="en-AU" dirty="0" smtClean="0">
                <a:solidFill>
                  <a:srgbClr val="C00000"/>
                </a:solidFill>
              </a:rPr>
              <a:t>latency</a:t>
            </a:r>
            <a:r>
              <a:rPr lang="en-AU" dirty="0" smtClean="0"/>
              <a:t> and processing </a:t>
            </a:r>
            <a:r>
              <a:rPr lang="en-AU" dirty="0" smtClean="0">
                <a:solidFill>
                  <a:srgbClr val="C00000"/>
                </a:solidFill>
              </a:rPr>
              <a:t>speed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3 - Εικόνα" descr="trk_pix_slhc_pileup_400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950" y="1214422"/>
            <a:ext cx="3308050" cy="2374012"/>
          </a:xfrm>
          <a:prstGeom prst="rect">
            <a:avLst/>
          </a:prstGeom>
        </p:spPr>
      </p:pic>
      <p:pic>
        <p:nvPicPr>
          <p:cNvPr id="8" name="7 - Εικόνα" descr="Stacked-Silic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98" y="1428737"/>
            <a:ext cx="3159601" cy="2000264"/>
          </a:xfrm>
          <a:prstGeom prst="rect">
            <a:avLst/>
          </a:prstGeom>
        </p:spPr>
      </p:pic>
      <p:pic>
        <p:nvPicPr>
          <p:cNvPr id="9" name="8 - Εικόνα" descr="placed_t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639870"/>
            <a:ext cx="2726168" cy="46466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implementation</a:t>
            </a:r>
            <a:endParaRPr lang="el-GR" dirty="0"/>
          </a:p>
        </p:txBody>
      </p:sp>
      <p:pic>
        <p:nvPicPr>
          <p:cNvPr id="9" name="8 - Θέση περιεχομένου" descr="placed_tf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1266" y="1214422"/>
            <a:ext cx="2851262" cy="4937125"/>
          </a:xfrm>
        </p:spPr>
      </p:pic>
      <p:sp>
        <p:nvSpPr>
          <p:cNvPr id="12" name="11 - Επεξήγηση με γραμμή 1"/>
          <p:cNvSpPr/>
          <p:nvPr/>
        </p:nvSpPr>
        <p:spPr>
          <a:xfrm>
            <a:off x="3786182" y="1428736"/>
            <a:ext cx="1857388" cy="928694"/>
          </a:xfrm>
          <a:prstGeom prst="borderCallout1">
            <a:avLst>
              <a:gd name="adj1" fmla="val 20972"/>
              <a:gd name="adj2" fmla="val -2692"/>
              <a:gd name="adj3" fmla="val 70278"/>
              <a:gd name="adj4" fmla="val -23974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Local clock buffers for the Track Fitters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FPGA firmware – DO</a:t>
            </a:r>
            <a:endParaRPr lang="en-AU" dirty="0"/>
          </a:p>
        </p:txBody>
      </p:sp>
      <p:pic>
        <p:nvPicPr>
          <p:cNvPr id="4" name="3 - Θέση περιεχομένου" descr="syste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8000" t="5154" r="34800" b="21906"/>
          <a:stretch>
            <a:fillRect/>
          </a:stretch>
        </p:blipFill>
        <p:spPr>
          <a:xfrm>
            <a:off x="357158" y="1571612"/>
            <a:ext cx="6643734" cy="4780420"/>
          </a:xfrm>
        </p:spPr>
      </p:pic>
      <p:sp>
        <p:nvSpPr>
          <p:cNvPr id="6" name="5 - Στρογγυλεμένο ορθογώνιο"/>
          <p:cNvSpPr/>
          <p:nvPr/>
        </p:nvSpPr>
        <p:spPr>
          <a:xfrm>
            <a:off x="7143768" y="1928802"/>
            <a:ext cx="200023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Overview of the architecture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Latency, processing speed</a:t>
            </a:r>
            <a:endParaRPr lang="en-AU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To write 1k hits to the DO, 4.5us is needed</a:t>
            </a:r>
          </a:p>
          <a:p>
            <a:r>
              <a:rPr lang="en-AU" dirty="0" smtClean="0"/>
              <a:t>To forward 100 roads worth of hits to the Track Fitter another ~0.5-1.5us is necessary (data dependent)</a:t>
            </a:r>
          </a:p>
          <a:p>
            <a:r>
              <a:rPr lang="en-AU" dirty="0" smtClean="0"/>
              <a:t>The TF itself because of its high operating frequency does not have any noticeable latency, the maximum processing speed would be close to 2.4Gfits/sec if it was utilized 100% of the event time</a:t>
            </a:r>
          </a:p>
          <a:p>
            <a:r>
              <a:rPr lang="en-AU" dirty="0" smtClean="0"/>
              <a:t>There are ideas on how to increase all those numbers if there is need</a:t>
            </a:r>
          </a:p>
          <a:p>
            <a:r>
              <a:rPr lang="en-AU" dirty="0" smtClean="0"/>
              <a:t>Simulations will be done to show if the current performance is enough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Latency, processing speed</a:t>
            </a:r>
            <a:endParaRPr lang="en-AU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There are ideas on how to increase all those numbers if there is need</a:t>
            </a:r>
          </a:p>
          <a:p>
            <a:r>
              <a:rPr lang="en-AU" dirty="0" smtClean="0"/>
              <a:t>Just migrating to an </a:t>
            </a:r>
            <a:r>
              <a:rPr lang="en-AU" dirty="0" err="1" smtClean="0"/>
              <a:t>UltraScale</a:t>
            </a:r>
            <a:r>
              <a:rPr lang="en-AU" dirty="0" smtClean="0"/>
              <a:t> device can increase the performance, by utilizing even more parallelism and clock rate capabilities</a:t>
            </a:r>
          </a:p>
          <a:p>
            <a:r>
              <a:rPr lang="en-AU" dirty="0" smtClean="0"/>
              <a:t>Simulations have to be done to show if the current performance is enough, but the figures seem good for now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FPGA firmware</a:t>
            </a:r>
            <a:endParaRPr lang="en-AU" dirty="0"/>
          </a:p>
        </p:txBody>
      </p:sp>
      <p:pic>
        <p:nvPicPr>
          <p:cNvPr id="4" name="3 - Θέση περιεχομένου" descr="syste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249" y="1571612"/>
            <a:ext cx="9052008" cy="4214842"/>
          </a:xfrm>
        </p:spPr>
      </p:pic>
      <p:sp>
        <p:nvSpPr>
          <p:cNvPr id="5" name="4 - Στρογγυλεμένο ορθογώνιο"/>
          <p:cNvSpPr/>
          <p:nvPr/>
        </p:nvSpPr>
        <p:spPr>
          <a:xfrm>
            <a:off x="6215074" y="514351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More detailed overview of the design, showing serial transceivers and more details of the DO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firmware</a:t>
            </a:r>
            <a:endParaRPr lang="en-AU" dirty="0"/>
          </a:p>
        </p:txBody>
      </p:sp>
      <p:pic>
        <p:nvPicPr>
          <p:cNvPr id="4" name="3 - Θέση περιεχομένου" descr="syste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249" y="1571612"/>
            <a:ext cx="9052008" cy="4214842"/>
          </a:xfrm>
        </p:spPr>
      </p:pic>
      <p:sp>
        <p:nvSpPr>
          <p:cNvPr id="5" name="4 - Στρογγυλεμένο ορθογώνιο"/>
          <p:cNvSpPr/>
          <p:nvPr/>
        </p:nvSpPr>
        <p:spPr>
          <a:xfrm>
            <a:off x="2571736" y="2000240"/>
            <a:ext cx="3357586" cy="2357454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7 - Επεξήγηση με γραμμή 1 (γραμμή έμφασης)"/>
          <p:cNvSpPr/>
          <p:nvPr/>
        </p:nvSpPr>
        <p:spPr>
          <a:xfrm>
            <a:off x="6643702" y="1571612"/>
            <a:ext cx="2143140" cy="571504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Data Organizer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FPGA firmware structure – DO function</a:t>
            </a:r>
            <a:endParaRPr lang="en-AU" dirty="0"/>
          </a:p>
        </p:txBody>
      </p:sp>
      <p:pic>
        <p:nvPicPr>
          <p:cNvPr id="9" name="8 - Εικόνα" descr="do_proces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88720"/>
            <a:ext cx="7572396" cy="5404798"/>
          </a:xfrm>
          <a:prstGeom prst="rect">
            <a:avLst/>
          </a:prstGeom>
        </p:spPr>
      </p:pic>
      <p:pic>
        <p:nvPicPr>
          <p:cNvPr id="10" name="9 - Εικόνα" descr="do_proces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88720"/>
            <a:ext cx="7620000" cy="5438775"/>
          </a:xfrm>
          <a:prstGeom prst="rect">
            <a:avLst/>
          </a:prstGeom>
        </p:spPr>
      </p:pic>
      <p:pic>
        <p:nvPicPr>
          <p:cNvPr id="11" name="10 - Εικόνα" descr="do_process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88720"/>
            <a:ext cx="7620000" cy="5438775"/>
          </a:xfrm>
          <a:prstGeom prst="rect">
            <a:avLst/>
          </a:prstGeom>
        </p:spPr>
      </p:pic>
      <p:pic>
        <p:nvPicPr>
          <p:cNvPr id="12" name="11 - Εικόνα" descr="do_process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88721"/>
            <a:ext cx="7620000" cy="5438775"/>
          </a:xfrm>
          <a:prstGeom prst="rect">
            <a:avLst/>
          </a:prstGeom>
        </p:spPr>
      </p:pic>
      <p:pic>
        <p:nvPicPr>
          <p:cNvPr id="13" name="12 - Εικόνα" descr="do_process_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188720"/>
            <a:ext cx="7620000" cy="5438775"/>
          </a:xfrm>
          <a:prstGeom prst="rect">
            <a:avLst/>
          </a:prstGeom>
        </p:spPr>
      </p:pic>
      <p:pic>
        <p:nvPicPr>
          <p:cNvPr id="14" name="13 - Εικόνα" descr="do_process_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188721"/>
            <a:ext cx="7620000" cy="5438775"/>
          </a:xfrm>
          <a:prstGeom prst="rect">
            <a:avLst/>
          </a:prstGeom>
        </p:spPr>
      </p:pic>
      <p:pic>
        <p:nvPicPr>
          <p:cNvPr id="15" name="14 - Εικόνα" descr="do_process_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188720"/>
            <a:ext cx="7620000" cy="5438775"/>
          </a:xfrm>
          <a:prstGeom prst="rect">
            <a:avLst/>
          </a:prstGeom>
        </p:spPr>
      </p:pic>
      <p:pic>
        <p:nvPicPr>
          <p:cNvPr id="16" name="15 - Εικόνα" descr="do_process_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1188721"/>
            <a:ext cx="7620000" cy="543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FTK: Full event tracking in 2 steps</a:t>
            </a:r>
            <a:endParaRPr lang="el-GR" dirty="0"/>
          </a:p>
        </p:txBody>
      </p:sp>
      <p:sp>
        <p:nvSpPr>
          <p:cNvPr id="240" name="Text Box 90"/>
          <p:cNvSpPr txBox="1">
            <a:spLocks noChangeArrowheads="1"/>
          </p:cNvSpPr>
          <p:nvPr/>
        </p:nvSpPr>
        <p:spPr bwMode="auto">
          <a:xfrm>
            <a:off x="3141" y="4602149"/>
            <a:ext cx="4967288" cy="773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200">
                <a:latin typeface="Helvetica" pitchFamily="34" charset="0"/>
                <a:ea typeface="ＭＳ Ｐゴシック" pitchFamily="34" charset="-128"/>
              </a:rPr>
              <a:t>Track fitting</a:t>
            </a:r>
          </a:p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20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using full resolution of the detector</a:t>
            </a:r>
            <a:endParaRPr lang="en-US" altLang="it-IT" sz="260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241" name="Group 91"/>
          <p:cNvGrpSpPr>
            <a:grpSpLocks/>
          </p:cNvGrpSpPr>
          <p:nvPr/>
        </p:nvGrpSpPr>
        <p:grpSpPr bwMode="auto">
          <a:xfrm>
            <a:off x="360329" y="2689211"/>
            <a:ext cx="1228725" cy="1217613"/>
            <a:chOff x="609" y="1869"/>
            <a:chExt cx="702" cy="696"/>
          </a:xfrm>
        </p:grpSpPr>
        <p:sp>
          <p:nvSpPr>
            <p:cNvPr id="242" name="Rectangle 92"/>
            <p:cNvSpPr>
              <a:spLocks noChangeArrowheads="1"/>
            </p:cNvSpPr>
            <p:nvPr/>
          </p:nvSpPr>
          <p:spPr bwMode="auto">
            <a:xfrm>
              <a:off x="609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3" name="Rectangle 93"/>
            <p:cNvSpPr>
              <a:spLocks noChangeArrowheads="1"/>
            </p:cNvSpPr>
            <p:nvPr/>
          </p:nvSpPr>
          <p:spPr bwMode="auto">
            <a:xfrm>
              <a:off x="653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4" name="Rectangle 94"/>
            <p:cNvSpPr>
              <a:spLocks noChangeArrowheads="1"/>
            </p:cNvSpPr>
            <p:nvPr/>
          </p:nvSpPr>
          <p:spPr bwMode="auto">
            <a:xfrm>
              <a:off x="697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" name="Rectangle 95"/>
            <p:cNvSpPr>
              <a:spLocks noChangeArrowheads="1"/>
            </p:cNvSpPr>
            <p:nvPr/>
          </p:nvSpPr>
          <p:spPr bwMode="auto">
            <a:xfrm>
              <a:off x="741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" name="Rectangle 96"/>
            <p:cNvSpPr>
              <a:spLocks noChangeArrowheads="1"/>
            </p:cNvSpPr>
            <p:nvPr/>
          </p:nvSpPr>
          <p:spPr bwMode="auto">
            <a:xfrm>
              <a:off x="785" y="1938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" name="Rectangle 97"/>
            <p:cNvSpPr>
              <a:spLocks noChangeArrowheads="1"/>
            </p:cNvSpPr>
            <p:nvPr/>
          </p:nvSpPr>
          <p:spPr bwMode="auto">
            <a:xfrm>
              <a:off x="828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8" name="Rectangle 98"/>
            <p:cNvSpPr>
              <a:spLocks noChangeArrowheads="1"/>
            </p:cNvSpPr>
            <p:nvPr/>
          </p:nvSpPr>
          <p:spPr bwMode="auto">
            <a:xfrm>
              <a:off x="872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9" name="Rectangle 99"/>
            <p:cNvSpPr>
              <a:spLocks noChangeArrowheads="1"/>
            </p:cNvSpPr>
            <p:nvPr/>
          </p:nvSpPr>
          <p:spPr bwMode="auto">
            <a:xfrm>
              <a:off x="916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" name="Rectangle 100"/>
            <p:cNvSpPr>
              <a:spLocks noChangeArrowheads="1"/>
            </p:cNvSpPr>
            <p:nvPr/>
          </p:nvSpPr>
          <p:spPr bwMode="auto">
            <a:xfrm>
              <a:off x="960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1" name="Rectangle 101"/>
            <p:cNvSpPr>
              <a:spLocks noChangeArrowheads="1"/>
            </p:cNvSpPr>
            <p:nvPr/>
          </p:nvSpPr>
          <p:spPr bwMode="auto">
            <a:xfrm>
              <a:off x="1004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2" name="Rectangle 102"/>
            <p:cNvSpPr>
              <a:spLocks noChangeArrowheads="1"/>
            </p:cNvSpPr>
            <p:nvPr/>
          </p:nvSpPr>
          <p:spPr bwMode="auto">
            <a:xfrm>
              <a:off x="1048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3" name="Rectangle 103"/>
            <p:cNvSpPr>
              <a:spLocks noChangeArrowheads="1"/>
            </p:cNvSpPr>
            <p:nvPr/>
          </p:nvSpPr>
          <p:spPr bwMode="auto">
            <a:xfrm>
              <a:off x="1092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4" name="Rectangle 104"/>
            <p:cNvSpPr>
              <a:spLocks noChangeArrowheads="1"/>
            </p:cNvSpPr>
            <p:nvPr/>
          </p:nvSpPr>
          <p:spPr bwMode="auto">
            <a:xfrm>
              <a:off x="1136" y="1938"/>
              <a:ext cx="43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5" name="Rectangle 105"/>
            <p:cNvSpPr>
              <a:spLocks noChangeArrowheads="1"/>
            </p:cNvSpPr>
            <p:nvPr/>
          </p:nvSpPr>
          <p:spPr bwMode="auto">
            <a:xfrm>
              <a:off x="1179" y="1938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" name="Rectangle 106"/>
            <p:cNvSpPr>
              <a:spLocks noChangeArrowheads="1"/>
            </p:cNvSpPr>
            <p:nvPr/>
          </p:nvSpPr>
          <p:spPr bwMode="auto">
            <a:xfrm>
              <a:off x="1223" y="1938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7" name="Rectangle 107"/>
            <p:cNvSpPr>
              <a:spLocks noChangeArrowheads="1"/>
            </p:cNvSpPr>
            <p:nvPr/>
          </p:nvSpPr>
          <p:spPr bwMode="auto">
            <a:xfrm>
              <a:off x="1267" y="1938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" name="Rectangle 108"/>
            <p:cNvSpPr>
              <a:spLocks noChangeArrowheads="1"/>
            </p:cNvSpPr>
            <p:nvPr/>
          </p:nvSpPr>
          <p:spPr bwMode="auto">
            <a:xfrm>
              <a:off x="609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9" name="Rectangle 109"/>
            <p:cNvSpPr>
              <a:spLocks noChangeArrowheads="1"/>
            </p:cNvSpPr>
            <p:nvPr/>
          </p:nvSpPr>
          <p:spPr bwMode="auto">
            <a:xfrm>
              <a:off x="653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0" name="Rectangle 110"/>
            <p:cNvSpPr>
              <a:spLocks noChangeArrowheads="1"/>
            </p:cNvSpPr>
            <p:nvPr/>
          </p:nvSpPr>
          <p:spPr bwMode="auto">
            <a:xfrm>
              <a:off x="697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1" name="Rectangle 111"/>
            <p:cNvSpPr>
              <a:spLocks noChangeArrowheads="1"/>
            </p:cNvSpPr>
            <p:nvPr/>
          </p:nvSpPr>
          <p:spPr bwMode="auto">
            <a:xfrm>
              <a:off x="741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2" name="Rectangle 112"/>
            <p:cNvSpPr>
              <a:spLocks noChangeArrowheads="1"/>
            </p:cNvSpPr>
            <p:nvPr/>
          </p:nvSpPr>
          <p:spPr bwMode="auto">
            <a:xfrm>
              <a:off x="785" y="2112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3" name="Rectangle 113"/>
            <p:cNvSpPr>
              <a:spLocks noChangeArrowheads="1"/>
            </p:cNvSpPr>
            <p:nvPr/>
          </p:nvSpPr>
          <p:spPr bwMode="auto">
            <a:xfrm>
              <a:off x="828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4" name="Rectangle 114"/>
            <p:cNvSpPr>
              <a:spLocks noChangeArrowheads="1"/>
            </p:cNvSpPr>
            <p:nvPr/>
          </p:nvSpPr>
          <p:spPr bwMode="auto">
            <a:xfrm>
              <a:off x="872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5" name="Rectangle 115"/>
            <p:cNvSpPr>
              <a:spLocks noChangeArrowheads="1"/>
            </p:cNvSpPr>
            <p:nvPr/>
          </p:nvSpPr>
          <p:spPr bwMode="auto">
            <a:xfrm>
              <a:off x="916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" name="Rectangle 116"/>
            <p:cNvSpPr>
              <a:spLocks noChangeArrowheads="1"/>
            </p:cNvSpPr>
            <p:nvPr/>
          </p:nvSpPr>
          <p:spPr bwMode="auto">
            <a:xfrm>
              <a:off x="960" y="2112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" name="Rectangle 117"/>
            <p:cNvSpPr>
              <a:spLocks noChangeArrowheads="1"/>
            </p:cNvSpPr>
            <p:nvPr/>
          </p:nvSpPr>
          <p:spPr bwMode="auto">
            <a:xfrm>
              <a:off x="1004" y="211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8" name="Rectangle 118"/>
            <p:cNvSpPr>
              <a:spLocks noChangeArrowheads="1"/>
            </p:cNvSpPr>
            <p:nvPr/>
          </p:nvSpPr>
          <p:spPr bwMode="auto">
            <a:xfrm>
              <a:off x="1048" y="2112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9" name="Rectangle 119"/>
            <p:cNvSpPr>
              <a:spLocks noChangeArrowheads="1"/>
            </p:cNvSpPr>
            <p:nvPr/>
          </p:nvSpPr>
          <p:spPr bwMode="auto">
            <a:xfrm>
              <a:off x="1092" y="2112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0" name="Rectangle 120"/>
            <p:cNvSpPr>
              <a:spLocks noChangeArrowheads="1"/>
            </p:cNvSpPr>
            <p:nvPr/>
          </p:nvSpPr>
          <p:spPr bwMode="auto">
            <a:xfrm>
              <a:off x="1136" y="2112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" name="Rectangle 121"/>
            <p:cNvSpPr>
              <a:spLocks noChangeArrowheads="1"/>
            </p:cNvSpPr>
            <p:nvPr/>
          </p:nvSpPr>
          <p:spPr bwMode="auto">
            <a:xfrm>
              <a:off x="1179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2" name="Rectangle 122"/>
            <p:cNvSpPr>
              <a:spLocks noChangeArrowheads="1"/>
            </p:cNvSpPr>
            <p:nvPr/>
          </p:nvSpPr>
          <p:spPr bwMode="auto">
            <a:xfrm>
              <a:off x="1223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3" name="Rectangle 123"/>
            <p:cNvSpPr>
              <a:spLocks noChangeArrowheads="1"/>
            </p:cNvSpPr>
            <p:nvPr/>
          </p:nvSpPr>
          <p:spPr bwMode="auto">
            <a:xfrm>
              <a:off x="1267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4" name="Rectangle 124"/>
            <p:cNvSpPr>
              <a:spLocks noChangeArrowheads="1"/>
            </p:cNvSpPr>
            <p:nvPr/>
          </p:nvSpPr>
          <p:spPr bwMode="auto">
            <a:xfrm>
              <a:off x="609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5" name="Rectangle 125"/>
            <p:cNvSpPr>
              <a:spLocks noChangeArrowheads="1"/>
            </p:cNvSpPr>
            <p:nvPr/>
          </p:nvSpPr>
          <p:spPr bwMode="auto">
            <a:xfrm>
              <a:off x="653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" name="Rectangle 126"/>
            <p:cNvSpPr>
              <a:spLocks noChangeArrowheads="1"/>
            </p:cNvSpPr>
            <p:nvPr/>
          </p:nvSpPr>
          <p:spPr bwMode="auto">
            <a:xfrm>
              <a:off x="697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" name="Rectangle 127"/>
            <p:cNvSpPr>
              <a:spLocks noChangeArrowheads="1"/>
            </p:cNvSpPr>
            <p:nvPr/>
          </p:nvSpPr>
          <p:spPr bwMode="auto">
            <a:xfrm>
              <a:off x="741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" name="Rectangle 128"/>
            <p:cNvSpPr>
              <a:spLocks noChangeArrowheads="1"/>
            </p:cNvSpPr>
            <p:nvPr/>
          </p:nvSpPr>
          <p:spPr bwMode="auto">
            <a:xfrm>
              <a:off x="785" y="2286"/>
              <a:ext cx="43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9" name="Rectangle 129"/>
            <p:cNvSpPr>
              <a:spLocks noChangeArrowheads="1"/>
            </p:cNvSpPr>
            <p:nvPr/>
          </p:nvSpPr>
          <p:spPr bwMode="auto">
            <a:xfrm>
              <a:off x="828" y="2286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0" name="Rectangle 130"/>
            <p:cNvSpPr>
              <a:spLocks noChangeArrowheads="1"/>
            </p:cNvSpPr>
            <p:nvPr/>
          </p:nvSpPr>
          <p:spPr bwMode="auto">
            <a:xfrm>
              <a:off x="872" y="2286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1" name="Rectangle 131"/>
            <p:cNvSpPr>
              <a:spLocks noChangeArrowheads="1"/>
            </p:cNvSpPr>
            <p:nvPr/>
          </p:nvSpPr>
          <p:spPr bwMode="auto">
            <a:xfrm>
              <a:off x="916" y="2286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2" name="Rectangle 132"/>
            <p:cNvSpPr>
              <a:spLocks noChangeArrowheads="1"/>
            </p:cNvSpPr>
            <p:nvPr/>
          </p:nvSpPr>
          <p:spPr bwMode="auto">
            <a:xfrm>
              <a:off x="960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3" name="Rectangle 133"/>
            <p:cNvSpPr>
              <a:spLocks noChangeArrowheads="1"/>
            </p:cNvSpPr>
            <p:nvPr/>
          </p:nvSpPr>
          <p:spPr bwMode="auto">
            <a:xfrm>
              <a:off x="1004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4" name="Rectangle 134"/>
            <p:cNvSpPr>
              <a:spLocks noChangeArrowheads="1"/>
            </p:cNvSpPr>
            <p:nvPr/>
          </p:nvSpPr>
          <p:spPr bwMode="auto">
            <a:xfrm>
              <a:off x="1048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5" name="Rectangle 135"/>
            <p:cNvSpPr>
              <a:spLocks noChangeArrowheads="1"/>
            </p:cNvSpPr>
            <p:nvPr/>
          </p:nvSpPr>
          <p:spPr bwMode="auto">
            <a:xfrm>
              <a:off x="1092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" name="Rectangle 136"/>
            <p:cNvSpPr>
              <a:spLocks noChangeArrowheads="1"/>
            </p:cNvSpPr>
            <p:nvPr/>
          </p:nvSpPr>
          <p:spPr bwMode="auto">
            <a:xfrm>
              <a:off x="1136" y="2286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" name="Rectangle 137"/>
            <p:cNvSpPr>
              <a:spLocks noChangeArrowheads="1"/>
            </p:cNvSpPr>
            <p:nvPr/>
          </p:nvSpPr>
          <p:spPr bwMode="auto">
            <a:xfrm>
              <a:off x="1179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8" name="Rectangle 138"/>
            <p:cNvSpPr>
              <a:spLocks noChangeArrowheads="1"/>
            </p:cNvSpPr>
            <p:nvPr/>
          </p:nvSpPr>
          <p:spPr bwMode="auto">
            <a:xfrm>
              <a:off x="1223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" name="Rectangle 139"/>
            <p:cNvSpPr>
              <a:spLocks noChangeArrowheads="1"/>
            </p:cNvSpPr>
            <p:nvPr/>
          </p:nvSpPr>
          <p:spPr bwMode="auto">
            <a:xfrm>
              <a:off x="1267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" name="Rectangle 140"/>
            <p:cNvSpPr>
              <a:spLocks noChangeArrowheads="1"/>
            </p:cNvSpPr>
            <p:nvPr/>
          </p:nvSpPr>
          <p:spPr bwMode="auto">
            <a:xfrm>
              <a:off x="609" y="2460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1" name="Rectangle 141"/>
            <p:cNvSpPr>
              <a:spLocks noChangeArrowheads="1"/>
            </p:cNvSpPr>
            <p:nvPr/>
          </p:nvSpPr>
          <p:spPr bwMode="auto">
            <a:xfrm>
              <a:off x="653" y="2460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2" name="Rectangle 142"/>
            <p:cNvSpPr>
              <a:spLocks noChangeArrowheads="1"/>
            </p:cNvSpPr>
            <p:nvPr/>
          </p:nvSpPr>
          <p:spPr bwMode="auto">
            <a:xfrm>
              <a:off x="697" y="2460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3" name="Rectangle 143"/>
            <p:cNvSpPr>
              <a:spLocks noChangeArrowheads="1"/>
            </p:cNvSpPr>
            <p:nvPr/>
          </p:nvSpPr>
          <p:spPr bwMode="auto">
            <a:xfrm>
              <a:off x="741" y="2460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4" name="Rectangle 144"/>
            <p:cNvSpPr>
              <a:spLocks noChangeArrowheads="1"/>
            </p:cNvSpPr>
            <p:nvPr/>
          </p:nvSpPr>
          <p:spPr bwMode="auto">
            <a:xfrm>
              <a:off x="785" y="2460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" name="Rectangle 145"/>
            <p:cNvSpPr>
              <a:spLocks noChangeArrowheads="1"/>
            </p:cNvSpPr>
            <p:nvPr/>
          </p:nvSpPr>
          <p:spPr bwMode="auto">
            <a:xfrm>
              <a:off x="828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" name="Rectangle 146"/>
            <p:cNvSpPr>
              <a:spLocks noChangeArrowheads="1"/>
            </p:cNvSpPr>
            <p:nvPr/>
          </p:nvSpPr>
          <p:spPr bwMode="auto">
            <a:xfrm>
              <a:off x="872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" name="Rectangle 147"/>
            <p:cNvSpPr>
              <a:spLocks noChangeArrowheads="1"/>
            </p:cNvSpPr>
            <p:nvPr/>
          </p:nvSpPr>
          <p:spPr bwMode="auto">
            <a:xfrm>
              <a:off x="916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" name="Rectangle 148"/>
            <p:cNvSpPr>
              <a:spLocks noChangeArrowheads="1"/>
            </p:cNvSpPr>
            <p:nvPr/>
          </p:nvSpPr>
          <p:spPr bwMode="auto">
            <a:xfrm>
              <a:off x="960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9" name="Rectangle 149"/>
            <p:cNvSpPr>
              <a:spLocks noChangeArrowheads="1"/>
            </p:cNvSpPr>
            <p:nvPr/>
          </p:nvSpPr>
          <p:spPr bwMode="auto">
            <a:xfrm>
              <a:off x="1004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0" name="Rectangle 150"/>
            <p:cNvSpPr>
              <a:spLocks noChangeArrowheads="1"/>
            </p:cNvSpPr>
            <p:nvPr/>
          </p:nvSpPr>
          <p:spPr bwMode="auto">
            <a:xfrm>
              <a:off x="1048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1" name="Rectangle 151"/>
            <p:cNvSpPr>
              <a:spLocks noChangeArrowheads="1"/>
            </p:cNvSpPr>
            <p:nvPr/>
          </p:nvSpPr>
          <p:spPr bwMode="auto">
            <a:xfrm>
              <a:off x="1092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2" name="Rectangle 152"/>
            <p:cNvSpPr>
              <a:spLocks noChangeArrowheads="1"/>
            </p:cNvSpPr>
            <p:nvPr/>
          </p:nvSpPr>
          <p:spPr bwMode="auto">
            <a:xfrm>
              <a:off x="1136" y="2460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3" name="Rectangle 153"/>
            <p:cNvSpPr>
              <a:spLocks noChangeArrowheads="1"/>
            </p:cNvSpPr>
            <p:nvPr/>
          </p:nvSpPr>
          <p:spPr bwMode="auto">
            <a:xfrm>
              <a:off x="1179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4" name="Rectangle 154"/>
            <p:cNvSpPr>
              <a:spLocks noChangeArrowheads="1"/>
            </p:cNvSpPr>
            <p:nvPr/>
          </p:nvSpPr>
          <p:spPr bwMode="auto">
            <a:xfrm>
              <a:off x="1223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5" name="Rectangle 155"/>
            <p:cNvSpPr>
              <a:spLocks noChangeArrowheads="1"/>
            </p:cNvSpPr>
            <p:nvPr/>
          </p:nvSpPr>
          <p:spPr bwMode="auto">
            <a:xfrm>
              <a:off x="1267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6" name="Line 156"/>
            <p:cNvSpPr>
              <a:spLocks noChangeShapeType="1"/>
            </p:cNvSpPr>
            <p:nvPr/>
          </p:nvSpPr>
          <p:spPr bwMode="auto">
            <a:xfrm flipH="1">
              <a:off x="697" y="1869"/>
              <a:ext cx="526" cy="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" name="Rectangle 157"/>
            <p:cNvSpPr>
              <a:spLocks noChangeArrowheads="1"/>
            </p:cNvSpPr>
            <p:nvPr/>
          </p:nvSpPr>
          <p:spPr bwMode="auto">
            <a:xfrm>
              <a:off x="609" y="1938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" name="Rectangle 158"/>
            <p:cNvSpPr>
              <a:spLocks noChangeArrowheads="1"/>
            </p:cNvSpPr>
            <p:nvPr/>
          </p:nvSpPr>
          <p:spPr bwMode="auto">
            <a:xfrm>
              <a:off x="785" y="1938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" name="Rectangle 159"/>
            <p:cNvSpPr>
              <a:spLocks noChangeArrowheads="1"/>
            </p:cNvSpPr>
            <p:nvPr/>
          </p:nvSpPr>
          <p:spPr bwMode="auto">
            <a:xfrm>
              <a:off x="960" y="1938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" name="Rectangle 160"/>
            <p:cNvSpPr>
              <a:spLocks noChangeArrowheads="1"/>
            </p:cNvSpPr>
            <p:nvPr/>
          </p:nvSpPr>
          <p:spPr bwMode="auto">
            <a:xfrm>
              <a:off x="1136" y="1938"/>
              <a:ext cx="175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" name="Rectangle 161"/>
            <p:cNvSpPr>
              <a:spLocks noChangeArrowheads="1"/>
            </p:cNvSpPr>
            <p:nvPr/>
          </p:nvSpPr>
          <p:spPr bwMode="auto">
            <a:xfrm>
              <a:off x="609" y="2112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" name="Rectangle 162"/>
            <p:cNvSpPr>
              <a:spLocks noChangeArrowheads="1"/>
            </p:cNvSpPr>
            <p:nvPr/>
          </p:nvSpPr>
          <p:spPr bwMode="auto">
            <a:xfrm>
              <a:off x="785" y="2112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3" name="Rectangle 163"/>
            <p:cNvSpPr>
              <a:spLocks noChangeArrowheads="1"/>
            </p:cNvSpPr>
            <p:nvPr/>
          </p:nvSpPr>
          <p:spPr bwMode="auto">
            <a:xfrm>
              <a:off x="960" y="2112"/>
              <a:ext cx="176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4" name="Rectangle 164"/>
            <p:cNvSpPr>
              <a:spLocks noChangeArrowheads="1"/>
            </p:cNvSpPr>
            <p:nvPr/>
          </p:nvSpPr>
          <p:spPr bwMode="auto">
            <a:xfrm>
              <a:off x="1136" y="2112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5" name="Rectangle 165"/>
            <p:cNvSpPr>
              <a:spLocks noChangeArrowheads="1"/>
            </p:cNvSpPr>
            <p:nvPr/>
          </p:nvSpPr>
          <p:spPr bwMode="auto">
            <a:xfrm>
              <a:off x="609" y="2286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6" name="Rectangle 166"/>
            <p:cNvSpPr>
              <a:spLocks noChangeArrowheads="1"/>
            </p:cNvSpPr>
            <p:nvPr/>
          </p:nvSpPr>
          <p:spPr bwMode="auto">
            <a:xfrm>
              <a:off x="785" y="2286"/>
              <a:ext cx="175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" name="Rectangle 167"/>
            <p:cNvSpPr>
              <a:spLocks noChangeArrowheads="1"/>
            </p:cNvSpPr>
            <p:nvPr/>
          </p:nvSpPr>
          <p:spPr bwMode="auto">
            <a:xfrm>
              <a:off x="960" y="2286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" name="Rectangle 168"/>
            <p:cNvSpPr>
              <a:spLocks noChangeArrowheads="1"/>
            </p:cNvSpPr>
            <p:nvPr/>
          </p:nvSpPr>
          <p:spPr bwMode="auto">
            <a:xfrm>
              <a:off x="1136" y="2286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9" name="Rectangle 169"/>
            <p:cNvSpPr>
              <a:spLocks noChangeArrowheads="1"/>
            </p:cNvSpPr>
            <p:nvPr/>
          </p:nvSpPr>
          <p:spPr bwMode="auto">
            <a:xfrm>
              <a:off x="609" y="2460"/>
              <a:ext cx="176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0" name="Rectangle 170"/>
            <p:cNvSpPr>
              <a:spLocks noChangeArrowheads="1"/>
            </p:cNvSpPr>
            <p:nvPr/>
          </p:nvSpPr>
          <p:spPr bwMode="auto">
            <a:xfrm>
              <a:off x="785" y="2460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1" name="Rectangle 171"/>
            <p:cNvSpPr>
              <a:spLocks noChangeArrowheads="1"/>
            </p:cNvSpPr>
            <p:nvPr/>
          </p:nvSpPr>
          <p:spPr bwMode="auto">
            <a:xfrm>
              <a:off x="960" y="2460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2" name="Rectangle 172"/>
            <p:cNvSpPr>
              <a:spLocks noChangeArrowheads="1"/>
            </p:cNvSpPr>
            <p:nvPr/>
          </p:nvSpPr>
          <p:spPr bwMode="auto">
            <a:xfrm>
              <a:off x="1136" y="2460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23" name="AutoShape 173"/>
          <p:cNvSpPr>
            <a:spLocks noChangeArrowheads="1"/>
          </p:cNvSpPr>
          <p:nvPr/>
        </p:nvSpPr>
        <p:spPr bwMode="auto">
          <a:xfrm>
            <a:off x="2357404" y="3052749"/>
            <a:ext cx="306387" cy="4889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4" name="Rectangle 174"/>
          <p:cNvSpPr>
            <a:spLocks noChangeArrowheads="1"/>
          </p:cNvSpPr>
          <p:nvPr/>
        </p:nvSpPr>
        <p:spPr bwMode="auto">
          <a:xfrm>
            <a:off x="2913029" y="2627299"/>
            <a:ext cx="1152525" cy="11572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5" name="Text Box 175"/>
          <p:cNvSpPr txBox="1">
            <a:spLocks noChangeArrowheads="1"/>
          </p:cNvSpPr>
          <p:nvPr/>
        </p:nvSpPr>
        <p:spPr bwMode="auto">
          <a:xfrm>
            <a:off x="2900329" y="2706674"/>
            <a:ext cx="134302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  Data Organizer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   (DO)</a:t>
            </a:r>
            <a:endParaRPr lang="en-US" altLang="it-IT" sz="2200" b="1" baseline="-22000" dirty="0">
              <a:solidFill>
                <a:schemeClr val="accent2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grpSp>
        <p:nvGrpSpPr>
          <p:cNvPr id="326" name="Group 176"/>
          <p:cNvGrpSpPr>
            <a:grpSpLocks/>
          </p:cNvGrpSpPr>
          <p:nvPr/>
        </p:nvGrpSpPr>
        <p:grpSpPr bwMode="auto">
          <a:xfrm>
            <a:off x="1743041" y="2871774"/>
            <a:ext cx="742950" cy="425450"/>
            <a:chOff x="1399" y="1973"/>
            <a:chExt cx="425" cy="244"/>
          </a:xfrm>
        </p:grpSpPr>
        <p:sp>
          <p:nvSpPr>
            <p:cNvPr id="327" name="Text Box 177"/>
            <p:cNvSpPr txBox="1">
              <a:spLocks noChangeArrowheads="1"/>
            </p:cNvSpPr>
            <p:nvPr/>
          </p:nvSpPr>
          <p:spPr bwMode="auto">
            <a:xfrm>
              <a:off x="1399" y="1973"/>
              <a:ext cx="4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Hits</a:t>
              </a:r>
              <a:endParaRPr lang="en-US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8" name="Rectangle 178"/>
            <p:cNvSpPr>
              <a:spLocks noChangeArrowheads="1"/>
            </p:cNvSpPr>
            <p:nvPr/>
          </p:nvSpPr>
          <p:spPr bwMode="auto">
            <a:xfrm>
              <a:off x="1443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9" name="Rectangle 179"/>
            <p:cNvSpPr>
              <a:spLocks noChangeArrowheads="1"/>
            </p:cNvSpPr>
            <p:nvPr/>
          </p:nvSpPr>
          <p:spPr bwMode="auto">
            <a:xfrm>
              <a:off x="1530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0" name="Rectangle 180"/>
            <p:cNvSpPr>
              <a:spLocks noChangeArrowheads="1"/>
            </p:cNvSpPr>
            <p:nvPr/>
          </p:nvSpPr>
          <p:spPr bwMode="auto">
            <a:xfrm>
              <a:off x="1618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31" name="Group 181"/>
          <p:cNvGrpSpPr>
            <a:grpSpLocks/>
          </p:cNvGrpSpPr>
          <p:nvPr/>
        </p:nvGrpSpPr>
        <p:grpSpPr bwMode="auto">
          <a:xfrm>
            <a:off x="5475254" y="4092561"/>
            <a:ext cx="2540000" cy="1196975"/>
            <a:chOff x="3637" y="2565"/>
            <a:chExt cx="1451" cy="685"/>
          </a:xfrm>
        </p:grpSpPr>
        <p:sp>
          <p:nvSpPr>
            <p:cNvPr id="332" name="Line 182"/>
            <p:cNvSpPr>
              <a:spLocks noChangeShapeType="1"/>
            </p:cNvSpPr>
            <p:nvPr/>
          </p:nvSpPr>
          <p:spPr bwMode="auto">
            <a:xfrm flipH="1">
              <a:off x="3988" y="2565"/>
              <a:ext cx="175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3" name="Line 183"/>
            <p:cNvSpPr>
              <a:spLocks noChangeShapeType="1"/>
            </p:cNvSpPr>
            <p:nvPr/>
          </p:nvSpPr>
          <p:spPr bwMode="auto">
            <a:xfrm flipV="1">
              <a:off x="3988" y="2669"/>
              <a:ext cx="48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4" name="Line 184"/>
            <p:cNvSpPr>
              <a:spLocks noChangeShapeType="1"/>
            </p:cNvSpPr>
            <p:nvPr/>
          </p:nvSpPr>
          <p:spPr bwMode="auto">
            <a:xfrm flipH="1">
              <a:off x="3856" y="2878"/>
              <a:ext cx="88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5" name="Line 185"/>
            <p:cNvSpPr>
              <a:spLocks noChangeShapeType="1"/>
            </p:cNvSpPr>
            <p:nvPr/>
          </p:nvSpPr>
          <p:spPr bwMode="auto">
            <a:xfrm flipH="1" flipV="1">
              <a:off x="3637" y="2704"/>
              <a:ext cx="307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6" name="Line 186"/>
            <p:cNvSpPr>
              <a:spLocks noChangeShapeType="1"/>
            </p:cNvSpPr>
            <p:nvPr/>
          </p:nvSpPr>
          <p:spPr bwMode="auto">
            <a:xfrm flipH="1">
              <a:off x="3681" y="2878"/>
              <a:ext cx="263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7" name="Text Box 187"/>
            <p:cNvSpPr txBox="1">
              <a:spLocks noChangeArrowheads="1"/>
            </p:cNvSpPr>
            <p:nvPr/>
          </p:nvSpPr>
          <p:spPr bwMode="auto">
            <a:xfrm>
              <a:off x="3900" y="2843"/>
              <a:ext cx="11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Tracks parameters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(d, p</a:t>
              </a:r>
              <a:r>
                <a:rPr lang="en-US" altLang="it-IT" sz="2000" baseline="-20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T</a:t>
              </a: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, </a:t>
              </a: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  <a:sym typeface="Symbol" pitchFamily="18" charset="2"/>
                </a:rPr>
                <a:t>, </a:t>
              </a:r>
              <a:r>
                <a:rPr lang="en-US" altLang="it-IT" sz="2000">
                  <a:solidFill>
                    <a:srgbClr val="FF3300"/>
                  </a:solidFill>
                  <a:latin typeface="Symbol" pitchFamily="18" charset="2"/>
                  <a:ea typeface="ＭＳ Ｐゴシック" pitchFamily="34" charset="-128"/>
                  <a:sym typeface="Symbol" pitchFamily="18" charset="2"/>
                </a:rPr>
                <a:t>h, </a:t>
              </a: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  <a:sym typeface="Symbol" pitchFamily="18" charset="2"/>
                </a:rPr>
                <a:t>z)</a:t>
              </a:r>
              <a:endParaRPr lang="en-US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338" name="Group 188"/>
          <p:cNvGrpSpPr>
            <a:grpSpLocks/>
          </p:cNvGrpSpPr>
          <p:nvPr/>
        </p:nvGrpSpPr>
        <p:grpSpPr bwMode="auto">
          <a:xfrm>
            <a:off x="4311616" y="3046400"/>
            <a:ext cx="1627188" cy="959339"/>
            <a:chOff x="2847" y="2077"/>
            <a:chExt cx="930" cy="548"/>
          </a:xfrm>
        </p:grpSpPr>
        <p:sp>
          <p:nvSpPr>
            <p:cNvPr id="339" name="Text Box 189"/>
            <p:cNvSpPr txBox="1">
              <a:spLocks noChangeArrowheads="1"/>
            </p:cNvSpPr>
            <p:nvPr/>
          </p:nvSpPr>
          <p:spPr bwMode="auto">
            <a:xfrm>
              <a:off x="3066" y="2391"/>
              <a:ext cx="5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dirty="0">
                  <a:solidFill>
                    <a:srgbClr val="0070C0"/>
                  </a:solidFill>
                  <a:latin typeface="Times New Roman" pitchFamily="18" charset="0"/>
                  <a:ea typeface="ＭＳ Ｐゴシック" pitchFamily="34" charset="-128"/>
                </a:rPr>
                <a:t>Roads</a:t>
              </a:r>
            </a:p>
          </p:txBody>
        </p:sp>
        <p:sp>
          <p:nvSpPr>
            <p:cNvPr id="340" name="AutoShape 190"/>
            <p:cNvSpPr>
              <a:spLocks noChangeArrowheads="1"/>
            </p:cNvSpPr>
            <p:nvPr/>
          </p:nvSpPr>
          <p:spPr bwMode="auto">
            <a:xfrm flipH="1">
              <a:off x="2847" y="2112"/>
              <a:ext cx="175" cy="27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41" name="Rectangle 191"/>
            <p:cNvSpPr>
              <a:spLocks noChangeArrowheads="1"/>
            </p:cNvSpPr>
            <p:nvPr/>
          </p:nvSpPr>
          <p:spPr bwMode="auto">
            <a:xfrm rot="-3397166">
              <a:off x="3046" y="2185"/>
              <a:ext cx="351" cy="13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2" name="Rectangle 192"/>
            <p:cNvSpPr>
              <a:spLocks noChangeArrowheads="1"/>
            </p:cNvSpPr>
            <p:nvPr/>
          </p:nvSpPr>
          <p:spPr bwMode="auto">
            <a:xfrm rot="-3397166">
              <a:off x="3265" y="2185"/>
              <a:ext cx="351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3" name="AutoShape 193"/>
            <p:cNvSpPr>
              <a:spLocks noChangeArrowheads="1"/>
            </p:cNvSpPr>
            <p:nvPr/>
          </p:nvSpPr>
          <p:spPr bwMode="auto">
            <a:xfrm flipH="1">
              <a:off x="3602" y="2135"/>
              <a:ext cx="175" cy="27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44" name="AutoShape 194"/>
          <p:cNvSpPr>
            <a:spLocks noChangeArrowheads="1"/>
          </p:cNvSpPr>
          <p:nvPr/>
        </p:nvSpPr>
        <p:spPr bwMode="auto">
          <a:xfrm>
            <a:off x="5565741" y="2582849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345" name="Group 195"/>
          <p:cNvGrpSpPr>
            <a:grpSpLocks/>
          </p:cNvGrpSpPr>
          <p:nvPr/>
        </p:nvGrpSpPr>
        <p:grpSpPr bwMode="auto">
          <a:xfrm>
            <a:off x="5995953" y="2627300"/>
            <a:ext cx="1577178" cy="1197556"/>
            <a:chOff x="3873" y="1834"/>
            <a:chExt cx="901" cy="684"/>
          </a:xfrm>
        </p:grpSpPr>
        <p:sp>
          <p:nvSpPr>
            <p:cNvPr id="346" name="Rectangle 196"/>
            <p:cNvSpPr>
              <a:spLocks noChangeArrowheads="1"/>
            </p:cNvSpPr>
            <p:nvPr/>
          </p:nvSpPr>
          <p:spPr bwMode="auto">
            <a:xfrm>
              <a:off x="3900" y="1834"/>
              <a:ext cx="833" cy="6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7" name="Text Box 197"/>
            <p:cNvSpPr txBox="1">
              <a:spLocks noChangeArrowheads="1"/>
            </p:cNvSpPr>
            <p:nvPr/>
          </p:nvSpPr>
          <p:spPr bwMode="auto">
            <a:xfrm>
              <a:off x="3873" y="1932"/>
              <a:ext cx="901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accent2"/>
                  </a:solidFill>
                  <a:latin typeface="Helvetica" pitchFamily="34" charset="0"/>
                  <a:ea typeface="ＭＳ Ｐゴシック" pitchFamily="34" charset="-128"/>
                </a:rPr>
                <a:t>Pattern matching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accent2"/>
                  </a:solidFill>
                  <a:latin typeface="Helvetica" pitchFamily="34" charset="0"/>
                  <a:ea typeface="ＭＳ Ｐゴシック" pitchFamily="34" charset="-128"/>
                </a:rPr>
                <a:t>(Associative</a:t>
              </a:r>
              <a:endParaRPr lang="en-US" altLang="it-IT" sz="15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endParaRP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accent2"/>
                  </a:solidFill>
                  <a:latin typeface="Helvetica" pitchFamily="34" charset="0"/>
                  <a:ea typeface="ＭＳ Ｐゴシック" pitchFamily="34" charset="-128"/>
                </a:rPr>
                <a:t>Memory - AM)</a:t>
              </a:r>
              <a:endParaRPr lang="en-US" altLang="it-IT" sz="2000" b="1" baseline="-22000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48" name="Group 198"/>
          <p:cNvGrpSpPr>
            <a:grpSpLocks/>
          </p:cNvGrpSpPr>
          <p:nvPr/>
        </p:nvGrpSpPr>
        <p:grpSpPr bwMode="auto">
          <a:xfrm>
            <a:off x="4821204" y="2481247"/>
            <a:ext cx="730250" cy="382278"/>
            <a:chOff x="3168" y="1776"/>
            <a:chExt cx="417" cy="219"/>
          </a:xfrm>
        </p:grpSpPr>
        <p:sp>
          <p:nvSpPr>
            <p:cNvPr id="349" name="Text Box 199"/>
            <p:cNvSpPr txBox="1">
              <a:spLocks noChangeArrowheads="1"/>
            </p:cNvSpPr>
            <p:nvPr/>
          </p:nvSpPr>
          <p:spPr bwMode="auto">
            <a:xfrm>
              <a:off x="3168" y="1776"/>
              <a:ext cx="417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baseline="-22000" dirty="0" smtClean="0">
                  <a:solidFill>
                    <a:srgbClr val="0070C0"/>
                  </a:solidFill>
                  <a:latin typeface="Times New Roman" pitchFamily="18" charset="0"/>
                  <a:ea typeface="ＭＳ Ｐゴシック" pitchFamily="34" charset="-128"/>
                </a:rPr>
                <a:t>SSIDs</a:t>
              </a:r>
              <a:endParaRPr lang="en-US" altLang="it-IT" sz="2000" baseline="-22000" dirty="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50" name="Rectangle 200"/>
            <p:cNvSpPr>
              <a:spLocks noChangeArrowheads="1"/>
            </p:cNvSpPr>
            <p:nvPr/>
          </p:nvSpPr>
          <p:spPr bwMode="auto">
            <a:xfrm>
              <a:off x="3230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1" name="Rectangle 201"/>
            <p:cNvSpPr>
              <a:spLocks noChangeArrowheads="1"/>
            </p:cNvSpPr>
            <p:nvPr/>
          </p:nvSpPr>
          <p:spPr bwMode="auto">
            <a:xfrm>
              <a:off x="3317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2" name="Rectangle 202"/>
            <p:cNvSpPr>
              <a:spLocks noChangeArrowheads="1"/>
            </p:cNvSpPr>
            <p:nvPr/>
          </p:nvSpPr>
          <p:spPr bwMode="auto">
            <a:xfrm>
              <a:off x="3405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53" name="AutoShape 203"/>
          <p:cNvSpPr>
            <a:spLocks noChangeArrowheads="1"/>
          </p:cNvSpPr>
          <p:nvPr/>
        </p:nvSpPr>
        <p:spPr bwMode="auto">
          <a:xfrm>
            <a:off x="4316379" y="2565386"/>
            <a:ext cx="3063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4" name="AutoShape 204"/>
          <p:cNvSpPr>
            <a:spLocks noChangeArrowheads="1"/>
          </p:cNvSpPr>
          <p:nvPr/>
        </p:nvSpPr>
        <p:spPr bwMode="auto">
          <a:xfrm rot="5400000" flipV="1">
            <a:off x="3581366" y="3168637"/>
            <a:ext cx="974725" cy="1460500"/>
          </a:xfrm>
          <a:custGeom>
            <a:avLst/>
            <a:gdLst>
              <a:gd name="G0" fmla="+- 0 0 0"/>
              <a:gd name="G1" fmla="+- -5925514 0 0"/>
              <a:gd name="G2" fmla="+- 0 0 -592551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92551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25514"/>
              <a:gd name="G36" fmla="sin G34 -5925514"/>
              <a:gd name="G37" fmla="+/ -592551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408 w 21600"/>
              <a:gd name="T5" fmla="*/ 3135 h 21600"/>
              <a:gd name="T6" fmla="*/ 10741 w 21600"/>
              <a:gd name="T7" fmla="*/ 2700 h 21600"/>
              <a:gd name="T8" fmla="*/ 14604 w 21600"/>
              <a:gd name="T9" fmla="*/ 6967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86" y="5399"/>
                  <a:pt x="10773" y="5400"/>
                  <a:pt x="10760" y="5400"/>
                </a:cubicBezTo>
                <a:lnTo>
                  <a:pt x="10721" y="0"/>
                </a:lnTo>
                <a:cubicBezTo>
                  <a:pt x="10747" y="0"/>
                  <a:pt x="1077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130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355" name="Text Box 205"/>
          <p:cNvSpPr txBox="1">
            <a:spLocks noChangeArrowheads="1"/>
          </p:cNvSpPr>
          <p:nvPr/>
        </p:nvSpPr>
        <p:spPr bwMode="auto">
          <a:xfrm>
            <a:off x="1390616" y="3976674"/>
            <a:ext cx="151288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Roads + hits</a:t>
            </a:r>
            <a:endParaRPr lang="en-US" altLang="it-IT" sz="2000" baseline="-220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6" name="Rectangle 206"/>
          <p:cNvSpPr>
            <a:spLocks noChangeArrowheads="1"/>
          </p:cNvSpPr>
          <p:nvPr/>
        </p:nvSpPr>
        <p:spPr bwMode="auto">
          <a:xfrm>
            <a:off x="4414804" y="3959211"/>
            <a:ext cx="1152525" cy="10366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57" name="Text Box 207"/>
          <p:cNvSpPr txBox="1">
            <a:spLocks noChangeArrowheads="1"/>
          </p:cNvSpPr>
          <p:nvPr/>
        </p:nvSpPr>
        <p:spPr bwMode="auto">
          <a:xfrm>
            <a:off x="4567204" y="4029061"/>
            <a:ext cx="86360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Track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Fitter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(TF)</a:t>
            </a:r>
          </a:p>
        </p:txBody>
      </p:sp>
      <p:grpSp>
        <p:nvGrpSpPr>
          <p:cNvPr id="358" name="Group 208"/>
          <p:cNvGrpSpPr>
            <a:grpSpLocks/>
          </p:cNvGrpSpPr>
          <p:nvPr/>
        </p:nvGrpSpPr>
        <p:grpSpPr bwMode="auto">
          <a:xfrm>
            <a:off x="3263866" y="4264011"/>
            <a:ext cx="306388" cy="614363"/>
            <a:chOff x="2233" y="2773"/>
            <a:chExt cx="175" cy="351"/>
          </a:xfrm>
        </p:grpSpPr>
        <p:sp>
          <p:nvSpPr>
            <p:cNvPr id="359" name="Rectangle 209"/>
            <p:cNvSpPr>
              <a:spLocks noChangeArrowheads="1"/>
            </p:cNvSpPr>
            <p:nvPr/>
          </p:nvSpPr>
          <p:spPr bwMode="auto">
            <a:xfrm rot="-3397166">
              <a:off x="2125" y="2881"/>
              <a:ext cx="351" cy="13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60" name="Group 210"/>
            <p:cNvGrpSpPr>
              <a:grpSpLocks/>
            </p:cNvGrpSpPr>
            <p:nvPr/>
          </p:nvGrpSpPr>
          <p:grpSpPr bwMode="auto">
            <a:xfrm>
              <a:off x="2233" y="2808"/>
              <a:ext cx="175" cy="244"/>
              <a:chOff x="2233" y="2808"/>
              <a:chExt cx="175" cy="244"/>
            </a:xfrm>
          </p:grpSpPr>
          <p:sp>
            <p:nvSpPr>
              <p:cNvPr id="361" name="Rectangle 211"/>
              <p:cNvSpPr>
                <a:spLocks noChangeArrowheads="1"/>
              </p:cNvSpPr>
              <p:nvPr/>
            </p:nvSpPr>
            <p:spPr bwMode="auto">
              <a:xfrm>
                <a:off x="2364" y="2808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2" name="Rectangle 212"/>
              <p:cNvSpPr>
                <a:spLocks noChangeArrowheads="1"/>
              </p:cNvSpPr>
              <p:nvPr/>
            </p:nvSpPr>
            <p:spPr bwMode="auto">
              <a:xfrm>
                <a:off x="2320" y="2878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3" name="Rectangle 213"/>
              <p:cNvSpPr>
                <a:spLocks noChangeArrowheads="1"/>
              </p:cNvSpPr>
              <p:nvPr/>
            </p:nvSpPr>
            <p:spPr bwMode="auto">
              <a:xfrm>
                <a:off x="2276" y="2947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4" name="Rectangle 214"/>
              <p:cNvSpPr>
                <a:spLocks noChangeArrowheads="1"/>
              </p:cNvSpPr>
              <p:nvPr/>
            </p:nvSpPr>
            <p:spPr bwMode="auto">
              <a:xfrm>
                <a:off x="2233" y="3017"/>
                <a:ext cx="43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66" name="Rectangle 216"/>
          <p:cNvSpPr>
            <a:spLocks noChangeArrowheads="1"/>
          </p:cNvSpPr>
          <p:nvPr/>
        </p:nvSpPr>
        <p:spPr bwMode="auto">
          <a:xfrm rot="18202834">
            <a:off x="2614507" y="4391083"/>
            <a:ext cx="612775" cy="237981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2" name="Line 222"/>
          <p:cNvSpPr>
            <a:spLocks noChangeShapeType="1"/>
          </p:cNvSpPr>
          <p:nvPr/>
        </p:nvSpPr>
        <p:spPr bwMode="auto">
          <a:xfrm flipV="1">
            <a:off x="3971891" y="4691049"/>
            <a:ext cx="674688" cy="2270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3" name="Rectangle 223"/>
          <p:cNvSpPr>
            <a:spLocks noChangeArrowheads="1"/>
          </p:cNvSpPr>
          <p:nvPr/>
        </p:nvSpPr>
        <p:spPr bwMode="auto">
          <a:xfrm>
            <a:off x="3141" y="3817924"/>
            <a:ext cx="1203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Super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Strip (SS)</a:t>
            </a:r>
            <a:endParaRPr lang="it-IT" altLang="it-IT" sz="2000" dirty="0">
              <a:solidFill>
                <a:srgbClr val="FF33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4" name="Line 224"/>
          <p:cNvSpPr>
            <a:spLocks noChangeShapeType="1"/>
          </p:cNvSpPr>
          <p:nvPr/>
        </p:nvSpPr>
        <p:spPr bwMode="auto">
          <a:xfrm flipV="1">
            <a:off x="279366" y="3738549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5" name="Rectangle 226"/>
          <p:cNvSpPr>
            <a:spLocks noChangeArrowheads="1"/>
          </p:cNvSpPr>
          <p:nvPr/>
        </p:nvSpPr>
        <p:spPr bwMode="auto">
          <a:xfrm>
            <a:off x="0" y="1214422"/>
            <a:ext cx="8929718" cy="102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Find </a:t>
            </a:r>
            <a:r>
              <a:rPr lang="en-US" altLang="it-IT" sz="2000" dirty="0">
                <a:solidFill>
                  <a:srgbClr val="0070C0"/>
                </a:solidFill>
                <a:ea typeface="ＭＳ Ｐゴシック" pitchFamily="34" charset="-128"/>
              </a:rPr>
              <a:t>Roads</a:t>
            </a:r>
            <a:r>
              <a:rPr lang="en-US" altLang="it-IT" sz="20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>
                <a:solidFill>
                  <a:schemeClr val="accent2"/>
                </a:solidFill>
                <a:ea typeface="ＭＳ Ｐゴシック" pitchFamily="34" charset="-128"/>
              </a:rPr>
              <a:t>first</a:t>
            </a:r>
            <a:r>
              <a:rPr lang="en-US" altLang="it-IT" sz="20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>
                <a:ea typeface="ＭＳ Ｐゴシック" pitchFamily="34" charset="-128"/>
              </a:rPr>
              <a:t>(</a:t>
            </a:r>
            <a:r>
              <a:rPr lang="en-US" altLang="it-IT" sz="2000" i="1" dirty="0">
                <a:ea typeface="ＭＳ Ｐゴシック" pitchFamily="34" charset="-128"/>
              </a:rPr>
              <a:t>Pattern </a:t>
            </a:r>
            <a:r>
              <a:rPr lang="en-US" altLang="it-IT" sz="2000" i="1" dirty="0" smtClean="0">
                <a:ea typeface="ＭＳ Ｐゴシック" pitchFamily="34" charset="-128"/>
              </a:rPr>
              <a:t>Matching </a:t>
            </a:r>
            <a:r>
              <a:rPr lang="en-US" altLang="it-IT" sz="2000" dirty="0" smtClean="0">
                <a:ea typeface="ＭＳ Ｐゴシック" pitchFamily="34" charset="-128"/>
              </a:rPr>
              <a:t>with </a:t>
            </a:r>
            <a:r>
              <a:rPr lang="en-US" altLang="it-IT" sz="2000" i="1" dirty="0">
                <a:ea typeface="ＭＳ Ｐゴシック" pitchFamily="34" charset="-128"/>
              </a:rPr>
              <a:t>Associative Memory</a:t>
            </a:r>
            <a:r>
              <a:rPr lang="en-US" altLang="it-IT" sz="2000" dirty="0">
                <a:ea typeface="ＭＳ Ｐゴシック" pitchFamily="34" charset="-128"/>
              </a:rPr>
              <a:t>, </a:t>
            </a:r>
            <a:r>
              <a:rPr lang="en-US" altLang="it-IT" sz="2000" dirty="0" smtClean="0">
                <a:ea typeface="ＭＳ Ｐゴシック" pitchFamily="34" charset="-128"/>
              </a:rPr>
              <a:t>AM)</a:t>
            </a:r>
          </a:p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From those </a:t>
            </a:r>
            <a:r>
              <a:rPr lang="en-US" altLang="it-IT" sz="2000" dirty="0" smtClean="0">
                <a:solidFill>
                  <a:srgbClr val="0070C0"/>
                </a:solidFill>
                <a:ea typeface="ＭＳ Ｐゴシック" pitchFamily="34" charset="-128"/>
              </a:rPr>
              <a:t>Roads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 extract the </a:t>
            </a:r>
            <a:r>
              <a:rPr lang="en-US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Hits</a:t>
            </a:r>
          </a:p>
          <a:p>
            <a:pPr lvl="1"/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Combine the </a:t>
            </a:r>
            <a:r>
              <a:rPr lang="en-US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Hits</a:t>
            </a:r>
            <a:r>
              <a:rPr lang="en-US" altLang="it-IT" sz="2000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to form </a:t>
            </a:r>
            <a:r>
              <a:rPr lang="en-US" altLang="it-IT" sz="2000" dirty="0" smtClean="0">
                <a:ea typeface="ＭＳ Ｐゴシック" pitchFamily="34" charset="-128"/>
              </a:rPr>
              <a:t>Tracks, 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calculate </a:t>
            </a:r>
            <a:r>
              <a:rPr lang="en-US" altLang="it-IT" sz="2000" i="1" dirty="0" smtClean="0">
                <a:solidFill>
                  <a:schemeClr val="accent2"/>
                </a:solidFill>
                <a:ea typeface="ＭＳ Ｐゴシック" pitchFamily="34" charset="-128"/>
              </a:rPr>
              <a:t>χ</a:t>
            </a:r>
            <a:r>
              <a:rPr lang="en-US" altLang="it-IT" sz="2000" baseline="30000" dirty="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 and parameters </a:t>
            </a:r>
            <a:r>
              <a:rPr lang="en-US" altLang="it-IT" sz="2000" dirty="0" smtClean="0">
                <a:ea typeface="ＭＳ Ｐゴシック" pitchFamily="34" charset="-128"/>
              </a:rPr>
              <a:t>(Track Fitter)</a:t>
            </a:r>
            <a:endParaRPr lang="en-US" altLang="it-IT" sz="2000" dirty="0">
              <a:ea typeface="ＭＳ Ｐゴシック" pitchFamily="34" charset="-128"/>
            </a:endParaRPr>
          </a:p>
        </p:txBody>
      </p:sp>
      <p:sp>
        <p:nvSpPr>
          <p:cNvPr id="470" name="Oval 235"/>
          <p:cNvSpPr>
            <a:spLocks noChangeArrowheads="1"/>
          </p:cNvSpPr>
          <p:nvPr/>
        </p:nvSpPr>
        <p:spPr bwMode="auto">
          <a:xfrm>
            <a:off x="5835616" y="2436799"/>
            <a:ext cx="1584325" cy="158432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" name="Oval 236"/>
          <p:cNvSpPr>
            <a:spLocks noChangeArrowheads="1"/>
          </p:cNvSpPr>
          <p:nvPr/>
        </p:nvSpPr>
        <p:spPr bwMode="auto">
          <a:xfrm>
            <a:off x="4179854" y="3660761"/>
            <a:ext cx="1584325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2" name="Oval 237"/>
          <p:cNvSpPr>
            <a:spLocks noChangeArrowheads="1"/>
          </p:cNvSpPr>
          <p:nvPr/>
        </p:nvSpPr>
        <p:spPr bwMode="auto">
          <a:xfrm>
            <a:off x="2595529" y="2365361"/>
            <a:ext cx="1584325" cy="1584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63" name="162 - Ομάδα"/>
          <p:cNvGrpSpPr/>
          <p:nvPr/>
        </p:nvGrpSpPr>
        <p:grpSpPr>
          <a:xfrm>
            <a:off x="4726283" y="3143248"/>
            <a:ext cx="488659" cy="409690"/>
            <a:chOff x="4726283" y="3143248"/>
            <a:chExt cx="488659" cy="409690"/>
          </a:xfrm>
        </p:grpSpPr>
        <p:grpSp>
          <p:nvGrpSpPr>
            <p:cNvPr id="152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4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3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54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5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6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7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8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5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0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2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64" name="163 - Ομάδα"/>
          <p:cNvGrpSpPr/>
          <p:nvPr/>
        </p:nvGrpSpPr>
        <p:grpSpPr>
          <a:xfrm>
            <a:off x="5111496" y="3145536"/>
            <a:ext cx="488659" cy="409690"/>
            <a:chOff x="4726283" y="3143248"/>
            <a:chExt cx="488659" cy="409690"/>
          </a:xfrm>
        </p:grpSpPr>
        <p:grpSp>
          <p:nvGrpSpPr>
            <p:cNvPr id="165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76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7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8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9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6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72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3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5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7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6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80" name="179 - Ομάδα"/>
          <p:cNvGrpSpPr/>
          <p:nvPr/>
        </p:nvGrpSpPr>
        <p:grpSpPr>
          <a:xfrm>
            <a:off x="2714612" y="4286256"/>
            <a:ext cx="488659" cy="409690"/>
            <a:chOff x="4726283" y="3143248"/>
            <a:chExt cx="488659" cy="409690"/>
          </a:xfrm>
        </p:grpSpPr>
        <p:grpSp>
          <p:nvGrpSpPr>
            <p:cNvPr id="181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92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3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82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8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83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84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5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6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7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6" name="195 - Στρογγυλεμένο ορθογώνιο"/>
          <p:cNvSpPr/>
          <p:nvPr/>
        </p:nvSpPr>
        <p:spPr>
          <a:xfrm>
            <a:off x="71406" y="2214554"/>
            <a:ext cx="164307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/>
      <p:bldP spid="470" grpId="1" animBg="1"/>
      <p:bldP spid="471" grpId="0" animBg="1"/>
      <p:bldP spid="472" grpId="0" animBg="1"/>
      <p:bldP spid="472" grpId="1" animBg="1"/>
      <p:bldP spid="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goals: integration of many FTK functions in a small form factor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199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goal is to integrate the FTK system in a more compact form</a:t>
            </a:r>
          </a:p>
          <a:p>
            <a:endParaRPr lang="en-US" dirty="0" smtClean="0"/>
          </a:p>
          <a:p>
            <a:r>
              <a:rPr lang="en-US" dirty="0" smtClean="0"/>
              <a:t>First step will be to connect an </a:t>
            </a:r>
            <a:r>
              <a:rPr lang="en-US" dirty="0" err="1" smtClean="0"/>
              <a:t>AMChip</a:t>
            </a:r>
            <a:r>
              <a:rPr lang="en-US" dirty="0" smtClean="0"/>
              <a:t>, an FPGA and a RAM in a prototype board</a:t>
            </a:r>
          </a:p>
          <a:p>
            <a:endParaRPr lang="en-US" dirty="0" smtClean="0"/>
          </a:p>
          <a:p>
            <a:r>
              <a:rPr lang="en-US" dirty="0" smtClean="0"/>
              <a:t>In the future the devices could be merged in a single package</a:t>
            </a:r>
          </a:p>
          <a:p>
            <a:endParaRPr lang="en-US" dirty="0" smtClean="0"/>
          </a:p>
          <a:p>
            <a:r>
              <a:rPr lang="en-US" dirty="0" smtClean="0"/>
              <a:t>That package will function like a miniature of a whole current FTK Processing Unit (</a:t>
            </a:r>
            <a:r>
              <a:rPr lang="en-US" dirty="0" err="1" smtClean="0"/>
              <a:t>AMB+Aux</a:t>
            </a:r>
            <a:r>
              <a:rPr lang="en-US" dirty="0" smtClean="0"/>
              <a:t>)</a:t>
            </a:r>
          </a:p>
        </p:txBody>
      </p:sp>
      <p:pic>
        <p:nvPicPr>
          <p:cNvPr id="4" name="3 - Εικόνα" descr="ambsl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2428868"/>
            <a:ext cx="4154847" cy="2286016"/>
          </a:xfrm>
          <a:prstGeom prst="rect">
            <a:avLst/>
          </a:prstGeom>
        </p:spPr>
      </p:pic>
      <p:pic>
        <p:nvPicPr>
          <p:cNvPr id="7" name="6 - Εικόνα" descr="caenCen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428868"/>
            <a:ext cx="3714776" cy="2786082"/>
          </a:xfrm>
          <a:prstGeom prst="rect">
            <a:avLst/>
          </a:prstGeom>
        </p:spPr>
      </p:pic>
      <p:pic>
        <p:nvPicPr>
          <p:cNvPr id="5" name="4 - Εικόνα" descr="c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714620"/>
            <a:ext cx="270823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goals: flexibility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The main target will be the </a:t>
            </a:r>
            <a:r>
              <a:rPr lang="en-US" b="1" dirty="0" smtClean="0">
                <a:solidFill>
                  <a:srgbClr val="FF0000"/>
                </a:solidFill>
              </a:rPr>
              <a:t>ATLAS detector L1 trigger </a:t>
            </a:r>
            <a:r>
              <a:rPr lang="en-US" dirty="0" smtClean="0"/>
              <a:t>(for the </a:t>
            </a:r>
            <a:r>
              <a:rPr lang="en-US" dirty="0" err="1" smtClean="0"/>
              <a:t>PhaseII</a:t>
            </a:r>
            <a:r>
              <a:rPr lang="en-US" dirty="0" smtClean="0"/>
              <a:t> upgrade), but for that development phase we will keep the FTK detector layout, that is </a:t>
            </a:r>
            <a:r>
              <a:rPr lang="en-AU" b="1" dirty="0" smtClean="0">
                <a:solidFill>
                  <a:srgbClr val="FF0000"/>
                </a:solidFill>
              </a:rPr>
              <a:t>5 SCT and 3 pixel layers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end architecture should be </a:t>
            </a:r>
            <a:r>
              <a:rPr lang="en-US" b="1" dirty="0" smtClean="0">
                <a:solidFill>
                  <a:srgbClr val="FF0000"/>
                </a:solidFill>
              </a:rPr>
              <a:t>flexible</a:t>
            </a:r>
            <a:r>
              <a:rPr lang="en-US" dirty="0" smtClean="0"/>
              <a:t>, and the resulting system </a:t>
            </a:r>
            <a:r>
              <a:rPr lang="en-US" b="1" dirty="0" smtClean="0">
                <a:solidFill>
                  <a:srgbClr val="FF0000"/>
                </a:solidFill>
              </a:rPr>
              <a:t>easy to reprogram</a:t>
            </a:r>
            <a:r>
              <a:rPr lang="en-US" dirty="0" smtClean="0"/>
              <a:t> to target </a:t>
            </a:r>
            <a:r>
              <a:rPr lang="en-US" b="1" dirty="0" smtClean="0">
                <a:solidFill>
                  <a:srgbClr val="0070C0"/>
                </a:solidFill>
              </a:rPr>
              <a:t>other applications </a:t>
            </a:r>
            <a:r>
              <a:rPr lang="en-US" dirty="0" smtClean="0"/>
              <a:t>(to be studied in the IAPP project) such as:</a:t>
            </a:r>
          </a:p>
          <a:p>
            <a:pPr lvl="1"/>
            <a:r>
              <a:rPr lang="en-US" dirty="0" smtClean="0"/>
              <a:t>Machine vision for embedded systems: </a:t>
            </a:r>
            <a:r>
              <a:rPr lang="en-US" b="1" dirty="0" smtClean="0">
                <a:solidFill>
                  <a:srgbClr val="0070C0"/>
                </a:solidFill>
              </a:rPr>
              <a:t>low power edge detection, object detection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Medical imaging </a:t>
            </a:r>
            <a:r>
              <a:rPr lang="en-US" dirty="0" smtClean="0"/>
              <a:t>applications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Coprocessor</a:t>
            </a:r>
            <a:r>
              <a:rPr lang="en-US" dirty="0" smtClean="0"/>
              <a:t> for various High Performance Computing applications</a:t>
            </a:r>
          </a:p>
        </p:txBody>
      </p:sp>
      <p:pic>
        <p:nvPicPr>
          <p:cNvPr id="4" name="3 - Εικόνα" descr="CE0155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928934"/>
            <a:ext cx="4089551" cy="3317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firmware - overview</a:t>
            </a:r>
            <a:endParaRPr lang="el-GR" dirty="0"/>
          </a:p>
        </p:txBody>
      </p:sp>
      <p:pic>
        <p:nvPicPr>
          <p:cNvPr id="9" name="5 - Θέση περιεχομένου" descr="system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4625" y="1219200"/>
            <a:ext cx="7174750" cy="4937124"/>
          </a:xfrm>
        </p:spPr>
      </p:pic>
      <p:sp>
        <p:nvSpPr>
          <p:cNvPr id="7" name="6 - Επεξήγηση με γραμμή 1 (χωρίς περίγραμμα)"/>
          <p:cNvSpPr/>
          <p:nvPr/>
        </p:nvSpPr>
        <p:spPr>
          <a:xfrm>
            <a:off x="142844" y="1142984"/>
            <a:ext cx="2000264" cy="1428760"/>
          </a:xfrm>
          <a:prstGeom prst="callout1">
            <a:avLst>
              <a:gd name="adj1" fmla="val 47567"/>
              <a:gd name="adj2" fmla="val 99743"/>
              <a:gd name="adj3" fmla="val 90588"/>
              <a:gd name="adj4" fmla="val 177686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Full resolution </a:t>
            </a:r>
            <a:r>
              <a:rPr lang="en-AU" dirty="0" smtClean="0">
                <a:solidFill>
                  <a:schemeClr val="tx1"/>
                </a:solidFill>
              </a:rPr>
              <a:t>stored </a:t>
            </a:r>
            <a:r>
              <a:rPr lang="en-AU" dirty="0" smtClean="0">
                <a:solidFill>
                  <a:schemeClr val="tx1"/>
                </a:solidFill>
              </a:rPr>
              <a:t>in a smart DB, while </a:t>
            </a:r>
            <a:r>
              <a:rPr lang="en-AU" dirty="0" smtClean="0">
                <a:solidFill>
                  <a:srgbClr val="0070C0"/>
                </a:solidFill>
              </a:rPr>
              <a:t>SSID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smtClean="0">
                <a:solidFill>
                  <a:schemeClr val="tx1"/>
                </a:solidFill>
              </a:rPr>
              <a:t>of each </a:t>
            </a:r>
            <a:r>
              <a:rPr lang="en-AU" dirty="0" smtClean="0">
                <a:solidFill>
                  <a:srgbClr val="C00000"/>
                </a:solidFill>
              </a:rPr>
              <a:t>hit</a:t>
            </a:r>
            <a:r>
              <a:rPr lang="en-AU" dirty="0" smtClean="0">
                <a:solidFill>
                  <a:schemeClr val="tx1"/>
                </a:solidFill>
              </a:rPr>
              <a:t> is sent to the AM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9 - Επεξήγηση με γραμμή 1 (χωρίς περίγραμμα)"/>
          <p:cNvSpPr/>
          <p:nvPr/>
        </p:nvSpPr>
        <p:spPr>
          <a:xfrm>
            <a:off x="142844" y="4857760"/>
            <a:ext cx="2000264" cy="1357322"/>
          </a:xfrm>
          <a:prstGeom prst="callout1">
            <a:avLst>
              <a:gd name="adj1" fmla="val -1322"/>
              <a:gd name="adj2" fmla="val 7839"/>
              <a:gd name="adj3" fmla="val -38913"/>
              <a:gd name="adj4" fmla="val 38502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AM performs pattern recognition and an ID value for each road (</a:t>
            </a:r>
            <a:r>
              <a:rPr lang="en-AU" b="1" dirty="0" err="1" smtClean="0">
                <a:solidFill>
                  <a:schemeClr val="tx1"/>
                </a:solidFill>
              </a:rPr>
              <a:t>RoadID</a:t>
            </a:r>
            <a:r>
              <a:rPr lang="en-AU" dirty="0" smtClean="0">
                <a:solidFill>
                  <a:schemeClr val="tx1"/>
                </a:solidFill>
              </a:rPr>
              <a:t>)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10 - Επεξήγηση με γραμμή 1 (χωρίς περίγραμμα)"/>
          <p:cNvSpPr/>
          <p:nvPr/>
        </p:nvSpPr>
        <p:spPr>
          <a:xfrm>
            <a:off x="6643702" y="5143512"/>
            <a:ext cx="2286016" cy="1285884"/>
          </a:xfrm>
          <a:prstGeom prst="callout1">
            <a:avLst>
              <a:gd name="adj1" fmla="val 50530"/>
              <a:gd name="adj2" fmla="val 1291"/>
              <a:gd name="adj3" fmla="val 45997"/>
              <a:gd name="adj4" fmla="val -84361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</a:t>
            </a:r>
            <a:r>
              <a:rPr lang="en-AU" b="1" dirty="0" err="1" smtClean="0">
                <a:solidFill>
                  <a:schemeClr val="tx1"/>
                </a:solidFill>
              </a:rPr>
              <a:t>RoadIDs</a:t>
            </a:r>
            <a:r>
              <a:rPr lang="en-AU" dirty="0" smtClean="0">
                <a:solidFill>
                  <a:schemeClr val="tx1"/>
                </a:solidFill>
              </a:rPr>
              <a:t> get decoded in </a:t>
            </a:r>
            <a:r>
              <a:rPr lang="en-AU" dirty="0" smtClean="0">
                <a:solidFill>
                  <a:srgbClr val="0070C0"/>
                </a:solidFill>
              </a:rPr>
              <a:t>SSIDs</a:t>
            </a:r>
            <a:r>
              <a:rPr lang="en-AU" dirty="0" smtClean="0">
                <a:solidFill>
                  <a:schemeClr val="tx1"/>
                </a:solidFill>
              </a:rPr>
              <a:t> for each layer, using an external RAM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11 - Επεξήγηση με γραμμή 1 (χωρίς περίγραμμα)"/>
          <p:cNvSpPr/>
          <p:nvPr/>
        </p:nvSpPr>
        <p:spPr>
          <a:xfrm>
            <a:off x="6715140" y="1357298"/>
            <a:ext cx="2000264" cy="1714512"/>
          </a:xfrm>
          <a:prstGeom prst="callout1">
            <a:avLst>
              <a:gd name="adj1" fmla="val 55345"/>
              <a:gd name="adj2" fmla="val -256"/>
              <a:gd name="adj3" fmla="val 98292"/>
              <a:gd name="adj4" fmla="val -96927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Database </a:t>
            </a:r>
            <a:r>
              <a:rPr lang="en-AU" dirty="0" err="1" smtClean="0">
                <a:solidFill>
                  <a:schemeClr val="tx1"/>
                </a:solidFill>
              </a:rPr>
              <a:t>retreives</a:t>
            </a:r>
            <a:r>
              <a:rPr lang="en-AU" dirty="0" smtClean="0">
                <a:solidFill>
                  <a:schemeClr val="tx1"/>
                </a:solidFill>
              </a:rPr>
              <a:t> all </a:t>
            </a:r>
            <a:r>
              <a:rPr lang="en-AU" dirty="0" smtClean="0">
                <a:solidFill>
                  <a:srgbClr val="C00000"/>
                </a:solidFill>
              </a:rPr>
              <a:t>hits</a:t>
            </a:r>
            <a:r>
              <a:rPr lang="en-AU" dirty="0" smtClean="0">
                <a:solidFill>
                  <a:schemeClr val="tx1"/>
                </a:solidFill>
              </a:rPr>
              <a:t> for each </a:t>
            </a:r>
            <a:r>
              <a:rPr lang="en-AU" dirty="0" smtClean="0">
                <a:solidFill>
                  <a:srgbClr val="0070C0"/>
                </a:solidFill>
              </a:rPr>
              <a:t>SSID</a:t>
            </a:r>
            <a:r>
              <a:rPr lang="en-AU" dirty="0" smtClean="0">
                <a:solidFill>
                  <a:schemeClr val="tx1"/>
                </a:solidFill>
              </a:rPr>
              <a:t> of the detected </a:t>
            </a:r>
            <a:r>
              <a:rPr lang="en-AU" b="1" dirty="0" smtClean="0">
                <a:solidFill>
                  <a:schemeClr val="tx1"/>
                </a:solidFill>
              </a:rPr>
              <a:t>Roads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 (χωρίς περίγραμμα)"/>
          <p:cNvSpPr/>
          <p:nvPr/>
        </p:nvSpPr>
        <p:spPr>
          <a:xfrm>
            <a:off x="4643438" y="5143488"/>
            <a:ext cx="2000264" cy="1428784"/>
          </a:xfrm>
          <a:prstGeom prst="callout1">
            <a:avLst>
              <a:gd name="adj1" fmla="val -766"/>
              <a:gd name="adj2" fmla="val 3553"/>
              <a:gd name="adj3" fmla="val -112387"/>
              <a:gd name="adj4" fmla="val 29757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Combiner unit computes all possible permutations of the </a:t>
            </a:r>
            <a:r>
              <a:rPr lang="en-AU" dirty="0" smtClean="0">
                <a:solidFill>
                  <a:srgbClr val="C00000"/>
                </a:solidFill>
              </a:rPr>
              <a:t>hits</a:t>
            </a:r>
            <a:r>
              <a:rPr lang="en-AU" dirty="0" smtClean="0">
                <a:solidFill>
                  <a:schemeClr val="tx1"/>
                </a:solidFill>
              </a:rPr>
              <a:t> to form </a:t>
            </a:r>
            <a:r>
              <a:rPr lang="en-AU" i="1" dirty="0" smtClean="0">
                <a:solidFill>
                  <a:schemeClr val="tx1"/>
                </a:solidFill>
              </a:rPr>
              <a:t>tracks</a:t>
            </a:r>
            <a:endParaRPr lang="en-AU" i="1" dirty="0">
              <a:solidFill>
                <a:schemeClr val="tx1"/>
              </a:solidFill>
            </a:endParaRPr>
          </a:p>
        </p:txBody>
      </p:sp>
      <p:sp>
        <p:nvSpPr>
          <p:cNvPr id="14" name="13 - Επεξήγηση με γραμμή 1 (χωρίς περίγραμμα)"/>
          <p:cNvSpPr/>
          <p:nvPr/>
        </p:nvSpPr>
        <p:spPr>
          <a:xfrm>
            <a:off x="6643702" y="4214818"/>
            <a:ext cx="2000264" cy="1928826"/>
          </a:xfrm>
          <a:prstGeom prst="callout1">
            <a:avLst>
              <a:gd name="adj1" fmla="val 48678"/>
              <a:gd name="adj2" fmla="val -2637"/>
              <a:gd name="adj3" fmla="val -8837"/>
              <a:gd name="adj4" fmla="val -20544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 very fast full resolution fit it is done for each possible </a:t>
            </a:r>
            <a:r>
              <a:rPr lang="en-AU" i="1" dirty="0" smtClean="0">
                <a:solidFill>
                  <a:schemeClr val="tx1"/>
                </a:solidFill>
              </a:rPr>
              <a:t>track</a:t>
            </a:r>
            <a:r>
              <a:rPr lang="en-AU" dirty="0" smtClean="0">
                <a:solidFill>
                  <a:schemeClr val="tx1"/>
                </a:solidFill>
              </a:rPr>
              <a:t>, fits are accepted or rejected according to x</a:t>
            </a:r>
            <a:r>
              <a:rPr lang="en-AU" baseline="30000" dirty="0" smtClean="0">
                <a:solidFill>
                  <a:schemeClr val="tx1"/>
                </a:solidFill>
              </a:rPr>
              <a:t>2</a:t>
            </a:r>
            <a:r>
              <a:rPr lang="en-AU" dirty="0" smtClean="0">
                <a:solidFill>
                  <a:schemeClr val="tx1"/>
                </a:solidFill>
              </a:rPr>
              <a:t> value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Organizer</a:t>
            </a:r>
            <a:endParaRPr lang="el-GR" dirty="0"/>
          </a:p>
        </p:txBody>
      </p:sp>
      <p:pic>
        <p:nvPicPr>
          <p:cNvPr id="9" name="5 - Θέση περιεχομένου" descr="system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4626" y="1219200"/>
            <a:ext cx="7174748" cy="4937124"/>
          </a:xfrm>
        </p:spPr>
      </p:pic>
      <p:sp>
        <p:nvSpPr>
          <p:cNvPr id="15" name="14 - Στρογγυλεμένο ορθογώνιο"/>
          <p:cNvSpPr/>
          <p:nvPr/>
        </p:nvSpPr>
        <p:spPr>
          <a:xfrm>
            <a:off x="2143108" y="1785926"/>
            <a:ext cx="3000396" cy="314327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16 - Επεξήγηση με γραμμή 1"/>
          <p:cNvSpPr/>
          <p:nvPr/>
        </p:nvSpPr>
        <p:spPr>
          <a:xfrm>
            <a:off x="357158" y="1428736"/>
            <a:ext cx="1643074" cy="642942"/>
          </a:xfrm>
          <a:prstGeom prst="borderCallout1">
            <a:avLst>
              <a:gd name="adj1" fmla="val 75046"/>
              <a:gd name="adj2" fmla="val 102391"/>
              <a:gd name="adj3" fmla="val 121389"/>
              <a:gd name="adj4" fmla="val 122825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Data Organizer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Organizer</a:t>
            </a:r>
            <a:endParaRPr lang="en-AU" dirty="0"/>
          </a:p>
        </p:txBody>
      </p:sp>
      <p:pic>
        <p:nvPicPr>
          <p:cNvPr id="4" name="3 - Θέση περιεχομένου" descr="do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7040463" cy="4937124"/>
          </a:xfrm>
        </p:spPr>
      </p:pic>
      <p:sp>
        <p:nvSpPr>
          <p:cNvPr id="5" name="4 - Στρογγυλεμένο ορθογώνιο"/>
          <p:cNvSpPr/>
          <p:nvPr/>
        </p:nvSpPr>
        <p:spPr>
          <a:xfrm>
            <a:off x="285720" y="1357298"/>
            <a:ext cx="2286016" cy="1214446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hits are stored, in the order in which they arrive, in the </a:t>
            </a:r>
            <a:r>
              <a:rPr lang="en-AU" dirty="0" err="1" smtClean="0">
                <a:solidFill>
                  <a:schemeClr val="tx1"/>
                </a:solidFill>
              </a:rPr>
              <a:t>hitmem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85720" y="1643050"/>
            <a:ext cx="2286016" cy="1143008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HLP keeps track of the address of the first hit of each SSID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85720" y="1785926"/>
            <a:ext cx="2286016" cy="1357322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</a:t>
            </a:r>
            <a:r>
              <a:rPr lang="en-AU" dirty="0" err="1" smtClean="0">
                <a:solidFill>
                  <a:schemeClr val="tx1"/>
                </a:solidFill>
              </a:rPr>
              <a:t>nextmem</a:t>
            </a:r>
            <a:r>
              <a:rPr lang="en-AU" dirty="0" smtClean="0">
                <a:solidFill>
                  <a:schemeClr val="tx1"/>
                </a:solidFill>
              </a:rPr>
              <a:t> holds, for each hit address, the location of the next hit of the same SSID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85720" y="2143116"/>
            <a:ext cx="2286016" cy="1357322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Hits are cloned in two dual-port memories, reading uses 4 memory ports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5429256" y="2214554"/>
            <a:ext cx="928694" cy="57150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9 - Έλλειψη"/>
          <p:cNvSpPr/>
          <p:nvPr/>
        </p:nvSpPr>
        <p:spPr>
          <a:xfrm>
            <a:off x="5429256" y="3500438"/>
            <a:ext cx="928694" cy="57150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10 - Έλλειψη"/>
          <p:cNvSpPr/>
          <p:nvPr/>
        </p:nvSpPr>
        <p:spPr>
          <a:xfrm>
            <a:off x="4572000" y="2214554"/>
            <a:ext cx="928694" cy="57150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11 - Έλλειψη"/>
          <p:cNvSpPr/>
          <p:nvPr/>
        </p:nvSpPr>
        <p:spPr>
          <a:xfrm>
            <a:off x="7072330" y="1857364"/>
            <a:ext cx="928694" cy="1428760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Fitting</a:t>
            </a:r>
            <a:endParaRPr lang="el-GR" dirty="0"/>
          </a:p>
        </p:txBody>
      </p:sp>
      <p:pic>
        <p:nvPicPr>
          <p:cNvPr id="9" name="5 - Θέση περιεχομένου" descr="system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84626" y="1219200"/>
            <a:ext cx="7174748" cy="4937124"/>
          </a:xfrm>
        </p:spPr>
      </p:pic>
      <p:sp>
        <p:nvSpPr>
          <p:cNvPr id="15" name="14 - Στρογγυλεμένο ορθογώνιο"/>
          <p:cNvSpPr/>
          <p:nvPr/>
        </p:nvSpPr>
        <p:spPr>
          <a:xfrm>
            <a:off x="5000628" y="2000240"/>
            <a:ext cx="1428760" cy="1928826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16 - Επεξήγηση με γραμμή 1"/>
          <p:cNvSpPr/>
          <p:nvPr/>
        </p:nvSpPr>
        <p:spPr>
          <a:xfrm>
            <a:off x="7000892" y="1571612"/>
            <a:ext cx="1643074" cy="642942"/>
          </a:xfrm>
          <a:prstGeom prst="borderCallout1">
            <a:avLst>
              <a:gd name="adj1" fmla="val 70602"/>
              <a:gd name="adj2" fmla="val -3695"/>
              <a:gd name="adj3" fmla="val 105093"/>
              <a:gd name="adj4" fmla="val -30797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Track Fitting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Προσαρμοσμένος 1">
      <a:majorFont>
        <a:latin typeface="Bookman Old Style"/>
        <a:ea typeface=""/>
        <a:cs typeface=""/>
      </a:majorFont>
      <a:minorFont>
        <a:latin typeface="Times New Roman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1050</Words>
  <Application>Microsoft Office PowerPoint</Application>
  <PresentationFormat>Προβολή στην οθόνη (4:3)</PresentationFormat>
  <Paragraphs>151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Origin</vt:lpstr>
      <vt:lpstr>Future evolution of the FTK processing unit</vt:lpstr>
      <vt:lpstr>Presentation Overview</vt:lpstr>
      <vt:lpstr>FTK: Full event tracking in 2 steps</vt:lpstr>
      <vt:lpstr>Project goals: integration of many FTK functions in a small form factor</vt:lpstr>
      <vt:lpstr>Project goals: flexibility</vt:lpstr>
      <vt:lpstr>FPGA firmware - overview</vt:lpstr>
      <vt:lpstr>Data Organizer</vt:lpstr>
      <vt:lpstr>Data Organizer</vt:lpstr>
      <vt:lpstr>Track Fitting</vt:lpstr>
      <vt:lpstr>Track Fitting</vt:lpstr>
      <vt:lpstr>Track Fitting - Combiner</vt:lpstr>
      <vt:lpstr>Track Fitting - Core</vt:lpstr>
      <vt:lpstr>FPGA implementation</vt:lpstr>
      <vt:lpstr>FPGA implementation</vt:lpstr>
      <vt:lpstr>Device utilization &amp; power</vt:lpstr>
      <vt:lpstr>Speed and latency</vt:lpstr>
      <vt:lpstr>Speed and latency</vt:lpstr>
      <vt:lpstr>Thank you!</vt:lpstr>
      <vt:lpstr>Backup</vt:lpstr>
      <vt:lpstr>FPGA implementation</vt:lpstr>
      <vt:lpstr>FPGA firmware – DO</vt:lpstr>
      <vt:lpstr>Latency, processing speed</vt:lpstr>
      <vt:lpstr>Latency, processing speed</vt:lpstr>
      <vt:lpstr>FPGA firmware</vt:lpstr>
      <vt:lpstr>FPGA firmware</vt:lpstr>
      <vt:lpstr>FPGA firmware structure – DO function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SLP1 development</dc:title>
  <dc:creator>Chris</dc:creator>
  <cp:lastModifiedBy>chgentso</cp:lastModifiedBy>
  <cp:revision>226</cp:revision>
  <dcterms:created xsi:type="dcterms:W3CDTF">2013-11-05T17:44:54Z</dcterms:created>
  <dcterms:modified xsi:type="dcterms:W3CDTF">2014-05-12T06:20:14Z</dcterms:modified>
</cp:coreProperties>
</file>