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3" r:id="rId6"/>
    <p:sldId id="264" r:id="rId7"/>
    <p:sldId id="265" r:id="rId8"/>
    <p:sldId id="260" r:id="rId9"/>
    <p:sldId id="261" r:id="rId10"/>
    <p:sldId id="262" r:id="rId11"/>
    <p:sldId id="266" r:id="rId1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111" d="100"/>
          <a:sy n="111" d="100"/>
        </p:scale>
        <p:origin x="-1590" y="-90"/>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1 - Τίτλος"/>
          <p:cNvSpPr>
            <a:spLocks noGrp="1"/>
          </p:cNvSpPr>
          <p:nvPr>
            <p:ph type="ctrTitle"/>
          </p:nvPr>
        </p:nvSpPr>
        <p:spPr>
          <a:xfrm>
            <a:off x="685800" y="2130425"/>
            <a:ext cx="7772400" cy="1470025"/>
          </a:xfrm>
        </p:spPr>
        <p:txBody>
          <a:bodyPr/>
          <a:lstStyle/>
          <a:p>
            <a:r>
              <a:rPr lang="el-GR" smtClean="0"/>
              <a:t>Kλικ για επεξεργασία του τίτλου</a:t>
            </a:r>
            <a:endParaRPr lang="en-AU"/>
          </a:p>
        </p:txBody>
      </p:sp>
      <p:sp>
        <p:nvSpPr>
          <p:cNvPr id="3" name="2 - Υπότιτλος"/>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smtClean="0"/>
              <a:t>Κάντε κλικ για να επεξεργαστείτε τον υπότιτλο του υποδείγματος</a:t>
            </a:r>
            <a:endParaRPr lang="en-AU"/>
          </a:p>
        </p:txBody>
      </p:sp>
      <p:sp>
        <p:nvSpPr>
          <p:cNvPr id="4" name="3 - Θέση ημερομηνίας"/>
          <p:cNvSpPr>
            <a:spLocks noGrp="1"/>
          </p:cNvSpPr>
          <p:nvPr>
            <p:ph type="dt" sz="half" idx="10"/>
          </p:nvPr>
        </p:nvSpPr>
        <p:spPr/>
        <p:txBody>
          <a:bodyPr/>
          <a:lstStyle/>
          <a:p>
            <a:fld id="{C6867A01-3CDF-4FC4-A56B-AB20EC3F64B8}" type="datetimeFigureOut">
              <a:rPr lang="en-US" smtClean="0"/>
              <a:pPr/>
              <a:t>4/10/2014</a:t>
            </a:fld>
            <a:endParaRPr lang="en-AU"/>
          </a:p>
        </p:txBody>
      </p:sp>
      <p:sp>
        <p:nvSpPr>
          <p:cNvPr id="5" name="4 - Θέση υποσέλιδου"/>
          <p:cNvSpPr>
            <a:spLocks noGrp="1"/>
          </p:cNvSpPr>
          <p:nvPr>
            <p:ph type="ftr" sz="quarter" idx="11"/>
          </p:nvPr>
        </p:nvSpPr>
        <p:spPr/>
        <p:txBody>
          <a:bodyPr/>
          <a:lstStyle/>
          <a:p>
            <a:endParaRPr lang="en-AU"/>
          </a:p>
        </p:txBody>
      </p:sp>
      <p:sp>
        <p:nvSpPr>
          <p:cNvPr id="6" name="5 - Θέση αριθμού διαφάνειας"/>
          <p:cNvSpPr>
            <a:spLocks noGrp="1"/>
          </p:cNvSpPr>
          <p:nvPr>
            <p:ph type="sldNum" sz="quarter" idx="12"/>
          </p:nvPr>
        </p:nvSpPr>
        <p:spPr/>
        <p:txBody>
          <a:bodyPr/>
          <a:lstStyle/>
          <a:p>
            <a:fld id="{EF38FC8D-4A8E-41DB-BABE-8060B788AEAF}" type="slidenum">
              <a:rPr lang="en-AU" smtClean="0"/>
              <a:pPr/>
              <a:t>‹#›</a:t>
            </a:fld>
            <a:endParaRPr lang="en-A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n-AU"/>
          </a:p>
        </p:txBody>
      </p:sp>
      <p:sp>
        <p:nvSpPr>
          <p:cNvPr id="3" name="2 - Θέση κατακόρυφου κειμένου"/>
          <p:cNvSpPr>
            <a:spLocks noGrp="1"/>
          </p:cNvSpPr>
          <p:nvPr>
            <p:ph type="body" orient="vert" idx="1"/>
          </p:nvPr>
        </p:nvSpPr>
        <p:spPr/>
        <p:txBody>
          <a:bodyPr vert="eaVer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AU"/>
          </a:p>
        </p:txBody>
      </p:sp>
      <p:sp>
        <p:nvSpPr>
          <p:cNvPr id="4" name="3 - Θέση ημερομηνίας"/>
          <p:cNvSpPr>
            <a:spLocks noGrp="1"/>
          </p:cNvSpPr>
          <p:nvPr>
            <p:ph type="dt" sz="half" idx="10"/>
          </p:nvPr>
        </p:nvSpPr>
        <p:spPr/>
        <p:txBody>
          <a:bodyPr/>
          <a:lstStyle/>
          <a:p>
            <a:fld id="{C6867A01-3CDF-4FC4-A56B-AB20EC3F64B8}" type="datetimeFigureOut">
              <a:rPr lang="en-US" smtClean="0"/>
              <a:pPr/>
              <a:t>4/10/2014</a:t>
            </a:fld>
            <a:endParaRPr lang="en-AU"/>
          </a:p>
        </p:txBody>
      </p:sp>
      <p:sp>
        <p:nvSpPr>
          <p:cNvPr id="5" name="4 - Θέση υποσέλιδου"/>
          <p:cNvSpPr>
            <a:spLocks noGrp="1"/>
          </p:cNvSpPr>
          <p:nvPr>
            <p:ph type="ftr" sz="quarter" idx="11"/>
          </p:nvPr>
        </p:nvSpPr>
        <p:spPr/>
        <p:txBody>
          <a:bodyPr/>
          <a:lstStyle/>
          <a:p>
            <a:endParaRPr lang="en-AU"/>
          </a:p>
        </p:txBody>
      </p:sp>
      <p:sp>
        <p:nvSpPr>
          <p:cNvPr id="6" name="5 - Θέση αριθμού διαφάνειας"/>
          <p:cNvSpPr>
            <a:spLocks noGrp="1"/>
          </p:cNvSpPr>
          <p:nvPr>
            <p:ph type="sldNum" sz="quarter" idx="12"/>
          </p:nvPr>
        </p:nvSpPr>
        <p:spPr/>
        <p:txBody>
          <a:bodyPr/>
          <a:lstStyle/>
          <a:p>
            <a:fld id="{EF38FC8D-4A8E-41DB-BABE-8060B788AEAF}" type="slidenum">
              <a:rPr lang="en-AU" smtClean="0"/>
              <a:pPr/>
              <a:t>‹#›</a:t>
            </a:fld>
            <a:endParaRPr lang="en-A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629400" y="274638"/>
            <a:ext cx="2057400" cy="5851525"/>
          </a:xfrm>
        </p:spPr>
        <p:txBody>
          <a:bodyPr vert="eaVert"/>
          <a:lstStyle/>
          <a:p>
            <a:r>
              <a:rPr lang="el-GR" smtClean="0"/>
              <a:t>Kλικ για επεξεργασία του τίτλου</a:t>
            </a:r>
            <a:endParaRPr lang="en-AU"/>
          </a:p>
        </p:txBody>
      </p:sp>
      <p:sp>
        <p:nvSpPr>
          <p:cNvPr id="3" name="2 - Θέση κατακόρυφου κειμένου"/>
          <p:cNvSpPr>
            <a:spLocks noGrp="1"/>
          </p:cNvSpPr>
          <p:nvPr>
            <p:ph type="body" orient="vert" idx="1"/>
          </p:nvPr>
        </p:nvSpPr>
        <p:spPr>
          <a:xfrm>
            <a:off x="457200" y="274638"/>
            <a:ext cx="6019800" cy="5851525"/>
          </a:xfrm>
        </p:spPr>
        <p:txBody>
          <a:bodyPr vert="eaVer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AU"/>
          </a:p>
        </p:txBody>
      </p:sp>
      <p:sp>
        <p:nvSpPr>
          <p:cNvPr id="4" name="3 - Θέση ημερομηνίας"/>
          <p:cNvSpPr>
            <a:spLocks noGrp="1"/>
          </p:cNvSpPr>
          <p:nvPr>
            <p:ph type="dt" sz="half" idx="10"/>
          </p:nvPr>
        </p:nvSpPr>
        <p:spPr/>
        <p:txBody>
          <a:bodyPr/>
          <a:lstStyle/>
          <a:p>
            <a:fld id="{C6867A01-3CDF-4FC4-A56B-AB20EC3F64B8}" type="datetimeFigureOut">
              <a:rPr lang="en-US" smtClean="0"/>
              <a:pPr/>
              <a:t>4/10/2014</a:t>
            </a:fld>
            <a:endParaRPr lang="en-AU"/>
          </a:p>
        </p:txBody>
      </p:sp>
      <p:sp>
        <p:nvSpPr>
          <p:cNvPr id="5" name="4 - Θέση υποσέλιδου"/>
          <p:cNvSpPr>
            <a:spLocks noGrp="1"/>
          </p:cNvSpPr>
          <p:nvPr>
            <p:ph type="ftr" sz="quarter" idx="11"/>
          </p:nvPr>
        </p:nvSpPr>
        <p:spPr/>
        <p:txBody>
          <a:bodyPr/>
          <a:lstStyle/>
          <a:p>
            <a:endParaRPr lang="en-AU"/>
          </a:p>
        </p:txBody>
      </p:sp>
      <p:sp>
        <p:nvSpPr>
          <p:cNvPr id="6" name="5 - Θέση αριθμού διαφάνειας"/>
          <p:cNvSpPr>
            <a:spLocks noGrp="1"/>
          </p:cNvSpPr>
          <p:nvPr>
            <p:ph type="sldNum" sz="quarter" idx="12"/>
          </p:nvPr>
        </p:nvSpPr>
        <p:spPr/>
        <p:txBody>
          <a:bodyPr/>
          <a:lstStyle/>
          <a:p>
            <a:fld id="{EF38FC8D-4A8E-41DB-BABE-8060B788AEAF}" type="slidenum">
              <a:rPr lang="en-AU" smtClean="0"/>
              <a:pPr/>
              <a:t>‹#›</a:t>
            </a:fld>
            <a:endParaRPr lang="en-A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n-AU"/>
          </a:p>
        </p:txBody>
      </p:sp>
      <p:sp>
        <p:nvSpPr>
          <p:cNvPr id="3" name="2 - Θέση περιεχομένου"/>
          <p:cNvSpPr>
            <a:spLocks noGrp="1"/>
          </p:cNvSpPr>
          <p:nvPr>
            <p:ph idx="1"/>
          </p:nvPr>
        </p:nvSpPr>
        <p:spPr/>
        <p:txBody>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AU"/>
          </a:p>
        </p:txBody>
      </p:sp>
      <p:sp>
        <p:nvSpPr>
          <p:cNvPr id="4" name="3 - Θέση ημερομηνίας"/>
          <p:cNvSpPr>
            <a:spLocks noGrp="1"/>
          </p:cNvSpPr>
          <p:nvPr>
            <p:ph type="dt" sz="half" idx="10"/>
          </p:nvPr>
        </p:nvSpPr>
        <p:spPr/>
        <p:txBody>
          <a:bodyPr/>
          <a:lstStyle/>
          <a:p>
            <a:fld id="{C6867A01-3CDF-4FC4-A56B-AB20EC3F64B8}" type="datetimeFigureOut">
              <a:rPr lang="en-US" smtClean="0"/>
              <a:pPr/>
              <a:t>4/10/2014</a:t>
            </a:fld>
            <a:endParaRPr lang="en-AU"/>
          </a:p>
        </p:txBody>
      </p:sp>
      <p:sp>
        <p:nvSpPr>
          <p:cNvPr id="5" name="4 - Θέση υποσέλιδου"/>
          <p:cNvSpPr>
            <a:spLocks noGrp="1"/>
          </p:cNvSpPr>
          <p:nvPr>
            <p:ph type="ftr" sz="quarter" idx="11"/>
          </p:nvPr>
        </p:nvSpPr>
        <p:spPr/>
        <p:txBody>
          <a:bodyPr/>
          <a:lstStyle/>
          <a:p>
            <a:endParaRPr lang="en-AU"/>
          </a:p>
        </p:txBody>
      </p:sp>
      <p:sp>
        <p:nvSpPr>
          <p:cNvPr id="6" name="5 - Θέση αριθμού διαφάνειας"/>
          <p:cNvSpPr>
            <a:spLocks noGrp="1"/>
          </p:cNvSpPr>
          <p:nvPr>
            <p:ph type="sldNum" sz="quarter" idx="12"/>
          </p:nvPr>
        </p:nvSpPr>
        <p:spPr/>
        <p:txBody>
          <a:bodyPr/>
          <a:lstStyle/>
          <a:p>
            <a:fld id="{EF38FC8D-4A8E-41DB-BABE-8060B788AEAF}" type="slidenum">
              <a:rPr lang="en-AU" smtClean="0"/>
              <a:pPr/>
              <a:t>‹#›</a:t>
            </a:fld>
            <a:endParaRPr lang="en-A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1 - Τίτλος"/>
          <p:cNvSpPr>
            <a:spLocks noGrp="1"/>
          </p:cNvSpPr>
          <p:nvPr>
            <p:ph type="title"/>
          </p:nvPr>
        </p:nvSpPr>
        <p:spPr>
          <a:xfrm>
            <a:off x="722313" y="4406900"/>
            <a:ext cx="7772400" cy="1362075"/>
          </a:xfrm>
        </p:spPr>
        <p:txBody>
          <a:bodyPr anchor="t"/>
          <a:lstStyle>
            <a:lvl1pPr algn="l">
              <a:defRPr sz="4000" b="1" cap="all"/>
            </a:lvl1pPr>
          </a:lstStyle>
          <a:p>
            <a:r>
              <a:rPr lang="el-GR" smtClean="0"/>
              <a:t>Kλικ για επεξεργασία του τίτλου</a:t>
            </a:r>
            <a:endParaRPr lang="en-AU"/>
          </a:p>
        </p:txBody>
      </p:sp>
      <p:sp>
        <p:nvSpPr>
          <p:cNvPr id="3" name="2 - Θέση κειμένου"/>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Kλικ για επεξεργασία των στυλ του υποδείγματος</a:t>
            </a:r>
          </a:p>
        </p:txBody>
      </p:sp>
      <p:sp>
        <p:nvSpPr>
          <p:cNvPr id="4" name="3 - Θέση ημερομηνίας"/>
          <p:cNvSpPr>
            <a:spLocks noGrp="1"/>
          </p:cNvSpPr>
          <p:nvPr>
            <p:ph type="dt" sz="half" idx="10"/>
          </p:nvPr>
        </p:nvSpPr>
        <p:spPr/>
        <p:txBody>
          <a:bodyPr/>
          <a:lstStyle/>
          <a:p>
            <a:fld id="{C6867A01-3CDF-4FC4-A56B-AB20EC3F64B8}" type="datetimeFigureOut">
              <a:rPr lang="en-US" smtClean="0"/>
              <a:pPr/>
              <a:t>4/10/2014</a:t>
            </a:fld>
            <a:endParaRPr lang="en-AU"/>
          </a:p>
        </p:txBody>
      </p:sp>
      <p:sp>
        <p:nvSpPr>
          <p:cNvPr id="5" name="4 - Θέση υποσέλιδου"/>
          <p:cNvSpPr>
            <a:spLocks noGrp="1"/>
          </p:cNvSpPr>
          <p:nvPr>
            <p:ph type="ftr" sz="quarter" idx="11"/>
          </p:nvPr>
        </p:nvSpPr>
        <p:spPr/>
        <p:txBody>
          <a:bodyPr/>
          <a:lstStyle/>
          <a:p>
            <a:endParaRPr lang="en-AU"/>
          </a:p>
        </p:txBody>
      </p:sp>
      <p:sp>
        <p:nvSpPr>
          <p:cNvPr id="6" name="5 - Θέση αριθμού διαφάνειας"/>
          <p:cNvSpPr>
            <a:spLocks noGrp="1"/>
          </p:cNvSpPr>
          <p:nvPr>
            <p:ph type="sldNum" sz="quarter" idx="12"/>
          </p:nvPr>
        </p:nvSpPr>
        <p:spPr/>
        <p:txBody>
          <a:bodyPr/>
          <a:lstStyle/>
          <a:p>
            <a:fld id="{EF38FC8D-4A8E-41DB-BABE-8060B788AEAF}" type="slidenum">
              <a:rPr lang="en-AU" smtClean="0"/>
              <a:pPr/>
              <a:t>‹#›</a:t>
            </a:fld>
            <a:endParaRPr lang="en-A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n-AU"/>
          </a:p>
        </p:txBody>
      </p:sp>
      <p:sp>
        <p:nvSpPr>
          <p:cNvPr id="3" name="2 - Θέση περιεχομένου"/>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AU"/>
          </a:p>
        </p:txBody>
      </p:sp>
      <p:sp>
        <p:nvSpPr>
          <p:cNvPr id="4" name="3 - Θέση περιεχομένου"/>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AU"/>
          </a:p>
        </p:txBody>
      </p:sp>
      <p:sp>
        <p:nvSpPr>
          <p:cNvPr id="5" name="4 - Θέση ημερομηνίας"/>
          <p:cNvSpPr>
            <a:spLocks noGrp="1"/>
          </p:cNvSpPr>
          <p:nvPr>
            <p:ph type="dt" sz="half" idx="10"/>
          </p:nvPr>
        </p:nvSpPr>
        <p:spPr/>
        <p:txBody>
          <a:bodyPr/>
          <a:lstStyle/>
          <a:p>
            <a:fld id="{C6867A01-3CDF-4FC4-A56B-AB20EC3F64B8}" type="datetimeFigureOut">
              <a:rPr lang="en-US" smtClean="0"/>
              <a:pPr/>
              <a:t>4/10/2014</a:t>
            </a:fld>
            <a:endParaRPr lang="en-AU"/>
          </a:p>
        </p:txBody>
      </p:sp>
      <p:sp>
        <p:nvSpPr>
          <p:cNvPr id="6" name="5 - Θέση υποσέλιδου"/>
          <p:cNvSpPr>
            <a:spLocks noGrp="1"/>
          </p:cNvSpPr>
          <p:nvPr>
            <p:ph type="ftr" sz="quarter" idx="11"/>
          </p:nvPr>
        </p:nvSpPr>
        <p:spPr/>
        <p:txBody>
          <a:bodyPr/>
          <a:lstStyle/>
          <a:p>
            <a:endParaRPr lang="en-AU"/>
          </a:p>
        </p:txBody>
      </p:sp>
      <p:sp>
        <p:nvSpPr>
          <p:cNvPr id="7" name="6 - Θέση αριθμού διαφάνειας"/>
          <p:cNvSpPr>
            <a:spLocks noGrp="1"/>
          </p:cNvSpPr>
          <p:nvPr>
            <p:ph type="sldNum" sz="quarter" idx="12"/>
          </p:nvPr>
        </p:nvSpPr>
        <p:spPr/>
        <p:txBody>
          <a:bodyPr/>
          <a:lstStyle/>
          <a:p>
            <a:fld id="{EF38FC8D-4A8E-41DB-BABE-8060B788AEAF}" type="slidenum">
              <a:rPr lang="en-AU" smtClean="0"/>
              <a:pPr/>
              <a:t>‹#›</a:t>
            </a:fld>
            <a:endParaRPr lang="en-A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lvl1pPr>
              <a:defRPr/>
            </a:lvl1pPr>
          </a:lstStyle>
          <a:p>
            <a:r>
              <a:rPr lang="el-GR" smtClean="0"/>
              <a:t>Kλικ για επεξεργασία του τίτλου</a:t>
            </a:r>
            <a:endParaRPr lang="en-AU"/>
          </a:p>
        </p:txBody>
      </p:sp>
      <p:sp>
        <p:nvSpPr>
          <p:cNvPr id="3" name="2 - Θέση κειμένου"/>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Kλικ για επεξεργασία των στυλ του υποδείγματος</a:t>
            </a:r>
          </a:p>
        </p:txBody>
      </p:sp>
      <p:sp>
        <p:nvSpPr>
          <p:cNvPr id="4" name="3 - Θέση περιεχομένου"/>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AU"/>
          </a:p>
        </p:txBody>
      </p:sp>
      <p:sp>
        <p:nvSpPr>
          <p:cNvPr id="5" name="4 - Θέση κειμένου"/>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Kλικ για επεξεργασία των στυλ του υποδείγματος</a:t>
            </a:r>
          </a:p>
        </p:txBody>
      </p:sp>
      <p:sp>
        <p:nvSpPr>
          <p:cNvPr id="6" name="5 - Θέση περιεχομένου"/>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AU"/>
          </a:p>
        </p:txBody>
      </p:sp>
      <p:sp>
        <p:nvSpPr>
          <p:cNvPr id="7" name="6 - Θέση ημερομηνίας"/>
          <p:cNvSpPr>
            <a:spLocks noGrp="1"/>
          </p:cNvSpPr>
          <p:nvPr>
            <p:ph type="dt" sz="half" idx="10"/>
          </p:nvPr>
        </p:nvSpPr>
        <p:spPr/>
        <p:txBody>
          <a:bodyPr/>
          <a:lstStyle/>
          <a:p>
            <a:fld id="{C6867A01-3CDF-4FC4-A56B-AB20EC3F64B8}" type="datetimeFigureOut">
              <a:rPr lang="en-US" smtClean="0"/>
              <a:pPr/>
              <a:t>4/10/2014</a:t>
            </a:fld>
            <a:endParaRPr lang="en-AU"/>
          </a:p>
        </p:txBody>
      </p:sp>
      <p:sp>
        <p:nvSpPr>
          <p:cNvPr id="8" name="7 - Θέση υποσέλιδου"/>
          <p:cNvSpPr>
            <a:spLocks noGrp="1"/>
          </p:cNvSpPr>
          <p:nvPr>
            <p:ph type="ftr" sz="quarter" idx="11"/>
          </p:nvPr>
        </p:nvSpPr>
        <p:spPr/>
        <p:txBody>
          <a:bodyPr/>
          <a:lstStyle/>
          <a:p>
            <a:endParaRPr lang="en-AU"/>
          </a:p>
        </p:txBody>
      </p:sp>
      <p:sp>
        <p:nvSpPr>
          <p:cNvPr id="9" name="8 - Θέση αριθμού διαφάνειας"/>
          <p:cNvSpPr>
            <a:spLocks noGrp="1"/>
          </p:cNvSpPr>
          <p:nvPr>
            <p:ph type="sldNum" sz="quarter" idx="12"/>
          </p:nvPr>
        </p:nvSpPr>
        <p:spPr/>
        <p:txBody>
          <a:bodyPr/>
          <a:lstStyle/>
          <a:p>
            <a:fld id="{EF38FC8D-4A8E-41DB-BABE-8060B788AEAF}" type="slidenum">
              <a:rPr lang="en-AU" smtClean="0"/>
              <a:pPr/>
              <a:t>‹#›</a:t>
            </a:fld>
            <a:endParaRPr lang="en-A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n-AU"/>
          </a:p>
        </p:txBody>
      </p:sp>
      <p:sp>
        <p:nvSpPr>
          <p:cNvPr id="3" name="2 - Θέση ημερομηνίας"/>
          <p:cNvSpPr>
            <a:spLocks noGrp="1"/>
          </p:cNvSpPr>
          <p:nvPr>
            <p:ph type="dt" sz="half" idx="10"/>
          </p:nvPr>
        </p:nvSpPr>
        <p:spPr/>
        <p:txBody>
          <a:bodyPr/>
          <a:lstStyle/>
          <a:p>
            <a:fld id="{C6867A01-3CDF-4FC4-A56B-AB20EC3F64B8}" type="datetimeFigureOut">
              <a:rPr lang="en-US" smtClean="0"/>
              <a:pPr/>
              <a:t>4/10/2014</a:t>
            </a:fld>
            <a:endParaRPr lang="en-AU"/>
          </a:p>
        </p:txBody>
      </p:sp>
      <p:sp>
        <p:nvSpPr>
          <p:cNvPr id="4" name="3 - Θέση υποσέλιδου"/>
          <p:cNvSpPr>
            <a:spLocks noGrp="1"/>
          </p:cNvSpPr>
          <p:nvPr>
            <p:ph type="ftr" sz="quarter" idx="11"/>
          </p:nvPr>
        </p:nvSpPr>
        <p:spPr/>
        <p:txBody>
          <a:bodyPr/>
          <a:lstStyle/>
          <a:p>
            <a:endParaRPr lang="en-AU"/>
          </a:p>
        </p:txBody>
      </p:sp>
      <p:sp>
        <p:nvSpPr>
          <p:cNvPr id="5" name="4 - Θέση αριθμού διαφάνειας"/>
          <p:cNvSpPr>
            <a:spLocks noGrp="1"/>
          </p:cNvSpPr>
          <p:nvPr>
            <p:ph type="sldNum" sz="quarter" idx="12"/>
          </p:nvPr>
        </p:nvSpPr>
        <p:spPr/>
        <p:txBody>
          <a:bodyPr/>
          <a:lstStyle/>
          <a:p>
            <a:fld id="{EF38FC8D-4A8E-41DB-BABE-8060B788AEAF}" type="slidenum">
              <a:rPr lang="en-AU" smtClean="0"/>
              <a:pPr/>
              <a:t>‹#›</a:t>
            </a:fld>
            <a:endParaRPr lang="en-A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1 - Θέση ημερομηνίας"/>
          <p:cNvSpPr>
            <a:spLocks noGrp="1"/>
          </p:cNvSpPr>
          <p:nvPr>
            <p:ph type="dt" sz="half" idx="10"/>
          </p:nvPr>
        </p:nvSpPr>
        <p:spPr/>
        <p:txBody>
          <a:bodyPr/>
          <a:lstStyle/>
          <a:p>
            <a:fld id="{C6867A01-3CDF-4FC4-A56B-AB20EC3F64B8}" type="datetimeFigureOut">
              <a:rPr lang="en-US" smtClean="0"/>
              <a:pPr/>
              <a:t>4/10/2014</a:t>
            </a:fld>
            <a:endParaRPr lang="en-AU"/>
          </a:p>
        </p:txBody>
      </p:sp>
      <p:sp>
        <p:nvSpPr>
          <p:cNvPr id="3" name="2 - Θέση υποσέλιδου"/>
          <p:cNvSpPr>
            <a:spLocks noGrp="1"/>
          </p:cNvSpPr>
          <p:nvPr>
            <p:ph type="ftr" sz="quarter" idx="11"/>
          </p:nvPr>
        </p:nvSpPr>
        <p:spPr/>
        <p:txBody>
          <a:bodyPr/>
          <a:lstStyle/>
          <a:p>
            <a:endParaRPr lang="en-AU"/>
          </a:p>
        </p:txBody>
      </p:sp>
      <p:sp>
        <p:nvSpPr>
          <p:cNvPr id="4" name="3 - Θέση αριθμού διαφάνειας"/>
          <p:cNvSpPr>
            <a:spLocks noGrp="1"/>
          </p:cNvSpPr>
          <p:nvPr>
            <p:ph type="sldNum" sz="quarter" idx="12"/>
          </p:nvPr>
        </p:nvSpPr>
        <p:spPr/>
        <p:txBody>
          <a:bodyPr/>
          <a:lstStyle/>
          <a:p>
            <a:fld id="{EF38FC8D-4A8E-41DB-BABE-8060B788AEAF}" type="slidenum">
              <a:rPr lang="en-AU" smtClean="0"/>
              <a:pPr/>
              <a:t>‹#›</a:t>
            </a:fld>
            <a:endParaRPr lang="en-A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3050"/>
            <a:ext cx="3008313" cy="1162050"/>
          </a:xfrm>
        </p:spPr>
        <p:txBody>
          <a:bodyPr anchor="b"/>
          <a:lstStyle>
            <a:lvl1pPr algn="l">
              <a:defRPr sz="2000" b="1"/>
            </a:lvl1pPr>
          </a:lstStyle>
          <a:p>
            <a:r>
              <a:rPr lang="el-GR" smtClean="0"/>
              <a:t>Kλικ για επεξεργασία του τίτλου</a:t>
            </a:r>
            <a:endParaRPr lang="en-AU"/>
          </a:p>
        </p:txBody>
      </p:sp>
      <p:sp>
        <p:nvSpPr>
          <p:cNvPr id="3" name="2 - Θέση περιεχομένου"/>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AU"/>
          </a:p>
        </p:txBody>
      </p:sp>
      <p:sp>
        <p:nvSpPr>
          <p:cNvPr id="4" name="3 - Θέση κειμένου"/>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fld id="{C6867A01-3CDF-4FC4-A56B-AB20EC3F64B8}" type="datetimeFigureOut">
              <a:rPr lang="en-US" smtClean="0"/>
              <a:pPr/>
              <a:t>4/10/2014</a:t>
            </a:fld>
            <a:endParaRPr lang="en-AU"/>
          </a:p>
        </p:txBody>
      </p:sp>
      <p:sp>
        <p:nvSpPr>
          <p:cNvPr id="6" name="5 - Θέση υποσέλιδου"/>
          <p:cNvSpPr>
            <a:spLocks noGrp="1"/>
          </p:cNvSpPr>
          <p:nvPr>
            <p:ph type="ftr" sz="quarter" idx="11"/>
          </p:nvPr>
        </p:nvSpPr>
        <p:spPr/>
        <p:txBody>
          <a:bodyPr/>
          <a:lstStyle/>
          <a:p>
            <a:endParaRPr lang="en-AU"/>
          </a:p>
        </p:txBody>
      </p:sp>
      <p:sp>
        <p:nvSpPr>
          <p:cNvPr id="7" name="6 - Θέση αριθμού διαφάνειας"/>
          <p:cNvSpPr>
            <a:spLocks noGrp="1"/>
          </p:cNvSpPr>
          <p:nvPr>
            <p:ph type="sldNum" sz="quarter" idx="12"/>
          </p:nvPr>
        </p:nvSpPr>
        <p:spPr/>
        <p:txBody>
          <a:bodyPr/>
          <a:lstStyle/>
          <a:p>
            <a:fld id="{EF38FC8D-4A8E-41DB-BABE-8060B788AEAF}" type="slidenum">
              <a:rPr lang="en-AU" smtClean="0"/>
              <a:pPr/>
              <a:t>‹#›</a:t>
            </a:fld>
            <a:endParaRPr lang="en-A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1792288" y="4800600"/>
            <a:ext cx="5486400" cy="566738"/>
          </a:xfrm>
        </p:spPr>
        <p:txBody>
          <a:bodyPr anchor="b"/>
          <a:lstStyle>
            <a:lvl1pPr algn="l">
              <a:defRPr sz="2000" b="1"/>
            </a:lvl1pPr>
          </a:lstStyle>
          <a:p>
            <a:r>
              <a:rPr lang="el-GR" smtClean="0"/>
              <a:t>Kλικ για επεξεργασία του τίτλου</a:t>
            </a:r>
            <a:endParaRPr lang="en-AU"/>
          </a:p>
        </p:txBody>
      </p:sp>
      <p:sp>
        <p:nvSpPr>
          <p:cNvPr id="3" name="2 - Θέση εικόνας"/>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AU"/>
          </a:p>
        </p:txBody>
      </p:sp>
      <p:sp>
        <p:nvSpPr>
          <p:cNvPr id="4" name="3 - Θέση κειμένου"/>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fld id="{C6867A01-3CDF-4FC4-A56B-AB20EC3F64B8}" type="datetimeFigureOut">
              <a:rPr lang="en-US" smtClean="0"/>
              <a:pPr/>
              <a:t>4/10/2014</a:t>
            </a:fld>
            <a:endParaRPr lang="en-AU"/>
          </a:p>
        </p:txBody>
      </p:sp>
      <p:sp>
        <p:nvSpPr>
          <p:cNvPr id="6" name="5 - Θέση υποσέλιδου"/>
          <p:cNvSpPr>
            <a:spLocks noGrp="1"/>
          </p:cNvSpPr>
          <p:nvPr>
            <p:ph type="ftr" sz="quarter" idx="11"/>
          </p:nvPr>
        </p:nvSpPr>
        <p:spPr/>
        <p:txBody>
          <a:bodyPr/>
          <a:lstStyle/>
          <a:p>
            <a:endParaRPr lang="en-AU"/>
          </a:p>
        </p:txBody>
      </p:sp>
      <p:sp>
        <p:nvSpPr>
          <p:cNvPr id="7" name="6 - Θέση αριθμού διαφάνειας"/>
          <p:cNvSpPr>
            <a:spLocks noGrp="1"/>
          </p:cNvSpPr>
          <p:nvPr>
            <p:ph type="sldNum" sz="quarter" idx="12"/>
          </p:nvPr>
        </p:nvSpPr>
        <p:spPr/>
        <p:txBody>
          <a:bodyPr/>
          <a:lstStyle/>
          <a:p>
            <a:fld id="{EF38FC8D-4A8E-41DB-BABE-8060B788AEAF}" type="slidenum">
              <a:rPr lang="en-AU" smtClean="0"/>
              <a:pPr/>
              <a:t>‹#›</a:t>
            </a:fld>
            <a:endParaRPr lang="en-A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 Θέση τίτλου"/>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l-GR" smtClean="0"/>
              <a:t>Kλικ για επεξεργασία του τίτλου</a:t>
            </a:r>
            <a:endParaRPr lang="en-AU"/>
          </a:p>
        </p:txBody>
      </p:sp>
      <p:sp>
        <p:nvSpPr>
          <p:cNvPr id="3" name="2 - Θέση κειμένου"/>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AU"/>
          </a:p>
        </p:txBody>
      </p:sp>
      <p:sp>
        <p:nvSpPr>
          <p:cNvPr id="4" name="3 - Θέση ημερομηνίας"/>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6867A01-3CDF-4FC4-A56B-AB20EC3F64B8}" type="datetimeFigureOut">
              <a:rPr lang="en-US" smtClean="0"/>
              <a:pPr/>
              <a:t>4/10/2014</a:t>
            </a:fld>
            <a:endParaRPr lang="en-AU"/>
          </a:p>
        </p:txBody>
      </p:sp>
      <p:sp>
        <p:nvSpPr>
          <p:cNvPr id="5" name="4 - Θέση υποσέλιδου"/>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AU"/>
          </a:p>
        </p:txBody>
      </p:sp>
      <p:sp>
        <p:nvSpPr>
          <p:cNvPr id="6" name="5 - Θέση αριθμού διαφάνειας"/>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F38FC8D-4A8E-41DB-BABE-8060B788AEAF}" type="slidenum">
              <a:rPr lang="en-AU" smtClean="0"/>
              <a:pPr/>
              <a:t>‹#›</a:t>
            </a:fld>
            <a:endParaRPr lang="en-A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4.xml"/></Relationships>
</file>

<file path=ppt/slides/_rels/slide10.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8.xml"/></Relationships>
</file>

<file path=ppt/slides/_rels/slide1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Layout" Target="../slideLayouts/slideLayout8.xml"/></Relationships>
</file>

<file path=ppt/slides/_rels/slide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4 - Εικόνα" descr="fpga-fully-routed-inverted.png"/>
          <p:cNvPicPr>
            <a:picLocks noChangeAspect="1"/>
          </p:cNvPicPr>
          <p:nvPr/>
        </p:nvPicPr>
        <p:blipFill>
          <a:blip r:embed="rId2"/>
          <a:stretch>
            <a:fillRect/>
          </a:stretch>
        </p:blipFill>
        <p:spPr>
          <a:xfrm>
            <a:off x="1" y="1569770"/>
            <a:ext cx="3429000" cy="5288230"/>
          </a:xfrm>
          <a:prstGeom prst="rect">
            <a:avLst/>
          </a:prstGeom>
        </p:spPr>
      </p:pic>
      <p:sp>
        <p:nvSpPr>
          <p:cNvPr id="2" name="1 - Τίτλος"/>
          <p:cNvSpPr>
            <a:spLocks noGrp="1"/>
          </p:cNvSpPr>
          <p:nvPr>
            <p:ph type="title"/>
          </p:nvPr>
        </p:nvSpPr>
        <p:spPr/>
        <p:txBody>
          <a:bodyPr/>
          <a:lstStyle/>
          <a:p>
            <a:r>
              <a:rPr lang="en-AU" dirty="0" smtClean="0"/>
              <a:t>SLP1 design</a:t>
            </a:r>
            <a:endParaRPr lang="en-AU" dirty="0"/>
          </a:p>
        </p:txBody>
      </p:sp>
      <p:sp>
        <p:nvSpPr>
          <p:cNvPr id="6" name="5 - Θέση περιεχομένου"/>
          <p:cNvSpPr>
            <a:spLocks noGrp="1"/>
          </p:cNvSpPr>
          <p:nvPr>
            <p:ph sz="half" idx="2"/>
          </p:nvPr>
        </p:nvSpPr>
        <p:spPr>
          <a:xfrm>
            <a:off x="4648200" y="3657600"/>
            <a:ext cx="4038600" cy="2468563"/>
          </a:xfrm>
        </p:spPr>
        <p:txBody>
          <a:bodyPr/>
          <a:lstStyle/>
          <a:p>
            <a:pPr>
              <a:buNone/>
            </a:pPr>
            <a:r>
              <a:rPr lang="en-AU" dirty="0" smtClean="0"/>
              <a:t>Christos </a:t>
            </a:r>
            <a:r>
              <a:rPr lang="en-AU" dirty="0" err="1" smtClean="0"/>
              <a:t>Gentsos</a:t>
            </a:r>
            <a:endParaRPr lang="en-AU" dirty="0" smtClean="0"/>
          </a:p>
          <a:p>
            <a:pPr>
              <a:buNone/>
            </a:pPr>
            <a:r>
              <a:rPr lang="en-AU" dirty="0" smtClean="0"/>
              <a:t>9/4/2014</a:t>
            </a:r>
            <a:endParaRPr lang="en-AU"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n-AU" dirty="0" smtClean="0"/>
              <a:t>SLP1: power considerations</a:t>
            </a:r>
            <a:endParaRPr lang="en-AU" dirty="0"/>
          </a:p>
        </p:txBody>
      </p:sp>
      <p:sp>
        <p:nvSpPr>
          <p:cNvPr id="4" name="3 - Θέση κειμένου"/>
          <p:cNvSpPr>
            <a:spLocks noGrp="1"/>
          </p:cNvSpPr>
          <p:nvPr>
            <p:ph type="body" sz="half" idx="2"/>
          </p:nvPr>
        </p:nvSpPr>
        <p:spPr>
          <a:xfrm>
            <a:off x="457200" y="1435100"/>
            <a:ext cx="3008313" cy="5194300"/>
          </a:xfrm>
        </p:spPr>
        <p:txBody>
          <a:bodyPr>
            <a:normAutofit/>
          </a:bodyPr>
          <a:lstStyle/>
          <a:p>
            <a:pPr>
              <a:buFont typeface="Arial" pitchFamily="34" charset="0"/>
              <a:buChar char="•"/>
            </a:pPr>
            <a:r>
              <a:rPr lang="en-AU" dirty="0"/>
              <a:t> </a:t>
            </a:r>
            <a:r>
              <a:rPr lang="en-AU" dirty="0" smtClean="0"/>
              <a:t>The design seems to be power-hungry @4.5W, but the estimates are skewed for a couple of reasons</a:t>
            </a:r>
          </a:p>
          <a:p>
            <a:pPr>
              <a:buFont typeface="Arial" pitchFamily="34" charset="0"/>
              <a:buChar char="•"/>
            </a:pPr>
            <a:r>
              <a:rPr lang="en-AU" dirty="0"/>
              <a:t> </a:t>
            </a:r>
            <a:r>
              <a:rPr lang="en-AU" dirty="0" smtClean="0"/>
              <a:t>The GTX blocks in this implementation are run @4GHz instead of 2</a:t>
            </a:r>
          </a:p>
          <a:p>
            <a:pPr>
              <a:buFont typeface="Arial" pitchFamily="34" charset="0"/>
              <a:buChar char="•"/>
            </a:pPr>
            <a:r>
              <a:rPr lang="en-AU" dirty="0"/>
              <a:t> </a:t>
            </a:r>
            <a:r>
              <a:rPr lang="en-AU" dirty="0" smtClean="0"/>
              <a:t>The DO has not been optimized for power yet, in even the simplest way: 90% of the BRAMs in the design are always enabled, and the power estimator knows that</a:t>
            </a:r>
          </a:p>
          <a:p>
            <a:pPr>
              <a:buFont typeface="Arial" pitchFamily="34" charset="0"/>
              <a:buChar char="•"/>
            </a:pPr>
            <a:r>
              <a:rPr lang="en-AU" dirty="0"/>
              <a:t> </a:t>
            </a:r>
            <a:r>
              <a:rPr lang="en-AU" dirty="0" smtClean="0"/>
              <a:t>Power estimation will be more useful when we have some integration of all the system components and some simulation data</a:t>
            </a:r>
          </a:p>
        </p:txBody>
      </p:sp>
      <p:pic>
        <p:nvPicPr>
          <p:cNvPr id="7" name="6 - Θέση περιεχομένου" descr="power.png"/>
          <p:cNvPicPr>
            <a:picLocks noGrp="1" noChangeAspect="1"/>
          </p:cNvPicPr>
          <p:nvPr>
            <p:ph idx="1"/>
          </p:nvPr>
        </p:nvPicPr>
        <p:blipFill>
          <a:blip r:embed="rId2"/>
          <a:stretch>
            <a:fillRect/>
          </a:stretch>
        </p:blipFill>
        <p:spPr>
          <a:xfrm>
            <a:off x="3927750" y="1383733"/>
            <a:ext cx="4406350" cy="3631746"/>
          </a:xfrm>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n-AU" dirty="0" smtClean="0"/>
              <a:t>SLP1: general considerations</a:t>
            </a:r>
            <a:endParaRPr lang="en-AU" dirty="0"/>
          </a:p>
        </p:txBody>
      </p:sp>
      <p:sp>
        <p:nvSpPr>
          <p:cNvPr id="4" name="3 - Θέση κειμένου"/>
          <p:cNvSpPr>
            <a:spLocks noGrp="1"/>
          </p:cNvSpPr>
          <p:nvPr>
            <p:ph type="body" sz="half" idx="2"/>
          </p:nvPr>
        </p:nvSpPr>
        <p:spPr>
          <a:xfrm>
            <a:off x="457200" y="1435100"/>
            <a:ext cx="3008313" cy="5194300"/>
          </a:xfrm>
        </p:spPr>
        <p:txBody>
          <a:bodyPr>
            <a:normAutofit/>
          </a:bodyPr>
          <a:lstStyle/>
          <a:p>
            <a:pPr>
              <a:buFont typeface="Arial" pitchFamily="34" charset="0"/>
              <a:buChar char="•"/>
            </a:pPr>
            <a:r>
              <a:rPr lang="en-AU" dirty="0" smtClean="0"/>
              <a:t> No 1: The track fitter architecture has yet to be determined</a:t>
            </a:r>
          </a:p>
          <a:p>
            <a:pPr>
              <a:buFont typeface="Arial" pitchFamily="34" charset="0"/>
              <a:buChar char="•"/>
            </a:pPr>
            <a:endParaRPr lang="en-AU" dirty="0"/>
          </a:p>
          <a:p>
            <a:pPr>
              <a:buFont typeface="Arial" pitchFamily="34" charset="0"/>
              <a:buChar char="•"/>
            </a:pPr>
            <a:r>
              <a:rPr lang="en-AU" dirty="0" smtClean="0"/>
              <a:t> The DO has to be optimized for power a bit</a:t>
            </a:r>
          </a:p>
          <a:p>
            <a:endParaRPr lang="en-AU" dirty="0"/>
          </a:p>
          <a:p>
            <a:pPr>
              <a:buFont typeface="Arial" pitchFamily="34" charset="0"/>
              <a:buChar char="•"/>
            </a:pPr>
            <a:r>
              <a:rPr lang="en-AU" dirty="0" smtClean="0"/>
              <a:t> On roads with a lot of combinations (500, 1000+) what do we do? Can we throw out hits beyond a certain limit, or to meet the L1 specs, should we increase parallelism by replicating the DO and track fitter, each one processing different roads</a:t>
            </a:r>
            <a:r>
              <a:rPr lang="en-AU" dirty="0" smtClean="0"/>
              <a:t>?</a:t>
            </a:r>
          </a:p>
          <a:p>
            <a:pPr>
              <a:buFont typeface="Arial" pitchFamily="34" charset="0"/>
              <a:buChar char="•"/>
            </a:pPr>
            <a:endParaRPr lang="en-AU" dirty="0" smtClean="0"/>
          </a:p>
          <a:p>
            <a:pPr>
              <a:buFont typeface="Arial" pitchFamily="34" charset="0"/>
              <a:buChar char="•"/>
            </a:pPr>
            <a:r>
              <a:rPr lang="en-AU" dirty="0" smtClean="0"/>
              <a:t> Also, maybe the RAM part selection thought process wasn't right, if the bottleneck turns out to be the combiner + track fitter (for many combinations) we could just use a DDR3 which is cheaper and buffer the data a little more? </a:t>
            </a:r>
          </a:p>
        </p:txBody>
      </p:sp>
      <p:pic>
        <p:nvPicPr>
          <p:cNvPr id="9" name="8 - Θέση περιεχομένου" descr="fpga_placement.png"/>
          <p:cNvPicPr>
            <a:picLocks noGrp="1" noChangeAspect="1"/>
          </p:cNvPicPr>
          <p:nvPr>
            <p:ph idx="1"/>
          </p:nvPr>
        </p:nvPicPr>
        <p:blipFill>
          <a:blip r:embed="rId2"/>
          <a:stretch>
            <a:fillRect/>
          </a:stretch>
        </p:blipFill>
        <p:spPr>
          <a:xfrm>
            <a:off x="4451094" y="273050"/>
            <a:ext cx="3359662" cy="5853113"/>
          </a:xfr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n-AU" dirty="0" smtClean="0"/>
              <a:t>SLP1: overview and write process</a:t>
            </a:r>
            <a:endParaRPr lang="en-AU" dirty="0"/>
          </a:p>
        </p:txBody>
      </p:sp>
      <p:pic>
        <p:nvPicPr>
          <p:cNvPr id="5" name="4 - Θέση περιεχομένου" descr="system-view.jpg"/>
          <p:cNvPicPr>
            <a:picLocks noGrp="1" noChangeAspect="1"/>
          </p:cNvPicPr>
          <p:nvPr>
            <p:ph idx="1"/>
          </p:nvPr>
        </p:nvPicPr>
        <p:blipFill>
          <a:blip r:embed="rId2" cstate="print"/>
          <a:stretch>
            <a:fillRect/>
          </a:stretch>
        </p:blipFill>
        <p:spPr>
          <a:xfrm>
            <a:off x="3575050" y="2162613"/>
            <a:ext cx="5111750" cy="2073986"/>
          </a:xfrm>
        </p:spPr>
      </p:pic>
      <p:sp>
        <p:nvSpPr>
          <p:cNvPr id="4" name="3 - Θέση κειμένου"/>
          <p:cNvSpPr>
            <a:spLocks noGrp="1"/>
          </p:cNvSpPr>
          <p:nvPr>
            <p:ph type="body" sz="half" idx="2"/>
          </p:nvPr>
        </p:nvSpPr>
        <p:spPr>
          <a:xfrm>
            <a:off x="457200" y="1435100"/>
            <a:ext cx="3008313" cy="4889500"/>
          </a:xfrm>
        </p:spPr>
        <p:txBody>
          <a:bodyPr>
            <a:normAutofit lnSpcReduction="10000"/>
          </a:bodyPr>
          <a:lstStyle/>
          <a:p>
            <a:r>
              <a:rPr lang="en-AU" dirty="0" smtClean="0"/>
              <a:t>Data flow</a:t>
            </a:r>
          </a:p>
          <a:p>
            <a:r>
              <a:rPr lang="en-AU" dirty="0" smtClean="0"/>
              <a:t>Full resolution hits come from the GTX transceivers</a:t>
            </a:r>
          </a:p>
          <a:p>
            <a:pPr>
              <a:buFont typeface="Arial" pitchFamily="34" charset="0"/>
              <a:buChar char="•"/>
            </a:pPr>
            <a:r>
              <a:rPr lang="en-AU" dirty="0"/>
              <a:t> </a:t>
            </a:r>
            <a:r>
              <a:rPr lang="en-AU" dirty="0" smtClean="0"/>
              <a:t>The </a:t>
            </a:r>
            <a:r>
              <a:rPr lang="en-AU" dirty="0" err="1" smtClean="0"/>
              <a:t>SuperStrip</a:t>
            </a:r>
            <a:r>
              <a:rPr lang="en-AU" dirty="0" smtClean="0"/>
              <a:t> ID for each hit is properly extracted</a:t>
            </a:r>
          </a:p>
          <a:p>
            <a:pPr>
              <a:buFont typeface="Arial" pitchFamily="34" charset="0"/>
              <a:buChar char="•"/>
            </a:pPr>
            <a:r>
              <a:rPr lang="en-AU" dirty="0"/>
              <a:t> </a:t>
            </a:r>
            <a:r>
              <a:rPr lang="en-AU" dirty="0" smtClean="0"/>
              <a:t>That data is send via GTX to the AM</a:t>
            </a:r>
          </a:p>
          <a:p>
            <a:pPr>
              <a:buFont typeface="Arial" pitchFamily="34" charset="0"/>
              <a:buChar char="•"/>
            </a:pPr>
            <a:r>
              <a:rPr lang="en-AU" dirty="0"/>
              <a:t> </a:t>
            </a:r>
            <a:r>
              <a:rPr lang="en-AU" dirty="0" smtClean="0"/>
              <a:t>The full resolution hits and the SSIDs enter the Data Organizer through a series of FIFOs</a:t>
            </a:r>
          </a:p>
          <a:p>
            <a:pPr>
              <a:buFont typeface="Arial" pitchFamily="34" charset="0"/>
              <a:buChar char="•"/>
            </a:pPr>
            <a:r>
              <a:rPr lang="en-AU" dirty="0"/>
              <a:t> </a:t>
            </a:r>
            <a:r>
              <a:rPr lang="en-AU" dirty="0" smtClean="0"/>
              <a:t>Each hit is stored in the DO according to its SSID value</a:t>
            </a:r>
          </a:p>
          <a:p>
            <a:pPr>
              <a:buFont typeface="Arial" pitchFamily="34" charset="0"/>
              <a:buChar char="•"/>
            </a:pPr>
            <a:endParaRPr lang="en-AU" dirty="0" smtClean="0"/>
          </a:p>
          <a:p>
            <a:r>
              <a:rPr lang="en-AU" dirty="0" smtClean="0"/>
              <a:t>Notes</a:t>
            </a:r>
            <a:endParaRPr lang="en-AU" dirty="0"/>
          </a:p>
          <a:p>
            <a:pPr>
              <a:buFont typeface="Arial" pitchFamily="34" charset="0"/>
              <a:buChar char="•"/>
            </a:pPr>
            <a:r>
              <a:rPr lang="en-AU" dirty="0"/>
              <a:t> </a:t>
            </a:r>
            <a:r>
              <a:rPr lang="en-AU" dirty="0" smtClean="0"/>
              <a:t>SSID bus width is assumed 16 bits</a:t>
            </a:r>
          </a:p>
          <a:p>
            <a:pPr>
              <a:buFont typeface="Arial" pitchFamily="34" charset="0"/>
              <a:buChar char="•"/>
            </a:pPr>
            <a:r>
              <a:rPr lang="en-AU" dirty="0"/>
              <a:t> </a:t>
            </a:r>
            <a:r>
              <a:rPr lang="en-AU" dirty="0" smtClean="0"/>
              <a:t>Full resolution hits 32 bits for all layers</a:t>
            </a:r>
          </a:p>
          <a:p>
            <a:pPr>
              <a:buFont typeface="Arial" pitchFamily="34" charset="0"/>
              <a:buChar char="•"/>
            </a:pPr>
            <a:r>
              <a:rPr lang="en-AU" dirty="0"/>
              <a:t> </a:t>
            </a:r>
            <a:r>
              <a:rPr lang="en-AU" dirty="0" smtClean="0"/>
              <a:t>Input and SSID extraction is done @100MHz</a:t>
            </a:r>
          </a:p>
          <a:p>
            <a:pPr>
              <a:buFont typeface="Arial" pitchFamily="34" charset="0"/>
              <a:buChar char="•"/>
            </a:pPr>
            <a:r>
              <a:rPr lang="en-AU" dirty="0"/>
              <a:t> </a:t>
            </a:r>
            <a:r>
              <a:rPr lang="en-AU" dirty="0" smtClean="0"/>
              <a:t>Data organizer operates @400MHz</a:t>
            </a:r>
          </a:p>
          <a:p>
            <a:pPr>
              <a:buFont typeface="Arial" pitchFamily="34" charset="0"/>
              <a:buChar char="•"/>
            </a:pPr>
            <a:r>
              <a:rPr lang="en-AU" dirty="0"/>
              <a:t> </a:t>
            </a:r>
            <a:r>
              <a:rPr lang="en-AU" dirty="0" smtClean="0"/>
              <a:t>Needs 16 clock cycles to write 8 hits, input stage can be upgraded to 200MHz</a:t>
            </a:r>
            <a:endParaRPr lang="en-AU"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n-AU" dirty="0" smtClean="0"/>
              <a:t>SLP1: overview and read process</a:t>
            </a:r>
            <a:endParaRPr lang="en-AU" dirty="0"/>
          </a:p>
        </p:txBody>
      </p:sp>
      <p:pic>
        <p:nvPicPr>
          <p:cNvPr id="5" name="4 - Θέση περιεχομένου" descr="system-view.jpg"/>
          <p:cNvPicPr>
            <a:picLocks noGrp="1" noChangeAspect="1"/>
          </p:cNvPicPr>
          <p:nvPr>
            <p:ph idx="1"/>
          </p:nvPr>
        </p:nvPicPr>
        <p:blipFill>
          <a:blip r:embed="rId2" cstate="print"/>
          <a:stretch>
            <a:fillRect/>
          </a:stretch>
        </p:blipFill>
        <p:spPr>
          <a:xfrm>
            <a:off x="3575050" y="2162613"/>
            <a:ext cx="5111750" cy="2073986"/>
          </a:xfrm>
        </p:spPr>
      </p:pic>
      <p:sp>
        <p:nvSpPr>
          <p:cNvPr id="4" name="3 - Θέση κειμένου"/>
          <p:cNvSpPr>
            <a:spLocks noGrp="1"/>
          </p:cNvSpPr>
          <p:nvPr>
            <p:ph type="body" sz="half" idx="2"/>
          </p:nvPr>
        </p:nvSpPr>
        <p:spPr>
          <a:xfrm>
            <a:off x="457200" y="1435100"/>
            <a:ext cx="3008313" cy="5270500"/>
          </a:xfrm>
        </p:spPr>
        <p:txBody>
          <a:bodyPr>
            <a:normAutofit/>
          </a:bodyPr>
          <a:lstStyle/>
          <a:p>
            <a:r>
              <a:rPr lang="en-AU" dirty="0" smtClean="0"/>
              <a:t>Data flow</a:t>
            </a:r>
          </a:p>
          <a:p>
            <a:r>
              <a:rPr lang="en-AU" dirty="0" smtClean="0"/>
              <a:t>AM returns the Road IDs via GTX</a:t>
            </a:r>
          </a:p>
          <a:p>
            <a:pPr>
              <a:buFont typeface="Arial" pitchFamily="34" charset="0"/>
              <a:buChar char="•"/>
            </a:pPr>
            <a:r>
              <a:rPr lang="en-AU" dirty="0"/>
              <a:t> </a:t>
            </a:r>
            <a:r>
              <a:rPr lang="en-AU" dirty="0" smtClean="0"/>
              <a:t>The </a:t>
            </a:r>
            <a:r>
              <a:rPr lang="en-AU" dirty="0" err="1" smtClean="0"/>
              <a:t>RoadID</a:t>
            </a:r>
            <a:r>
              <a:rPr lang="en-AU" dirty="0" smtClean="0"/>
              <a:t> addresses the RAM to retrieve road SSID and Don't care bits for each layer</a:t>
            </a:r>
          </a:p>
          <a:p>
            <a:pPr>
              <a:buFont typeface="Arial" pitchFamily="34" charset="0"/>
              <a:buChar char="•"/>
            </a:pPr>
            <a:r>
              <a:rPr lang="en-AU" dirty="0"/>
              <a:t> </a:t>
            </a:r>
            <a:r>
              <a:rPr lang="en-AU" dirty="0" smtClean="0"/>
              <a:t>The RAM interface is generated by Xilinx , for RLDRAMII it can produce a read burst of 144 bits with default settings,  logic not difficult to implement</a:t>
            </a:r>
          </a:p>
          <a:p>
            <a:pPr>
              <a:buFont typeface="Arial" pitchFamily="34" charset="0"/>
              <a:buChar char="•"/>
            </a:pPr>
            <a:r>
              <a:rPr lang="en-AU" dirty="0"/>
              <a:t> </a:t>
            </a:r>
            <a:r>
              <a:rPr lang="en-AU" dirty="0" smtClean="0"/>
              <a:t>The full SSID range is generated for each layer according to DC bits</a:t>
            </a:r>
          </a:p>
          <a:p>
            <a:pPr>
              <a:buFont typeface="Arial" pitchFamily="34" charset="0"/>
              <a:buChar char="•"/>
            </a:pPr>
            <a:r>
              <a:rPr lang="en-AU" dirty="0"/>
              <a:t> </a:t>
            </a:r>
            <a:r>
              <a:rPr lang="en-AU" dirty="0" smtClean="0"/>
              <a:t>Goes in the Data Organizer through FIFOs for synchronization  </a:t>
            </a:r>
          </a:p>
          <a:p>
            <a:pPr>
              <a:buFont typeface="Arial" pitchFamily="34" charset="0"/>
              <a:buChar char="•"/>
            </a:pPr>
            <a:endParaRPr lang="en-AU" dirty="0" smtClean="0"/>
          </a:p>
          <a:p>
            <a:r>
              <a:rPr lang="en-AU" dirty="0" smtClean="0"/>
              <a:t>Notes</a:t>
            </a:r>
            <a:endParaRPr lang="en-AU" dirty="0"/>
          </a:p>
          <a:p>
            <a:pPr>
              <a:buFont typeface="Arial" pitchFamily="34" charset="0"/>
              <a:buChar char="•"/>
            </a:pPr>
            <a:r>
              <a:rPr lang="en-AU" dirty="0"/>
              <a:t> </a:t>
            </a:r>
            <a:r>
              <a:rPr lang="en-AU" dirty="0" smtClean="0"/>
              <a:t>Road ID width is 17 bits (for 128kpatts)</a:t>
            </a:r>
          </a:p>
          <a:p>
            <a:pPr>
              <a:buFont typeface="Arial" pitchFamily="34" charset="0"/>
              <a:buChar char="•"/>
            </a:pPr>
            <a:r>
              <a:rPr lang="en-AU" dirty="0"/>
              <a:t> </a:t>
            </a:r>
            <a:r>
              <a:rPr lang="en-AU" dirty="0" smtClean="0"/>
              <a:t>Lookup Memory needed for one pattern is 144 bits</a:t>
            </a:r>
          </a:p>
          <a:p>
            <a:pPr>
              <a:buFont typeface="Arial" pitchFamily="34" charset="0"/>
              <a:buChar char="•"/>
            </a:pPr>
            <a:r>
              <a:rPr lang="en-AU" dirty="0"/>
              <a:t> </a:t>
            </a:r>
            <a:r>
              <a:rPr lang="en-AU" dirty="0" smtClean="0"/>
              <a:t>Total memory size is 18MB</a:t>
            </a:r>
          </a:p>
          <a:p>
            <a:pPr>
              <a:buFont typeface="Arial" pitchFamily="34" charset="0"/>
              <a:buChar char="•"/>
            </a:pPr>
            <a:r>
              <a:rPr lang="en-AU" dirty="0"/>
              <a:t> </a:t>
            </a:r>
            <a:r>
              <a:rPr lang="en-AU" dirty="0" err="1" smtClean="0"/>
              <a:t>RoadIDs</a:t>
            </a:r>
            <a:r>
              <a:rPr lang="en-AU" dirty="0" smtClean="0"/>
              <a:t> are received @50MHz</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n-AU" dirty="0" smtClean="0"/>
              <a:t>SLP1: overview and read process</a:t>
            </a:r>
            <a:endParaRPr lang="en-AU" dirty="0"/>
          </a:p>
        </p:txBody>
      </p:sp>
      <p:pic>
        <p:nvPicPr>
          <p:cNvPr id="5" name="4 - Θέση περιεχομένου" descr="system-view.jpg"/>
          <p:cNvPicPr>
            <a:picLocks noGrp="1" noChangeAspect="1"/>
          </p:cNvPicPr>
          <p:nvPr>
            <p:ph idx="1"/>
          </p:nvPr>
        </p:nvPicPr>
        <p:blipFill>
          <a:blip r:embed="rId2" cstate="print"/>
          <a:stretch>
            <a:fillRect/>
          </a:stretch>
        </p:blipFill>
        <p:spPr>
          <a:xfrm>
            <a:off x="3575050" y="2162613"/>
            <a:ext cx="5111750" cy="2073986"/>
          </a:xfrm>
        </p:spPr>
      </p:pic>
      <p:sp>
        <p:nvSpPr>
          <p:cNvPr id="4" name="3 - Θέση κειμένου"/>
          <p:cNvSpPr>
            <a:spLocks noGrp="1"/>
          </p:cNvSpPr>
          <p:nvPr>
            <p:ph type="body" sz="half" idx="2"/>
          </p:nvPr>
        </p:nvSpPr>
        <p:spPr>
          <a:xfrm>
            <a:off x="457200" y="1435100"/>
            <a:ext cx="3008313" cy="5194300"/>
          </a:xfrm>
        </p:spPr>
        <p:txBody>
          <a:bodyPr>
            <a:normAutofit/>
          </a:bodyPr>
          <a:lstStyle/>
          <a:p>
            <a:r>
              <a:rPr lang="en-AU" dirty="0" smtClean="0"/>
              <a:t>Data flow</a:t>
            </a:r>
          </a:p>
          <a:p>
            <a:pPr>
              <a:buFont typeface="Arial" pitchFamily="34" charset="0"/>
              <a:buChar char="•"/>
            </a:pPr>
            <a:r>
              <a:rPr lang="en-AU" dirty="0" smtClean="0"/>
              <a:t> The Data Organizer outputs two streams of hits</a:t>
            </a:r>
          </a:p>
          <a:p>
            <a:pPr>
              <a:buFont typeface="Arial" pitchFamily="34" charset="0"/>
              <a:buChar char="•"/>
            </a:pPr>
            <a:r>
              <a:rPr lang="en-AU" dirty="0"/>
              <a:t> </a:t>
            </a:r>
            <a:r>
              <a:rPr lang="en-AU" dirty="0" smtClean="0"/>
              <a:t>The total output rate is data dependant, it can vary from 1 hit / 2 clocks, to 2 hits/clock</a:t>
            </a:r>
          </a:p>
          <a:p>
            <a:pPr>
              <a:buFont typeface="Arial" pitchFamily="34" charset="0"/>
              <a:buChar char="•"/>
            </a:pPr>
            <a:r>
              <a:rPr lang="en-AU" dirty="0" smtClean="0"/>
              <a:t> If more than 4 hits are expected to exist in a </a:t>
            </a:r>
            <a:r>
              <a:rPr lang="en-AU" dirty="0" err="1" smtClean="0"/>
              <a:t>Superstrip</a:t>
            </a:r>
            <a:r>
              <a:rPr lang="en-AU" dirty="0" smtClean="0"/>
              <a:t> on average, it may be optimal to insert a FIFO at that point and run the Combination Extraction and Track Fitting stages as fast as possible, @500MHz or so.</a:t>
            </a:r>
          </a:p>
          <a:p>
            <a:endParaRPr lang="en-AU" dirty="0"/>
          </a:p>
          <a:p>
            <a:r>
              <a:rPr lang="en-AU" dirty="0" smtClean="0"/>
              <a:t>Notes</a:t>
            </a:r>
          </a:p>
          <a:p>
            <a:pPr>
              <a:buFont typeface="Arial" pitchFamily="34" charset="0"/>
              <a:buChar char="•"/>
            </a:pPr>
            <a:r>
              <a:rPr lang="en-AU" dirty="0" smtClean="0"/>
              <a:t> The dependence is on the number of hits/SSID. For an average of 3 hits stored per SSID, there is an average of 1 hit/clock cycle on the output</a:t>
            </a:r>
          </a:p>
          <a:p>
            <a:pPr>
              <a:buFont typeface="Arial" pitchFamily="34" charset="0"/>
              <a:buChar char="•"/>
            </a:pPr>
            <a:r>
              <a:rPr lang="en-AU" dirty="0"/>
              <a:t> </a:t>
            </a:r>
            <a:r>
              <a:rPr lang="en-AU" dirty="0" smtClean="0"/>
              <a:t>The </a:t>
            </a:r>
            <a:r>
              <a:rPr lang="en-AU" dirty="0" err="1" smtClean="0"/>
              <a:t>Kintex</a:t>
            </a:r>
            <a:r>
              <a:rPr lang="en-AU" dirty="0" smtClean="0"/>
              <a:t> DSP has an </a:t>
            </a:r>
            <a:r>
              <a:rPr lang="en-AU" dirty="0" err="1" smtClean="0"/>
              <a:t>fmax</a:t>
            </a:r>
            <a:r>
              <a:rPr lang="en-AU" dirty="0" smtClean="0"/>
              <a:t> of 650MHz and the FIFO elements 550MHz, so it should be possible to go 500MHz+ for the </a:t>
            </a:r>
            <a:r>
              <a:rPr lang="en-AU" dirty="0" err="1" smtClean="0"/>
              <a:t>Combinator</a:t>
            </a:r>
            <a:r>
              <a:rPr lang="en-AU" dirty="0" smtClean="0"/>
              <a:t> and TF</a:t>
            </a:r>
          </a:p>
          <a:p>
            <a:endParaRPr lang="en-AU"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n-AU" dirty="0" smtClean="0"/>
              <a:t>SLP1: Data Organizer write</a:t>
            </a:r>
            <a:endParaRPr lang="en-AU" dirty="0"/>
          </a:p>
        </p:txBody>
      </p:sp>
      <p:pic>
        <p:nvPicPr>
          <p:cNvPr id="5" name="4 - Θέση περιεχομένου" descr="system-view.jpg"/>
          <p:cNvPicPr>
            <a:picLocks noGrp="1" noChangeAspect="1"/>
          </p:cNvPicPr>
          <p:nvPr>
            <p:ph idx="1"/>
          </p:nvPr>
        </p:nvPicPr>
        <p:blipFill>
          <a:blip r:embed="rId2" cstate="print"/>
          <a:stretch>
            <a:fillRect/>
          </a:stretch>
        </p:blipFill>
        <p:spPr>
          <a:xfrm>
            <a:off x="3744680" y="2162612"/>
            <a:ext cx="5292515" cy="2637987"/>
          </a:xfrm>
        </p:spPr>
      </p:pic>
      <p:sp>
        <p:nvSpPr>
          <p:cNvPr id="4" name="3 - Θέση κειμένου"/>
          <p:cNvSpPr>
            <a:spLocks noGrp="1"/>
          </p:cNvSpPr>
          <p:nvPr>
            <p:ph type="body" sz="half" idx="2"/>
          </p:nvPr>
        </p:nvSpPr>
        <p:spPr>
          <a:xfrm>
            <a:off x="457200" y="1435100"/>
            <a:ext cx="3276600" cy="5194300"/>
          </a:xfrm>
        </p:spPr>
        <p:txBody>
          <a:bodyPr>
            <a:normAutofit/>
          </a:bodyPr>
          <a:lstStyle/>
          <a:p>
            <a:pPr>
              <a:buFont typeface="Arial" pitchFamily="34" charset="0"/>
              <a:buChar char="•"/>
            </a:pPr>
            <a:r>
              <a:rPr lang="en-AU" dirty="0" smtClean="0"/>
              <a:t> The hits are stored sequentially in a memory called Hit Memory</a:t>
            </a:r>
          </a:p>
          <a:p>
            <a:pPr>
              <a:buFont typeface="Arial" pitchFamily="34" charset="0"/>
              <a:buChar char="•"/>
            </a:pPr>
            <a:r>
              <a:rPr lang="en-AU" dirty="0"/>
              <a:t> </a:t>
            </a:r>
            <a:r>
              <a:rPr lang="en-AU" dirty="0" smtClean="0"/>
              <a:t>It has an address width of 10 bits (for 1024 hits)</a:t>
            </a:r>
          </a:p>
          <a:p>
            <a:pPr>
              <a:buFont typeface="Arial" pitchFamily="34" charset="0"/>
              <a:buChar char="•"/>
            </a:pPr>
            <a:r>
              <a:rPr lang="en-AU" dirty="0"/>
              <a:t> </a:t>
            </a:r>
            <a:r>
              <a:rPr lang="en-AU" dirty="0" smtClean="0"/>
              <a:t>A memory is used to hold the address the first hit of an SSID is stored to, in the Hit Memory</a:t>
            </a:r>
          </a:p>
          <a:p>
            <a:pPr>
              <a:buFont typeface="Arial" pitchFamily="34" charset="0"/>
              <a:buChar char="•"/>
            </a:pPr>
            <a:r>
              <a:rPr lang="en-AU" dirty="0"/>
              <a:t> </a:t>
            </a:r>
            <a:r>
              <a:rPr lang="en-AU" dirty="0" smtClean="0"/>
              <a:t>That is called Hit list pointer, it has a data width of 10 bits (like the address width of the HM) and an address width of 16 bits (like the SSIDs)</a:t>
            </a:r>
          </a:p>
          <a:p>
            <a:pPr>
              <a:buFont typeface="Arial" pitchFamily="34" charset="0"/>
              <a:buChar char="•"/>
            </a:pPr>
            <a:r>
              <a:rPr lang="en-AU" dirty="0"/>
              <a:t> </a:t>
            </a:r>
            <a:r>
              <a:rPr lang="en-AU" dirty="0" smtClean="0"/>
              <a:t>When an SSID doesn't have a hit stored, the corresponding address in that memory has to have a value of 0</a:t>
            </a:r>
          </a:p>
          <a:p>
            <a:pPr>
              <a:buFont typeface="Arial" pitchFamily="34" charset="0"/>
              <a:buChar char="•"/>
            </a:pPr>
            <a:r>
              <a:rPr lang="en-AU" dirty="0"/>
              <a:t> </a:t>
            </a:r>
            <a:r>
              <a:rPr lang="en-AU" dirty="0" smtClean="0"/>
              <a:t>Using a second port of width 320 bits data width, 32 addresses can be reset at once</a:t>
            </a:r>
          </a:p>
          <a:p>
            <a:pPr>
              <a:buFont typeface="Arial" pitchFamily="34" charset="0"/>
              <a:buChar char="•"/>
            </a:pPr>
            <a:r>
              <a:rPr lang="en-AU" dirty="0"/>
              <a:t> </a:t>
            </a:r>
            <a:r>
              <a:rPr lang="en-AU" dirty="0" smtClean="0"/>
              <a:t>A register file that gets reset at the start of each event keeps track of when a </a:t>
            </a:r>
            <a:r>
              <a:rPr lang="en-AU" dirty="0" err="1" smtClean="0"/>
              <a:t>neighborhood</a:t>
            </a:r>
            <a:r>
              <a:rPr lang="en-AU" dirty="0" smtClean="0"/>
              <a:t> (of 32 addresses) gets its first hit, to reset it</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n-AU" dirty="0" smtClean="0"/>
              <a:t>SLP1: Data Organizer read</a:t>
            </a:r>
            <a:endParaRPr lang="en-AU" dirty="0"/>
          </a:p>
        </p:txBody>
      </p:sp>
      <p:pic>
        <p:nvPicPr>
          <p:cNvPr id="5" name="4 - Θέση περιεχομένου" descr="system-view.jpg"/>
          <p:cNvPicPr>
            <a:picLocks noGrp="1" noChangeAspect="1"/>
          </p:cNvPicPr>
          <p:nvPr>
            <p:ph idx="1"/>
          </p:nvPr>
        </p:nvPicPr>
        <p:blipFill>
          <a:blip r:embed="rId2" cstate="print"/>
          <a:stretch>
            <a:fillRect/>
          </a:stretch>
        </p:blipFill>
        <p:spPr>
          <a:xfrm>
            <a:off x="3744680" y="2162612"/>
            <a:ext cx="5292515" cy="2637987"/>
          </a:xfrm>
        </p:spPr>
      </p:pic>
      <p:sp>
        <p:nvSpPr>
          <p:cNvPr id="4" name="3 - Θέση κειμένου"/>
          <p:cNvSpPr>
            <a:spLocks noGrp="1"/>
          </p:cNvSpPr>
          <p:nvPr>
            <p:ph type="body" sz="half" idx="2"/>
          </p:nvPr>
        </p:nvSpPr>
        <p:spPr>
          <a:xfrm>
            <a:off x="457200" y="1435100"/>
            <a:ext cx="3276600" cy="5194300"/>
          </a:xfrm>
        </p:spPr>
        <p:txBody>
          <a:bodyPr>
            <a:normAutofit/>
          </a:bodyPr>
          <a:lstStyle/>
          <a:p>
            <a:pPr>
              <a:buFont typeface="Arial" pitchFamily="34" charset="0"/>
              <a:buChar char="•"/>
            </a:pPr>
            <a:r>
              <a:rPr lang="en-AU" dirty="0" smtClean="0"/>
              <a:t> The hits are stored sequentially, but how do we find them and read them?</a:t>
            </a:r>
          </a:p>
          <a:p>
            <a:pPr>
              <a:buFont typeface="Arial" pitchFamily="34" charset="0"/>
              <a:buChar char="•"/>
            </a:pPr>
            <a:r>
              <a:rPr lang="en-AU" dirty="0" smtClean="0"/>
              <a:t> As said, the HLP holds the address of the first hit for a given SSID (or a 0 for the absence of a hit)</a:t>
            </a:r>
          </a:p>
          <a:p>
            <a:pPr>
              <a:buFont typeface="Arial" pitchFamily="34" charset="0"/>
              <a:buChar char="•"/>
            </a:pPr>
            <a:r>
              <a:rPr lang="en-AU" dirty="0"/>
              <a:t> </a:t>
            </a:r>
            <a:r>
              <a:rPr lang="en-AU" dirty="0" smtClean="0"/>
              <a:t>An additional memory is used (Next </a:t>
            </a:r>
            <a:r>
              <a:rPr lang="en-AU" dirty="0" err="1" smtClean="0"/>
              <a:t>addr</a:t>
            </a:r>
            <a:r>
              <a:rPr lang="en-AU" dirty="0" smtClean="0"/>
              <a:t> </a:t>
            </a:r>
            <a:r>
              <a:rPr lang="en-AU" dirty="0" err="1" smtClean="0"/>
              <a:t>mem</a:t>
            </a:r>
            <a:r>
              <a:rPr lang="en-AU" dirty="0" smtClean="0"/>
              <a:t>)</a:t>
            </a:r>
          </a:p>
          <a:p>
            <a:pPr lvl="1">
              <a:buFont typeface="Arial" pitchFamily="34" charset="0"/>
              <a:buChar char="•"/>
            </a:pPr>
            <a:r>
              <a:rPr lang="en-AU" dirty="0" smtClean="0"/>
              <a:t> Number of cells the same as the </a:t>
            </a:r>
            <a:r>
              <a:rPr lang="en-AU" dirty="0" err="1" smtClean="0"/>
              <a:t>HitMem</a:t>
            </a:r>
            <a:endParaRPr lang="en-AU" dirty="0" smtClean="0"/>
          </a:p>
          <a:p>
            <a:pPr lvl="1">
              <a:buFont typeface="Arial" pitchFamily="34" charset="0"/>
              <a:buChar char="•"/>
            </a:pPr>
            <a:r>
              <a:rPr lang="en-AU" dirty="0"/>
              <a:t> </a:t>
            </a:r>
            <a:r>
              <a:rPr lang="en-AU" dirty="0" smtClean="0"/>
              <a:t>Width of each cell, the width of the address of the </a:t>
            </a:r>
            <a:r>
              <a:rPr lang="en-AU" dirty="0" err="1" smtClean="0"/>
              <a:t>HitMem</a:t>
            </a:r>
            <a:endParaRPr lang="en-AU" dirty="0"/>
          </a:p>
          <a:p>
            <a:pPr>
              <a:buFont typeface="Arial" pitchFamily="34" charset="0"/>
              <a:buChar char="•"/>
            </a:pPr>
            <a:r>
              <a:rPr lang="en-AU" dirty="0" smtClean="0"/>
              <a:t> Given the address of some hit, the content of this memory is the address of the next hit of the same SS, or 0 if there isn't one</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n-AU" dirty="0" smtClean="0"/>
              <a:t>SLP1: Data Organizer read</a:t>
            </a:r>
            <a:endParaRPr lang="en-AU" dirty="0"/>
          </a:p>
        </p:txBody>
      </p:sp>
      <p:pic>
        <p:nvPicPr>
          <p:cNvPr id="5" name="4 - Θέση περιεχομένου" descr="system-view.jpg"/>
          <p:cNvPicPr>
            <a:picLocks noGrp="1" noChangeAspect="1"/>
          </p:cNvPicPr>
          <p:nvPr>
            <p:ph idx="1"/>
          </p:nvPr>
        </p:nvPicPr>
        <p:blipFill>
          <a:blip r:embed="rId2" cstate="print"/>
          <a:stretch>
            <a:fillRect/>
          </a:stretch>
        </p:blipFill>
        <p:spPr>
          <a:xfrm>
            <a:off x="3744680" y="2162612"/>
            <a:ext cx="5292515" cy="2637987"/>
          </a:xfrm>
        </p:spPr>
      </p:pic>
      <p:sp>
        <p:nvSpPr>
          <p:cNvPr id="4" name="3 - Θέση κειμένου"/>
          <p:cNvSpPr>
            <a:spLocks noGrp="1"/>
          </p:cNvSpPr>
          <p:nvPr>
            <p:ph type="body" sz="half" idx="2"/>
          </p:nvPr>
        </p:nvSpPr>
        <p:spPr>
          <a:xfrm>
            <a:off x="457200" y="1435100"/>
            <a:ext cx="3276600" cy="5194300"/>
          </a:xfrm>
        </p:spPr>
        <p:txBody>
          <a:bodyPr>
            <a:normAutofit/>
          </a:bodyPr>
          <a:lstStyle/>
          <a:p>
            <a:pPr>
              <a:buFont typeface="Arial" pitchFamily="34" charset="0"/>
              <a:buChar char="•"/>
            </a:pPr>
            <a:r>
              <a:rPr lang="en-AU" dirty="0" smtClean="0"/>
              <a:t> To fill this memory up, as a hit of an irrelevant SS arrives, we need to not only know the address of the first hit stored and the address the new hit goes into, but also the address of the last hit that was stored at that time</a:t>
            </a:r>
          </a:p>
          <a:p>
            <a:pPr>
              <a:buFont typeface="Arial" pitchFamily="34" charset="0"/>
              <a:buChar char="•"/>
            </a:pPr>
            <a:r>
              <a:rPr lang="en-AU" dirty="0"/>
              <a:t> </a:t>
            </a:r>
            <a:r>
              <a:rPr lang="en-AU" dirty="0" smtClean="0"/>
              <a:t>This information is kept up to date in the Last </a:t>
            </a:r>
            <a:r>
              <a:rPr lang="en-AU" dirty="0" err="1" smtClean="0"/>
              <a:t>addr</a:t>
            </a:r>
            <a:r>
              <a:rPr lang="en-AU" dirty="0" smtClean="0"/>
              <a:t> </a:t>
            </a:r>
            <a:r>
              <a:rPr lang="en-AU" dirty="0" err="1" smtClean="0"/>
              <a:t>mem</a:t>
            </a:r>
            <a:endParaRPr lang="en-AU" dirty="0"/>
          </a:p>
          <a:p>
            <a:pPr>
              <a:buFont typeface="Arial" pitchFamily="34" charset="0"/>
              <a:buChar char="•"/>
            </a:pPr>
            <a:r>
              <a:rPr lang="en-AU" dirty="0"/>
              <a:t> </a:t>
            </a:r>
            <a:r>
              <a:rPr lang="en-AU" dirty="0" smtClean="0"/>
              <a:t>To read the data, the </a:t>
            </a:r>
            <a:r>
              <a:rPr lang="en-AU" dirty="0" smtClean="0"/>
              <a:t>Next </a:t>
            </a:r>
            <a:r>
              <a:rPr lang="en-AU" dirty="0" err="1" smtClean="0"/>
              <a:t>addr</a:t>
            </a:r>
            <a:r>
              <a:rPr lang="en-AU" dirty="0" smtClean="0"/>
              <a:t> </a:t>
            </a:r>
            <a:r>
              <a:rPr lang="en-AU" dirty="0" err="1" smtClean="0"/>
              <a:t>mem</a:t>
            </a:r>
            <a:r>
              <a:rPr lang="en-AU" dirty="0" smtClean="0"/>
              <a:t> is used to get all the hits for each SS</a:t>
            </a:r>
          </a:p>
          <a:p>
            <a:pPr>
              <a:buFont typeface="Arial" pitchFamily="34" charset="0"/>
              <a:buChar char="•"/>
            </a:pPr>
            <a:r>
              <a:rPr lang="en-AU" dirty="0"/>
              <a:t> </a:t>
            </a:r>
            <a:r>
              <a:rPr lang="en-AU" dirty="0" smtClean="0"/>
              <a:t>For maximum throughput, both the ports of the memory are used at the same time, one providing addresses for one SS, the while the other providing for another.</a:t>
            </a:r>
          </a:p>
          <a:p>
            <a:pPr>
              <a:buFont typeface="Arial" pitchFamily="34" charset="0"/>
              <a:buChar char="•"/>
            </a:pPr>
            <a:r>
              <a:rPr lang="en-AU" dirty="0" smtClean="0"/>
              <a:t> These two address buses feed the two ports of the </a:t>
            </a:r>
            <a:r>
              <a:rPr lang="en-AU" dirty="0" err="1" smtClean="0"/>
              <a:t>HitMem</a:t>
            </a:r>
            <a:r>
              <a:rPr lang="en-AU" dirty="0" smtClean="0"/>
              <a:t>, producing two concurrent streams of hits.</a:t>
            </a:r>
          </a:p>
          <a:p>
            <a:pPr>
              <a:buFont typeface="Arial" pitchFamily="34" charset="0"/>
              <a:buChar char="•"/>
            </a:pPr>
            <a:r>
              <a:rPr lang="en-AU" dirty="0"/>
              <a:t> </a:t>
            </a:r>
            <a:r>
              <a:rPr lang="en-AU" dirty="0" smtClean="0"/>
              <a:t>Hence, the need for the two data lanes at the output side</a:t>
            </a:r>
          </a:p>
        </p:txBody>
      </p:sp>
      <p:pic>
        <p:nvPicPr>
          <p:cNvPr id="6" name="5 - Εικόνα" descr="data_output.png"/>
          <p:cNvPicPr>
            <a:picLocks noChangeAspect="1"/>
          </p:cNvPicPr>
          <p:nvPr/>
        </p:nvPicPr>
        <p:blipFill>
          <a:blip r:embed="rId3"/>
          <a:stretch>
            <a:fillRect/>
          </a:stretch>
        </p:blipFill>
        <p:spPr>
          <a:xfrm>
            <a:off x="0" y="5906360"/>
            <a:ext cx="9144000" cy="951639"/>
          </a:xfrm>
          <a:prstGeom prst="rect">
            <a:avLst/>
          </a:prstGeom>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n-AU" dirty="0" smtClean="0"/>
              <a:t>SLP1: resource considerations</a:t>
            </a:r>
            <a:endParaRPr lang="en-AU" dirty="0"/>
          </a:p>
        </p:txBody>
      </p:sp>
      <p:sp>
        <p:nvSpPr>
          <p:cNvPr id="4" name="3 - Θέση κειμένου"/>
          <p:cNvSpPr>
            <a:spLocks noGrp="1"/>
          </p:cNvSpPr>
          <p:nvPr>
            <p:ph type="body" sz="half" idx="2"/>
          </p:nvPr>
        </p:nvSpPr>
        <p:spPr>
          <a:xfrm>
            <a:off x="457200" y="1435100"/>
            <a:ext cx="3008313" cy="5194300"/>
          </a:xfrm>
        </p:spPr>
        <p:txBody>
          <a:bodyPr>
            <a:normAutofit/>
          </a:bodyPr>
          <a:lstStyle/>
          <a:p>
            <a:pPr>
              <a:buFont typeface="Arial" pitchFamily="34" charset="0"/>
              <a:buChar char="•"/>
            </a:pPr>
            <a:r>
              <a:rPr lang="en-AU" dirty="0" smtClean="0"/>
              <a:t> Since for SLP1 the goal is the lowest latency possible, the pipelined mode of the </a:t>
            </a:r>
            <a:r>
              <a:rPr lang="en-AU" dirty="0" err="1" smtClean="0"/>
              <a:t>AMChip</a:t>
            </a:r>
            <a:r>
              <a:rPr lang="en-AU" dirty="0" smtClean="0"/>
              <a:t> won't be used</a:t>
            </a:r>
          </a:p>
          <a:p>
            <a:pPr>
              <a:buFont typeface="Arial" pitchFamily="34" charset="0"/>
              <a:buChar char="•"/>
            </a:pPr>
            <a:r>
              <a:rPr lang="en-AU" dirty="0"/>
              <a:t> </a:t>
            </a:r>
            <a:r>
              <a:rPr lang="en-AU" dirty="0" smtClean="0"/>
              <a:t>Then, only one copy of the DO structure is needed in the device</a:t>
            </a:r>
          </a:p>
          <a:p>
            <a:pPr>
              <a:buFont typeface="Arial" pitchFamily="34" charset="0"/>
              <a:buChar char="•"/>
            </a:pPr>
            <a:r>
              <a:rPr lang="en-AU" dirty="0" smtClean="0"/>
              <a:t> A placeholder design was made, with the DO components for each layer placed and their I/Os connected via FIFO interfaces with 8 GTX</a:t>
            </a:r>
            <a:r>
              <a:rPr lang="en-AU" dirty="0"/>
              <a:t> </a:t>
            </a:r>
            <a:r>
              <a:rPr lang="en-AU" dirty="0" smtClean="0"/>
              <a:t>transceivers</a:t>
            </a:r>
          </a:p>
          <a:p>
            <a:pPr>
              <a:buFont typeface="Arial" pitchFamily="34" charset="0"/>
              <a:buChar char="•"/>
            </a:pPr>
            <a:r>
              <a:rPr lang="en-AU" dirty="0" smtClean="0"/>
              <a:t> The resource requirements for that, after implementation on the target device (XC7K325T), are listed here</a:t>
            </a:r>
          </a:p>
          <a:p>
            <a:endParaRPr lang="en-AU" dirty="0" smtClean="0"/>
          </a:p>
        </p:txBody>
      </p:sp>
      <p:pic>
        <p:nvPicPr>
          <p:cNvPr id="9" name="8 - Θέση περιεχομένου" descr="fpga_placement.png"/>
          <p:cNvPicPr>
            <a:picLocks noGrp="1" noChangeAspect="1"/>
          </p:cNvPicPr>
          <p:nvPr>
            <p:ph idx="1"/>
          </p:nvPr>
        </p:nvPicPr>
        <p:blipFill>
          <a:blip r:embed="rId2"/>
          <a:stretch>
            <a:fillRect/>
          </a:stretch>
        </p:blipFill>
        <p:spPr>
          <a:xfrm>
            <a:off x="4451094" y="273050"/>
            <a:ext cx="3359662" cy="5853113"/>
          </a:xfrm>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n-AU" dirty="0" smtClean="0"/>
              <a:t>SLP1: resource considerations</a:t>
            </a:r>
            <a:endParaRPr lang="en-AU" dirty="0"/>
          </a:p>
        </p:txBody>
      </p:sp>
      <p:sp>
        <p:nvSpPr>
          <p:cNvPr id="4" name="3 - Θέση κειμένου"/>
          <p:cNvSpPr>
            <a:spLocks noGrp="1"/>
          </p:cNvSpPr>
          <p:nvPr>
            <p:ph type="body" sz="half" idx="2"/>
          </p:nvPr>
        </p:nvSpPr>
        <p:spPr>
          <a:xfrm>
            <a:off x="457200" y="1435100"/>
            <a:ext cx="3008313" cy="5194300"/>
          </a:xfrm>
        </p:spPr>
        <p:txBody>
          <a:bodyPr>
            <a:normAutofit/>
          </a:bodyPr>
          <a:lstStyle/>
          <a:p>
            <a:pPr>
              <a:buFont typeface="Arial" pitchFamily="34" charset="0"/>
              <a:buChar char="•"/>
            </a:pPr>
            <a:r>
              <a:rPr lang="en-AU" dirty="0" smtClean="0"/>
              <a:t> The resource requirements for that, after implementation on the target device (XC7K325T), are listed here</a:t>
            </a:r>
          </a:p>
          <a:p>
            <a:pPr>
              <a:buFont typeface="Arial" pitchFamily="34" charset="0"/>
              <a:buChar char="•"/>
            </a:pPr>
            <a:r>
              <a:rPr lang="en-AU" dirty="0"/>
              <a:t> </a:t>
            </a:r>
            <a:r>
              <a:rPr lang="en-AU" dirty="0" smtClean="0"/>
              <a:t>The FF and LUT requirements can be considered to be low</a:t>
            </a:r>
          </a:p>
          <a:p>
            <a:pPr>
              <a:buFont typeface="Arial" pitchFamily="34" charset="0"/>
              <a:buChar char="•"/>
            </a:pPr>
            <a:r>
              <a:rPr lang="en-AU" dirty="0"/>
              <a:t> </a:t>
            </a:r>
            <a:r>
              <a:rPr lang="en-AU" dirty="0" smtClean="0"/>
              <a:t>40% of the total BRAM is used, leaving plenty for other things</a:t>
            </a:r>
          </a:p>
          <a:p>
            <a:endParaRPr lang="en-AU" dirty="0" smtClean="0"/>
          </a:p>
          <a:p>
            <a:endParaRPr lang="en-AU" dirty="0"/>
          </a:p>
          <a:p>
            <a:r>
              <a:rPr lang="en-AU" dirty="0" smtClean="0"/>
              <a:t>A detail: on the locations where the DO parts are located, the DSP sliced may not be easily reached by other parts? The absolute worst case would be to consider ~30% of the DSP resources taken, but this has to be looked into.</a:t>
            </a:r>
          </a:p>
          <a:p>
            <a:endParaRPr lang="en-AU" dirty="0" smtClean="0"/>
          </a:p>
        </p:txBody>
      </p:sp>
      <p:pic>
        <p:nvPicPr>
          <p:cNvPr id="6" name="5 - Θέση περιεχομένου" descr="utilization.png"/>
          <p:cNvPicPr>
            <a:picLocks noGrp="1" noChangeAspect="1"/>
          </p:cNvPicPr>
          <p:nvPr>
            <p:ph idx="1"/>
          </p:nvPr>
        </p:nvPicPr>
        <p:blipFill>
          <a:blip r:embed="rId2"/>
          <a:stretch>
            <a:fillRect/>
          </a:stretch>
        </p:blipFill>
        <p:spPr>
          <a:xfrm>
            <a:off x="4267200" y="990600"/>
            <a:ext cx="4111345" cy="4099698"/>
          </a:xfrm>
        </p:spPr>
      </p:pic>
    </p:spTree>
  </p:cSld>
  <p:clrMapOvr>
    <a:masterClrMapping/>
  </p:clrMapOvr>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207</TotalTime>
  <Words>1230</Words>
  <Application>Microsoft Office PowerPoint</Application>
  <PresentationFormat>Προβολή στην οθόνη (4:3)</PresentationFormat>
  <Paragraphs>86</Paragraphs>
  <Slides>11</Slides>
  <Notes>0</Notes>
  <HiddenSlides>0</HiddenSlides>
  <MMClips>0</MMClips>
  <ScaleCrop>false</ScaleCrop>
  <HeadingPairs>
    <vt:vector size="4" baseType="variant">
      <vt:variant>
        <vt:lpstr>Θέμα</vt:lpstr>
      </vt:variant>
      <vt:variant>
        <vt:i4>1</vt:i4>
      </vt:variant>
      <vt:variant>
        <vt:lpstr>Τίτλοι διαφανειών</vt:lpstr>
      </vt:variant>
      <vt:variant>
        <vt:i4>11</vt:i4>
      </vt:variant>
    </vt:vector>
  </HeadingPairs>
  <TitlesOfParts>
    <vt:vector size="12" baseType="lpstr">
      <vt:lpstr>Θέμα του Office</vt:lpstr>
      <vt:lpstr>SLP1 design</vt:lpstr>
      <vt:lpstr>SLP1: overview and write process</vt:lpstr>
      <vt:lpstr>SLP1: overview and read process</vt:lpstr>
      <vt:lpstr>SLP1: overview and read process</vt:lpstr>
      <vt:lpstr>SLP1: Data Organizer write</vt:lpstr>
      <vt:lpstr>SLP1: Data Organizer read</vt:lpstr>
      <vt:lpstr>SLP1: Data Organizer read</vt:lpstr>
      <vt:lpstr>SLP1: resource considerations</vt:lpstr>
      <vt:lpstr>SLP1: resource considerations</vt:lpstr>
      <vt:lpstr>SLP1: power considerations</vt:lpstr>
      <vt:lpstr>SLP1: general considerations</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SLP1 design</dc:title>
  <dc:creator>chgentso</dc:creator>
  <cp:lastModifiedBy>chgentso</cp:lastModifiedBy>
  <cp:revision>49</cp:revision>
  <dcterms:created xsi:type="dcterms:W3CDTF">2014-04-09T19:25:45Z</dcterms:created>
  <dcterms:modified xsi:type="dcterms:W3CDTF">2014-04-09T22:58:43Z</dcterms:modified>
</cp:coreProperties>
</file>