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67" r:id="rId3"/>
    <p:sldId id="277" r:id="rId4"/>
    <p:sldId id="279" r:id="rId5"/>
    <p:sldId id="280" r:id="rId6"/>
    <p:sldId id="281" r:id="rId7"/>
    <p:sldId id="282" r:id="rId8"/>
    <p:sldId id="28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>
        <p:scale>
          <a:sx n="70" d="100"/>
          <a:sy n="70" d="100"/>
        </p:scale>
        <p:origin x="-1986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9045B-B413-411C-BAE0-8D42CC3615A4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70741-BEC4-4D25-9E03-BD9E68440F5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8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7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3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68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28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8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9737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1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5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58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1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9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0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1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23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172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051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29396" y="3068960"/>
            <a:ext cx="8424936" cy="145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Beta-</a:t>
            </a:r>
            <a:r>
              <a:rPr lang="it-IT" sz="4000" b="1" dirty="0" err="1" smtClean="0">
                <a:solidFill>
                  <a:srgbClr val="FF0000"/>
                </a:solidFill>
              </a:rPr>
              <a:t>delayed</a:t>
            </a:r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</a:rPr>
              <a:t>neutron</a:t>
            </a:r>
            <a:endParaRPr lang="it-IT" sz="40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</a:rPr>
              <a:t>spectroscopy</a:t>
            </a:r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</a:rPr>
              <a:t>at</a:t>
            </a:r>
            <a:r>
              <a:rPr lang="it-IT" sz="4000" b="1" dirty="0" smtClean="0">
                <a:solidFill>
                  <a:srgbClr val="FF0000"/>
                </a:solidFill>
              </a:rPr>
              <a:t> SPES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mode.obspm.fr/plugins/auto/sarkaspip/v3.2.28/images/logo_ip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80" y="1304377"/>
            <a:ext cx="2223368" cy="130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85184"/>
            <a:ext cx="1573907" cy="138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lnl.infn.it/~spes/images/logoSPES2008_med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4881879"/>
            <a:ext cx="55530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88640"/>
            <a:ext cx="91440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1" hangingPunct="1"/>
            <a:r>
              <a:rPr lang="fr-FR" altLang="en-US" dirty="0" smtClean="0">
                <a:latin typeface="Calibri" pitchFamily="34" charset="0"/>
              </a:rPr>
              <a:t> </a:t>
            </a:r>
            <a:r>
              <a:rPr lang="fr-FR" altLang="en-US" dirty="0" err="1" smtClean="0">
                <a:latin typeface="Calibri" pitchFamily="34" charset="0"/>
              </a:rPr>
              <a:t>Why</a:t>
            </a:r>
            <a:r>
              <a:rPr lang="fr-FR" altLang="en-US" dirty="0" smtClean="0">
                <a:latin typeface="Calibri" pitchFamily="34" charset="0"/>
              </a:rPr>
              <a:t> </a:t>
            </a:r>
            <a:r>
              <a:rPr lang="el-GR" altLang="en-US" dirty="0" smtClean="0">
                <a:latin typeface="Calibri" pitchFamily="34" charset="0"/>
              </a:rPr>
              <a:t>β</a:t>
            </a:r>
            <a:r>
              <a:rPr lang="it-IT" altLang="en-US" dirty="0" smtClean="0">
                <a:latin typeface="Calibri" pitchFamily="34" charset="0"/>
              </a:rPr>
              <a:t>-</a:t>
            </a:r>
            <a:r>
              <a:rPr lang="it-IT" altLang="en-US" dirty="0" err="1" smtClean="0">
                <a:latin typeface="Calibri" pitchFamily="34" charset="0"/>
              </a:rPr>
              <a:t>delayed</a:t>
            </a:r>
            <a:r>
              <a:rPr lang="it-IT" altLang="en-US" dirty="0" smtClean="0">
                <a:latin typeface="Calibri" pitchFamily="34" charset="0"/>
              </a:rPr>
              <a:t> </a:t>
            </a:r>
            <a:r>
              <a:rPr lang="fr-FR" altLang="en-US" dirty="0" smtClean="0">
                <a:latin typeface="Calibri" pitchFamily="34" charset="0"/>
              </a:rPr>
              <a:t>neutron </a:t>
            </a:r>
            <a:r>
              <a:rPr lang="fr-FR" altLang="en-US" dirty="0" err="1" smtClean="0">
                <a:latin typeface="Calibri" pitchFamily="34" charset="0"/>
              </a:rPr>
              <a:t>spectroscopy</a:t>
            </a:r>
            <a:r>
              <a:rPr lang="fr-FR" altLang="en-US" dirty="0" smtClean="0">
                <a:latin typeface="Calibri" pitchFamily="34" charset="0"/>
              </a:rPr>
              <a:t>?</a:t>
            </a:r>
          </a:p>
        </p:txBody>
      </p:sp>
      <p:sp>
        <p:nvSpPr>
          <p:cNvPr id="87" name="Text Box 3"/>
          <p:cNvSpPr txBox="1">
            <a:spLocks noChangeArrowheads="1"/>
          </p:cNvSpPr>
          <p:nvPr/>
        </p:nvSpPr>
        <p:spPr bwMode="auto">
          <a:xfrm>
            <a:off x="251520" y="1412776"/>
            <a:ext cx="8784976" cy="371513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dist="107933" dir="8100000" algn="ctr" rotWithShape="0">
              <a:srgbClr val="330033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dirty="0" smtClean="0">
                <a:latin typeface="+mj-lt"/>
              </a:rPr>
              <a:t>In </a:t>
            </a:r>
            <a:r>
              <a:rPr lang="it-IT" dirty="0" err="1" smtClean="0">
                <a:latin typeface="+mj-lt"/>
              </a:rPr>
              <a:t>neutron-rich</a:t>
            </a:r>
            <a:r>
              <a:rPr lang="it-IT" dirty="0" smtClean="0">
                <a:latin typeface="+mj-lt"/>
              </a:rPr>
              <a:t> nuclei the beta-</a:t>
            </a:r>
            <a:r>
              <a:rPr lang="it-IT" dirty="0" err="1" smtClean="0">
                <a:latin typeface="+mj-lt"/>
              </a:rPr>
              <a:t>decay</a:t>
            </a:r>
            <a:r>
              <a:rPr lang="it-IT" dirty="0" smtClean="0">
                <a:latin typeface="+mj-lt"/>
              </a:rPr>
              <a:t> Q </a:t>
            </a:r>
            <a:r>
              <a:rPr lang="it-IT" dirty="0" err="1" smtClean="0">
                <a:latin typeface="+mj-lt"/>
              </a:rPr>
              <a:t>value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increases</a:t>
            </a:r>
            <a:r>
              <a:rPr lang="it-IT" dirty="0" smtClean="0">
                <a:latin typeface="+mj-lt"/>
              </a:rPr>
              <a:t> to </a:t>
            </a:r>
            <a:r>
              <a:rPr lang="it-IT" dirty="0" err="1" smtClean="0">
                <a:latin typeface="+mj-lt"/>
              </a:rPr>
              <a:t>values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well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above</a:t>
            </a:r>
            <a:r>
              <a:rPr lang="it-IT" dirty="0" smtClean="0">
                <a:latin typeface="+mj-lt"/>
              </a:rPr>
              <a:t> 10 </a:t>
            </a:r>
            <a:r>
              <a:rPr lang="it-IT" dirty="0" err="1" smtClean="0">
                <a:latin typeface="+mj-lt"/>
              </a:rPr>
              <a:t>MeV</a:t>
            </a:r>
            <a:endParaRPr lang="it-IT" baseline="-25000" dirty="0">
              <a:cs typeface="Arial" charset="0"/>
            </a:endParaRPr>
          </a:p>
        </p:txBody>
      </p:sp>
      <p:pic>
        <p:nvPicPr>
          <p:cNvPr id="1026" name="Picture 2" descr="C:\Users\andrea\Desktop\POSTDOCLNL\SPES_WORKSHOP\210Hg_643keV_timeDG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95808"/>
            <a:ext cx="1224136" cy="212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drea\Desktop\POSTDOCLNL\SPES_WORKSHOP\Cattur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464496" cy="326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drea\Desktop\POSTDOCLNL\SPES_WORKSHOP\Cattura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087" y="4294761"/>
            <a:ext cx="3681374" cy="252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ndrea\Desktop\POSTDOCLNL\SPES_WORKSHOP\Cattura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27024"/>
            <a:ext cx="1367260" cy="241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5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07504" y="188640"/>
            <a:ext cx="885698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1" hangingPunct="1"/>
            <a:r>
              <a:rPr lang="fr-FR" altLang="en-US" dirty="0" smtClean="0">
                <a:latin typeface="Calibri" pitchFamily="34" charset="0"/>
              </a:rPr>
              <a:t> </a:t>
            </a:r>
            <a:r>
              <a:rPr lang="fr-FR" altLang="en-US" dirty="0" err="1" smtClean="0">
                <a:latin typeface="Calibri" pitchFamily="34" charset="0"/>
              </a:rPr>
              <a:t>Discrete</a:t>
            </a:r>
            <a:r>
              <a:rPr lang="fr-FR" altLang="en-US" dirty="0" smtClean="0">
                <a:latin typeface="Calibri" pitchFamily="34" charset="0"/>
              </a:rPr>
              <a:t> </a:t>
            </a:r>
            <a:r>
              <a:rPr lang="fr-FR" altLang="en-US" dirty="0" err="1" smtClean="0">
                <a:latin typeface="Calibri" pitchFamily="34" charset="0"/>
              </a:rPr>
              <a:t>nuclear</a:t>
            </a:r>
            <a:r>
              <a:rPr lang="fr-FR" altLang="en-US" dirty="0" smtClean="0">
                <a:latin typeface="Calibri" pitchFamily="34" charset="0"/>
              </a:rPr>
              <a:t> </a:t>
            </a:r>
            <a:r>
              <a:rPr lang="fr-FR" altLang="en-US" dirty="0" smtClean="0">
                <a:latin typeface="Calibri" pitchFamily="34" charset="0"/>
              </a:rPr>
              <a:t>structure: ex. of </a:t>
            </a:r>
            <a:r>
              <a:rPr lang="fr-FR" altLang="en-US" baseline="30000" dirty="0" smtClean="0">
                <a:latin typeface="Calibri" pitchFamily="34" charset="0"/>
              </a:rPr>
              <a:t>51</a:t>
            </a:r>
            <a:r>
              <a:rPr lang="fr-FR" altLang="en-US" dirty="0" smtClean="0">
                <a:latin typeface="Calibri" pitchFamily="34" charset="0"/>
              </a:rPr>
              <a:t>Ca</a:t>
            </a:r>
            <a:endParaRPr lang="fr-FR" altLang="en-US" dirty="0" smtClean="0">
              <a:latin typeface="Calibri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504" y="1268760"/>
            <a:ext cx="5688632" cy="648512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dist="107933" dir="8100000" algn="ctr" rotWithShape="0">
              <a:srgbClr val="330033">
                <a:alpha val="50026"/>
              </a:srgbClr>
            </a:outerShdw>
          </a:effectLst>
          <a:extLst/>
        </p:spPr>
        <p:txBody>
          <a:bodyPr wrap="square" lIns="90000" tIns="46800" rIns="90000" bIns="46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Example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of Ca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isotopes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: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many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intersting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states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above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the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neutron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separation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threshold</a:t>
            </a:r>
            <a:endParaRPr lang="it-IT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95765"/>
            <a:ext cx="3888432" cy="270138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009335" y="2420888"/>
            <a:ext cx="2383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G. Hagen et al., Phys. </a:t>
            </a:r>
            <a:r>
              <a:rPr lang="en-US" sz="1400" dirty="0"/>
              <a:t>Rev. </a:t>
            </a:r>
            <a:r>
              <a:rPr lang="en-US" sz="1400" dirty="0" err="1"/>
              <a:t>Lett</a:t>
            </a:r>
            <a:r>
              <a:rPr lang="en-US" sz="1400" dirty="0"/>
              <a:t>. 109, 032502 (2012)</a:t>
            </a:r>
          </a:p>
        </p:txBody>
      </p:sp>
      <p:pic>
        <p:nvPicPr>
          <p:cNvPr id="6" name="Picture 4" descr="C:\Users\andrea\Desktop\POSTDOCLNL\SPES_WORKSHOP\51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84" y="1279710"/>
            <a:ext cx="2732201" cy="509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72054" y="4504735"/>
            <a:ext cx="2115269" cy="2033506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dist="107933" dir="8100000" algn="ctr" rotWithShape="0">
              <a:srgbClr val="330033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dirty="0" err="1" smtClean="0">
                <a:latin typeface="+mj-lt"/>
              </a:rPr>
              <a:t>One</a:t>
            </a:r>
            <a:r>
              <a:rPr lang="it-IT" dirty="0" smtClean="0">
                <a:latin typeface="+mj-lt"/>
              </a:rPr>
              <a:t> state </a:t>
            </a:r>
            <a:r>
              <a:rPr lang="it-IT" dirty="0" err="1" smtClean="0">
                <a:latin typeface="+mj-lt"/>
              </a:rPr>
              <a:t>well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populated</a:t>
            </a:r>
            <a:r>
              <a:rPr lang="it-IT" dirty="0" smtClean="0">
                <a:latin typeface="+mj-lt"/>
              </a:rPr>
              <a:t>: </a:t>
            </a:r>
            <a:r>
              <a:rPr lang="it-IT" dirty="0" err="1" smtClean="0">
                <a:latin typeface="+mj-lt"/>
              </a:rPr>
              <a:t>what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is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it</a:t>
            </a:r>
            <a:r>
              <a:rPr lang="it-IT" dirty="0" smtClean="0">
                <a:latin typeface="+mj-lt"/>
              </a:rPr>
              <a:t>? </a:t>
            </a:r>
            <a:r>
              <a:rPr lang="it-IT" dirty="0" err="1" smtClean="0">
                <a:latin typeface="+mj-lt"/>
              </a:rPr>
              <a:t>Larger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statistics</a:t>
            </a:r>
            <a:r>
              <a:rPr lang="it-IT" dirty="0" smtClean="0">
                <a:latin typeface="+mj-lt"/>
              </a:rPr>
              <a:t>, </a:t>
            </a:r>
            <a:r>
              <a:rPr lang="it-IT" dirty="0" err="1" smtClean="0">
                <a:latin typeface="+mj-lt"/>
              </a:rPr>
              <a:t>better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energy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resolution</a:t>
            </a:r>
            <a:r>
              <a:rPr lang="it-IT" dirty="0" smtClean="0">
                <a:latin typeface="+mj-lt"/>
              </a:rPr>
              <a:t> and gamma/n </a:t>
            </a:r>
            <a:r>
              <a:rPr lang="it-IT" dirty="0" err="1" smtClean="0">
                <a:latin typeface="+mj-lt"/>
              </a:rPr>
              <a:t>discrimination</a:t>
            </a:r>
            <a:endParaRPr lang="it-IT" baseline="-25000" dirty="0">
              <a:cs typeface="Arial" charset="0"/>
            </a:endParaRPr>
          </a:p>
        </p:txBody>
      </p:sp>
      <p:pic>
        <p:nvPicPr>
          <p:cNvPr id="8" name="Picture 5" descr="C:\Users\andrea\Desktop\POSTDOCLNL\SPES_WORKSHOP\51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1" y="4653136"/>
            <a:ext cx="376049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395536" y="646123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/>
              <a:t>F. Perrot et al., Phys. </a:t>
            </a:r>
            <a:r>
              <a:rPr lang="en-US" sz="1400" dirty="0"/>
              <a:t>Rev. C 74, 014313 (2006)</a:t>
            </a:r>
          </a:p>
        </p:txBody>
      </p:sp>
    </p:spTree>
    <p:extLst>
      <p:ext uri="{BB962C8B-B14F-4D97-AF65-F5344CB8AC3E}">
        <p14:creationId xmlns:p14="http://schemas.microsoft.com/office/powerpoint/2010/main" val="1495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07504" y="188640"/>
            <a:ext cx="892899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1" hangingPunct="1"/>
            <a:r>
              <a:rPr lang="fr-FR" altLang="en-US" dirty="0" smtClean="0">
                <a:latin typeface="Calibri" pitchFamily="34" charset="0"/>
              </a:rPr>
              <a:t> </a:t>
            </a:r>
            <a:r>
              <a:rPr lang="fr-FR" altLang="en-US" baseline="30000" dirty="0" smtClean="0">
                <a:latin typeface="Calibri" pitchFamily="34" charset="0"/>
              </a:rPr>
              <a:t>53</a:t>
            </a:r>
            <a:r>
              <a:rPr lang="fr-FR" altLang="en-US" dirty="0" smtClean="0">
                <a:latin typeface="Calibri" pitchFamily="34" charset="0"/>
              </a:rPr>
              <a:t>Ca </a:t>
            </a:r>
            <a:r>
              <a:rPr lang="el-GR" altLang="en-US" dirty="0">
                <a:latin typeface="Calibri" pitchFamily="34" charset="0"/>
              </a:rPr>
              <a:t>β-</a:t>
            </a:r>
            <a:r>
              <a:rPr lang="fr-FR" altLang="en-US" dirty="0" err="1">
                <a:latin typeface="Calibri" pitchFamily="34" charset="0"/>
              </a:rPr>
              <a:t>delayed</a:t>
            </a:r>
            <a:r>
              <a:rPr lang="fr-FR" altLang="en-US" dirty="0">
                <a:latin typeface="Calibri" pitchFamily="34" charset="0"/>
              </a:rPr>
              <a:t> neutron </a:t>
            </a:r>
            <a:r>
              <a:rPr lang="fr-FR" altLang="en-US" dirty="0" err="1">
                <a:latin typeface="Calibri" pitchFamily="34" charset="0"/>
              </a:rPr>
              <a:t>spectroscopy</a:t>
            </a:r>
            <a:r>
              <a:rPr lang="fr-FR" altLang="en-US" dirty="0">
                <a:latin typeface="Calibri" pitchFamily="34" charset="0"/>
              </a:rPr>
              <a:t>  </a:t>
            </a:r>
            <a:endParaRPr lang="fr-FR" altLang="en-US" dirty="0" smtClean="0">
              <a:latin typeface="Calibri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491880" y="6093296"/>
            <a:ext cx="5231816" cy="648512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dist="107933" dir="8100000" algn="ctr" rotWithShape="0">
              <a:srgbClr val="330033">
                <a:alpha val="50026"/>
              </a:srgbClr>
            </a:outerShdw>
          </a:effectLst>
          <a:extLst/>
        </p:spPr>
        <p:txBody>
          <a:bodyPr wrap="square" lIns="90000" tIns="46800" rIns="90000" bIns="46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Not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enough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statistics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to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reconstruct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the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level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scheme</a:t>
            </a:r>
            <a:endParaRPr lang="it-IT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3074" name="Picture 2" descr="C:\Users\andrea\Desktop\POSTDOCLNL\SPES_WORKSHOP\53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78086"/>
            <a:ext cx="4941887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drea\Desktop\POSTDOCLNL\SPES_WORKSHOP\53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4825"/>
            <a:ext cx="3405187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995936" y="579681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/>
              <a:t>F. Perrot et al., Phys. </a:t>
            </a:r>
            <a:r>
              <a:rPr lang="en-US" sz="1400" dirty="0"/>
              <a:t>Rev. C 74, 014313 (2006)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3939" y="3864897"/>
            <a:ext cx="3576784" cy="925511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dist="107933" dir="8100000" algn="ctr" rotWithShape="0">
              <a:srgbClr val="330033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dirty="0" smtClean="0">
                <a:cs typeface="Arial" charset="0"/>
              </a:rPr>
              <a:t>The GT </a:t>
            </a:r>
            <a:r>
              <a:rPr lang="it-IT" dirty="0" err="1" smtClean="0">
                <a:cs typeface="Arial" charset="0"/>
              </a:rPr>
              <a:t>decay</a:t>
            </a:r>
            <a:r>
              <a:rPr lang="it-IT" dirty="0" smtClean="0">
                <a:cs typeface="Arial" charset="0"/>
              </a:rPr>
              <a:t> </a:t>
            </a:r>
            <a:r>
              <a:rPr lang="it-IT" dirty="0" err="1" smtClean="0">
                <a:cs typeface="Arial" charset="0"/>
              </a:rPr>
              <a:t>should</a:t>
            </a:r>
            <a:r>
              <a:rPr lang="it-IT" dirty="0" smtClean="0">
                <a:cs typeface="Arial" charset="0"/>
              </a:rPr>
              <a:t> </a:t>
            </a:r>
            <a:r>
              <a:rPr lang="it-IT" dirty="0" err="1" smtClean="0">
                <a:cs typeface="Arial" charset="0"/>
              </a:rPr>
              <a:t>populate</a:t>
            </a:r>
            <a:r>
              <a:rPr lang="it-IT" dirty="0" smtClean="0">
                <a:cs typeface="Arial" charset="0"/>
              </a:rPr>
              <a:t> the p</a:t>
            </a:r>
            <a:r>
              <a:rPr lang="it-IT" baseline="-25000" dirty="0" smtClean="0">
                <a:cs typeface="Arial" charset="0"/>
              </a:rPr>
              <a:t>3/2</a:t>
            </a:r>
            <a:r>
              <a:rPr lang="it-IT" dirty="0" smtClean="0">
                <a:cs typeface="Arial" charset="0"/>
              </a:rPr>
              <a:t>, p</a:t>
            </a:r>
            <a:r>
              <a:rPr lang="it-IT" baseline="-25000" dirty="0" smtClean="0">
                <a:cs typeface="Arial" charset="0"/>
              </a:rPr>
              <a:t>1/2</a:t>
            </a:r>
            <a:r>
              <a:rPr lang="it-IT" dirty="0" smtClean="0">
                <a:cs typeface="Arial" charset="0"/>
              </a:rPr>
              <a:t> </a:t>
            </a:r>
            <a:r>
              <a:rPr lang="it-IT" dirty="0" err="1" smtClean="0">
                <a:cs typeface="Arial" charset="0"/>
              </a:rPr>
              <a:t>proton</a:t>
            </a:r>
            <a:r>
              <a:rPr lang="it-IT" dirty="0" smtClean="0">
                <a:cs typeface="Arial" charset="0"/>
              </a:rPr>
              <a:t> </a:t>
            </a:r>
            <a:r>
              <a:rPr lang="it-IT" dirty="0" err="1" smtClean="0">
                <a:cs typeface="Arial" charset="0"/>
              </a:rPr>
              <a:t>shells</a:t>
            </a:r>
            <a:r>
              <a:rPr lang="it-IT" dirty="0" smtClean="0">
                <a:cs typeface="Arial" charset="0"/>
              </a:rPr>
              <a:t>. FF </a:t>
            </a:r>
            <a:r>
              <a:rPr lang="it-IT" dirty="0" err="1" smtClean="0">
                <a:cs typeface="Arial" charset="0"/>
              </a:rPr>
              <a:t>could</a:t>
            </a:r>
            <a:r>
              <a:rPr lang="it-IT" dirty="0" smtClean="0">
                <a:cs typeface="Arial" charset="0"/>
              </a:rPr>
              <a:t> </a:t>
            </a:r>
            <a:r>
              <a:rPr lang="it-IT" dirty="0" err="1" smtClean="0">
                <a:cs typeface="Arial" charset="0"/>
              </a:rPr>
              <a:t>also</a:t>
            </a:r>
            <a:r>
              <a:rPr lang="it-IT" dirty="0" smtClean="0">
                <a:cs typeface="Arial" charset="0"/>
              </a:rPr>
              <a:t> </a:t>
            </a:r>
            <a:r>
              <a:rPr lang="it-IT" dirty="0" err="1" smtClean="0">
                <a:cs typeface="Arial" charset="0"/>
              </a:rPr>
              <a:t>populate</a:t>
            </a:r>
            <a:r>
              <a:rPr lang="it-IT" dirty="0" smtClean="0">
                <a:cs typeface="Arial" charset="0"/>
              </a:rPr>
              <a:t> the 2d</a:t>
            </a:r>
            <a:r>
              <a:rPr lang="it-IT" baseline="-25000" dirty="0" smtClean="0">
                <a:cs typeface="Arial" charset="0"/>
              </a:rPr>
              <a:t>5/2</a:t>
            </a:r>
            <a:endParaRPr lang="it-IT" baseline="-25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07504" y="188640"/>
            <a:ext cx="892899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1" hangingPunct="1"/>
            <a:r>
              <a:rPr lang="fr-FR" altLang="en-US" dirty="0" smtClean="0">
                <a:latin typeface="Calibri" pitchFamily="34" charset="0"/>
              </a:rPr>
              <a:t> </a:t>
            </a:r>
            <a:r>
              <a:rPr lang="fr-FR" altLang="en-US" baseline="30000" dirty="0" smtClean="0">
                <a:latin typeface="Calibri" pitchFamily="34" charset="0"/>
              </a:rPr>
              <a:t>53,54,(55)</a:t>
            </a:r>
            <a:r>
              <a:rPr lang="fr-FR" altLang="en-US" dirty="0" smtClean="0">
                <a:latin typeface="Calibri" pitchFamily="34" charset="0"/>
              </a:rPr>
              <a:t>K </a:t>
            </a:r>
            <a:r>
              <a:rPr lang="el-GR" altLang="en-US" dirty="0" smtClean="0">
                <a:latin typeface="Calibri" pitchFamily="34" charset="0"/>
              </a:rPr>
              <a:t>β-</a:t>
            </a:r>
            <a:r>
              <a:rPr lang="fr-FR" altLang="en-US" dirty="0" err="1" smtClean="0">
                <a:latin typeface="Calibri" pitchFamily="34" charset="0"/>
              </a:rPr>
              <a:t>decay</a:t>
            </a:r>
            <a:r>
              <a:rPr lang="fr-FR" altLang="en-US" dirty="0" smtClean="0">
                <a:latin typeface="Calibri" pitchFamily="34" charset="0"/>
              </a:rPr>
              <a:t> at SPES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5576" y="1340768"/>
            <a:ext cx="7056784" cy="371513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dist="107933" dir="8100000" algn="ctr" rotWithShape="0">
              <a:srgbClr val="330033">
                <a:alpha val="50026"/>
              </a:srgbClr>
            </a:outerShdw>
          </a:effectLst>
          <a:extLst/>
        </p:spPr>
        <p:txBody>
          <a:bodyPr wrap="square" lIns="90000" tIns="46800" rIns="90000" bIns="46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Nuclei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produced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via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asymmetric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fission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-&gt;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feasible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at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SPES?</a:t>
            </a:r>
            <a:endParaRPr lang="it-IT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536" y="5013176"/>
            <a:ext cx="4512888" cy="1618008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dist="107933" dir="8100000" algn="ctr" rotWithShape="0">
              <a:srgbClr val="330033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dirty="0" smtClean="0">
                <a:cs typeface="Arial" charset="0"/>
              </a:rPr>
              <a:t>ISOLDE </a:t>
            </a:r>
            <a:r>
              <a:rPr lang="it-IT" dirty="0" err="1" smtClean="0">
                <a:cs typeface="Arial" charset="0"/>
              </a:rPr>
              <a:t>rates</a:t>
            </a:r>
            <a:r>
              <a:rPr lang="it-IT" dirty="0" smtClean="0">
                <a:cs typeface="Arial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aseline="30000" dirty="0" smtClean="0">
                <a:cs typeface="Arial" charset="0"/>
              </a:rPr>
              <a:t>51</a:t>
            </a:r>
            <a:r>
              <a:rPr lang="it-IT" dirty="0" smtClean="0">
                <a:cs typeface="Arial" charset="0"/>
              </a:rPr>
              <a:t>K (365 </a:t>
            </a:r>
            <a:r>
              <a:rPr lang="it-IT" dirty="0" err="1" smtClean="0">
                <a:cs typeface="Arial" charset="0"/>
              </a:rPr>
              <a:t>ms</a:t>
            </a:r>
            <a:r>
              <a:rPr lang="it-IT" dirty="0" smtClean="0">
                <a:cs typeface="Arial" charset="0"/>
              </a:rPr>
              <a:t>): &gt; 5000 </a:t>
            </a:r>
            <a:r>
              <a:rPr lang="it-IT" dirty="0" err="1" smtClean="0">
                <a:cs typeface="Arial" charset="0"/>
              </a:rPr>
              <a:t>pps</a:t>
            </a:r>
            <a:endParaRPr lang="it-IT" dirty="0" smtClean="0"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t-IT" baseline="30000" dirty="0" smtClean="0">
                <a:cs typeface="Arial" charset="0"/>
              </a:rPr>
              <a:t>53</a:t>
            </a:r>
            <a:r>
              <a:rPr lang="it-IT" dirty="0" smtClean="0">
                <a:cs typeface="Arial" charset="0"/>
              </a:rPr>
              <a:t>K(30 </a:t>
            </a:r>
            <a:r>
              <a:rPr lang="it-IT" dirty="0" err="1" smtClean="0">
                <a:cs typeface="Arial" charset="0"/>
              </a:rPr>
              <a:t>ms</a:t>
            </a:r>
            <a:r>
              <a:rPr lang="it-IT" dirty="0" smtClean="0">
                <a:cs typeface="Arial" charset="0"/>
              </a:rPr>
              <a:t>): 50 </a:t>
            </a:r>
            <a:r>
              <a:rPr lang="it-IT" dirty="0" err="1" smtClean="0">
                <a:cs typeface="Arial" charset="0"/>
              </a:rPr>
              <a:t>pps</a:t>
            </a:r>
            <a:r>
              <a:rPr lang="it-IT" dirty="0" smtClean="0">
                <a:cs typeface="Arial" charset="0"/>
              </a:rPr>
              <a:t> </a:t>
            </a:r>
            <a:r>
              <a:rPr lang="it-IT" dirty="0" err="1" smtClean="0">
                <a:cs typeface="Arial" charset="0"/>
              </a:rPr>
              <a:t>at</a:t>
            </a:r>
            <a:r>
              <a:rPr lang="it-IT" dirty="0" smtClean="0">
                <a:cs typeface="Arial" charset="0"/>
              </a:rPr>
              <a:t> </a:t>
            </a:r>
            <a:r>
              <a:rPr lang="it-IT" dirty="0" err="1" smtClean="0">
                <a:cs typeface="Arial" charset="0"/>
              </a:rPr>
              <a:t>least</a:t>
            </a:r>
            <a:r>
              <a:rPr lang="it-IT" dirty="0" smtClean="0">
                <a:cs typeface="Arial" charset="0"/>
              </a:rPr>
              <a:t>, up to 200 </a:t>
            </a:r>
            <a:r>
              <a:rPr lang="it-IT" dirty="0" err="1" smtClean="0">
                <a:cs typeface="Arial" charset="0"/>
              </a:rPr>
              <a:t>pps</a:t>
            </a:r>
            <a:endParaRPr lang="it-IT" dirty="0" smtClean="0"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t-IT" baseline="30000" dirty="0" smtClean="0">
                <a:cs typeface="Arial" charset="0"/>
              </a:rPr>
              <a:t>54</a:t>
            </a:r>
            <a:r>
              <a:rPr lang="it-IT" dirty="0" smtClean="0">
                <a:cs typeface="Arial" charset="0"/>
              </a:rPr>
              <a:t>K(10 </a:t>
            </a:r>
            <a:r>
              <a:rPr lang="it-IT" dirty="0" err="1" smtClean="0">
                <a:cs typeface="Arial" charset="0"/>
              </a:rPr>
              <a:t>ms</a:t>
            </a:r>
            <a:r>
              <a:rPr lang="it-IT" dirty="0" smtClean="0">
                <a:cs typeface="Arial" charset="0"/>
              </a:rPr>
              <a:t>): some </a:t>
            </a:r>
            <a:r>
              <a:rPr lang="it-IT" dirty="0" err="1" smtClean="0">
                <a:cs typeface="Arial" charset="0"/>
              </a:rPr>
              <a:t>pps</a:t>
            </a:r>
            <a:r>
              <a:rPr lang="it-IT" dirty="0" smtClean="0">
                <a:cs typeface="Arial" charset="0"/>
              </a:rPr>
              <a:t> (</a:t>
            </a:r>
            <a:r>
              <a:rPr lang="it-IT" dirty="0" err="1" smtClean="0">
                <a:cs typeface="Arial" charset="0"/>
              </a:rPr>
              <a:t>maybe</a:t>
            </a:r>
            <a:r>
              <a:rPr lang="it-IT" dirty="0" smtClean="0">
                <a:cs typeface="Arial" charset="0"/>
              </a:rPr>
              <a:t> 10 </a:t>
            </a:r>
            <a:r>
              <a:rPr lang="it-IT" dirty="0" err="1" smtClean="0">
                <a:cs typeface="Arial" charset="0"/>
              </a:rPr>
              <a:t>pps</a:t>
            </a:r>
            <a:r>
              <a:rPr lang="it-IT" dirty="0" smtClean="0">
                <a:cs typeface="Arial" charset="0"/>
              </a:rPr>
              <a:t>) ?</a:t>
            </a:r>
          </a:p>
        </p:txBody>
      </p:sp>
      <p:sp>
        <p:nvSpPr>
          <p:cNvPr id="5" name="Rettangolo 4"/>
          <p:cNvSpPr/>
          <p:nvPr/>
        </p:nvSpPr>
        <p:spPr>
          <a:xfrm>
            <a:off x="683568" y="1916832"/>
            <a:ext cx="5754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Armbruster</a:t>
            </a:r>
            <a:r>
              <a:rPr lang="en-US" dirty="0" smtClean="0"/>
              <a:t> et al., </a:t>
            </a:r>
            <a:r>
              <a:rPr lang="en-US" dirty="0" err="1" smtClean="0"/>
              <a:t>Phys</a:t>
            </a:r>
            <a:r>
              <a:rPr lang="en-US" dirty="0" smtClean="0"/>
              <a:t> .Rev. </a:t>
            </a:r>
            <a:r>
              <a:rPr lang="en-US" dirty="0" err="1" smtClean="0"/>
              <a:t>Lett</a:t>
            </a:r>
            <a:r>
              <a:rPr lang="en-US" dirty="0" smtClean="0"/>
              <a:t>. 93 (2004) 212701</a:t>
            </a:r>
            <a:endParaRPr lang="en-US" dirty="0"/>
          </a:p>
        </p:txBody>
      </p:sp>
      <p:pic>
        <p:nvPicPr>
          <p:cNvPr id="4099" name="Picture 3" descr="C:\Users\andrea\Desktop\POSTDOCLNL\SPES_WORKSHOP\f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3588"/>
            <a:ext cx="3744416" cy="268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1 8"/>
          <p:cNvCxnSpPr/>
          <p:nvPr/>
        </p:nvCxnSpPr>
        <p:spPr>
          <a:xfrm>
            <a:off x="3419872" y="2420888"/>
            <a:ext cx="0" cy="2060814"/>
          </a:xfrm>
          <a:prstGeom prst="line">
            <a:avLst/>
          </a:prstGeom>
          <a:ln w="31750">
            <a:solidFill>
              <a:srgbClr val="FF0000"/>
            </a:solidFill>
            <a:tailEnd type="none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3560958" y="2564904"/>
            <a:ext cx="101104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1259632" y="2564904"/>
            <a:ext cx="20162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272821" y="2628782"/>
            <a:ext cx="415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Spallation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evaporation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residues</a:t>
            </a:r>
            <a:r>
              <a:rPr lang="it-IT" dirty="0" smtClean="0">
                <a:solidFill>
                  <a:srgbClr val="FF0000"/>
                </a:solidFill>
              </a:rPr>
              <a:t> (Z&gt;77)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259632" y="262878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Fission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Freccia in giù 17"/>
          <p:cNvSpPr/>
          <p:nvPr/>
        </p:nvSpPr>
        <p:spPr>
          <a:xfrm rot="16200000">
            <a:off x="4908424" y="5233164"/>
            <a:ext cx="1512168" cy="12241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513286" y="5445224"/>
            <a:ext cx="2598147" cy="925511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dist="107933" dir="8100000" algn="ctr" rotWithShape="0">
              <a:srgbClr val="330033">
                <a:alpha val="50026"/>
              </a:srgbClr>
            </a:outerShdw>
          </a:effectLst>
          <a:extLst/>
        </p:spPr>
        <p:txBody>
          <a:bodyPr wrap="square" lIns="90000" tIns="46800" rIns="90000" bIns="46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With SPES</a:t>
            </a:r>
            <a:r>
              <a:rPr lang="it-IT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gain in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intensity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and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extraction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time ?</a:t>
            </a:r>
            <a:endParaRPr lang="it-IT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85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ndrea\Desktop\POSTDOCLNL\SPES_WORKSHOP\ski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1536"/>
          <a:stretch/>
        </p:blipFill>
        <p:spPr bwMode="auto">
          <a:xfrm rot="5400000">
            <a:off x="609351" y="2699086"/>
            <a:ext cx="3017262" cy="420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Grp="1"/>
          </p:cNvSpPr>
          <p:nvPr/>
        </p:nvSpPr>
        <p:spPr bwMode="auto">
          <a:xfrm>
            <a:off x="445964" y="188640"/>
            <a:ext cx="82296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1" hangingPunct="1"/>
            <a:r>
              <a:rPr lang="fr-FR" altLang="en-US" dirty="0" smtClean="0">
                <a:latin typeface="Calibri" pitchFamily="34" charset="0"/>
              </a:rPr>
              <a:t> </a:t>
            </a:r>
            <a:r>
              <a:rPr lang="fr-FR" altLang="en-US" dirty="0" err="1" smtClean="0">
                <a:latin typeface="Calibri" pitchFamily="34" charset="0"/>
              </a:rPr>
              <a:t>Resonances</a:t>
            </a:r>
            <a:r>
              <a:rPr lang="fr-FR" altLang="en-US" dirty="0" smtClean="0">
                <a:latin typeface="Calibri" pitchFamily="34" charset="0"/>
              </a:rPr>
              <a:t> </a:t>
            </a:r>
            <a:r>
              <a:rPr lang="fr-FR" altLang="en-US" dirty="0" err="1" smtClean="0">
                <a:latin typeface="Calibri" pitchFamily="34" charset="0"/>
              </a:rPr>
              <a:t>populated</a:t>
            </a:r>
            <a:r>
              <a:rPr lang="fr-FR" altLang="en-US" dirty="0" smtClean="0">
                <a:latin typeface="Calibri" pitchFamily="34" charset="0"/>
              </a:rPr>
              <a:t> via </a:t>
            </a:r>
            <a:r>
              <a:rPr lang="el-GR" altLang="en-US" dirty="0" smtClean="0">
                <a:latin typeface="Calibri" pitchFamily="34" charset="0"/>
              </a:rPr>
              <a:t>β</a:t>
            </a:r>
            <a:r>
              <a:rPr lang="it-IT" altLang="en-US" dirty="0" smtClean="0">
                <a:latin typeface="Calibri" pitchFamily="34" charset="0"/>
              </a:rPr>
              <a:t> </a:t>
            </a:r>
            <a:r>
              <a:rPr lang="it-IT" altLang="en-US" dirty="0" err="1" smtClean="0">
                <a:latin typeface="Calibri" pitchFamily="34" charset="0"/>
              </a:rPr>
              <a:t>decay</a:t>
            </a:r>
            <a:endParaRPr lang="fr-FR" altLang="en-US" dirty="0" smtClean="0">
              <a:latin typeface="Calibri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45964" y="1412776"/>
            <a:ext cx="8229600" cy="371513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dist="107933" dir="8100000" algn="ctr" rotWithShape="0">
              <a:srgbClr val="330033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dirty="0" smtClean="0">
                <a:latin typeface="+mj-lt"/>
              </a:rPr>
              <a:t>The large Q</a:t>
            </a:r>
            <a:r>
              <a:rPr lang="el-GR" baseline="-25000" dirty="0" smtClean="0">
                <a:latin typeface="+mj-lt"/>
              </a:rPr>
              <a:t>β</a:t>
            </a:r>
            <a:r>
              <a:rPr lang="it-IT" dirty="0" smtClean="0">
                <a:latin typeface="+mj-lt"/>
              </a:rPr>
              <a:t>-</a:t>
            </a:r>
            <a:r>
              <a:rPr lang="it-IT" dirty="0" err="1" smtClean="0">
                <a:latin typeface="+mj-lt"/>
              </a:rPr>
              <a:t>value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window</a:t>
            </a:r>
            <a:r>
              <a:rPr lang="it-IT" dirty="0" smtClean="0">
                <a:latin typeface="+mj-lt"/>
              </a:rPr>
              <a:t> (&gt; 12 </a:t>
            </a:r>
            <a:r>
              <a:rPr lang="it-IT" dirty="0" err="1" smtClean="0">
                <a:latin typeface="+mj-lt"/>
              </a:rPr>
              <a:t>MeV</a:t>
            </a:r>
            <a:r>
              <a:rPr lang="it-IT" dirty="0" smtClean="0">
                <a:latin typeface="+mj-lt"/>
              </a:rPr>
              <a:t>) </a:t>
            </a:r>
            <a:r>
              <a:rPr lang="it-IT" dirty="0" err="1" smtClean="0">
                <a:latin typeface="+mj-lt"/>
              </a:rPr>
              <a:t>allows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populating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at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least</a:t>
            </a:r>
            <a:r>
              <a:rPr lang="it-IT" dirty="0" smtClean="0">
                <a:latin typeface="+mj-lt"/>
              </a:rPr>
              <a:t> the PDR  </a:t>
            </a:r>
            <a:endParaRPr lang="it-IT" baseline="-25000" dirty="0">
              <a:cs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7067" y="2356839"/>
            <a:ext cx="3921043" cy="925511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dist="107933" dir="8100000" algn="ctr" rotWithShape="0">
              <a:srgbClr val="330033">
                <a:alpha val="50026"/>
              </a:srgbClr>
            </a:outerShdw>
          </a:effectLst>
          <a:extLst/>
        </p:spPr>
        <p:txBody>
          <a:bodyPr wrap="square" lIns="90000" tIns="46800" rIns="90000" bIns="46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The </a:t>
            </a:r>
            <a:r>
              <a:rPr lang="el-GR" dirty="0" smtClean="0">
                <a:solidFill>
                  <a:srgbClr val="000000"/>
                </a:solidFill>
                <a:ea typeface="MS PGothic" pitchFamily="34" charset="-128"/>
              </a:rPr>
              <a:t>β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decay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could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populate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states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which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are the PDR on the IAS(R)  of the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mother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nucleus</a:t>
            </a:r>
            <a:endParaRPr lang="it-IT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68137" y="3718274"/>
            <a:ext cx="138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 smtClean="0"/>
              <a:t>134</a:t>
            </a:r>
            <a:r>
              <a:rPr lang="it-IT" dirty="0" smtClean="0"/>
              <a:t>Sn </a:t>
            </a:r>
            <a:r>
              <a:rPr lang="it-IT" dirty="0" smtClean="0"/>
              <a:t>SkI3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72043" y="5046219"/>
            <a:ext cx="71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PDR</a:t>
            </a:r>
            <a:endParaRPr 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718093" y="5659363"/>
            <a:ext cx="4160783" cy="648512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dist="107933" dir="8100000" algn="ctr" rotWithShape="0">
              <a:srgbClr val="330033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dirty="0" smtClean="0">
                <a:latin typeface="+mj-lt"/>
              </a:rPr>
              <a:t>QRPA </a:t>
            </a:r>
            <a:r>
              <a:rPr lang="it-IT" dirty="0" err="1" smtClean="0">
                <a:latin typeface="+mj-lt"/>
              </a:rPr>
              <a:t>calculations</a:t>
            </a:r>
            <a:r>
              <a:rPr lang="it-IT" dirty="0" smtClean="0">
                <a:latin typeface="+mj-lt"/>
              </a:rPr>
              <a:t> with the </a:t>
            </a:r>
            <a:r>
              <a:rPr lang="it-IT" dirty="0" smtClean="0">
                <a:latin typeface="+mj-lt"/>
              </a:rPr>
              <a:t>SkI3 </a:t>
            </a:r>
            <a:r>
              <a:rPr lang="it-IT" dirty="0" err="1" smtClean="0">
                <a:latin typeface="+mj-lt"/>
              </a:rPr>
              <a:t>interaction</a:t>
            </a:r>
            <a:r>
              <a:rPr lang="it-IT" dirty="0" smtClean="0">
                <a:latin typeface="+mj-lt"/>
              </a:rPr>
              <a:t>: PDR </a:t>
            </a:r>
            <a:r>
              <a:rPr lang="it-IT" dirty="0" err="1" smtClean="0">
                <a:latin typeface="+mj-lt"/>
              </a:rPr>
              <a:t>at</a:t>
            </a:r>
            <a:r>
              <a:rPr lang="it-IT" dirty="0" smtClean="0">
                <a:latin typeface="+mj-lt"/>
              </a:rPr>
              <a:t> 10 </a:t>
            </a:r>
            <a:r>
              <a:rPr lang="it-IT" dirty="0" err="1" smtClean="0">
                <a:latin typeface="+mj-lt"/>
              </a:rPr>
              <a:t>MeV</a:t>
            </a:r>
            <a:endParaRPr lang="it-IT" baseline="-25000" dirty="0">
              <a:cs typeface="Arial" charset="0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4143692" y="2328078"/>
            <a:ext cx="42066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Example</a:t>
            </a:r>
            <a:r>
              <a:rPr lang="it-IT" dirty="0" smtClean="0"/>
              <a:t>: </a:t>
            </a:r>
            <a:r>
              <a:rPr lang="it-IT" baseline="30000" dirty="0" smtClean="0"/>
              <a:t>134</a:t>
            </a:r>
            <a:r>
              <a:rPr lang="it-IT" dirty="0" smtClean="0"/>
              <a:t>In -&gt; </a:t>
            </a:r>
            <a:r>
              <a:rPr lang="it-IT" baseline="30000" dirty="0" smtClean="0"/>
              <a:t>134</a:t>
            </a:r>
            <a:r>
              <a:rPr lang="it-IT" dirty="0" smtClean="0"/>
              <a:t>Sn (Q</a:t>
            </a:r>
            <a:r>
              <a:rPr lang="el-GR" baseline="-25000" dirty="0" smtClean="0"/>
              <a:t>β</a:t>
            </a:r>
            <a:r>
              <a:rPr lang="it-IT" dirty="0" smtClean="0"/>
              <a:t>= 14.7 </a:t>
            </a:r>
            <a:r>
              <a:rPr lang="it-IT" dirty="0" err="1" smtClean="0"/>
              <a:t>MeV</a:t>
            </a:r>
            <a:r>
              <a:rPr lang="it-IT" dirty="0" smtClean="0"/>
              <a:t>)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</a:t>
            </a:r>
            <a:r>
              <a:rPr lang="el-GR" dirty="0" smtClean="0">
                <a:latin typeface="Times New Roman" panose="02020603050405020304" pitchFamily="18" charset="0"/>
              </a:rPr>
              <a:t>ν</a:t>
            </a:r>
            <a:r>
              <a:rPr lang="it-IT" dirty="0" smtClean="0"/>
              <a:t>f</a:t>
            </a:r>
            <a:r>
              <a:rPr lang="it-IT" baseline="-25000" dirty="0" smtClean="0"/>
              <a:t>7/2</a:t>
            </a:r>
            <a:r>
              <a:rPr lang="it-IT" dirty="0" smtClean="0"/>
              <a:t> -&gt; </a:t>
            </a:r>
            <a:r>
              <a:rPr lang="el-GR" dirty="0" smtClean="0">
                <a:latin typeface="Times New Roman" panose="02020603050405020304" pitchFamily="18" charset="0"/>
              </a:rPr>
              <a:t>π</a:t>
            </a:r>
            <a:r>
              <a:rPr lang="it-IT" dirty="0" smtClean="0"/>
              <a:t>g</a:t>
            </a:r>
            <a:r>
              <a:rPr lang="it-IT" baseline="-25000" dirty="0" smtClean="0"/>
              <a:t>9/2</a:t>
            </a:r>
          </a:p>
          <a:p>
            <a:endParaRPr lang="it-IT" baseline="-25000" dirty="0"/>
          </a:p>
          <a:p>
            <a:r>
              <a:rPr lang="el-GR" dirty="0" smtClean="0"/>
              <a:t>β</a:t>
            </a:r>
            <a:r>
              <a:rPr lang="it-IT" dirty="0" smtClean="0"/>
              <a:t> </a:t>
            </a:r>
            <a:r>
              <a:rPr lang="it-IT" dirty="0" err="1" smtClean="0"/>
              <a:t>decay</a:t>
            </a:r>
            <a:r>
              <a:rPr lang="it-IT" dirty="0" smtClean="0"/>
              <a:t>: </a:t>
            </a:r>
            <a:r>
              <a:rPr lang="el-GR" dirty="0" smtClean="0">
                <a:latin typeface="Times New Roman" panose="02020603050405020304" pitchFamily="18" charset="0"/>
              </a:rPr>
              <a:t>ν</a:t>
            </a:r>
            <a:r>
              <a:rPr lang="it-IT" dirty="0" smtClean="0">
                <a:latin typeface="Times New Roman" panose="02020603050405020304" pitchFamily="18" charset="0"/>
              </a:rPr>
              <a:t>2</a:t>
            </a:r>
            <a:r>
              <a:rPr lang="it-IT" dirty="0" smtClean="0"/>
              <a:t>f</a:t>
            </a:r>
            <a:r>
              <a:rPr lang="it-IT" baseline="-25000" dirty="0" smtClean="0"/>
              <a:t>7/2</a:t>
            </a:r>
            <a:r>
              <a:rPr lang="it-IT" dirty="0" smtClean="0"/>
              <a:t> </a:t>
            </a:r>
            <a:r>
              <a:rPr lang="it-IT" dirty="0"/>
              <a:t>-&gt; </a:t>
            </a:r>
            <a:r>
              <a:rPr lang="el-GR" dirty="0" smtClean="0">
                <a:latin typeface="Times New Roman" panose="02020603050405020304" pitchFamily="18" charset="0"/>
              </a:rPr>
              <a:t>π</a:t>
            </a:r>
            <a:r>
              <a:rPr lang="it-IT" dirty="0" smtClean="0">
                <a:latin typeface="Times New Roman" panose="02020603050405020304" pitchFamily="18" charset="0"/>
              </a:rPr>
              <a:t>2</a:t>
            </a:r>
            <a:r>
              <a:rPr lang="it-IT" dirty="0" smtClean="0"/>
              <a:t>f</a:t>
            </a:r>
            <a:r>
              <a:rPr lang="it-IT" baseline="-25000" dirty="0" smtClean="0"/>
              <a:t>7/2</a:t>
            </a:r>
            <a:r>
              <a:rPr lang="it-IT" dirty="0" smtClean="0"/>
              <a:t>,</a:t>
            </a:r>
            <a:r>
              <a:rPr lang="it-IT" baseline="-25000" dirty="0" smtClean="0"/>
              <a:t> </a:t>
            </a:r>
            <a:r>
              <a:rPr lang="el-GR" dirty="0" smtClean="0">
                <a:latin typeface="Times New Roman" panose="02020603050405020304" pitchFamily="18" charset="0"/>
              </a:rPr>
              <a:t>π</a:t>
            </a:r>
            <a:r>
              <a:rPr lang="it-IT" dirty="0" smtClean="0">
                <a:latin typeface="Times New Roman" panose="02020603050405020304" pitchFamily="18" charset="0"/>
              </a:rPr>
              <a:t>2</a:t>
            </a:r>
            <a:r>
              <a:rPr lang="it-IT" dirty="0" smtClean="0"/>
              <a:t>f</a:t>
            </a:r>
            <a:r>
              <a:rPr lang="it-IT" baseline="-25000" dirty="0" smtClean="0"/>
              <a:t>5/2 </a:t>
            </a:r>
            <a:r>
              <a:rPr lang="it-IT" dirty="0" smtClean="0"/>
              <a:t>;</a:t>
            </a:r>
          </a:p>
        </p:txBody>
      </p:sp>
      <p:sp>
        <p:nvSpPr>
          <p:cNvPr id="47" name="Rettangolo 46"/>
          <p:cNvSpPr/>
          <p:nvPr/>
        </p:nvSpPr>
        <p:spPr>
          <a:xfrm>
            <a:off x="5584066" y="4651869"/>
            <a:ext cx="1080120" cy="82641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ttangolo 47"/>
          <p:cNvSpPr/>
          <p:nvPr/>
        </p:nvSpPr>
        <p:spPr>
          <a:xfrm>
            <a:off x="6664186" y="3678087"/>
            <a:ext cx="1080120" cy="1800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ttore 1 48"/>
          <p:cNvCxnSpPr/>
          <p:nvPr/>
        </p:nvCxnSpPr>
        <p:spPr>
          <a:xfrm>
            <a:off x="5584066" y="4651869"/>
            <a:ext cx="108012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>
            <a:off x="6664186" y="3678087"/>
            <a:ext cx="108012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4939151" y="448108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1g</a:t>
            </a:r>
            <a:r>
              <a:rPr lang="it-IT" baseline="-25000" dirty="0" smtClean="0"/>
              <a:t>9/2</a:t>
            </a:r>
            <a:endParaRPr lang="en-US" dirty="0"/>
          </a:p>
        </p:txBody>
      </p:sp>
      <p:sp>
        <p:nvSpPr>
          <p:cNvPr id="52" name="Ovale 51"/>
          <p:cNvSpPr/>
          <p:nvPr/>
        </p:nvSpPr>
        <p:spPr>
          <a:xfrm>
            <a:off x="6791436" y="3644644"/>
            <a:ext cx="72008" cy="8527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e 52"/>
          <p:cNvSpPr/>
          <p:nvPr/>
        </p:nvSpPr>
        <p:spPr>
          <a:xfrm>
            <a:off x="7098124" y="3639466"/>
            <a:ext cx="90010" cy="772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e 53"/>
          <p:cNvSpPr/>
          <p:nvPr/>
        </p:nvSpPr>
        <p:spPr>
          <a:xfrm>
            <a:off x="7402102" y="3643626"/>
            <a:ext cx="90010" cy="772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asellaDiTesto 54"/>
          <p:cNvSpPr txBox="1"/>
          <p:nvPr/>
        </p:nvSpPr>
        <p:spPr>
          <a:xfrm>
            <a:off x="7816314" y="349342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2f</a:t>
            </a:r>
            <a:r>
              <a:rPr lang="it-IT" baseline="-25000" dirty="0" smtClean="0"/>
              <a:t>7/2</a:t>
            </a:r>
            <a:endParaRPr lang="en-US" dirty="0"/>
          </a:p>
        </p:txBody>
      </p:sp>
      <p:cxnSp>
        <p:nvCxnSpPr>
          <p:cNvPr id="56" name="Connettore 2 55"/>
          <p:cNvCxnSpPr/>
          <p:nvPr/>
        </p:nvCxnSpPr>
        <p:spPr>
          <a:xfrm flipH="1">
            <a:off x="6106608" y="3687283"/>
            <a:ext cx="684828" cy="17139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>
            <a:off x="5584066" y="3911676"/>
            <a:ext cx="936104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/>
          <p:cNvSpPr txBox="1"/>
          <p:nvPr/>
        </p:nvSpPr>
        <p:spPr>
          <a:xfrm>
            <a:off x="4917541" y="372701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2f</a:t>
            </a:r>
            <a:r>
              <a:rPr lang="it-IT" baseline="-25000" dirty="0" smtClean="0"/>
              <a:t>7/2</a:t>
            </a:r>
            <a:endParaRPr lang="en-US" dirty="0"/>
          </a:p>
        </p:txBody>
      </p:sp>
      <p:sp>
        <p:nvSpPr>
          <p:cNvPr id="59" name="Ovale 58"/>
          <p:cNvSpPr/>
          <p:nvPr/>
        </p:nvSpPr>
        <p:spPr>
          <a:xfrm>
            <a:off x="5988660" y="3868921"/>
            <a:ext cx="90010" cy="772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Connettore 2 59"/>
          <p:cNvCxnSpPr/>
          <p:nvPr/>
        </p:nvCxnSpPr>
        <p:spPr>
          <a:xfrm flipV="1">
            <a:off x="6033665" y="3907542"/>
            <a:ext cx="0" cy="7401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asellaDiTesto 60"/>
          <p:cNvSpPr txBox="1"/>
          <p:nvPr/>
        </p:nvSpPr>
        <p:spPr>
          <a:xfrm>
            <a:off x="5467804" y="4111751"/>
            <a:ext cx="520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E1</a:t>
            </a:r>
            <a:endParaRPr lang="en-US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5947635" y="5065078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7060617" y="5073864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Times New Roman" panose="02020603050405020304" pitchFamily="18" charset="0"/>
              </a:rPr>
              <a:t>ν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115241" y="6488668"/>
            <a:ext cx="745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>
                <a:solidFill>
                  <a:srgbClr val="FF0000"/>
                </a:solidFill>
              </a:rPr>
              <a:t>133,134</a:t>
            </a:r>
            <a:r>
              <a:rPr lang="it-IT" dirty="0" smtClean="0">
                <a:solidFill>
                  <a:srgbClr val="FF0000"/>
                </a:solidFill>
              </a:rPr>
              <a:t>In </a:t>
            </a:r>
            <a:r>
              <a:rPr lang="it-IT" dirty="0" err="1" smtClean="0">
                <a:solidFill>
                  <a:srgbClr val="FF0000"/>
                </a:solidFill>
              </a:rPr>
              <a:t>rates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@ ALTO:  1000 </a:t>
            </a:r>
            <a:r>
              <a:rPr lang="it-IT" dirty="0" err="1" smtClean="0">
                <a:solidFill>
                  <a:srgbClr val="FF0000"/>
                </a:solidFill>
              </a:rPr>
              <a:t>pps</a:t>
            </a:r>
            <a:r>
              <a:rPr lang="it-IT" dirty="0" smtClean="0">
                <a:solidFill>
                  <a:srgbClr val="FF0000"/>
                </a:solidFill>
              </a:rPr>
              <a:t> ;  25 </a:t>
            </a:r>
            <a:r>
              <a:rPr lang="it-IT" dirty="0" err="1" smtClean="0">
                <a:solidFill>
                  <a:srgbClr val="FF0000"/>
                </a:solidFill>
              </a:rPr>
              <a:t>pps</a:t>
            </a:r>
            <a:r>
              <a:rPr lang="it-IT" dirty="0" smtClean="0">
                <a:solidFill>
                  <a:srgbClr val="FF0000"/>
                </a:solidFill>
              </a:rPr>
              <a:t> (100 </a:t>
            </a:r>
            <a:r>
              <a:rPr lang="it-IT" dirty="0" err="1" smtClean="0">
                <a:solidFill>
                  <a:srgbClr val="FF0000"/>
                </a:solidFill>
              </a:rPr>
              <a:t>times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higher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at</a:t>
            </a:r>
            <a:r>
              <a:rPr lang="it-IT" dirty="0" smtClean="0">
                <a:solidFill>
                  <a:srgbClr val="FF0000"/>
                </a:solidFill>
              </a:rPr>
              <a:t> SPES)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45964" y="188640"/>
            <a:ext cx="82296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1" hangingPunct="1"/>
            <a:r>
              <a:rPr lang="fr-FR" altLang="en-US" dirty="0" smtClean="0">
                <a:latin typeface="Calibri" pitchFamily="34" charset="0"/>
              </a:rPr>
              <a:t> </a:t>
            </a:r>
            <a:r>
              <a:rPr lang="it-IT" altLang="en-US" dirty="0" err="1" smtClean="0">
                <a:latin typeface="Calibri" pitchFamily="34" charset="0"/>
              </a:rPr>
              <a:t>Experimental</a:t>
            </a:r>
            <a:r>
              <a:rPr lang="it-IT" altLang="en-US" dirty="0" smtClean="0">
                <a:latin typeface="Calibri" pitchFamily="34" charset="0"/>
              </a:rPr>
              <a:t> setup</a:t>
            </a:r>
            <a:endParaRPr lang="fr-FR" altLang="en-US" dirty="0" smtClean="0">
              <a:latin typeface="Calibri" pitchFamily="34" charset="0"/>
            </a:endParaRPr>
          </a:p>
        </p:txBody>
      </p:sp>
      <p:pic>
        <p:nvPicPr>
          <p:cNvPr id="7170" name="Picture 2" descr="C:\Users\andrea\Desktop\POSTDOCLNL\LOI_n\tonne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84" y="1520092"/>
            <a:ext cx="2987824" cy="24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504" y="2140874"/>
            <a:ext cx="2210668" cy="1341009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dist="107933" dir="8100000" algn="ctr" rotWithShape="0">
              <a:srgbClr val="330033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dirty="0" err="1" smtClean="0">
                <a:latin typeface="+mj-lt"/>
              </a:rPr>
              <a:t>Tonnere</a:t>
            </a:r>
            <a:r>
              <a:rPr lang="it-IT" dirty="0" smtClean="0">
                <a:latin typeface="+mj-lt"/>
              </a:rPr>
              <a:t>, VANDLE </a:t>
            </a:r>
            <a:r>
              <a:rPr lang="it-IT" dirty="0" err="1" smtClean="0">
                <a:latin typeface="+mj-lt"/>
              </a:rPr>
              <a:t>neutron</a:t>
            </a:r>
            <a:r>
              <a:rPr lang="it-IT" dirty="0" smtClean="0">
                <a:latin typeface="+mj-lt"/>
              </a:rPr>
              <a:t> arrays 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dirty="0" smtClean="0">
                <a:latin typeface="+mj-lt"/>
              </a:rPr>
              <a:t>ε: 12 %; </a:t>
            </a:r>
            <a:r>
              <a:rPr lang="el-GR" dirty="0" smtClean="0"/>
              <a:t>σ</a:t>
            </a:r>
            <a:r>
              <a:rPr lang="it-IT" dirty="0" smtClean="0"/>
              <a:t>: 120 </a:t>
            </a:r>
            <a:r>
              <a:rPr lang="it-IT" dirty="0" err="1" smtClean="0"/>
              <a:t>keV</a:t>
            </a:r>
            <a:r>
              <a:rPr lang="it-IT" dirty="0" smtClean="0"/>
              <a:t> (1 </a:t>
            </a:r>
            <a:r>
              <a:rPr lang="it-IT" dirty="0" err="1" smtClean="0"/>
              <a:t>MeV</a:t>
            </a:r>
            <a:r>
              <a:rPr lang="it-IT" dirty="0" smtClean="0"/>
              <a:t>)</a:t>
            </a:r>
            <a:endParaRPr lang="it-IT" baseline="-25000" dirty="0"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38" y="1491272"/>
            <a:ext cx="3473297" cy="25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Users\andrea\Desktop\POSTDOCLNL\SPES_WORKSHOP\Pagine da 2012_0813_1645_Caldwe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64" y="3964167"/>
            <a:ext cx="2709478" cy="26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01611" y="4219842"/>
            <a:ext cx="5796136" cy="787011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dist="107933" dir="8100000" algn="ctr" rotWithShape="0">
              <a:srgbClr val="330033">
                <a:alpha val="50026"/>
              </a:srgbClr>
            </a:outerShdw>
          </a:effectLst>
          <a:extLst/>
        </p:spPr>
        <p:txBody>
          <a:bodyPr wrap="square" lIns="90000" tIns="46800" rIns="90000" bIns="46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Ion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trap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for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neutron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MS PGothic" pitchFamily="34" charset="-128"/>
              </a:rPr>
              <a:t>spectroscopy</a:t>
            </a:r>
            <a:r>
              <a:rPr lang="it-IT" dirty="0" smtClean="0">
                <a:solidFill>
                  <a:srgbClr val="000000"/>
                </a:solidFill>
                <a:ea typeface="MS PGothic" pitchFamily="34" charset="-128"/>
              </a:rPr>
              <a:t>?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dirty="0" smtClean="0"/>
              <a:t>ε: &gt; 60 </a:t>
            </a:r>
            <a:r>
              <a:rPr lang="it-IT" dirty="0"/>
              <a:t>%; </a:t>
            </a:r>
            <a:r>
              <a:rPr lang="el-GR" dirty="0"/>
              <a:t>σ</a:t>
            </a:r>
            <a:r>
              <a:rPr lang="it-IT" dirty="0"/>
              <a:t>: </a:t>
            </a:r>
            <a:r>
              <a:rPr lang="it-IT" dirty="0" smtClean="0"/>
              <a:t>30 </a:t>
            </a:r>
            <a:r>
              <a:rPr lang="it-IT" dirty="0" err="1" smtClean="0"/>
              <a:t>keV</a:t>
            </a:r>
            <a:r>
              <a:rPr lang="it-IT" dirty="0" smtClean="0"/>
              <a:t> (1 </a:t>
            </a:r>
            <a:r>
              <a:rPr lang="it-IT" dirty="0" err="1" smtClean="0"/>
              <a:t>MeV</a:t>
            </a:r>
            <a:r>
              <a:rPr lang="it-IT" dirty="0" smtClean="0"/>
              <a:t>)</a:t>
            </a:r>
            <a:endParaRPr lang="it-IT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427966" y="5169371"/>
            <a:ext cx="5434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R.M. Yee et al., Phys. Rev. Lett.110 (2013) 092501</a:t>
            </a:r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40700" y="5733256"/>
            <a:ext cx="4559673" cy="648512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dist="107933" dir="8100000" algn="ctr" rotWithShape="0">
              <a:srgbClr val="330033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dirty="0" err="1" smtClean="0">
                <a:latin typeface="+mj-lt"/>
              </a:rPr>
              <a:t>Polarized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radioactive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beams</a:t>
            </a:r>
            <a:r>
              <a:rPr lang="it-IT" dirty="0" smtClean="0">
                <a:latin typeface="+mj-lt"/>
              </a:rPr>
              <a:t>: spin of </a:t>
            </a:r>
            <a:r>
              <a:rPr lang="it-IT" dirty="0" err="1" smtClean="0">
                <a:latin typeface="+mj-lt"/>
              </a:rPr>
              <a:t>states</a:t>
            </a:r>
            <a:r>
              <a:rPr lang="it-IT" dirty="0" smtClean="0">
                <a:latin typeface="+mj-lt"/>
              </a:rPr>
              <a:t> via the </a:t>
            </a:r>
            <a:r>
              <a:rPr lang="it-IT" dirty="0" err="1" smtClean="0">
                <a:latin typeface="+mj-lt"/>
              </a:rPr>
              <a:t>neutron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angular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distribution</a:t>
            </a:r>
            <a:endParaRPr lang="it-IT" baseline="-25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45964" y="188640"/>
            <a:ext cx="82296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1" hangingPunct="1"/>
            <a:r>
              <a:rPr lang="fr-FR" altLang="en-US" dirty="0" smtClean="0">
                <a:latin typeface="Calibri" pitchFamily="34" charset="0"/>
              </a:rPr>
              <a:t> </a:t>
            </a:r>
            <a:r>
              <a:rPr lang="it-IT" altLang="en-US" dirty="0" smtClean="0">
                <a:latin typeface="Calibri" pitchFamily="34" charset="0"/>
              </a:rPr>
              <a:t>Collaboration</a:t>
            </a:r>
            <a:endParaRPr lang="fr-FR" altLang="en-US" dirty="0" smtClean="0">
              <a:latin typeface="Calibri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7559" y="1250163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A. Gottardo</a:t>
            </a:r>
            <a:r>
              <a:rPr lang="it-IT" baseline="30000" dirty="0" smtClean="0"/>
              <a:t>1</a:t>
            </a:r>
            <a:r>
              <a:rPr lang="it-IT" dirty="0"/>
              <a:t>,  D. Verney</a:t>
            </a:r>
            <a:r>
              <a:rPr lang="it-IT" baseline="30000" dirty="0"/>
              <a:t>1</a:t>
            </a:r>
            <a:r>
              <a:rPr lang="it-IT" dirty="0"/>
              <a:t>, </a:t>
            </a:r>
            <a:r>
              <a:rPr lang="nl-NL" dirty="0"/>
              <a:t>M. N. Harakeh</a:t>
            </a:r>
            <a:r>
              <a:rPr lang="nl-NL" baseline="30000" dirty="0"/>
              <a:t>2</a:t>
            </a:r>
            <a:r>
              <a:rPr lang="it-IT" dirty="0"/>
              <a:t>, G. Colò</a:t>
            </a:r>
            <a:r>
              <a:rPr lang="nl-NL" baseline="30000" dirty="0"/>
              <a:t>3</a:t>
            </a:r>
            <a:r>
              <a:rPr lang="it-IT" dirty="0"/>
              <a:t>, G. </a:t>
            </a:r>
            <a:r>
              <a:rPr lang="it-IT" dirty="0" err="1"/>
              <a:t>Benzoni</a:t>
            </a:r>
            <a:r>
              <a:rPr lang="nl-NL" baseline="30000" dirty="0"/>
              <a:t>3</a:t>
            </a:r>
            <a:r>
              <a:rPr lang="it-IT" dirty="0"/>
              <a:t> , M. </a:t>
            </a:r>
            <a:r>
              <a:rPr lang="it-IT" dirty="0" err="1"/>
              <a:t>Vandebrouck</a:t>
            </a:r>
            <a:r>
              <a:rPr lang="nl-NL" baseline="30000" dirty="0"/>
              <a:t>4</a:t>
            </a:r>
            <a:r>
              <a:rPr lang="it-IT" dirty="0"/>
              <a:t>, D.Mengoni</a:t>
            </a:r>
            <a:r>
              <a:rPr lang="it-IT" baseline="30000" dirty="0"/>
              <a:t>5</a:t>
            </a:r>
            <a:r>
              <a:rPr lang="it-IT" dirty="0"/>
              <a:t>, G. de   Angelis</a:t>
            </a:r>
            <a:r>
              <a:rPr lang="it-IT" baseline="30000" dirty="0"/>
              <a:t>6</a:t>
            </a:r>
            <a:r>
              <a:rPr lang="it-IT" dirty="0"/>
              <a:t>,  F. Azaiez</a:t>
            </a:r>
            <a:r>
              <a:rPr lang="it-IT" baseline="30000" dirty="0"/>
              <a:t>1</a:t>
            </a:r>
            <a:r>
              <a:rPr lang="it-IT" dirty="0"/>
              <a:t>, D. Bazzacco</a:t>
            </a:r>
            <a:r>
              <a:rPr lang="it-IT" baseline="30000" dirty="0"/>
              <a:t>5</a:t>
            </a:r>
            <a:r>
              <a:rPr lang="it-IT" dirty="0"/>
              <a:t>,  S. Bottoni</a:t>
            </a:r>
            <a:r>
              <a:rPr lang="nl-NL" baseline="30000" dirty="0"/>
              <a:t>3</a:t>
            </a:r>
            <a:r>
              <a:rPr lang="it-IT" dirty="0"/>
              <a:t>, A. Bracco</a:t>
            </a:r>
            <a:r>
              <a:rPr lang="nl-NL" baseline="30000" dirty="0"/>
              <a:t>3</a:t>
            </a:r>
            <a:r>
              <a:rPr lang="it-IT" dirty="0"/>
              <a:t>, F. Camera</a:t>
            </a:r>
            <a:r>
              <a:rPr lang="nl-NL" baseline="30000" dirty="0"/>
              <a:t>3</a:t>
            </a:r>
            <a:r>
              <a:rPr lang="it-IT" dirty="0"/>
              <a:t>, F. Crespi</a:t>
            </a:r>
            <a:r>
              <a:rPr lang="nl-NL" baseline="30000" dirty="0"/>
              <a:t>3</a:t>
            </a:r>
            <a:r>
              <a:rPr lang="it-IT" dirty="0"/>
              <a:t>, M.C. Delattre</a:t>
            </a:r>
            <a:r>
              <a:rPr lang="it-IT" baseline="30000" dirty="0"/>
              <a:t>1</a:t>
            </a:r>
            <a:r>
              <a:rPr lang="it-IT" dirty="0"/>
              <a:t>, </a:t>
            </a:r>
            <a:r>
              <a:rPr lang="en-US" dirty="0"/>
              <a:t>A. Etilé</a:t>
            </a:r>
            <a:r>
              <a:rPr lang="en-US" baseline="30000" dirty="0"/>
              <a:t>7</a:t>
            </a:r>
            <a:r>
              <a:rPr lang="en-US" dirty="0"/>
              <a:t>, </a:t>
            </a:r>
            <a:r>
              <a:rPr lang="it-IT" dirty="0"/>
              <a:t>D. T. Yordanov</a:t>
            </a:r>
            <a:r>
              <a:rPr lang="it-IT" baseline="30000" dirty="0"/>
              <a:t>1</a:t>
            </a:r>
            <a:r>
              <a:rPr lang="it-IT" dirty="0"/>
              <a:t>, S. </a:t>
            </a:r>
            <a:r>
              <a:rPr lang="fr-FR" dirty="0" err="1"/>
              <a:t>Franchoo</a:t>
            </a:r>
            <a:r>
              <a:rPr lang="it-IT" baseline="30000" dirty="0"/>
              <a:t>1</a:t>
            </a:r>
            <a:r>
              <a:rPr lang="fr-FR" dirty="0"/>
              <a:t>, </a:t>
            </a:r>
            <a:r>
              <a:rPr lang="en-US" dirty="0"/>
              <a:t>C. Gaulard</a:t>
            </a:r>
            <a:r>
              <a:rPr lang="en-US" baseline="30000" dirty="0"/>
              <a:t>7</a:t>
            </a:r>
            <a:r>
              <a:rPr lang="en-US" dirty="0"/>
              <a:t>, G. Georgiev</a:t>
            </a:r>
            <a:r>
              <a:rPr lang="en-US" baseline="30000" dirty="0"/>
              <a:t>7</a:t>
            </a:r>
            <a:r>
              <a:rPr lang="en-US" dirty="0"/>
              <a:t>, A. Goasduff</a:t>
            </a:r>
            <a:r>
              <a:rPr lang="en-US" baseline="30000" dirty="0"/>
              <a:t>7</a:t>
            </a:r>
            <a:r>
              <a:rPr lang="en-US" dirty="0"/>
              <a:t>, </a:t>
            </a:r>
            <a:r>
              <a:rPr lang="it-IT" dirty="0"/>
              <a:t>Gramegna</a:t>
            </a:r>
            <a:r>
              <a:rPr lang="it-IT" baseline="30000" dirty="0"/>
              <a:t>6</a:t>
            </a:r>
            <a:r>
              <a:rPr lang="it-IT" dirty="0"/>
              <a:t>,  </a:t>
            </a:r>
            <a:r>
              <a:rPr lang="en-US" dirty="0"/>
              <a:t>S. Grévy</a:t>
            </a:r>
            <a:r>
              <a:rPr lang="en-US" baseline="30000" dirty="0"/>
              <a:t>8</a:t>
            </a:r>
            <a:r>
              <a:rPr lang="en-US" dirty="0"/>
              <a:t>,</a:t>
            </a:r>
            <a:r>
              <a:rPr lang="it-IT" dirty="0"/>
              <a:t>J. Jaworski</a:t>
            </a:r>
            <a:r>
              <a:rPr lang="it-IT" baseline="30000" dirty="0"/>
              <a:t>6</a:t>
            </a:r>
            <a:r>
              <a:rPr lang="it-IT" dirty="0"/>
              <a:t>, P.R. John</a:t>
            </a:r>
            <a:r>
              <a:rPr lang="it-IT" baseline="30000" dirty="0"/>
              <a:t>5</a:t>
            </a:r>
            <a:r>
              <a:rPr lang="it-IT" dirty="0"/>
              <a:t>, S. Lenzi</a:t>
            </a:r>
            <a:r>
              <a:rPr lang="it-IT" baseline="30000" dirty="0"/>
              <a:t>5</a:t>
            </a:r>
            <a:r>
              <a:rPr lang="it-IT" dirty="0"/>
              <a:t>, S. Leoni</a:t>
            </a:r>
            <a:r>
              <a:rPr lang="nl-NL" baseline="30000" dirty="0"/>
              <a:t>3</a:t>
            </a:r>
            <a:r>
              <a:rPr lang="it-IT" dirty="0"/>
              <a:t>, </a:t>
            </a:r>
            <a:r>
              <a:rPr lang="en-US" dirty="0"/>
              <a:t>J. Ljungvall</a:t>
            </a:r>
            <a:r>
              <a:rPr lang="en-US" baseline="30000" dirty="0"/>
              <a:t>7</a:t>
            </a:r>
            <a:r>
              <a:rPr lang="en-US" dirty="0"/>
              <a:t>, </a:t>
            </a:r>
            <a:r>
              <a:rPr lang="fr-FR" dirty="0"/>
              <a:t>R. Li</a:t>
            </a:r>
            <a:r>
              <a:rPr lang="it-IT" baseline="30000" dirty="0"/>
              <a:t>1</a:t>
            </a:r>
            <a:r>
              <a:rPr lang="fr-FR" dirty="0"/>
              <a:t>,</a:t>
            </a:r>
            <a:r>
              <a:rPr lang="it-IT" dirty="0"/>
              <a:t>S. Lunardi</a:t>
            </a:r>
            <a:r>
              <a:rPr lang="it-IT" baseline="30000" dirty="0"/>
              <a:t>5</a:t>
            </a:r>
            <a:r>
              <a:rPr lang="it-IT" dirty="0"/>
              <a:t>,   </a:t>
            </a:r>
            <a:r>
              <a:rPr lang="fr-FR" dirty="0"/>
              <a:t>I. </a:t>
            </a:r>
            <a:r>
              <a:rPr lang="fr-FR" dirty="0" err="1"/>
              <a:t>Matea</a:t>
            </a:r>
            <a:r>
              <a:rPr lang="it-IT" baseline="30000" dirty="0"/>
              <a:t>1</a:t>
            </a:r>
            <a:r>
              <a:rPr lang="fr-FR" dirty="0"/>
              <a:t>, </a:t>
            </a:r>
            <a:r>
              <a:rPr lang="it-IT" dirty="0"/>
              <a:t>T. Marchi</a:t>
            </a:r>
            <a:r>
              <a:rPr lang="it-IT" baseline="30000" dirty="0"/>
              <a:t>6</a:t>
            </a:r>
            <a:r>
              <a:rPr lang="it-IT" dirty="0"/>
              <a:t>, V. Modamio</a:t>
            </a:r>
            <a:r>
              <a:rPr lang="it-IT" baseline="30000" dirty="0"/>
              <a:t>6</a:t>
            </a:r>
            <a:r>
              <a:rPr lang="it-IT" dirty="0"/>
              <a:t>, A.  I. </a:t>
            </a:r>
            <a:r>
              <a:rPr lang="it-IT" dirty="0" err="1"/>
              <a:t>Morales</a:t>
            </a:r>
            <a:r>
              <a:rPr lang="nl-NL" baseline="30000" dirty="0"/>
              <a:t>3</a:t>
            </a:r>
            <a:r>
              <a:rPr lang="it-IT" dirty="0"/>
              <a:t>, </a:t>
            </a:r>
            <a:r>
              <a:rPr lang="fr-FR" dirty="0"/>
              <a:t>P. </a:t>
            </a:r>
            <a:r>
              <a:rPr lang="fr-FR" dirty="0" err="1"/>
              <a:t>Morfouace</a:t>
            </a:r>
            <a:r>
              <a:rPr lang="it-IT" baseline="30000" dirty="0"/>
              <a:t>1</a:t>
            </a:r>
            <a:r>
              <a:rPr lang="fr-FR" dirty="0"/>
              <a:t>, </a:t>
            </a:r>
            <a:r>
              <a:rPr lang="it-IT" dirty="0"/>
              <a:t>D. Napoli</a:t>
            </a:r>
            <a:r>
              <a:rPr lang="it-IT" baseline="30000" dirty="0"/>
              <a:t>6</a:t>
            </a:r>
            <a:r>
              <a:rPr lang="it-IT" dirty="0"/>
              <a:t>, </a:t>
            </a:r>
            <a:r>
              <a:rPr lang="fr-FR" dirty="0"/>
              <a:t>B. </a:t>
            </a:r>
            <a:r>
              <a:rPr lang="fr-FR" dirty="0" err="1"/>
              <a:t>Roussière</a:t>
            </a:r>
            <a:r>
              <a:rPr lang="it-IT" baseline="30000" dirty="0"/>
              <a:t>1</a:t>
            </a:r>
            <a:r>
              <a:rPr lang="fr-FR" dirty="0"/>
              <a:t>, </a:t>
            </a:r>
            <a:r>
              <a:rPr lang="it-IT" dirty="0"/>
              <a:t>F. Recchia</a:t>
            </a:r>
            <a:r>
              <a:rPr lang="it-IT" baseline="30000" dirty="0"/>
              <a:t>5</a:t>
            </a:r>
            <a:r>
              <a:rPr lang="it-IT" dirty="0"/>
              <a:t>, </a:t>
            </a:r>
            <a:r>
              <a:rPr lang="en-US" dirty="0"/>
              <a:t>S. Roccia</a:t>
            </a:r>
            <a:r>
              <a:rPr lang="en-US" baseline="30000" dirty="0"/>
              <a:t>7 </a:t>
            </a:r>
            <a:r>
              <a:rPr lang="en-US" dirty="0"/>
              <a:t>, </a:t>
            </a:r>
            <a:r>
              <a:rPr lang="fr-FR" dirty="0"/>
              <a:t>I. Stefan</a:t>
            </a:r>
            <a:r>
              <a:rPr lang="it-IT" baseline="30000" dirty="0"/>
              <a:t>1</a:t>
            </a:r>
            <a:r>
              <a:rPr lang="fr-FR" dirty="0"/>
              <a:t>, D. </a:t>
            </a:r>
            <a:r>
              <a:rPr lang="fr-FR" dirty="0" err="1"/>
              <a:t>Testov</a:t>
            </a:r>
            <a:r>
              <a:rPr lang="it-IT" baseline="30000" dirty="0"/>
              <a:t>1</a:t>
            </a:r>
            <a:r>
              <a:rPr lang="it-IT" dirty="0"/>
              <a:t>, J.J. Valiente-Dobón</a:t>
            </a:r>
            <a:r>
              <a:rPr lang="it-IT" baseline="30000" dirty="0"/>
              <a:t>6</a:t>
            </a:r>
            <a:r>
              <a:rPr lang="it-IT" dirty="0"/>
              <a:t>, A. Vitturi</a:t>
            </a:r>
            <a:r>
              <a:rPr lang="it-IT" baseline="30000" dirty="0"/>
              <a:t>5 </a:t>
            </a:r>
            <a:r>
              <a:rPr lang="it-IT" dirty="0"/>
              <a:t>, O. </a:t>
            </a:r>
            <a:r>
              <a:rPr lang="it-IT" dirty="0" err="1"/>
              <a:t>Wieland</a:t>
            </a:r>
            <a:r>
              <a:rPr lang="nl-NL" baseline="30000" dirty="0" smtClean="0"/>
              <a:t>3</a:t>
            </a:r>
          </a:p>
          <a:p>
            <a:pPr algn="ctr"/>
            <a:endParaRPr lang="en-US" dirty="0"/>
          </a:p>
          <a:p>
            <a:pPr algn="ctr"/>
            <a:r>
              <a:rPr lang="it-IT" baseline="30000" dirty="0"/>
              <a:t>1</a:t>
            </a:r>
            <a:r>
              <a:rPr lang="fr-FR" i="1" dirty="0"/>
              <a:t>Institut de Physique Nucléaire d’Orsay, F-91406 Orsay, France                                                                </a:t>
            </a:r>
            <a:r>
              <a:rPr lang="nl-NL" baseline="30000" dirty="0"/>
              <a:t>2</a:t>
            </a:r>
            <a:r>
              <a:rPr lang="nl-NL" i="1" dirty="0"/>
              <a:t>Kernfysisch Versneller Instituut, University of Groningen, NL-9747 AA Groningen, The Netherlands</a:t>
            </a:r>
            <a:r>
              <a:rPr lang="nl-NL" dirty="0"/>
              <a:t> </a:t>
            </a:r>
            <a:r>
              <a:rPr lang="nl-NL" baseline="30000" dirty="0"/>
              <a:t>3</a:t>
            </a:r>
            <a:r>
              <a:rPr lang="it-IT" i="1" dirty="0"/>
              <a:t>Dipartimento di Fisica, Università di Milano e Istituto Nazionale di Fisica Nucleare, Sezione di Milano, I20100 Milano, </a:t>
            </a:r>
            <a:r>
              <a:rPr lang="it-IT" i="1" dirty="0" err="1"/>
              <a:t>Italy</a:t>
            </a:r>
            <a:r>
              <a:rPr lang="it-IT" i="1" dirty="0"/>
              <a:t>                                                                                                                                                         </a:t>
            </a:r>
            <a:r>
              <a:rPr lang="nl-NL" baseline="30000" dirty="0"/>
              <a:t>4</a:t>
            </a:r>
            <a:r>
              <a:rPr lang="it-IT" i="1" dirty="0"/>
              <a:t>GANIL, CEA/DSM-CNRS/IN2P3, F-14076 Caen, France                                                                                             </a:t>
            </a:r>
            <a:r>
              <a:rPr lang="it-IT" baseline="30000" dirty="0"/>
              <a:t>5</a:t>
            </a:r>
            <a:r>
              <a:rPr lang="it-IT" i="1" dirty="0"/>
              <a:t>Istituto Nazionale di Fisica Nucleare, Sezione di Padova, I-35100 Padova, </a:t>
            </a:r>
            <a:r>
              <a:rPr lang="it-IT" i="1" dirty="0" err="1"/>
              <a:t>Italy</a:t>
            </a:r>
            <a:r>
              <a:rPr lang="it-IT" i="1" dirty="0"/>
              <a:t>                                          </a:t>
            </a:r>
            <a:r>
              <a:rPr lang="it-IT" baseline="30000" dirty="0"/>
              <a:t>6</a:t>
            </a:r>
            <a:r>
              <a:rPr lang="it-IT" i="1" dirty="0"/>
              <a:t>Laboratori Nazionali di Legnaro, I-35020 Legnaro, </a:t>
            </a:r>
            <a:r>
              <a:rPr lang="it-IT" i="1" dirty="0" err="1"/>
              <a:t>Italy</a:t>
            </a:r>
            <a:r>
              <a:rPr lang="it-IT" dirty="0"/>
              <a:t> </a:t>
            </a:r>
            <a:r>
              <a:rPr lang="it-IT" baseline="30000" dirty="0"/>
              <a:t>                                                                                                                                </a:t>
            </a:r>
            <a:r>
              <a:rPr lang="it-IT" i="1" dirty="0"/>
              <a:t>                                                 </a:t>
            </a:r>
            <a:r>
              <a:rPr lang="en-US" i="1" dirty="0"/>
              <a:t>                                                  </a:t>
            </a:r>
            <a:r>
              <a:rPr lang="en-US" baseline="30000" dirty="0"/>
              <a:t>7</a:t>
            </a:r>
            <a:r>
              <a:rPr lang="en-US" i="1" dirty="0"/>
              <a:t>CSNSM, UMR 8609, IN2P3-CNRS, </a:t>
            </a:r>
            <a:r>
              <a:rPr lang="en-US" i="1" dirty="0" err="1"/>
              <a:t>Université</a:t>
            </a:r>
            <a:r>
              <a:rPr lang="en-US" i="1" dirty="0"/>
              <a:t> Paris-</a:t>
            </a:r>
            <a:r>
              <a:rPr lang="en-US" i="1" dirty="0" err="1"/>
              <a:t>Sud</a:t>
            </a:r>
            <a:r>
              <a:rPr lang="en-US" i="1" dirty="0"/>
              <a:t> 11, F-91405 </a:t>
            </a:r>
            <a:r>
              <a:rPr lang="en-US" i="1" dirty="0" err="1"/>
              <a:t>Orsay</a:t>
            </a:r>
            <a:r>
              <a:rPr lang="en-US" i="1" dirty="0"/>
              <a:t> </a:t>
            </a:r>
            <a:r>
              <a:rPr lang="en-US" i="1" dirty="0" err="1"/>
              <a:t>Cedex</a:t>
            </a:r>
            <a:r>
              <a:rPr lang="en-US" i="1" dirty="0"/>
              <a:t>, France  </a:t>
            </a:r>
            <a:r>
              <a:rPr lang="en-US" i="1" dirty="0" smtClean="0"/>
              <a:t> </a:t>
            </a:r>
            <a:r>
              <a:rPr lang="en-US" baseline="30000" dirty="0"/>
              <a:t>8</a:t>
            </a:r>
            <a:r>
              <a:rPr lang="en-US" i="1" dirty="0"/>
              <a:t>CENBG—</a:t>
            </a:r>
            <a:r>
              <a:rPr lang="en-US" i="1" dirty="0" err="1"/>
              <a:t>Université</a:t>
            </a:r>
            <a:r>
              <a:rPr lang="en-US" i="1" dirty="0"/>
              <a:t> Bordeaux 1—UMR 5797 CNRS/IN2P3, F- 33175 </a:t>
            </a:r>
            <a:r>
              <a:rPr lang="en-US" i="1" dirty="0" err="1"/>
              <a:t>Gradignan</a:t>
            </a:r>
            <a:r>
              <a:rPr lang="en-US" i="1" dirty="0"/>
              <a:t>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k8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  <a:effectLst>
          <a:outerShdw sx="1000" sy="1000" rotWithShape="0">
            <a:srgbClr val="000000"/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15218</TotalTime>
  <Words>444</Words>
  <Application>Microsoft Office PowerPoint</Application>
  <PresentationFormat>Presentazione su schermo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kk8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</dc:creator>
  <cp:lastModifiedBy>andrea</cp:lastModifiedBy>
  <cp:revision>198</cp:revision>
  <dcterms:created xsi:type="dcterms:W3CDTF">2013-09-05T08:05:34Z</dcterms:created>
  <dcterms:modified xsi:type="dcterms:W3CDTF">2014-05-28T06:52:14Z</dcterms:modified>
</cp:coreProperties>
</file>