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87" r:id="rId2"/>
    <p:sldId id="386" r:id="rId3"/>
    <p:sldId id="379" r:id="rId4"/>
    <p:sldId id="278" r:id="rId5"/>
    <p:sldId id="337" r:id="rId6"/>
    <p:sldId id="338" r:id="rId7"/>
    <p:sldId id="339" r:id="rId8"/>
    <p:sldId id="380" r:id="rId9"/>
    <p:sldId id="336" r:id="rId10"/>
    <p:sldId id="369" r:id="rId11"/>
    <p:sldId id="370" r:id="rId12"/>
    <p:sldId id="378" r:id="rId13"/>
    <p:sldId id="373" r:id="rId14"/>
    <p:sldId id="374" r:id="rId15"/>
    <p:sldId id="391" r:id="rId16"/>
    <p:sldId id="382" r:id="rId17"/>
    <p:sldId id="302" r:id="rId18"/>
    <p:sldId id="392" r:id="rId19"/>
    <p:sldId id="375" r:id="rId20"/>
    <p:sldId id="377" r:id="rId21"/>
    <p:sldId id="376" r:id="rId22"/>
    <p:sldId id="354" r:id="rId23"/>
    <p:sldId id="387" r:id="rId24"/>
    <p:sldId id="360" r:id="rId25"/>
    <p:sldId id="312" r:id="rId26"/>
    <p:sldId id="313" r:id="rId27"/>
    <p:sldId id="314" r:id="rId28"/>
    <p:sldId id="315" r:id="rId29"/>
    <p:sldId id="274" r:id="rId30"/>
    <p:sldId id="304" r:id="rId31"/>
    <p:sldId id="355" r:id="rId32"/>
    <p:sldId id="267" r:id="rId33"/>
    <p:sldId id="385" r:id="rId34"/>
    <p:sldId id="397" r:id="rId35"/>
    <p:sldId id="258" r:id="rId36"/>
    <p:sldId id="261" r:id="rId37"/>
    <p:sldId id="326" r:id="rId38"/>
    <p:sldId id="393" r:id="rId39"/>
    <p:sldId id="396" r:id="rId40"/>
    <p:sldId id="394" r:id="rId41"/>
    <p:sldId id="395" r:id="rId42"/>
    <p:sldId id="350" r:id="rId43"/>
    <p:sldId id="323" r:id="rId44"/>
    <p:sldId id="351" r:id="rId45"/>
    <p:sldId id="334" r:id="rId46"/>
    <p:sldId id="333" r:id="rId47"/>
    <p:sldId id="290" r:id="rId48"/>
    <p:sldId id="292" r:id="rId49"/>
    <p:sldId id="348" r:id="rId50"/>
    <p:sldId id="367" r:id="rId51"/>
    <p:sldId id="368" r:id="rId52"/>
    <p:sldId id="363" r:id="rId53"/>
    <p:sldId id="300" r:id="rId54"/>
    <p:sldId id="31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D3FFCD"/>
    <a:srgbClr val="D8E7EA"/>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56" autoAdjust="0"/>
    <p:restoredTop sz="94660"/>
  </p:normalViewPr>
  <p:slideViewPr>
    <p:cSldViewPr>
      <p:cViewPr>
        <p:scale>
          <a:sx n="66" d="100"/>
          <a:sy n="66" d="100"/>
        </p:scale>
        <p:origin x="-509" y="22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53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ob\Documents\Work\RIBSatiThemba\2011\IsotopeRevenue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ZA" sz="2400" b="0" dirty="0" smtClean="0">
                <a:solidFill>
                  <a:srgbClr val="FFFF00"/>
                </a:solidFill>
                <a:latin typeface="Cambria" panose="02040503050406030204" pitchFamily="18" charset="0"/>
              </a:rPr>
              <a:t>Revenue, Isotope Sales</a:t>
            </a:r>
            <a:endParaRPr lang="en-ZA" sz="2400" b="0" dirty="0">
              <a:solidFill>
                <a:srgbClr val="FFFF00"/>
              </a:solidFill>
              <a:latin typeface="Cambria" panose="02040503050406030204" pitchFamily="18" charset="0"/>
            </a:endParaRPr>
          </a:p>
        </c:rich>
      </c:tx>
      <c:layout>
        <c:manualLayout>
          <c:xMode val="edge"/>
          <c:yMode val="edge"/>
          <c:x val="0.27386580390383164"/>
          <c:y val="4.971829690390994E-3"/>
        </c:manualLayout>
      </c:layout>
      <c:overlay val="0"/>
    </c:title>
    <c:autoTitleDeleted val="0"/>
    <c:view3D>
      <c:rotX val="15"/>
      <c:rotY val="20"/>
      <c:depthPercent val="100"/>
      <c:rAngAx val="1"/>
    </c:view3D>
    <c:floor>
      <c:thickness val="0"/>
      <c:spPr>
        <a:noFill/>
        <a:ln>
          <a:solidFill>
            <a:srgbClr val="FFFF00"/>
          </a:solidFill>
        </a:ln>
      </c:spPr>
    </c:floor>
    <c:sideWall>
      <c:thickness val="0"/>
    </c:sideWall>
    <c:backWall>
      <c:thickness val="0"/>
    </c:backWall>
    <c:plotArea>
      <c:layout/>
      <c:bar3DChart>
        <c:barDir val="col"/>
        <c:grouping val="stacked"/>
        <c:varyColors val="0"/>
        <c:ser>
          <c:idx val="0"/>
          <c:order val="0"/>
          <c:invertIfNegative val="0"/>
          <c:cat>
            <c:strRef>
              <c:f>Sheet1!$A$3:$A$8</c:f>
              <c:strCache>
                <c:ptCount val="6"/>
                <c:pt idx="0">
                  <c:v>05/06</c:v>
                </c:pt>
                <c:pt idx="1">
                  <c:v>06/07</c:v>
                </c:pt>
                <c:pt idx="2">
                  <c:v>07/08</c:v>
                </c:pt>
                <c:pt idx="3">
                  <c:v>08/09</c:v>
                </c:pt>
                <c:pt idx="4">
                  <c:v>09/10</c:v>
                </c:pt>
                <c:pt idx="5">
                  <c:v>10/11</c:v>
                </c:pt>
              </c:strCache>
            </c:strRef>
          </c:cat>
          <c:val>
            <c:numRef>
              <c:f>Sheet1!$B$3:$B$8</c:f>
              <c:numCache>
                <c:formatCode>General</c:formatCode>
                <c:ptCount val="6"/>
                <c:pt idx="0">
                  <c:v>3</c:v>
                </c:pt>
                <c:pt idx="1">
                  <c:v>6</c:v>
                </c:pt>
                <c:pt idx="2">
                  <c:v>12</c:v>
                </c:pt>
                <c:pt idx="3">
                  <c:v>12.5</c:v>
                </c:pt>
                <c:pt idx="4">
                  <c:v>18.5</c:v>
                </c:pt>
                <c:pt idx="5">
                  <c:v>24.4</c:v>
                </c:pt>
              </c:numCache>
            </c:numRef>
          </c:val>
        </c:ser>
        <c:dLbls>
          <c:showLegendKey val="0"/>
          <c:showVal val="0"/>
          <c:showCatName val="0"/>
          <c:showSerName val="0"/>
          <c:showPercent val="0"/>
          <c:showBubbleSize val="0"/>
        </c:dLbls>
        <c:gapWidth val="55"/>
        <c:gapDepth val="55"/>
        <c:shape val="cylinder"/>
        <c:axId val="37027840"/>
        <c:axId val="37029376"/>
        <c:axId val="0"/>
      </c:bar3DChart>
      <c:catAx>
        <c:axId val="37027840"/>
        <c:scaling>
          <c:orientation val="minMax"/>
        </c:scaling>
        <c:delete val="0"/>
        <c:axPos val="b"/>
        <c:numFmt formatCode="@" sourceLinked="1"/>
        <c:majorTickMark val="none"/>
        <c:minorTickMark val="none"/>
        <c:tickLblPos val="nextTo"/>
        <c:txPr>
          <a:bodyPr/>
          <a:lstStyle/>
          <a:p>
            <a:pPr>
              <a:defRPr sz="2400">
                <a:solidFill>
                  <a:srgbClr val="FFFF00"/>
                </a:solidFill>
              </a:defRPr>
            </a:pPr>
            <a:endParaRPr lang="en-US"/>
          </a:p>
        </c:txPr>
        <c:crossAx val="37029376"/>
        <c:crosses val="autoZero"/>
        <c:auto val="1"/>
        <c:lblAlgn val="ctr"/>
        <c:lblOffset val="100"/>
        <c:noMultiLvlLbl val="0"/>
      </c:catAx>
      <c:valAx>
        <c:axId val="37029376"/>
        <c:scaling>
          <c:orientation val="minMax"/>
        </c:scaling>
        <c:delete val="0"/>
        <c:axPos val="l"/>
        <c:majorGridlines>
          <c:spPr>
            <a:ln>
              <a:solidFill>
                <a:srgbClr val="FFFF00"/>
              </a:solidFill>
            </a:ln>
          </c:spPr>
        </c:majorGridlines>
        <c:title>
          <c:tx>
            <c:rich>
              <a:bodyPr/>
              <a:lstStyle/>
              <a:p>
                <a:pPr>
                  <a:defRPr sz="2400">
                    <a:solidFill>
                      <a:srgbClr val="FFFF00"/>
                    </a:solidFill>
                  </a:defRPr>
                </a:pPr>
                <a:r>
                  <a:rPr lang="en-ZA" sz="2400">
                    <a:solidFill>
                      <a:srgbClr val="FFFF00"/>
                    </a:solidFill>
                  </a:rPr>
                  <a:t>R</a:t>
                </a:r>
                <a:r>
                  <a:rPr lang="en-ZA" sz="2400" baseline="0">
                    <a:solidFill>
                      <a:srgbClr val="FFFF00"/>
                    </a:solidFill>
                  </a:rPr>
                  <a:t> 1 000 000's</a:t>
                </a:r>
                <a:endParaRPr lang="en-ZA" sz="2400">
                  <a:solidFill>
                    <a:srgbClr val="FFFF00"/>
                  </a:solidFill>
                </a:endParaRPr>
              </a:p>
            </c:rich>
          </c:tx>
          <c:layout/>
          <c:overlay val="0"/>
        </c:title>
        <c:numFmt formatCode="General" sourceLinked="1"/>
        <c:majorTickMark val="none"/>
        <c:minorTickMark val="none"/>
        <c:tickLblPos val="nextTo"/>
        <c:spPr>
          <a:ln>
            <a:solidFill>
              <a:srgbClr val="FFFF00"/>
            </a:solidFill>
          </a:ln>
        </c:spPr>
        <c:txPr>
          <a:bodyPr/>
          <a:lstStyle/>
          <a:p>
            <a:pPr>
              <a:defRPr sz="2400">
                <a:solidFill>
                  <a:srgbClr val="FFFF00"/>
                </a:solidFill>
              </a:defRPr>
            </a:pPr>
            <a:endParaRPr lang="en-US"/>
          </a:p>
        </c:txPr>
        <c:crossAx val="37027840"/>
        <c:crosses val="autoZero"/>
        <c:crossBetween val="between"/>
      </c:valAx>
      <c:spPr>
        <a:noFill/>
        <a:ln w="25400">
          <a:no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92B3F0-559C-4C78-B044-AD445A1330D6}" type="datetimeFigureOut">
              <a:rPr lang="en-US" smtClean="0"/>
              <a:pPr/>
              <a:t>5/25/2014</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DDB397-2294-4335-A839-00DA2FBB98E9}" type="slidenum">
              <a:rPr lang="en-ZA" smtClean="0"/>
              <a:pPr/>
              <a:t>‹#›</a:t>
            </a:fld>
            <a:endParaRPr lang="en-ZA"/>
          </a:p>
        </p:txBody>
      </p:sp>
    </p:spTree>
    <p:extLst>
      <p:ext uri="{BB962C8B-B14F-4D97-AF65-F5344CB8AC3E}">
        <p14:creationId xmlns:p14="http://schemas.microsoft.com/office/powerpoint/2010/main" val="2885037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fld id="{7FC06E54-4513-40C7-85CA-338A953B53B2}" type="slidenum">
              <a:rPr lang="en-AU" altLang="en-US" u="none" smtClean="0"/>
              <a:pPr/>
              <a:t>3</a:t>
            </a:fld>
            <a:endParaRPr lang="en-AU" altLang="en-US" u="none"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This shows the separated-sector cyclotron. It has four separate magnet sectors with a diameter of 13 m. The RF-system consists of two lambda-half resonators that can operate in the frequency range 7 to 26 MHz. The dee voltage is 220 kV at a power level of 80 kW per resonator. Although it has been designed for a maximum proton energy of 200 MeV but has delivered proton beams of 227 MeV. The beam is inflected with two bending magnets and a magnetic channel and extracted with two septum magnets. Typically the cyclotron delivers a 85 µA beam of 66 MeV protons for radioisotope production with 100% transmission through the machine. Higher beam currents are available but better production target cooling is required for reliable operation at higher intensities.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2111C14-75F9-4FDE-A222-77F3E82A3725}" type="slidenum">
              <a:rPr lang="en-AU" sz="1200" u="none"/>
              <a:pPr algn="r"/>
              <a:t>4</a:t>
            </a:fld>
            <a:endParaRPr lang="en-AU" sz="1200" u="none"/>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ZA" smtClean="0"/>
              <a:t>This slide shows the layout of our facilities. Beams from the variable separated-sector cylotron, that has a maximum energy of 200 MeV for protons, are directed to vaults for the production of radioisotopes, proton- and neutrontherapy and nuclear physics experiments. </a:t>
            </a:r>
            <a:r>
              <a:rPr lang="en-ZA" smtClean="0">
                <a:cs typeface="Times New Roman" pitchFamily="18" charset="0"/>
              </a:rPr>
              <a:t>Light ions,  pre-accelerated in the first solid-pole injector cyclotron with a K-value of 8 are used for therapy and radioisotope production. For radioisotope production and neutrontherapy a 66 MeV proton beam is used and for protontherapy a 200 MeV beam. The second solid-pole injector cyclotron with a K-value of 10 (which you see here) is used for pre-acceleration of heavy ions and polarized protons from these two external sources</a:t>
            </a:r>
            <a:endParaRPr lang="en-US" smtClean="0">
              <a:cs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A539E42-420F-431F-951E-3CE7C7A7C8F1}" type="slidenum">
              <a:rPr lang="en-AU" sz="1200" u="none"/>
              <a:pPr algn="r"/>
              <a:t>5</a:t>
            </a:fld>
            <a:endParaRPr lang="en-AU" sz="1200" u="none"/>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ea typeface="MS Mincho" pitchFamily="49" charset="-128"/>
              </a:rPr>
              <a:t>Beam is delivered to the different users for 24 hours per day and seven days per week. Radionuclide production and neutron therapy run from 16h00 on Mondays until 5h00 on Fridays. Patients are treated during day time and between treatments the beam is switched to the radionuclide production vault and the intensity is increased to 85μA. On Mondays and Fridays a 200 MeV beam is used for proton therapy and over the weekend beams of light and heavy ions as well as polarized protons, pre-accelerated in a second solid-pole injector cyclotron. In spite of this very tight schedule it remains difficult to satisfy the beam requirements of the different users. We are therefore in the process of increasing the beam intensity for the production of radioisotopes as well as installing and planning additional beam lines for the same purpose. It is planned to produce radioisotopes on two different targets simultaneously.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44E7C5F-C2BE-45B1-8F0C-39D1005FD662}" type="slidenum">
              <a:rPr lang="it-IT" smtClean="0"/>
              <a:pPr/>
              <a:t>30</a:t>
            </a:fld>
            <a:endParaRPr lang="it-IT" smtClean="0"/>
          </a:p>
        </p:txBody>
      </p:sp>
      <p:sp>
        <p:nvSpPr>
          <p:cNvPr id="51203" name="Rectangle 2"/>
          <p:cNvSpPr>
            <a:spLocks noGrp="1" noRot="1" noChangeAspect="1" noChangeArrowheads="1" noTextEdit="1"/>
          </p:cNvSpPr>
          <p:nvPr>
            <p:ph type="sldImg"/>
          </p:nvPr>
        </p:nvSpPr>
        <p:spPr>
          <a:xfrm>
            <a:off x="1146175" y="685800"/>
            <a:ext cx="4568825" cy="3427413"/>
          </a:xfrm>
          <a:ln/>
        </p:spPr>
      </p:sp>
      <p:sp>
        <p:nvSpPr>
          <p:cNvPr id="51204" name="Rectangle 3"/>
          <p:cNvSpPr>
            <a:spLocks noGrp="1" noChangeArrowheads="1"/>
          </p:cNvSpPr>
          <p:nvPr>
            <p:ph type="body" idx="1"/>
          </p:nvPr>
        </p:nvSpPr>
        <p:spPr>
          <a:noFill/>
          <a:ln/>
        </p:spPr>
        <p:txBody>
          <a:bodyPr/>
          <a:lstStyle/>
          <a:p>
            <a:pPr eaLnBrk="1" hangingPunct="1">
              <a:spcBef>
                <a:spcPct val="0"/>
              </a:spcBef>
            </a:pPr>
            <a:r>
              <a:rPr lang="en-US" smtClean="0"/>
              <a:t>POSTER </a:t>
            </a:r>
            <a:r>
              <a:rPr lang="en-US" smtClean="0">
                <a:sym typeface="Wingdings" pitchFamily="2" charset="2"/>
              </a:rPr>
              <a:t> William Beeckman, TUPRA08 Machining &amp; Assembly</a:t>
            </a:r>
          </a:p>
          <a:p>
            <a:pPr eaLnBrk="1" hangingPunct="1">
              <a:spcBef>
                <a:spcPct val="0"/>
              </a:spcBef>
            </a:pPr>
            <a:r>
              <a:rPr lang="en-US" smtClean="0">
                <a:sym typeface="Wingdings" pitchFamily="2" charset="2"/>
              </a:rPr>
              <a:t>Advantage of a commercial solution: fixed time for delivery, performances already tested.</a:t>
            </a: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CCD3F66-C3E2-41E2-BA09-2155B762DA65}" type="datetimeFigureOut">
              <a:rPr lang="en-US"/>
              <a:pPr>
                <a:defRPr/>
              </a:pPr>
              <a:t>5/25/2014</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5308D44-082F-46F6-A3A7-5EA07D93EAF7}"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2D9D4DDB-A796-435F-889C-6BACEEB4E7D7}" type="datetimeFigureOut">
              <a:rPr lang="en-US"/>
              <a:pPr>
                <a:defRPr/>
              </a:pPr>
              <a:t>5/25/2014</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B65F75F-1526-427F-93E4-301B89EDA44B}"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98D599D-C6B0-4A88-8ABF-A1BBF33DEE40}" type="datetimeFigureOut">
              <a:rPr lang="en-US"/>
              <a:pPr>
                <a:defRPr/>
              </a:pPr>
              <a:t>5/25/2014</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1E7979-97D3-45CE-89CC-476B1F4AF56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2676DEA5-B60A-4C73-859E-6D9FEFD0527A}" type="datetimeFigureOut">
              <a:rPr lang="en-US"/>
              <a:pPr>
                <a:defRPr/>
              </a:pPr>
              <a:t>5/25/2014</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68E001E-A1E4-4525-A8B4-98DF360C9741}"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901057E-08B3-4306-A6F0-B76A00071181}" type="datetimeFigureOut">
              <a:rPr lang="en-US"/>
              <a:pPr>
                <a:defRPr/>
              </a:pPr>
              <a:t>5/25/2014</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A052740-4191-4C7A-A682-0585D5F1169C}"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E9BA1FD4-C42C-442A-B7B8-1146651057D0}" type="datetimeFigureOut">
              <a:rPr lang="en-US"/>
              <a:pPr>
                <a:defRPr/>
              </a:pPr>
              <a:t>5/25/2014</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5E0AF49-636B-4FFA-A3EF-39FE19432000}"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796B1DA6-EE9C-4E06-A429-C1846AF720E1}" type="datetimeFigureOut">
              <a:rPr lang="en-US"/>
              <a:pPr>
                <a:defRPr/>
              </a:pPr>
              <a:t>5/25/2014</a:t>
            </a:fld>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040746C0-F3BB-48A5-BAA0-774B2FFEF981}"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5616" y="116632"/>
            <a:ext cx="6984776" cy="720080"/>
          </a:xfrm>
          <a:solidFill>
            <a:schemeClr val="bg1"/>
          </a:solidFill>
        </p:spPr>
        <p:txBody>
          <a:bodyPr/>
          <a:lstStyle>
            <a:lvl1pPr>
              <a:defRPr b="0">
                <a:solidFill>
                  <a:srgbClr val="FF0000"/>
                </a:solidFill>
                <a:latin typeface="+mj-lt"/>
              </a:defRPr>
            </a:lvl1pPr>
          </a:lstStyle>
          <a:p>
            <a:r>
              <a:rPr lang="en-US" dirty="0" smtClean="0"/>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934E0DB-C582-45A2-A204-FA08661BDE9D}" type="datetimeFigureOut">
              <a:rPr lang="en-US"/>
              <a:pPr>
                <a:defRPr/>
              </a:pPr>
              <a:t>5/25/2014</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4C12246-81BD-41CC-AA60-0CD767BC37D5}"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9DA10E5-3DE3-4A32-BF96-AC082DB74C58}" type="datetimeFigureOut">
              <a:rPr lang="en-US"/>
              <a:pPr>
                <a:defRPr/>
              </a:pPr>
              <a:t>5/25/2014</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A6EF716-A3C5-45CD-9EC6-CA8F5B1B7A6C}"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0377989-AE4C-4D04-B046-9B5B03EF4FA3}" type="datetimeFigureOut">
              <a:rPr lang="en-US"/>
              <a:pPr>
                <a:defRPr/>
              </a:pPr>
              <a:t>5/25/2014</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EEE6525-7D88-4702-85FB-A6723712D7C4}"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l="-6000" r="-6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9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vl1pPr>
          </a:lstStyle>
          <a:p>
            <a:pPr>
              <a:defRPr/>
            </a:pPr>
            <a:fld id="{1EEBBAEE-37A6-4F8C-A1A8-325F20B750E7}" type="datetimeFigureOut">
              <a:rPr lang="en-US"/>
              <a:pPr>
                <a:defRPr/>
              </a:pPr>
              <a:t>5/25/2014</a:t>
            </a:fld>
            <a:endParaRPr lang="en-GB"/>
          </a:p>
        </p:txBody>
      </p:sp>
      <p:sp>
        <p:nvSpPr>
          <p:cNvPr id="98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vl1pPr>
          </a:lstStyle>
          <a:p>
            <a:pPr>
              <a:defRPr/>
            </a:pPr>
            <a:endParaRPr lang="en-GB"/>
          </a:p>
        </p:txBody>
      </p:sp>
      <p:sp>
        <p:nvSpPr>
          <p:cNvPr id="9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vl1pPr>
          </a:lstStyle>
          <a:p>
            <a:pPr>
              <a:defRPr/>
            </a:pPr>
            <a:fld id="{F323D90A-A048-416E-887D-5CC14DBF9828}" type="slidenum">
              <a:rPr lang="en-GB"/>
              <a:pPr>
                <a:defRPr/>
              </a:pPr>
              <a:t>‹#›</a:t>
            </a:fld>
            <a:endParaRPr lang="en-GB"/>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32" y="0"/>
            <a:ext cx="1107584" cy="837698"/>
          </a:xfrm>
          <a:prstGeom prst="rect">
            <a:avLst/>
          </a:prstGeom>
        </p:spPr>
      </p:pic>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00392" y="54613"/>
            <a:ext cx="932688" cy="72847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400">
          <a:solidFill>
            <a:srgbClr val="FFFF00"/>
          </a:solidFill>
          <a:latin typeface="+mj-lt"/>
          <a:ea typeface="+mj-ea"/>
          <a:cs typeface="+mj-cs"/>
        </a:defRPr>
      </a:lvl1pPr>
      <a:lvl2pPr algn="ctr" rtl="0" eaLnBrk="0" fontAlgn="base" hangingPunct="0">
        <a:spcBef>
          <a:spcPct val="0"/>
        </a:spcBef>
        <a:spcAft>
          <a:spcPct val="0"/>
        </a:spcAft>
        <a:defRPr sz="3400">
          <a:solidFill>
            <a:srgbClr val="FFFF00"/>
          </a:solidFill>
          <a:latin typeface="Calisto MT" pitchFamily="18" charset="0"/>
        </a:defRPr>
      </a:lvl2pPr>
      <a:lvl3pPr algn="ctr" rtl="0" eaLnBrk="0" fontAlgn="base" hangingPunct="0">
        <a:spcBef>
          <a:spcPct val="0"/>
        </a:spcBef>
        <a:spcAft>
          <a:spcPct val="0"/>
        </a:spcAft>
        <a:defRPr sz="3400">
          <a:solidFill>
            <a:srgbClr val="FFFF00"/>
          </a:solidFill>
          <a:latin typeface="Calisto MT" pitchFamily="18" charset="0"/>
        </a:defRPr>
      </a:lvl3pPr>
      <a:lvl4pPr algn="ctr" rtl="0" eaLnBrk="0" fontAlgn="base" hangingPunct="0">
        <a:spcBef>
          <a:spcPct val="0"/>
        </a:spcBef>
        <a:spcAft>
          <a:spcPct val="0"/>
        </a:spcAft>
        <a:defRPr sz="3400">
          <a:solidFill>
            <a:srgbClr val="FFFF00"/>
          </a:solidFill>
          <a:latin typeface="Calisto MT" pitchFamily="18" charset="0"/>
        </a:defRPr>
      </a:lvl4pPr>
      <a:lvl5pPr algn="ctr" rtl="0" eaLnBrk="0" fontAlgn="base" hangingPunct="0">
        <a:spcBef>
          <a:spcPct val="0"/>
        </a:spcBef>
        <a:spcAft>
          <a:spcPct val="0"/>
        </a:spcAft>
        <a:defRPr sz="3400">
          <a:solidFill>
            <a:srgbClr val="FFFF00"/>
          </a:solidFill>
          <a:latin typeface="Calisto MT" pitchFamily="18" charset="0"/>
        </a:defRPr>
      </a:lvl5pPr>
      <a:lvl6pPr marL="457200" algn="ctr" rtl="0" eaLnBrk="1" fontAlgn="base" hangingPunct="1">
        <a:spcBef>
          <a:spcPct val="0"/>
        </a:spcBef>
        <a:spcAft>
          <a:spcPct val="0"/>
        </a:spcAft>
        <a:defRPr sz="3400">
          <a:solidFill>
            <a:srgbClr val="FFFF00"/>
          </a:solidFill>
          <a:latin typeface="Calisto MT" pitchFamily="18" charset="0"/>
        </a:defRPr>
      </a:lvl6pPr>
      <a:lvl7pPr marL="914400" algn="ctr" rtl="0" eaLnBrk="1" fontAlgn="base" hangingPunct="1">
        <a:spcBef>
          <a:spcPct val="0"/>
        </a:spcBef>
        <a:spcAft>
          <a:spcPct val="0"/>
        </a:spcAft>
        <a:defRPr sz="3400">
          <a:solidFill>
            <a:srgbClr val="FFFF00"/>
          </a:solidFill>
          <a:latin typeface="Calisto MT" pitchFamily="18" charset="0"/>
        </a:defRPr>
      </a:lvl7pPr>
      <a:lvl8pPr marL="1371600" algn="ctr" rtl="0" eaLnBrk="1" fontAlgn="base" hangingPunct="1">
        <a:spcBef>
          <a:spcPct val="0"/>
        </a:spcBef>
        <a:spcAft>
          <a:spcPct val="0"/>
        </a:spcAft>
        <a:defRPr sz="3400">
          <a:solidFill>
            <a:srgbClr val="FFFF00"/>
          </a:solidFill>
          <a:latin typeface="Calisto MT" pitchFamily="18" charset="0"/>
        </a:defRPr>
      </a:lvl8pPr>
      <a:lvl9pPr marL="1828800" algn="ctr" rtl="0" eaLnBrk="1" fontAlgn="base" hangingPunct="1">
        <a:spcBef>
          <a:spcPct val="0"/>
        </a:spcBef>
        <a:spcAft>
          <a:spcPct val="0"/>
        </a:spcAft>
        <a:defRPr sz="3400">
          <a:solidFill>
            <a:srgbClr val="FFFF00"/>
          </a:solidFill>
          <a:latin typeface="Calisto MT" pitchFamily="18" charset="0"/>
        </a:defRPr>
      </a:lvl9pPr>
    </p:titleStyle>
    <p:bodyStyle>
      <a:lvl1pPr marL="342900" indent="-342900" algn="l" rtl="0" eaLnBrk="0" fontAlgn="base" hangingPunct="0">
        <a:spcBef>
          <a:spcPct val="20000"/>
        </a:spcBef>
        <a:spcAft>
          <a:spcPct val="0"/>
        </a:spcAft>
        <a:buChar char="•"/>
        <a:defRPr sz="24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400">
          <a:solidFill>
            <a:srgbClr val="FFFF00"/>
          </a:solidFill>
          <a:latin typeface="+mn-lt"/>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3.JP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Microsoft_Excel_97-2003_Worksheet1.xls"/></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7904" y="1981793"/>
            <a:ext cx="2808312" cy="461665"/>
          </a:xfrm>
          <a:prstGeom prst="rect">
            <a:avLst/>
          </a:prstGeom>
          <a:noFill/>
        </p:spPr>
        <p:txBody>
          <a:bodyPr wrap="square" rtlCol="0">
            <a:spAutoFit/>
          </a:bodyPr>
          <a:lstStyle/>
          <a:p>
            <a:r>
              <a:rPr lang="en-ZA" sz="2400" dirty="0" smtClean="0">
                <a:solidFill>
                  <a:srgbClr val="FFFF00"/>
                </a:solidFill>
                <a:latin typeface="Cambria" panose="02040503050406030204" pitchFamily="18" charset="0"/>
              </a:rPr>
              <a:t>R A Bark </a:t>
            </a:r>
          </a:p>
        </p:txBody>
      </p:sp>
      <p:sp>
        <p:nvSpPr>
          <p:cNvPr id="3" name="Rectangle 2"/>
          <p:cNvSpPr txBox="1">
            <a:spLocks/>
          </p:cNvSpPr>
          <p:nvPr/>
        </p:nvSpPr>
        <p:spPr>
          <a:xfrm>
            <a:off x="251520" y="1268760"/>
            <a:ext cx="8229600" cy="998537"/>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FFFF00"/>
                </a:solidFill>
                <a:effectLst/>
                <a:uLnTx/>
                <a:uFillTx/>
                <a:latin typeface="Cambria" panose="02040503050406030204" pitchFamily="18" charset="0"/>
                <a:ea typeface="+mj-ea"/>
                <a:cs typeface="Times New Roman" pitchFamily="18" charset="0"/>
              </a:rPr>
              <a:t>The </a:t>
            </a:r>
            <a:r>
              <a:rPr kumimoji="0" lang="en-US" sz="3200" b="0" i="0" u="none" strike="noStrike" kern="0" cap="none" spc="0" normalizeH="0" baseline="0" noProof="0" dirty="0" err="1" smtClean="0">
                <a:ln>
                  <a:noFill/>
                </a:ln>
                <a:solidFill>
                  <a:srgbClr val="FFFF00"/>
                </a:solidFill>
                <a:effectLst/>
                <a:uLnTx/>
                <a:uFillTx/>
                <a:latin typeface="Cambria" panose="02040503050406030204" pitchFamily="18" charset="0"/>
                <a:ea typeface="+mj-ea"/>
                <a:cs typeface="Times New Roman" pitchFamily="18" charset="0"/>
              </a:rPr>
              <a:t>iThemba</a:t>
            </a:r>
            <a:r>
              <a:rPr kumimoji="0" lang="en-US" sz="3200" b="0" i="0" u="none" strike="noStrike" kern="0" cap="none" spc="0" normalizeH="0" baseline="0" noProof="0" dirty="0" smtClean="0">
                <a:ln>
                  <a:noFill/>
                </a:ln>
                <a:solidFill>
                  <a:srgbClr val="FFFF00"/>
                </a:solidFill>
                <a:effectLst/>
                <a:uLnTx/>
                <a:uFillTx/>
                <a:latin typeface="Cambria" panose="02040503050406030204" pitchFamily="18" charset="0"/>
                <a:ea typeface="+mj-ea"/>
                <a:cs typeface="Times New Roman" pitchFamily="18" charset="0"/>
              </a:rPr>
              <a:t> LABS</a:t>
            </a:r>
            <a:r>
              <a:rPr kumimoji="0" lang="en-US" sz="3200" b="0" i="0" u="none" strike="noStrike" kern="0" cap="none" spc="0" normalizeH="0" noProof="0" dirty="0" smtClean="0">
                <a:ln>
                  <a:noFill/>
                </a:ln>
                <a:solidFill>
                  <a:srgbClr val="FFFF00"/>
                </a:solidFill>
                <a:effectLst/>
                <a:uLnTx/>
                <a:uFillTx/>
                <a:latin typeface="Cambria" panose="02040503050406030204" pitchFamily="18" charset="0"/>
                <a:ea typeface="+mj-ea"/>
                <a:cs typeface="Times New Roman" pitchFamily="18" charset="0"/>
              </a:rPr>
              <a:t> Radioactive Beam Project</a:t>
            </a:r>
            <a:endParaRPr kumimoji="0" lang="en-US" sz="3200" b="0" i="0" u="none" strike="noStrike" kern="0" cap="none" spc="0" normalizeH="0" baseline="0" noProof="0" dirty="0" smtClean="0">
              <a:ln>
                <a:noFill/>
              </a:ln>
              <a:solidFill>
                <a:srgbClr val="FFFF00"/>
              </a:solidFill>
              <a:effectLst/>
              <a:uLnTx/>
              <a:uFillTx/>
              <a:latin typeface="Cambria" panose="02040503050406030204" pitchFamily="18" charset="0"/>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dirty="0" smtClean="0">
              <a:ln>
                <a:noFill/>
              </a:ln>
              <a:solidFill>
                <a:srgbClr val="FFFF00"/>
              </a:solidFill>
              <a:effectLst/>
              <a:uLnTx/>
              <a:uFillTx/>
              <a:latin typeface="+mj-lt"/>
              <a:ea typeface="+mj-ea"/>
              <a:cs typeface="Times New Roman" pitchFamily="18" charset="0"/>
            </a:endParaRPr>
          </a:p>
        </p:txBody>
      </p:sp>
      <p:pic>
        <p:nvPicPr>
          <p:cNvPr id="5" name="Picture 2" descr="nac area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071" y="2535952"/>
            <a:ext cx="5468571" cy="429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534" y="15920"/>
            <a:ext cx="4573132" cy="114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14338" y="0"/>
            <a:ext cx="8229600" cy="980728"/>
          </a:xfrm>
        </p:spPr>
        <p:txBody>
          <a:bodyPr/>
          <a:lstStyle/>
          <a:p>
            <a:pPr eaLnBrk="1" hangingPunct="1"/>
            <a:r>
              <a:rPr lang="en-US" sz="3200" dirty="0" smtClean="0">
                <a:solidFill>
                  <a:srgbClr val="FF0000"/>
                </a:solidFill>
                <a:latin typeface="Cambria" panose="02040503050406030204" pitchFamily="18" charset="0"/>
              </a:rPr>
              <a:t>Nuclear Physics Research</a:t>
            </a:r>
            <a:endParaRPr lang="en-AU" sz="3200" dirty="0" smtClean="0">
              <a:solidFill>
                <a:srgbClr val="FF0000"/>
              </a:solidFill>
              <a:latin typeface="Cambria" panose="02040503050406030204" pitchFamily="18" charset="0"/>
            </a:endParaRPr>
          </a:p>
        </p:txBody>
      </p:sp>
      <p:sp>
        <p:nvSpPr>
          <p:cNvPr id="13315" name="Rectangle 3"/>
          <p:cNvSpPr>
            <a:spLocks noGrp="1" noChangeArrowheads="1"/>
          </p:cNvSpPr>
          <p:nvPr>
            <p:ph type="body" idx="1"/>
          </p:nvPr>
        </p:nvSpPr>
        <p:spPr>
          <a:xfrm>
            <a:off x="442913" y="1204913"/>
            <a:ext cx="8229600" cy="4525962"/>
          </a:xfrm>
        </p:spPr>
        <p:txBody>
          <a:bodyPr/>
          <a:lstStyle/>
          <a:p>
            <a:pPr eaLnBrk="1" hangingPunct="1">
              <a:lnSpc>
                <a:spcPct val="90000"/>
              </a:lnSpc>
            </a:pPr>
            <a:r>
              <a:rPr lang="en-US" dirty="0" smtClean="0">
                <a:latin typeface="Cambria" panose="02040503050406030204" pitchFamily="18" charset="0"/>
              </a:rPr>
              <a:t>Nuclear Structure</a:t>
            </a:r>
          </a:p>
          <a:p>
            <a:pPr lvl="1" eaLnBrk="1" hangingPunct="1">
              <a:lnSpc>
                <a:spcPct val="90000"/>
              </a:lnSpc>
            </a:pPr>
            <a:r>
              <a:rPr lang="en-US" dirty="0" smtClean="0">
                <a:latin typeface="Cambria" panose="02040503050406030204" pitchFamily="18" charset="0"/>
              </a:rPr>
              <a:t>Pairing Isomers</a:t>
            </a:r>
          </a:p>
          <a:p>
            <a:pPr lvl="1" eaLnBrk="1" hangingPunct="1">
              <a:lnSpc>
                <a:spcPct val="90000"/>
              </a:lnSpc>
            </a:pPr>
            <a:r>
              <a:rPr lang="en-US" dirty="0" smtClean="0">
                <a:latin typeface="Cambria" panose="02040503050406030204" pitchFamily="18" charset="0"/>
              </a:rPr>
              <a:t>Nuclear Clusters</a:t>
            </a:r>
          </a:p>
          <a:p>
            <a:pPr lvl="1" eaLnBrk="1" hangingPunct="1">
              <a:lnSpc>
                <a:spcPct val="90000"/>
              </a:lnSpc>
            </a:pPr>
            <a:r>
              <a:rPr lang="en-US" dirty="0" smtClean="0">
                <a:latin typeface="Cambria" panose="02040503050406030204" pitchFamily="18" charset="0"/>
              </a:rPr>
              <a:t>Tetrahedral Shapes</a:t>
            </a:r>
          </a:p>
          <a:p>
            <a:pPr lvl="1" eaLnBrk="1" hangingPunct="1">
              <a:lnSpc>
                <a:spcPct val="90000"/>
              </a:lnSpc>
            </a:pPr>
            <a:r>
              <a:rPr lang="en-US" dirty="0" smtClean="0">
                <a:latin typeface="Cambria" panose="02040503050406030204" pitchFamily="18" charset="0"/>
              </a:rPr>
              <a:t>Chirality</a:t>
            </a:r>
            <a:endParaRPr lang="en-US" dirty="0" smtClean="0">
              <a:latin typeface="Cambria" panose="02040503050406030204" pitchFamily="18" charset="0"/>
            </a:endParaRPr>
          </a:p>
          <a:p>
            <a:pPr lvl="1" eaLnBrk="1" hangingPunct="1">
              <a:lnSpc>
                <a:spcPct val="90000"/>
              </a:lnSpc>
            </a:pPr>
            <a:r>
              <a:rPr lang="en-US" dirty="0" smtClean="0">
                <a:latin typeface="Cambria" panose="02040503050406030204" pitchFamily="18" charset="0"/>
              </a:rPr>
              <a:t>Giant </a:t>
            </a:r>
            <a:r>
              <a:rPr lang="en-US" dirty="0" smtClean="0">
                <a:latin typeface="Cambria" panose="02040503050406030204" pitchFamily="18" charset="0"/>
              </a:rPr>
              <a:t>Resonances</a:t>
            </a:r>
          </a:p>
          <a:p>
            <a:pPr lvl="1" eaLnBrk="1" hangingPunct="1">
              <a:lnSpc>
                <a:spcPct val="90000"/>
              </a:lnSpc>
            </a:pPr>
            <a:r>
              <a:rPr lang="en-US" dirty="0" smtClean="0">
                <a:latin typeface="Cambria" panose="02040503050406030204" pitchFamily="18" charset="0"/>
              </a:rPr>
              <a:t>Strength Functions</a:t>
            </a:r>
            <a:endParaRPr lang="en-US" dirty="0" smtClean="0">
              <a:latin typeface="Cambria" panose="02040503050406030204" pitchFamily="18" charset="0"/>
            </a:endParaRPr>
          </a:p>
          <a:p>
            <a:pPr eaLnBrk="1" hangingPunct="1">
              <a:lnSpc>
                <a:spcPct val="90000"/>
              </a:lnSpc>
            </a:pPr>
            <a:r>
              <a:rPr lang="en-US" dirty="0" smtClean="0">
                <a:latin typeface="Cambria" panose="02040503050406030204" pitchFamily="18" charset="0"/>
              </a:rPr>
              <a:t>Nuclear Reactions</a:t>
            </a:r>
          </a:p>
          <a:p>
            <a:pPr lvl="1" eaLnBrk="1" hangingPunct="1">
              <a:lnSpc>
                <a:spcPct val="90000"/>
              </a:lnSpc>
            </a:pPr>
            <a:r>
              <a:rPr lang="en-US" dirty="0" smtClean="0">
                <a:latin typeface="Cambria" panose="02040503050406030204" pitchFamily="18" charset="0"/>
              </a:rPr>
              <a:t>Fusion Barrier Distributions</a:t>
            </a:r>
          </a:p>
          <a:p>
            <a:pPr lvl="1" eaLnBrk="1" hangingPunct="1">
              <a:lnSpc>
                <a:spcPct val="90000"/>
              </a:lnSpc>
            </a:pPr>
            <a:r>
              <a:rPr lang="en-US" dirty="0" smtClean="0">
                <a:latin typeface="Cambria" panose="02040503050406030204" pitchFamily="18" charset="0"/>
              </a:rPr>
              <a:t>Incomplete Fusion</a:t>
            </a:r>
          </a:p>
          <a:p>
            <a:pPr lvl="1" eaLnBrk="1" hangingPunct="1">
              <a:lnSpc>
                <a:spcPct val="90000"/>
              </a:lnSpc>
            </a:pPr>
            <a:r>
              <a:rPr lang="en-US" dirty="0" smtClean="0">
                <a:latin typeface="Cambria" panose="02040503050406030204" pitchFamily="18" charset="0"/>
              </a:rPr>
              <a:t>Astrophysical reactions</a:t>
            </a:r>
          </a:p>
          <a:p>
            <a:pPr lvl="1" eaLnBrk="1" hangingPunct="1">
              <a:lnSpc>
                <a:spcPct val="90000"/>
              </a:lnSpc>
            </a:pPr>
            <a:r>
              <a:rPr lang="en-US" dirty="0" smtClean="0">
                <a:latin typeface="Cambria" panose="02040503050406030204" pitchFamily="18" charset="0"/>
              </a:rPr>
              <a:t>Production of intermediate mass fragments</a:t>
            </a:r>
          </a:p>
          <a:p>
            <a:pPr lvl="1" eaLnBrk="1" hangingPunct="1">
              <a:lnSpc>
                <a:spcPct val="90000"/>
              </a:lnSpc>
            </a:pPr>
            <a:r>
              <a:rPr lang="en-US" dirty="0" smtClean="0">
                <a:latin typeface="Cambria" panose="02040503050406030204" pitchFamily="18" charset="0"/>
              </a:rPr>
              <a:t>Reaction Mechanisms</a:t>
            </a:r>
            <a:endParaRPr lang="en-AU" dirty="0" smtClean="0">
              <a:latin typeface="Cambria" panose="02040503050406030204" pitchFamily="18" charset="0"/>
            </a:endParaRPr>
          </a:p>
        </p:txBody>
      </p:sp>
    </p:spTree>
    <p:extLst>
      <p:ext uri="{BB962C8B-B14F-4D97-AF65-F5344CB8AC3E}">
        <p14:creationId xmlns:p14="http://schemas.microsoft.com/office/powerpoint/2010/main" val="778581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k6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6872"/>
            <a:ext cx="9144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5"/>
          <p:cNvSpPr>
            <a:spLocks noChangeArrowheads="1"/>
          </p:cNvSpPr>
          <p:nvPr/>
        </p:nvSpPr>
        <p:spPr bwMode="auto">
          <a:xfrm>
            <a:off x="251520" y="-14287"/>
            <a:ext cx="8229600" cy="995015"/>
          </a:xfrm>
          <a:prstGeom prst="rect">
            <a:avLst/>
          </a:prstGeom>
          <a:noFill/>
          <a:ln w="9525">
            <a:noFill/>
            <a:miter lim="800000"/>
            <a:headEnd/>
            <a:tailEnd/>
          </a:ln>
          <a:effectLst/>
        </p:spPr>
        <p:txBody>
          <a:bodyPr anchor="ctr"/>
          <a:lstStyle/>
          <a:p>
            <a:pPr algn="ctr">
              <a:defRPr/>
            </a:pPr>
            <a:r>
              <a:rPr lang="da-DK" sz="3200" u="none" dirty="0">
                <a:solidFill>
                  <a:srgbClr val="FF0000"/>
                </a:solidFill>
                <a:latin typeface="Cambria" panose="02040503050406030204" pitchFamily="18" charset="0"/>
              </a:rPr>
              <a:t>K600 Spectrometer</a:t>
            </a:r>
            <a:endParaRPr lang="en-ZA" sz="3200" u="none" dirty="0">
              <a:solidFill>
                <a:srgbClr val="FF0000"/>
              </a:solidFill>
              <a:latin typeface="Cambria" panose="02040503050406030204" pitchFamily="18" charset="0"/>
            </a:endParaRPr>
          </a:p>
        </p:txBody>
      </p:sp>
    </p:spTree>
    <p:extLst>
      <p:ext uri="{BB962C8B-B14F-4D97-AF65-F5344CB8AC3E}">
        <p14:creationId xmlns:p14="http://schemas.microsoft.com/office/powerpoint/2010/main" val="2612786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775" y="1268760"/>
            <a:ext cx="6922677" cy="521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251520" y="-14287"/>
            <a:ext cx="8229600" cy="995015"/>
          </a:xfrm>
          <a:prstGeom prst="rect">
            <a:avLst/>
          </a:prstGeom>
          <a:noFill/>
          <a:ln w="9525">
            <a:noFill/>
            <a:miter lim="800000"/>
            <a:headEnd/>
            <a:tailEnd/>
          </a:ln>
          <a:effectLst/>
        </p:spPr>
        <p:txBody>
          <a:bodyPr anchor="ctr"/>
          <a:lstStyle/>
          <a:p>
            <a:pPr algn="ctr">
              <a:defRPr/>
            </a:pPr>
            <a:r>
              <a:rPr lang="da-DK" sz="3200" u="none" dirty="0" smtClean="0">
                <a:solidFill>
                  <a:srgbClr val="FF0000"/>
                </a:solidFill>
                <a:latin typeface="Cambria" panose="02040503050406030204" pitchFamily="18" charset="0"/>
              </a:rPr>
              <a:t>Physics with the K600</a:t>
            </a:r>
            <a:endParaRPr lang="en-ZA" sz="3200" u="none"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651013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904" y="1"/>
            <a:ext cx="9144000" cy="980728"/>
          </a:xfrm>
        </p:spPr>
        <p:txBody>
          <a:bodyPr/>
          <a:lstStyle/>
          <a:p>
            <a:pPr eaLnBrk="1" hangingPunct="1"/>
            <a:r>
              <a:rPr lang="en-US" sz="3200" dirty="0" smtClean="0">
                <a:solidFill>
                  <a:srgbClr val="FF0000"/>
                </a:solidFill>
                <a:latin typeface="Cambria" panose="02040503050406030204" pitchFamily="18" charset="0"/>
              </a:rPr>
              <a:t>AF</a:t>
            </a:r>
            <a:r>
              <a:rPr lang="en-US" sz="3200" dirty="0" smtClean="0">
                <a:solidFill>
                  <a:srgbClr val="FF0000"/>
                </a:solidFill>
                <a:latin typeface="Cambria" panose="02040503050406030204" pitchFamily="18" charset="0"/>
                <a:cs typeface="Times New Roman" pitchFamily="18" charset="0"/>
              </a:rPr>
              <a:t>R</a:t>
            </a:r>
            <a:r>
              <a:rPr lang="en-US" sz="3200" dirty="0" smtClean="0">
                <a:solidFill>
                  <a:srgbClr val="FF0000"/>
                </a:solidFill>
                <a:latin typeface="Cambria" panose="02040503050406030204" pitchFamily="18" charset="0"/>
              </a:rPr>
              <a:t>ODITE: </a:t>
            </a:r>
            <a:r>
              <a:rPr lang="en-US" sz="3200" dirty="0" smtClean="0">
                <a:solidFill>
                  <a:srgbClr val="FF0000"/>
                </a:solidFill>
                <a:latin typeface="Cambria" panose="02040503050406030204" pitchFamily="18" charset="0"/>
                <a:sym typeface="Symbol"/>
              </a:rPr>
              <a:t></a:t>
            </a:r>
            <a:r>
              <a:rPr lang="en-US" sz="3200" dirty="0" smtClean="0">
                <a:solidFill>
                  <a:srgbClr val="FF0000"/>
                </a:solidFill>
                <a:latin typeface="Cambria" panose="02040503050406030204" pitchFamily="18" charset="0"/>
              </a:rPr>
              <a:t>-ray spectroscopy</a:t>
            </a:r>
          </a:p>
        </p:txBody>
      </p:sp>
      <p:pic>
        <p:nvPicPr>
          <p:cNvPr id="16387" name="Picture 3" descr="NACLOG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1008063" cy="549275"/>
          </a:xfrm>
          <a:noFill/>
        </p:spPr>
      </p:pic>
      <p:pic>
        <p:nvPicPr>
          <p:cNvPr id="16388" name="Picture 4" descr="DSCF00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650" y="1808163"/>
            <a:ext cx="597535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0" y="3111500"/>
            <a:ext cx="324961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da-DK" sz="2400" u="none">
                <a:solidFill>
                  <a:srgbClr val="FFFF00"/>
                </a:solidFill>
                <a:latin typeface="Calisto MT" pitchFamily="18" charset="0"/>
              </a:rPr>
              <a:t>9 Compton Suppressed </a:t>
            </a:r>
          </a:p>
          <a:p>
            <a:pPr eaLnBrk="1" hangingPunct="1"/>
            <a:r>
              <a:rPr lang="da-DK" sz="2400" u="none">
                <a:solidFill>
                  <a:srgbClr val="FFFF00"/>
                </a:solidFill>
                <a:latin typeface="Calisto MT" pitchFamily="18" charset="0"/>
              </a:rPr>
              <a:t>   Clover detectors</a:t>
            </a:r>
          </a:p>
          <a:p>
            <a:pPr eaLnBrk="1" hangingPunct="1"/>
            <a:endParaRPr lang="da-DK" sz="2400" u="none">
              <a:solidFill>
                <a:srgbClr val="FFFF00"/>
              </a:solidFill>
              <a:latin typeface="Calisto MT" pitchFamily="18" charset="0"/>
            </a:endParaRPr>
          </a:p>
          <a:p>
            <a:pPr eaLnBrk="1" hangingPunct="1"/>
            <a:r>
              <a:rPr lang="da-DK" sz="2400" u="none">
                <a:solidFill>
                  <a:srgbClr val="FFFF00"/>
                </a:solidFill>
                <a:latin typeface="Calisto MT" pitchFamily="18" charset="0"/>
              </a:rPr>
              <a:t>8 LEPS detectors</a:t>
            </a:r>
            <a:endParaRPr lang="en-ZA" sz="2400" u="none">
              <a:solidFill>
                <a:srgbClr val="FFFF00"/>
              </a:solidFill>
              <a:latin typeface="Calisto MT" pitchFamily="18" charset="0"/>
            </a:endParaRPr>
          </a:p>
          <a:p>
            <a:pPr eaLnBrk="1" hangingPunct="1"/>
            <a:endParaRPr lang="en-US" sz="2400" u="none">
              <a:solidFill>
                <a:srgbClr val="FFFF00"/>
              </a:solidFill>
              <a:latin typeface="Calisto MT" pitchFamily="18" charset="0"/>
            </a:endParaRPr>
          </a:p>
        </p:txBody>
      </p:sp>
    </p:spTree>
    <p:extLst>
      <p:ext uri="{BB962C8B-B14F-4D97-AF65-F5344CB8AC3E}">
        <p14:creationId xmlns:p14="http://schemas.microsoft.com/office/powerpoint/2010/main" val="427860017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Content Placeholder 3" descr="yb160_20i.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7241" y="1268760"/>
            <a:ext cx="9144000" cy="3917950"/>
          </a:xfrm>
        </p:spPr>
      </p:pic>
      <p:pic>
        <p:nvPicPr>
          <p:cNvPr id="2054" name="Picture 7" descr="pro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4024914"/>
            <a:ext cx="136842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tetracr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877276"/>
            <a:ext cx="1295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Box 4"/>
          <p:cNvSpPr txBox="1">
            <a:spLocks noChangeArrowheads="1"/>
          </p:cNvSpPr>
          <p:nvPr/>
        </p:nvSpPr>
        <p:spPr bwMode="auto">
          <a:xfrm>
            <a:off x="1529860" y="-99392"/>
            <a:ext cx="60278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GB" sz="3200" u="none" dirty="0" smtClean="0">
                <a:solidFill>
                  <a:srgbClr val="FF0000"/>
                </a:solidFill>
                <a:latin typeface="Cambria" panose="02040503050406030204" pitchFamily="18" charset="0"/>
              </a:rPr>
              <a:t>AFRODITE: </a:t>
            </a:r>
            <a:r>
              <a:rPr lang="en-ZA" sz="3200" u="none" dirty="0">
                <a:solidFill>
                  <a:srgbClr val="FF0000"/>
                </a:solidFill>
                <a:latin typeface="Cambria" panose="02040503050406030204" pitchFamily="18" charset="0"/>
              </a:rPr>
              <a:t>“Double Vacuum</a:t>
            </a:r>
            <a:r>
              <a:rPr lang="en-ZA" sz="3200" u="none" dirty="0" smtClean="0">
                <a:solidFill>
                  <a:srgbClr val="FF0000"/>
                </a:solidFill>
                <a:latin typeface="Cambria" panose="02040503050406030204" pitchFamily="18" charset="0"/>
              </a:rPr>
              <a:t>”</a:t>
            </a:r>
            <a:endParaRPr lang="en-GB" sz="3200" u="none" dirty="0" smtClean="0">
              <a:solidFill>
                <a:srgbClr val="FF0000"/>
              </a:solidFill>
              <a:latin typeface="Cambria" panose="02040503050406030204" pitchFamily="18" charset="0"/>
            </a:endParaRPr>
          </a:p>
          <a:p>
            <a:pPr eaLnBrk="1" hangingPunct="1"/>
            <a:r>
              <a:rPr lang="en-GB" sz="3200" u="none" dirty="0" smtClean="0">
                <a:solidFill>
                  <a:srgbClr val="FF0000"/>
                </a:solidFill>
                <a:latin typeface="Cambria" panose="02040503050406030204" pitchFamily="18" charset="0"/>
              </a:rPr>
              <a:t>“search </a:t>
            </a:r>
            <a:r>
              <a:rPr lang="en-GB" sz="3200" u="none" dirty="0">
                <a:solidFill>
                  <a:srgbClr val="FF0000"/>
                </a:solidFill>
                <a:latin typeface="Cambria" panose="02040503050406030204" pitchFamily="18" charset="0"/>
              </a:rPr>
              <a:t>for a tetrahedral nucleus</a:t>
            </a:r>
            <a:r>
              <a:rPr lang="en-GB" sz="3200" u="none" dirty="0" smtClean="0">
                <a:solidFill>
                  <a:srgbClr val="FF0000"/>
                </a:solidFill>
                <a:latin typeface="Cambria" panose="02040503050406030204" pitchFamily="18" charset="0"/>
              </a:rPr>
              <a:t>”</a:t>
            </a:r>
          </a:p>
        </p:txBody>
      </p:sp>
      <p:grpSp>
        <p:nvGrpSpPr>
          <p:cNvPr id="2" name="Group 1"/>
          <p:cNvGrpSpPr/>
          <p:nvPr/>
        </p:nvGrpSpPr>
        <p:grpSpPr>
          <a:xfrm>
            <a:off x="2555776" y="5241366"/>
            <a:ext cx="3628434" cy="1961598"/>
            <a:chOff x="152378" y="1700808"/>
            <a:chExt cx="8552112" cy="4649192"/>
          </a:xfrm>
        </p:grpSpPr>
        <p:sp>
          <p:nvSpPr>
            <p:cNvPr id="6" name="Oval 5"/>
            <p:cNvSpPr/>
            <p:nvPr/>
          </p:nvSpPr>
          <p:spPr>
            <a:xfrm>
              <a:off x="357188" y="2000250"/>
              <a:ext cx="4214812" cy="3000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u="none"/>
            </a:p>
          </p:txBody>
        </p:sp>
        <p:graphicFrame>
          <p:nvGraphicFramePr>
            <p:cNvPr id="2050" name="Object 2"/>
            <p:cNvGraphicFramePr>
              <a:graphicFrameLocks noChangeAspect="1"/>
            </p:cNvGraphicFramePr>
            <p:nvPr>
              <p:extLst>
                <p:ext uri="{D42A27DB-BD31-4B8C-83A1-F6EECF244321}">
                  <p14:modId xmlns:p14="http://schemas.microsoft.com/office/powerpoint/2010/main" val="1788040723"/>
                </p:ext>
              </p:extLst>
            </p:nvPr>
          </p:nvGraphicFramePr>
          <p:xfrm>
            <a:off x="5622925" y="5629275"/>
            <a:ext cx="1701800" cy="720725"/>
          </p:xfrm>
          <a:graphic>
            <a:graphicData uri="http://schemas.openxmlformats.org/presentationml/2006/ole">
              <mc:AlternateContent xmlns:mc="http://schemas.openxmlformats.org/markup-compatibility/2006">
                <mc:Choice xmlns:v="urn:schemas-microsoft-com:vml" Requires="v">
                  <p:oleObj spid="_x0000_s73779" name="Equation" r:id="rId6" imgW="990360" imgH="419040" progId="Equation.3">
                    <p:embed/>
                  </p:oleObj>
                </mc:Choice>
                <mc:Fallback>
                  <p:oleObj name="Equation" r:id="rId6" imgW="99036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925" y="5629275"/>
                          <a:ext cx="1701800" cy="7207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2627313" y="5805488"/>
              <a:ext cx="322262" cy="522287"/>
            </a:xfrm>
            <a:prstGeom prst="rect">
              <a:avLst/>
            </a:prstGeom>
            <a:noFill/>
          </p:spPr>
          <p:txBody>
            <a:bodyPr wrap="none">
              <a:spAutoFit/>
            </a:bodyPr>
            <a:lstStyle/>
            <a:p>
              <a:pPr>
                <a:defRPr/>
              </a:pPr>
              <a:r>
                <a:rPr lang="en-GB" sz="2800" u="none" dirty="0">
                  <a:solidFill>
                    <a:srgbClr val="FFFF00"/>
                  </a:solidFill>
                  <a:latin typeface="+mn-lt"/>
                </a:rPr>
                <a:t>?</a:t>
              </a: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78" y="1700808"/>
              <a:ext cx="8552112" cy="4608511"/>
            </a:xfrm>
            <a:prstGeom prst="rect">
              <a:avLst/>
            </a:prstGeom>
          </p:spPr>
        </p:pic>
        <p:sp>
          <p:nvSpPr>
            <p:cNvPr id="12" name="Rectangle 11"/>
            <p:cNvSpPr/>
            <p:nvPr/>
          </p:nvSpPr>
          <p:spPr>
            <a:xfrm>
              <a:off x="3347864" y="1700808"/>
              <a:ext cx="2376264" cy="338437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p:cNvSpPr/>
            <p:nvPr/>
          </p:nvSpPr>
          <p:spPr>
            <a:xfrm>
              <a:off x="4355976" y="1700808"/>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p:cNvSpPr/>
            <p:nvPr/>
          </p:nvSpPr>
          <p:spPr>
            <a:xfrm>
              <a:off x="3361116" y="1722376"/>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p:cNvSpPr/>
            <p:nvPr/>
          </p:nvSpPr>
          <p:spPr>
            <a:xfrm>
              <a:off x="5292080" y="3645024"/>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p:cNvSpPr/>
            <p:nvPr/>
          </p:nvSpPr>
          <p:spPr>
            <a:xfrm>
              <a:off x="5292080" y="2662064"/>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3357803" y="2726465"/>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p:cNvSpPr/>
            <p:nvPr/>
          </p:nvSpPr>
          <p:spPr>
            <a:xfrm>
              <a:off x="4322846" y="2714836"/>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p:cNvSpPr/>
            <p:nvPr/>
          </p:nvSpPr>
          <p:spPr>
            <a:xfrm>
              <a:off x="3357803" y="4627577"/>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p:cNvSpPr/>
            <p:nvPr/>
          </p:nvSpPr>
          <p:spPr>
            <a:xfrm>
              <a:off x="4355976" y="4609322"/>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p:cNvSpPr/>
            <p:nvPr/>
          </p:nvSpPr>
          <p:spPr>
            <a:xfrm>
              <a:off x="4333461" y="3645024"/>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2" name="Rectangle 21"/>
          <p:cNvSpPr/>
          <p:nvPr/>
        </p:nvSpPr>
        <p:spPr>
          <a:xfrm>
            <a:off x="3923928" y="6064957"/>
            <a:ext cx="183306" cy="212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48328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513" y="1946427"/>
            <a:ext cx="2608241" cy="390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ZA" sz="3200" dirty="0" smtClean="0">
                <a:latin typeface="Cambria" panose="02040503050406030204" pitchFamily="18" charset="0"/>
              </a:rPr>
              <a:t>Some results from </a:t>
            </a:r>
            <a:r>
              <a:rPr lang="en-ZA" sz="3200" dirty="0" smtClean="0">
                <a:latin typeface="Cambria" panose="02040503050406030204" pitchFamily="18" charset="0"/>
              </a:rPr>
              <a:t>AFRODITE:</a:t>
            </a:r>
            <a:br>
              <a:rPr lang="en-ZA" sz="3200" dirty="0" smtClean="0">
                <a:latin typeface="Cambria" panose="02040503050406030204" pitchFamily="18" charset="0"/>
              </a:rPr>
            </a:br>
            <a:r>
              <a:rPr lang="en-ZA" sz="3200" dirty="0" smtClean="0">
                <a:latin typeface="Cambria" panose="02040503050406030204" pitchFamily="18" charset="0"/>
              </a:rPr>
              <a:t>Nuclear Chirality</a:t>
            </a:r>
            <a:endParaRPr lang="en-GB" sz="3200" dirty="0">
              <a:latin typeface="Cambria" panose="02040503050406030204" pitchFamily="18" charset="0"/>
            </a:endParaRPr>
          </a:p>
        </p:txBody>
      </p:sp>
      <p:pic>
        <p:nvPicPr>
          <p:cNvPr id="3" name="Picture 4" descr="tl194-chiral-energy-J1-BM1B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687" y="1890184"/>
            <a:ext cx="3093536" cy="4224376"/>
          </a:xfrm>
          <a:prstGeom prst="rect">
            <a:avLst/>
          </a:prstGeom>
          <a:solidFill>
            <a:schemeClr val="bg1"/>
          </a:solidFill>
          <a:ln>
            <a:noFill/>
          </a:ln>
          <a:extLst/>
        </p:spPr>
      </p:pic>
      <p:sp>
        <p:nvSpPr>
          <p:cNvPr id="5" name="Rectangle 4"/>
          <p:cNvSpPr/>
          <p:nvPr/>
        </p:nvSpPr>
        <p:spPr>
          <a:xfrm>
            <a:off x="392136" y="1026910"/>
            <a:ext cx="4148636" cy="830997"/>
          </a:xfrm>
          <a:prstGeom prst="rect">
            <a:avLst/>
          </a:prstGeom>
        </p:spPr>
        <p:txBody>
          <a:bodyPr wrap="none">
            <a:spAutoFit/>
          </a:bodyPr>
          <a:lstStyle/>
          <a:p>
            <a:pPr lvl="0" algn="ctr">
              <a:defRPr/>
            </a:pPr>
            <a:r>
              <a:rPr lang="da-DK" sz="2400" dirty="0" smtClean="0">
                <a:solidFill>
                  <a:srgbClr val="FFFF00"/>
                </a:solidFill>
                <a:latin typeface="Cambria" panose="02040503050406030204" pitchFamily="18" charset="0"/>
              </a:rPr>
              <a:t>Best example of chiral doublet</a:t>
            </a:r>
          </a:p>
          <a:p>
            <a:pPr lvl="0" algn="ctr">
              <a:defRPr/>
            </a:pPr>
            <a:r>
              <a:rPr lang="da-DK" sz="2400" dirty="0" smtClean="0">
                <a:solidFill>
                  <a:srgbClr val="FFFF00"/>
                </a:solidFill>
                <a:latin typeface="Cambria" panose="02040503050406030204" pitchFamily="18" charset="0"/>
              </a:rPr>
              <a:t> </a:t>
            </a:r>
            <a:r>
              <a:rPr lang="da-DK" sz="2400" baseline="30000" dirty="0" smtClean="0">
                <a:solidFill>
                  <a:srgbClr val="FFFF00"/>
                </a:solidFill>
                <a:latin typeface="Cambria" panose="02040503050406030204" pitchFamily="18" charset="0"/>
              </a:rPr>
              <a:t>194</a:t>
            </a:r>
            <a:r>
              <a:rPr lang="da-DK" sz="2400" dirty="0" smtClean="0">
                <a:solidFill>
                  <a:srgbClr val="FFFF00"/>
                </a:solidFill>
                <a:latin typeface="Cambria" panose="02040503050406030204" pitchFamily="18" charset="0"/>
              </a:rPr>
              <a:t>Tl</a:t>
            </a:r>
            <a:endParaRPr lang="en-ZA" sz="2400" dirty="0">
              <a:solidFill>
                <a:srgbClr val="FFFF00"/>
              </a:solidFill>
              <a:latin typeface="Cambria" panose="02040503050406030204" pitchFamily="18" charset="0"/>
            </a:endParaRPr>
          </a:p>
        </p:txBody>
      </p:sp>
      <p:sp>
        <p:nvSpPr>
          <p:cNvPr id="6" name="Rectangle 5"/>
          <p:cNvSpPr/>
          <p:nvPr/>
        </p:nvSpPr>
        <p:spPr>
          <a:xfrm>
            <a:off x="5194705" y="1026909"/>
            <a:ext cx="3701463" cy="830997"/>
          </a:xfrm>
          <a:prstGeom prst="rect">
            <a:avLst/>
          </a:prstGeom>
        </p:spPr>
        <p:txBody>
          <a:bodyPr wrap="none">
            <a:spAutoFit/>
          </a:bodyPr>
          <a:lstStyle/>
          <a:p>
            <a:pPr lvl="0" algn="ctr">
              <a:defRPr/>
            </a:pPr>
            <a:r>
              <a:rPr lang="da-DK" sz="2400" dirty="0" smtClean="0">
                <a:solidFill>
                  <a:srgbClr val="FFFF00"/>
                </a:solidFill>
                <a:latin typeface="Cambria" panose="02040503050406030204" pitchFamily="18" charset="0"/>
              </a:rPr>
              <a:t>Solving Chiral Conundrum </a:t>
            </a:r>
          </a:p>
          <a:p>
            <a:pPr lvl="0" algn="ctr">
              <a:defRPr/>
            </a:pPr>
            <a:r>
              <a:rPr lang="da-DK" sz="2400" dirty="0" smtClean="0">
                <a:solidFill>
                  <a:srgbClr val="FFFF00"/>
                </a:solidFill>
                <a:latin typeface="Cambria" panose="02040503050406030204" pitchFamily="18" charset="0"/>
              </a:rPr>
              <a:t>in </a:t>
            </a:r>
            <a:r>
              <a:rPr lang="da-DK" sz="2400" baseline="30000" dirty="0" smtClean="0">
                <a:solidFill>
                  <a:srgbClr val="FFFF00"/>
                </a:solidFill>
                <a:latin typeface="Cambria" panose="02040503050406030204" pitchFamily="18" charset="0"/>
              </a:rPr>
              <a:t>106</a:t>
            </a:r>
            <a:r>
              <a:rPr lang="da-DK" sz="2400" dirty="0" smtClean="0">
                <a:solidFill>
                  <a:srgbClr val="FFFF00"/>
                </a:solidFill>
                <a:latin typeface="Cambria" panose="02040503050406030204" pitchFamily="18" charset="0"/>
              </a:rPr>
              <a:t>Ag</a:t>
            </a:r>
            <a:endParaRPr lang="en-ZA" sz="2400" dirty="0">
              <a:solidFill>
                <a:srgbClr val="FFFF00"/>
              </a:solidFill>
              <a:latin typeface="Cambria" panose="02040503050406030204" pitchFamily="18" charset="0"/>
            </a:endParaRPr>
          </a:p>
        </p:txBody>
      </p:sp>
      <p:grpSp>
        <p:nvGrpSpPr>
          <p:cNvPr id="8" name="Group 7"/>
          <p:cNvGrpSpPr/>
          <p:nvPr/>
        </p:nvGrpSpPr>
        <p:grpSpPr>
          <a:xfrm>
            <a:off x="5619294" y="1886509"/>
            <a:ext cx="3136406" cy="4224376"/>
            <a:chOff x="829360" y="2086528"/>
            <a:chExt cx="3136406" cy="4224376"/>
          </a:xfrm>
        </p:grpSpPr>
        <p:pic>
          <p:nvPicPr>
            <p:cNvPr id="757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45" y="2086528"/>
              <a:ext cx="2885397" cy="287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60" y="4969330"/>
              <a:ext cx="3136406" cy="134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5652120" y="6157194"/>
            <a:ext cx="2786634" cy="461665"/>
          </a:xfrm>
          <a:prstGeom prst="rect">
            <a:avLst/>
          </a:prstGeom>
        </p:spPr>
        <p:txBody>
          <a:bodyPr wrap="square">
            <a:spAutoFit/>
          </a:bodyPr>
          <a:lstStyle/>
          <a:p>
            <a:pPr lvl="0"/>
            <a:r>
              <a:rPr lang="en-ZA" sz="1200" dirty="0" smtClean="0">
                <a:solidFill>
                  <a:srgbClr val="FFFF00"/>
                </a:solidFill>
              </a:rPr>
              <a:t>E. Lieder et </a:t>
            </a:r>
            <a:r>
              <a:rPr lang="en-ZA" sz="1200" dirty="0">
                <a:solidFill>
                  <a:srgbClr val="FFFF00"/>
                </a:solidFill>
              </a:rPr>
              <a:t>al  </a:t>
            </a:r>
            <a:r>
              <a:rPr lang="en-ZA" sz="1200" dirty="0" smtClean="0">
                <a:solidFill>
                  <a:srgbClr val="FFFF00"/>
                </a:solidFill>
              </a:rPr>
              <a:t>PRL </a:t>
            </a:r>
            <a:r>
              <a:rPr lang="en-ZA" sz="1200" b="1" dirty="0" smtClean="0">
                <a:solidFill>
                  <a:srgbClr val="FFFF00"/>
                </a:solidFill>
              </a:rPr>
              <a:t>112,</a:t>
            </a:r>
            <a:r>
              <a:rPr lang="en-ZA" sz="1200" dirty="0" smtClean="0">
                <a:solidFill>
                  <a:srgbClr val="FFFF00"/>
                </a:solidFill>
              </a:rPr>
              <a:t> 202502(2014)</a:t>
            </a:r>
            <a:endParaRPr lang="en-ZA" sz="1200" dirty="0">
              <a:solidFill>
                <a:srgbClr val="FFFF00"/>
              </a:solidFill>
            </a:endParaRPr>
          </a:p>
          <a:p>
            <a:pPr lvl="0"/>
            <a:endParaRPr lang="en-GB" sz="1200" dirty="0">
              <a:solidFill>
                <a:srgbClr val="FFFF00"/>
              </a:solidFill>
            </a:endParaRPr>
          </a:p>
        </p:txBody>
      </p:sp>
      <p:sp>
        <p:nvSpPr>
          <p:cNvPr id="10" name="Rectangle 9"/>
          <p:cNvSpPr/>
          <p:nvPr/>
        </p:nvSpPr>
        <p:spPr>
          <a:xfrm>
            <a:off x="767791" y="6157194"/>
            <a:ext cx="3397327" cy="461665"/>
          </a:xfrm>
          <a:prstGeom prst="rect">
            <a:avLst/>
          </a:prstGeom>
        </p:spPr>
        <p:txBody>
          <a:bodyPr wrap="square">
            <a:spAutoFit/>
          </a:bodyPr>
          <a:lstStyle/>
          <a:p>
            <a:pPr lvl="0"/>
            <a:r>
              <a:rPr lang="en-ZA" sz="1200" dirty="0" smtClean="0">
                <a:solidFill>
                  <a:srgbClr val="FFFF00"/>
                </a:solidFill>
              </a:rPr>
              <a:t>P.L. </a:t>
            </a:r>
            <a:r>
              <a:rPr lang="en-ZA" sz="1200" dirty="0" err="1" smtClean="0">
                <a:solidFill>
                  <a:srgbClr val="FFFF00"/>
                </a:solidFill>
              </a:rPr>
              <a:t>Masiteng</a:t>
            </a:r>
            <a:r>
              <a:rPr lang="en-ZA" sz="1200" dirty="0" smtClean="0">
                <a:solidFill>
                  <a:srgbClr val="FFFF00"/>
                </a:solidFill>
              </a:rPr>
              <a:t> et </a:t>
            </a:r>
            <a:r>
              <a:rPr lang="en-ZA" sz="1200" dirty="0">
                <a:solidFill>
                  <a:srgbClr val="FFFF00"/>
                </a:solidFill>
              </a:rPr>
              <a:t>al  </a:t>
            </a:r>
            <a:r>
              <a:rPr lang="en-ZA" sz="1200" dirty="0" smtClean="0">
                <a:solidFill>
                  <a:srgbClr val="FFFF00"/>
                </a:solidFill>
              </a:rPr>
              <a:t>Phys. </a:t>
            </a:r>
            <a:r>
              <a:rPr lang="en-ZA" sz="1200" dirty="0" err="1" smtClean="0">
                <a:solidFill>
                  <a:srgbClr val="FFFF00"/>
                </a:solidFill>
              </a:rPr>
              <a:t>Lett</a:t>
            </a:r>
            <a:r>
              <a:rPr lang="en-ZA" sz="1200" dirty="0" smtClean="0">
                <a:solidFill>
                  <a:srgbClr val="FFFF00"/>
                </a:solidFill>
              </a:rPr>
              <a:t>. B</a:t>
            </a:r>
            <a:r>
              <a:rPr lang="en-ZA" sz="1200" b="1" dirty="0" smtClean="0">
                <a:solidFill>
                  <a:srgbClr val="FFFF00"/>
                </a:solidFill>
              </a:rPr>
              <a:t>719</a:t>
            </a:r>
            <a:r>
              <a:rPr lang="en-ZA" sz="1200" dirty="0" smtClean="0">
                <a:solidFill>
                  <a:srgbClr val="FFFF00"/>
                </a:solidFill>
              </a:rPr>
              <a:t>, 83 (20130</a:t>
            </a:r>
            <a:endParaRPr lang="en-ZA" sz="1200" dirty="0">
              <a:solidFill>
                <a:srgbClr val="FFFF00"/>
              </a:solidFill>
            </a:endParaRPr>
          </a:p>
          <a:p>
            <a:pPr lvl="0"/>
            <a:endParaRPr lang="en-GB" sz="1200" dirty="0">
              <a:solidFill>
                <a:srgbClr val="FFFF00"/>
              </a:solidFill>
            </a:endParaRPr>
          </a:p>
        </p:txBody>
      </p:sp>
    </p:spTree>
    <p:extLst>
      <p:ext uri="{BB962C8B-B14F-4D97-AF65-F5344CB8AC3E}">
        <p14:creationId xmlns:p14="http://schemas.microsoft.com/office/powerpoint/2010/main" val="143307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2" cstate="print"/>
          <a:srcRect/>
          <a:stretch>
            <a:fillRect/>
          </a:stretch>
        </p:blipFill>
        <p:spPr bwMode="auto">
          <a:xfrm>
            <a:off x="251520" y="2037469"/>
            <a:ext cx="4619631" cy="2880320"/>
          </a:xfrm>
          <a:prstGeom prst="rect">
            <a:avLst/>
          </a:prstGeom>
          <a:noFill/>
          <a:ln w="12700" cmpd="sng">
            <a:solidFill>
              <a:srgbClr val="000000"/>
            </a:solidFill>
            <a:miter lim="800000"/>
            <a:headEnd/>
            <a:tailEnd/>
          </a:ln>
          <a:effectLst/>
        </p:spPr>
      </p:pic>
      <p:sp>
        <p:nvSpPr>
          <p:cNvPr id="7" name="Rectangle 6"/>
          <p:cNvSpPr/>
          <p:nvPr/>
        </p:nvSpPr>
        <p:spPr>
          <a:xfrm>
            <a:off x="2353164" y="116632"/>
            <a:ext cx="5544616" cy="584775"/>
          </a:xfrm>
          <a:prstGeom prst="rect">
            <a:avLst/>
          </a:prstGeom>
        </p:spPr>
        <p:txBody>
          <a:bodyPr wrap="square">
            <a:spAutoFit/>
          </a:bodyPr>
          <a:lstStyle/>
          <a:p>
            <a:r>
              <a:rPr lang="en-GB" sz="3200" dirty="0" smtClean="0">
                <a:solidFill>
                  <a:srgbClr val="FF0000"/>
                </a:solidFill>
                <a:latin typeface="Cambria" panose="02040503050406030204" pitchFamily="18" charset="0"/>
              </a:rPr>
              <a:t>Applications of SSC beams</a:t>
            </a:r>
            <a:endParaRPr lang="en-GB" sz="3200" dirty="0">
              <a:solidFill>
                <a:srgbClr val="FF0000"/>
              </a:solidFill>
              <a:latin typeface="Cambria" panose="02040503050406030204" pitchFamily="18" charset="0"/>
            </a:endParaRPr>
          </a:p>
        </p:txBody>
      </p:sp>
      <p:sp>
        <p:nvSpPr>
          <p:cNvPr id="10" name="Rectangle 9"/>
          <p:cNvSpPr/>
          <p:nvPr/>
        </p:nvSpPr>
        <p:spPr>
          <a:xfrm>
            <a:off x="5154745" y="1844824"/>
            <a:ext cx="3600400" cy="4524315"/>
          </a:xfrm>
          <a:prstGeom prst="rect">
            <a:avLst/>
          </a:prstGeom>
        </p:spPr>
        <p:txBody>
          <a:bodyPr wrap="square">
            <a:spAutoFit/>
          </a:bodyPr>
          <a:lstStyle/>
          <a:p>
            <a:pPr lvl="0">
              <a:defRPr/>
            </a:pPr>
            <a:r>
              <a:rPr lang="en-ZA" sz="2400" dirty="0" smtClean="0">
                <a:solidFill>
                  <a:srgbClr val="FFFF00"/>
                </a:solidFill>
                <a:latin typeface="Cambria" panose="02040503050406030204" pitchFamily="18" charset="0"/>
                <a:cs typeface="Arial" charset="0"/>
              </a:rPr>
              <a:t> </a:t>
            </a:r>
            <a:endParaRPr lang="en-GB" sz="2400" dirty="0">
              <a:solidFill>
                <a:srgbClr val="FFFF00"/>
              </a:solidFill>
              <a:latin typeface="Cambria" panose="02040503050406030204" pitchFamily="18" charset="0"/>
              <a:cs typeface="Arial" charset="0"/>
            </a:endParaRPr>
          </a:p>
          <a:p>
            <a:pPr lvl="0">
              <a:defRPr/>
            </a:pPr>
            <a:r>
              <a:rPr lang="en-ZA" sz="2400" dirty="0" smtClean="0">
                <a:solidFill>
                  <a:srgbClr val="FFFF00"/>
                </a:solidFill>
                <a:latin typeface="Cambria" panose="02040503050406030204" pitchFamily="18" charset="0"/>
                <a:cs typeface="Arial" charset="0"/>
              </a:rPr>
              <a:t>Calibration of detectors for International Space Station</a:t>
            </a:r>
            <a:endParaRPr lang="en-GB" sz="2400" dirty="0" smtClean="0">
              <a:solidFill>
                <a:srgbClr val="FFFF00"/>
              </a:solidFill>
              <a:latin typeface="Cambria" panose="02040503050406030204" pitchFamily="18" charset="0"/>
              <a:cs typeface="Arial" charset="0"/>
            </a:endParaRPr>
          </a:p>
          <a:p>
            <a:pPr lvl="0">
              <a:defRPr/>
            </a:pPr>
            <a:endParaRPr lang="en-GB" sz="2400" dirty="0">
              <a:solidFill>
                <a:srgbClr val="FFFF00"/>
              </a:solidFill>
              <a:latin typeface="Cambria" panose="02040503050406030204" pitchFamily="18" charset="0"/>
              <a:cs typeface="Arial" charset="0"/>
            </a:endParaRPr>
          </a:p>
          <a:p>
            <a:pPr lvl="0">
              <a:defRPr/>
            </a:pPr>
            <a:r>
              <a:rPr lang="en-GB" sz="2400" dirty="0" smtClean="0">
                <a:solidFill>
                  <a:srgbClr val="FFFF00"/>
                </a:solidFill>
                <a:latin typeface="Cambria" panose="02040503050406030204" pitchFamily="18" charset="0"/>
                <a:cs typeface="Arial" charset="0"/>
              </a:rPr>
              <a:t>“Radiation Assessment Detector” calibrated at </a:t>
            </a:r>
            <a:r>
              <a:rPr lang="en-GB" sz="2400" dirty="0" err="1" smtClean="0">
                <a:solidFill>
                  <a:srgbClr val="FFFF00"/>
                </a:solidFill>
                <a:latin typeface="Cambria" panose="02040503050406030204" pitchFamily="18" charset="0"/>
                <a:cs typeface="Arial" charset="0"/>
              </a:rPr>
              <a:t>iThemba</a:t>
            </a:r>
            <a:r>
              <a:rPr lang="en-GB" sz="2400" dirty="0" smtClean="0">
                <a:solidFill>
                  <a:srgbClr val="FFFF00"/>
                </a:solidFill>
                <a:latin typeface="Cambria" panose="02040503050406030204" pitchFamily="18" charset="0"/>
                <a:cs typeface="Arial" charset="0"/>
              </a:rPr>
              <a:t> LABS.</a:t>
            </a:r>
          </a:p>
          <a:p>
            <a:pPr lvl="0">
              <a:defRPr/>
            </a:pPr>
            <a:endParaRPr lang="en-GB" sz="2400" dirty="0">
              <a:solidFill>
                <a:srgbClr val="FFFF00"/>
              </a:solidFill>
              <a:latin typeface="Cambria" panose="02040503050406030204" pitchFamily="18" charset="0"/>
              <a:cs typeface="Arial" charset="0"/>
            </a:endParaRPr>
          </a:p>
          <a:p>
            <a:pPr lvl="0">
              <a:defRPr/>
            </a:pPr>
            <a:r>
              <a:rPr lang="en-GB" sz="2400" dirty="0" smtClean="0">
                <a:solidFill>
                  <a:srgbClr val="FFFF00"/>
                </a:solidFill>
                <a:latin typeface="Cambria" panose="02040503050406030204" pitchFamily="18" charset="0"/>
                <a:cs typeface="Arial" charset="0"/>
              </a:rPr>
              <a:t>Presently touring Mars on the rover Curiosity </a:t>
            </a:r>
          </a:p>
          <a:p>
            <a:pPr lvl="0">
              <a:defRPr/>
            </a:pPr>
            <a:endParaRPr lang="en-GB" sz="2400" dirty="0" smtClean="0">
              <a:solidFill>
                <a:srgbClr val="FFFF00"/>
              </a:solidFill>
              <a:latin typeface="Cambria" panose="02040503050406030204" pitchFamily="18" charset="0"/>
              <a:cs typeface="Arial" charset="0"/>
            </a:endParaRPr>
          </a:p>
        </p:txBody>
      </p:sp>
      <p:sp>
        <p:nvSpPr>
          <p:cNvPr id="8" name="Rectangle 7"/>
          <p:cNvSpPr/>
          <p:nvPr/>
        </p:nvSpPr>
        <p:spPr>
          <a:xfrm>
            <a:off x="428288" y="1052736"/>
            <a:ext cx="7960136" cy="584775"/>
          </a:xfrm>
          <a:prstGeom prst="rect">
            <a:avLst/>
          </a:prstGeom>
        </p:spPr>
        <p:txBody>
          <a:bodyPr wrap="square">
            <a:spAutoFit/>
          </a:bodyPr>
          <a:lstStyle/>
          <a:p>
            <a:pPr lvl="0"/>
            <a:r>
              <a:rPr lang="en-ZA" sz="3200" dirty="0" smtClean="0">
                <a:solidFill>
                  <a:srgbClr val="FFFF00"/>
                </a:solidFill>
                <a:latin typeface="Cambria" panose="02040503050406030204" pitchFamily="18" charset="0"/>
              </a:rPr>
              <a:t>Neutron Metrology</a:t>
            </a:r>
            <a:endParaRPr lang="en-GB" sz="3200" dirty="0">
              <a:solidFill>
                <a:srgbClr val="FFFF00"/>
              </a:solidFill>
              <a:latin typeface="Cambria" panose="02040503050406030204" pitchFamily="18" charset="0"/>
            </a:endParaRPr>
          </a:p>
        </p:txBody>
      </p:sp>
      <p:sp>
        <p:nvSpPr>
          <p:cNvPr id="2" name="Rectangle 1"/>
          <p:cNvSpPr/>
          <p:nvPr/>
        </p:nvSpPr>
        <p:spPr>
          <a:xfrm>
            <a:off x="5125472" y="1037345"/>
            <a:ext cx="4140968" cy="1200329"/>
          </a:xfrm>
          <a:prstGeom prst="rect">
            <a:avLst/>
          </a:prstGeom>
        </p:spPr>
        <p:txBody>
          <a:bodyPr wrap="square">
            <a:spAutoFit/>
          </a:bodyPr>
          <a:lstStyle/>
          <a:p>
            <a:pPr lvl="0">
              <a:defRPr/>
            </a:pPr>
            <a:r>
              <a:rPr lang="en-ZA" sz="2400" dirty="0">
                <a:solidFill>
                  <a:srgbClr val="FFFF00"/>
                </a:solidFill>
                <a:latin typeface="Cambria" panose="02040503050406030204" pitchFamily="18" charset="0"/>
                <a:cs typeface="Arial" charset="0"/>
              </a:rPr>
              <a:t>Long standing with collaboration with PTB</a:t>
            </a:r>
            <a:endParaRPr lang="en-GB" sz="2400" dirty="0">
              <a:solidFill>
                <a:srgbClr val="FFFF00"/>
              </a:solidFill>
              <a:latin typeface="Cambria" panose="02040503050406030204" pitchFamily="18" charset="0"/>
              <a:cs typeface="Arial" charset="0"/>
            </a:endParaRPr>
          </a:p>
          <a:p>
            <a:pPr lvl="0">
              <a:defRPr/>
            </a:pPr>
            <a:endParaRPr lang="en-GB" sz="2400" dirty="0">
              <a:solidFill>
                <a:srgbClr val="FFFF00"/>
              </a:solidFill>
              <a:latin typeface="Cambria" panose="02040503050406030204" pitchFamily="18" charset="0"/>
              <a:cs typeface="Arial" charset="0"/>
            </a:endParaRPr>
          </a:p>
        </p:txBody>
      </p:sp>
    </p:spTree>
    <p:extLst>
      <p:ext uri="{BB962C8B-B14F-4D97-AF65-F5344CB8AC3E}">
        <p14:creationId xmlns:p14="http://schemas.microsoft.com/office/powerpoint/2010/main" val="1378785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idx="4294967295"/>
          </p:nvPr>
        </p:nvSpPr>
        <p:spPr>
          <a:xfrm>
            <a:off x="0" y="-1"/>
            <a:ext cx="8229600" cy="908721"/>
          </a:xfrm>
        </p:spPr>
        <p:txBody>
          <a:bodyPr/>
          <a:lstStyle/>
          <a:p>
            <a:pPr eaLnBrk="1" hangingPunct="1"/>
            <a:r>
              <a:rPr lang="en-US" sz="3200" dirty="0" smtClean="0">
                <a:solidFill>
                  <a:srgbClr val="FF0000"/>
                </a:solidFill>
                <a:latin typeface="Cambria" panose="02040503050406030204" pitchFamily="18" charset="0"/>
              </a:rPr>
              <a:t>A Nuclear Future</a:t>
            </a:r>
            <a:endParaRPr lang="en-AU" sz="3200" dirty="0" smtClean="0">
              <a:solidFill>
                <a:srgbClr val="FF0000"/>
              </a:solidFill>
              <a:latin typeface="Cambria" panose="02040503050406030204" pitchFamily="18" charset="0"/>
            </a:endParaRPr>
          </a:p>
        </p:txBody>
      </p:sp>
      <p:sp>
        <p:nvSpPr>
          <p:cNvPr id="7" name="Rectangle 3"/>
          <p:cNvSpPr txBox="1">
            <a:spLocks noChangeArrowheads="1"/>
          </p:cNvSpPr>
          <p:nvPr/>
        </p:nvSpPr>
        <p:spPr bwMode="auto">
          <a:xfrm>
            <a:off x="415924" y="1124744"/>
            <a:ext cx="8404547" cy="2448272"/>
          </a:xfrm>
          <a:prstGeom prst="rect">
            <a:avLst/>
          </a:prstGeom>
          <a:noFill/>
          <a:ln w="9525">
            <a:noFill/>
            <a:miter lim="800000"/>
            <a:headEnd/>
            <a:tailEnd/>
          </a:ln>
        </p:spPr>
        <p:txBody>
          <a:bodyPr/>
          <a:lstStyle/>
          <a:p>
            <a:pPr marL="342900" indent="-342900">
              <a:spcBef>
                <a:spcPct val="20000"/>
              </a:spcBef>
              <a:buFontTx/>
              <a:buChar char="•"/>
              <a:defRPr/>
            </a:pPr>
            <a:r>
              <a:rPr lang="en-US" sz="2400" u="none" kern="0" dirty="0">
                <a:solidFill>
                  <a:srgbClr val="FFFF00"/>
                </a:solidFill>
                <a:latin typeface="Cambria" panose="02040503050406030204" pitchFamily="18" charset="0"/>
              </a:rPr>
              <a:t>Cabinet approved 20-year Integrated Resource Plan </a:t>
            </a:r>
          </a:p>
          <a:p>
            <a:pPr marL="342900" indent="-342900">
              <a:spcBef>
                <a:spcPct val="20000"/>
              </a:spcBef>
              <a:buFontTx/>
              <a:buChar char="•"/>
              <a:defRPr/>
            </a:pPr>
            <a:r>
              <a:rPr lang="en-US" sz="2400" u="none" kern="0" dirty="0">
                <a:solidFill>
                  <a:srgbClr val="FFFF00"/>
                </a:solidFill>
                <a:latin typeface="Cambria" panose="02040503050406030204" pitchFamily="18" charset="0"/>
              </a:rPr>
              <a:t>9.6  GW Nuclear Power</a:t>
            </a:r>
          </a:p>
          <a:p>
            <a:pPr marL="342900" indent="-342900">
              <a:spcBef>
                <a:spcPct val="20000"/>
              </a:spcBef>
              <a:buFontTx/>
              <a:buChar char="•"/>
              <a:defRPr/>
            </a:pPr>
            <a:r>
              <a:rPr lang="en-US" sz="2400" u="none" kern="0" dirty="0">
                <a:solidFill>
                  <a:srgbClr val="FFFF00"/>
                </a:solidFill>
                <a:latin typeface="Cambria" panose="02040503050406030204" pitchFamily="18" charset="0"/>
              </a:rPr>
              <a:t>~ 6 ×1600MW Pressurized Water Reactors</a:t>
            </a:r>
          </a:p>
          <a:p>
            <a:pPr marL="342900" indent="-342900">
              <a:spcBef>
                <a:spcPct val="20000"/>
              </a:spcBef>
              <a:buFontTx/>
              <a:buChar char="•"/>
              <a:defRPr/>
            </a:pPr>
            <a:r>
              <a:rPr lang="en-AU" sz="2400" kern="0" dirty="0" smtClean="0">
                <a:solidFill>
                  <a:srgbClr val="FFFF00"/>
                </a:solidFill>
                <a:latin typeface="Cambria" panose="02040503050406030204" pitchFamily="18" charset="0"/>
              </a:rPr>
              <a:t>Up to</a:t>
            </a:r>
            <a:r>
              <a:rPr lang="en-AU" sz="2400" u="none" kern="0" dirty="0" smtClean="0">
                <a:solidFill>
                  <a:srgbClr val="FFFF00"/>
                </a:solidFill>
                <a:latin typeface="Cambria" panose="02040503050406030204" pitchFamily="18" charset="0"/>
              </a:rPr>
              <a:t> R1 000 000 000 000 </a:t>
            </a:r>
            <a:r>
              <a:rPr lang="en-AU" sz="2400" u="none" kern="0" dirty="0">
                <a:solidFill>
                  <a:srgbClr val="FFFF00"/>
                </a:solidFill>
                <a:latin typeface="Cambria" panose="02040503050406030204" pitchFamily="18" charset="0"/>
              </a:rPr>
              <a:t>(</a:t>
            </a:r>
            <a:r>
              <a:rPr lang="en-AU" sz="2400" u="none" kern="0" dirty="0" err="1">
                <a:solidFill>
                  <a:srgbClr val="FFFF00"/>
                </a:solidFill>
                <a:latin typeface="Cambria" panose="02040503050406030204" pitchFamily="18" charset="0"/>
              </a:rPr>
              <a:t>Dipuo</a:t>
            </a:r>
            <a:r>
              <a:rPr lang="en-AU" sz="2400" u="none" kern="0" dirty="0">
                <a:solidFill>
                  <a:srgbClr val="FFFF00"/>
                </a:solidFill>
                <a:latin typeface="Cambria" panose="02040503050406030204" pitchFamily="18" charset="0"/>
              </a:rPr>
              <a:t> Peters, Energy Minister</a:t>
            </a:r>
            <a:r>
              <a:rPr lang="en-AU" sz="2400" u="none" kern="0" dirty="0" smtClean="0">
                <a:solidFill>
                  <a:srgbClr val="FFFF00"/>
                </a:solidFill>
                <a:latin typeface="Cambria" panose="02040503050406030204" pitchFamily="18" charset="0"/>
              </a:rPr>
              <a:t>)</a:t>
            </a:r>
          </a:p>
          <a:p>
            <a:pPr marL="342900" indent="-342900">
              <a:spcBef>
                <a:spcPct val="20000"/>
              </a:spcBef>
              <a:buFontTx/>
              <a:buChar char="•"/>
              <a:defRPr/>
            </a:pPr>
            <a:endParaRPr lang="en-AU" sz="2400" kern="0" dirty="0">
              <a:solidFill>
                <a:srgbClr val="FFFF00"/>
              </a:solidFill>
              <a:latin typeface="Cambria" panose="02040503050406030204" pitchFamily="18" charset="0"/>
            </a:endParaRPr>
          </a:p>
          <a:p>
            <a:pPr>
              <a:spcBef>
                <a:spcPct val="20000"/>
              </a:spcBef>
              <a:defRPr/>
            </a:pPr>
            <a:endParaRPr lang="en-AU" sz="2400" u="none" kern="0" dirty="0" smtClean="0">
              <a:solidFill>
                <a:srgbClr val="FFFF00"/>
              </a:solidFill>
              <a:latin typeface="Cambria" panose="02040503050406030204" pitchFamily="18" charset="0"/>
            </a:endParaRPr>
          </a:p>
        </p:txBody>
      </p:sp>
      <p:sp>
        <p:nvSpPr>
          <p:cNvPr id="4" name="Rectangle 2"/>
          <p:cNvSpPr txBox="1">
            <a:spLocks/>
          </p:cNvSpPr>
          <p:nvPr/>
        </p:nvSpPr>
        <p:spPr>
          <a:xfrm>
            <a:off x="270490" y="6182099"/>
            <a:ext cx="8229600" cy="998537"/>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kern="0" dirty="0" smtClean="0">
                <a:solidFill>
                  <a:srgbClr val="FFFF00"/>
                </a:solidFill>
                <a:latin typeface="Cambria" panose="02040503050406030204" pitchFamily="18" charset="0"/>
                <a:ea typeface="+mj-ea"/>
                <a:cs typeface="Times New Roman" pitchFamily="18" charset="0"/>
              </a:rPr>
              <a:t>Human capacity development </a:t>
            </a:r>
            <a:endParaRPr kumimoji="0" lang="ru-RU" sz="3200" i="0" u="none" strike="noStrike" kern="0" cap="none" spc="0" normalizeH="0" baseline="0" noProof="0" dirty="0" smtClean="0">
              <a:ln>
                <a:noFill/>
              </a:ln>
              <a:solidFill>
                <a:srgbClr val="FFFF00"/>
              </a:solidFill>
              <a:effectLst/>
              <a:uLnTx/>
              <a:uFillTx/>
              <a:latin typeface="Cambria" panose="02040503050406030204" pitchFamily="18" charset="0"/>
              <a:ea typeface="+mj-ea"/>
              <a:cs typeface="+mj-cs"/>
            </a:endParaRPr>
          </a:p>
        </p:txBody>
      </p:sp>
      <p:pic>
        <p:nvPicPr>
          <p:cNvPr id="78852" name="Picture 4" descr="http://www.eskom.co.za/AboutElectricity/VisitorCentres/PublishingImages/koebe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3021419"/>
            <a:ext cx="4536504" cy="3160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SCF0099"/>
          <p:cNvPicPr>
            <a:picLocks noChangeAspect="1" noChangeArrowheads="1"/>
          </p:cNvPicPr>
          <p:nvPr/>
        </p:nvPicPr>
        <p:blipFill>
          <a:blip r:embed="rId2" cstate="print"/>
          <a:srcRect/>
          <a:stretch>
            <a:fillRect/>
          </a:stretch>
        </p:blipFill>
        <p:spPr bwMode="auto">
          <a:xfrm>
            <a:off x="2286000" y="1295400"/>
            <a:ext cx="4953000" cy="3714750"/>
          </a:xfrm>
          <a:prstGeom prst="rect">
            <a:avLst/>
          </a:prstGeom>
          <a:noFill/>
          <a:ln w="9525">
            <a:noFill/>
            <a:miter lim="800000"/>
            <a:headEnd/>
            <a:tailEnd/>
          </a:ln>
        </p:spPr>
      </p:pic>
      <p:pic>
        <p:nvPicPr>
          <p:cNvPr id="20483" name="Picture 3" descr="Paulus Masiteng"/>
          <p:cNvPicPr>
            <a:picLocks noChangeAspect="1" noChangeArrowheads="1"/>
          </p:cNvPicPr>
          <p:nvPr/>
        </p:nvPicPr>
        <p:blipFill>
          <a:blip r:embed="rId3" cstate="print"/>
          <a:srcRect/>
          <a:stretch>
            <a:fillRect/>
          </a:stretch>
        </p:blipFill>
        <p:spPr bwMode="auto">
          <a:xfrm>
            <a:off x="7509777" y="3193167"/>
            <a:ext cx="1603375" cy="1676400"/>
          </a:xfrm>
          <a:prstGeom prst="rect">
            <a:avLst/>
          </a:prstGeom>
          <a:noFill/>
          <a:ln w="9525">
            <a:noFill/>
            <a:miter lim="800000"/>
            <a:headEnd/>
            <a:tailEnd/>
          </a:ln>
        </p:spPr>
      </p:pic>
      <p:pic>
        <p:nvPicPr>
          <p:cNvPr id="20484" name="Picture 4" descr="Bvumbi suzan"/>
          <p:cNvPicPr>
            <a:picLocks noChangeAspect="1" noChangeArrowheads="1"/>
          </p:cNvPicPr>
          <p:nvPr/>
        </p:nvPicPr>
        <p:blipFill>
          <a:blip r:embed="rId4" cstate="print"/>
          <a:srcRect/>
          <a:stretch>
            <a:fillRect/>
          </a:stretch>
        </p:blipFill>
        <p:spPr bwMode="auto">
          <a:xfrm>
            <a:off x="7460749" y="1304816"/>
            <a:ext cx="1652587" cy="1828800"/>
          </a:xfrm>
          <a:prstGeom prst="rect">
            <a:avLst/>
          </a:prstGeom>
          <a:noFill/>
          <a:ln w="9525">
            <a:noFill/>
            <a:miter lim="800000"/>
            <a:headEnd/>
            <a:tailEnd/>
          </a:ln>
        </p:spPr>
      </p:pic>
      <p:pic>
        <p:nvPicPr>
          <p:cNvPr id="20485" name="Picture 5" descr="Kwinana"/>
          <p:cNvPicPr>
            <a:picLocks noChangeAspect="1" noChangeArrowheads="1"/>
          </p:cNvPicPr>
          <p:nvPr/>
        </p:nvPicPr>
        <p:blipFill>
          <a:blip r:embed="rId5" cstate="print"/>
          <a:srcRect/>
          <a:stretch>
            <a:fillRect/>
          </a:stretch>
        </p:blipFill>
        <p:spPr bwMode="auto">
          <a:xfrm>
            <a:off x="4044724" y="-5932040"/>
            <a:ext cx="3478205" cy="7703215"/>
          </a:xfrm>
          <a:prstGeom prst="rect">
            <a:avLst/>
          </a:prstGeom>
          <a:noFill/>
          <a:ln w="9525">
            <a:noFill/>
            <a:miter lim="800000"/>
            <a:headEnd/>
            <a:tailEnd/>
          </a:ln>
        </p:spPr>
      </p:pic>
      <p:pic>
        <p:nvPicPr>
          <p:cNvPr id="20486" name="Picture 6" descr="mabala"/>
          <p:cNvPicPr>
            <a:picLocks noChangeAspect="1" noChangeArrowheads="1"/>
          </p:cNvPicPr>
          <p:nvPr/>
        </p:nvPicPr>
        <p:blipFill>
          <a:blip r:embed="rId6" cstate="print"/>
          <a:srcRect/>
          <a:stretch>
            <a:fillRect/>
          </a:stretch>
        </p:blipFill>
        <p:spPr bwMode="auto">
          <a:xfrm>
            <a:off x="1115615" y="4970146"/>
            <a:ext cx="1643459" cy="1837847"/>
          </a:xfrm>
          <a:prstGeom prst="rect">
            <a:avLst/>
          </a:prstGeom>
          <a:noFill/>
          <a:ln w="9525">
            <a:noFill/>
            <a:miter lim="800000"/>
            <a:headEnd/>
            <a:tailEnd/>
          </a:ln>
        </p:spPr>
      </p:pic>
      <p:pic>
        <p:nvPicPr>
          <p:cNvPr id="20487" name="Picture 7" descr="Madiba t"/>
          <p:cNvPicPr>
            <a:picLocks noChangeAspect="1" noChangeArrowheads="1"/>
          </p:cNvPicPr>
          <p:nvPr/>
        </p:nvPicPr>
        <p:blipFill>
          <a:blip r:embed="rId7" cstate="print"/>
          <a:srcRect/>
          <a:stretch>
            <a:fillRect/>
          </a:stretch>
        </p:blipFill>
        <p:spPr bwMode="auto">
          <a:xfrm>
            <a:off x="3860640" y="-76060"/>
            <a:ext cx="1639888" cy="1828800"/>
          </a:xfrm>
          <a:prstGeom prst="rect">
            <a:avLst/>
          </a:prstGeom>
          <a:noFill/>
          <a:ln w="9525">
            <a:noFill/>
            <a:miter lim="800000"/>
            <a:headEnd/>
            <a:tailEnd/>
          </a:ln>
        </p:spPr>
      </p:pic>
      <p:pic>
        <p:nvPicPr>
          <p:cNvPr id="20488" name="Picture 8" descr="Maliage"/>
          <p:cNvPicPr>
            <a:picLocks noChangeAspect="1" noChangeArrowheads="1"/>
          </p:cNvPicPr>
          <p:nvPr/>
        </p:nvPicPr>
        <p:blipFill>
          <a:blip r:embed="rId8" cstate="print"/>
          <a:srcRect/>
          <a:stretch>
            <a:fillRect/>
          </a:stretch>
        </p:blipFill>
        <p:spPr bwMode="auto">
          <a:xfrm>
            <a:off x="6671235" y="4936331"/>
            <a:ext cx="1703388" cy="1905000"/>
          </a:xfrm>
          <a:prstGeom prst="rect">
            <a:avLst/>
          </a:prstGeom>
          <a:noFill/>
          <a:ln w="9525">
            <a:noFill/>
            <a:miter lim="800000"/>
            <a:headEnd/>
            <a:tailEnd/>
          </a:ln>
        </p:spPr>
      </p:pic>
      <p:pic>
        <p:nvPicPr>
          <p:cNvPr id="20489" name="Picture 9" descr="Vymers"/>
          <p:cNvPicPr>
            <a:picLocks noChangeAspect="1" noChangeArrowheads="1"/>
          </p:cNvPicPr>
          <p:nvPr/>
        </p:nvPicPr>
        <p:blipFill>
          <a:blip r:embed="rId9" cstate="print"/>
          <a:srcRect/>
          <a:stretch>
            <a:fillRect/>
          </a:stretch>
        </p:blipFill>
        <p:spPr bwMode="auto">
          <a:xfrm>
            <a:off x="2198064" y="39687"/>
            <a:ext cx="1611935" cy="1713053"/>
          </a:xfrm>
          <a:prstGeom prst="rect">
            <a:avLst/>
          </a:prstGeom>
          <a:noFill/>
          <a:ln w="9525">
            <a:noFill/>
            <a:miter lim="800000"/>
            <a:headEnd/>
            <a:tailEnd/>
          </a:ln>
        </p:spPr>
      </p:pic>
      <p:pic>
        <p:nvPicPr>
          <p:cNvPr id="20490" name="Picture 10" descr="MSEZANE B M"/>
          <p:cNvPicPr>
            <a:picLocks noChangeAspect="1" noChangeArrowheads="1"/>
          </p:cNvPicPr>
          <p:nvPr/>
        </p:nvPicPr>
        <p:blipFill>
          <a:blip r:embed="rId10" cstate="print"/>
          <a:srcRect/>
          <a:stretch>
            <a:fillRect/>
          </a:stretch>
        </p:blipFill>
        <p:spPr bwMode="auto">
          <a:xfrm>
            <a:off x="4802011" y="4936331"/>
            <a:ext cx="1702297" cy="1871663"/>
          </a:xfrm>
          <a:prstGeom prst="rect">
            <a:avLst/>
          </a:prstGeom>
          <a:noFill/>
          <a:ln w="9525">
            <a:noFill/>
            <a:miter lim="800000"/>
            <a:headEnd/>
            <a:tailEnd/>
          </a:ln>
        </p:spPr>
      </p:pic>
      <p:pic>
        <p:nvPicPr>
          <p:cNvPr id="20491" name="Picture 11" descr="Ramashidzha"/>
          <p:cNvPicPr>
            <a:picLocks noChangeAspect="1" noChangeArrowheads="1"/>
          </p:cNvPicPr>
          <p:nvPr/>
        </p:nvPicPr>
        <p:blipFill>
          <a:blip r:embed="rId11" cstate="print"/>
          <a:srcRect/>
          <a:stretch>
            <a:fillRect/>
          </a:stretch>
        </p:blipFill>
        <p:spPr bwMode="auto">
          <a:xfrm>
            <a:off x="35104" y="973930"/>
            <a:ext cx="1401763" cy="1789113"/>
          </a:xfrm>
          <a:prstGeom prst="rect">
            <a:avLst/>
          </a:prstGeom>
          <a:noFill/>
          <a:ln w="9525">
            <a:noFill/>
            <a:miter lim="800000"/>
            <a:headEnd/>
            <a:tailEnd/>
          </a:ln>
        </p:spPr>
      </p:pic>
      <p:pic>
        <p:nvPicPr>
          <p:cNvPr id="20492" name="Picture 12" descr="s ntshangase"/>
          <p:cNvPicPr>
            <a:picLocks noChangeAspect="1" noChangeArrowheads="1"/>
          </p:cNvPicPr>
          <p:nvPr/>
        </p:nvPicPr>
        <p:blipFill>
          <a:blip r:embed="rId12" cstate="print"/>
          <a:srcRect/>
          <a:stretch>
            <a:fillRect/>
          </a:stretch>
        </p:blipFill>
        <p:spPr bwMode="auto">
          <a:xfrm>
            <a:off x="49729" y="2795048"/>
            <a:ext cx="1727200" cy="2024063"/>
          </a:xfrm>
          <a:prstGeom prst="rect">
            <a:avLst/>
          </a:prstGeom>
          <a:noFill/>
          <a:ln w="9525">
            <a:noFill/>
            <a:miter lim="800000"/>
            <a:headEnd/>
            <a:tailEnd/>
          </a:ln>
        </p:spPr>
      </p:pic>
      <p:pic>
        <p:nvPicPr>
          <p:cNvPr id="20493" name="Picture 13" descr="Shirinda o"/>
          <p:cNvPicPr>
            <a:picLocks noChangeAspect="1" noChangeArrowheads="1"/>
          </p:cNvPicPr>
          <p:nvPr/>
        </p:nvPicPr>
        <p:blipFill>
          <a:blip r:embed="rId13" cstate="print"/>
          <a:srcRect/>
          <a:stretch>
            <a:fillRect/>
          </a:stretch>
        </p:blipFill>
        <p:spPr bwMode="auto">
          <a:xfrm>
            <a:off x="3004031" y="4930842"/>
            <a:ext cx="1623977" cy="1841433"/>
          </a:xfrm>
          <a:prstGeom prst="rect">
            <a:avLst/>
          </a:prstGeom>
          <a:noFill/>
          <a:ln w="9525">
            <a:noFill/>
            <a:miter lim="800000"/>
            <a:headEnd/>
            <a:tailEnd/>
          </a:ln>
        </p:spPr>
      </p:pic>
      <p:sp>
        <p:nvSpPr>
          <p:cNvPr id="15" name="Rectangle 3"/>
          <p:cNvSpPr txBox="1">
            <a:spLocks noChangeArrowheads="1"/>
          </p:cNvSpPr>
          <p:nvPr/>
        </p:nvSpPr>
        <p:spPr bwMode="auto">
          <a:xfrm>
            <a:off x="1331640" y="1579394"/>
            <a:ext cx="6394742" cy="3430756"/>
          </a:xfrm>
          <a:prstGeom prst="rect">
            <a:avLst/>
          </a:prstGeom>
          <a:solidFill>
            <a:schemeClr val="tx2">
              <a:lumMod val="85000"/>
              <a:lumOff val="15000"/>
            </a:schemeClr>
          </a:solidFill>
          <a:ln w="9525">
            <a:noFill/>
            <a:miter lim="800000"/>
            <a:headEnd/>
            <a:tailEnd/>
          </a:ln>
        </p:spPr>
        <p:txBody>
          <a:bodyPr/>
          <a:lstStyle/>
          <a:p>
            <a:pPr marL="342900" indent="-342900">
              <a:spcBef>
                <a:spcPct val="20000"/>
              </a:spcBef>
              <a:buFontTx/>
              <a:buChar char="•"/>
              <a:defRPr/>
            </a:pPr>
            <a:r>
              <a:rPr lang="en-US" sz="2400" u="none" kern="0" dirty="0" smtClean="0">
                <a:solidFill>
                  <a:srgbClr val="FFFF00"/>
                </a:solidFill>
                <a:latin typeface="Cambria" panose="02040503050406030204" pitchFamily="18" charset="0"/>
              </a:rPr>
              <a:t>Weekend </a:t>
            </a:r>
            <a:r>
              <a:rPr lang="en-US" sz="2400" u="none" kern="0" dirty="0" err="1" smtClean="0">
                <a:solidFill>
                  <a:srgbClr val="FFFF00"/>
                </a:solidFill>
                <a:latin typeface="Cambria" panose="02040503050406030204" pitchFamily="18" charset="0"/>
              </a:rPr>
              <a:t>Beamtime</a:t>
            </a:r>
            <a:r>
              <a:rPr lang="en-US" sz="2400" u="none" kern="0" dirty="0" smtClean="0">
                <a:solidFill>
                  <a:srgbClr val="FFFF00"/>
                </a:solidFill>
                <a:latin typeface="Cambria" panose="02040503050406030204" pitchFamily="18" charset="0"/>
              </a:rPr>
              <a:t> Only (&lt; 80 days/</a:t>
            </a:r>
            <a:r>
              <a:rPr lang="en-US" sz="2400" u="none" kern="0" dirty="0" err="1" smtClean="0">
                <a:solidFill>
                  <a:srgbClr val="FFFF00"/>
                </a:solidFill>
                <a:latin typeface="Cambria" panose="02040503050406030204" pitchFamily="18" charset="0"/>
              </a:rPr>
              <a:t>yr</a:t>
            </a:r>
            <a:r>
              <a:rPr lang="en-US" sz="2400" u="none" kern="0" dirty="0" smtClean="0">
                <a:solidFill>
                  <a:srgbClr val="FFFF00"/>
                </a:solidFill>
                <a:latin typeface="Cambria" panose="02040503050406030204" pitchFamily="18" charset="0"/>
              </a:rPr>
              <a:t>)</a:t>
            </a:r>
          </a:p>
          <a:p>
            <a:pPr marL="800100" lvl="1" indent="-342900">
              <a:spcBef>
                <a:spcPct val="20000"/>
              </a:spcBef>
              <a:buFontTx/>
              <a:buChar char="•"/>
              <a:defRPr/>
            </a:pPr>
            <a:r>
              <a:rPr lang="en-US" sz="2400" kern="0" dirty="0" smtClean="0">
                <a:solidFill>
                  <a:srgbClr val="FFFF00"/>
                </a:solidFill>
                <a:latin typeface="Cambria" panose="02040503050406030204" pitchFamily="18" charset="0"/>
              </a:rPr>
              <a:t>Restricts International Collaborations</a:t>
            </a:r>
          </a:p>
          <a:p>
            <a:pPr marL="800100" lvl="1" indent="-342900">
              <a:spcBef>
                <a:spcPct val="20000"/>
              </a:spcBef>
              <a:buFontTx/>
              <a:buChar char="•"/>
              <a:defRPr/>
            </a:pPr>
            <a:r>
              <a:rPr lang="en-US" sz="2400" u="none" kern="0" dirty="0" smtClean="0">
                <a:solidFill>
                  <a:srgbClr val="FFFF00"/>
                </a:solidFill>
                <a:latin typeface="Cambria" panose="02040503050406030204" pitchFamily="18" charset="0"/>
              </a:rPr>
              <a:t>Restricts longer (but very interesting) experiments </a:t>
            </a:r>
            <a:endParaRPr lang="en-US" sz="2400" u="none" kern="0" dirty="0">
              <a:solidFill>
                <a:srgbClr val="FFFF00"/>
              </a:solidFill>
              <a:latin typeface="Cambria" panose="02040503050406030204" pitchFamily="18" charset="0"/>
            </a:endParaRPr>
          </a:p>
          <a:p>
            <a:pPr marL="342900" indent="-342900">
              <a:spcBef>
                <a:spcPct val="20000"/>
              </a:spcBef>
              <a:buFontTx/>
              <a:buChar char="•"/>
              <a:defRPr/>
            </a:pPr>
            <a:r>
              <a:rPr lang="en-US" sz="2400" u="none" kern="0" dirty="0" smtClean="0">
                <a:solidFill>
                  <a:srgbClr val="FFFF00"/>
                </a:solidFill>
                <a:latin typeface="Cambria" panose="02040503050406030204" pitchFamily="18" charset="0"/>
              </a:rPr>
              <a:t>Stable Beams only</a:t>
            </a:r>
          </a:p>
          <a:p>
            <a:pPr marL="800100" lvl="1" indent="-342900">
              <a:spcBef>
                <a:spcPct val="20000"/>
              </a:spcBef>
              <a:buFontTx/>
              <a:buChar char="•"/>
              <a:defRPr/>
            </a:pPr>
            <a:r>
              <a:rPr lang="en-US" sz="2400" kern="0" dirty="0" smtClean="0">
                <a:solidFill>
                  <a:srgbClr val="FFFF00"/>
                </a:solidFill>
                <a:latin typeface="Cambria" panose="02040503050406030204" pitchFamily="18" charset="0"/>
              </a:rPr>
              <a:t>Latest Physics not accessible at </a:t>
            </a:r>
            <a:r>
              <a:rPr lang="en-US" sz="2400" kern="0" dirty="0" err="1" smtClean="0">
                <a:solidFill>
                  <a:srgbClr val="FFFF00"/>
                </a:solidFill>
                <a:latin typeface="Cambria" panose="02040503050406030204" pitchFamily="18" charset="0"/>
              </a:rPr>
              <a:t>iThemba</a:t>
            </a:r>
            <a:r>
              <a:rPr lang="en-US" sz="2400" kern="0" dirty="0" smtClean="0">
                <a:solidFill>
                  <a:srgbClr val="FFFF00"/>
                </a:solidFill>
                <a:latin typeface="Cambria" panose="02040503050406030204" pitchFamily="18" charset="0"/>
              </a:rPr>
              <a:t> LABS</a:t>
            </a:r>
          </a:p>
          <a:p>
            <a:pPr marL="342900" indent="-342900">
              <a:spcBef>
                <a:spcPct val="20000"/>
              </a:spcBef>
              <a:buFontTx/>
              <a:buChar char="•"/>
              <a:defRPr/>
            </a:pPr>
            <a:r>
              <a:rPr lang="en-US" sz="2400" u="none" kern="0" dirty="0" smtClean="0">
                <a:solidFill>
                  <a:srgbClr val="FFFF00"/>
                </a:solidFill>
                <a:latin typeface="Cambria" panose="02040503050406030204" pitchFamily="18" charset="0"/>
              </a:rPr>
              <a:t>Restricts Human Capacity Development</a:t>
            </a:r>
            <a:endParaRPr lang="en-US" sz="2400" u="none" kern="0" dirty="0">
              <a:solidFill>
                <a:srgbClr val="FFFF00"/>
              </a:solidFill>
              <a:latin typeface="Cambria" panose="02040503050406030204" pitchFamily="18" charset="0"/>
            </a:endParaRPr>
          </a:p>
          <a:p>
            <a:pPr marL="342900" indent="-342900">
              <a:spcBef>
                <a:spcPct val="20000"/>
              </a:spcBef>
              <a:buFontTx/>
              <a:buChar char="•"/>
              <a:defRPr/>
            </a:pPr>
            <a:endParaRPr lang="en-AU" sz="2400" kern="0" dirty="0">
              <a:solidFill>
                <a:srgbClr val="FFFF00"/>
              </a:solidFill>
              <a:latin typeface="Cambria" panose="02040503050406030204" pitchFamily="18" charset="0"/>
            </a:endParaRPr>
          </a:p>
          <a:p>
            <a:pPr>
              <a:spcBef>
                <a:spcPct val="20000"/>
              </a:spcBef>
              <a:defRPr/>
            </a:pPr>
            <a:endParaRPr lang="en-AU" sz="2400" u="none" kern="0" dirty="0" smtClean="0">
              <a:solidFill>
                <a:srgbClr val="FFFF00"/>
              </a:solidFill>
              <a:latin typeface="Cambria" panose="02040503050406030204" pitchFamily="18" charset="0"/>
            </a:endParaRPr>
          </a:p>
        </p:txBody>
      </p:sp>
    </p:spTree>
    <p:extLst>
      <p:ext uri="{BB962C8B-B14F-4D97-AF65-F5344CB8AC3E}">
        <p14:creationId xmlns:p14="http://schemas.microsoft.com/office/powerpoint/2010/main" val="1178622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53164" y="116632"/>
            <a:ext cx="5544616" cy="584775"/>
          </a:xfrm>
          <a:prstGeom prst="rect">
            <a:avLst/>
          </a:prstGeom>
        </p:spPr>
        <p:txBody>
          <a:bodyPr wrap="square">
            <a:spAutoFit/>
          </a:bodyPr>
          <a:lstStyle/>
          <a:p>
            <a:r>
              <a:rPr lang="en-GB" sz="3200" dirty="0" smtClean="0">
                <a:solidFill>
                  <a:srgbClr val="FF0000"/>
                </a:solidFill>
                <a:latin typeface="Cambria" panose="02040503050406030204" pitchFamily="18" charset="0"/>
              </a:rPr>
              <a:t>Applications of SSC beams</a:t>
            </a:r>
            <a:endParaRPr lang="en-GB" sz="3200" dirty="0">
              <a:solidFill>
                <a:srgbClr val="FF0000"/>
              </a:solidFill>
              <a:latin typeface="Cambria" panose="02040503050406030204" pitchFamily="18" charset="0"/>
            </a:endParaRPr>
          </a:p>
        </p:txBody>
      </p:sp>
      <p:sp>
        <p:nvSpPr>
          <p:cNvPr id="10" name="Rectangle 9"/>
          <p:cNvSpPr/>
          <p:nvPr/>
        </p:nvSpPr>
        <p:spPr>
          <a:xfrm>
            <a:off x="5321164" y="2348880"/>
            <a:ext cx="3600400" cy="4893647"/>
          </a:xfrm>
          <a:prstGeom prst="rect">
            <a:avLst/>
          </a:prstGeom>
        </p:spPr>
        <p:txBody>
          <a:bodyPr wrap="square">
            <a:spAutoFit/>
          </a:bodyPr>
          <a:lstStyle/>
          <a:p>
            <a:pPr>
              <a:defRPr/>
            </a:pPr>
            <a:r>
              <a:rPr lang="en-GB" sz="2400" dirty="0" smtClean="0">
                <a:solidFill>
                  <a:srgbClr val="FFFF00"/>
                </a:solidFill>
                <a:latin typeface="Cambria" panose="02040503050406030204" pitchFamily="18" charset="0"/>
                <a:cs typeface="Arial" charset="0"/>
              </a:rPr>
              <a:t>South </a:t>
            </a:r>
            <a:r>
              <a:rPr lang="en-GB" sz="2400" dirty="0" err="1" smtClean="0">
                <a:solidFill>
                  <a:srgbClr val="FFFF00"/>
                </a:solidFill>
                <a:latin typeface="Cambria" panose="02040503050406030204" pitchFamily="18" charset="0"/>
                <a:cs typeface="Arial" charset="0"/>
              </a:rPr>
              <a:t>Africas</a:t>
            </a:r>
            <a:r>
              <a:rPr lang="en-GB" sz="2400" dirty="0" smtClean="0">
                <a:solidFill>
                  <a:srgbClr val="FFFF00"/>
                </a:solidFill>
                <a:latin typeface="Cambria" panose="02040503050406030204" pitchFamily="18" charset="0"/>
                <a:cs typeface="Arial" charset="0"/>
              </a:rPr>
              <a:t> 2</a:t>
            </a:r>
            <a:r>
              <a:rPr lang="en-GB" sz="2400" baseline="30000" dirty="0" smtClean="0">
                <a:solidFill>
                  <a:srgbClr val="FFFF00"/>
                </a:solidFill>
                <a:latin typeface="Cambria" panose="02040503050406030204" pitchFamily="18" charset="0"/>
                <a:cs typeface="Arial" charset="0"/>
              </a:rPr>
              <a:t>nd</a:t>
            </a:r>
            <a:r>
              <a:rPr lang="en-GB" sz="2400" dirty="0" smtClean="0">
                <a:solidFill>
                  <a:srgbClr val="FFFF00"/>
                </a:solidFill>
                <a:latin typeface="Cambria" panose="02040503050406030204" pitchFamily="18" charset="0"/>
                <a:cs typeface="Arial" charset="0"/>
              </a:rPr>
              <a:t> satellite - </a:t>
            </a:r>
            <a:r>
              <a:rPr lang="en-GB" sz="2400" dirty="0" err="1" smtClean="0">
                <a:solidFill>
                  <a:srgbClr val="FFFF00"/>
                </a:solidFill>
                <a:latin typeface="Cambria" panose="02040503050406030204" pitchFamily="18" charset="0"/>
                <a:cs typeface="Arial" charset="0"/>
              </a:rPr>
              <a:t>Sumbandila</a:t>
            </a:r>
            <a:r>
              <a:rPr lang="en-GB" sz="2400" dirty="0" smtClean="0">
                <a:solidFill>
                  <a:srgbClr val="FFFF00"/>
                </a:solidFill>
                <a:latin typeface="Cambria" panose="02040503050406030204" pitchFamily="18" charset="0"/>
                <a:cs typeface="Arial" charset="0"/>
              </a:rPr>
              <a:t> Satellite was damaged beyond repair by solar storm</a:t>
            </a:r>
          </a:p>
          <a:p>
            <a:pPr>
              <a:defRPr/>
            </a:pPr>
            <a:endParaRPr lang="en-GB" sz="2400" dirty="0">
              <a:solidFill>
                <a:srgbClr val="FFFF00"/>
              </a:solidFill>
              <a:latin typeface="Cambria" panose="02040503050406030204" pitchFamily="18" charset="0"/>
              <a:cs typeface="Arial" charset="0"/>
            </a:endParaRPr>
          </a:p>
          <a:p>
            <a:pPr>
              <a:defRPr/>
            </a:pPr>
            <a:r>
              <a:rPr lang="en-GB" sz="2400" dirty="0" smtClean="0">
                <a:solidFill>
                  <a:srgbClr val="FFFF00"/>
                </a:solidFill>
                <a:latin typeface="Cambria" panose="02040503050406030204" pitchFamily="18" charset="0"/>
                <a:cs typeface="Arial" charset="0"/>
              </a:rPr>
              <a:t>Cosmic </a:t>
            </a:r>
            <a:r>
              <a:rPr lang="en-GB" sz="2400" dirty="0">
                <a:solidFill>
                  <a:srgbClr val="FFFF00"/>
                </a:solidFill>
                <a:latin typeface="Cambria" panose="02040503050406030204" pitchFamily="18" charset="0"/>
                <a:cs typeface="Arial" charset="0"/>
              </a:rPr>
              <a:t>rays peak energy distribution around 300 MeV</a:t>
            </a:r>
          </a:p>
          <a:p>
            <a:pPr lvl="0">
              <a:defRPr/>
            </a:pPr>
            <a:endParaRPr lang="en-GB" sz="2400" dirty="0" smtClean="0">
              <a:solidFill>
                <a:srgbClr val="FFFF00"/>
              </a:solidFill>
              <a:latin typeface="Cambria" panose="02040503050406030204" pitchFamily="18" charset="0"/>
              <a:cs typeface="Arial" charset="0"/>
            </a:endParaRPr>
          </a:p>
          <a:p>
            <a:pPr lvl="0">
              <a:defRPr/>
            </a:pPr>
            <a:r>
              <a:rPr lang="en-ZA" sz="2400" dirty="0" smtClean="0">
                <a:solidFill>
                  <a:srgbClr val="FFFF00"/>
                </a:solidFill>
                <a:latin typeface="Cambria" panose="02040503050406030204" pitchFamily="18" charset="0"/>
                <a:cs typeface="Arial" charset="0"/>
              </a:rPr>
              <a:t>Proton &amp; neutron beams up to 200 MeV available at  </a:t>
            </a:r>
            <a:r>
              <a:rPr lang="en-ZA" sz="2400" dirty="0" err="1" smtClean="0">
                <a:solidFill>
                  <a:srgbClr val="FFFF00"/>
                </a:solidFill>
                <a:latin typeface="Cambria" panose="02040503050406030204" pitchFamily="18" charset="0"/>
                <a:cs typeface="Arial" charset="0"/>
              </a:rPr>
              <a:t>iThemba</a:t>
            </a:r>
            <a:r>
              <a:rPr lang="en-ZA" sz="2400" dirty="0" smtClean="0">
                <a:solidFill>
                  <a:srgbClr val="FFFF00"/>
                </a:solidFill>
                <a:latin typeface="Cambria" panose="02040503050406030204" pitchFamily="18" charset="0"/>
                <a:cs typeface="Arial" charset="0"/>
              </a:rPr>
              <a:t> LABS</a:t>
            </a:r>
          </a:p>
          <a:p>
            <a:pPr lvl="0">
              <a:defRPr/>
            </a:pPr>
            <a:r>
              <a:rPr lang="en-ZA" sz="2400" dirty="0" smtClean="0">
                <a:solidFill>
                  <a:srgbClr val="FFFF00"/>
                </a:solidFill>
                <a:latin typeface="Cambria" panose="02040503050406030204" pitchFamily="18" charset="0"/>
                <a:cs typeface="Arial" charset="0"/>
              </a:rPr>
              <a:t> </a:t>
            </a:r>
            <a:endParaRPr lang="en-GB" sz="2400" dirty="0">
              <a:solidFill>
                <a:srgbClr val="FFFF00"/>
              </a:solidFill>
              <a:latin typeface="Cambria" panose="02040503050406030204" pitchFamily="18" charset="0"/>
              <a:cs typeface="Arial" charset="0"/>
            </a:endParaRPr>
          </a:p>
        </p:txBody>
      </p:sp>
      <p:sp>
        <p:nvSpPr>
          <p:cNvPr id="12" name="Rectangle 11"/>
          <p:cNvSpPr/>
          <p:nvPr/>
        </p:nvSpPr>
        <p:spPr>
          <a:xfrm>
            <a:off x="428288" y="1052736"/>
            <a:ext cx="7960136" cy="1077218"/>
          </a:xfrm>
          <a:prstGeom prst="rect">
            <a:avLst/>
          </a:prstGeom>
        </p:spPr>
        <p:txBody>
          <a:bodyPr wrap="square">
            <a:spAutoFit/>
          </a:bodyPr>
          <a:lstStyle/>
          <a:p>
            <a:pPr lvl="0"/>
            <a:r>
              <a:rPr lang="en-GB" sz="3200" dirty="0">
                <a:solidFill>
                  <a:srgbClr val="FFFF00"/>
                </a:solidFill>
                <a:latin typeface="Cambria" panose="02040503050406030204" pitchFamily="18" charset="0"/>
              </a:rPr>
              <a:t>Radiation hardness </a:t>
            </a:r>
            <a:r>
              <a:rPr lang="en-GB" sz="3200" dirty="0" smtClean="0">
                <a:solidFill>
                  <a:srgbClr val="FFFF00"/>
                </a:solidFill>
                <a:latin typeface="Cambria" panose="02040503050406030204" pitchFamily="18" charset="0"/>
              </a:rPr>
              <a:t>testing</a:t>
            </a:r>
          </a:p>
          <a:p>
            <a:pPr lvl="0"/>
            <a:r>
              <a:rPr lang="en-ZA" sz="3200" dirty="0" smtClean="0">
                <a:solidFill>
                  <a:srgbClr val="FFFF00"/>
                </a:solidFill>
                <a:latin typeface="Cambria" panose="02040503050406030204" pitchFamily="18" charset="0"/>
              </a:rPr>
              <a:t>Critical for Space Sciences (SANSA)</a:t>
            </a:r>
            <a:endParaRPr lang="en-GB" sz="3200" dirty="0">
              <a:solidFill>
                <a:srgbClr val="FFFF00"/>
              </a:solidFill>
              <a:latin typeface="Cambria" panose="02040503050406030204" pitchFamily="18" charset="0"/>
            </a:endParaRPr>
          </a:p>
        </p:txBody>
      </p:sp>
      <p:pic>
        <p:nvPicPr>
          <p:cNvPr id="84994" name="Picture 2" descr="http://www.sansa.org.za/images/spacesci/DSC03745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418" y="2348880"/>
            <a:ext cx="3810000" cy="25336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80018" y="4965174"/>
            <a:ext cx="7320374" cy="1692771"/>
          </a:xfrm>
          <a:prstGeom prst="rect">
            <a:avLst/>
          </a:prstGeom>
        </p:spPr>
        <p:txBody>
          <a:bodyPr wrap="square">
            <a:spAutoFit/>
          </a:bodyPr>
          <a:lstStyle/>
          <a:p>
            <a:r>
              <a:rPr lang="en-GB" sz="3200" dirty="0" err="1">
                <a:solidFill>
                  <a:srgbClr val="FFFF00"/>
                </a:solidFill>
                <a:latin typeface="Cambria" panose="02040503050406030204" pitchFamily="18" charset="0"/>
              </a:rPr>
              <a:t>Tshepiso</a:t>
            </a:r>
            <a:r>
              <a:rPr lang="en-GB" sz="3200" dirty="0">
                <a:solidFill>
                  <a:srgbClr val="FFFF00"/>
                </a:solidFill>
                <a:latin typeface="Cambria" panose="02040503050406030204" pitchFamily="18" charset="0"/>
              </a:rPr>
              <a:t> Sat</a:t>
            </a:r>
          </a:p>
          <a:p>
            <a:pPr lvl="0">
              <a:defRPr/>
            </a:pPr>
            <a:endParaRPr lang="en-GB" sz="2400" dirty="0">
              <a:solidFill>
                <a:srgbClr val="FFFF00"/>
              </a:solidFill>
              <a:latin typeface="Cambria" panose="02040503050406030204" pitchFamily="18" charset="0"/>
              <a:cs typeface="Arial" charset="0"/>
            </a:endParaRPr>
          </a:p>
          <a:p>
            <a:pPr lvl="0">
              <a:defRPr/>
            </a:pPr>
            <a:r>
              <a:rPr lang="en-GB" sz="2400" dirty="0" smtClean="0">
                <a:solidFill>
                  <a:srgbClr val="FFFF00"/>
                </a:solidFill>
                <a:latin typeface="Cambria" panose="02040503050406030204" pitchFamily="18" charset="0"/>
                <a:cs typeface="Arial" charset="0"/>
              </a:rPr>
              <a:t>Launched from </a:t>
            </a:r>
            <a:r>
              <a:rPr lang="en-GB" sz="2400" dirty="0" err="1" smtClean="0">
                <a:solidFill>
                  <a:srgbClr val="FFFF00"/>
                </a:solidFill>
                <a:latin typeface="Cambria" panose="02040503050406030204" pitchFamily="18" charset="0"/>
                <a:cs typeface="Arial" charset="0"/>
              </a:rPr>
              <a:t>Yasny</a:t>
            </a:r>
            <a:r>
              <a:rPr lang="en-GB" sz="2400" dirty="0" smtClean="0">
                <a:solidFill>
                  <a:srgbClr val="FFFF00"/>
                </a:solidFill>
                <a:latin typeface="Cambria" panose="02040503050406030204" pitchFamily="18" charset="0"/>
                <a:cs typeface="Arial" charset="0"/>
              </a:rPr>
              <a:t>, Russia</a:t>
            </a:r>
          </a:p>
          <a:p>
            <a:pPr lvl="0">
              <a:defRPr/>
            </a:pPr>
            <a:r>
              <a:rPr lang="en-GB" sz="2400" dirty="0" smtClean="0">
                <a:solidFill>
                  <a:srgbClr val="FFFF00"/>
                </a:solidFill>
                <a:latin typeface="Cambria" panose="02040503050406030204" pitchFamily="18" charset="0"/>
                <a:cs typeface="Arial" charset="0"/>
              </a:rPr>
              <a:t> on RS-20B Dnepr rocket</a:t>
            </a:r>
          </a:p>
        </p:txBody>
      </p:sp>
    </p:spTree>
    <p:extLst>
      <p:ext uri="{BB962C8B-B14F-4D97-AF65-F5344CB8AC3E}">
        <p14:creationId xmlns:p14="http://schemas.microsoft.com/office/powerpoint/2010/main" val="1454795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68313" y="0"/>
            <a:ext cx="8229600" cy="908720"/>
          </a:xfrm>
        </p:spPr>
        <p:txBody>
          <a:bodyPr/>
          <a:lstStyle/>
          <a:p>
            <a:pPr eaLnBrk="1" hangingPunct="1"/>
            <a:r>
              <a:rPr lang="en-GB" altLang="en-US" sz="3200" dirty="0" smtClean="0">
                <a:solidFill>
                  <a:srgbClr val="FF0000"/>
                </a:solidFill>
                <a:latin typeface="Cambria" panose="02040503050406030204" pitchFamily="18" charset="0"/>
              </a:rPr>
              <a:t>Outline of Talk</a:t>
            </a:r>
          </a:p>
        </p:txBody>
      </p:sp>
      <p:sp>
        <p:nvSpPr>
          <p:cNvPr id="6147" name="Content Placeholder 2"/>
          <p:cNvSpPr>
            <a:spLocks noGrp="1"/>
          </p:cNvSpPr>
          <p:nvPr>
            <p:ph idx="1"/>
          </p:nvPr>
        </p:nvSpPr>
        <p:spPr/>
        <p:txBody>
          <a:bodyPr/>
          <a:lstStyle/>
          <a:p>
            <a:pPr eaLnBrk="1" hangingPunct="1"/>
            <a:r>
              <a:rPr lang="en-GB" altLang="en-US" dirty="0" smtClean="0">
                <a:latin typeface="Cambria" panose="02040503050406030204" pitchFamily="18" charset="0"/>
              </a:rPr>
              <a:t>A little bit about </a:t>
            </a:r>
            <a:r>
              <a:rPr lang="en-GB" altLang="en-US" dirty="0" err="1" smtClean="0">
                <a:latin typeface="Cambria" panose="02040503050406030204" pitchFamily="18" charset="0"/>
              </a:rPr>
              <a:t>iThemba</a:t>
            </a:r>
            <a:r>
              <a:rPr lang="en-GB" altLang="en-US" dirty="0" smtClean="0">
                <a:latin typeface="Cambria" panose="02040503050406030204" pitchFamily="18" charset="0"/>
              </a:rPr>
              <a:t> </a:t>
            </a:r>
            <a:r>
              <a:rPr lang="en-GB" altLang="en-US" dirty="0" smtClean="0">
                <a:latin typeface="Cambria" panose="02040503050406030204" pitchFamily="18" charset="0"/>
              </a:rPr>
              <a:t>LABS</a:t>
            </a:r>
          </a:p>
          <a:p>
            <a:pPr eaLnBrk="1" hangingPunct="1"/>
            <a:r>
              <a:rPr lang="en-ZA" altLang="en-US" dirty="0" smtClean="0">
                <a:latin typeface="Cambria" panose="02040503050406030204" pitchFamily="18" charset="0"/>
              </a:rPr>
              <a:t>A little bit about Science &amp; Energy in South Africa </a:t>
            </a:r>
            <a:endParaRPr lang="en-GB" altLang="en-US" dirty="0" smtClean="0">
              <a:latin typeface="Cambria" panose="02040503050406030204" pitchFamily="18" charset="0"/>
            </a:endParaRPr>
          </a:p>
          <a:p>
            <a:pPr eaLnBrk="1" hangingPunct="1"/>
            <a:r>
              <a:rPr lang="en-GB" altLang="en-US" dirty="0" smtClean="0">
                <a:latin typeface="Cambria" panose="02040503050406030204" pitchFamily="18" charset="0"/>
              </a:rPr>
              <a:t>Need for a new accelerator</a:t>
            </a:r>
          </a:p>
          <a:p>
            <a:pPr eaLnBrk="1" hangingPunct="1"/>
            <a:r>
              <a:rPr lang="en-GB" altLang="en-US" dirty="0" smtClean="0">
                <a:latin typeface="Cambria" panose="02040503050406030204" pitchFamily="18" charset="0"/>
              </a:rPr>
              <a:t>Plans</a:t>
            </a:r>
            <a:r>
              <a:rPr lang="en-GB" altLang="en-US" dirty="0" smtClean="0">
                <a:latin typeface="Cambria" panose="02040503050406030204" pitchFamily="18" charset="0"/>
              </a:rPr>
              <a:t> </a:t>
            </a:r>
            <a:r>
              <a:rPr lang="en-GB" altLang="en-US" dirty="0" smtClean="0">
                <a:latin typeface="Cambria" panose="02040503050406030204" pitchFamily="18" charset="0"/>
              </a:rPr>
              <a:t>for a RIB facility</a:t>
            </a:r>
          </a:p>
        </p:txBody>
      </p:sp>
    </p:spTree>
    <p:extLst>
      <p:ext uri="{BB962C8B-B14F-4D97-AF65-F5344CB8AC3E}">
        <p14:creationId xmlns:p14="http://schemas.microsoft.com/office/powerpoint/2010/main" val="3549162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6"/>
          <p:cNvSpPr txBox="1">
            <a:spLocks noChangeArrowheads="1"/>
          </p:cNvSpPr>
          <p:nvPr/>
        </p:nvSpPr>
        <p:spPr bwMode="auto">
          <a:xfrm>
            <a:off x="2555776" y="188640"/>
            <a:ext cx="4798493" cy="584775"/>
          </a:xfrm>
          <a:prstGeom prst="rect">
            <a:avLst/>
          </a:prstGeom>
          <a:noFill/>
          <a:ln w="9525">
            <a:noFill/>
            <a:miter lim="800000"/>
            <a:headEnd/>
            <a:tailEnd/>
          </a:ln>
        </p:spPr>
        <p:txBody>
          <a:bodyPr wrap="none">
            <a:spAutoFit/>
          </a:bodyPr>
          <a:lstStyle/>
          <a:p>
            <a:r>
              <a:rPr lang="en-US" sz="3200" u="none" dirty="0" smtClean="0">
                <a:solidFill>
                  <a:srgbClr val="FF0000"/>
                </a:solidFill>
                <a:latin typeface="Cambria" panose="02040503050406030204" pitchFamily="18" charset="0"/>
              </a:rPr>
              <a:t>Astronomy in South Africa</a:t>
            </a:r>
            <a:endParaRPr lang="en-US" sz="3200" u="none" dirty="0" smtClean="0">
              <a:solidFill>
                <a:srgbClr val="FF0000"/>
              </a:solidFill>
              <a:latin typeface="Cambria" panose="02040503050406030204" pitchFamily="18" charset="0"/>
            </a:endParaRPr>
          </a:p>
        </p:txBody>
      </p:sp>
      <p:pic>
        <p:nvPicPr>
          <p:cNvPr id="77826" name="Picture 2" descr="http://www.salt.ac.za/typo3temp/pics/cf4486c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41" y="1287234"/>
            <a:ext cx="2957891" cy="3286546"/>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http://www.ska.ac.za/media/visuals/artimpress201105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107" y="1287234"/>
            <a:ext cx="3312368" cy="33123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a:spLocks noRot="1" noChangeArrowheads="1"/>
          </p:cNvSpPr>
          <p:nvPr/>
        </p:nvSpPr>
        <p:spPr bwMode="auto">
          <a:xfrm>
            <a:off x="164593" y="4941168"/>
            <a:ext cx="4464496" cy="1235368"/>
          </a:xfrm>
          <a:prstGeom prst="rect">
            <a:avLst/>
          </a:prstGeom>
          <a:noFill/>
          <a:ln w="12700">
            <a:noFill/>
            <a:miter lim="800000"/>
            <a:headEnd/>
            <a:tailEnd/>
          </a:ln>
        </p:spPr>
        <p:txBody>
          <a:bodyPr lIns="90487" tIns="44450" rIns="90487" bIns="44450"/>
          <a:lstStyle/>
          <a:p>
            <a:pPr marL="342900" indent="-342900">
              <a:spcBef>
                <a:spcPct val="20000"/>
              </a:spcBef>
            </a:pPr>
            <a:r>
              <a:rPr lang="en-US" sz="2400" u="none" dirty="0" smtClean="0">
                <a:solidFill>
                  <a:srgbClr val="FFFF00"/>
                </a:solidFill>
                <a:latin typeface="Cambria" panose="02040503050406030204" pitchFamily="18" charset="0"/>
              </a:rPr>
              <a:t>SALT - Souther</a:t>
            </a:r>
            <a:r>
              <a:rPr lang="en-US" sz="2400" dirty="0" smtClean="0">
                <a:solidFill>
                  <a:srgbClr val="FFFF00"/>
                </a:solidFill>
                <a:latin typeface="Cambria" panose="02040503050406030204" pitchFamily="18" charset="0"/>
              </a:rPr>
              <a:t>n </a:t>
            </a:r>
            <a:r>
              <a:rPr lang="en-US" sz="2400" u="none" dirty="0" smtClean="0">
                <a:solidFill>
                  <a:srgbClr val="FFFF00"/>
                </a:solidFill>
                <a:latin typeface="Cambria" panose="02040503050406030204" pitchFamily="18" charset="0"/>
              </a:rPr>
              <a:t>African Large 	Telescope </a:t>
            </a:r>
          </a:p>
          <a:p>
            <a:pPr marL="342900" indent="-342900">
              <a:spcBef>
                <a:spcPct val="20000"/>
              </a:spcBef>
            </a:pPr>
            <a:r>
              <a:rPr lang="en-US" sz="2400" u="none" dirty="0" smtClean="0">
                <a:solidFill>
                  <a:srgbClr val="FFFF00"/>
                </a:solidFill>
                <a:latin typeface="Cambria" panose="02040503050406030204" pitchFamily="18" charset="0"/>
              </a:rPr>
              <a:t>(largest in Southern Hemisphere 11m)</a:t>
            </a:r>
            <a:endParaRPr lang="en-US" sz="2400" u="none" dirty="0">
              <a:solidFill>
                <a:srgbClr val="FFFF00"/>
              </a:solidFill>
              <a:latin typeface="Cambria" panose="02040503050406030204" pitchFamily="18" charset="0"/>
            </a:endParaRPr>
          </a:p>
        </p:txBody>
      </p:sp>
      <p:sp>
        <p:nvSpPr>
          <p:cNvPr id="19" name="Rectangle 2"/>
          <p:cNvSpPr>
            <a:spLocks noRot="1" noChangeArrowheads="1"/>
          </p:cNvSpPr>
          <p:nvPr/>
        </p:nvSpPr>
        <p:spPr bwMode="auto">
          <a:xfrm>
            <a:off x="4956137" y="4941168"/>
            <a:ext cx="3888432" cy="1226458"/>
          </a:xfrm>
          <a:prstGeom prst="rect">
            <a:avLst/>
          </a:prstGeom>
          <a:noFill/>
          <a:ln w="12700">
            <a:noFill/>
            <a:miter lim="800000"/>
            <a:headEnd/>
            <a:tailEnd/>
          </a:ln>
        </p:spPr>
        <p:txBody>
          <a:bodyPr lIns="90487" tIns="44450" rIns="90487" bIns="44450"/>
          <a:lstStyle/>
          <a:p>
            <a:pPr marL="342900" indent="-342900">
              <a:spcBef>
                <a:spcPct val="20000"/>
              </a:spcBef>
            </a:pPr>
            <a:r>
              <a:rPr lang="en-US" sz="2400" u="none" dirty="0" smtClean="0">
                <a:solidFill>
                  <a:srgbClr val="FFFF00"/>
                </a:solidFill>
                <a:latin typeface="Cambria" panose="02040503050406030204" pitchFamily="18" charset="0"/>
              </a:rPr>
              <a:t>Square Kilometer Array</a:t>
            </a:r>
          </a:p>
          <a:p>
            <a:pPr marL="342900" indent="-342900">
              <a:spcBef>
                <a:spcPct val="20000"/>
              </a:spcBef>
            </a:pPr>
            <a:r>
              <a:rPr lang="en-US" sz="2400" dirty="0" smtClean="0">
                <a:solidFill>
                  <a:srgbClr val="FFFF00"/>
                </a:solidFill>
                <a:latin typeface="Cambria" panose="02040503050406030204" pitchFamily="18" charset="0"/>
              </a:rPr>
              <a:t>Largest in World</a:t>
            </a:r>
          </a:p>
          <a:p>
            <a:pPr marL="342900" indent="-342900">
              <a:spcBef>
                <a:spcPct val="20000"/>
              </a:spcBef>
            </a:pPr>
            <a:r>
              <a:rPr lang="en-US" sz="2400" u="none" dirty="0" smtClean="0">
                <a:solidFill>
                  <a:srgbClr val="FFFF00"/>
                </a:solidFill>
                <a:latin typeface="Cambria" panose="02040503050406030204" pitchFamily="18" charset="0"/>
              </a:rPr>
              <a:t>11 countries involved (including Italy)</a:t>
            </a:r>
            <a:endParaRPr lang="en-US" sz="2400" u="none" dirty="0">
              <a:solidFill>
                <a:srgbClr val="FFFF00"/>
              </a:solidFill>
              <a:latin typeface="Cambria" panose="02040503050406030204" pitchFamily="18" charset="0"/>
            </a:endParaRPr>
          </a:p>
        </p:txBody>
      </p:sp>
    </p:spTree>
    <p:extLst>
      <p:ext uri="{BB962C8B-B14F-4D97-AF65-F5344CB8AC3E}">
        <p14:creationId xmlns:p14="http://schemas.microsoft.com/office/powerpoint/2010/main" val="1463460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6"/>
          <p:cNvSpPr txBox="1">
            <a:spLocks noChangeArrowheads="1"/>
          </p:cNvSpPr>
          <p:nvPr/>
        </p:nvSpPr>
        <p:spPr bwMode="auto">
          <a:xfrm>
            <a:off x="2512568" y="116631"/>
            <a:ext cx="4626588" cy="584775"/>
          </a:xfrm>
          <a:prstGeom prst="rect">
            <a:avLst/>
          </a:prstGeom>
          <a:noFill/>
          <a:ln w="9525">
            <a:noFill/>
            <a:miter lim="800000"/>
            <a:headEnd/>
            <a:tailEnd/>
          </a:ln>
        </p:spPr>
        <p:txBody>
          <a:bodyPr wrap="none">
            <a:spAutoFit/>
          </a:bodyPr>
          <a:lstStyle/>
          <a:p>
            <a:r>
              <a:rPr lang="en-US" sz="3200" u="none" dirty="0" smtClean="0">
                <a:solidFill>
                  <a:srgbClr val="FF0000"/>
                </a:solidFill>
                <a:latin typeface="Cambria" panose="02040503050406030204" pitchFamily="18" charset="0"/>
              </a:rPr>
              <a:t>Synthesis </a:t>
            </a:r>
            <a:r>
              <a:rPr lang="en-US" sz="3200" u="none" dirty="0">
                <a:solidFill>
                  <a:srgbClr val="FF0000"/>
                </a:solidFill>
                <a:latin typeface="Cambria" panose="02040503050406030204" pitchFamily="18" charset="0"/>
              </a:rPr>
              <a:t>of the </a:t>
            </a:r>
            <a:r>
              <a:rPr lang="en-US" sz="3200" u="none" dirty="0" smtClean="0">
                <a:solidFill>
                  <a:srgbClr val="FF0000"/>
                </a:solidFill>
                <a:latin typeface="Cambria" panose="02040503050406030204" pitchFamily="18" charset="0"/>
              </a:rPr>
              <a:t>elements</a:t>
            </a:r>
            <a:endParaRPr lang="en-AU" sz="3200" u="none" dirty="0">
              <a:solidFill>
                <a:srgbClr val="FF0000"/>
              </a:solidFill>
              <a:latin typeface="Cambria" panose="02040503050406030204" pitchFamily="18" charset="0"/>
            </a:endParaRPr>
          </a:p>
        </p:txBody>
      </p:sp>
      <p:grpSp>
        <p:nvGrpSpPr>
          <p:cNvPr id="2" name="Group 1"/>
          <p:cNvGrpSpPr/>
          <p:nvPr/>
        </p:nvGrpSpPr>
        <p:grpSpPr>
          <a:xfrm>
            <a:off x="2021264" y="2112013"/>
            <a:ext cx="5561629" cy="4574325"/>
            <a:chOff x="-222944" y="1196752"/>
            <a:chExt cx="6900189" cy="5842668"/>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44" y="1196752"/>
              <a:ext cx="6900189" cy="5842668"/>
            </a:xfrm>
            <a:prstGeom prst="rect">
              <a:avLst/>
            </a:prstGeom>
          </p:spPr>
        </p:pic>
        <p:cxnSp>
          <p:nvCxnSpPr>
            <p:cNvPr id="4" name="Straight Connector 3"/>
            <p:cNvCxnSpPr/>
            <p:nvPr/>
          </p:nvCxnSpPr>
          <p:spPr>
            <a:xfrm flipV="1">
              <a:off x="4775697" y="1525434"/>
              <a:ext cx="0" cy="29523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419872" y="3212976"/>
              <a:ext cx="0" cy="2126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428648" y="2226869"/>
              <a:ext cx="0" cy="576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49227" y="1401228"/>
              <a:ext cx="995785" cy="369332"/>
            </a:xfrm>
            <a:prstGeom prst="rect">
              <a:avLst/>
            </a:prstGeom>
            <a:noFill/>
          </p:spPr>
          <p:txBody>
            <a:bodyPr wrap="none" rtlCol="0">
              <a:spAutoFit/>
            </a:bodyPr>
            <a:lstStyle/>
            <a:p>
              <a:r>
                <a:rPr lang="en-ZA" b="1" dirty="0" smtClean="0">
                  <a:latin typeface="Arial" panose="020B0604020202020204" pitchFamily="34" charset="0"/>
                  <a:cs typeface="Arial" panose="020B0604020202020204" pitchFamily="34" charset="0"/>
                </a:rPr>
                <a:t>N = 126</a:t>
              </a:r>
              <a:endParaRPr lang="en-GB" b="1" dirty="0">
                <a:latin typeface="Arial" panose="020B0604020202020204" pitchFamily="34" charset="0"/>
                <a:cs typeface="Arial" panose="020B0604020202020204" pitchFamily="34" charset="0"/>
              </a:endParaRPr>
            </a:p>
          </p:txBody>
        </p:sp>
        <p:sp>
          <p:nvSpPr>
            <p:cNvPr id="16" name="TextBox 15"/>
            <p:cNvSpPr txBox="1"/>
            <p:nvPr/>
          </p:nvSpPr>
          <p:spPr>
            <a:xfrm>
              <a:off x="2267744" y="2042203"/>
              <a:ext cx="870751" cy="369332"/>
            </a:xfrm>
            <a:prstGeom prst="rect">
              <a:avLst/>
            </a:prstGeom>
            <a:noFill/>
          </p:spPr>
          <p:txBody>
            <a:bodyPr wrap="none" rtlCol="0">
              <a:spAutoFit/>
            </a:bodyPr>
            <a:lstStyle/>
            <a:p>
              <a:r>
                <a:rPr lang="en-ZA" b="1" dirty="0" smtClean="0">
                  <a:latin typeface="Arial" panose="020B0604020202020204" pitchFamily="34" charset="0"/>
                  <a:cs typeface="Arial" panose="020B0604020202020204" pitchFamily="34" charset="0"/>
                </a:rPr>
                <a:t>N = 82</a:t>
              </a:r>
              <a:endParaRPr lang="en-GB" b="1" dirty="0">
                <a:latin typeface="Arial" panose="020B0604020202020204" pitchFamily="34" charset="0"/>
                <a:cs typeface="Arial" panose="020B0604020202020204" pitchFamily="34" charset="0"/>
              </a:endParaRPr>
            </a:p>
          </p:txBody>
        </p:sp>
        <p:cxnSp>
          <p:nvCxnSpPr>
            <p:cNvPr id="15" name="Straight Arrow Connector 14"/>
            <p:cNvCxnSpPr/>
            <p:nvPr/>
          </p:nvCxnSpPr>
          <p:spPr>
            <a:xfrm flipH="1" flipV="1">
              <a:off x="3135079" y="4354071"/>
              <a:ext cx="243158" cy="247382"/>
            </a:xfrm>
            <a:prstGeom prst="straightConnector1">
              <a:avLst/>
            </a:prstGeom>
            <a:ln w="63500">
              <a:solidFill>
                <a:srgbClr val="FF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428107" y="3429000"/>
              <a:ext cx="347590" cy="360040"/>
            </a:xfrm>
            <a:prstGeom prst="straightConnector1">
              <a:avLst/>
            </a:prstGeom>
            <a:ln w="63500">
              <a:solidFill>
                <a:srgbClr val="FF33CC"/>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 Box 6"/>
          <p:cNvSpPr txBox="1">
            <a:spLocks noChangeArrowheads="1"/>
          </p:cNvSpPr>
          <p:nvPr/>
        </p:nvSpPr>
        <p:spPr bwMode="auto">
          <a:xfrm>
            <a:off x="4030592" y="1275879"/>
            <a:ext cx="2062168" cy="584775"/>
          </a:xfrm>
          <a:prstGeom prst="rect">
            <a:avLst/>
          </a:prstGeom>
          <a:noFill/>
          <a:ln w="9525">
            <a:noFill/>
            <a:miter lim="800000"/>
            <a:headEnd/>
            <a:tailEnd/>
          </a:ln>
        </p:spPr>
        <p:txBody>
          <a:bodyPr wrap="none">
            <a:spAutoFit/>
          </a:bodyPr>
          <a:lstStyle/>
          <a:p>
            <a:r>
              <a:rPr lang="en-US" sz="3200" u="none" dirty="0" err="1" smtClean="0">
                <a:solidFill>
                  <a:srgbClr val="FFFF00"/>
                </a:solidFill>
                <a:latin typeface="Cambria" panose="02040503050406030204" pitchFamily="18" charset="0"/>
              </a:rPr>
              <a:t>rp</a:t>
            </a:r>
            <a:r>
              <a:rPr lang="en-US" sz="3200" u="none" dirty="0" smtClean="0">
                <a:solidFill>
                  <a:srgbClr val="FFFF00"/>
                </a:solidFill>
                <a:latin typeface="Cambria" panose="02040503050406030204" pitchFamily="18" charset="0"/>
              </a:rPr>
              <a:t>-process</a:t>
            </a:r>
            <a:endParaRPr lang="en-AU" sz="3200" u="none" dirty="0">
              <a:solidFill>
                <a:srgbClr val="FFFF00"/>
              </a:solidFill>
              <a:latin typeface="Cambria" panose="02040503050406030204" pitchFamily="18" charset="0"/>
            </a:endParaRPr>
          </a:p>
        </p:txBody>
      </p:sp>
      <p:pic>
        <p:nvPicPr>
          <p:cNvPr id="74754" name="Picture 2" descr="http://npg.york.ac.uk/images/RSOph_low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557" y="4817622"/>
            <a:ext cx="2483764" cy="1887661"/>
          </a:xfrm>
          <a:prstGeom prst="rect">
            <a:avLst/>
          </a:prstGeom>
          <a:noFill/>
          <a:extLst>
            <a:ext uri="{909E8E84-426E-40DD-AFC4-6F175D3DCCD1}">
              <a14:hiddenFill xmlns:a14="http://schemas.microsoft.com/office/drawing/2010/main">
                <a:solidFill>
                  <a:srgbClr val="FFFFFF"/>
                </a:solidFill>
              </a14:hiddenFill>
            </a:ext>
          </a:extLst>
        </p:spPr>
      </p:pic>
      <p:pic>
        <p:nvPicPr>
          <p:cNvPr id="76802" name="Picture 2" descr="http://npg.york.ac.uk/images/astro_curren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0" y="1117963"/>
            <a:ext cx="2439078" cy="25027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490" y="6021288"/>
            <a:ext cx="1073051" cy="461665"/>
          </a:xfrm>
          <a:prstGeom prst="rect">
            <a:avLst/>
          </a:prstGeom>
          <a:noFill/>
        </p:spPr>
        <p:txBody>
          <a:bodyPr wrap="none" rtlCol="0">
            <a:spAutoFit/>
          </a:bodyPr>
          <a:lstStyle/>
          <a:p>
            <a:r>
              <a:rPr lang="en-ZA" sz="1200" dirty="0" smtClean="0">
                <a:solidFill>
                  <a:srgbClr val="FFFF00"/>
                </a:solidFill>
              </a:rPr>
              <a:t>Pictures:</a:t>
            </a:r>
          </a:p>
          <a:p>
            <a:r>
              <a:rPr lang="en-ZA" sz="1200" dirty="0" smtClean="0">
                <a:solidFill>
                  <a:srgbClr val="FFFF00"/>
                </a:solidFill>
              </a:rPr>
              <a:t>Univ. of York</a:t>
            </a:r>
            <a:endParaRPr lang="en-GB" sz="1200" dirty="0">
              <a:solidFill>
                <a:srgbClr val="FFFF00"/>
              </a:solidFill>
            </a:endParaRPr>
          </a:p>
        </p:txBody>
      </p:sp>
    </p:spTree>
    <p:extLst>
      <p:ext uri="{BB962C8B-B14F-4D97-AF65-F5344CB8AC3E}">
        <p14:creationId xmlns:p14="http://schemas.microsoft.com/office/powerpoint/2010/main" val="2686895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6"/>
          <p:cNvSpPr txBox="1">
            <a:spLocks noChangeArrowheads="1"/>
          </p:cNvSpPr>
          <p:nvPr/>
        </p:nvSpPr>
        <p:spPr bwMode="auto">
          <a:xfrm>
            <a:off x="2512568" y="116631"/>
            <a:ext cx="4626588" cy="584775"/>
          </a:xfrm>
          <a:prstGeom prst="rect">
            <a:avLst/>
          </a:prstGeom>
          <a:noFill/>
          <a:ln w="9525">
            <a:noFill/>
            <a:miter lim="800000"/>
            <a:headEnd/>
            <a:tailEnd/>
          </a:ln>
        </p:spPr>
        <p:txBody>
          <a:bodyPr wrap="none">
            <a:spAutoFit/>
          </a:bodyPr>
          <a:lstStyle/>
          <a:p>
            <a:r>
              <a:rPr lang="en-US" sz="3200" u="none" dirty="0" smtClean="0">
                <a:solidFill>
                  <a:srgbClr val="FF0000"/>
                </a:solidFill>
                <a:latin typeface="Cambria" panose="02040503050406030204" pitchFamily="18" charset="0"/>
              </a:rPr>
              <a:t>Synthesis </a:t>
            </a:r>
            <a:r>
              <a:rPr lang="en-US" sz="3200" u="none" dirty="0">
                <a:solidFill>
                  <a:srgbClr val="FF0000"/>
                </a:solidFill>
                <a:latin typeface="Cambria" panose="02040503050406030204" pitchFamily="18" charset="0"/>
              </a:rPr>
              <a:t>of the </a:t>
            </a:r>
            <a:r>
              <a:rPr lang="en-US" sz="3200" u="none" dirty="0" smtClean="0">
                <a:solidFill>
                  <a:srgbClr val="FF0000"/>
                </a:solidFill>
                <a:latin typeface="Cambria" panose="02040503050406030204" pitchFamily="18" charset="0"/>
              </a:rPr>
              <a:t>elements</a:t>
            </a:r>
            <a:endParaRPr lang="en-AU" sz="3200" u="none" dirty="0">
              <a:solidFill>
                <a:srgbClr val="FF0000"/>
              </a:solidFill>
              <a:latin typeface="Cambria" panose="02040503050406030204" pitchFamily="18" charset="0"/>
            </a:endParaRPr>
          </a:p>
        </p:txBody>
      </p:sp>
      <p:grpSp>
        <p:nvGrpSpPr>
          <p:cNvPr id="2" name="Group 1"/>
          <p:cNvGrpSpPr/>
          <p:nvPr/>
        </p:nvGrpSpPr>
        <p:grpSpPr>
          <a:xfrm>
            <a:off x="1947053" y="2221880"/>
            <a:ext cx="5561629" cy="4574325"/>
            <a:chOff x="-222944" y="1196752"/>
            <a:chExt cx="6900189" cy="5842668"/>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44" y="1196752"/>
              <a:ext cx="6900189" cy="5842668"/>
            </a:xfrm>
            <a:prstGeom prst="rect">
              <a:avLst/>
            </a:prstGeom>
          </p:spPr>
        </p:pic>
        <p:cxnSp>
          <p:nvCxnSpPr>
            <p:cNvPr id="4" name="Straight Connector 3"/>
            <p:cNvCxnSpPr/>
            <p:nvPr/>
          </p:nvCxnSpPr>
          <p:spPr>
            <a:xfrm flipV="1">
              <a:off x="4775697" y="1525434"/>
              <a:ext cx="0" cy="29523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419872" y="3212976"/>
              <a:ext cx="0" cy="2126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428648" y="2226869"/>
              <a:ext cx="0" cy="576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49227" y="1401228"/>
              <a:ext cx="995785" cy="369332"/>
            </a:xfrm>
            <a:prstGeom prst="rect">
              <a:avLst/>
            </a:prstGeom>
            <a:noFill/>
          </p:spPr>
          <p:txBody>
            <a:bodyPr wrap="none" rtlCol="0">
              <a:spAutoFit/>
            </a:bodyPr>
            <a:lstStyle/>
            <a:p>
              <a:r>
                <a:rPr lang="en-ZA" b="1" dirty="0" smtClean="0">
                  <a:latin typeface="Arial" panose="020B0604020202020204" pitchFamily="34" charset="0"/>
                  <a:cs typeface="Arial" panose="020B0604020202020204" pitchFamily="34" charset="0"/>
                </a:rPr>
                <a:t>N = 126</a:t>
              </a:r>
              <a:endParaRPr lang="en-GB" b="1" dirty="0">
                <a:latin typeface="Arial" panose="020B0604020202020204" pitchFamily="34" charset="0"/>
                <a:cs typeface="Arial" panose="020B0604020202020204" pitchFamily="34" charset="0"/>
              </a:endParaRPr>
            </a:p>
          </p:txBody>
        </p:sp>
        <p:sp>
          <p:nvSpPr>
            <p:cNvPr id="16" name="TextBox 15"/>
            <p:cNvSpPr txBox="1"/>
            <p:nvPr/>
          </p:nvSpPr>
          <p:spPr>
            <a:xfrm>
              <a:off x="2267744" y="2042203"/>
              <a:ext cx="870751" cy="369332"/>
            </a:xfrm>
            <a:prstGeom prst="rect">
              <a:avLst/>
            </a:prstGeom>
            <a:noFill/>
          </p:spPr>
          <p:txBody>
            <a:bodyPr wrap="none" rtlCol="0">
              <a:spAutoFit/>
            </a:bodyPr>
            <a:lstStyle/>
            <a:p>
              <a:r>
                <a:rPr lang="en-ZA" b="1" dirty="0" smtClean="0">
                  <a:latin typeface="Arial" panose="020B0604020202020204" pitchFamily="34" charset="0"/>
                  <a:cs typeface="Arial" panose="020B0604020202020204" pitchFamily="34" charset="0"/>
                </a:rPr>
                <a:t>N = 82</a:t>
              </a:r>
              <a:endParaRPr lang="en-GB" b="1" dirty="0">
                <a:latin typeface="Arial" panose="020B0604020202020204" pitchFamily="34" charset="0"/>
                <a:cs typeface="Arial" panose="020B0604020202020204" pitchFamily="34" charset="0"/>
              </a:endParaRPr>
            </a:p>
          </p:txBody>
        </p:sp>
        <p:cxnSp>
          <p:nvCxnSpPr>
            <p:cNvPr id="15" name="Straight Arrow Connector 14"/>
            <p:cNvCxnSpPr/>
            <p:nvPr/>
          </p:nvCxnSpPr>
          <p:spPr>
            <a:xfrm flipH="1" flipV="1">
              <a:off x="3135079" y="4354071"/>
              <a:ext cx="243158" cy="247382"/>
            </a:xfrm>
            <a:prstGeom prst="straightConnector1">
              <a:avLst/>
            </a:prstGeom>
            <a:ln w="63500">
              <a:solidFill>
                <a:srgbClr val="FF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428107" y="3429000"/>
              <a:ext cx="347590" cy="360040"/>
            </a:xfrm>
            <a:prstGeom prst="straightConnector1">
              <a:avLst/>
            </a:prstGeom>
            <a:ln w="63500">
              <a:solidFill>
                <a:srgbClr val="FF33CC"/>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 descr="http://www.wolaver.org/space/cr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3624" y="5176975"/>
            <a:ext cx="2154046" cy="16155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3569550" y="955394"/>
            <a:ext cx="4695196" cy="1323439"/>
          </a:xfrm>
          <a:prstGeom prst="rect">
            <a:avLst/>
          </a:prstGeom>
          <a:noFill/>
          <a:ln w="9525">
            <a:noFill/>
            <a:miter lim="800000"/>
            <a:headEnd/>
            <a:tailEnd/>
          </a:ln>
        </p:spPr>
        <p:txBody>
          <a:bodyPr wrap="none">
            <a:spAutoFit/>
          </a:bodyPr>
          <a:lstStyle/>
          <a:p>
            <a:r>
              <a:rPr lang="en-US" sz="3200" u="none" dirty="0" smtClean="0">
                <a:solidFill>
                  <a:srgbClr val="FFFF00"/>
                </a:solidFill>
                <a:latin typeface="Cambria" panose="02040503050406030204" pitchFamily="18" charset="0"/>
              </a:rPr>
              <a:t>Astrophysical r-process</a:t>
            </a:r>
          </a:p>
          <a:p>
            <a:r>
              <a:rPr lang="en-US" sz="2400" dirty="0" smtClean="0">
                <a:solidFill>
                  <a:srgbClr val="FFFF00"/>
                </a:solidFill>
                <a:latin typeface="Cambria" panose="02040503050406030204" pitchFamily="18" charset="0"/>
              </a:rPr>
              <a:t>Massive neutron bombardment in </a:t>
            </a:r>
          </a:p>
          <a:p>
            <a:r>
              <a:rPr lang="en-US" sz="2400" dirty="0" smtClean="0">
                <a:solidFill>
                  <a:srgbClr val="FFFF00"/>
                </a:solidFill>
                <a:latin typeface="Cambria" panose="02040503050406030204" pitchFamily="18" charset="0"/>
              </a:rPr>
              <a:t>Supernova   </a:t>
            </a:r>
            <a:r>
              <a:rPr lang="en-US" sz="2000" dirty="0" smtClean="0">
                <a:solidFill>
                  <a:srgbClr val="FFFF00"/>
                </a:solidFill>
                <a:latin typeface="Cambria" panose="02040503050406030204" pitchFamily="18" charset="0"/>
              </a:rPr>
              <a:t>(</a:t>
            </a:r>
            <a:r>
              <a:rPr lang="en-US" sz="2000" dirty="0" err="1" smtClean="0">
                <a:solidFill>
                  <a:srgbClr val="FFFF00"/>
                </a:solidFill>
                <a:latin typeface="Cambria" panose="02040503050406030204" pitchFamily="18" charset="0"/>
              </a:rPr>
              <a:t>Giusseppe</a:t>
            </a:r>
            <a:r>
              <a:rPr lang="en-US" sz="2000" dirty="0" smtClean="0">
                <a:solidFill>
                  <a:srgbClr val="FFFF00"/>
                </a:solidFill>
                <a:latin typeface="Cambria" panose="02040503050406030204" pitchFamily="18" charset="0"/>
              </a:rPr>
              <a:t> </a:t>
            </a:r>
            <a:r>
              <a:rPr lang="en-US" sz="2000" dirty="0" err="1" smtClean="0">
                <a:solidFill>
                  <a:srgbClr val="FFFF00"/>
                </a:solidFill>
                <a:latin typeface="Cambria" panose="02040503050406030204" pitchFamily="18" charset="0"/>
              </a:rPr>
              <a:t>Lorusso</a:t>
            </a:r>
            <a:r>
              <a:rPr lang="en-US" sz="2000" dirty="0" smtClean="0">
                <a:solidFill>
                  <a:srgbClr val="FFFF00"/>
                </a:solidFill>
                <a:latin typeface="Cambria" panose="02040503050406030204" pitchFamily="18" charset="0"/>
              </a:rPr>
              <a:t> talk)</a:t>
            </a:r>
            <a:endParaRPr lang="en-AU" sz="2000" u="none" dirty="0">
              <a:solidFill>
                <a:srgbClr val="FFFF00"/>
              </a:solidFill>
              <a:latin typeface="Cambria" panose="02040503050406030204" pitchFamily="18" charset="0"/>
            </a:endParaRPr>
          </a:p>
        </p:txBody>
      </p:sp>
      <p:sp>
        <p:nvSpPr>
          <p:cNvPr id="19" name="TextBox 18"/>
          <p:cNvSpPr txBox="1"/>
          <p:nvPr/>
        </p:nvSpPr>
        <p:spPr>
          <a:xfrm>
            <a:off x="96675" y="4047377"/>
            <a:ext cx="1850378" cy="461665"/>
          </a:xfrm>
          <a:prstGeom prst="rect">
            <a:avLst/>
          </a:prstGeom>
          <a:noFill/>
        </p:spPr>
        <p:txBody>
          <a:bodyPr wrap="square" rtlCol="0">
            <a:spAutoFit/>
          </a:bodyPr>
          <a:lstStyle/>
          <a:p>
            <a:r>
              <a:rPr lang="en-ZA" sz="1200" dirty="0" smtClean="0">
                <a:solidFill>
                  <a:srgbClr val="FFFF00"/>
                </a:solidFill>
              </a:rPr>
              <a:t>Pfeifer et al,</a:t>
            </a:r>
          </a:p>
          <a:p>
            <a:r>
              <a:rPr lang="en-ZA" sz="1200" dirty="0" smtClean="0">
                <a:solidFill>
                  <a:srgbClr val="FFFF00"/>
                </a:solidFill>
              </a:rPr>
              <a:t> </a:t>
            </a:r>
            <a:r>
              <a:rPr lang="en-ZA" sz="1200" dirty="0" err="1" smtClean="0">
                <a:solidFill>
                  <a:srgbClr val="FFFF00"/>
                </a:solidFill>
              </a:rPr>
              <a:t>Z.Phys.A</a:t>
            </a:r>
            <a:r>
              <a:rPr lang="en-ZA" sz="1200" dirty="0" smtClean="0">
                <a:solidFill>
                  <a:srgbClr val="FFFF00"/>
                </a:solidFill>
              </a:rPr>
              <a:t> 357, 235(97)</a:t>
            </a:r>
            <a:endParaRPr lang="en-GB" sz="1200" dirty="0">
              <a:solidFill>
                <a:srgbClr val="FFFF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5453"/>
            <a:ext cx="2680518" cy="2953029"/>
          </a:xfrm>
          <a:prstGeom prst="rect">
            <a:avLst/>
          </a:prstGeom>
        </p:spPr>
      </p:pic>
    </p:spTree>
    <p:extLst>
      <p:ext uri="{BB962C8B-B14F-4D97-AF65-F5344CB8AC3E}">
        <p14:creationId xmlns:p14="http://schemas.microsoft.com/office/powerpoint/2010/main" val="1715116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4"/>
          <p:cNvSpPr txBox="1">
            <a:spLocks noChangeArrowheads="1"/>
          </p:cNvSpPr>
          <p:nvPr/>
        </p:nvSpPr>
        <p:spPr bwMode="auto">
          <a:xfrm>
            <a:off x="376238" y="112713"/>
            <a:ext cx="8299450" cy="584775"/>
          </a:xfrm>
          <a:prstGeom prst="rect">
            <a:avLst/>
          </a:prstGeom>
          <a:noFill/>
          <a:ln w="9525">
            <a:noFill/>
            <a:miter lim="800000"/>
            <a:headEnd/>
            <a:tailEnd/>
          </a:ln>
        </p:spPr>
        <p:txBody>
          <a:bodyPr>
            <a:spAutoFit/>
          </a:bodyPr>
          <a:lstStyle/>
          <a:p>
            <a:pPr algn="ctr"/>
            <a:r>
              <a:rPr lang="en-US" sz="3200" dirty="0" smtClean="0">
                <a:solidFill>
                  <a:srgbClr val="FF0000"/>
                </a:solidFill>
                <a:latin typeface="Cambria" panose="02040503050406030204" pitchFamily="18" charset="0"/>
              </a:rPr>
              <a:t>Shell Model of 1949 needs fixing</a:t>
            </a:r>
            <a:endParaRPr lang="en-AU" sz="3200" u="none" dirty="0">
              <a:solidFill>
                <a:srgbClr val="FF0000"/>
              </a:solidFill>
              <a:latin typeface="Cambria" panose="02040503050406030204" pitchFamily="18" charset="0"/>
            </a:endParaRPr>
          </a:p>
        </p:txBody>
      </p:sp>
      <p:pic>
        <p:nvPicPr>
          <p:cNvPr id="3" name="Picture 4" descr="C:\Documents and Settings\Rob\My Documents\Work\LECTURES\pictures\L2\2004-07 (Jul)\scan0005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84" y="1268760"/>
            <a:ext cx="4211638"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4716016" y="1268760"/>
            <a:ext cx="4300091" cy="2448272"/>
          </a:xfrm>
          <a:prstGeom prst="rect">
            <a:avLst/>
          </a:prstGeom>
          <a:noFill/>
          <a:ln w="9525">
            <a:noFill/>
            <a:miter lim="800000"/>
            <a:headEnd/>
            <a:tailEnd/>
          </a:ln>
        </p:spPr>
        <p:txBody>
          <a:bodyPr/>
          <a:lstStyle/>
          <a:p>
            <a:pPr marL="342900" indent="-342900">
              <a:spcBef>
                <a:spcPct val="20000"/>
              </a:spcBef>
              <a:buFontTx/>
              <a:buChar char="•"/>
              <a:defRPr/>
            </a:pPr>
            <a:r>
              <a:rPr lang="en-US" sz="2400" u="none" kern="0" dirty="0" smtClean="0">
                <a:solidFill>
                  <a:srgbClr val="FFFF00"/>
                </a:solidFill>
                <a:latin typeface="Cambria" panose="02040503050406030204" pitchFamily="18" charset="0"/>
              </a:rPr>
              <a:t>3 body forces</a:t>
            </a:r>
            <a:endParaRPr lang="en-US" sz="2400" u="none" kern="0" dirty="0">
              <a:solidFill>
                <a:srgbClr val="FFFF00"/>
              </a:solidFill>
              <a:latin typeface="Cambria" panose="02040503050406030204" pitchFamily="18" charset="0"/>
            </a:endParaRPr>
          </a:p>
          <a:p>
            <a:pPr marL="342900" indent="-342900">
              <a:spcBef>
                <a:spcPct val="20000"/>
              </a:spcBef>
              <a:buFontTx/>
              <a:buChar char="•"/>
              <a:defRPr/>
            </a:pPr>
            <a:r>
              <a:rPr lang="en-US" sz="2400" u="none" kern="0" dirty="0" smtClean="0">
                <a:solidFill>
                  <a:srgbClr val="FFFF00"/>
                </a:solidFill>
                <a:latin typeface="Cambria" panose="02040503050406030204" pitchFamily="18" charset="0"/>
              </a:rPr>
              <a:t>Importance of  Tensor Force </a:t>
            </a:r>
            <a:r>
              <a:rPr lang="en-US" sz="2400" kern="0" dirty="0" smtClean="0">
                <a:solidFill>
                  <a:srgbClr val="FFFF00"/>
                </a:solidFill>
                <a:latin typeface="Cambria" panose="02040503050406030204" pitchFamily="18" charset="0"/>
              </a:rPr>
              <a:t>in the n-rich!</a:t>
            </a:r>
          </a:p>
          <a:p>
            <a:pPr marL="342900" indent="-342900">
              <a:spcBef>
                <a:spcPct val="20000"/>
              </a:spcBef>
              <a:buFontTx/>
              <a:buChar char="•"/>
              <a:defRPr/>
            </a:pPr>
            <a:endParaRPr lang="en-US" sz="2400" u="none" kern="0" dirty="0">
              <a:solidFill>
                <a:srgbClr val="FFFF00"/>
              </a:solidFill>
              <a:latin typeface="Cambria" panose="02040503050406030204" pitchFamily="18" charset="0"/>
            </a:endParaRPr>
          </a:p>
          <a:p>
            <a:pPr marL="342900" indent="-342900">
              <a:spcBef>
                <a:spcPct val="20000"/>
              </a:spcBef>
              <a:buFontTx/>
              <a:buChar char="•"/>
              <a:defRPr/>
            </a:pPr>
            <a:endParaRPr lang="en-US" sz="2400" kern="0" dirty="0" smtClean="0">
              <a:solidFill>
                <a:srgbClr val="FFFF00"/>
              </a:solidFill>
              <a:latin typeface="Cambria" panose="02040503050406030204" pitchFamily="18" charset="0"/>
            </a:endParaRPr>
          </a:p>
          <a:p>
            <a:pPr marL="342900" indent="-342900">
              <a:spcBef>
                <a:spcPct val="20000"/>
              </a:spcBef>
              <a:buFontTx/>
              <a:buChar char="•"/>
              <a:defRPr/>
            </a:pPr>
            <a:endParaRPr lang="en-US" sz="2400" u="none" kern="0" dirty="0">
              <a:solidFill>
                <a:srgbClr val="FFFF00"/>
              </a:solidFill>
              <a:latin typeface="Cambria" panose="02040503050406030204" pitchFamily="18" charset="0"/>
            </a:endParaRPr>
          </a:p>
          <a:p>
            <a:pPr>
              <a:spcBef>
                <a:spcPct val="20000"/>
              </a:spcBef>
              <a:defRPr/>
            </a:pPr>
            <a:endParaRPr lang="en-US" sz="2400" u="none" kern="0" dirty="0" smtClean="0">
              <a:solidFill>
                <a:srgbClr val="FFFF00"/>
              </a:solidFill>
              <a:latin typeface="Cambria" panose="02040503050406030204" pitchFamily="18" charset="0"/>
            </a:endParaRPr>
          </a:p>
          <a:p>
            <a:pPr>
              <a:spcBef>
                <a:spcPct val="20000"/>
              </a:spcBef>
              <a:defRPr/>
            </a:pPr>
            <a:r>
              <a:rPr lang="en-US" sz="2000" dirty="0" err="1" smtClean="0">
                <a:solidFill>
                  <a:srgbClr val="FFFF00"/>
                </a:solidFill>
                <a:latin typeface="Cambria" panose="02040503050406030204" pitchFamily="18" charset="0"/>
              </a:rPr>
              <a:t>Takaharu</a:t>
            </a:r>
            <a:r>
              <a:rPr lang="en-US" sz="2000" dirty="0" smtClean="0">
                <a:solidFill>
                  <a:srgbClr val="FFFF00"/>
                </a:solidFill>
                <a:latin typeface="Cambria" panose="02040503050406030204" pitchFamily="18" charset="0"/>
              </a:rPr>
              <a:t> Otsuka et al PRL 87, 082502 (2001); </a:t>
            </a:r>
            <a:r>
              <a:rPr lang="en-US" sz="2000" dirty="0" smtClean="0">
                <a:solidFill>
                  <a:srgbClr val="FFFF00"/>
                </a:solidFill>
                <a:latin typeface="Cambria" panose="02040503050406030204" pitchFamily="18" charset="0"/>
              </a:rPr>
              <a:t>PRL 95, 232502 (2005</a:t>
            </a:r>
            <a:r>
              <a:rPr lang="en-US" sz="2400" dirty="0" smtClean="0">
                <a:solidFill>
                  <a:srgbClr val="FFFF00"/>
                </a:solidFill>
                <a:latin typeface="Cambria" panose="02040503050406030204" pitchFamily="18" charset="0"/>
              </a:rPr>
              <a:t>)</a:t>
            </a:r>
            <a:endParaRPr lang="en-AU" sz="2400" dirty="0">
              <a:solidFill>
                <a:srgbClr val="FFFF00"/>
              </a:solidFill>
              <a:latin typeface="Cambria" panose="02040503050406030204" pitchFamily="18" charset="0"/>
            </a:endParaRPr>
          </a:p>
          <a:p>
            <a:pPr>
              <a:spcBef>
                <a:spcPct val="20000"/>
              </a:spcBef>
              <a:defRPr/>
            </a:pPr>
            <a:endParaRPr lang="en-US" sz="2400" u="none" kern="0" dirty="0">
              <a:solidFill>
                <a:srgbClr val="FFFF00"/>
              </a:solidFill>
              <a:latin typeface="Cambria" panose="02040503050406030204" pitchFamily="18" charset="0"/>
            </a:endParaRPr>
          </a:p>
          <a:p>
            <a:pPr marL="342900" indent="-342900">
              <a:spcBef>
                <a:spcPct val="20000"/>
              </a:spcBef>
              <a:buFontTx/>
              <a:buChar char="•"/>
              <a:defRPr/>
            </a:pPr>
            <a:r>
              <a:rPr lang="en-US" sz="2400" u="none" kern="0" dirty="0" smtClean="0">
                <a:solidFill>
                  <a:srgbClr val="FFFF00"/>
                </a:solidFill>
                <a:latin typeface="Cambria" panose="02040503050406030204" pitchFamily="18" charset="0"/>
              </a:rPr>
              <a:t>Neutron Skin</a:t>
            </a:r>
            <a:endParaRPr lang="en-US" sz="2400" u="none" kern="0" dirty="0">
              <a:solidFill>
                <a:srgbClr val="FFFF00"/>
              </a:solidFill>
              <a:latin typeface="Cambria" panose="02040503050406030204" pitchFamily="18" charset="0"/>
            </a:endParaRPr>
          </a:p>
          <a:p>
            <a:pPr>
              <a:spcBef>
                <a:spcPct val="20000"/>
              </a:spcBef>
              <a:defRPr/>
            </a:pPr>
            <a:endParaRPr lang="en-AU" sz="2400" u="none" kern="0" dirty="0" smtClean="0">
              <a:solidFill>
                <a:srgbClr val="FFFF00"/>
              </a:solidFill>
              <a:latin typeface="Cambria" panose="02040503050406030204" pitchFamily="18" charset="0"/>
            </a:endParaRP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32" y="2514744"/>
            <a:ext cx="337185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740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Rot="1" noChangeArrowheads="1"/>
          </p:cNvSpPr>
          <p:nvPr/>
        </p:nvSpPr>
        <p:spPr bwMode="auto">
          <a:xfrm>
            <a:off x="1079500" y="1008580"/>
            <a:ext cx="8064500" cy="431800"/>
          </a:xfrm>
          <a:prstGeom prst="rect">
            <a:avLst/>
          </a:prstGeom>
          <a:solidFill>
            <a:schemeClr val="hlink">
              <a:alpha val="0"/>
            </a:schemeClr>
          </a:solidFill>
          <a:ln w="12700">
            <a:noFill/>
            <a:miter lim="800000"/>
            <a:headEnd/>
            <a:tailEnd/>
          </a:ln>
        </p:spPr>
        <p:txBody>
          <a:bodyPr lIns="90487" tIns="44450" rIns="90487" bIns="44450"/>
          <a:lstStyle/>
          <a:p>
            <a:pPr marL="342900" indent="-342900">
              <a:spcBef>
                <a:spcPct val="20000"/>
              </a:spcBef>
            </a:pPr>
            <a:r>
              <a:rPr lang="en-US" sz="2400" u="none" dirty="0">
                <a:solidFill>
                  <a:srgbClr val="FFFF00"/>
                </a:solidFill>
                <a:latin typeface="Cambria" panose="02040503050406030204" pitchFamily="18" charset="0"/>
              </a:rPr>
              <a:t>Drastic Changes of Shell Structure far </a:t>
            </a:r>
            <a:r>
              <a:rPr lang="en-US" sz="2400" dirty="0" smtClean="0">
                <a:solidFill>
                  <a:srgbClr val="FFFF00"/>
                </a:solidFill>
                <a:latin typeface="Cambria" panose="02040503050406030204" pitchFamily="18" charset="0"/>
              </a:rPr>
              <a:t>off </a:t>
            </a:r>
            <a:r>
              <a:rPr lang="en-US" sz="2400" u="none" dirty="0" smtClean="0">
                <a:solidFill>
                  <a:srgbClr val="FFFF00"/>
                </a:solidFill>
                <a:latin typeface="Cambria" panose="02040503050406030204" pitchFamily="18" charset="0"/>
              </a:rPr>
              <a:t>stability</a:t>
            </a:r>
            <a:r>
              <a:rPr lang="en-US" sz="2400" u="none" dirty="0">
                <a:solidFill>
                  <a:srgbClr val="FFFF00"/>
                </a:solidFill>
                <a:latin typeface="Cambria" panose="02040503050406030204" pitchFamily="18" charset="0"/>
              </a:rPr>
              <a:t>!</a:t>
            </a:r>
          </a:p>
        </p:txBody>
      </p:sp>
      <p:sp>
        <p:nvSpPr>
          <p:cNvPr id="26630" name="Text Box 6"/>
          <p:cNvSpPr txBox="1">
            <a:spLocks noChangeArrowheads="1"/>
          </p:cNvSpPr>
          <p:nvPr/>
        </p:nvSpPr>
        <p:spPr bwMode="auto">
          <a:xfrm>
            <a:off x="-2343" y="4787273"/>
            <a:ext cx="4629216" cy="1477328"/>
          </a:xfrm>
          <a:prstGeom prst="rect">
            <a:avLst/>
          </a:prstGeom>
          <a:noFill/>
          <a:ln w="12700">
            <a:noFill/>
            <a:miter lim="800000"/>
            <a:headEnd type="none" w="sm" len="sm"/>
            <a:tailEnd type="none" w="sm" len="sm"/>
          </a:ln>
        </p:spPr>
        <p:txBody>
          <a:bodyPr wrap="none">
            <a:spAutoFit/>
          </a:bodyPr>
          <a:lstStyle/>
          <a:p>
            <a:r>
              <a:rPr lang="en-US" sz="2400" u="none" dirty="0">
                <a:solidFill>
                  <a:srgbClr val="FFFF00"/>
                </a:solidFill>
                <a:latin typeface="Cambria" panose="02040503050406030204" pitchFamily="18" charset="0"/>
              </a:rPr>
              <a:t>Softening of the nuclear potential:</a:t>
            </a:r>
          </a:p>
          <a:p>
            <a:r>
              <a:rPr lang="en-US" sz="2400" u="none" dirty="0">
                <a:solidFill>
                  <a:srgbClr val="FFFF00"/>
                </a:solidFill>
                <a:latin typeface="Cambria" panose="02040503050406030204" pitchFamily="18" charset="0"/>
              </a:rPr>
              <a:t>High-l pushed upward and </a:t>
            </a:r>
          </a:p>
          <a:p>
            <a:r>
              <a:rPr lang="en-US" sz="2400" u="none" dirty="0">
                <a:solidFill>
                  <a:srgbClr val="FFFF00"/>
                </a:solidFill>
                <a:latin typeface="Cambria" panose="02040503050406030204" pitchFamily="18" charset="0"/>
              </a:rPr>
              <a:t>Spin-Orbit splitting reduced</a:t>
            </a:r>
          </a:p>
          <a:p>
            <a:endParaRPr lang="en-US" b="1" i="1" u="none" dirty="0">
              <a:solidFill>
                <a:srgbClr val="FFFF00"/>
              </a:solidFill>
              <a:latin typeface="Times New Roman" pitchFamily="18" charset="0"/>
            </a:endParaRPr>
          </a:p>
        </p:txBody>
      </p:sp>
      <p:sp>
        <p:nvSpPr>
          <p:cNvPr id="26632" name="Text Box 13"/>
          <p:cNvSpPr txBox="1">
            <a:spLocks noChangeArrowheads="1"/>
          </p:cNvSpPr>
          <p:nvPr/>
        </p:nvSpPr>
        <p:spPr bwMode="auto">
          <a:xfrm>
            <a:off x="1904206" y="116632"/>
            <a:ext cx="5360763" cy="584775"/>
          </a:xfrm>
          <a:prstGeom prst="rect">
            <a:avLst/>
          </a:prstGeom>
          <a:noFill/>
          <a:ln w="9525">
            <a:noFill/>
            <a:miter lim="800000"/>
            <a:headEnd/>
            <a:tailEnd/>
          </a:ln>
        </p:spPr>
        <p:txBody>
          <a:bodyPr wrap="none">
            <a:spAutoFit/>
          </a:bodyPr>
          <a:lstStyle/>
          <a:p>
            <a:r>
              <a:rPr lang="en-US" sz="3200" u="none" dirty="0">
                <a:solidFill>
                  <a:srgbClr val="FF0000"/>
                </a:solidFill>
                <a:latin typeface="Cambria" panose="02040503050406030204" pitchFamily="18" charset="0"/>
              </a:rPr>
              <a:t>Neutron Rich:  Neutron Skin!</a:t>
            </a:r>
            <a:endParaRPr lang="en-AU" sz="3200" u="none" dirty="0">
              <a:solidFill>
                <a:srgbClr val="FF0000"/>
              </a:solidFill>
              <a:latin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3666" y="1685784"/>
            <a:ext cx="3120849" cy="269594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4512" y="1670048"/>
            <a:ext cx="3101273" cy="267903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4304" y="1685784"/>
            <a:ext cx="3171481" cy="272041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 y="1669445"/>
            <a:ext cx="2673445" cy="2712284"/>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3923928" y="5445224"/>
                <a:ext cx="1897635" cy="619913"/>
              </a:xfrm>
              <a:prstGeom prst="rect">
                <a:avLst/>
              </a:prstGeom>
              <a:solidFill>
                <a:srgbClr val="D3FFCD"/>
              </a:solidFill>
              <a:ln w="28575">
                <a:solidFill>
                  <a:srgbClr val="FFC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ZA" b="0" i="1" smtClean="0">
                              <a:latin typeface="Cambria Math"/>
                            </a:rPr>
                          </m:ctrlPr>
                        </m:sSubPr>
                        <m:e>
                          <m:r>
                            <a:rPr lang="en-ZA" b="0" i="1" smtClean="0">
                              <a:latin typeface="Cambria Math"/>
                            </a:rPr>
                            <m:t>𝑉</m:t>
                          </m:r>
                        </m:e>
                        <m:sub>
                          <m:r>
                            <a:rPr lang="en-ZA" b="0" i="1" smtClean="0">
                              <a:latin typeface="Cambria Math"/>
                            </a:rPr>
                            <m:t>𝑆</m:t>
                          </m:r>
                          <m:r>
                            <a:rPr lang="en-ZA" b="0" i="1" smtClean="0">
                              <a:latin typeface="Cambria Math"/>
                            </a:rPr>
                            <m:t>.</m:t>
                          </m:r>
                          <m:r>
                            <a:rPr lang="en-ZA" b="0" i="1" smtClean="0">
                              <a:latin typeface="Cambria Math"/>
                            </a:rPr>
                            <m:t>𝑂</m:t>
                          </m:r>
                          <m:r>
                            <a:rPr lang="en-ZA" b="0" i="1" smtClean="0">
                              <a:latin typeface="Cambria Math"/>
                            </a:rPr>
                            <m:t>.</m:t>
                          </m:r>
                        </m:sub>
                      </m:sSub>
                      <m:r>
                        <a:rPr lang="en-ZA" b="0" i="1" smtClean="0">
                          <a:latin typeface="Cambria Math"/>
                        </a:rPr>
                        <m:t> </m:t>
                      </m:r>
                      <m:r>
                        <a:rPr lang="en-ZA" b="0" i="1" smtClean="0">
                          <a:latin typeface="Cambria Math"/>
                          <a:ea typeface="Cambria Math"/>
                        </a:rPr>
                        <m:t>∝</m:t>
                      </m:r>
                      <m:f>
                        <m:fPr>
                          <m:ctrlPr>
                            <a:rPr lang="en-ZA" b="0" i="1" smtClean="0">
                              <a:latin typeface="Cambria Math"/>
                              <a:ea typeface="Cambria Math"/>
                            </a:rPr>
                          </m:ctrlPr>
                        </m:fPr>
                        <m:num>
                          <m:r>
                            <a:rPr lang="en-ZA" b="0" i="1" smtClean="0">
                              <a:latin typeface="Cambria Math"/>
                              <a:ea typeface="Cambria Math"/>
                            </a:rPr>
                            <m:t>𝑑𝑉</m:t>
                          </m:r>
                          <m:r>
                            <a:rPr lang="en-ZA" b="0" i="1" smtClean="0">
                              <a:latin typeface="Cambria Math"/>
                              <a:ea typeface="Cambria Math"/>
                            </a:rPr>
                            <m:t>(</m:t>
                          </m:r>
                          <m:r>
                            <a:rPr lang="en-ZA" b="0" i="1" smtClean="0">
                              <a:latin typeface="Cambria Math"/>
                              <a:ea typeface="Cambria Math"/>
                            </a:rPr>
                            <m:t>𝑟</m:t>
                          </m:r>
                          <m:r>
                            <a:rPr lang="en-ZA" b="0" i="1" smtClean="0">
                              <a:latin typeface="Cambria Math"/>
                              <a:ea typeface="Cambria Math"/>
                            </a:rPr>
                            <m:t>)</m:t>
                          </m:r>
                        </m:num>
                        <m:den>
                          <m:r>
                            <a:rPr lang="en-ZA" b="0" i="1" smtClean="0">
                              <a:latin typeface="Cambria Math"/>
                              <a:ea typeface="Cambria Math"/>
                            </a:rPr>
                            <m:t>𝑑𝑟</m:t>
                          </m:r>
                        </m:den>
                      </m:f>
                      <m:acc>
                        <m:accPr>
                          <m:chr m:val="⃑"/>
                          <m:ctrlPr>
                            <a:rPr lang="en-ZA" b="0" i="1" smtClean="0">
                              <a:latin typeface="Cambria Math"/>
                              <a:ea typeface="Cambria Math"/>
                            </a:rPr>
                          </m:ctrlPr>
                        </m:accPr>
                        <m:e>
                          <m:r>
                            <a:rPr lang="en-ZA" b="0" i="1" smtClean="0">
                              <a:latin typeface="Cambria Math"/>
                              <a:ea typeface="Cambria Math"/>
                            </a:rPr>
                            <m:t>𝑙</m:t>
                          </m:r>
                        </m:e>
                      </m:acc>
                      <m:r>
                        <a:rPr lang="en-ZA" b="0" i="1" smtClean="0">
                          <a:latin typeface="Cambria Math"/>
                        </a:rPr>
                        <m:t>.</m:t>
                      </m:r>
                      <m:acc>
                        <m:accPr>
                          <m:chr m:val="⃑"/>
                          <m:ctrlPr>
                            <a:rPr lang="en-ZA" b="0" i="1" smtClean="0">
                              <a:latin typeface="Cambria Math"/>
                            </a:rPr>
                          </m:ctrlPr>
                        </m:accPr>
                        <m:e>
                          <m:r>
                            <a:rPr lang="en-ZA" b="0" i="1" smtClean="0">
                              <a:latin typeface="Cambria Math"/>
                            </a:rPr>
                            <m:t>𝑠</m:t>
                          </m:r>
                        </m:e>
                      </m:acc>
                    </m:oMath>
                  </m:oMathPara>
                </a14:m>
                <a:endParaRPr lang="en-GB" dirty="0"/>
              </a:p>
            </p:txBody>
          </p:sp>
        </mc:Choice>
        <mc:Fallback xmlns="">
          <p:sp>
            <p:nvSpPr>
              <p:cNvPr id="23" name="TextBox 22"/>
              <p:cNvSpPr txBox="1">
                <a:spLocks noRot="1" noChangeAspect="1" noMove="1" noResize="1" noEditPoints="1" noAdjustHandles="1" noChangeArrowheads="1" noChangeShapeType="1" noTextEdit="1"/>
              </p:cNvSpPr>
              <p:nvPr/>
            </p:nvSpPr>
            <p:spPr>
              <a:xfrm>
                <a:off x="3923928" y="5445224"/>
                <a:ext cx="1897635" cy="619913"/>
              </a:xfrm>
              <a:prstGeom prst="rect">
                <a:avLst/>
              </a:prstGeom>
              <a:blipFill rotWithShape="1">
                <a:blip r:embed="rId6"/>
                <a:stretch>
                  <a:fillRect/>
                </a:stretch>
              </a:blipFill>
              <a:ln w="28575">
                <a:solidFill>
                  <a:srgbClr val="FFC000"/>
                </a:solidFill>
              </a:ln>
            </p:spPr>
            <p:txBody>
              <a:bodyPr/>
              <a:lstStyle/>
              <a:p>
                <a:r>
                  <a:rPr lang="en-GB">
                    <a:noFill/>
                  </a:rPr>
                  <a:t> </a:t>
                </a:r>
              </a:p>
            </p:txBody>
          </p:sp>
        </mc:Fallback>
      </mc:AlternateContent>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7656" y="1669159"/>
            <a:ext cx="3096344" cy="3849158"/>
          </a:xfrm>
          <a:prstGeom prst="rect">
            <a:avLst/>
          </a:prstGeom>
        </p:spPr>
      </p:pic>
      <p:sp>
        <p:nvSpPr>
          <p:cNvPr id="13" name="Rectangle 12"/>
          <p:cNvSpPr/>
          <p:nvPr/>
        </p:nvSpPr>
        <p:spPr>
          <a:xfrm>
            <a:off x="6156176" y="5741726"/>
            <a:ext cx="2642070" cy="369332"/>
          </a:xfrm>
          <a:prstGeom prst="rect">
            <a:avLst/>
          </a:prstGeom>
        </p:spPr>
        <p:txBody>
          <a:bodyPr wrap="none">
            <a:spAutoFit/>
          </a:bodyPr>
          <a:lstStyle/>
          <a:p>
            <a:r>
              <a:rPr lang="en-US" dirty="0">
                <a:solidFill>
                  <a:srgbClr val="FFFF00"/>
                </a:solidFill>
                <a:latin typeface="Cambria" panose="02040503050406030204" pitchFamily="18" charset="0"/>
              </a:rPr>
              <a:t>(</a:t>
            </a:r>
            <a:r>
              <a:rPr lang="en-US" dirty="0" err="1">
                <a:solidFill>
                  <a:srgbClr val="FFFF00"/>
                </a:solidFill>
                <a:latin typeface="Cambria" panose="02040503050406030204" pitchFamily="18" charset="0"/>
              </a:rPr>
              <a:t>Giusseppe</a:t>
            </a:r>
            <a:r>
              <a:rPr lang="en-US" dirty="0">
                <a:solidFill>
                  <a:srgbClr val="FFFF00"/>
                </a:solidFill>
                <a:latin typeface="Cambria" panose="02040503050406030204" pitchFamily="18" charset="0"/>
              </a:rPr>
              <a:t> </a:t>
            </a:r>
            <a:r>
              <a:rPr lang="en-US" dirty="0" err="1">
                <a:solidFill>
                  <a:srgbClr val="FFFF00"/>
                </a:solidFill>
                <a:latin typeface="Cambria" panose="02040503050406030204" pitchFamily="18" charset="0"/>
              </a:rPr>
              <a:t>Lorusso</a:t>
            </a:r>
            <a:r>
              <a:rPr lang="en-US" dirty="0">
                <a:solidFill>
                  <a:srgbClr val="FFFF00"/>
                </a:solidFill>
                <a:latin typeface="Cambria" panose="02040503050406030204" pitchFamily="18" charset="0"/>
              </a:rPr>
              <a:t> talk)</a:t>
            </a:r>
            <a:endParaRPr lang="en-AU" dirty="0">
              <a:solidFill>
                <a:srgbClr val="FFFF00"/>
              </a:solidFill>
              <a:latin typeface="Cambria" panose="02040503050406030204" pitchFamily="18" charset="0"/>
            </a:endParaRPr>
          </a:p>
        </p:txBody>
      </p:sp>
    </p:spTree>
    <p:extLst>
      <p:ext uri="{BB962C8B-B14F-4D97-AF65-F5344CB8AC3E}">
        <p14:creationId xmlns:p14="http://schemas.microsoft.com/office/powerpoint/2010/main" val="6928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072406" y="-14695"/>
            <a:ext cx="7164288" cy="980728"/>
          </a:xfrm>
          <a:noFill/>
        </p:spPr>
        <p:txBody>
          <a:bodyPr/>
          <a:lstStyle/>
          <a:p>
            <a:r>
              <a:rPr lang="en-ZA" sz="3200" dirty="0" smtClean="0">
                <a:latin typeface="Cambria" panose="02040503050406030204" pitchFamily="18" charset="0"/>
              </a:rPr>
              <a:t>Materials Analysis with RIBs</a:t>
            </a:r>
          </a:p>
        </p:txBody>
      </p:sp>
      <p:pic>
        <p:nvPicPr>
          <p:cNvPr id="28675" name="Picture 2"/>
          <p:cNvPicPr>
            <a:picLocks noChangeAspect="1" noChangeArrowheads="1"/>
          </p:cNvPicPr>
          <p:nvPr/>
        </p:nvPicPr>
        <p:blipFill>
          <a:blip r:embed="rId2" cstate="print"/>
          <a:srcRect/>
          <a:stretch>
            <a:fillRect/>
          </a:stretch>
        </p:blipFill>
        <p:spPr bwMode="auto">
          <a:xfrm>
            <a:off x="901700" y="1916832"/>
            <a:ext cx="7505700" cy="4629150"/>
          </a:xfrm>
          <a:prstGeom prst="rect">
            <a:avLst/>
          </a:prstGeom>
          <a:noFill/>
          <a:ln w="9525">
            <a:noFill/>
            <a:miter lim="800000"/>
            <a:headEnd/>
            <a:tailEnd/>
          </a:ln>
        </p:spPr>
      </p:pic>
      <p:sp>
        <p:nvSpPr>
          <p:cNvPr id="4" name="Title 1"/>
          <p:cNvSpPr txBox="1">
            <a:spLocks/>
          </p:cNvSpPr>
          <p:nvPr/>
        </p:nvSpPr>
        <p:spPr bwMode="auto">
          <a:xfrm>
            <a:off x="917170" y="778694"/>
            <a:ext cx="7164288" cy="1138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0">
                <a:solidFill>
                  <a:srgbClr val="FF0000"/>
                </a:solidFill>
                <a:latin typeface="+mj-lt"/>
                <a:ea typeface="+mj-ea"/>
                <a:cs typeface="+mj-cs"/>
              </a:defRPr>
            </a:lvl1pPr>
            <a:lvl2pPr algn="ctr" rtl="0" eaLnBrk="0" fontAlgn="base" hangingPunct="0">
              <a:spcBef>
                <a:spcPct val="0"/>
              </a:spcBef>
              <a:spcAft>
                <a:spcPct val="0"/>
              </a:spcAft>
              <a:defRPr sz="3400">
                <a:solidFill>
                  <a:srgbClr val="FFFF00"/>
                </a:solidFill>
                <a:latin typeface="Calisto MT" pitchFamily="18" charset="0"/>
              </a:defRPr>
            </a:lvl2pPr>
            <a:lvl3pPr algn="ctr" rtl="0" eaLnBrk="0" fontAlgn="base" hangingPunct="0">
              <a:spcBef>
                <a:spcPct val="0"/>
              </a:spcBef>
              <a:spcAft>
                <a:spcPct val="0"/>
              </a:spcAft>
              <a:defRPr sz="3400">
                <a:solidFill>
                  <a:srgbClr val="FFFF00"/>
                </a:solidFill>
                <a:latin typeface="Calisto MT" pitchFamily="18" charset="0"/>
              </a:defRPr>
            </a:lvl3pPr>
            <a:lvl4pPr algn="ctr" rtl="0" eaLnBrk="0" fontAlgn="base" hangingPunct="0">
              <a:spcBef>
                <a:spcPct val="0"/>
              </a:spcBef>
              <a:spcAft>
                <a:spcPct val="0"/>
              </a:spcAft>
              <a:defRPr sz="3400">
                <a:solidFill>
                  <a:srgbClr val="FFFF00"/>
                </a:solidFill>
                <a:latin typeface="Calisto MT" pitchFamily="18" charset="0"/>
              </a:defRPr>
            </a:lvl4pPr>
            <a:lvl5pPr algn="ctr" rtl="0" eaLnBrk="0" fontAlgn="base" hangingPunct="0">
              <a:spcBef>
                <a:spcPct val="0"/>
              </a:spcBef>
              <a:spcAft>
                <a:spcPct val="0"/>
              </a:spcAft>
              <a:defRPr sz="3400">
                <a:solidFill>
                  <a:srgbClr val="FFFF00"/>
                </a:solidFill>
                <a:latin typeface="Calisto MT" pitchFamily="18" charset="0"/>
              </a:defRPr>
            </a:lvl5pPr>
            <a:lvl6pPr marL="457200" algn="ctr" rtl="0" eaLnBrk="1" fontAlgn="base" hangingPunct="1">
              <a:spcBef>
                <a:spcPct val="0"/>
              </a:spcBef>
              <a:spcAft>
                <a:spcPct val="0"/>
              </a:spcAft>
              <a:defRPr sz="3400">
                <a:solidFill>
                  <a:srgbClr val="FFFF00"/>
                </a:solidFill>
                <a:latin typeface="Calisto MT" pitchFamily="18" charset="0"/>
              </a:defRPr>
            </a:lvl6pPr>
            <a:lvl7pPr marL="914400" algn="ctr" rtl="0" eaLnBrk="1" fontAlgn="base" hangingPunct="1">
              <a:spcBef>
                <a:spcPct val="0"/>
              </a:spcBef>
              <a:spcAft>
                <a:spcPct val="0"/>
              </a:spcAft>
              <a:defRPr sz="3400">
                <a:solidFill>
                  <a:srgbClr val="FFFF00"/>
                </a:solidFill>
                <a:latin typeface="Calisto MT" pitchFamily="18" charset="0"/>
              </a:defRPr>
            </a:lvl7pPr>
            <a:lvl8pPr marL="1371600" algn="ctr" rtl="0" eaLnBrk="1" fontAlgn="base" hangingPunct="1">
              <a:spcBef>
                <a:spcPct val="0"/>
              </a:spcBef>
              <a:spcAft>
                <a:spcPct val="0"/>
              </a:spcAft>
              <a:defRPr sz="3400">
                <a:solidFill>
                  <a:srgbClr val="FFFF00"/>
                </a:solidFill>
                <a:latin typeface="Calisto MT" pitchFamily="18" charset="0"/>
              </a:defRPr>
            </a:lvl8pPr>
            <a:lvl9pPr marL="1828800" algn="ctr" rtl="0" eaLnBrk="1" fontAlgn="base" hangingPunct="1">
              <a:spcBef>
                <a:spcPct val="0"/>
              </a:spcBef>
              <a:spcAft>
                <a:spcPct val="0"/>
              </a:spcAft>
              <a:defRPr sz="3400">
                <a:solidFill>
                  <a:srgbClr val="FFFF00"/>
                </a:solidFill>
                <a:latin typeface="Calisto MT" pitchFamily="18" charset="0"/>
              </a:defRPr>
            </a:lvl9pPr>
          </a:lstStyle>
          <a:p>
            <a:r>
              <a:rPr lang="en-ZA" sz="3200" kern="0" dirty="0" smtClean="0">
                <a:solidFill>
                  <a:srgbClr val="FFFF00"/>
                </a:solidFill>
                <a:latin typeface="Cambria" panose="02040503050406030204" pitchFamily="18" charset="0"/>
              </a:rPr>
              <a:t>Hyperfine Structure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can0002"/>
          <p:cNvPicPr>
            <a:picLocks noChangeAspect="1" noChangeArrowheads="1"/>
          </p:cNvPicPr>
          <p:nvPr/>
        </p:nvPicPr>
        <p:blipFill>
          <a:blip r:embed="rId2" cstate="print"/>
          <a:srcRect/>
          <a:stretch>
            <a:fillRect/>
          </a:stretch>
        </p:blipFill>
        <p:spPr bwMode="auto">
          <a:xfrm>
            <a:off x="5412857" y="1196752"/>
            <a:ext cx="3170110" cy="5431854"/>
          </a:xfrm>
          <a:prstGeom prst="rect">
            <a:avLst/>
          </a:prstGeom>
          <a:noFill/>
          <a:ln w="9525">
            <a:noFill/>
            <a:miter lim="800000"/>
            <a:headEnd/>
            <a:tailEnd/>
          </a:ln>
        </p:spPr>
      </p:pic>
      <p:sp>
        <p:nvSpPr>
          <p:cNvPr id="64516" name="Text Box 6"/>
          <p:cNvSpPr txBox="1">
            <a:spLocks noChangeArrowheads="1"/>
          </p:cNvSpPr>
          <p:nvPr/>
        </p:nvSpPr>
        <p:spPr bwMode="auto">
          <a:xfrm>
            <a:off x="1691680" y="171055"/>
            <a:ext cx="6058838" cy="584775"/>
          </a:xfrm>
          <a:prstGeom prst="rect">
            <a:avLst/>
          </a:prstGeom>
          <a:noFill/>
          <a:ln w="9525">
            <a:noFill/>
            <a:miter lim="800000"/>
            <a:headEnd/>
            <a:tailEnd/>
          </a:ln>
        </p:spPr>
        <p:txBody>
          <a:bodyPr wrap="none">
            <a:spAutoFit/>
          </a:bodyPr>
          <a:lstStyle/>
          <a:p>
            <a:pPr>
              <a:defRPr/>
            </a:pPr>
            <a:r>
              <a:rPr lang="en-US" sz="3200" u="none" dirty="0" err="1">
                <a:solidFill>
                  <a:srgbClr val="FF0000"/>
                </a:solidFill>
                <a:latin typeface="Cambria" panose="02040503050406030204" pitchFamily="18" charset="0"/>
              </a:rPr>
              <a:t>Mössbauer</a:t>
            </a:r>
            <a:r>
              <a:rPr lang="en-US" sz="3200" u="none" dirty="0">
                <a:solidFill>
                  <a:srgbClr val="FF0000"/>
                </a:solidFill>
                <a:latin typeface="Cambria" panose="02040503050406030204" pitchFamily="18" charset="0"/>
              </a:rPr>
              <a:t> </a:t>
            </a:r>
            <a:r>
              <a:rPr lang="en-US" sz="3200" u="none" dirty="0" smtClean="0">
                <a:solidFill>
                  <a:srgbClr val="FF0000"/>
                </a:solidFill>
                <a:latin typeface="Cambria" panose="02040503050406030204" pitchFamily="18" charset="0"/>
              </a:rPr>
              <a:t>Spectroscopy at CERN</a:t>
            </a:r>
            <a:endParaRPr lang="en-US" sz="3200" u="none" dirty="0">
              <a:solidFill>
                <a:srgbClr val="FF0000"/>
              </a:solidFill>
              <a:latin typeface="Cambria" panose="02040503050406030204" pitchFamily="18" charset="0"/>
            </a:endParaRPr>
          </a:p>
        </p:txBody>
      </p:sp>
      <p:sp>
        <p:nvSpPr>
          <p:cNvPr id="64517" name="Text Box 7"/>
          <p:cNvSpPr txBox="1">
            <a:spLocks noChangeArrowheads="1"/>
          </p:cNvSpPr>
          <p:nvPr/>
        </p:nvSpPr>
        <p:spPr bwMode="auto">
          <a:xfrm>
            <a:off x="533400" y="2286000"/>
            <a:ext cx="4092575" cy="3046413"/>
          </a:xfrm>
          <a:prstGeom prst="rect">
            <a:avLst/>
          </a:prstGeom>
          <a:noFill/>
          <a:ln w="9525">
            <a:noFill/>
            <a:miter lim="800000"/>
            <a:headEnd/>
            <a:tailEnd/>
          </a:ln>
        </p:spPr>
        <p:txBody>
          <a:bodyPr>
            <a:spAutoFit/>
          </a:bodyPr>
          <a:lstStyle/>
          <a:p>
            <a:pPr>
              <a:defRPr/>
            </a:pPr>
            <a:r>
              <a:rPr lang="en-US" sz="2400" u="none" baseline="30000" dirty="0">
                <a:solidFill>
                  <a:srgbClr val="FFFF00"/>
                </a:solidFill>
                <a:latin typeface="Cambria" panose="02040503050406030204" pitchFamily="18" charset="0"/>
              </a:rPr>
              <a:t>57</a:t>
            </a:r>
            <a:r>
              <a:rPr lang="en-US" sz="2400" u="none" dirty="0">
                <a:solidFill>
                  <a:srgbClr val="FFFF00"/>
                </a:solidFill>
                <a:latin typeface="Cambria" panose="02040503050406030204" pitchFamily="18" charset="0"/>
              </a:rPr>
              <a:t>Mn implanted into diamond</a:t>
            </a:r>
          </a:p>
          <a:p>
            <a:pPr>
              <a:defRPr/>
            </a:pPr>
            <a:r>
              <a:rPr lang="en-US" sz="2400" u="none" dirty="0">
                <a:solidFill>
                  <a:srgbClr val="FFFF00"/>
                </a:solidFill>
                <a:latin typeface="Cambria" panose="02040503050406030204" pitchFamily="18" charset="0"/>
              </a:rPr>
              <a:t>decays to </a:t>
            </a:r>
            <a:r>
              <a:rPr lang="en-US" sz="2400" u="none" baseline="30000" dirty="0">
                <a:solidFill>
                  <a:srgbClr val="FFFF00"/>
                </a:solidFill>
                <a:latin typeface="Cambria" panose="02040503050406030204" pitchFamily="18" charset="0"/>
              </a:rPr>
              <a:t>57</a:t>
            </a:r>
            <a:r>
              <a:rPr lang="en-US" sz="2400" u="none" dirty="0">
                <a:solidFill>
                  <a:srgbClr val="FFFF00"/>
                </a:solidFill>
                <a:latin typeface="Cambria" panose="02040503050406030204" pitchFamily="18" charset="0"/>
              </a:rPr>
              <a:t>Fe</a:t>
            </a:r>
          </a:p>
          <a:p>
            <a:pPr>
              <a:defRPr/>
            </a:pPr>
            <a:endParaRPr lang="en-US" sz="2400" u="none" dirty="0">
              <a:solidFill>
                <a:srgbClr val="FFFF00"/>
              </a:solidFill>
              <a:latin typeface="Cambria" panose="02040503050406030204" pitchFamily="18" charset="0"/>
            </a:endParaRPr>
          </a:p>
          <a:p>
            <a:pPr>
              <a:defRPr/>
            </a:pPr>
            <a:r>
              <a:rPr lang="en-US" sz="2400" u="none" dirty="0">
                <a:solidFill>
                  <a:srgbClr val="FFFF00"/>
                </a:solidFill>
                <a:latin typeface="Cambria" panose="02040503050406030204" pitchFamily="18" charset="0"/>
              </a:rPr>
              <a:t>Spectral components correspond</a:t>
            </a:r>
          </a:p>
          <a:p>
            <a:pPr>
              <a:defRPr/>
            </a:pPr>
            <a:r>
              <a:rPr lang="en-US" sz="2400" u="none" dirty="0">
                <a:solidFill>
                  <a:srgbClr val="FFFF00"/>
                </a:solidFill>
                <a:latin typeface="Cambria" panose="02040503050406030204" pitchFamily="18" charset="0"/>
              </a:rPr>
              <a:t>to Fe atoms occupying </a:t>
            </a:r>
            <a:r>
              <a:rPr lang="en-US" sz="2400" u="none" dirty="0" err="1">
                <a:solidFill>
                  <a:srgbClr val="FFFF00"/>
                </a:solidFill>
                <a:latin typeface="Cambria" panose="02040503050406030204" pitchFamily="18" charset="0"/>
              </a:rPr>
              <a:t>substitutional</a:t>
            </a:r>
            <a:endParaRPr lang="en-US" sz="2400" u="none" dirty="0">
              <a:solidFill>
                <a:srgbClr val="FFFF00"/>
              </a:solidFill>
              <a:latin typeface="Cambria" panose="02040503050406030204" pitchFamily="18" charset="0"/>
            </a:endParaRPr>
          </a:p>
          <a:p>
            <a:pPr>
              <a:defRPr/>
            </a:pPr>
            <a:r>
              <a:rPr lang="en-US" sz="2400" u="none" dirty="0">
                <a:solidFill>
                  <a:srgbClr val="FFFF00"/>
                </a:solidFill>
                <a:latin typeface="Cambria" panose="02040503050406030204" pitchFamily="18" charset="0"/>
              </a:rPr>
              <a:t>and interstitial sites</a:t>
            </a:r>
          </a:p>
        </p:txBody>
      </p:sp>
      <p:sp>
        <p:nvSpPr>
          <p:cNvPr id="64518" name="Text Box 8"/>
          <p:cNvSpPr txBox="1">
            <a:spLocks noChangeArrowheads="1"/>
          </p:cNvSpPr>
          <p:nvPr/>
        </p:nvSpPr>
        <p:spPr bwMode="auto">
          <a:xfrm>
            <a:off x="517525" y="1611313"/>
            <a:ext cx="2908938" cy="461665"/>
          </a:xfrm>
          <a:prstGeom prst="rect">
            <a:avLst/>
          </a:prstGeom>
          <a:noFill/>
          <a:ln w="9525">
            <a:noFill/>
            <a:miter lim="800000"/>
            <a:headEnd/>
            <a:tailEnd/>
          </a:ln>
        </p:spPr>
        <p:txBody>
          <a:bodyPr wrap="none">
            <a:spAutoFit/>
          </a:bodyPr>
          <a:lstStyle/>
          <a:p>
            <a:pPr>
              <a:defRPr/>
            </a:pPr>
            <a:r>
              <a:rPr lang="en-US" sz="2400" u="none" dirty="0">
                <a:solidFill>
                  <a:srgbClr val="FFFF00"/>
                </a:solidFill>
                <a:latin typeface="Cambria" panose="02040503050406030204" pitchFamily="18" charset="0"/>
              </a:rPr>
              <a:t>K. </a:t>
            </a:r>
            <a:r>
              <a:rPr lang="en-US" sz="2400" u="none" dirty="0" err="1">
                <a:solidFill>
                  <a:srgbClr val="FFFF00"/>
                </a:solidFill>
                <a:latin typeface="Cambria" panose="02040503050406030204" pitchFamily="18" charset="0"/>
              </a:rPr>
              <a:t>Bharuth</a:t>
            </a:r>
            <a:r>
              <a:rPr lang="en-US" sz="2400" u="none" dirty="0">
                <a:solidFill>
                  <a:srgbClr val="FFFF00"/>
                </a:solidFill>
                <a:latin typeface="Cambria" panose="02040503050406030204" pitchFamily="18" charset="0"/>
              </a:rPr>
              <a:t>-Ram et al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p:cNvPicPr>
            <a:picLocks noChangeAspect="1" noChangeArrowheads="1"/>
          </p:cNvPicPr>
          <p:nvPr/>
        </p:nvPicPr>
        <p:blipFill>
          <a:blip r:embed="rId2" cstate="print"/>
          <a:srcRect/>
          <a:stretch>
            <a:fillRect/>
          </a:stretch>
        </p:blipFill>
        <p:spPr bwMode="auto">
          <a:xfrm>
            <a:off x="1564658" y="1503363"/>
            <a:ext cx="5887661" cy="4372918"/>
          </a:xfrm>
          <a:prstGeom prst="rect">
            <a:avLst/>
          </a:prstGeom>
          <a:noFill/>
          <a:ln w="9525">
            <a:noFill/>
            <a:miter lim="800000"/>
            <a:headEnd/>
            <a:tailEnd/>
          </a:ln>
        </p:spPr>
      </p:pic>
      <p:sp>
        <p:nvSpPr>
          <p:cNvPr id="8" name="Text Box 5"/>
          <p:cNvSpPr txBox="1">
            <a:spLocks noChangeArrowheads="1"/>
          </p:cNvSpPr>
          <p:nvPr/>
        </p:nvSpPr>
        <p:spPr bwMode="auto">
          <a:xfrm>
            <a:off x="1835696" y="188639"/>
            <a:ext cx="6442075" cy="584775"/>
          </a:xfrm>
          <a:prstGeom prst="rect">
            <a:avLst/>
          </a:prstGeom>
          <a:noFill/>
          <a:ln w="9525">
            <a:noFill/>
            <a:miter lim="800000"/>
            <a:headEnd/>
            <a:tailEnd/>
          </a:ln>
        </p:spPr>
        <p:txBody>
          <a:bodyPr>
            <a:spAutoFit/>
          </a:bodyPr>
          <a:lstStyle/>
          <a:p>
            <a:pPr>
              <a:defRPr/>
            </a:pPr>
            <a:r>
              <a:rPr lang="en-US" sz="3200" u="none" dirty="0">
                <a:solidFill>
                  <a:srgbClr val="FF0000"/>
                </a:solidFill>
                <a:latin typeface="Cambria" panose="02040503050406030204" pitchFamily="18" charset="0"/>
              </a:rPr>
              <a:t>Electron Emission Channeling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can0001"/>
          <p:cNvPicPr>
            <a:picLocks noChangeAspect="1" noChangeArrowheads="1"/>
          </p:cNvPicPr>
          <p:nvPr/>
        </p:nvPicPr>
        <p:blipFill>
          <a:blip r:embed="rId2" cstate="print"/>
          <a:srcRect/>
          <a:stretch>
            <a:fillRect/>
          </a:stretch>
        </p:blipFill>
        <p:spPr bwMode="auto">
          <a:xfrm>
            <a:off x="5130800" y="1101725"/>
            <a:ext cx="3371850" cy="5162550"/>
          </a:xfrm>
          <a:prstGeom prst="rect">
            <a:avLst/>
          </a:prstGeom>
          <a:noFill/>
          <a:ln w="9525">
            <a:noFill/>
            <a:miter lim="800000"/>
            <a:headEnd/>
            <a:tailEnd/>
          </a:ln>
        </p:spPr>
      </p:pic>
      <p:sp>
        <p:nvSpPr>
          <p:cNvPr id="63491" name="Text Box 5"/>
          <p:cNvSpPr txBox="1">
            <a:spLocks noChangeArrowheads="1"/>
          </p:cNvSpPr>
          <p:nvPr/>
        </p:nvSpPr>
        <p:spPr bwMode="auto">
          <a:xfrm>
            <a:off x="1187625" y="176212"/>
            <a:ext cx="6437374" cy="584775"/>
          </a:xfrm>
          <a:prstGeom prst="rect">
            <a:avLst/>
          </a:prstGeom>
          <a:noFill/>
          <a:ln w="9525">
            <a:noFill/>
            <a:miter lim="800000"/>
            <a:headEnd/>
            <a:tailEnd/>
          </a:ln>
        </p:spPr>
        <p:txBody>
          <a:bodyPr wrap="square">
            <a:spAutoFit/>
          </a:bodyPr>
          <a:lstStyle/>
          <a:p>
            <a:pPr>
              <a:defRPr/>
            </a:pPr>
            <a:r>
              <a:rPr lang="en-US" sz="3200" u="none" dirty="0">
                <a:solidFill>
                  <a:srgbClr val="FF0000"/>
                </a:solidFill>
                <a:latin typeface="Cambria" panose="02040503050406030204" pitchFamily="18" charset="0"/>
              </a:rPr>
              <a:t>Solid State Physics at </a:t>
            </a:r>
            <a:r>
              <a:rPr lang="en-US" sz="3200" u="none" dirty="0" smtClean="0">
                <a:solidFill>
                  <a:srgbClr val="FF0000"/>
                </a:solidFill>
                <a:latin typeface="Cambria" panose="02040503050406030204" pitchFamily="18" charset="0"/>
              </a:rPr>
              <a:t>ISOLDE, CERN</a:t>
            </a:r>
            <a:endParaRPr lang="en-US" sz="3200" u="none" dirty="0">
              <a:solidFill>
                <a:srgbClr val="FF0000"/>
              </a:solidFill>
              <a:latin typeface="Cambria" panose="02040503050406030204" pitchFamily="18" charset="0"/>
            </a:endParaRPr>
          </a:p>
        </p:txBody>
      </p:sp>
      <p:sp>
        <p:nvSpPr>
          <p:cNvPr id="63492" name="Text Box 6"/>
          <p:cNvSpPr txBox="1">
            <a:spLocks noChangeArrowheads="1"/>
          </p:cNvSpPr>
          <p:nvPr/>
        </p:nvSpPr>
        <p:spPr bwMode="auto">
          <a:xfrm>
            <a:off x="306388" y="1255713"/>
            <a:ext cx="4156075" cy="830262"/>
          </a:xfrm>
          <a:prstGeom prst="rect">
            <a:avLst/>
          </a:prstGeom>
          <a:noFill/>
          <a:ln w="9525">
            <a:noFill/>
            <a:miter lim="800000"/>
            <a:headEnd/>
            <a:tailEnd/>
          </a:ln>
        </p:spPr>
        <p:txBody>
          <a:bodyPr>
            <a:spAutoFit/>
          </a:bodyPr>
          <a:lstStyle/>
          <a:p>
            <a:pPr>
              <a:defRPr/>
            </a:pPr>
            <a:r>
              <a:rPr lang="en-US" sz="2400" u="none" dirty="0">
                <a:solidFill>
                  <a:srgbClr val="FFFF00"/>
                </a:solidFill>
                <a:latin typeface="Cambria" panose="02040503050406030204" pitchFamily="18" charset="0"/>
              </a:rPr>
              <a:t>Lattice location of Fe in Diamond</a:t>
            </a:r>
          </a:p>
        </p:txBody>
      </p:sp>
      <p:sp>
        <p:nvSpPr>
          <p:cNvPr id="63493" name="Text Box 7"/>
          <p:cNvSpPr txBox="1">
            <a:spLocks noChangeArrowheads="1"/>
          </p:cNvSpPr>
          <p:nvPr/>
        </p:nvSpPr>
        <p:spPr bwMode="auto">
          <a:xfrm>
            <a:off x="320675" y="2362200"/>
            <a:ext cx="2908938" cy="461665"/>
          </a:xfrm>
          <a:prstGeom prst="rect">
            <a:avLst/>
          </a:prstGeom>
          <a:noFill/>
          <a:ln w="9525">
            <a:noFill/>
            <a:miter lim="800000"/>
            <a:headEnd/>
            <a:tailEnd/>
          </a:ln>
        </p:spPr>
        <p:txBody>
          <a:bodyPr wrap="none">
            <a:spAutoFit/>
          </a:bodyPr>
          <a:lstStyle/>
          <a:p>
            <a:pPr>
              <a:defRPr/>
            </a:pPr>
            <a:r>
              <a:rPr lang="en-US" sz="2400" u="none" dirty="0">
                <a:solidFill>
                  <a:srgbClr val="FFFF00"/>
                </a:solidFill>
                <a:latin typeface="Cambria" panose="02040503050406030204" pitchFamily="18" charset="0"/>
              </a:rPr>
              <a:t>K. </a:t>
            </a:r>
            <a:r>
              <a:rPr lang="en-US" sz="2400" u="none" dirty="0" err="1">
                <a:solidFill>
                  <a:srgbClr val="FFFF00"/>
                </a:solidFill>
                <a:latin typeface="Cambria" panose="02040503050406030204" pitchFamily="18" charset="0"/>
              </a:rPr>
              <a:t>Bharuth</a:t>
            </a:r>
            <a:r>
              <a:rPr lang="en-US" sz="2400" u="none" dirty="0">
                <a:solidFill>
                  <a:srgbClr val="FFFF00"/>
                </a:solidFill>
                <a:latin typeface="Cambria" panose="02040503050406030204" pitchFamily="18" charset="0"/>
              </a:rPr>
              <a:t>-Ram et al</a:t>
            </a:r>
          </a:p>
        </p:txBody>
      </p:sp>
      <p:sp>
        <p:nvSpPr>
          <p:cNvPr id="63494" name="Text Box 8"/>
          <p:cNvSpPr txBox="1">
            <a:spLocks noChangeArrowheads="1"/>
          </p:cNvSpPr>
          <p:nvPr/>
        </p:nvSpPr>
        <p:spPr bwMode="auto">
          <a:xfrm>
            <a:off x="320675" y="3140968"/>
            <a:ext cx="4497388" cy="1200150"/>
          </a:xfrm>
          <a:prstGeom prst="rect">
            <a:avLst/>
          </a:prstGeom>
          <a:noFill/>
          <a:ln w="9525">
            <a:noFill/>
            <a:miter lim="800000"/>
            <a:headEnd/>
            <a:tailEnd/>
          </a:ln>
        </p:spPr>
        <p:txBody>
          <a:bodyPr wrap="none">
            <a:spAutoFit/>
          </a:bodyPr>
          <a:lstStyle/>
          <a:p>
            <a:pPr>
              <a:defRPr/>
            </a:pPr>
            <a:r>
              <a:rPr lang="en-US" sz="2400" u="none" baseline="30000" dirty="0">
                <a:solidFill>
                  <a:srgbClr val="FFFF00"/>
                </a:solidFill>
                <a:latin typeface="Cambria" panose="02040503050406030204" pitchFamily="18" charset="0"/>
              </a:rPr>
              <a:t>59</a:t>
            </a:r>
            <a:r>
              <a:rPr lang="en-US" sz="2400" u="none" dirty="0">
                <a:solidFill>
                  <a:srgbClr val="FFFF00"/>
                </a:solidFill>
                <a:latin typeface="Cambria" panose="02040503050406030204" pitchFamily="18" charset="0"/>
              </a:rPr>
              <a:t>Mn (t</a:t>
            </a:r>
            <a:r>
              <a:rPr lang="en-US" sz="2400" u="none" baseline="-25000" dirty="0">
                <a:solidFill>
                  <a:srgbClr val="FFFF00"/>
                </a:solidFill>
                <a:latin typeface="Cambria" panose="02040503050406030204" pitchFamily="18" charset="0"/>
              </a:rPr>
              <a:t>1/2</a:t>
            </a:r>
            <a:r>
              <a:rPr lang="en-US" sz="2400" u="none" dirty="0">
                <a:solidFill>
                  <a:srgbClr val="FFFF00"/>
                </a:solidFill>
                <a:latin typeface="Cambria" panose="02040503050406030204" pitchFamily="18" charset="0"/>
              </a:rPr>
              <a:t> = 4.6s) implanted into </a:t>
            </a:r>
          </a:p>
          <a:p>
            <a:pPr>
              <a:defRPr/>
            </a:pPr>
            <a:r>
              <a:rPr lang="en-US" sz="2400" u="none" dirty="0">
                <a:solidFill>
                  <a:srgbClr val="FFFF00"/>
                </a:solidFill>
                <a:latin typeface="Cambria" panose="02040503050406030204" pitchFamily="18" charset="0"/>
              </a:rPr>
              <a:t>Diamond, decays to </a:t>
            </a:r>
            <a:r>
              <a:rPr lang="en-US" sz="2400" u="none" baseline="30000" dirty="0">
                <a:solidFill>
                  <a:srgbClr val="FFFF00"/>
                </a:solidFill>
                <a:latin typeface="Cambria" panose="02040503050406030204" pitchFamily="18" charset="0"/>
              </a:rPr>
              <a:t>59</a:t>
            </a:r>
            <a:r>
              <a:rPr lang="en-US" sz="2400" u="none" dirty="0">
                <a:solidFill>
                  <a:srgbClr val="FFFF00"/>
                </a:solidFill>
                <a:latin typeface="Cambria" panose="02040503050406030204" pitchFamily="18" charset="0"/>
              </a:rPr>
              <a:t>Fe which</a:t>
            </a:r>
          </a:p>
          <a:p>
            <a:pPr>
              <a:defRPr/>
            </a:pPr>
            <a:r>
              <a:rPr lang="el-GR" sz="2400" u="none" dirty="0">
                <a:solidFill>
                  <a:srgbClr val="FFFF00"/>
                </a:solidFill>
                <a:latin typeface="Cambria" panose="02040503050406030204" pitchFamily="18" charset="0"/>
                <a:cs typeface="Times New Roman"/>
              </a:rPr>
              <a:t>β</a:t>
            </a:r>
            <a:r>
              <a:rPr lang="en-US" sz="2400" u="none" dirty="0">
                <a:solidFill>
                  <a:srgbClr val="FFFF00"/>
                </a:solidFill>
                <a:latin typeface="Cambria" panose="02040503050406030204" pitchFamily="18" charset="0"/>
              </a:rPr>
              <a:t>-decays with t</a:t>
            </a:r>
            <a:r>
              <a:rPr lang="en-US" sz="2400" u="none" baseline="-25000" dirty="0">
                <a:solidFill>
                  <a:srgbClr val="FFFF00"/>
                </a:solidFill>
                <a:latin typeface="Cambria" panose="02040503050406030204" pitchFamily="18" charset="0"/>
              </a:rPr>
              <a:t>1/2</a:t>
            </a:r>
            <a:r>
              <a:rPr lang="en-US" sz="2400" u="none" dirty="0">
                <a:solidFill>
                  <a:srgbClr val="FFFF00"/>
                </a:solidFill>
                <a:latin typeface="Cambria" panose="02040503050406030204" pitchFamily="18" charset="0"/>
              </a:rPr>
              <a:t> = 45 days </a:t>
            </a:r>
          </a:p>
        </p:txBody>
      </p:sp>
      <p:sp>
        <p:nvSpPr>
          <p:cNvPr id="50185" name="Text Box 9"/>
          <p:cNvSpPr txBox="1">
            <a:spLocks noChangeArrowheads="1"/>
          </p:cNvSpPr>
          <p:nvPr/>
        </p:nvSpPr>
        <p:spPr bwMode="auto">
          <a:xfrm>
            <a:off x="327026" y="4681538"/>
            <a:ext cx="4491037" cy="1570037"/>
          </a:xfrm>
          <a:prstGeom prst="rect">
            <a:avLst/>
          </a:prstGeom>
          <a:noFill/>
          <a:ln w="9525">
            <a:noFill/>
            <a:miter lim="800000"/>
            <a:headEnd/>
            <a:tailEnd/>
          </a:ln>
          <a:effectLst/>
        </p:spPr>
        <p:txBody>
          <a:bodyPr wrap="none">
            <a:spAutoFit/>
          </a:bodyPr>
          <a:lstStyle/>
          <a:p>
            <a:pPr>
              <a:defRPr/>
            </a:pPr>
            <a:r>
              <a:rPr lang="en-US" sz="2400" u="none" dirty="0">
                <a:solidFill>
                  <a:srgbClr val="FFFF00"/>
                </a:solidFill>
                <a:latin typeface="Cambria" panose="02040503050406030204" pitchFamily="18" charset="0"/>
              </a:rPr>
              <a:t>Electron emission channeling</a:t>
            </a:r>
          </a:p>
          <a:p>
            <a:pPr>
              <a:defRPr/>
            </a:pPr>
            <a:r>
              <a:rPr lang="en-US" sz="2400" u="none" dirty="0">
                <a:solidFill>
                  <a:srgbClr val="FFFF00"/>
                </a:solidFill>
                <a:latin typeface="Cambria" panose="02040503050406030204" pitchFamily="18" charset="0"/>
              </a:rPr>
              <a:t>Measurements indicate that</a:t>
            </a:r>
          </a:p>
          <a:p>
            <a:pPr>
              <a:defRPr/>
            </a:pPr>
            <a:r>
              <a:rPr lang="en-US" sz="2400" u="none" dirty="0">
                <a:solidFill>
                  <a:srgbClr val="FFFF00"/>
                </a:solidFill>
                <a:latin typeface="Cambria" panose="02040503050406030204" pitchFamily="18" charset="0"/>
              </a:rPr>
              <a:t>65% of Fe atoms lie within 0.2 Å</a:t>
            </a:r>
          </a:p>
          <a:p>
            <a:pPr>
              <a:defRPr/>
            </a:pPr>
            <a:r>
              <a:rPr lang="en-US" sz="2400" u="none" dirty="0">
                <a:solidFill>
                  <a:srgbClr val="FFFF00"/>
                </a:solidFill>
                <a:latin typeface="Cambria" panose="02040503050406030204" pitchFamily="18" charset="0"/>
              </a:rPr>
              <a:t>From a </a:t>
            </a:r>
            <a:r>
              <a:rPr lang="en-US" sz="2400" u="none" dirty="0" err="1">
                <a:solidFill>
                  <a:srgbClr val="FFFF00"/>
                </a:solidFill>
                <a:latin typeface="Cambria" panose="02040503050406030204" pitchFamily="18" charset="0"/>
              </a:rPr>
              <a:t>substitutional</a:t>
            </a:r>
            <a:r>
              <a:rPr lang="en-US" sz="2400" u="none" dirty="0">
                <a:solidFill>
                  <a:srgbClr val="FFFF00"/>
                </a:solidFill>
                <a:latin typeface="Cambria" panose="02040503050406030204" pitchFamily="18" charset="0"/>
              </a:rPr>
              <a:t> site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idx="4294967295"/>
          </p:nvPr>
        </p:nvSpPr>
        <p:spPr>
          <a:xfrm>
            <a:off x="1403648" y="-99392"/>
            <a:ext cx="6264696" cy="1143000"/>
          </a:xfrm>
        </p:spPr>
        <p:txBody>
          <a:bodyPr/>
          <a:lstStyle/>
          <a:p>
            <a:pPr algn="l" eaLnBrk="1" hangingPunct="1"/>
            <a:r>
              <a:rPr lang="en-GB" sz="3200" dirty="0" smtClean="0">
                <a:solidFill>
                  <a:srgbClr val="FF0000"/>
                </a:solidFill>
                <a:latin typeface="Cambria" panose="02040503050406030204" pitchFamily="18" charset="0"/>
              </a:rPr>
              <a:t>A New Cyclotron at  </a:t>
            </a:r>
            <a:r>
              <a:rPr lang="en-GB" sz="3200" dirty="0" err="1" smtClean="0">
                <a:solidFill>
                  <a:srgbClr val="FF0000"/>
                </a:solidFill>
                <a:latin typeface="Cambria" panose="02040503050406030204" pitchFamily="18" charset="0"/>
              </a:rPr>
              <a:t>iThemba</a:t>
            </a:r>
            <a:r>
              <a:rPr lang="en-GB" sz="3200" dirty="0" smtClean="0">
                <a:solidFill>
                  <a:srgbClr val="FF0000"/>
                </a:solidFill>
                <a:latin typeface="Cambria" panose="02040503050406030204" pitchFamily="18" charset="0"/>
              </a:rPr>
              <a:t> LABS</a:t>
            </a:r>
            <a:endParaRPr lang="en-AU" sz="3200" dirty="0" smtClean="0">
              <a:solidFill>
                <a:srgbClr val="FF0000"/>
              </a:solidFill>
              <a:latin typeface="Cambria" panose="02040503050406030204" pitchFamily="18" charset="0"/>
            </a:endParaRPr>
          </a:p>
        </p:txBody>
      </p:sp>
      <p:sp>
        <p:nvSpPr>
          <p:cNvPr id="177159" name="Text Box 7"/>
          <p:cNvSpPr txBox="1">
            <a:spLocks noChangeArrowheads="1"/>
          </p:cNvSpPr>
          <p:nvPr/>
        </p:nvSpPr>
        <p:spPr bwMode="auto">
          <a:xfrm>
            <a:off x="539750" y="1484784"/>
            <a:ext cx="8280400" cy="5262979"/>
          </a:xfrm>
          <a:prstGeom prst="rect">
            <a:avLst/>
          </a:prstGeom>
          <a:noFill/>
          <a:ln w="9525">
            <a:noFill/>
            <a:miter lim="800000"/>
            <a:headEnd/>
            <a:tailEnd/>
          </a:ln>
        </p:spPr>
        <p:txBody>
          <a:bodyPr>
            <a:spAutoFit/>
          </a:bodyPr>
          <a:lstStyle/>
          <a:p>
            <a:endParaRPr lang="en-US" sz="2400" u="none" dirty="0" smtClean="0">
              <a:solidFill>
                <a:srgbClr val="FFFF00"/>
              </a:solidFill>
              <a:latin typeface="Cambria" panose="02040503050406030204" pitchFamily="18" charset="0"/>
            </a:endParaRPr>
          </a:p>
          <a:p>
            <a:pPr>
              <a:buFontTx/>
              <a:buChar char="•"/>
            </a:pPr>
            <a:r>
              <a:rPr lang="en-US" sz="2400" dirty="0" smtClean="0">
                <a:solidFill>
                  <a:srgbClr val="FFFF00"/>
                </a:solidFill>
                <a:latin typeface="Cambria" panose="02040503050406030204" pitchFamily="18" charset="0"/>
              </a:rPr>
              <a:t> Isotope Production off SSC and onto new cyclotron</a:t>
            </a:r>
          </a:p>
          <a:p>
            <a:endParaRPr lang="en-US" sz="2400" u="none" dirty="0">
              <a:solidFill>
                <a:srgbClr val="FFFF00"/>
              </a:solidFill>
              <a:latin typeface="Cambria" panose="02040503050406030204" pitchFamily="18" charset="0"/>
            </a:endParaRPr>
          </a:p>
          <a:p>
            <a:pPr>
              <a:buFontTx/>
              <a:buChar char="•"/>
            </a:pPr>
            <a:r>
              <a:rPr lang="en-US" sz="2400" u="none" dirty="0" smtClean="0">
                <a:solidFill>
                  <a:srgbClr val="FFFF00"/>
                </a:solidFill>
                <a:latin typeface="Cambria" panose="02040503050406030204" pitchFamily="18" charset="0"/>
              </a:rPr>
              <a:t> Free </a:t>
            </a:r>
            <a:r>
              <a:rPr lang="en-US" sz="2400" u="none" dirty="0">
                <a:solidFill>
                  <a:srgbClr val="FFFF00"/>
                </a:solidFill>
                <a:latin typeface="Cambria" panose="02040503050406030204" pitchFamily="18" charset="0"/>
              </a:rPr>
              <a:t>SSC for use by Physics and </a:t>
            </a:r>
            <a:r>
              <a:rPr lang="en-US" sz="2400" dirty="0" smtClean="0">
                <a:solidFill>
                  <a:srgbClr val="FFFF00"/>
                </a:solidFill>
                <a:latin typeface="Cambria" panose="02040503050406030204" pitchFamily="18" charset="0"/>
              </a:rPr>
              <a:t>neu</a:t>
            </a:r>
            <a:r>
              <a:rPr lang="en-US" sz="2400" u="none" dirty="0" smtClean="0">
                <a:solidFill>
                  <a:srgbClr val="FFFF00"/>
                </a:solidFill>
                <a:latin typeface="Cambria" panose="02040503050406030204" pitchFamily="18" charset="0"/>
              </a:rPr>
              <a:t>tron therapy</a:t>
            </a:r>
          </a:p>
          <a:p>
            <a:endParaRPr lang="en-US" sz="2400" u="none" dirty="0">
              <a:solidFill>
                <a:srgbClr val="FFFF00"/>
              </a:solidFill>
              <a:latin typeface="Cambria" panose="02040503050406030204" pitchFamily="18" charset="0"/>
            </a:endParaRPr>
          </a:p>
          <a:p>
            <a:pPr>
              <a:buFontTx/>
              <a:buChar char="•"/>
            </a:pPr>
            <a:r>
              <a:rPr lang="en-US" sz="2400" u="none" dirty="0" smtClean="0">
                <a:solidFill>
                  <a:srgbClr val="FFFF00"/>
                </a:solidFill>
                <a:latin typeface="Cambria" panose="02040503050406030204" pitchFamily="18" charset="0"/>
              </a:rPr>
              <a:t> More </a:t>
            </a:r>
            <a:r>
              <a:rPr lang="en-US" sz="2400" u="none" dirty="0">
                <a:solidFill>
                  <a:srgbClr val="FFFF00"/>
                </a:solidFill>
                <a:latin typeface="Cambria" panose="02040503050406030204" pitchFamily="18" charset="0"/>
              </a:rPr>
              <a:t>than </a:t>
            </a:r>
            <a:r>
              <a:rPr lang="en-US" sz="2400" dirty="0" smtClean="0">
                <a:solidFill>
                  <a:srgbClr val="FFFF00"/>
                </a:solidFill>
                <a:latin typeface="Cambria" panose="02040503050406030204" pitchFamily="18" charset="0"/>
              </a:rPr>
              <a:t>doubles</a:t>
            </a:r>
            <a:r>
              <a:rPr lang="en-US" sz="2400" u="none" dirty="0" smtClean="0">
                <a:solidFill>
                  <a:srgbClr val="FFFF00"/>
                </a:solidFill>
                <a:latin typeface="Cambria" panose="02040503050406030204" pitchFamily="18" charset="0"/>
              </a:rPr>
              <a:t> </a:t>
            </a:r>
            <a:r>
              <a:rPr lang="en-US" sz="2400" u="none" dirty="0">
                <a:solidFill>
                  <a:srgbClr val="FFFF00"/>
                </a:solidFill>
                <a:latin typeface="Cambria" panose="02040503050406030204" pitchFamily="18" charset="0"/>
              </a:rPr>
              <a:t>physics </a:t>
            </a:r>
            <a:r>
              <a:rPr lang="en-US" sz="2400" u="none" dirty="0" err="1" smtClean="0">
                <a:solidFill>
                  <a:srgbClr val="FFFF00"/>
                </a:solidFill>
                <a:latin typeface="Cambria" panose="02040503050406030204" pitchFamily="18" charset="0"/>
              </a:rPr>
              <a:t>beamtime</a:t>
            </a:r>
            <a:r>
              <a:rPr lang="en-US" sz="2400" u="none" dirty="0" smtClean="0">
                <a:solidFill>
                  <a:srgbClr val="FFFF00"/>
                </a:solidFill>
                <a:latin typeface="Cambria" panose="02040503050406030204" pitchFamily="18" charset="0"/>
              </a:rPr>
              <a:t> (including stable    beams)</a:t>
            </a:r>
            <a:endParaRPr lang="en-US" sz="2400" u="none" dirty="0" smtClean="0">
              <a:solidFill>
                <a:srgbClr val="FFFF00"/>
              </a:solidFill>
              <a:latin typeface="Cambria" panose="02040503050406030204" pitchFamily="18" charset="0"/>
            </a:endParaRPr>
          </a:p>
          <a:p>
            <a:pPr>
              <a:buFontTx/>
              <a:buChar char="•"/>
            </a:pPr>
            <a:endParaRPr lang="en-US" sz="2400" u="none" dirty="0">
              <a:solidFill>
                <a:srgbClr val="FFFF00"/>
              </a:solidFill>
              <a:latin typeface="Cambria" panose="02040503050406030204" pitchFamily="18" charset="0"/>
            </a:endParaRPr>
          </a:p>
          <a:p>
            <a:pPr>
              <a:buFontTx/>
              <a:buChar char="•"/>
            </a:pPr>
            <a:r>
              <a:rPr lang="en-US" sz="2400" u="none" dirty="0" smtClean="0">
                <a:solidFill>
                  <a:srgbClr val="FFFF00"/>
                </a:solidFill>
                <a:latin typeface="Cambria" panose="02040503050406030204" pitchFamily="18" charset="0"/>
              </a:rPr>
              <a:t> Production </a:t>
            </a:r>
            <a:r>
              <a:rPr lang="en-US" sz="2400" u="none" dirty="0">
                <a:solidFill>
                  <a:srgbClr val="FFFF00"/>
                </a:solidFill>
                <a:latin typeface="Cambria" panose="02040503050406030204" pitchFamily="18" charset="0"/>
              </a:rPr>
              <a:t>of radioactive beams using the ISOL </a:t>
            </a:r>
            <a:r>
              <a:rPr lang="en-US" sz="2400" u="none" dirty="0" smtClean="0">
                <a:solidFill>
                  <a:srgbClr val="FFFF00"/>
                </a:solidFill>
                <a:latin typeface="Cambria" panose="02040503050406030204" pitchFamily="18" charset="0"/>
              </a:rPr>
              <a:t>method</a:t>
            </a:r>
          </a:p>
          <a:p>
            <a:pPr>
              <a:buFontTx/>
              <a:buChar char="•"/>
            </a:pPr>
            <a:endParaRPr lang="en-US" sz="2400" dirty="0">
              <a:solidFill>
                <a:srgbClr val="FFFF00"/>
              </a:solidFill>
              <a:latin typeface="Cambria" panose="02040503050406030204" pitchFamily="18" charset="0"/>
            </a:endParaRPr>
          </a:p>
          <a:p>
            <a:pPr>
              <a:buFontTx/>
              <a:buChar char="•"/>
            </a:pPr>
            <a:r>
              <a:rPr lang="en-US" sz="2400" u="none" dirty="0" smtClean="0">
                <a:solidFill>
                  <a:srgbClr val="FFFF00"/>
                </a:solidFill>
                <a:latin typeface="Cambria" panose="02040503050406030204" pitchFamily="18" charset="0"/>
              </a:rPr>
              <a:t> In-flight production of RIBs  (with SSC upgrade</a:t>
            </a:r>
            <a:r>
              <a:rPr lang="en-US" sz="2400" u="none" dirty="0" smtClean="0">
                <a:solidFill>
                  <a:srgbClr val="FFFF00"/>
                </a:solidFill>
                <a:latin typeface="Cambria" panose="02040503050406030204" pitchFamily="18" charset="0"/>
              </a:rPr>
              <a:t>)</a:t>
            </a:r>
          </a:p>
          <a:p>
            <a:pPr>
              <a:buFontTx/>
              <a:buChar char="•"/>
            </a:pPr>
            <a:endParaRPr lang="en-US" sz="2400" dirty="0">
              <a:solidFill>
                <a:srgbClr val="FFFF00"/>
              </a:solidFill>
              <a:latin typeface="Cambria" panose="02040503050406030204" pitchFamily="18" charset="0"/>
            </a:endParaRPr>
          </a:p>
          <a:p>
            <a:pPr>
              <a:buFontTx/>
              <a:buChar char="•"/>
            </a:pPr>
            <a:r>
              <a:rPr lang="en-US" sz="2400" dirty="0">
                <a:solidFill>
                  <a:srgbClr val="FFFF00"/>
                </a:solidFill>
                <a:latin typeface="Cambria" panose="02040503050406030204" pitchFamily="18" charset="0"/>
              </a:rPr>
              <a:t>Proton Therapy to </a:t>
            </a:r>
            <a:r>
              <a:rPr lang="en-US" sz="2400" dirty="0" err="1">
                <a:solidFill>
                  <a:srgbClr val="FFFF00"/>
                </a:solidFill>
                <a:latin typeface="Cambria" panose="02040503050406030204" pitchFamily="18" charset="0"/>
              </a:rPr>
              <a:t>iTHPTC</a:t>
            </a:r>
            <a:r>
              <a:rPr lang="en-US" sz="2400" dirty="0">
                <a:solidFill>
                  <a:srgbClr val="FFFF00"/>
                </a:solidFill>
                <a:latin typeface="Cambria" panose="02040503050406030204" pitchFamily="18" charset="0"/>
              </a:rPr>
              <a:t>  (probably to a hospital)</a:t>
            </a:r>
          </a:p>
          <a:p>
            <a:pPr>
              <a:buFontTx/>
              <a:buChar char="•"/>
            </a:pPr>
            <a:endParaRPr lang="en-US" sz="2400" u="none" dirty="0">
              <a:solidFill>
                <a:srgbClr val="FFFF00"/>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7159">
                                            <p:txEl>
                                              <p:pRg st="1" end="1"/>
                                            </p:txEl>
                                          </p:spTgt>
                                        </p:tgtEl>
                                        <p:attrNameLst>
                                          <p:attrName>style.visibility</p:attrName>
                                        </p:attrNameLst>
                                      </p:cBhvr>
                                      <p:to>
                                        <p:strVal val="visible"/>
                                      </p:to>
                                    </p:set>
                                    <p:anim calcmode="lin" valueType="num">
                                      <p:cBhvr additive="base">
                                        <p:cTn id="7" dur="500" fill="hold"/>
                                        <p:tgtEl>
                                          <p:spTgt spid="1771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71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7159">
                                            <p:txEl>
                                              <p:pRg st="3" end="3"/>
                                            </p:txEl>
                                          </p:spTgt>
                                        </p:tgtEl>
                                        <p:attrNameLst>
                                          <p:attrName>style.visibility</p:attrName>
                                        </p:attrNameLst>
                                      </p:cBhvr>
                                      <p:to>
                                        <p:strVal val="visible"/>
                                      </p:to>
                                    </p:set>
                                    <p:anim calcmode="lin" valueType="num">
                                      <p:cBhvr additive="base">
                                        <p:cTn id="13" dur="500" fill="hold"/>
                                        <p:tgtEl>
                                          <p:spTgt spid="17715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71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7159">
                                            <p:txEl>
                                              <p:pRg st="5" end="5"/>
                                            </p:txEl>
                                          </p:spTgt>
                                        </p:tgtEl>
                                        <p:attrNameLst>
                                          <p:attrName>style.visibility</p:attrName>
                                        </p:attrNameLst>
                                      </p:cBhvr>
                                      <p:to>
                                        <p:strVal val="visible"/>
                                      </p:to>
                                    </p:set>
                                    <p:anim calcmode="lin" valueType="num">
                                      <p:cBhvr additive="base">
                                        <p:cTn id="19" dur="500" fill="hold"/>
                                        <p:tgtEl>
                                          <p:spTgt spid="17715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71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7159">
                                            <p:txEl>
                                              <p:pRg st="7" end="7"/>
                                            </p:txEl>
                                          </p:spTgt>
                                        </p:tgtEl>
                                        <p:attrNameLst>
                                          <p:attrName>style.visibility</p:attrName>
                                        </p:attrNameLst>
                                      </p:cBhvr>
                                      <p:to>
                                        <p:strVal val="visible"/>
                                      </p:to>
                                    </p:set>
                                    <p:anim calcmode="lin" valueType="num">
                                      <p:cBhvr additive="base">
                                        <p:cTn id="25" dur="500" fill="hold"/>
                                        <p:tgtEl>
                                          <p:spTgt spid="177159">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71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7159">
                                            <p:txEl>
                                              <p:pRg st="9" end="9"/>
                                            </p:txEl>
                                          </p:spTgt>
                                        </p:tgtEl>
                                        <p:attrNameLst>
                                          <p:attrName>style.visibility</p:attrName>
                                        </p:attrNameLst>
                                      </p:cBhvr>
                                      <p:to>
                                        <p:strVal val="visible"/>
                                      </p:to>
                                    </p:set>
                                    <p:anim calcmode="lin" valueType="num">
                                      <p:cBhvr additive="base">
                                        <p:cTn id="31" dur="500" fill="hold"/>
                                        <p:tgtEl>
                                          <p:spTgt spid="177159">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71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7159">
                                            <p:txEl>
                                              <p:pRg st="11" end="11"/>
                                            </p:txEl>
                                          </p:spTgt>
                                        </p:tgtEl>
                                        <p:attrNameLst>
                                          <p:attrName>style.visibility</p:attrName>
                                        </p:attrNameLst>
                                      </p:cBhvr>
                                      <p:to>
                                        <p:strVal val="visible"/>
                                      </p:to>
                                    </p:set>
                                    <p:anim calcmode="lin" valueType="num">
                                      <p:cBhvr additive="base">
                                        <p:cTn id="37" dur="500" fill="hold"/>
                                        <p:tgtEl>
                                          <p:spTgt spid="177159">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71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033463" y="1176338"/>
            <a:ext cx="7177087" cy="4987925"/>
            <a:chOff x="672" y="816"/>
            <a:chExt cx="4375" cy="3035"/>
          </a:xfrm>
        </p:grpSpPr>
        <p:grpSp>
          <p:nvGrpSpPr>
            <p:cNvPr id="7176" name="Group 3"/>
            <p:cNvGrpSpPr>
              <a:grpSpLocks/>
            </p:cNvGrpSpPr>
            <p:nvPr/>
          </p:nvGrpSpPr>
          <p:grpSpPr bwMode="auto">
            <a:xfrm>
              <a:off x="672" y="816"/>
              <a:ext cx="4375" cy="3035"/>
              <a:chOff x="672" y="816"/>
              <a:chExt cx="4375" cy="3035"/>
            </a:xfrm>
          </p:grpSpPr>
          <p:pic>
            <p:nvPicPr>
              <p:cNvPr id="7178" name="Picture 4" descr="Ssc_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 y="816"/>
                <a:ext cx="4375" cy="3035"/>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grpSp>
            <p:nvGrpSpPr>
              <p:cNvPr id="7179" name="Group 5"/>
              <p:cNvGrpSpPr>
                <a:grpSpLocks/>
              </p:cNvGrpSpPr>
              <p:nvPr/>
            </p:nvGrpSpPr>
            <p:grpSpPr bwMode="auto">
              <a:xfrm>
                <a:off x="864" y="1104"/>
                <a:ext cx="3264" cy="2496"/>
                <a:chOff x="864" y="1104"/>
                <a:chExt cx="3264" cy="2496"/>
              </a:xfrm>
            </p:grpSpPr>
            <p:sp>
              <p:nvSpPr>
                <p:cNvPr id="7180" name="AutoShape 6"/>
                <p:cNvSpPr>
                  <a:spLocks noChangeArrowheads="1"/>
                </p:cNvSpPr>
                <p:nvPr/>
              </p:nvSpPr>
              <p:spPr bwMode="auto">
                <a:xfrm>
                  <a:off x="3312" y="1104"/>
                  <a:ext cx="816" cy="192"/>
                </a:xfrm>
                <a:prstGeom prst="wedgeRoundRectCallout">
                  <a:avLst>
                    <a:gd name="adj1" fmla="val -49509"/>
                    <a:gd name="adj2" fmla="val 215106"/>
                    <a:gd name="adj3" fmla="val 16667"/>
                  </a:avLst>
                </a:prstGeom>
                <a:solidFill>
                  <a:srgbClr val="33CCCC"/>
                </a:solidFill>
                <a:ln w="19050">
                  <a:solidFill>
                    <a:srgbClr val="000080"/>
                  </a:solidFill>
                  <a:miter lim="800000"/>
                  <a:headEnd/>
                  <a:tailEnd/>
                </a:ln>
              </p:spPr>
              <p:txBody>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eaLnBrk="1" hangingPunct="1"/>
                  <a:r>
                    <a:rPr lang="en-US" altLang="en-US" sz="1400" b="1" u="none">
                      <a:solidFill>
                        <a:schemeClr val="accent2"/>
                      </a:solidFill>
                    </a:rPr>
                    <a:t>Rf-system</a:t>
                  </a:r>
                </a:p>
              </p:txBody>
            </p:sp>
            <p:sp>
              <p:nvSpPr>
                <p:cNvPr id="7181" name="AutoShape 7"/>
                <p:cNvSpPr>
                  <a:spLocks noChangeArrowheads="1"/>
                </p:cNvSpPr>
                <p:nvPr/>
              </p:nvSpPr>
              <p:spPr bwMode="auto">
                <a:xfrm>
                  <a:off x="864" y="3216"/>
                  <a:ext cx="576" cy="384"/>
                </a:xfrm>
                <a:prstGeom prst="wedgeRoundRectCallout">
                  <a:avLst>
                    <a:gd name="adj1" fmla="val 95139"/>
                    <a:gd name="adj2" fmla="val -69532"/>
                    <a:gd name="adj3" fmla="val 16667"/>
                  </a:avLst>
                </a:prstGeom>
                <a:solidFill>
                  <a:srgbClr val="33CCCC"/>
                </a:solidFill>
                <a:ln w="19050">
                  <a:solidFill>
                    <a:srgbClr val="000080"/>
                  </a:solidFill>
                  <a:miter lim="800000"/>
                  <a:headEnd/>
                  <a:tailEnd/>
                </a:ln>
              </p:spPr>
              <p:txBody>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eaLnBrk="1" hangingPunct="1"/>
                  <a:r>
                    <a:rPr lang="en-US" altLang="en-US" sz="1400" b="1" u="none">
                      <a:solidFill>
                        <a:schemeClr val="accent2"/>
                      </a:solidFill>
                    </a:rPr>
                    <a:t>Sector Magnet</a:t>
                  </a:r>
                </a:p>
              </p:txBody>
            </p:sp>
          </p:grpSp>
        </p:grpSp>
        <p:sp>
          <p:nvSpPr>
            <p:cNvPr id="7177" name="AutoShape 8"/>
            <p:cNvSpPr>
              <a:spLocks noChangeArrowheads="1"/>
            </p:cNvSpPr>
            <p:nvPr/>
          </p:nvSpPr>
          <p:spPr bwMode="auto">
            <a:xfrm>
              <a:off x="2064" y="2832"/>
              <a:ext cx="768" cy="240"/>
            </a:xfrm>
            <a:prstGeom prst="wedgeRoundRectCallout">
              <a:avLst>
                <a:gd name="adj1" fmla="val 73699"/>
                <a:gd name="adj2" fmla="val -164583"/>
                <a:gd name="adj3" fmla="val 16667"/>
              </a:avLst>
            </a:prstGeom>
            <a:solidFill>
              <a:srgbClr val="33CCCC"/>
            </a:solidFill>
            <a:ln w="9525">
              <a:solidFill>
                <a:schemeClr val="tx1"/>
              </a:solidFill>
              <a:miter lim="800000"/>
              <a:headEnd/>
              <a:tailEnd/>
            </a:ln>
          </p:spPr>
          <p:txBody>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eaLnBrk="1" hangingPunct="1"/>
              <a:r>
                <a:rPr lang="en-US" altLang="en-US" sz="1400" b="1" u="none">
                  <a:solidFill>
                    <a:schemeClr val="accent2"/>
                  </a:solidFill>
                </a:rPr>
                <a:t>Rf-system</a:t>
              </a:r>
            </a:p>
          </p:txBody>
        </p:sp>
      </p:grpSp>
      <p:sp>
        <p:nvSpPr>
          <p:cNvPr id="7171" name="AutoShape 9"/>
          <p:cNvSpPr>
            <a:spLocks noChangeArrowheads="1"/>
          </p:cNvSpPr>
          <p:nvPr/>
        </p:nvSpPr>
        <p:spPr bwMode="auto">
          <a:xfrm>
            <a:off x="6858000" y="3657600"/>
            <a:ext cx="1828800" cy="485775"/>
          </a:xfrm>
          <a:prstGeom prst="leftArrow">
            <a:avLst>
              <a:gd name="adj1" fmla="val 50000"/>
              <a:gd name="adj2" fmla="val 94118"/>
            </a:avLst>
          </a:prstGeom>
          <a:solidFill>
            <a:srgbClr val="33CCCC"/>
          </a:solidFill>
          <a:ln w="19050">
            <a:solidFill>
              <a:srgbClr val="000080"/>
            </a:solidFill>
            <a:miter lim="800000"/>
            <a:headEnd/>
            <a:tailEnd/>
          </a:ln>
        </p:spPr>
        <p:txBody>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US" altLang="en-US" sz="1200" b="1" u="none">
                <a:solidFill>
                  <a:schemeClr val="accent2"/>
                </a:solidFill>
              </a:rPr>
              <a:t>Low Energy In</a:t>
            </a:r>
          </a:p>
        </p:txBody>
      </p:sp>
      <p:sp>
        <p:nvSpPr>
          <p:cNvPr id="7172" name="AutoShape 10"/>
          <p:cNvSpPr>
            <a:spLocks noChangeArrowheads="1"/>
          </p:cNvSpPr>
          <p:nvPr/>
        </p:nvSpPr>
        <p:spPr bwMode="auto">
          <a:xfrm rot="7127454">
            <a:off x="4454525" y="3244850"/>
            <a:ext cx="1731963" cy="16240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476" y="9035"/>
                </a:moveTo>
                <a:cubicBezTo>
                  <a:pt x="19623" y="4360"/>
                  <a:pt x="15551" y="964"/>
                  <a:pt x="10800" y="964"/>
                </a:cubicBezTo>
                <a:cubicBezTo>
                  <a:pt x="5367" y="964"/>
                  <a:pt x="964" y="5367"/>
                  <a:pt x="964" y="10800"/>
                </a:cubicBezTo>
                <a:cubicBezTo>
                  <a:pt x="963" y="15669"/>
                  <a:pt x="4526" y="19805"/>
                  <a:pt x="9342" y="20527"/>
                </a:cubicBezTo>
                <a:lnTo>
                  <a:pt x="9199" y="21480"/>
                </a:lnTo>
                <a:cubicBezTo>
                  <a:pt x="3911" y="20688"/>
                  <a:pt x="0" y="16146"/>
                  <a:pt x="0" y="10800"/>
                </a:cubicBezTo>
                <a:cubicBezTo>
                  <a:pt x="0" y="4835"/>
                  <a:pt x="4835" y="0"/>
                  <a:pt x="10800" y="0"/>
                </a:cubicBezTo>
                <a:cubicBezTo>
                  <a:pt x="16017" y="-1"/>
                  <a:pt x="20488" y="3729"/>
                  <a:pt x="21424" y="8862"/>
                </a:cubicBezTo>
                <a:lnTo>
                  <a:pt x="24080" y="8377"/>
                </a:lnTo>
                <a:lnTo>
                  <a:pt x="21521" y="12078"/>
                </a:lnTo>
                <a:lnTo>
                  <a:pt x="17820" y="9519"/>
                </a:lnTo>
                <a:lnTo>
                  <a:pt x="20476" y="9035"/>
                </a:lnTo>
                <a:close/>
              </a:path>
            </a:pathLst>
          </a:custGeom>
          <a:solidFill>
            <a:srgbClr val="33CCCC"/>
          </a:solidFill>
          <a:ln w="19050">
            <a:solidFill>
              <a:srgbClr val="000080"/>
            </a:solidFill>
            <a:miter lim="800000"/>
            <a:headEnd/>
            <a:tailEnd/>
          </a:ln>
        </p:spPr>
        <p:txBody>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endParaRPr lang="en-ZA" altLang="en-US"/>
          </a:p>
        </p:txBody>
      </p:sp>
      <p:sp>
        <p:nvSpPr>
          <p:cNvPr id="7173" name="AutoShape 11"/>
          <p:cNvSpPr>
            <a:spLocks noChangeArrowheads="1"/>
          </p:cNvSpPr>
          <p:nvPr/>
        </p:nvSpPr>
        <p:spPr bwMode="auto">
          <a:xfrm rot="2340769">
            <a:off x="2070100" y="3303588"/>
            <a:ext cx="1652588" cy="485775"/>
          </a:xfrm>
          <a:prstGeom prst="leftArrow">
            <a:avLst>
              <a:gd name="adj1" fmla="val 50000"/>
              <a:gd name="adj2" fmla="val 85049"/>
            </a:avLst>
          </a:prstGeom>
          <a:solidFill>
            <a:srgbClr val="33CCCC"/>
          </a:solidFill>
          <a:ln w="19050">
            <a:solidFill>
              <a:srgbClr val="000080"/>
            </a:solidFill>
            <a:miter lim="800000"/>
            <a:headEnd/>
            <a:tailEnd/>
          </a:ln>
        </p:spPr>
        <p:txBody>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US" altLang="en-US" sz="1200" b="1" u="none">
                <a:solidFill>
                  <a:schemeClr val="accent2"/>
                </a:solidFill>
              </a:rPr>
              <a:t>High Energy Out</a:t>
            </a:r>
          </a:p>
        </p:txBody>
      </p:sp>
      <p:sp>
        <p:nvSpPr>
          <p:cNvPr id="7174" name="Rectangle 12"/>
          <p:cNvSpPr>
            <a:spLocks noGrp="1" noChangeArrowheads="1"/>
          </p:cNvSpPr>
          <p:nvPr>
            <p:ph type="title" idx="4294967295"/>
          </p:nvPr>
        </p:nvSpPr>
        <p:spPr>
          <a:xfrm>
            <a:off x="1042988" y="0"/>
            <a:ext cx="7467600" cy="908720"/>
          </a:xfrm>
        </p:spPr>
        <p:txBody>
          <a:bodyPr/>
          <a:lstStyle/>
          <a:p>
            <a:pPr eaLnBrk="1" hangingPunct="1"/>
            <a:r>
              <a:rPr lang="en-US" altLang="en-US" sz="3200" dirty="0" smtClean="0">
                <a:solidFill>
                  <a:srgbClr val="FF0000"/>
                </a:solidFill>
                <a:latin typeface="Cambria" panose="02040503050406030204" pitchFamily="18" charset="0"/>
              </a:rPr>
              <a:t>Separated-Sector Cyclotron (SSC)</a:t>
            </a:r>
          </a:p>
        </p:txBody>
      </p:sp>
      <p:sp>
        <p:nvSpPr>
          <p:cNvPr id="7175" name="Text Box 14"/>
          <p:cNvSpPr txBox="1">
            <a:spLocks noChangeArrowheads="1"/>
          </p:cNvSpPr>
          <p:nvPr/>
        </p:nvSpPr>
        <p:spPr bwMode="auto">
          <a:xfrm>
            <a:off x="90305" y="6362998"/>
            <a:ext cx="90188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US" altLang="en-US" sz="2400" u="none" dirty="0">
                <a:solidFill>
                  <a:srgbClr val="FFFF00"/>
                </a:solidFill>
                <a:latin typeface="Cambria" panose="02040503050406030204" pitchFamily="18" charset="0"/>
              </a:rPr>
              <a:t>Most </a:t>
            </a:r>
            <a:r>
              <a:rPr lang="en-US" altLang="en-US" sz="2400" u="none" dirty="0" smtClean="0">
                <a:solidFill>
                  <a:srgbClr val="FFFF00"/>
                </a:solidFill>
                <a:latin typeface="Cambria" panose="02040503050406030204" pitchFamily="18" charset="0"/>
              </a:rPr>
              <a:t>Powerful Particle </a:t>
            </a:r>
            <a:r>
              <a:rPr lang="en-US" altLang="en-US" sz="2400" u="none" dirty="0">
                <a:solidFill>
                  <a:srgbClr val="FFFF00"/>
                </a:solidFill>
                <a:latin typeface="Cambria" panose="02040503050406030204" pitchFamily="18" charset="0"/>
              </a:rPr>
              <a:t>Accelerator in Southern </a:t>
            </a:r>
            <a:r>
              <a:rPr lang="en-US" altLang="en-US" sz="2400" u="none" dirty="0" smtClean="0">
                <a:solidFill>
                  <a:srgbClr val="FFFF00"/>
                </a:solidFill>
                <a:latin typeface="Cambria" panose="02040503050406030204" pitchFamily="18" charset="0"/>
              </a:rPr>
              <a:t>Hemisphere (K200)</a:t>
            </a:r>
            <a:endParaRPr lang="en-AU" altLang="en-US" sz="2400" u="none" dirty="0">
              <a:solidFill>
                <a:srgbClr val="FFFF00"/>
              </a:solidFill>
              <a:latin typeface="Cambria" panose="02040503050406030204" pitchFamily="18" charset="0"/>
            </a:endParaRPr>
          </a:p>
        </p:txBody>
      </p:sp>
    </p:spTree>
    <p:extLst>
      <p:ext uri="{BB962C8B-B14F-4D97-AF65-F5344CB8AC3E}">
        <p14:creationId xmlns:p14="http://schemas.microsoft.com/office/powerpoint/2010/main" val="429644615"/>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76375" y="0"/>
            <a:ext cx="5975945" cy="765175"/>
          </a:xfrm>
          <a:noFill/>
        </p:spPr>
        <p:txBody>
          <a:bodyPr/>
          <a:lstStyle/>
          <a:p>
            <a:pPr eaLnBrk="1" hangingPunct="1"/>
            <a:r>
              <a:rPr lang="en-US" sz="3200" dirty="0" smtClean="0">
                <a:solidFill>
                  <a:srgbClr val="FF0000"/>
                </a:solidFill>
                <a:latin typeface="Cambria" panose="02040503050406030204" pitchFamily="18" charset="0"/>
              </a:rPr>
              <a:t>C70  General Description</a:t>
            </a:r>
          </a:p>
        </p:txBody>
      </p:sp>
      <p:sp>
        <p:nvSpPr>
          <p:cNvPr id="60419" name="Rectangle 3"/>
          <p:cNvSpPr>
            <a:spLocks noGrp="1" noChangeArrowheads="1"/>
          </p:cNvSpPr>
          <p:nvPr>
            <p:ph type="body" idx="1"/>
          </p:nvPr>
        </p:nvSpPr>
        <p:spPr>
          <a:xfrm>
            <a:off x="179388" y="1196752"/>
            <a:ext cx="4572000" cy="2089150"/>
          </a:xfrm>
        </p:spPr>
        <p:txBody>
          <a:bodyPr rtlCol="0">
            <a:noAutofit/>
          </a:bodyPr>
          <a:lstStyle/>
          <a:p>
            <a:pPr eaLnBrk="1" fontAlgn="auto" hangingPunct="1">
              <a:spcAft>
                <a:spcPts val="0"/>
              </a:spcAft>
              <a:defRPr/>
            </a:pPr>
            <a:r>
              <a:rPr lang="en-US" sz="2000" dirty="0" smtClean="0">
                <a:latin typeface="Cambria" panose="02040503050406030204" pitchFamily="18" charset="0"/>
              </a:rPr>
              <a:t>Diameter &lt; 4m </a:t>
            </a:r>
          </a:p>
          <a:p>
            <a:pPr eaLnBrk="1" fontAlgn="auto" hangingPunct="1">
              <a:spcAft>
                <a:spcPts val="0"/>
              </a:spcAft>
              <a:defRPr/>
            </a:pPr>
            <a:r>
              <a:rPr lang="en-US" sz="2000" dirty="0" smtClean="0">
                <a:latin typeface="Cambria" panose="02040503050406030204" pitchFamily="18" charset="0"/>
              </a:rPr>
              <a:t>Weight &gt; 120t</a:t>
            </a:r>
          </a:p>
          <a:p>
            <a:pPr eaLnBrk="1" fontAlgn="auto" hangingPunct="1">
              <a:spcAft>
                <a:spcPts val="0"/>
              </a:spcAft>
              <a:defRPr/>
            </a:pPr>
            <a:r>
              <a:rPr lang="en-US" sz="2000" dirty="0" smtClean="0">
                <a:latin typeface="Cambria" panose="02040503050406030204" pitchFamily="18" charset="0"/>
              </a:rPr>
              <a:t>Magnetic field: 1.55T</a:t>
            </a:r>
          </a:p>
          <a:p>
            <a:pPr eaLnBrk="1" fontAlgn="auto" hangingPunct="1">
              <a:spcAft>
                <a:spcPts val="0"/>
              </a:spcAft>
              <a:defRPr/>
            </a:pPr>
            <a:r>
              <a:rPr lang="en-US" sz="2000" dirty="0" smtClean="0">
                <a:latin typeface="Cambria" panose="02040503050406030204" pitchFamily="18" charset="0"/>
              </a:rPr>
              <a:t>Magnetic Gap: 30mm</a:t>
            </a:r>
          </a:p>
          <a:p>
            <a:pPr eaLnBrk="1" fontAlgn="auto" hangingPunct="1">
              <a:spcAft>
                <a:spcPts val="0"/>
              </a:spcAft>
              <a:defRPr/>
            </a:pPr>
            <a:r>
              <a:rPr lang="en-US" sz="2000" dirty="0" smtClean="0">
                <a:latin typeface="Cambria" panose="02040503050406030204" pitchFamily="18" charset="0"/>
              </a:rPr>
              <a:t>Extraction Radius: 1.2m</a:t>
            </a:r>
          </a:p>
          <a:p>
            <a:pPr eaLnBrk="1" fontAlgn="auto" hangingPunct="1">
              <a:spcAft>
                <a:spcPts val="0"/>
              </a:spcAft>
              <a:defRPr/>
            </a:pPr>
            <a:r>
              <a:rPr lang="en-US" sz="2000" dirty="0" smtClean="0">
                <a:latin typeface="Cambria" panose="02040503050406030204" pitchFamily="18" charset="0"/>
              </a:rPr>
              <a:t>2 exit ports </a:t>
            </a:r>
          </a:p>
          <a:p>
            <a:pPr eaLnBrk="1" fontAlgn="auto" hangingPunct="1">
              <a:spcAft>
                <a:spcPts val="0"/>
              </a:spcAft>
              <a:buFontTx/>
              <a:buNone/>
              <a:defRPr/>
            </a:pPr>
            <a:endParaRPr lang="en-US" sz="2000" dirty="0" smtClean="0">
              <a:latin typeface="Cambria" panose="02040503050406030204" pitchFamily="18" charset="0"/>
            </a:endParaRPr>
          </a:p>
        </p:txBody>
      </p:sp>
      <p:pic>
        <p:nvPicPr>
          <p:cNvPr id="20484" name="Picture 4" descr="DSC01841"/>
          <p:cNvPicPr>
            <a:picLocks noChangeAspect="1" noChangeArrowheads="1"/>
          </p:cNvPicPr>
          <p:nvPr/>
        </p:nvPicPr>
        <p:blipFill>
          <a:blip r:embed="rId3" cstate="print"/>
          <a:srcRect/>
          <a:stretch>
            <a:fillRect/>
          </a:stretch>
        </p:blipFill>
        <p:spPr bwMode="auto">
          <a:xfrm>
            <a:off x="5018282" y="1131256"/>
            <a:ext cx="3439918" cy="4678115"/>
          </a:xfrm>
          <a:prstGeom prst="rect">
            <a:avLst/>
          </a:prstGeom>
          <a:noFill/>
          <a:ln w="9525">
            <a:noFill/>
            <a:miter lim="800000"/>
            <a:headEnd/>
            <a:tailEnd/>
          </a:ln>
        </p:spPr>
      </p:pic>
      <p:pic>
        <p:nvPicPr>
          <p:cNvPr id="20485" name="Picture 5" descr="iba_MLogo_70c100y"/>
          <p:cNvPicPr>
            <a:picLocks noChangeAspect="1" noChangeArrowheads="1"/>
          </p:cNvPicPr>
          <p:nvPr/>
        </p:nvPicPr>
        <p:blipFill>
          <a:blip r:embed="rId4" cstate="print"/>
          <a:srcRect/>
          <a:stretch>
            <a:fillRect/>
          </a:stretch>
        </p:blipFill>
        <p:spPr bwMode="auto">
          <a:xfrm>
            <a:off x="7772400" y="5884863"/>
            <a:ext cx="1371600" cy="973137"/>
          </a:xfrm>
          <a:prstGeom prst="rect">
            <a:avLst/>
          </a:prstGeom>
          <a:noFill/>
          <a:ln w="9525">
            <a:noFill/>
            <a:miter lim="800000"/>
            <a:headEnd/>
            <a:tailEnd/>
          </a:ln>
        </p:spPr>
      </p:pic>
      <p:sp>
        <p:nvSpPr>
          <p:cNvPr id="20487" name="Text Box 7"/>
          <p:cNvSpPr txBox="1">
            <a:spLocks noChangeArrowheads="1"/>
          </p:cNvSpPr>
          <p:nvPr/>
        </p:nvSpPr>
        <p:spPr bwMode="auto">
          <a:xfrm>
            <a:off x="163245" y="3535809"/>
            <a:ext cx="7098995" cy="3272691"/>
          </a:xfrm>
          <a:prstGeom prst="rect">
            <a:avLst/>
          </a:prstGeom>
          <a:noFill/>
          <a:ln w="9525">
            <a:noFill/>
            <a:miter lim="800000"/>
            <a:headEnd/>
            <a:tailEnd/>
          </a:ln>
        </p:spPr>
        <p:txBody>
          <a:bodyPr wrap="none">
            <a:spAutoFit/>
          </a:bodyPr>
          <a:lstStyle/>
          <a:p>
            <a:pPr eaLnBrk="0" hangingPunct="0">
              <a:buClr>
                <a:srgbClr val="3FA237"/>
              </a:buClr>
              <a:buFontTx/>
              <a:buChar char="•"/>
            </a:pPr>
            <a:r>
              <a:rPr lang="en-US" sz="2000" u="none" dirty="0">
                <a:latin typeface="Calibri" pitchFamily="34" charset="0"/>
                <a:ea typeface="ＭＳ Ｐゴシック" pitchFamily="34" charset="-128"/>
              </a:rPr>
              <a:t> </a:t>
            </a:r>
            <a:r>
              <a:rPr lang="en-US" sz="2000" u="none" dirty="0">
                <a:solidFill>
                  <a:srgbClr val="FFFF00"/>
                </a:solidFill>
                <a:latin typeface="Cambria" panose="02040503050406030204" pitchFamily="18" charset="0"/>
                <a:ea typeface="ＭＳ Ｐゴシック" pitchFamily="34" charset="-128"/>
              </a:rPr>
              <a:t>Particles: H</a:t>
            </a:r>
            <a:r>
              <a:rPr lang="en-US" sz="2000" b="1" u="none" baseline="30000" dirty="0">
                <a:solidFill>
                  <a:srgbClr val="FFFF00"/>
                </a:solidFill>
                <a:latin typeface="Cambria" panose="02040503050406030204" pitchFamily="18" charset="0"/>
                <a:ea typeface="ＭＳ Ｐゴシック" pitchFamily="34" charset="-128"/>
              </a:rPr>
              <a:t>-</a:t>
            </a:r>
            <a:r>
              <a:rPr lang="en-US" sz="2000" u="none" dirty="0">
                <a:solidFill>
                  <a:srgbClr val="FFFF00"/>
                </a:solidFill>
                <a:latin typeface="Cambria" panose="02040503050406030204" pitchFamily="18" charset="0"/>
                <a:ea typeface="ＭＳ Ｐゴシック" pitchFamily="34" charset="-128"/>
              </a:rPr>
              <a:t> / D</a:t>
            </a:r>
            <a:r>
              <a:rPr lang="en-US" sz="2000" u="none" baseline="30000" dirty="0">
                <a:solidFill>
                  <a:srgbClr val="FFFF00"/>
                </a:solidFill>
                <a:latin typeface="Cambria" panose="02040503050406030204" pitchFamily="18" charset="0"/>
                <a:ea typeface="ＭＳ Ｐゴシック" pitchFamily="34" charset="-128"/>
              </a:rPr>
              <a:t>-</a:t>
            </a:r>
            <a:r>
              <a:rPr lang="en-US" sz="2000" u="none" dirty="0">
                <a:solidFill>
                  <a:srgbClr val="FFFF00"/>
                </a:solidFill>
                <a:latin typeface="Cambria" panose="02040503050406030204" pitchFamily="18" charset="0"/>
                <a:ea typeface="ＭＳ Ｐゴシック" pitchFamily="34" charset="-128"/>
              </a:rPr>
              <a:t> / He</a:t>
            </a:r>
            <a:r>
              <a:rPr lang="en-US" sz="2000" u="none" baseline="30000" dirty="0">
                <a:solidFill>
                  <a:srgbClr val="FFFF00"/>
                </a:solidFill>
                <a:latin typeface="Cambria" panose="02040503050406030204" pitchFamily="18" charset="0"/>
                <a:ea typeface="ＭＳ Ｐゴシック" pitchFamily="34" charset="-128"/>
              </a:rPr>
              <a:t>2+</a:t>
            </a:r>
            <a:r>
              <a:rPr lang="en-US" sz="2000" u="none" dirty="0">
                <a:solidFill>
                  <a:srgbClr val="FFFF00"/>
                </a:solidFill>
                <a:latin typeface="Cambria" panose="02040503050406030204" pitchFamily="18" charset="0"/>
                <a:ea typeface="ＭＳ Ｐゴシック" pitchFamily="34" charset="-128"/>
              </a:rPr>
              <a:t>/ HH</a:t>
            </a:r>
            <a:r>
              <a:rPr lang="en-US" sz="2000" u="none" baseline="30000" dirty="0">
                <a:solidFill>
                  <a:srgbClr val="FFFF00"/>
                </a:solidFill>
                <a:latin typeface="Cambria" panose="02040503050406030204" pitchFamily="18" charset="0"/>
                <a:ea typeface="ＭＳ Ｐゴシック" pitchFamily="34" charset="-128"/>
              </a:rPr>
              <a:t>+</a:t>
            </a:r>
          </a:p>
          <a:p>
            <a:pPr eaLnBrk="0" hangingPunct="0"/>
            <a:endParaRPr lang="en-US" sz="2000" u="none" baseline="30000" dirty="0">
              <a:solidFill>
                <a:srgbClr val="FFFF00"/>
              </a:solidFill>
              <a:latin typeface="Cambria" panose="02040503050406030204" pitchFamily="18" charset="0"/>
              <a:ea typeface="ＭＳ Ｐゴシック" pitchFamily="34" charset="-128"/>
            </a:endParaRPr>
          </a:p>
          <a:p>
            <a:pPr eaLnBrk="0" hangingPunct="0">
              <a:buClr>
                <a:srgbClr val="3FA237"/>
              </a:buClr>
              <a:buFontTx/>
              <a:buChar char="•"/>
            </a:pPr>
            <a:r>
              <a:rPr lang="en-US" sz="2000" u="none" dirty="0">
                <a:solidFill>
                  <a:srgbClr val="FFFF00"/>
                </a:solidFill>
                <a:latin typeface="Cambria" panose="02040503050406030204" pitchFamily="18" charset="0"/>
                <a:ea typeface="ＭＳ Ｐゴシック" pitchFamily="34" charset="-128"/>
              </a:rPr>
              <a:t> Variable Energy : 15 MeV </a:t>
            </a:r>
            <a:r>
              <a:rPr lang="en-US" sz="2000" u="none" dirty="0">
                <a:solidFill>
                  <a:srgbClr val="FFFF00"/>
                </a:solidFill>
                <a:latin typeface="Cambria" panose="02040503050406030204" pitchFamily="18" charset="0"/>
                <a:ea typeface="ＭＳ Ｐゴシック" pitchFamily="34" charset="-128"/>
                <a:sym typeface="Wingdings" pitchFamily="2" charset="2"/>
              </a:rPr>
              <a:t> 70 MeV</a:t>
            </a:r>
          </a:p>
          <a:p>
            <a:pPr eaLnBrk="0" hangingPunct="0"/>
            <a:endParaRPr lang="en-US" sz="2000" u="none" dirty="0">
              <a:solidFill>
                <a:srgbClr val="FFFF00"/>
              </a:solidFill>
              <a:latin typeface="Cambria" panose="02040503050406030204" pitchFamily="18" charset="0"/>
              <a:ea typeface="ＭＳ Ｐゴシック" pitchFamily="34" charset="-128"/>
              <a:sym typeface="Wingdings" pitchFamily="2" charset="2"/>
            </a:endParaRPr>
          </a:p>
          <a:p>
            <a:pPr eaLnBrk="0" hangingPunct="0">
              <a:buClr>
                <a:srgbClr val="3FA237"/>
              </a:buClr>
              <a:buFontTx/>
              <a:buChar char="•"/>
            </a:pPr>
            <a:r>
              <a:rPr lang="en-US" sz="2000" u="none" dirty="0">
                <a:solidFill>
                  <a:srgbClr val="FFFF00"/>
                </a:solidFill>
                <a:latin typeface="Cambria" panose="02040503050406030204" pitchFamily="18" charset="0"/>
                <a:ea typeface="ＭＳ Ｐゴシック" pitchFamily="34" charset="-128"/>
                <a:sym typeface="Wingdings" pitchFamily="2" charset="2"/>
              </a:rPr>
              <a:t> extraction Systems: </a:t>
            </a:r>
          </a:p>
          <a:p>
            <a:pPr lvl="2" eaLnBrk="0" hangingPunct="0">
              <a:buFont typeface="Wingdings" pitchFamily="2" charset="2"/>
              <a:buChar char="Ø"/>
            </a:pPr>
            <a:r>
              <a:rPr lang="en-US" sz="2000" u="none" dirty="0">
                <a:solidFill>
                  <a:srgbClr val="FFFF00"/>
                </a:solidFill>
                <a:latin typeface="Cambria" panose="02040503050406030204" pitchFamily="18" charset="0"/>
                <a:ea typeface="ＭＳ Ｐゴシック" pitchFamily="34" charset="-128"/>
                <a:sym typeface="Wingdings" pitchFamily="2" charset="2"/>
              </a:rPr>
              <a:t> Stripper  </a:t>
            </a:r>
            <a:r>
              <a:rPr lang="en-US" sz="2000" u="none" dirty="0">
                <a:solidFill>
                  <a:srgbClr val="FFFF00"/>
                </a:solidFill>
                <a:latin typeface="Cambria" panose="02040503050406030204" pitchFamily="18" charset="0"/>
                <a:ea typeface="ＭＳ Ｐゴシック" pitchFamily="34" charset="-128"/>
              </a:rPr>
              <a:t>H</a:t>
            </a:r>
            <a:r>
              <a:rPr lang="en-US" sz="2000" u="none" baseline="30000" dirty="0">
                <a:solidFill>
                  <a:srgbClr val="FFFF00"/>
                </a:solidFill>
                <a:latin typeface="Cambria" panose="02040503050406030204" pitchFamily="18" charset="0"/>
                <a:ea typeface="ＭＳ Ｐゴシック" pitchFamily="34" charset="-128"/>
              </a:rPr>
              <a:t>-</a:t>
            </a:r>
            <a:r>
              <a:rPr lang="en-US" sz="2000" u="none" dirty="0">
                <a:solidFill>
                  <a:srgbClr val="FFFF00"/>
                </a:solidFill>
                <a:latin typeface="Cambria" panose="02040503050406030204" pitchFamily="18" charset="0"/>
                <a:ea typeface="ＭＳ Ｐゴシック" pitchFamily="34" charset="-128"/>
              </a:rPr>
              <a:t> / D</a:t>
            </a:r>
            <a:r>
              <a:rPr lang="en-US" sz="2000" u="none" baseline="30000" dirty="0">
                <a:solidFill>
                  <a:srgbClr val="FFFF00"/>
                </a:solidFill>
                <a:latin typeface="Cambria" panose="02040503050406030204" pitchFamily="18" charset="0"/>
                <a:ea typeface="ＭＳ Ｐゴシック" pitchFamily="34" charset="-128"/>
              </a:rPr>
              <a:t>-</a:t>
            </a:r>
          </a:p>
          <a:p>
            <a:pPr lvl="2" eaLnBrk="0" hangingPunct="0">
              <a:buFont typeface="Wingdings" pitchFamily="2" charset="2"/>
              <a:buChar char="Ø"/>
            </a:pPr>
            <a:r>
              <a:rPr lang="en-US" sz="2000" u="none" dirty="0">
                <a:solidFill>
                  <a:srgbClr val="FFFF00"/>
                </a:solidFill>
                <a:latin typeface="Cambria" panose="02040503050406030204" pitchFamily="18" charset="0"/>
                <a:ea typeface="ＭＳ Ｐゴシック" pitchFamily="34" charset="-128"/>
                <a:sym typeface="Wingdings" pitchFamily="2" charset="2"/>
              </a:rPr>
              <a:t> Deflector  </a:t>
            </a:r>
            <a:r>
              <a:rPr lang="en-US" sz="2000" u="none" dirty="0">
                <a:solidFill>
                  <a:srgbClr val="FFFF00"/>
                </a:solidFill>
                <a:latin typeface="Cambria" panose="02040503050406030204" pitchFamily="18" charset="0"/>
                <a:ea typeface="ＭＳ Ｐゴシック" pitchFamily="34" charset="-128"/>
              </a:rPr>
              <a:t>He</a:t>
            </a:r>
            <a:r>
              <a:rPr lang="en-US" sz="2000" u="none" baseline="30000" dirty="0">
                <a:solidFill>
                  <a:srgbClr val="FFFF00"/>
                </a:solidFill>
                <a:latin typeface="Cambria" panose="02040503050406030204" pitchFamily="18" charset="0"/>
                <a:ea typeface="ＭＳ Ｐゴシック" pitchFamily="34" charset="-128"/>
              </a:rPr>
              <a:t>2+</a:t>
            </a:r>
            <a:r>
              <a:rPr lang="en-US" sz="2000" u="none" dirty="0">
                <a:solidFill>
                  <a:srgbClr val="FFFF00"/>
                </a:solidFill>
                <a:latin typeface="Cambria" panose="02040503050406030204" pitchFamily="18" charset="0"/>
                <a:ea typeface="ＭＳ Ｐゴシック" pitchFamily="34" charset="-128"/>
              </a:rPr>
              <a:t>/ HH</a:t>
            </a:r>
            <a:r>
              <a:rPr lang="en-US" sz="2000" u="none" baseline="30000" dirty="0">
                <a:solidFill>
                  <a:srgbClr val="FFFF00"/>
                </a:solidFill>
                <a:latin typeface="Cambria" panose="02040503050406030204" pitchFamily="18" charset="0"/>
                <a:ea typeface="ＭＳ Ｐゴシック" pitchFamily="34" charset="-128"/>
              </a:rPr>
              <a:t>+</a:t>
            </a:r>
          </a:p>
          <a:p>
            <a:pPr lvl="2" eaLnBrk="0" hangingPunct="0">
              <a:buFont typeface="Wingdings" pitchFamily="2" charset="2"/>
              <a:buNone/>
            </a:pPr>
            <a:endParaRPr lang="en-US" sz="2000" u="none" baseline="30000" dirty="0">
              <a:solidFill>
                <a:srgbClr val="FFFF00"/>
              </a:solidFill>
              <a:latin typeface="Cambria" panose="02040503050406030204" pitchFamily="18" charset="0"/>
              <a:ea typeface="ＭＳ Ｐゴシック" pitchFamily="34" charset="-128"/>
            </a:endParaRPr>
          </a:p>
          <a:p>
            <a:pPr eaLnBrk="0" hangingPunct="0">
              <a:buClr>
                <a:srgbClr val="3FA237"/>
              </a:buClr>
              <a:buFontTx/>
              <a:buChar char="•"/>
            </a:pPr>
            <a:r>
              <a:rPr lang="en-US" sz="2000" u="none" dirty="0">
                <a:solidFill>
                  <a:srgbClr val="FFFF00"/>
                </a:solidFill>
                <a:latin typeface="Cambria" panose="02040503050406030204" pitchFamily="18" charset="0"/>
                <a:ea typeface="ＭＳ Ｐゴシック" pitchFamily="34" charset="-128"/>
              </a:rPr>
              <a:t> Performances:</a:t>
            </a:r>
          </a:p>
          <a:p>
            <a:pPr lvl="2" eaLnBrk="0" hangingPunct="0">
              <a:buFont typeface="Wingdings" pitchFamily="2" charset="2"/>
              <a:buChar char="Ø"/>
            </a:pPr>
            <a:r>
              <a:rPr lang="en-US" sz="2000" u="none" dirty="0">
                <a:solidFill>
                  <a:srgbClr val="FFFF00"/>
                </a:solidFill>
                <a:latin typeface="Cambria" panose="02040503050406030204" pitchFamily="18" charset="0"/>
                <a:ea typeface="ＭＳ Ｐゴシック" pitchFamily="34" charset="-128"/>
              </a:rPr>
              <a:t> 750µA H</a:t>
            </a:r>
            <a:r>
              <a:rPr lang="en-US" sz="2000" u="none" baseline="30000" dirty="0">
                <a:solidFill>
                  <a:srgbClr val="FFFF00"/>
                </a:solidFill>
                <a:latin typeface="Cambria" panose="02040503050406030204" pitchFamily="18" charset="0"/>
                <a:ea typeface="ＭＳ Ｐゴシック" pitchFamily="34" charset="-128"/>
              </a:rPr>
              <a:t>-</a:t>
            </a:r>
            <a:r>
              <a:rPr lang="en-US" sz="2000" u="none" dirty="0">
                <a:solidFill>
                  <a:srgbClr val="FFFF00"/>
                </a:solidFill>
                <a:latin typeface="Cambria" panose="02040503050406030204" pitchFamily="18" charset="0"/>
                <a:ea typeface="ＭＳ Ｐゴシック" pitchFamily="34" charset="-128"/>
              </a:rPr>
              <a:t> </a:t>
            </a:r>
            <a:r>
              <a:rPr lang="en-US" sz="2000" u="none" dirty="0">
                <a:solidFill>
                  <a:srgbClr val="FFFF00"/>
                </a:solidFill>
                <a:latin typeface="Cambria" panose="02040503050406030204" pitchFamily="18" charset="0"/>
                <a:ea typeface="ＭＳ Ｐゴシック" pitchFamily="34" charset="-128"/>
                <a:sym typeface="Wingdings" pitchFamily="2" charset="2"/>
              </a:rPr>
              <a:t> 70MeV  </a:t>
            </a:r>
            <a:r>
              <a:rPr lang="en-US" sz="2000" u="none" dirty="0">
                <a:latin typeface="Cambria" panose="02040503050406030204" pitchFamily="18" charset="0"/>
                <a:ea typeface="ＭＳ Ｐゴシック" pitchFamily="34" charset="-128"/>
                <a:sym typeface="Wingdings" pitchFamily="2" charset="2"/>
              </a:rPr>
              <a:t>   </a:t>
            </a:r>
            <a:r>
              <a:rPr lang="en-US" sz="2000" u="none" dirty="0">
                <a:solidFill>
                  <a:srgbClr val="FF0000"/>
                </a:solidFill>
                <a:latin typeface="Cambria" panose="02040503050406030204" pitchFamily="18" charset="0"/>
                <a:ea typeface="ＭＳ Ｐゴシック" pitchFamily="34" charset="-128"/>
                <a:sym typeface="Wingdings" pitchFamily="2" charset="2"/>
              </a:rPr>
              <a:t>Current upgrade up to 1.5mA</a:t>
            </a:r>
          </a:p>
          <a:p>
            <a:pPr lvl="2" eaLnBrk="0" hangingPunct="0">
              <a:buFont typeface="Wingdings" pitchFamily="2" charset="2"/>
              <a:buChar char="Ø"/>
            </a:pPr>
            <a:r>
              <a:rPr lang="en-US" sz="2000" u="none" dirty="0">
                <a:solidFill>
                  <a:srgbClr val="FFFF00"/>
                </a:solidFill>
                <a:latin typeface="Cambria" panose="02040503050406030204" pitchFamily="18" charset="0"/>
                <a:ea typeface="ＭＳ Ｐゴシック" pitchFamily="34" charset="-128"/>
                <a:sym typeface="Wingdings" pitchFamily="2" charset="2"/>
              </a:rPr>
              <a:t> 35µA </a:t>
            </a:r>
            <a:r>
              <a:rPr lang="en-US" sz="2000" u="none" dirty="0">
                <a:solidFill>
                  <a:srgbClr val="FFFF00"/>
                </a:solidFill>
                <a:latin typeface="Cambria" panose="02040503050406030204" pitchFamily="18" charset="0"/>
                <a:ea typeface="ＭＳ Ｐゴシック" pitchFamily="34" charset="-128"/>
              </a:rPr>
              <a:t>He</a:t>
            </a:r>
            <a:r>
              <a:rPr lang="en-US" sz="2000" u="none" baseline="30000" dirty="0">
                <a:solidFill>
                  <a:srgbClr val="FFFF00"/>
                </a:solidFill>
                <a:latin typeface="Cambria" panose="02040503050406030204" pitchFamily="18" charset="0"/>
                <a:ea typeface="ＭＳ Ｐゴシック" pitchFamily="34" charset="-128"/>
              </a:rPr>
              <a:t>2+</a:t>
            </a:r>
            <a:r>
              <a:rPr lang="en-US" sz="2000" u="none" dirty="0">
                <a:solidFill>
                  <a:srgbClr val="FFFF00"/>
                </a:solidFill>
                <a:latin typeface="Cambria" panose="02040503050406030204" pitchFamily="18" charset="0"/>
                <a:ea typeface="ＭＳ Ｐゴシック" pitchFamily="34" charset="-128"/>
              </a:rPr>
              <a:t> </a:t>
            </a:r>
            <a:r>
              <a:rPr lang="en-US" sz="2000" u="none" dirty="0">
                <a:solidFill>
                  <a:srgbClr val="FFFF00"/>
                </a:solidFill>
                <a:latin typeface="Cambria" panose="02040503050406030204" pitchFamily="18" charset="0"/>
                <a:ea typeface="ＭＳ Ｐゴシック" pitchFamily="34" charset="-128"/>
                <a:sym typeface="Wingdings" pitchFamily="2" charset="2"/>
              </a:rPr>
              <a:t> 70MeV</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815" y="1540649"/>
            <a:ext cx="5997465" cy="4448568"/>
          </a:xfrm>
          <a:prstGeom prst="rect">
            <a:avLst/>
          </a:prstGeom>
        </p:spPr>
      </p:pic>
      <p:sp>
        <p:nvSpPr>
          <p:cNvPr id="33796" name="Rectangle 4"/>
          <p:cNvSpPr>
            <a:spLocks noChangeArrowheads="1"/>
          </p:cNvSpPr>
          <p:nvPr/>
        </p:nvSpPr>
        <p:spPr bwMode="auto">
          <a:xfrm>
            <a:off x="1529815" y="169857"/>
            <a:ext cx="63396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US" altLang="en-US" sz="3200" u="none" dirty="0" smtClean="0">
                <a:solidFill>
                  <a:srgbClr val="FF0000"/>
                </a:solidFill>
                <a:latin typeface="Cambria" panose="02040503050406030204" pitchFamily="18" charset="0"/>
              </a:rPr>
              <a:t>Making Radioactive Beams at </a:t>
            </a:r>
            <a:r>
              <a:rPr lang="en-US" altLang="en-US" sz="3200" u="none" dirty="0" err="1" smtClean="0">
                <a:solidFill>
                  <a:srgbClr val="FF0000"/>
                </a:solidFill>
                <a:latin typeface="Cambria" panose="02040503050406030204" pitchFamily="18" charset="0"/>
              </a:rPr>
              <a:t>iTL</a:t>
            </a:r>
            <a:endParaRPr lang="en-GB" altLang="en-US" sz="3200" u="none" dirty="0">
              <a:solidFill>
                <a:srgbClr val="FF0000"/>
              </a:solidFill>
              <a:latin typeface="Cambria" panose="02040503050406030204" pitchFamily="18" charset="0"/>
            </a:endParaRPr>
          </a:p>
        </p:txBody>
      </p:sp>
      <p:cxnSp>
        <p:nvCxnSpPr>
          <p:cNvPr id="7" name="Straight Arrow Connector 6"/>
          <p:cNvCxnSpPr/>
          <p:nvPr/>
        </p:nvCxnSpPr>
        <p:spPr>
          <a:xfrm rot="10800000" flipV="1">
            <a:off x="4572000" y="2500313"/>
            <a:ext cx="1785938"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7160" y="1098723"/>
            <a:ext cx="9144000" cy="5457825"/>
            <a:chOff x="290984" y="1333893"/>
            <a:chExt cx="9144000" cy="5457825"/>
          </a:xfrm>
        </p:grpSpPr>
        <p:cxnSp>
          <p:nvCxnSpPr>
            <p:cNvPr id="10" name="Straight Arrow Connector 9"/>
            <p:cNvCxnSpPr/>
            <p:nvPr/>
          </p:nvCxnSpPr>
          <p:spPr>
            <a:xfrm flipH="1">
              <a:off x="4743889" y="2895826"/>
              <a:ext cx="1822702" cy="126150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90984" y="1333893"/>
              <a:ext cx="9144000" cy="5457825"/>
              <a:chOff x="-43453" y="1143000"/>
              <a:chExt cx="9144000" cy="5457825"/>
            </a:xfrm>
          </p:grpSpPr>
          <p:cxnSp>
            <p:nvCxnSpPr>
              <p:cNvPr id="9" name="Straight Arrow Connector 8"/>
              <p:cNvCxnSpPr/>
              <p:nvPr/>
            </p:nvCxnSpPr>
            <p:spPr>
              <a:xfrm flipH="1">
                <a:off x="3572036" y="2701487"/>
                <a:ext cx="2660118" cy="1870513"/>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3453" y="1143000"/>
                <a:ext cx="9144000" cy="5457825"/>
                <a:chOff x="0" y="1143000"/>
                <a:chExt cx="9144000" cy="5457825"/>
              </a:xfrm>
            </p:grpSpPr>
            <p:pic>
              <p:nvPicPr>
                <p:cNvPr id="338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059631" cy="238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1546937" y="4572000"/>
                  <a:ext cx="7597063" cy="2028825"/>
                  <a:chOff x="1546937" y="4572000"/>
                  <a:chExt cx="7597063" cy="2028825"/>
                </a:xfrm>
              </p:grpSpPr>
              <p:sp>
                <p:nvSpPr>
                  <p:cNvPr id="33795" name="Text Box 4"/>
                  <p:cNvSpPr txBox="1">
                    <a:spLocks noChangeArrowheads="1"/>
                  </p:cNvSpPr>
                  <p:nvPr/>
                </p:nvSpPr>
                <p:spPr bwMode="auto">
                  <a:xfrm>
                    <a:off x="1546937" y="6139160"/>
                    <a:ext cx="4753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a:r>
                      <a:rPr lang="en-US" altLang="en-US" sz="2400" u="none" dirty="0" smtClean="0">
                        <a:solidFill>
                          <a:srgbClr val="FFFF00"/>
                        </a:solidFill>
                        <a:latin typeface="Cambria" panose="02040503050406030204" pitchFamily="18" charset="0"/>
                      </a:rPr>
                      <a:t>Proton induced Fission of Uranium</a:t>
                    </a:r>
                    <a:endParaRPr lang="en-US" altLang="en-US" sz="2400" u="none" dirty="0">
                      <a:solidFill>
                        <a:srgbClr val="FFFF00"/>
                      </a:solidFill>
                      <a:latin typeface="Cambria" panose="02040503050406030204" pitchFamily="18" charset="0"/>
                    </a:endParaRPr>
                  </a:p>
                </p:txBody>
              </p:sp>
              <p:pic>
                <p:nvPicPr>
                  <p:cNvPr id="338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4572000"/>
                    <a:ext cx="27336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grpSp>
        <p:nvGrpSpPr>
          <p:cNvPr id="21" name="Group 20"/>
          <p:cNvGrpSpPr/>
          <p:nvPr/>
        </p:nvGrpSpPr>
        <p:grpSpPr>
          <a:xfrm>
            <a:off x="3171660" y="4077072"/>
            <a:ext cx="4350871" cy="1695895"/>
            <a:chOff x="3171660" y="4077072"/>
            <a:chExt cx="4350871" cy="1695895"/>
          </a:xfrm>
        </p:grpSpPr>
        <p:sp>
          <p:nvSpPr>
            <p:cNvPr id="22" name="Text Box 4"/>
            <p:cNvSpPr txBox="1">
              <a:spLocks noChangeArrowheads="1"/>
            </p:cNvSpPr>
            <p:nvPr/>
          </p:nvSpPr>
          <p:spPr bwMode="auto">
            <a:xfrm>
              <a:off x="3171660" y="5311302"/>
              <a:ext cx="43508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a:r>
                <a:rPr lang="en-US" altLang="en-US" sz="2400" u="none" dirty="0" smtClean="0">
                  <a:solidFill>
                    <a:srgbClr val="00B050"/>
                  </a:solidFill>
                  <a:latin typeface="Cambria" panose="02040503050406030204" pitchFamily="18" charset="0"/>
                </a:rPr>
                <a:t>(</a:t>
              </a:r>
              <a:r>
                <a:rPr lang="en-US" altLang="en-US" sz="2400" u="none" dirty="0" err="1" smtClean="0">
                  <a:solidFill>
                    <a:srgbClr val="00B050"/>
                  </a:solidFill>
                  <a:latin typeface="Cambria" panose="02040503050406030204" pitchFamily="18" charset="0"/>
                </a:rPr>
                <a:t>p,xn</a:t>
              </a:r>
              <a:r>
                <a:rPr lang="en-US" altLang="en-US" sz="2400" u="none" dirty="0" smtClean="0">
                  <a:solidFill>
                    <a:srgbClr val="00B050"/>
                  </a:solidFill>
                  <a:latin typeface="Cambria" panose="02040503050406030204" pitchFamily="18" charset="0"/>
                </a:rPr>
                <a:t>),  (</a:t>
              </a:r>
              <a:r>
                <a:rPr lang="en-US" altLang="en-US" sz="2400" u="none" dirty="0" err="1" smtClean="0">
                  <a:solidFill>
                    <a:srgbClr val="00B050"/>
                  </a:solidFill>
                  <a:latin typeface="Cambria" panose="02040503050406030204" pitchFamily="18" charset="0"/>
                </a:rPr>
                <a:t>p,yp,xn</a:t>
              </a:r>
              <a:r>
                <a:rPr lang="en-US" altLang="en-US" sz="2400" u="none" dirty="0" smtClean="0">
                  <a:solidFill>
                    <a:srgbClr val="00B050"/>
                  </a:solidFill>
                  <a:latin typeface="Cambria" panose="02040503050406030204" pitchFamily="18" charset="0"/>
                </a:rPr>
                <a:t>),  (p, </a:t>
              </a:r>
              <a:r>
                <a:rPr lang="en-US" altLang="en-US" sz="2400" u="none" dirty="0" err="1" smtClean="0">
                  <a:solidFill>
                    <a:srgbClr val="00B050"/>
                  </a:solidFill>
                  <a:latin typeface="Cambria" panose="02040503050406030204" pitchFamily="18" charset="0"/>
                </a:rPr>
                <a:t>za</a:t>
              </a:r>
              <a:r>
                <a:rPr lang="en-US" altLang="en-US" sz="2400" u="none" dirty="0" smtClean="0">
                  <a:solidFill>
                    <a:srgbClr val="00B050"/>
                  </a:solidFill>
                  <a:latin typeface="Cambria" panose="02040503050406030204" pitchFamily="18" charset="0"/>
                </a:rPr>
                <a:t>, </a:t>
              </a:r>
              <a:r>
                <a:rPr lang="en-US" altLang="en-US" sz="2400" u="none" dirty="0" err="1" smtClean="0">
                  <a:solidFill>
                    <a:srgbClr val="00B050"/>
                  </a:solidFill>
                  <a:latin typeface="Cambria" panose="02040503050406030204" pitchFamily="18" charset="0"/>
                </a:rPr>
                <a:t>xn</a:t>
              </a:r>
              <a:r>
                <a:rPr lang="en-US" altLang="en-US" sz="2400" u="none" dirty="0" smtClean="0">
                  <a:solidFill>
                    <a:srgbClr val="00B050"/>
                  </a:solidFill>
                  <a:latin typeface="Cambria" panose="02040503050406030204" pitchFamily="18" charset="0"/>
                </a:rPr>
                <a:t>) ……</a:t>
              </a:r>
              <a:endParaRPr lang="en-US" altLang="en-US" sz="2400" u="none" dirty="0">
                <a:solidFill>
                  <a:srgbClr val="00B050"/>
                </a:solidFill>
                <a:latin typeface="Cambria" panose="02040503050406030204" pitchFamily="18" charset="0"/>
              </a:endParaRPr>
            </a:p>
          </p:txBody>
        </p:sp>
        <p:cxnSp>
          <p:nvCxnSpPr>
            <p:cNvPr id="19" name="Straight Arrow Connector 18"/>
            <p:cNvCxnSpPr/>
            <p:nvPr/>
          </p:nvCxnSpPr>
          <p:spPr>
            <a:xfrm flipH="1" flipV="1">
              <a:off x="3906582" y="4077072"/>
              <a:ext cx="1241482" cy="1234230"/>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650446" y="1691998"/>
            <a:ext cx="3275320" cy="1951316"/>
            <a:chOff x="1650446" y="1691998"/>
            <a:chExt cx="3275320" cy="1951316"/>
          </a:xfrm>
        </p:grpSpPr>
        <p:sp>
          <p:nvSpPr>
            <p:cNvPr id="27" name="Text Box 4"/>
            <p:cNvSpPr txBox="1">
              <a:spLocks noChangeArrowheads="1"/>
            </p:cNvSpPr>
            <p:nvPr/>
          </p:nvSpPr>
          <p:spPr bwMode="auto">
            <a:xfrm>
              <a:off x="1650446" y="1691998"/>
              <a:ext cx="3275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algn="ctr"/>
              <a:r>
                <a:rPr lang="en-US" altLang="en-US" sz="2400" u="none" dirty="0" smtClean="0">
                  <a:solidFill>
                    <a:srgbClr val="FF6600"/>
                  </a:solidFill>
                  <a:latin typeface="Cambria" panose="02040503050406030204" pitchFamily="18" charset="0"/>
                </a:rPr>
                <a:t>H.I. Fusion-Evaporation</a:t>
              </a:r>
            </a:p>
            <a:p>
              <a:pPr algn="ctr"/>
              <a:r>
                <a:rPr lang="en-US" altLang="en-US" sz="2400" u="none" dirty="0" smtClean="0">
                  <a:solidFill>
                    <a:srgbClr val="FF6600"/>
                  </a:solidFill>
                  <a:latin typeface="Cambria" panose="02040503050406030204" pitchFamily="18" charset="0"/>
                </a:rPr>
                <a:t>In-Flight</a:t>
              </a:r>
            </a:p>
            <a:p>
              <a:pPr algn="ctr"/>
              <a:r>
                <a:rPr lang="en-US" altLang="en-US" sz="2400" u="none" dirty="0">
                  <a:solidFill>
                    <a:srgbClr val="FF6600"/>
                  </a:solidFill>
                  <a:latin typeface="Cambria" panose="02040503050406030204" pitchFamily="18" charset="0"/>
                </a:rPr>
                <a:t>I</a:t>
              </a:r>
              <a:r>
                <a:rPr lang="en-US" altLang="en-US" sz="2400" u="none" dirty="0" smtClean="0">
                  <a:solidFill>
                    <a:srgbClr val="FF6600"/>
                  </a:solidFill>
                  <a:latin typeface="Cambria" panose="02040503050406030204" pitchFamily="18" charset="0"/>
                </a:rPr>
                <a:t>nverse Kinematics</a:t>
              </a:r>
              <a:endParaRPr lang="en-US" altLang="en-US" sz="2400" u="none" dirty="0">
                <a:solidFill>
                  <a:srgbClr val="FF6600"/>
                </a:solidFill>
                <a:latin typeface="Cambria" panose="02040503050406030204" pitchFamily="18" charset="0"/>
              </a:endParaRPr>
            </a:p>
          </p:txBody>
        </p:sp>
        <p:cxnSp>
          <p:nvCxnSpPr>
            <p:cNvPr id="28" name="Straight Arrow Connector 27"/>
            <p:cNvCxnSpPr/>
            <p:nvPr/>
          </p:nvCxnSpPr>
          <p:spPr>
            <a:xfrm>
              <a:off x="3419872" y="2892327"/>
              <a:ext cx="531387" cy="750987"/>
            </a:xfrm>
            <a:prstGeom prst="straightConnector1">
              <a:avLst/>
            </a:prstGeom>
            <a:ln w="34925">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412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xit" presetSubtype="0" fill="hold"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xit" presetSubtype="0" fill="hold" nodeType="with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Themba Layout with N Area..jpg"/>
          <p:cNvPicPr/>
          <p:nvPr/>
        </p:nvPicPr>
        <p:blipFill>
          <a:blip r:embed="rId2" cstate="print"/>
          <a:stretch>
            <a:fillRect/>
          </a:stretch>
        </p:blipFill>
        <p:spPr>
          <a:xfrm>
            <a:off x="2123728" y="908720"/>
            <a:ext cx="5247332" cy="5949280"/>
          </a:xfrm>
          <a:prstGeom prst="rect">
            <a:avLst/>
          </a:prstGeom>
        </p:spPr>
      </p:pic>
      <p:sp>
        <p:nvSpPr>
          <p:cNvPr id="5" name="Rectangle 4"/>
          <p:cNvSpPr>
            <a:spLocks noChangeArrowheads="1"/>
          </p:cNvSpPr>
          <p:nvPr/>
        </p:nvSpPr>
        <p:spPr bwMode="auto">
          <a:xfrm>
            <a:off x="1691680" y="169857"/>
            <a:ext cx="59076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US" altLang="en-US" sz="3200" u="none" dirty="0" smtClean="0">
                <a:solidFill>
                  <a:srgbClr val="FF0000"/>
                </a:solidFill>
                <a:latin typeface="Cambria" panose="02040503050406030204" pitchFamily="18" charset="0"/>
              </a:rPr>
              <a:t>Additions to the existing facility</a:t>
            </a:r>
            <a:endParaRPr lang="en-GB" altLang="en-US" sz="3200" u="none" dirty="0">
              <a:solidFill>
                <a:srgbClr val="FF000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iThemba C70 layout 19-3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209" y="1103472"/>
            <a:ext cx="748665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9"/>
          <p:cNvGrpSpPr>
            <a:grpSpLocks/>
          </p:cNvGrpSpPr>
          <p:nvPr/>
        </p:nvGrpSpPr>
        <p:grpSpPr bwMode="auto">
          <a:xfrm>
            <a:off x="821484" y="1594932"/>
            <a:ext cx="1390650" cy="1919288"/>
            <a:chOff x="904755" y="1170972"/>
            <a:chExt cx="1390124" cy="1919469"/>
          </a:xfrm>
        </p:grpSpPr>
        <p:sp>
          <p:nvSpPr>
            <p:cNvPr id="35870" name="TextBox 10"/>
            <p:cNvSpPr txBox="1">
              <a:spLocks noChangeArrowheads="1"/>
            </p:cNvSpPr>
            <p:nvPr/>
          </p:nvSpPr>
          <p:spPr bwMode="auto">
            <a:xfrm>
              <a:off x="904755" y="1170972"/>
              <a:ext cx="13901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a:solidFill>
                    <a:srgbClr val="FF0000"/>
                  </a:solidFill>
                </a:rPr>
                <a:t>Low-energy</a:t>
              </a:r>
            </a:p>
            <a:p>
              <a:pPr eaLnBrk="1" hangingPunct="1"/>
              <a:r>
                <a:rPr lang="en-ZA" altLang="en-US" u="none">
                  <a:solidFill>
                    <a:srgbClr val="FF0000"/>
                  </a:solidFill>
                </a:rPr>
                <a:t>beamlines</a:t>
              </a:r>
              <a:endParaRPr lang="en-ZA" altLang="en-US"/>
            </a:p>
          </p:txBody>
        </p:sp>
        <p:cxnSp>
          <p:nvCxnSpPr>
            <p:cNvPr id="13" name="Straight Arrow Connector 12"/>
            <p:cNvCxnSpPr/>
            <p:nvPr/>
          </p:nvCxnSpPr>
          <p:spPr>
            <a:xfrm rot="16200000" flipH="1">
              <a:off x="1168681" y="2187996"/>
              <a:ext cx="1238367" cy="5665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36"/>
          <p:cNvGrpSpPr>
            <a:grpSpLocks/>
          </p:cNvGrpSpPr>
          <p:nvPr/>
        </p:nvGrpSpPr>
        <p:grpSpPr bwMode="auto">
          <a:xfrm>
            <a:off x="3101766" y="2890332"/>
            <a:ext cx="1673225" cy="1247775"/>
            <a:chOff x="3256344" y="2399818"/>
            <a:chExt cx="1672253" cy="1248139"/>
          </a:xfrm>
        </p:grpSpPr>
        <p:sp>
          <p:nvSpPr>
            <p:cNvPr id="35868" name="TextBox 7"/>
            <p:cNvSpPr txBox="1">
              <a:spLocks noChangeArrowheads="1"/>
            </p:cNvSpPr>
            <p:nvPr/>
          </p:nvSpPr>
          <p:spPr bwMode="auto">
            <a:xfrm>
              <a:off x="3256344" y="2399818"/>
              <a:ext cx="1672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a:solidFill>
                    <a:srgbClr val="FF0000"/>
                  </a:solidFill>
                </a:rPr>
                <a:t>Mass analyser</a:t>
              </a:r>
              <a:endParaRPr lang="en-ZA" altLang="en-US"/>
            </a:p>
          </p:txBody>
        </p:sp>
        <p:cxnSp>
          <p:nvCxnSpPr>
            <p:cNvPr id="14" name="Straight Arrow Connector 13"/>
            <p:cNvCxnSpPr/>
            <p:nvPr/>
          </p:nvCxnSpPr>
          <p:spPr>
            <a:xfrm rot="5400000">
              <a:off x="3085397" y="3075607"/>
              <a:ext cx="892435" cy="2522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5"/>
          <p:cNvGrpSpPr>
            <a:grpSpLocks/>
          </p:cNvGrpSpPr>
          <p:nvPr/>
        </p:nvGrpSpPr>
        <p:grpSpPr bwMode="auto">
          <a:xfrm>
            <a:off x="714954" y="4298445"/>
            <a:ext cx="2051050" cy="1212850"/>
            <a:chOff x="881605" y="3858229"/>
            <a:chExt cx="2050648" cy="1212353"/>
          </a:xfrm>
        </p:grpSpPr>
        <p:sp>
          <p:nvSpPr>
            <p:cNvPr id="35866" name="TextBox 6"/>
            <p:cNvSpPr txBox="1">
              <a:spLocks noChangeArrowheads="1"/>
            </p:cNvSpPr>
            <p:nvPr/>
          </p:nvSpPr>
          <p:spPr bwMode="auto">
            <a:xfrm>
              <a:off x="881605" y="4701250"/>
              <a:ext cx="1479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a:solidFill>
                    <a:srgbClr val="FF0000"/>
                  </a:solidFill>
                </a:rPr>
                <a:t>Beam cooler</a:t>
              </a:r>
              <a:endParaRPr lang="en-ZA" altLang="en-US"/>
            </a:p>
          </p:txBody>
        </p:sp>
        <p:cxnSp>
          <p:nvCxnSpPr>
            <p:cNvPr id="15" name="Straight Arrow Connector 14"/>
            <p:cNvCxnSpPr/>
            <p:nvPr/>
          </p:nvCxnSpPr>
          <p:spPr>
            <a:xfrm flipV="1">
              <a:off x="1945022" y="3858229"/>
              <a:ext cx="987231" cy="852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34"/>
          <p:cNvGrpSpPr>
            <a:grpSpLocks/>
          </p:cNvGrpSpPr>
          <p:nvPr/>
        </p:nvGrpSpPr>
        <p:grpSpPr bwMode="auto">
          <a:xfrm>
            <a:off x="935948" y="5368709"/>
            <a:ext cx="2908300" cy="1336675"/>
            <a:chOff x="985777" y="4959752"/>
            <a:chExt cx="2909103" cy="1336161"/>
          </a:xfrm>
        </p:grpSpPr>
        <p:sp>
          <p:nvSpPr>
            <p:cNvPr id="35864" name="TextBox 5"/>
            <p:cNvSpPr txBox="1">
              <a:spLocks noChangeArrowheads="1"/>
            </p:cNvSpPr>
            <p:nvPr/>
          </p:nvSpPr>
          <p:spPr bwMode="auto">
            <a:xfrm>
              <a:off x="985777" y="5372583"/>
              <a:ext cx="15055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a:solidFill>
                    <a:srgbClr val="FF0000"/>
                  </a:solidFill>
                </a:rPr>
                <a:t>Target / ion-</a:t>
              </a:r>
            </a:p>
            <a:p>
              <a:pPr eaLnBrk="1" hangingPunct="1"/>
              <a:r>
                <a:rPr lang="en-ZA" altLang="en-US" u="none">
                  <a:solidFill>
                    <a:srgbClr val="FF0000"/>
                  </a:solidFill>
                </a:rPr>
                <a:t>source </a:t>
              </a:r>
            </a:p>
            <a:p>
              <a:pPr eaLnBrk="1" hangingPunct="1"/>
              <a:r>
                <a:rPr lang="en-ZA" altLang="en-US" u="none">
                  <a:solidFill>
                    <a:srgbClr val="FF0000"/>
                  </a:solidFill>
                </a:rPr>
                <a:t>maintenance</a:t>
              </a:r>
              <a:endParaRPr lang="en-ZA" altLang="en-US"/>
            </a:p>
          </p:txBody>
        </p:sp>
        <p:cxnSp>
          <p:nvCxnSpPr>
            <p:cNvPr id="16" name="Straight Arrow Connector 15"/>
            <p:cNvCxnSpPr/>
            <p:nvPr/>
          </p:nvCxnSpPr>
          <p:spPr>
            <a:xfrm flipV="1">
              <a:off x="2349816" y="4959752"/>
              <a:ext cx="1545064" cy="66490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33"/>
          <p:cNvGrpSpPr>
            <a:grpSpLocks/>
          </p:cNvGrpSpPr>
          <p:nvPr/>
        </p:nvGrpSpPr>
        <p:grpSpPr bwMode="auto">
          <a:xfrm>
            <a:off x="4732337" y="5608047"/>
            <a:ext cx="2081212" cy="1035050"/>
            <a:chOff x="4776487" y="5158451"/>
            <a:chExt cx="2081968" cy="1034876"/>
          </a:xfrm>
        </p:grpSpPr>
        <p:sp>
          <p:nvSpPr>
            <p:cNvPr id="35862" name="TextBox 4"/>
            <p:cNvSpPr txBox="1">
              <a:spLocks noChangeArrowheads="1"/>
            </p:cNvSpPr>
            <p:nvPr/>
          </p:nvSpPr>
          <p:spPr bwMode="auto">
            <a:xfrm>
              <a:off x="5198962" y="5823995"/>
              <a:ext cx="1659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a:solidFill>
                    <a:srgbClr val="FF0000"/>
                  </a:solidFill>
                </a:rPr>
                <a:t>Target storage</a:t>
              </a:r>
              <a:endParaRPr lang="en-ZA" altLang="en-US"/>
            </a:p>
          </p:txBody>
        </p:sp>
        <p:cxnSp>
          <p:nvCxnSpPr>
            <p:cNvPr id="17" name="Straight Arrow Connector 16"/>
            <p:cNvCxnSpPr/>
            <p:nvPr/>
          </p:nvCxnSpPr>
          <p:spPr>
            <a:xfrm rot="16200000" flipV="1">
              <a:off x="4678205" y="5256733"/>
              <a:ext cx="674574" cy="47801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32"/>
          <p:cNvGrpSpPr>
            <a:grpSpLocks/>
          </p:cNvGrpSpPr>
          <p:nvPr/>
        </p:nvGrpSpPr>
        <p:grpSpPr bwMode="auto">
          <a:xfrm>
            <a:off x="5162864" y="5300446"/>
            <a:ext cx="1684337" cy="801687"/>
            <a:chOff x="5183530" y="4928887"/>
            <a:chExt cx="1683753" cy="801452"/>
          </a:xfrm>
        </p:grpSpPr>
        <p:sp>
          <p:nvSpPr>
            <p:cNvPr id="35860" name="TextBox 3"/>
            <p:cNvSpPr txBox="1">
              <a:spLocks noChangeArrowheads="1"/>
            </p:cNvSpPr>
            <p:nvPr/>
          </p:nvSpPr>
          <p:spPr bwMode="auto">
            <a:xfrm>
              <a:off x="6067064" y="5361007"/>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a:solidFill>
                    <a:srgbClr val="FF0000"/>
                  </a:solidFill>
                </a:rPr>
                <a:t>Robot</a:t>
              </a:r>
              <a:endParaRPr lang="en-ZA" altLang="en-US"/>
            </a:p>
          </p:txBody>
        </p:sp>
        <p:cxnSp>
          <p:nvCxnSpPr>
            <p:cNvPr id="18" name="Straight Arrow Connector 17"/>
            <p:cNvCxnSpPr>
              <a:stCxn id="35860" idx="1"/>
            </p:cNvCxnSpPr>
            <p:nvPr/>
          </p:nvCxnSpPr>
          <p:spPr>
            <a:xfrm rot="10800000">
              <a:off x="5183530" y="4928887"/>
              <a:ext cx="883930" cy="6173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31"/>
          <p:cNvGrpSpPr>
            <a:grpSpLocks/>
          </p:cNvGrpSpPr>
          <p:nvPr/>
        </p:nvGrpSpPr>
        <p:grpSpPr bwMode="auto">
          <a:xfrm>
            <a:off x="3635896" y="4798507"/>
            <a:ext cx="4524375" cy="993775"/>
            <a:chOff x="3784922" y="4375233"/>
            <a:chExt cx="4523373" cy="993569"/>
          </a:xfrm>
        </p:grpSpPr>
        <p:sp>
          <p:nvSpPr>
            <p:cNvPr id="35857" name="TextBox 2"/>
            <p:cNvSpPr txBox="1">
              <a:spLocks noChangeArrowheads="1"/>
            </p:cNvSpPr>
            <p:nvPr/>
          </p:nvSpPr>
          <p:spPr bwMode="auto">
            <a:xfrm>
              <a:off x="6597570" y="4722471"/>
              <a:ext cx="1710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a:solidFill>
                    <a:srgbClr val="FF0000"/>
                  </a:solidFill>
                </a:rPr>
                <a:t>RIB production</a:t>
              </a:r>
            </a:p>
            <a:p>
              <a:pPr eaLnBrk="1" hangingPunct="1"/>
              <a:r>
                <a:rPr lang="en-ZA" altLang="en-US" u="none">
                  <a:solidFill>
                    <a:srgbClr val="FF0000"/>
                  </a:solidFill>
                </a:rPr>
                <a:t>stations</a:t>
              </a:r>
              <a:endParaRPr lang="en-ZA" altLang="en-US"/>
            </a:p>
          </p:txBody>
        </p:sp>
        <p:cxnSp>
          <p:nvCxnSpPr>
            <p:cNvPr id="19" name="Straight Arrow Connector 18"/>
            <p:cNvCxnSpPr/>
            <p:nvPr/>
          </p:nvCxnSpPr>
          <p:spPr>
            <a:xfrm rot="10800000">
              <a:off x="3784922" y="4375233"/>
              <a:ext cx="2766400" cy="6475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527707" y="4481574"/>
              <a:ext cx="2034724" cy="4380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38"/>
          <p:cNvGrpSpPr>
            <a:grpSpLocks/>
          </p:cNvGrpSpPr>
          <p:nvPr/>
        </p:nvGrpSpPr>
        <p:grpSpPr bwMode="auto">
          <a:xfrm>
            <a:off x="1889875" y="1177420"/>
            <a:ext cx="1839030" cy="1838903"/>
            <a:chOff x="1749707" y="754283"/>
            <a:chExt cx="1838590" cy="1838652"/>
          </a:xfrm>
        </p:grpSpPr>
        <p:sp>
          <p:nvSpPr>
            <p:cNvPr id="35855" name="TextBox 9"/>
            <p:cNvSpPr txBox="1">
              <a:spLocks noChangeArrowheads="1"/>
            </p:cNvSpPr>
            <p:nvPr/>
          </p:nvSpPr>
          <p:spPr bwMode="auto">
            <a:xfrm>
              <a:off x="1749707" y="754283"/>
              <a:ext cx="1838590"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dirty="0" smtClean="0">
                  <a:solidFill>
                    <a:srgbClr val="FF0000"/>
                  </a:solidFill>
                </a:rPr>
                <a:t>To injector/SSC</a:t>
              </a:r>
              <a:endParaRPr lang="en-ZA" altLang="en-US" dirty="0"/>
            </a:p>
          </p:txBody>
        </p:sp>
        <p:cxnSp>
          <p:nvCxnSpPr>
            <p:cNvPr id="28" name="Straight Arrow Connector 27"/>
            <p:cNvCxnSpPr/>
            <p:nvPr/>
          </p:nvCxnSpPr>
          <p:spPr>
            <a:xfrm flipH="1">
              <a:off x="2061111" y="1123617"/>
              <a:ext cx="377399" cy="146931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37"/>
          <p:cNvGrpSpPr>
            <a:grpSpLocks/>
          </p:cNvGrpSpPr>
          <p:nvPr/>
        </p:nvGrpSpPr>
        <p:grpSpPr bwMode="auto">
          <a:xfrm>
            <a:off x="2501691" y="1929626"/>
            <a:ext cx="1800225" cy="1924050"/>
            <a:chOff x="2583083" y="1483489"/>
            <a:chExt cx="1800493" cy="1923328"/>
          </a:xfrm>
        </p:grpSpPr>
        <p:sp>
          <p:nvSpPr>
            <p:cNvPr id="35853" name="TextBox 8"/>
            <p:cNvSpPr txBox="1">
              <a:spLocks noChangeArrowheads="1"/>
            </p:cNvSpPr>
            <p:nvPr/>
          </p:nvSpPr>
          <p:spPr bwMode="auto">
            <a:xfrm>
              <a:off x="2583083" y="1483489"/>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ZA" altLang="en-US" u="none">
                  <a:solidFill>
                    <a:srgbClr val="FF0000"/>
                  </a:solidFill>
                </a:rPr>
                <a:t>Charge breeder</a:t>
              </a:r>
              <a:endParaRPr lang="en-ZA" altLang="en-US"/>
            </a:p>
          </p:txBody>
        </p:sp>
        <p:cxnSp>
          <p:nvCxnSpPr>
            <p:cNvPr id="29" name="Straight Arrow Connector 28"/>
            <p:cNvCxnSpPr/>
            <p:nvPr/>
          </p:nvCxnSpPr>
          <p:spPr>
            <a:xfrm rot="5400000">
              <a:off x="2211157" y="2434727"/>
              <a:ext cx="1520254" cy="4239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3261422" y="188640"/>
            <a:ext cx="2941831" cy="584775"/>
          </a:xfrm>
          <a:prstGeom prst="rect">
            <a:avLst/>
          </a:prstGeom>
          <a:noFill/>
        </p:spPr>
        <p:txBody>
          <a:bodyPr wrap="none">
            <a:spAutoFit/>
          </a:bodyPr>
          <a:lstStyle/>
          <a:p>
            <a:pPr>
              <a:defRPr/>
            </a:pPr>
            <a:r>
              <a:rPr lang="en-ZA" sz="3200" u="none" dirty="0">
                <a:solidFill>
                  <a:srgbClr val="FF0000"/>
                </a:solidFill>
                <a:latin typeface="Cambria" panose="02040503050406030204" pitchFamily="18" charset="0"/>
              </a:rPr>
              <a:t>RIB </a:t>
            </a:r>
            <a:r>
              <a:rPr lang="en-ZA" sz="3200" u="none" dirty="0" smtClean="0">
                <a:solidFill>
                  <a:srgbClr val="FF0000"/>
                </a:solidFill>
                <a:latin typeface="Cambria" panose="02040503050406030204" pitchFamily="18" charset="0"/>
              </a:rPr>
              <a:t>Production</a:t>
            </a:r>
            <a:endParaRPr lang="en-ZA" sz="3200"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624035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idx="4294967295"/>
          </p:nvPr>
        </p:nvSpPr>
        <p:spPr>
          <a:xfrm>
            <a:off x="1403648" y="-99392"/>
            <a:ext cx="6264696" cy="1143000"/>
          </a:xfrm>
        </p:spPr>
        <p:txBody>
          <a:bodyPr/>
          <a:lstStyle/>
          <a:p>
            <a:pPr algn="l" eaLnBrk="1" hangingPunct="1"/>
            <a:r>
              <a:rPr lang="en-GB" sz="3200" dirty="0" smtClean="0">
                <a:solidFill>
                  <a:srgbClr val="FF0000"/>
                </a:solidFill>
                <a:latin typeface="Cambria" panose="02040503050406030204" pitchFamily="18" charset="0"/>
              </a:rPr>
              <a:t>A New Cyclotron at  </a:t>
            </a:r>
            <a:r>
              <a:rPr lang="en-GB" sz="3200" dirty="0" err="1" smtClean="0">
                <a:solidFill>
                  <a:srgbClr val="FF0000"/>
                </a:solidFill>
                <a:latin typeface="Cambria" panose="02040503050406030204" pitchFamily="18" charset="0"/>
              </a:rPr>
              <a:t>iThemba</a:t>
            </a:r>
            <a:r>
              <a:rPr lang="en-GB" sz="3200" dirty="0" smtClean="0">
                <a:solidFill>
                  <a:srgbClr val="FF0000"/>
                </a:solidFill>
                <a:latin typeface="Cambria" panose="02040503050406030204" pitchFamily="18" charset="0"/>
              </a:rPr>
              <a:t> LABS</a:t>
            </a:r>
            <a:endParaRPr lang="en-AU" sz="3200" dirty="0" smtClean="0">
              <a:solidFill>
                <a:srgbClr val="FF0000"/>
              </a:solidFill>
              <a:latin typeface="Cambria" panose="02040503050406030204" pitchFamily="18" charset="0"/>
            </a:endParaRPr>
          </a:p>
        </p:txBody>
      </p:sp>
      <p:sp>
        <p:nvSpPr>
          <p:cNvPr id="177159" name="Text Box 7"/>
          <p:cNvSpPr txBox="1">
            <a:spLocks noChangeArrowheads="1"/>
          </p:cNvSpPr>
          <p:nvPr/>
        </p:nvSpPr>
        <p:spPr bwMode="auto">
          <a:xfrm>
            <a:off x="467544" y="4149080"/>
            <a:ext cx="8280722" cy="1446550"/>
          </a:xfrm>
          <a:prstGeom prst="rect">
            <a:avLst/>
          </a:prstGeom>
          <a:noFill/>
          <a:ln w="9525">
            <a:noFill/>
            <a:miter lim="800000"/>
            <a:headEnd/>
            <a:tailEnd/>
          </a:ln>
        </p:spPr>
        <p:txBody>
          <a:bodyPr wrap="square">
            <a:spAutoFit/>
          </a:bodyPr>
          <a:lstStyle/>
          <a:p>
            <a:r>
              <a:rPr lang="en-US" sz="2400" u="none" dirty="0" smtClean="0">
                <a:solidFill>
                  <a:srgbClr val="FFFF00"/>
                </a:solidFill>
                <a:latin typeface="Cambria" panose="02040503050406030204" pitchFamily="18" charset="0"/>
              </a:rPr>
              <a:t>Department of Science &amp; Technology</a:t>
            </a:r>
          </a:p>
          <a:p>
            <a:pPr marL="342900" indent="-342900">
              <a:buFont typeface="Arial" panose="020B0604020202020204" pitchFamily="34" charset="0"/>
              <a:buChar char="•"/>
            </a:pPr>
            <a:r>
              <a:rPr lang="en-US" sz="2000" dirty="0" smtClean="0">
                <a:solidFill>
                  <a:srgbClr val="FFFF00"/>
                </a:solidFill>
                <a:latin typeface="Cambria" panose="02040503050406030204" pitchFamily="18" charset="0"/>
              </a:rPr>
              <a:t>Developing South African Research Infrastructure Roadmap </a:t>
            </a:r>
          </a:p>
          <a:p>
            <a:pPr marL="342900" indent="-342900">
              <a:buFont typeface="Arial" panose="020B0604020202020204" pitchFamily="34" charset="0"/>
              <a:buChar char="•"/>
            </a:pPr>
            <a:r>
              <a:rPr lang="en-US" sz="2000" u="none" dirty="0" err="1" smtClean="0">
                <a:solidFill>
                  <a:srgbClr val="FFFF00"/>
                </a:solidFill>
                <a:latin typeface="Cambria" panose="02040503050406030204" pitchFamily="18" charset="0"/>
              </a:rPr>
              <a:t>iThemba</a:t>
            </a:r>
            <a:r>
              <a:rPr lang="en-US" sz="2000" u="none" dirty="0" smtClean="0">
                <a:solidFill>
                  <a:srgbClr val="FFFF00"/>
                </a:solidFill>
                <a:latin typeface="Cambria" panose="02040503050406030204" pitchFamily="18" charset="0"/>
              </a:rPr>
              <a:t> LABS upgrade Ranked Highly</a:t>
            </a:r>
            <a:endParaRPr lang="en-US" sz="2000" u="none" dirty="0" smtClean="0">
              <a:solidFill>
                <a:srgbClr val="FFFF00"/>
              </a:solidFill>
              <a:latin typeface="Cambria" panose="02040503050406030204" pitchFamily="18" charset="0"/>
            </a:endParaRPr>
          </a:p>
          <a:p>
            <a:endParaRPr lang="en-US" sz="2400" u="none" dirty="0" smtClean="0">
              <a:solidFill>
                <a:srgbClr val="FFFF00"/>
              </a:solidFill>
              <a:latin typeface="Cambria" panose="02040503050406030204" pitchFamily="18" charset="0"/>
            </a:endParaRPr>
          </a:p>
        </p:txBody>
      </p:sp>
      <p:sp>
        <p:nvSpPr>
          <p:cNvPr id="4" name="Text Box 7"/>
          <p:cNvSpPr txBox="1">
            <a:spLocks noChangeArrowheads="1"/>
          </p:cNvSpPr>
          <p:nvPr/>
        </p:nvSpPr>
        <p:spPr bwMode="auto">
          <a:xfrm>
            <a:off x="587402" y="2641912"/>
            <a:ext cx="7784658" cy="1446550"/>
          </a:xfrm>
          <a:prstGeom prst="rect">
            <a:avLst/>
          </a:prstGeom>
          <a:noFill/>
          <a:ln w="9525">
            <a:noFill/>
            <a:miter lim="800000"/>
            <a:headEnd/>
            <a:tailEnd/>
          </a:ln>
        </p:spPr>
        <p:txBody>
          <a:bodyPr wrap="square">
            <a:spAutoFit/>
          </a:bodyPr>
          <a:lstStyle/>
          <a:p>
            <a:r>
              <a:rPr lang="en-US" sz="2400" u="none" dirty="0" smtClean="0">
                <a:solidFill>
                  <a:srgbClr val="FFFF00"/>
                </a:solidFill>
                <a:latin typeface="Cambria" panose="02040503050406030204" pitchFamily="18" charset="0"/>
              </a:rPr>
              <a:t>National Research Foundation</a:t>
            </a:r>
          </a:p>
          <a:p>
            <a:pPr marL="342900" indent="-342900">
              <a:buFont typeface="Arial" panose="020B0604020202020204" pitchFamily="34" charset="0"/>
              <a:buChar char="•"/>
            </a:pPr>
            <a:r>
              <a:rPr lang="en-US" sz="2000" dirty="0" smtClean="0">
                <a:solidFill>
                  <a:srgbClr val="FFFF00"/>
                </a:solidFill>
                <a:latin typeface="Cambria" panose="02040503050406030204" pitchFamily="18" charset="0"/>
              </a:rPr>
              <a:t>RIB Project Strongly Supported </a:t>
            </a:r>
          </a:p>
          <a:p>
            <a:pPr marL="342900" indent="-342900">
              <a:buFont typeface="Arial" panose="020B0604020202020204" pitchFamily="34" charset="0"/>
              <a:buChar char="•"/>
            </a:pPr>
            <a:r>
              <a:rPr lang="en-US" sz="2000" dirty="0" smtClean="0">
                <a:solidFill>
                  <a:srgbClr val="FFFF00"/>
                </a:solidFill>
                <a:latin typeface="Cambria" panose="02040503050406030204" pitchFamily="18" charset="0"/>
              </a:rPr>
              <a:t>R32M Technical Design Study &amp; Low Energy Facility</a:t>
            </a:r>
            <a:endParaRPr lang="en-US" sz="2000" u="none" dirty="0" smtClean="0">
              <a:solidFill>
                <a:srgbClr val="FFFF00"/>
              </a:solidFill>
              <a:latin typeface="Cambria" panose="02040503050406030204" pitchFamily="18" charset="0"/>
            </a:endParaRPr>
          </a:p>
          <a:p>
            <a:endParaRPr lang="en-US" sz="2400" u="none" dirty="0" smtClean="0">
              <a:solidFill>
                <a:srgbClr val="FFFF00"/>
              </a:solidFill>
              <a:latin typeface="Cambria" panose="02040503050406030204" pitchFamily="18" charset="0"/>
            </a:endParaRPr>
          </a:p>
        </p:txBody>
      </p:sp>
      <p:sp>
        <p:nvSpPr>
          <p:cNvPr id="5" name="Text Box 7"/>
          <p:cNvSpPr txBox="1">
            <a:spLocks noChangeArrowheads="1"/>
          </p:cNvSpPr>
          <p:nvPr/>
        </p:nvSpPr>
        <p:spPr bwMode="auto">
          <a:xfrm>
            <a:off x="646623" y="1484784"/>
            <a:ext cx="5976466" cy="769441"/>
          </a:xfrm>
          <a:prstGeom prst="rect">
            <a:avLst/>
          </a:prstGeom>
          <a:noFill/>
          <a:ln w="9525">
            <a:noFill/>
            <a:miter lim="800000"/>
            <a:headEnd/>
            <a:tailEnd/>
          </a:ln>
        </p:spPr>
        <p:txBody>
          <a:bodyPr wrap="square">
            <a:spAutoFit/>
          </a:bodyPr>
          <a:lstStyle/>
          <a:p>
            <a:r>
              <a:rPr lang="en-US" sz="2400" u="none" dirty="0" err="1" smtClean="0">
                <a:solidFill>
                  <a:srgbClr val="FFFF00"/>
                </a:solidFill>
                <a:latin typeface="Cambria" panose="02040503050406030204" pitchFamily="18" charset="0"/>
              </a:rPr>
              <a:t>iThemba</a:t>
            </a:r>
            <a:r>
              <a:rPr lang="en-US" sz="2400" u="none" dirty="0" smtClean="0">
                <a:solidFill>
                  <a:srgbClr val="FFFF00"/>
                </a:solidFill>
                <a:latin typeface="Cambria" panose="02040503050406030204" pitchFamily="18" charset="0"/>
              </a:rPr>
              <a:t> LABS</a:t>
            </a:r>
          </a:p>
          <a:p>
            <a:pPr marL="342900" indent="-342900">
              <a:buFont typeface="Arial" panose="020B0604020202020204" pitchFamily="34" charset="0"/>
              <a:buChar char="•"/>
            </a:pPr>
            <a:r>
              <a:rPr lang="en-US" sz="2000" dirty="0" smtClean="0">
                <a:solidFill>
                  <a:srgbClr val="FFFF00"/>
                </a:solidFill>
                <a:latin typeface="Cambria" panose="02040503050406030204" pitchFamily="18" charset="0"/>
              </a:rPr>
              <a:t>Flagship Project</a:t>
            </a:r>
            <a:endParaRPr lang="en-US" sz="2000" u="none" dirty="0" smtClean="0">
              <a:solidFill>
                <a:srgbClr val="FFFF00"/>
              </a:solidFill>
              <a:latin typeface="Cambria" panose="02040503050406030204" pitchFamily="18" charset="0"/>
            </a:endParaRPr>
          </a:p>
        </p:txBody>
      </p:sp>
    </p:spTree>
    <p:extLst>
      <p:ext uri="{BB962C8B-B14F-4D97-AF65-F5344CB8AC3E}">
        <p14:creationId xmlns:p14="http://schemas.microsoft.com/office/powerpoint/2010/main" val="34679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7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9"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8695" y="-99392"/>
            <a:ext cx="7358114" cy="1077218"/>
          </a:xfrm>
          <a:prstGeom prst="rect">
            <a:avLst/>
          </a:prstGeom>
        </p:spPr>
        <p:txBody>
          <a:bodyPr wrap="square">
            <a:spAutoFit/>
          </a:bodyPr>
          <a:lstStyle/>
          <a:p>
            <a:r>
              <a:rPr lang="en-ZA" sz="3200" dirty="0" smtClean="0">
                <a:solidFill>
                  <a:srgbClr val="FF0000"/>
                </a:solidFill>
                <a:latin typeface="Cambria" panose="02040503050406030204" pitchFamily="18" charset="0"/>
              </a:rPr>
              <a:t>RIB Target/Ion-</a:t>
            </a:r>
            <a:r>
              <a:rPr lang="en-ZA" sz="3200" dirty="0" err="1" smtClean="0">
                <a:solidFill>
                  <a:srgbClr val="FF0000"/>
                </a:solidFill>
                <a:latin typeface="Cambria" panose="02040503050406030204" pitchFamily="18" charset="0"/>
              </a:rPr>
              <a:t>SourceTest</a:t>
            </a:r>
            <a:r>
              <a:rPr lang="en-ZA" sz="3200" dirty="0" smtClean="0">
                <a:solidFill>
                  <a:srgbClr val="FF0000"/>
                </a:solidFill>
                <a:latin typeface="Cambria" panose="02040503050406030204" pitchFamily="18" charset="0"/>
              </a:rPr>
              <a:t> Facility &amp; Technical Design Study</a:t>
            </a:r>
            <a:endParaRPr lang="en-ZA" sz="3200" b="1" dirty="0">
              <a:solidFill>
                <a:srgbClr val="FF0000"/>
              </a:solidFill>
              <a:latin typeface="Cambria" panose="02040503050406030204" pitchFamily="18" charset="0"/>
            </a:endParaRPr>
          </a:p>
        </p:txBody>
      </p:sp>
      <p:pic>
        <p:nvPicPr>
          <p:cNvPr id="5" name="Picture 4" descr="Vault N version 12.jpg"/>
          <p:cNvPicPr>
            <a:picLocks noChangeAspect="1"/>
          </p:cNvPicPr>
          <p:nvPr/>
        </p:nvPicPr>
        <p:blipFill>
          <a:blip r:embed="rId2" cstate="print"/>
          <a:stretch>
            <a:fillRect/>
          </a:stretch>
        </p:blipFill>
        <p:spPr>
          <a:xfrm>
            <a:off x="214280" y="1233344"/>
            <a:ext cx="4391147" cy="5076006"/>
          </a:xfrm>
          <a:prstGeom prst="rect">
            <a:avLst/>
          </a:prstGeom>
        </p:spPr>
      </p:pic>
      <p:sp>
        <p:nvSpPr>
          <p:cNvPr id="6" name="TextBox 5"/>
          <p:cNvSpPr txBox="1"/>
          <p:nvPr/>
        </p:nvSpPr>
        <p:spPr>
          <a:xfrm>
            <a:off x="4857752" y="1412776"/>
            <a:ext cx="4106736" cy="5509200"/>
          </a:xfrm>
          <a:prstGeom prst="rect">
            <a:avLst/>
          </a:prstGeom>
          <a:noFill/>
        </p:spPr>
        <p:txBody>
          <a:bodyPr wrap="square" rtlCol="0">
            <a:spAutoFit/>
          </a:bodyPr>
          <a:lstStyle/>
          <a:p>
            <a:r>
              <a:rPr lang="en-ZA" sz="3200" dirty="0">
                <a:solidFill>
                  <a:srgbClr val="FFFF00"/>
                </a:solidFill>
              </a:rPr>
              <a:t>Technical Design Study R7M</a:t>
            </a:r>
          </a:p>
          <a:p>
            <a:endParaRPr lang="en-ZA" sz="3200" dirty="0" smtClean="0">
              <a:solidFill>
                <a:srgbClr val="FFFF00"/>
              </a:solidFill>
            </a:endParaRPr>
          </a:p>
          <a:p>
            <a:r>
              <a:rPr lang="en-ZA" sz="3200" dirty="0" smtClean="0">
                <a:solidFill>
                  <a:srgbClr val="FFFF00"/>
                </a:solidFill>
              </a:rPr>
              <a:t>Test </a:t>
            </a:r>
            <a:r>
              <a:rPr lang="en-ZA" sz="3200" dirty="0" smtClean="0">
                <a:solidFill>
                  <a:srgbClr val="FFFF00"/>
                </a:solidFill>
              </a:rPr>
              <a:t>Facility R25M</a:t>
            </a:r>
          </a:p>
          <a:p>
            <a:r>
              <a:rPr lang="en-ZA" sz="3200" dirty="0" smtClean="0">
                <a:solidFill>
                  <a:srgbClr val="FFFF00"/>
                </a:solidFill>
              </a:rPr>
              <a:t>Funded by NRF</a:t>
            </a:r>
          </a:p>
          <a:p>
            <a:endParaRPr lang="en-ZA" sz="2400" dirty="0">
              <a:solidFill>
                <a:srgbClr val="FFFF00"/>
              </a:solidFill>
            </a:endParaRPr>
          </a:p>
          <a:p>
            <a:r>
              <a:rPr lang="en-ZA" sz="2400" dirty="0" smtClean="0">
                <a:solidFill>
                  <a:srgbClr val="FFFF00"/>
                </a:solidFill>
              </a:rPr>
              <a:t>Later to be used for </a:t>
            </a:r>
          </a:p>
          <a:p>
            <a:pPr marL="342900" indent="-342900">
              <a:buFont typeface="Arial" panose="020B0604020202020204" pitchFamily="34" charset="0"/>
              <a:buChar char="•"/>
            </a:pPr>
            <a:r>
              <a:rPr lang="en-ZA" sz="2400" dirty="0" smtClean="0">
                <a:solidFill>
                  <a:srgbClr val="FFFF00"/>
                </a:solidFill>
                <a:sym typeface="Symbol"/>
              </a:rPr>
              <a:t>-decay studies</a:t>
            </a:r>
          </a:p>
          <a:p>
            <a:pPr marL="342900" indent="-342900">
              <a:buFont typeface="Arial" panose="020B0604020202020204" pitchFamily="34" charset="0"/>
              <a:buChar char="•"/>
            </a:pPr>
            <a:r>
              <a:rPr lang="en-ZA" sz="2400" dirty="0" smtClean="0">
                <a:solidFill>
                  <a:srgbClr val="FFFF00"/>
                </a:solidFill>
                <a:sym typeface="Symbol"/>
              </a:rPr>
              <a:t>Materials sciences</a:t>
            </a:r>
          </a:p>
          <a:p>
            <a:pPr marL="342900" indent="-342900">
              <a:buFont typeface="Arial" panose="020B0604020202020204" pitchFamily="34" charset="0"/>
              <a:buChar char="•"/>
            </a:pPr>
            <a:r>
              <a:rPr lang="en-ZA" sz="2400" dirty="0" smtClean="0">
                <a:solidFill>
                  <a:srgbClr val="FFFF00"/>
                </a:solidFill>
                <a:sym typeface="Symbol"/>
              </a:rPr>
              <a:t>Testing fundamental symmetries</a:t>
            </a:r>
            <a:endParaRPr lang="en-ZA" sz="2400" dirty="0" smtClean="0">
              <a:solidFill>
                <a:srgbClr val="FFFF00"/>
              </a:solidFill>
            </a:endParaRPr>
          </a:p>
          <a:p>
            <a:endParaRPr lang="en-ZA" sz="2400" dirty="0">
              <a:solidFill>
                <a:srgbClr val="FFFF00"/>
              </a:solidFill>
            </a:endParaRPr>
          </a:p>
          <a:p>
            <a:endParaRPr lang="en-ZA" sz="2400" dirty="0" smtClean="0">
              <a:solidFill>
                <a:srgbClr val="FFFF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858163" y="1282123"/>
            <a:ext cx="5300000" cy="4055365"/>
          </a:xfrm>
          <a:prstGeom prst="rect">
            <a:avLst/>
          </a:prstGeom>
          <a:noFill/>
          <a:ln w="9525">
            <a:noFill/>
            <a:miter lim="800000"/>
            <a:headEnd/>
            <a:tailEnd/>
          </a:ln>
          <a:effectLst/>
        </p:spPr>
      </p:pic>
      <p:sp>
        <p:nvSpPr>
          <p:cNvPr id="3" name="Rectangle 2"/>
          <p:cNvSpPr/>
          <p:nvPr/>
        </p:nvSpPr>
        <p:spPr>
          <a:xfrm>
            <a:off x="2285054" y="192995"/>
            <a:ext cx="4446217" cy="584775"/>
          </a:xfrm>
          <a:prstGeom prst="rect">
            <a:avLst/>
          </a:prstGeom>
        </p:spPr>
        <p:txBody>
          <a:bodyPr wrap="none">
            <a:spAutoFit/>
          </a:bodyPr>
          <a:lstStyle/>
          <a:p>
            <a:pPr>
              <a:defRPr/>
            </a:pPr>
            <a:r>
              <a:rPr lang="en-GB" sz="3200" dirty="0" smtClean="0">
                <a:solidFill>
                  <a:srgbClr val="FF0000"/>
                </a:solidFill>
                <a:latin typeface="Cambria" panose="02040503050406030204" pitchFamily="18" charset="0"/>
              </a:rPr>
              <a:t>SPES Target/Ion-source </a:t>
            </a:r>
          </a:p>
        </p:txBody>
      </p:sp>
      <p:sp>
        <p:nvSpPr>
          <p:cNvPr id="4" name="Rectangle 3"/>
          <p:cNvSpPr/>
          <p:nvPr/>
        </p:nvSpPr>
        <p:spPr>
          <a:xfrm>
            <a:off x="1190680" y="5589240"/>
            <a:ext cx="6934527" cy="1077218"/>
          </a:xfrm>
          <a:prstGeom prst="rect">
            <a:avLst/>
          </a:prstGeom>
        </p:spPr>
        <p:txBody>
          <a:bodyPr wrap="none">
            <a:spAutoFit/>
          </a:bodyPr>
          <a:lstStyle/>
          <a:p>
            <a:pPr>
              <a:defRPr/>
            </a:pPr>
            <a:r>
              <a:rPr lang="en-GB" sz="3200" dirty="0" smtClean="0">
                <a:solidFill>
                  <a:srgbClr val="FFFF00"/>
                </a:solidFill>
                <a:latin typeface="Cambria" panose="02040503050406030204" pitchFamily="18" charset="0"/>
              </a:rPr>
              <a:t>Collaboration with INFN </a:t>
            </a:r>
            <a:r>
              <a:rPr lang="en-GB" sz="3200" dirty="0" err="1" smtClean="0">
                <a:solidFill>
                  <a:srgbClr val="FFFF00"/>
                </a:solidFill>
                <a:latin typeface="Cambria" panose="02040503050406030204" pitchFamily="18" charset="0"/>
              </a:rPr>
              <a:t>Legnaro</a:t>
            </a:r>
            <a:r>
              <a:rPr lang="en-GB" sz="3200" dirty="0" smtClean="0">
                <a:solidFill>
                  <a:srgbClr val="FFFF00"/>
                </a:solidFill>
                <a:latin typeface="Cambria" panose="02040503050406030204" pitchFamily="18" charset="0"/>
              </a:rPr>
              <a:t>, Italy</a:t>
            </a:r>
          </a:p>
          <a:p>
            <a:pPr>
              <a:defRPr/>
            </a:pPr>
            <a:r>
              <a:rPr lang="en-ZA" sz="3200" dirty="0" smtClean="0">
                <a:solidFill>
                  <a:srgbClr val="FFFF00"/>
                </a:solidFill>
                <a:latin typeface="Cambria" panose="02040503050406030204" pitchFamily="18" charset="0"/>
              </a:rPr>
              <a:t>High-power tests of SPES targets</a:t>
            </a:r>
            <a:endParaRPr lang="en-GB" sz="3200" dirty="0">
              <a:solidFill>
                <a:srgbClr val="FFFF0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p:cNvSpPr txBox="1">
            <a:spLocks noChangeArrowheads="1"/>
          </p:cNvSpPr>
          <p:nvPr/>
        </p:nvSpPr>
        <p:spPr bwMode="auto">
          <a:xfrm>
            <a:off x="3244917" y="116632"/>
            <a:ext cx="2952328" cy="646331"/>
          </a:xfrm>
          <a:prstGeom prst="rect">
            <a:avLst/>
          </a:prstGeom>
          <a:noFill/>
          <a:ln w="9525">
            <a:noFill/>
            <a:miter lim="800000"/>
            <a:headEnd/>
            <a:tailEnd/>
          </a:ln>
        </p:spPr>
        <p:txBody>
          <a:bodyPr wrap="square">
            <a:spAutoFit/>
          </a:bodyPr>
          <a:lstStyle/>
          <a:p>
            <a:r>
              <a:rPr lang="en-GB" sz="3200" dirty="0">
                <a:solidFill>
                  <a:srgbClr val="FF0000"/>
                </a:solidFill>
                <a:latin typeface="Cambria" panose="02040503050406030204" pitchFamily="18" charset="0"/>
              </a:rPr>
              <a:t>Direct Target</a:t>
            </a:r>
            <a:r>
              <a:rPr lang="en-GB" sz="3600" dirty="0" smtClean="0">
                <a:solidFill>
                  <a:srgbClr val="FFFF00"/>
                </a:solidFill>
              </a:rPr>
              <a:t>:</a:t>
            </a:r>
            <a:endParaRPr lang="en-GB" sz="3600" dirty="0">
              <a:solidFill>
                <a:srgbClr val="FFFF00"/>
              </a:solidFill>
            </a:endParaRPr>
          </a:p>
        </p:txBody>
      </p:sp>
      <p:sp>
        <p:nvSpPr>
          <p:cNvPr id="4099" name="TextBox 4"/>
          <p:cNvSpPr txBox="1">
            <a:spLocks noChangeArrowheads="1"/>
          </p:cNvSpPr>
          <p:nvPr/>
        </p:nvSpPr>
        <p:spPr bwMode="auto">
          <a:xfrm>
            <a:off x="468313" y="3357563"/>
            <a:ext cx="4103687" cy="1938992"/>
          </a:xfrm>
          <a:prstGeom prst="rect">
            <a:avLst/>
          </a:prstGeom>
          <a:noFill/>
          <a:ln w="9525">
            <a:noFill/>
            <a:miter lim="800000"/>
            <a:headEnd/>
            <a:tailEnd/>
          </a:ln>
        </p:spPr>
        <p:txBody>
          <a:bodyPr>
            <a:spAutoFit/>
          </a:bodyPr>
          <a:lstStyle/>
          <a:p>
            <a:r>
              <a:rPr lang="en-GB" sz="2400" dirty="0">
                <a:solidFill>
                  <a:srgbClr val="FFFF00"/>
                </a:solidFill>
                <a:latin typeface="Cambria" panose="02040503050406030204" pitchFamily="18" charset="0"/>
              </a:rPr>
              <a:t>Power in this design </a:t>
            </a:r>
            <a:endParaRPr lang="en-GB" sz="2400" dirty="0" smtClean="0">
              <a:solidFill>
                <a:srgbClr val="FFFF00"/>
              </a:solidFill>
              <a:latin typeface="Cambria" panose="02040503050406030204" pitchFamily="18" charset="0"/>
            </a:endParaRPr>
          </a:p>
          <a:p>
            <a:r>
              <a:rPr lang="en-GB" sz="2400" dirty="0" smtClean="0">
                <a:solidFill>
                  <a:srgbClr val="FFFF00"/>
                </a:solidFill>
                <a:latin typeface="Cambria" panose="02040503050406030204" pitchFamily="18" charset="0"/>
              </a:rPr>
              <a:t>limited </a:t>
            </a:r>
            <a:r>
              <a:rPr lang="en-GB" sz="2400" dirty="0">
                <a:solidFill>
                  <a:srgbClr val="FFFF00"/>
                </a:solidFill>
                <a:latin typeface="Cambria" panose="02040503050406030204" pitchFamily="18" charset="0"/>
              </a:rPr>
              <a:t>to</a:t>
            </a:r>
          </a:p>
          <a:p>
            <a:r>
              <a:rPr lang="en-GB" sz="2400" dirty="0">
                <a:solidFill>
                  <a:srgbClr val="FFFF00"/>
                </a:solidFill>
                <a:latin typeface="Cambria" panose="02040503050406030204" pitchFamily="18" charset="0"/>
              </a:rPr>
              <a:t>P = MeV </a:t>
            </a:r>
            <a:r>
              <a:rPr lang="en-GB" sz="2400" dirty="0">
                <a:solidFill>
                  <a:srgbClr val="FFFF00"/>
                </a:solidFill>
                <a:latin typeface="Cambria" panose="02040503050406030204" pitchFamily="18" charset="0"/>
                <a:cs typeface="Arial" pitchFamily="34" charset="0"/>
              </a:rPr>
              <a:t>x</a:t>
            </a:r>
            <a:r>
              <a:rPr lang="en-GB" sz="2400" dirty="0">
                <a:solidFill>
                  <a:srgbClr val="FFFF00"/>
                </a:solidFill>
                <a:latin typeface="Cambria" panose="02040503050406030204" pitchFamily="18" charset="0"/>
              </a:rPr>
              <a:t> </a:t>
            </a:r>
            <a:r>
              <a:rPr lang="en-GB" sz="2400" dirty="0" smtClean="0">
                <a:solidFill>
                  <a:srgbClr val="FFFF00"/>
                </a:solidFill>
                <a:latin typeface="Cambria" panose="02040503050406030204" pitchFamily="18" charset="0"/>
                <a:sym typeface="Symbol"/>
              </a:rPr>
              <a:t>µ</a:t>
            </a:r>
            <a:r>
              <a:rPr lang="en-GB" sz="2400" dirty="0" smtClean="0">
                <a:solidFill>
                  <a:srgbClr val="FFFF00"/>
                </a:solidFill>
                <a:latin typeface="Cambria" panose="02040503050406030204" pitchFamily="18" charset="0"/>
              </a:rPr>
              <a:t>A</a:t>
            </a:r>
            <a:endParaRPr lang="en-GB" sz="2400" dirty="0">
              <a:solidFill>
                <a:srgbClr val="FFFF00"/>
              </a:solidFill>
              <a:latin typeface="Cambria" panose="02040503050406030204" pitchFamily="18" charset="0"/>
            </a:endParaRPr>
          </a:p>
          <a:p>
            <a:r>
              <a:rPr lang="en-GB" sz="2400" dirty="0">
                <a:solidFill>
                  <a:srgbClr val="FFFF00"/>
                </a:solidFill>
                <a:latin typeface="Cambria" panose="02040503050406030204" pitchFamily="18" charset="0"/>
              </a:rPr>
              <a:t>    = 70 </a:t>
            </a:r>
            <a:r>
              <a:rPr lang="en-GB" sz="2400" dirty="0">
                <a:solidFill>
                  <a:srgbClr val="FFFF00"/>
                </a:solidFill>
                <a:latin typeface="Cambria" panose="02040503050406030204" pitchFamily="18" charset="0"/>
                <a:cs typeface="Arial" pitchFamily="34" charset="0"/>
              </a:rPr>
              <a:t>x</a:t>
            </a:r>
            <a:r>
              <a:rPr lang="en-GB" sz="2400" dirty="0">
                <a:solidFill>
                  <a:srgbClr val="FFFF00"/>
                </a:solidFill>
                <a:latin typeface="Cambria" panose="02040503050406030204" pitchFamily="18" charset="0"/>
              </a:rPr>
              <a:t> 150</a:t>
            </a:r>
          </a:p>
          <a:p>
            <a:r>
              <a:rPr lang="en-GB" sz="2400" dirty="0">
                <a:solidFill>
                  <a:srgbClr val="FFFF00"/>
                </a:solidFill>
                <a:latin typeface="Cambria" panose="02040503050406030204" pitchFamily="18" charset="0"/>
              </a:rPr>
              <a:t>    =  7.5 kW</a:t>
            </a:r>
          </a:p>
        </p:txBody>
      </p:sp>
      <p:pic>
        <p:nvPicPr>
          <p:cNvPr id="4100" name="Picture 5" descr="C:\Disegni\Disegni\target_v2\all_target_section.jpg"/>
          <p:cNvPicPr>
            <a:picLocks noChangeAspect="1" noChangeArrowheads="1"/>
          </p:cNvPicPr>
          <p:nvPr/>
        </p:nvPicPr>
        <p:blipFill>
          <a:blip r:embed="rId2" cstate="print"/>
          <a:srcRect l="21796" t="17349" r="9775" b="21756"/>
          <a:stretch>
            <a:fillRect/>
          </a:stretch>
        </p:blipFill>
        <p:spPr bwMode="auto">
          <a:xfrm>
            <a:off x="4284663" y="3357563"/>
            <a:ext cx="4376737" cy="3009900"/>
          </a:xfrm>
          <a:prstGeom prst="rect">
            <a:avLst/>
          </a:prstGeom>
          <a:noFill/>
          <a:ln w="9525">
            <a:noFill/>
            <a:miter lim="800000"/>
            <a:headEnd/>
            <a:tailEnd/>
          </a:ln>
        </p:spPr>
      </p:pic>
      <p:sp>
        <p:nvSpPr>
          <p:cNvPr id="4101" name="TextBox 4"/>
          <p:cNvSpPr txBox="1">
            <a:spLocks noChangeArrowheads="1"/>
          </p:cNvSpPr>
          <p:nvPr/>
        </p:nvSpPr>
        <p:spPr bwMode="auto">
          <a:xfrm>
            <a:off x="468313" y="2420938"/>
            <a:ext cx="8064500" cy="461665"/>
          </a:xfrm>
          <a:prstGeom prst="rect">
            <a:avLst/>
          </a:prstGeom>
          <a:noFill/>
          <a:ln w="9525">
            <a:noFill/>
            <a:miter lim="800000"/>
            <a:headEnd/>
            <a:tailEnd/>
          </a:ln>
        </p:spPr>
        <p:txBody>
          <a:bodyPr>
            <a:spAutoFit/>
          </a:bodyPr>
          <a:lstStyle/>
          <a:p>
            <a:r>
              <a:rPr lang="en-GB" sz="2400" dirty="0">
                <a:solidFill>
                  <a:srgbClr val="FFFF00"/>
                </a:solidFill>
                <a:latin typeface="Cambria" panose="02040503050406030204" pitchFamily="18" charset="0"/>
              </a:rPr>
              <a:t>More than doubles the fission yield (2 x 10</a:t>
            </a:r>
            <a:r>
              <a:rPr lang="en-GB" sz="2400" baseline="30000" dirty="0">
                <a:solidFill>
                  <a:srgbClr val="FFFF00"/>
                </a:solidFill>
                <a:latin typeface="Cambria" panose="02040503050406030204" pitchFamily="18" charset="0"/>
              </a:rPr>
              <a:t>13</a:t>
            </a:r>
            <a:r>
              <a:rPr lang="en-GB" sz="2400" dirty="0">
                <a:solidFill>
                  <a:srgbClr val="FFFF00"/>
                </a:solidFill>
                <a:latin typeface="Cambria" panose="02040503050406030204" pitchFamily="18" charset="0"/>
              </a:rPr>
              <a:t>)</a:t>
            </a:r>
          </a:p>
        </p:txBody>
      </p:sp>
      <p:sp>
        <p:nvSpPr>
          <p:cNvPr id="6" name="TextBox 4"/>
          <p:cNvSpPr txBox="1">
            <a:spLocks noChangeArrowheads="1"/>
          </p:cNvSpPr>
          <p:nvPr/>
        </p:nvSpPr>
        <p:spPr bwMode="auto">
          <a:xfrm>
            <a:off x="468313" y="1124744"/>
            <a:ext cx="7848600" cy="1200329"/>
          </a:xfrm>
          <a:prstGeom prst="rect">
            <a:avLst/>
          </a:prstGeom>
          <a:noFill/>
          <a:ln w="9525">
            <a:noFill/>
            <a:miter lim="800000"/>
            <a:headEnd/>
            <a:tailEnd/>
          </a:ln>
        </p:spPr>
        <p:txBody>
          <a:bodyPr>
            <a:spAutoFit/>
          </a:bodyPr>
          <a:lstStyle/>
          <a:p>
            <a:r>
              <a:rPr lang="en-GB" sz="2400" dirty="0" smtClean="0">
                <a:solidFill>
                  <a:srgbClr val="FFFF00"/>
                </a:solidFill>
                <a:latin typeface="Cambria" panose="02040503050406030204" pitchFamily="18" charset="0"/>
              </a:rPr>
              <a:t>Collaboration </a:t>
            </a:r>
            <a:r>
              <a:rPr lang="en-GB" sz="2400" dirty="0">
                <a:solidFill>
                  <a:srgbClr val="FFFF00"/>
                </a:solidFill>
                <a:latin typeface="Cambria" panose="02040503050406030204" pitchFamily="18" charset="0"/>
              </a:rPr>
              <a:t>with </a:t>
            </a:r>
            <a:r>
              <a:rPr lang="en-GB" sz="2400" dirty="0" err="1">
                <a:solidFill>
                  <a:srgbClr val="FFFF00"/>
                </a:solidFill>
                <a:latin typeface="Cambria" panose="02040503050406030204" pitchFamily="18" charset="0"/>
              </a:rPr>
              <a:t>Legnaro</a:t>
            </a:r>
            <a:r>
              <a:rPr lang="en-GB" sz="2400" dirty="0">
                <a:solidFill>
                  <a:srgbClr val="FFFF00"/>
                </a:solidFill>
                <a:latin typeface="Cambria" panose="02040503050406030204" pitchFamily="18" charset="0"/>
              </a:rPr>
              <a:t> INFN</a:t>
            </a:r>
          </a:p>
          <a:p>
            <a:r>
              <a:rPr lang="en-GB" sz="2400" dirty="0">
                <a:solidFill>
                  <a:srgbClr val="FFFF00"/>
                </a:solidFill>
                <a:latin typeface="Cambria" panose="02040503050406030204" pitchFamily="18" charset="0"/>
              </a:rPr>
              <a:t>Upgrade SPES direct target from 40 </a:t>
            </a:r>
            <a:r>
              <a:rPr lang="en-GB" sz="2400" dirty="0" err="1">
                <a:solidFill>
                  <a:srgbClr val="FFFF00"/>
                </a:solidFill>
                <a:latin typeface="Cambria" panose="02040503050406030204" pitchFamily="18" charset="0"/>
              </a:rPr>
              <a:t>MeV</a:t>
            </a:r>
            <a:r>
              <a:rPr lang="en-GB" sz="2400" dirty="0">
                <a:solidFill>
                  <a:srgbClr val="FFFF00"/>
                </a:solidFill>
                <a:latin typeface="Cambria" panose="02040503050406030204" pitchFamily="18" charset="0"/>
              </a:rPr>
              <a:t> beam to 70 </a:t>
            </a:r>
            <a:r>
              <a:rPr lang="en-GB" sz="2400" dirty="0" err="1">
                <a:solidFill>
                  <a:srgbClr val="FFFF00"/>
                </a:solidFill>
                <a:latin typeface="Cambria" panose="02040503050406030204" pitchFamily="18" charset="0"/>
              </a:rPr>
              <a:t>MeV</a:t>
            </a:r>
            <a:r>
              <a:rPr lang="en-GB" sz="2400" dirty="0">
                <a:solidFill>
                  <a:srgbClr val="FFFF00"/>
                </a:solidFill>
                <a:latin typeface="Cambria" panose="02040503050406030204" pitchFamily="18" charset="0"/>
              </a:rPr>
              <a:t> beam (Alberto </a:t>
            </a:r>
            <a:r>
              <a:rPr lang="en-GB" sz="2400" dirty="0" err="1">
                <a:solidFill>
                  <a:srgbClr val="FFFF00"/>
                </a:solidFill>
                <a:latin typeface="Cambria" panose="02040503050406030204" pitchFamily="18" charset="0"/>
              </a:rPr>
              <a:t>Monetti</a:t>
            </a:r>
            <a:r>
              <a:rPr lang="en-GB" sz="2400" dirty="0">
                <a:solidFill>
                  <a:srgbClr val="FFFF00"/>
                </a:solidFill>
                <a:latin typeface="Cambria" panose="02040503050406030204" pitchFamily="18"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740" y="0"/>
            <a:ext cx="8229600" cy="1143000"/>
          </a:xfrm>
        </p:spPr>
        <p:txBody>
          <a:bodyPr/>
          <a:lstStyle/>
          <a:p>
            <a:r>
              <a:rPr lang="en-ZA" dirty="0" smtClean="0">
                <a:solidFill>
                  <a:srgbClr val="FF0000"/>
                </a:solidFill>
              </a:rPr>
              <a:t>High – Power Test of </a:t>
            </a:r>
            <a:r>
              <a:rPr lang="en-ZA" dirty="0" err="1" smtClean="0">
                <a:solidFill>
                  <a:srgbClr val="FF0000"/>
                </a:solidFill>
              </a:rPr>
              <a:t>SiC</a:t>
            </a:r>
            <a:r>
              <a:rPr lang="en-ZA" dirty="0" smtClean="0">
                <a:solidFill>
                  <a:srgbClr val="FF0000"/>
                </a:solidFill>
              </a:rPr>
              <a:t> Target </a:t>
            </a:r>
            <a:endParaRPr lang="en-GB"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525110"/>
            <a:ext cx="3469314" cy="4625752"/>
          </a:xfrm>
          <a:prstGeom prst="rect">
            <a:avLst/>
          </a:prstGeom>
        </p:spPr>
      </p:pic>
      <p:grpSp>
        <p:nvGrpSpPr>
          <p:cNvPr id="11" name="Group 10"/>
          <p:cNvGrpSpPr/>
          <p:nvPr/>
        </p:nvGrpSpPr>
        <p:grpSpPr>
          <a:xfrm>
            <a:off x="220911" y="4857984"/>
            <a:ext cx="4571998" cy="1292878"/>
            <a:chOff x="425926" y="3861048"/>
            <a:chExt cx="4571998" cy="129287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26" y="3861048"/>
              <a:ext cx="4571998" cy="12928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926" y="3861048"/>
              <a:ext cx="401658" cy="63220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827584" y="3861048"/>
              <a:ext cx="45719" cy="817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804724" y="3901910"/>
              <a:ext cx="45719" cy="817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801717" y="3933056"/>
              <a:ext cx="45719" cy="81725"/>
            </a:xfrm>
            <a:prstGeom prst="rect">
              <a:avLst/>
            </a:prstGeom>
          </p:spPr>
        </p:pic>
        <p:pic>
          <p:nvPicPr>
            <p:cNvPr id="768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9196" y="3871703"/>
              <a:ext cx="45719" cy="7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68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2322280"/>
            <a:ext cx="3099581" cy="215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4"/>
          <p:cNvSpPr txBox="1">
            <a:spLocks noChangeArrowheads="1"/>
          </p:cNvSpPr>
          <p:nvPr/>
        </p:nvSpPr>
        <p:spPr bwMode="auto">
          <a:xfrm>
            <a:off x="468313" y="1124744"/>
            <a:ext cx="7848600" cy="830997"/>
          </a:xfrm>
          <a:prstGeom prst="rect">
            <a:avLst/>
          </a:prstGeom>
          <a:noFill/>
          <a:ln w="9525">
            <a:noFill/>
            <a:miter lim="800000"/>
            <a:headEnd/>
            <a:tailEnd/>
          </a:ln>
        </p:spPr>
        <p:txBody>
          <a:bodyPr>
            <a:spAutoFit/>
          </a:bodyPr>
          <a:lstStyle/>
          <a:p>
            <a:r>
              <a:rPr lang="en-GB" sz="2400" dirty="0" smtClean="0">
                <a:solidFill>
                  <a:srgbClr val="FFFF00"/>
                </a:solidFill>
                <a:latin typeface="Cambria" panose="02040503050406030204" pitchFamily="18" charset="0"/>
              </a:rPr>
              <a:t>60 </a:t>
            </a:r>
            <a:r>
              <a:rPr lang="en-GB" sz="2400" dirty="0">
                <a:solidFill>
                  <a:srgbClr val="FFFF00"/>
                </a:solidFill>
                <a:latin typeface="Cambria" panose="02040503050406030204" pitchFamily="18" charset="0"/>
                <a:sym typeface="Symbol"/>
              </a:rPr>
              <a:t>µ</a:t>
            </a:r>
            <a:r>
              <a:rPr lang="en-GB" sz="2400" dirty="0" smtClean="0">
                <a:solidFill>
                  <a:srgbClr val="FFFF00"/>
                </a:solidFill>
                <a:latin typeface="Cambria" panose="02040503050406030204" pitchFamily="18" charset="0"/>
              </a:rPr>
              <a:t>A, 66MeV = 4 kW</a:t>
            </a:r>
          </a:p>
          <a:p>
            <a:r>
              <a:rPr lang="en-GB" sz="2400" dirty="0" smtClean="0">
                <a:solidFill>
                  <a:srgbClr val="FFFF00"/>
                </a:solidFill>
                <a:latin typeface="Cambria" panose="02040503050406030204" pitchFamily="18" charset="0"/>
              </a:rPr>
              <a:t> (designed </a:t>
            </a:r>
            <a:r>
              <a:rPr lang="en-GB" sz="2400" dirty="0" err="1" smtClean="0">
                <a:solidFill>
                  <a:srgbClr val="FFFF00"/>
                </a:solidFill>
                <a:latin typeface="Cambria" panose="02040503050406030204" pitchFamily="18" charset="0"/>
              </a:rPr>
              <a:t>byAlberto</a:t>
            </a:r>
            <a:r>
              <a:rPr lang="en-GB" sz="2400" dirty="0" smtClean="0">
                <a:solidFill>
                  <a:srgbClr val="FFFF00"/>
                </a:solidFill>
                <a:latin typeface="Cambria" panose="02040503050406030204" pitchFamily="18" charset="0"/>
              </a:rPr>
              <a:t> </a:t>
            </a:r>
            <a:r>
              <a:rPr lang="en-GB" sz="2400" dirty="0" err="1">
                <a:solidFill>
                  <a:srgbClr val="FFFF00"/>
                </a:solidFill>
                <a:latin typeface="Cambria" panose="02040503050406030204" pitchFamily="18" charset="0"/>
              </a:rPr>
              <a:t>Monetti</a:t>
            </a:r>
            <a:r>
              <a:rPr lang="en-GB" sz="2400" dirty="0">
                <a:solidFill>
                  <a:srgbClr val="FFFF00"/>
                </a:solidFill>
                <a:latin typeface="Cambria" panose="02040503050406030204" pitchFamily="18" charset="0"/>
              </a:rPr>
              <a:t>)</a:t>
            </a:r>
          </a:p>
        </p:txBody>
      </p:sp>
    </p:spTree>
    <p:extLst>
      <p:ext uri="{BB962C8B-B14F-4D97-AF65-F5344CB8AC3E}">
        <p14:creationId xmlns:p14="http://schemas.microsoft.com/office/powerpoint/2010/main" val="156192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95536" y="12239"/>
            <a:ext cx="8229600" cy="1143000"/>
          </a:xfrm>
        </p:spPr>
        <p:txBody>
          <a:bodyPr/>
          <a:lstStyle/>
          <a:p>
            <a:r>
              <a:rPr lang="en-ZA" dirty="0" smtClean="0">
                <a:solidFill>
                  <a:srgbClr val="FF0000"/>
                </a:solidFill>
              </a:rPr>
              <a:t>High – Power Test of </a:t>
            </a:r>
            <a:r>
              <a:rPr lang="en-ZA" dirty="0" err="1" smtClean="0">
                <a:solidFill>
                  <a:srgbClr val="FF0000"/>
                </a:solidFill>
              </a:rPr>
              <a:t>SiC</a:t>
            </a:r>
            <a:r>
              <a:rPr lang="en-ZA" dirty="0" smtClean="0">
                <a:solidFill>
                  <a:srgbClr val="FF0000"/>
                </a:solidFill>
              </a:rPr>
              <a:t> Target </a:t>
            </a:r>
            <a:endParaRPr lang="en-GB"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97" y="1698136"/>
            <a:ext cx="8922100" cy="3459056"/>
          </a:xfrm>
          <a:prstGeom prst="rect">
            <a:avLst/>
          </a:prstGeom>
        </p:spPr>
      </p:pic>
    </p:spTree>
    <p:extLst>
      <p:ext uri="{BB962C8B-B14F-4D97-AF65-F5344CB8AC3E}">
        <p14:creationId xmlns:p14="http://schemas.microsoft.com/office/powerpoint/2010/main" val="2050813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print"/>
          <a:srcRect/>
          <a:stretch>
            <a:fillRect/>
          </a:stretch>
        </p:blipFill>
        <p:spPr bwMode="auto">
          <a:xfrm>
            <a:off x="1259632" y="2375951"/>
            <a:ext cx="6495602" cy="4482049"/>
          </a:xfrm>
          <a:prstGeom prst="rect">
            <a:avLst/>
          </a:prstGeom>
          <a:noFill/>
          <a:ln w="9525">
            <a:noFill/>
            <a:miter lim="800000"/>
            <a:headEnd/>
            <a:tailEnd/>
          </a:ln>
        </p:spPr>
      </p:pic>
      <p:sp>
        <p:nvSpPr>
          <p:cNvPr id="7171" name="Rectangle 3"/>
          <p:cNvSpPr>
            <a:spLocks noGrp="1" noChangeArrowheads="1"/>
          </p:cNvSpPr>
          <p:nvPr>
            <p:ph type="title" idx="4294967295"/>
          </p:nvPr>
        </p:nvSpPr>
        <p:spPr>
          <a:xfrm>
            <a:off x="468313" y="0"/>
            <a:ext cx="8229600" cy="908720"/>
          </a:xfrm>
        </p:spPr>
        <p:txBody>
          <a:bodyPr/>
          <a:lstStyle/>
          <a:p>
            <a:pPr eaLnBrk="1" hangingPunct="1"/>
            <a:r>
              <a:rPr lang="en-US" sz="3200" dirty="0" err="1" smtClean="0">
                <a:solidFill>
                  <a:srgbClr val="FF0000"/>
                </a:solidFill>
                <a:latin typeface="Cambria" panose="02040503050406030204" pitchFamily="18" charset="0"/>
              </a:rPr>
              <a:t>iThemba</a:t>
            </a:r>
            <a:r>
              <a:rPr lang="en-US" sz="3200" dirty="0" smtClean="0">
                <a:solidFill>
                  <a:srgbClr val="FF0000"/>
                </a:solidFill>
                <a:latin typeface="Cambria" panose="02040503050406030204" pitchFamily="18" charset="0"/>
              </a:rPr>
              <a:t> LABS: Multi-User Facility</a:t>
            </a:r>
            <a:endParaRPr lang="en-AU" sz="3200" dirty="0" smtClean="0">
              <a:solidFill>
                <a:srgbClr val="FF0000"/>
              </a:solidFill>
              <a:latin typeface="Cambria" panose="02040503050406030204" pitchFamily="18" charset="0"/>
            </a:endParaRPr>
          </a:p>
        </p:txBody>
      </p:sp>
      <p:sp>
        <p:nvSpPr>
          <p:cNvPr id="7172" name="Text Box 4"/>
          <p:cNvSpPr txBox="1">
            <a:spLocks noChangeArrowheads="1"/>
          </p:cNvSpPr>
          <p:nvPr/>
        </p:nvSpPr>
        <p:spPr bwMode="auto">
          <a:xfrm>
            <a:off x="1547386" y="1052512"/>
            <a:ext cx="6985000" cy="1323439"/>
          </a:xfrm>
          <a:prstGeom prst="rect">
            <a:avLst/>
          </a:prstGeom>
          <a:noFill/>
          <a:ln w="9525">
            <a:noFill/>
            <a:miter lim="800000"/>
            <a:headEnd/>
            <a:tailEnd/>
          </a:ln>
        </p:spPr>
        <p:txBody>
          <a:bodyPr>
            <a:spAutoFit/>
          </a:bodyPr>
          <a:lstStyle/>
          <a:p>
            <a:pPr>
              <a:buFontTx/>
              <a:buChar char="•"/>
            </a:pPr>
            <a:r>
              <a:rPr lang="en-US" sz="2000" u="none" dirty="0" smtClean="0">
                <a:solidFill>
                  <a:srgbClr val="FFFF00"/>
                </a:solidFill>
                <a:latin typeface="Calisto MT" pitchFamily="18" charset="0"/>
              </a:rPr>
              <a:t> Proton </a:t>
            </a:r>
            <a:r>
              <a:rPr lang="en-US" sz="2000" u="none" dirty="0">
                <a:solidFill>
                  <a:srgbClr val="FFFF00"/>
                </a:solidFill>
                <a:latin typeface="Calisto MT" pitchFamily="18" charset="0"/>
              </a:rPr>
              <a:t>Therapy: 200 MeV p</a:t>
            </a:r>
          </a:p>
          <a:p>
            <a:pPr>
              <a:buFontTx/>
              <a:buChar char="•"/>
            </a:pPr>
            <a:r>
              <a:rPr lang="en-US" sz="2000" u="none" dirty="0" smtClean="0">
                <a:solidFill>
                  <a:srgbClr val="FFFF00"/>
                </a:solidFill>
                <a:latin typeface="Calisto MT" pitchFamily="18" charset="0"/>
              </a:rPr>
              <a:t> Neutron </a:t>
            </a:r>
            <a:r>
              <a:rPr lang="en-US" sz="2000" u="none" dirty="0">
                <a:solidFill>
                  <a:srgbClr val="FFFF00"/>
                </a:solidFill>
                <a:latin typeface="Calisto MT" pitchFamily="18" charset="0"/>
              </a:rPr>
              <a:t>Therapy: 66 MeV p, ~ 40</a:t>
            </a:r>
            <a:r>
              <a:rPr lang="en-US" sz="2000" u="none" dirty="0">
                <a:solidFill>
                  <a:srgbClr val="FFFF00"/>
                </a:solidFill>
                <a:latin typeface="Symbol" pitchFamily="18" charset="2"/>
              </a:rPr>
              <a:t>m</a:t>
            </a:r>
            <a:r>
              <a:rPr lang="en-US" sz="2000" u="none" dirty="0">
                <a:solidFill>
                  <a:srgbClr val="FFFF00"/>
                </a:solidFill>
                <a:latin typeface="Calisto MT" pitchFamily="18" charset="0"/>
              </a:rPr>
              <a:t>A</a:t>
            </a:r>
          </a:p>
          <a:p>
            <a:pPr>
              <a:buFontTx/>
              <a:buChar char="•"/>
            </a:pPr>
            <a:r>
              <a:rPr lang="en-US" sz="2000" u="none" dirty="0" smtClean="0">
                <a:solidFill>
                  <a:srgbClr val="FFFF00"/>
                </a:solidFill>
                <a:latin typeface="Calisto MT" pitchFamily="18" charset="0"/>
              </a:rPr>
              <a:t> Isotope </a:t>
            </a:r>
            <a:r>
              <a:rPr lang="en-US" sz="2000" u="none" dirty="0">
                <a:solidFill>
                  <a:srgbClr val="FFFF00"/>
                </a:solidFill>
                <a:latin typeface="Calisto MT" pitchFamily="18" charset="0"/>
              </a:rPr>
              <a:t>Production: 66 MeV p, up to 350</a:t>
            </a:r>
            <a:r>
              <a:rPr lang="en-US" sz="2000" u="none" dirty="0">
                <a:solidFill>
                  <a:srgbClr val="FFFF00"/>
                </a:solidFill>
                <a:latin typeface="Symbol" pitchFamily="18" charset="2"/>
              </a:rPr>
              <a:t>m</a:t>
            </a:r>
            <a:r>
              <a:rPr lang="en-US" sz="2000" u="none" dirty="0">
                <a:solidFill>
                  <a:srgbClr val="FFFF00"/>
                </a:solidFill>
                <a:latin typeface="Calisto MT" pitchFamily="18" charset="0"/>
              </a:rPr>
              <a:t>A</a:t>
            </a:r>
          </a:p>
          <a:p>
            <a:pPr>
              <a:buFontTx/>
              <a:buChar char="•"/>
            </a:pPr>
            <a:r>
              <a:rPr lang="en-US" sz="2000" u="none" dirty="0" smtClean="0">
                <a:solidFill>
                  <a:srgbClr val="FFFF00"/>
                </a:solidFill>
                <a:latin typeface="Calisto MT" pitchFamily="18" charset="0"/>
              </a:rPr>
              <a:t> Nuclear </a:t>
            </a:r>
            <a:r>
              <a:rPr lang="en-US" sz="2000" u="none" dirty="0">
                <a:solidFill>
                  <a:srgbClr val="FFFF00"/>
                </a:solidFill>
                <a:latin typeface="Calisto MT" pitchFamily="18" charset="0"/>
              </a:rPr>
              <a:t>Physics: various beams</a:t>
            </a:r>
            <a:endParaRPr lang="en-AU" sz="2000" u="none" dirty="0">
              <a:solidFill>
                <a:srgbClr val="FFFF00"/>
              </a:solidFill>
              <a:latin typeface="Calisto MT"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checkerboard(across)">
                                      <p:cBhvr>
                                        <p:cTn id="7"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21740" y="-171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a:solidFill>
                  <a:srgbClr val="FFFF00"/>
                </a:solidFill>
                <a:latin typeface="+mj-lt"/>
                <a:ea typeface="+mj-ea"/>
                <a:cs typeface="+mj-cs"/>
              </a:defRPr>
            </a:lvl1pPr>
            <a:lvl2pPr algn="ctr" rtl="0" eaLnBrk="0" fontAlgn="base" hangingPunct="0">
              <a:spcBef>
                <a:spcPct val="0"/>
              </a:spcBef>
              <a:spcAft>
                <a:spcPct val="0"/>
              </a:spcAft>
              <a:defRPr sz="3400">
                <a:solidFill>
                  <a:srgbClr val="FFFF00"/>
                </a:solidFill>
                <a:latin typeface="Calisto MT" pitchFamily="18" charset="0"/>
              </a:defRPr>
            </a:lvl2pPr>
            <a:lvl3pPr algn="ctr" rtl="0" eaLnBrk="0" fontAlgn="base" hangingPunct="0">
              <a:spcBef>
                <a:spcPct val="0"/>
              </a:spcBef>
              <a:spcAft>
                <a:spcPct val="0"/>
              </a:spcAft>
              <a:defRPr sz="3400">
                <a:solidFill>
                  <a:srgbClr val="FFFF00"/>
                </a:solidFill>
                <a:latin typeface="Calisto MT" pitchFamily="18" charset="0"/>
              </a:defRPr>
            </a:lvl3pPr>
            <a:lvl4pPr algn="ctr" rtl="0" eaLnBrk="0" fontAlgn="base" hangingPunct="0">
              <a:spcBef>
                <a:spcPct val="0"/>
              </a:spcBef>
              <a:spcAft>
                <a:spcPct val="0"/>
              </a:spcAft>
              <a:defRPr sz="3400">
                <a:solidFill>
                  <a:srgbClr val="FFFF00"/>
                </a:solidFill>
                <a:latin typeface="Calisto MT" pitchFamily="18" charset="0"/>
              </a:defRPr>
            </a:lvl4pPr>
            <a:lvl5pPr algn="ctr" rtl="0" eaLnBrk="0" fontAlgn="base" hangingPunct="0">
              <a:spcBef>
                <a:spcPct val="0"/>
              </a:spcBef>
              <a:spcAft>
                <a:spcPct val="0"/>
              </a:spcAft>
              <a:defRPr sz="3400">
                <a:solidFill>
                  <a:srgbClr val="FFFF00"/>
                </a:solidFill>
                <a:latin typeface="Calisto MT" pitchFamily="18" charset="0"/>
              </a:defRPr>
            </a:lvl5pPr>
            <a:lvl6pPr marL="457200" algn="ctr" rtl="0" eaLnBrk="1" fontAlgn="base" hangingPunct="1">
              <a:spcBef>
                <a:spcPct val="0"/>
              </a:spcBef>
              <a:spcAft>
                <a:spcPct val="0"/>
              </a:spcAft>
              <a:defRPr sz="3400">
                <a:solidFill>
                  <a:srgbClr val="FFFF00"/>
                </a:solidFill>
                <a:latin typeface="Calisto MT" pitchFamily="18" charset="0"/>
              </a:defRPr>
            </a:lvl6pPr>
            <a:lvl7pPr marL="914400" algn="ctr" rtl="0" eaLnBrk="1" fontAlgn="base" hangingPunct="1">
              <a:spcBef>
                <a:spcPct val="0"/>
              </a:spcBef>
              <a:spcAft>
                <a:spcPct val="0"/>
              </a:spcAft>
              <a:defRPr sz="3400">
                <a:solidFill>
                  <a:srgbClr val="FFFF00"/>
                </a:solidFill>
                <a:latin typeface="Calisto MT" pitchFamily="18" charset="0"/>
              </a:defRPr>
            </a:lvl7pPr>
            <a:lvl8pPr marL="1371600" algn="ctr" rtl="0" eaLnBrk="1" fontAlgn="base" hangingPunct="1">
              <a:spcBef>
                <a:spcPct val="0"/>
              </a:spcBef>
              <a:spcAft>
                <a:spcPct val="0"/>
              </a:spcAft>
              <a:defRPr sz="3400">
                <a:solidFill>
                  <a:srgbClr val="FFFF00"/>
                </a:solidFill>
                <a:latin typeface="Calisto MT" pitchFamily="18" charset="0"/>
              </a:defRPr>
            </a:lvl8pPr>
            <a:lvl9pPr marL="1828800" algn="ctr" rtl="0" eaLnBrk="1" fontAlgn="base" hangingPunct="1">
              <a:spcBef>
                <a:spcPct val="0"/>
              </a:spcBef>
              <a:spcAft>
                <a:spcPct val="0"/>
              </a:spcAft>
              <a:defRPr sz="3400">
                <a:solidFill>
                  <a:srgbClr val="FFFF00"/>
                </a:solidFill>
                <a:latin typeface="Calisto MT" pitchFamily="18" charset="0"/>
              </a:defRPr>
            </a:lvl9pPr>
          </a:lstStyle>
          <a:p>
            <a:r>
              <a:rPr lang="en-ZA" kern="0" dirty="0" smtClean="0">
                <a:solidFill>
                  <a:srgbClr val="FF0000"/>
                </a:solidFill>
              </a:rPr>
              <a:t>High – Power Test of </a:t>
            </a:r>
            <a:r>
              <a:rPr lang="en-ZA" kern="0" dirty="0" err="1" smtClean="0">
                <a:solidFill>
                  <a:srgbClr val="FF0000"/>
                </a:solidFill>
              </a:rPr>
              <a:t>SiC</a:t>
            </a:r>
            <a:r>
              <a:rPr lang="en-ZA" kern="0" dirty="0" smtClean="0">
                <a:solidFill>
                  <a:srgbClr val="FF0000"/>
                </a:solidFill>
              </a:rPr>
              <a:t> Target </a:t>
            </a:r>
            <a:endParaRPr lang="en-GB" kern="0"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268760"/>
            <a:ext cx="5903407" cy="4766122"/>
          </a:xfrm>
          <a:prstGeom prst="rect">
            <a:avLst/>
          </a:prstGeom>
        </p:spPr>
      </p:pic>
      <p:sp>
        <p:nvSpPr>
          <p:cNvPr id="6" name="Rectangle 5"/>
          <p:cNvSpPr/>
          <p:nvPr/>
        </p:nvSpPr>
        <p:spPr>
          <a:xfrm>
            <a:off x="6591200" y="4899016"/>
            <a:ext cx="2232248" cy="369332"/>
          </a:xfrm>
          <a:prstGeom prst="rect">
            <a:avLst/>
          </a:prstGeom>
        </p:spPr>
        <p:txBody>
          <a:bodyPr wrap="square">
            <a:spAutoFit/>
          </a:bodyPr>
          <a:lstStyle/>
          <a:p>
            <a:pPr>
              <a:spcBef>
                <a:spcPct val="20000"/>
              </a:spcBef>
              <a:defRPr/>
            </a:pPr>
            <a:r>
              <a:rPr lang="en-US" dirty="0" smtClean="0">
                <a:solidFill>
                  <a:srgbClr val="FFFF00"/>
                </a:solidFill>
                <a:latin typeface="Cambria" panose="02040503050406030204" pitchFamily="18" charset="0"/>
              </a:rPr>
              <a:t>Heater Power Off </a:t>
            </a:r>
            <a:endParaRPr lang="en-AU" sz="2000" dirty="0">
              <a:solidFill>
                <a:srgbClr val="FFFF00"/>
              </a:solidFill>
              <a:latin typeface="Cambria" panose="02040503050406030204" pitchFamily="18" charset="0"/>
            </a:endParaRPr>
          </a:p>
        </p:txBody>
      </p:sp>
      <p:sp>
        <p:nvSpPr>
          <p:cNvPr id="7" name="Rectangle 6"/>
          <p:cNvSpPr/>
          <p:nvPr/>
        </p:nvSpPr>
        <p:spPr>
          <a:xfrm>
            <a:off x="6723874" y="4085602"/>
            <a:ext cx="2232248" cy="646331"/>
          </a:xfrm>
          <a:prstGeom prst="rect">
            <a:avLst/>
          </a:prstGeom>
        </p:spPr>
        <p:txBody>
          <a:bodyPr wrap="square">
            <a:spAutoFit/>
          </a:bodyPr>
          <a:lstStyle/>
          <a:p>
            <a:pPr>
              <a:spcBef>
                <a:spcPct val="20000"/>
              </a:spcBef>
              <a:defRPr/>
            </a:pPr>
            <a:r>
              <a:rPr lang="en-US" dirty="0" smtClean="0">
                <a:solidFill>
                  <a:srgbClr val="FFFF00"/>
                </a:solidFill>
                <a:latin typeface="Cambria" panose="02040503050406030204" pitchFamily="18" charset="0"/>
              </a:rPr>
              <a:t>Beam Power Increase</a:t>
            </a:r>
            <a:endParaRPr lang="en-AU" sz="2000" dirty="0">
              <a:solidFill>
                <a:srgbClr val="FFFF00"/>
              </a:solidFill>
              <a:latin typeface="Cambria" panose="02040503050406030204" pitchFamily="18" charset="0"/>
            </a:endParaRPr>
          </a:p>
        </p:txBody>
      </p:sp>
      <p:sp>
        <p:nvSpPr>
          <p:cNvPr id="8" name="Rectangle 7"/>
          <p:cNvSpPr/>
          <p:nvPr/>
        </p:nvSpPr>
        <p:spPr>
          <a:xfrm>
            <a:off x="6556488" y="2071913"/>
            <a:ext cx="2232248" cy="369332"/>
          </a:xfrm>
          <a:prstGeom prst="rect">
            <a:avLst/>
          </a:prstGeom>
        </p:spPr>
        <p:txBody>
          <a:bodyPr wrap="square">
            <a:spAutoFit/>
          </a:bodyPr>
          <a:lstStyle/>
          <a:p>
            <a:pPr>
              <a:spcBef>
                <a:spcPct val="20000"/>
              </a:spcBef>
              <a:defRPr/>
            </a:pPr>
            <a:r>
              <a:rPr lang="en-US" dirty="0">
                <a:solidFill>
                  <a:srgbClr val="FFFF00"/>
                </a:solidFill>
                <a:latin typeface="Cambria" panose="02040503050406030204" pitchFamily="18" charset="0"/>
              </a:rPr>
              <a:t>T</a:t>
            </a:r>
            <a:r>
              <a:rPr lang="en-US" dirty="0" smtClean="0">
                <a:solidFill>
                  <a:srgbClr val="FFFF00"/>
                </a:solidFill>
                <a:latin typeface="Cambria" panose="02040503050406030204" pitchFamily="18" charset="0"/>
              </a:rPr>
              <a:t>arget Temperature </a:t>
            </a:r>
            <a:endParaRPr lang="en-AU" sz="2000" dirty="0">
              <a:solidFill>
                <a:srgbClr val="FFFF00"/>
              </a:solidFill>
              <a:latin typeface="Cambria" panose="02040503050406030204" pitchFamily="18" charset="0"/>
            </a:endParaRPr>
          </a:p>
        </p:txBody>
      </p:sp>
      <p:sp>
        <p:nvSpPr>
          <p:cNvPr id="9" name="Rectangle 8"/>
          <p:cNvSpPr/>
          <p:nvPr/>
        </p:nvSpPr>
        <p:spPr>
          <a:xfrm>
            <a:off x="6690926" y="3467155"/>
            <a:ext cx="2232248" cy="369332"/>
          </a:xfrm>
          <a:prstGeom prst="rect">
            <a:avLst/>
          </a:prstGeom>
        </p:spPr>
        <p:txBody>
          <a:bodyPr wrap="square">
            <a:spAutoFit/>
          </a:bodyPr>
          <a:lstStyle/>
          <a:p>
            <a:pPr>
              <a:spcBef>
                <a:spcPct val="20000"/>
              </a:spcBef>
              <a:defRPr/>
            </a:pPr>
            <a:r>
              <a:rPr lang="en-US" dirty="0" smtClean="0">
                <a:solidFill>
                  <a:srgbClr val="FFFF00"/>
                </a:solidFill>
                <a:latin typeface="Cambria" panose="02040503050406030204" pitchFamily="18" charset="0"/>
              </a:rPr>
              <a:t>Vacuum</a:t>
            </a:r>
            <a:endParaRPr lang="en-AU" sz="2000" dirty="0">
              <a:solidFill>
                <a:srgbClr val="FFFF00"/>
              </a:solidFill>
              <a:latin typeface="Cambria" panose="02040503050406030204" pitchFamily="18" charset="0"/>
            </a:endParaRPr>
          </a:p>
        </p:txBody>
      </p:sp>
      <p:sp>
        <p:nvSpPr>
          <p:cNvPr id="10" name="Rectangle 9"/>
          <p:cNvSpPr/>
          <p:nvPr/>
        </p:nvSpPr>
        <p:spPr>
          <a:xfrm>
            <a:off x="6617350" y="2564904"/>
            <a:ext cx="2379400" cy="646331"/>
          </a:xfrm>
          <a:prstGeom prst="rect">
            <a:avLst/>
          </a:prstGeom>
        </p:spPr>
        <p:txBody>
          <a:bodyPr wrap="square">
            <a:spAutoFit/>
          </a:bodyPr>
          <a:lstStyle/>
          <a:p>
            <a:pPr>
              <a:spcBef>
                <a:spcPct val="20000"/>
              </a:spcBef>
              <a:defRPr/>
            </a:pPr>
            <a:r>
              <a:rPr lang="en-US" dirty="0" smtClean="0">
                <a:solidFill>
                  <a:srgbClr val="FFFF00"/>
                </a:solidFill>
                <a:latin typeface="Cambria" panose="02040503050406030204" pitchFamily="18" charset="0"/>
              </a:rPr>
              <a:t>External Safety Beam Dump Temperature </a:t>
            </a:r>
            <a:endParaRPr lang="en-AU" sz="2000" dirty="0">
              <a:solidFill>
                <a:srgbClr val="FFFF00"/>
              </a:solidFill>
              <a:latin typeface="Cambria" panose="02040503050406030204" pitchFamily="18" charset="0"/>
            </a:endParaRPr>
          </a:p>
        </p:txBody>
      </p:sp>
      <p:cxnSp>
        <p:nvCxnSpPr>
          <p:cNvPr id="12" name="Straight Arrow Connector 11"/>
          <p:cNvCxnSpPr/>
          <p:nvPr/>
        </p:nvCxnSpPr>
        <p:spPr>
          <a:xfrm flipH="1" flipV="1">
            <a:off x="4355976" y="2071913"/>
            <a:ext cx="2016224" cy="1846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635896" y="2564904"/>
            <a:ext cx="3017428" cy="3525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1"/>
          </p:cNvCxnSpPr>
          <p:nvPr/>
        </p:nvCxnSpPr>
        <p:spPr>
          <a:xfrm flipH="1" flipV="1">
            <a:off x="4860032" y="3266636"/>
            <a:ext cx="1830894" cy="3851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1"/>
          </p:cNvCxnSpPr>
          <p:nvPr/>
        </p:nvCxnSpPr>
        <p:spPr>
          <a:xfrm flipH="1" flipV="1">
            <a:off x="3491880" y="4221088"/>
            <a:ext cx="3099320" cy="8625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203848" y="3836487"/>
            <a:ext cx="3449476" cy="4982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7128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1740" y="0"/>
            <a:ext cx="8229600" cy="1143000"/>
          </a:xfrm>
        </p:spPr>
        <p:txBody>
          <a:bodyPr/>
          <a:lstStyle/>
          <a:p>
            <a:r>
              <a:rPr lang="en-ZA" dirty="0" smtClean="0">
                <a:solidFill>
                  <a:srgbClr val="FF0000"/>
                </a:solidFill>
              </a:rPr>
              <a:t>High – Power Test of </a:t>
            </a:r>
            <a:r>
              <a:rPr lang="en-ZA" dirty="0" err="1" smtClean="0">
                <a:solidFill>
                  <a:srgbClr val="FF0000"/>
                </a:solidFill>
              </a:rPr>
              <a:t>SiC</a:t>
            </a:r>
            <a:r>
              <a:rPr lang="en-ZA" dirty="0" smtClean="0">
                <a:solidFill>
                  <a:srgbClr val="FF0000"/>
                </a:solidFill>
              </a:rPr>
              <a:t> Target </a:t>
            </a:r>
            <a:endParaRPr lang="en-GB" dirty="0">
              <a:solidFill>
                <a:srgbClr val="FF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93456"/>
            <a:ext cx="9191617" cy="3725118"/>
          </a:xfrm>
          <a:prstGeom prst="rect">
            <a:avLst/>
          </a:prstGeom>
        </p:spPr>
      </p:pic>
    </p:spTree>
    <p:extLst>
      <p:ext uri="{BB962C8B-B14F-4D97-AF65-F5344CB8AC3E}">
        <p14:creationId xmlns:p14="http://schemas.microsoft.com/office/powerpoint/2010/main" val="12815238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0106" y="146705"/>
            <a:ext cx="4029886" cy="584775"/>
          </a:xfrm>
          <a:prstGeom prst="rect">
            <a:avLst/>
          </a:prstGeom>
          <a:noFill/>
        </p:spPr>
        <p:txBody>
          <a:bodyPr wrap="none">
            <a:spAutoFit/>
          </a:bodyPr>
          <a:lstStyle/>
          <a:p>
            <a:pPr>
              <a:defRPr/>
            </a:pPr>
            <a:r>
              <a:rPr lang="en-ZA" sz="3200" dirty="0" smtClean="0">
                <a:solidFill>
                  <a:srgbClr val="FF0000"/>
                </a:solidFill>
                <a:latin typeface="Cambria" panose="02040503050406030204" pitchFamily="18" charset="0"/>
                <a:cs typeface="Arial" charset="0"/>
              </a:rPr>
              <a:t>ISOL </a:t>
            </a:r>
            <a:r>
              <a:rPr lang="en-ZA" sz="3200" u="none" dirty="0" smtClean="0">
                <a:solidFill>
                  <a:srgbClr val="FF0000"/>
                </a:solidFill>
                <a:latin typeface="Cambria" panose="02040503050406030204" pitchFamily="18" charset="0"/>
                <a:cs typeface="Arial" charset="0"/>
              </a:rPr>
              <a:t>Beam Intensities</a:t>
            </a:r>
            <a:endParaRPr lang="en-ZA" sz="3200" dirty="0">
              <a:solidFill>
                <a:srgbClr val="FF0000"/>
              </a:solidFill>
              <a:latin typeface="Cambria" panose="02040503050406030204" pitchFamily="18"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088135"/>
            <a:ext cx="6336704" cy="535967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301208"/>
            <a:ext cx="8208912" cy="461665"/>
          </a:xfrm>
          <a:prstGeom prst="rect">
            <a:avLst/>
          </a:prstGeom>
          <a:solidFill>
            <a:schemeClr val="bg1"/>
          </a:solidFill>
        </p:spPr>
        <p:txBody>
          <a:bodyPr wrap="square">
            <a:spAutoFit/>
          </a:bodyPr>
          <a:lstStyle/>
          <a:p>
            <a:r>
              <a:rPr lang="en-GB" sz="2400" i="1" dirty="0" smtClean="0"/>
              <a:t>I</a:t>
            </a:r>
            <a:r>
              <a:rPr lang="en-GB" sz="2400" dirty="0" smtClean="0"/>
              <a:t>(target) = </a:t>
            </a:r>
            <a:r>
              <a:rPr lang="en-GB" sz="2400" i="1" dirty="0" smtClean="0"/>
              <a:t>N</a:t>
            </a:r>
            <a:r>
              <a:rPr lang="en-GB" sz="2400" dirty="0" smtClean="0"/>
              <a:t> × </a:t>
            </a:r>
            <a:r>
              <a:rPr lang="en-GB" sz="2400" i="1" dirty="0" smtClean="0"/>
              <a:t>ε</a:t>
            </a:r>
            <a:r>
              <a:rPr lang="en-GB" sz="2400" baseline="-25000" dirty="0" smtClean="0"/>
              <a:t>1+</a:t>
            </a:r>
            <a:r>
              <a:rPr lang="en-GB" sz="2400" dirty="0" smtClean="0"/>
              <a:t> × </a:t>
            </a:r>
            <a:r>
              <a:rPr lang="en-GB" sz="2400" i="1" dirty="0" err="1" smtClean="0"/>
              <a:t>ε</a:t>
            </a:r>
            <a:r>
              <a:rPr lang="en-GB" sz="2400" baseline="-25000" dirty="0" err="1" smtClean="0"/>
              <a:t>M.S</a:t>
            </a:r>
            <a:r>
              <a:rPr lang="en-GB" sz="2400" baseline="-25000" dirty="0" smtClean="0"/>
              <a:t>.</a:t>
            </a:r>
            <a:r>
              <a:rPr lang="en-GB" sz="2400" dirty="0" smtClean="0"/>
              <a:t> × </a:t>
            </a:r>
            <a:r>
              <a:rPr lang="en-GB" sz="2400" i="1" dirty="0" err="1" smtClean="0"/>
              <a:t>ε</a:t>
            </a:r>
            <a:r>
              <a:rPr lang="en-GB" sz="2400" baseline="-25000" dirty="0" err="1" smtClean="0"/>
              <a:t>C.B</a:t>
            </a:r>
            <a:r>
              <a:rPr lang="en-GB" sz="2400" baseline="-25000" dirty="0" smtClean="0"/>
              <a:t>.</a:t>
            </a:r>
            <a:r>
              <a:rPr lang="en-GB" sz="2400" dirty="0" smtClean="0"/>
              <a:t> × </a:t>
            </a:r>
            <a:r>
              <a:rPr lang="en-GB" sz="2400" i="1" dirty="0" smtClean="0"/>
              <a:t>ε</a:t>
            </a:r>
            <a:r>
              <a:rPr lang="en-GB" sz="2400" baseline="-25000" dirty="0" smtClean="0"/>
              <a:t>SPC2</a:t>
            </a:r>
            <a:r>
              <a:rPr lang="en-GB" sz="2400" dirty="0" smtClean="0"/>
              <a:t> × </a:t>
            </a:r>
            <a:r>
              <a:rPr lang="en-GB" sz="2400" i="1" dirty="0" err="1" smtClean="0"/>
              <a:t>ε</a:t>
            </a:r>
            <a:r>
              <a:rPr lang="en-GB" sz="2400" baseline="-25000" dirty="0" err="1" smtClean="0"/>
              <a:t>SSC</a:t>
            </a:r>
            <a:r>
              <a:rPr lang="en-GB" sz="2400" dirty="0" smtClean="0"/>
              <a:t> × </a:t>
            </a:r>
            <a:r>
              <a:rPr lang="en-GB" sz="2400" i="1" dirty="0" err="1" smtClean="0"/>
              <a:t>ε</a:t>
            </a:r>
            <a:r>
              <a:rPr lang="en-GB" sz="2400" baseline="-25000" dirty="0" err="1" smtClean="0"/>
              <a:t>EXP</a:t>
            </a:r>
            <a:r>
              <a:rPr lang="en-GB" sz="2400" dirty="0" smtClean="0"/>
              <a:t> × e</a:t>
            </a:r>
            <a:r>
              <a:rPr lang="en-GB" sz="2400" baseline="30000" dirty="0" smtClean="0"/>
              <a:t>-t/τ</a:t>
            </a:r>
            <a:endParaRPr lang="en-ZA" sz="2400" dirty="0"/>
          </a:p>
        </p:txBody>
      </p:sp>
      <p:sp>
        <p:nvSpPr>
          <p:cNvPr id="3" name="Rectangle 2"/>
          <p:cNvSpPr/>
          <p:nvPr/>
        </p:nvSpPr>
        <p:spPr>
          <a:xfrm>
            <a:off x="1115616" y="3789040"/>
            <a:ext cx="6858000" cy="1000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u="none"/>
          </a:p>
        </p:txBody>
      </p:sp>
      <p:grpSp>
        <p:nvGrpSpPr>
          <p:cNvPr id="4" name="Group 22"/>
          <p:cNvGrpSpPr>
            <a:grpSpLocks/>
          </p:cNvGrpSpPr>
          <p:nvPr/>
        </p:nvGrpSpPr>
        <p:grpSpPr bwMode="auto">
          <a:xfrm>
            <a:off x="1294210" y="3916002"/>
            <a:ext cx="6500812" cy="923925"/>
            <a:chOff x="1214438" y="2857500"/>
            <a:chExt cx="6500812" cy="923925"/>
          </a:xfrm>
          <a:noFill/>
        </p:grpSpPr>
        <p:sp>
          <p:nvSpPr>
            <p:cNvPr id="5" name="TextBox 34"/>
            <p:cNvSpPr txBox="1">
              <a:spLocks noChangeArrowheads="1"/>
            </p:cNvSpPr>
            <p:nvPr/>
          </p:nvSpPr>
          <p:spPr bwMode="auto">
            <a:xfrm>
              <a:off x="3214688" y="2857500"/>
              <a:ext cx="785812" cy="923925"/>
            </a:xfrm>
            <a:prstGeom prst="rect">
              <a:avLst/>
            </a:prstGeom>
            <a:grpFill/>
            <a:ln w="9525">
              <a:noFill/>
              <a:miter lim="800000"/>
              <a:headEnd/>
              <a:tailEnd/>
            </a:ln>
          </p:spPr>
          <p:txBody>
            <a:bodyPr>
              <a:spAutoFit/>
            </a:bodyPr>
            <a:lstStyle/>
            <a:p>
              <a:pPr>
                <a:defRPr/>
              </a:pPr>
              <a:r>
                <a:rPr lang="en-GB" sz="1100" u="none" dirty="0">
                  <a:latin typeface="Calibri" pitchFamily="34" charset="0"/>
                </a:rPr>
                <a:t>1</a:t>
              </a:r>
              <a:r>
                <a:rPr lang="en-GB" sz="1100" u="none" baseline="30000" dirty="0">
                  <a:latin typeface="Calibri" pitchFamily="34" charset="0"/>
                </a:rPr>
                <a:t>+</a:t>
              </a:r>
              <a:r>
                <a:rPr lang="en-GB" sz="1100" u="none" dirty="0">
                  <a:latin typeface="Calibri" pitchFamily="34" charset="0"/>
                </a:rPr>
                <a:t> ion – source &amp;</a:t>
              </a:r>
            </a:p>
            <a:p>
              <a:pPr>
                <a:defRPr/>
              </a:pPr>
              <a:r>
                <a:rPr lang="en-GB" sz="1100" u="none" dirty="0">
                  <a:latin typeface="Calibri" pitchFamily="34" charset="0"/>
                </a:rPr>
                <a:t>mass selector</a:t>
              </a:r>
            </a:p>
            <a:p>
              <a:pPr>
                <a:defRPr/>
              </a:pPr>
              <a:endParaRPr lang="en-GB" sz="1000" u="none" dirty="0">
                <a:latin typeface="Calibri" pitchFamily="34" charset="0"/>
              </a:endParaRPr>
            </a:p>
          </p:txBody>
        </p:sp>
        <p:sp>
          <p:nvSpPr>
            <p:cNvPr id="6" name="Oval 5"/>
            <p:cNvSpPr/>
            <p:nvPr/>
          </p:nvSpPr>
          <p:spPr bwMode="auto">
            <a:xfrm>
              <a:off x="1214438" y="2857500"/>
              <a:ext cx="785812" cy="714375"/>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u="none"/>
            </a:p>
          </p:txBody>
        </p:sp>
        <p:sp>
          <p:nvSpPr>
            <p:cNvPr id="7" name="Oval 6"/>
            <p:cNvSpPr/>
            <p:nvPr/>
          </p:nvSpPr>
          <p:spPr bwMode="auto">
            <a:xfrm>
              <a:off x="5929313" y="2857500"/>
              <a:ext cx="785812" cy="714375"/>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u="none"/>
            </a:p>
          </p:txBody>
        </p:sp>
        <p:sp>
          <p:nvSpPr>
            <p:cNvPr id="8" name="Oval 7"/>
            <p:cNvSpPr/>
            <p:nvPr/>
          </p:nvSpPr>
          <p:spPr bwMode="auto">
            <a:xfrm>
              <a:off x="5000625" y="2857500"/>
              <a:ext cx="785813" cy="714375"/>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u="none"/>
            </a:p>
          </p:txBody>
        </p:sp>
        <p:sp>
          <p:nvSpPr>
            <p:cNvPr id="9" name="Rectangle 8"/>
            <p:cNvSpPr/>
            <p:nvPr/>
          </p:nvSpPr>
          <p:spPr bwMode="auto">
            <a:xfrm>
              <a:off x="6929438" y="2857500"/>
              <a:ext cx="714375" cy="714375"/>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u="none"/>
            </a:p>
          </p:txBody>
        </p:sp>
        <p:sp>
          <p:nvSpPr>
            <p:cNvPr id="10" name="Rectangle 9"/>
            <p:cNvSpPr/>
            <p:nvPr/>
          </p:nvSpPr>
          <p:spPr bwMode="auto">
            <a:xfrm>
              <a:off x="2214563" y="2857500"/>
              <a:ext cx="714375" cy="714375"/>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u="none"/>
            </a:p>
          </p:txBody>
        </p:sp>
        <p:sp>
          <p:nvSpPr>
            <p:cNvPr id="11" name="Hexagon 10"/>
            <p:cNvSpPr/>
            <p:nvPr/>
          </p:nvSpPr>
          <p:spPr bwMode="auto">
            <a:xfrm>
              <a:off x="3143250" y="2857500"/>
              <a:ext cx="785813" cy="714375"/>
            </a:xfrm>
            <a:prstGeom prst="hexagon">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u="none"/>
            </a:p>
          </p:txBody>
        </p:sp>
        <p:sp>
          <p:nvSpPr>
            <p:cNvPr id="12" name="Hexagon 11"/>
            <p:cNvSpPr/>
            <p:nvPr/>
          </p:nvSpPr>
          <p:spPr bwMode="auto">
            <a:xfrm>
              <a:off x="4071938" y="2857500"/>
              <a:ext cx="785812" cy="714375"/>
            </a:xfrm>
            <a:prstGeom prst="hexagon">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u="none"/>
            </a:p>
          </p:txBody>
        </p:sp>
        <p:cxnSp>
          <p:nvCxnSpPr>
            <p:cNvPr id="13" name="Straight Arrow Connector 12"/>
            <p:cNvCxnSpPr>
              <a:stCxn id="6" idx="6"/>
              <a:endCxn id="10" idx="1"/>
            </p:cNvCxnSpPr>
            <p:nvPr/>
          </p:nvCxnSpPr>
          <p:spPr bwMode="auto">
            <a:xfrm>
              <a:off x="2000250" y="3214688"/>
              <a:ext cx="214313" cy="1587"/>
            </a:xfrm>
            <a:prstGeom prst="straightConnector1">
              <a:avLst/>
            </a:prstGeom>
            <a:grpFill/>
            <a:ln w="127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3"/>
              <a:endCxn id="11" idx="2"/>
            </p:cNvCxnSpPr>
            <p:nvPr/>
          </p:nvCxnSpPr>
          <p:spPr bwMode="auto">
            <a:xfrm>
              <a:off x="2928938" y="3214688"/>
              <a:ext cx="214312" cy="1587"/>
            </a:xfrm>
            <a:prstGeom prst="straightConnector1">
              <a:avLst/>
            </a:prstGeom>
            <a:grpFill/>
            <a:ln w="127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a:endCxn id="12" idx="2"/>
            </p:cNvCxnSpPr>
            <p:nvPr/>
          </p:nvCxnSpPr>
          <p:spPr bwMode="auto">
            <a:xfrm>
              <a:off x="3929063" y="3214688"/>
              <a:ext cx="142875" cy="1587"/>
            </a:xfrm>
            <a:prstGeom prst="straightConnector1">
              <a:avLst/>
            </a:prstGeom>
            <a:grpFill/>
            <a:ln w="127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a:endCxn id="8" idx="2"/>
            </p:cNvCxnSpPr>
            <p:nvPr/>
          </p:nvCxnSpPr>
          <p:spPr bwMode="auto">
            <a:xfrm>
              <a:off x="4857750" y="3214688"/>
              <a:ext cx="142875" cy="1587"/>
            </a:xfrm>
            <a:prstGeom prst="straightConnector1">
              <a:avLst/>
            </a:prstGeom>
            <a:grpFill/>
            <a:ln w="127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6"/>
              <a:endCxn id="7" idx="2"/>
            </p:cNvCxnSpPr>
            <p:nvPr/>
          </p:nvCxnSpPr>
          <p:spPr bwMode="auto">
            <a:xfrm>
              <a:off x="5786438" y="3214688"/>
              <a:ext cx="142875" cy="1587"/>
            </a:xfrm>
            <a:prstGeom prst="straightConnector1">
              <a:avLst/>
            </a:prstGeom>
            <a:grpFill/>
            <a:ln w="127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6"/>
              <a:endCxn id="9" idx="1"/>
            </p:cNvCxnSpPr>
            <p:nvPr/>
          </p:nvCxnSpPr>
          <p:spPr bwMode="auto">
            <a:xfrm>
              <a:off x="6715125" y="3214688"/>
              <a:ext cx="214313" cy="1587"/>
            </a:xfrm>
            <a:prstGeom prst="straightConnector1">
              <a:avLst/>
            </a:prstGeom>
            <a:grpFill/>
            <a:ln w="127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19" name="TextBox 29"/>
            <p:cNvSpPr txBox="1">
              <a:spLocks noChangeArrowheads="1"/>
            </p:cNvSpPr>
            <p:nvPr/>
          </p:nvSpPr>
          <p:spPr bwMode="auto">
            <a:xfrm>
              <a:off x="2214546" y="2928934"/>
              <a:ext cx="857267" cy="600164"/>
            </a:xfrm>
            <a:prstGeom prst="rect">
              <a:avLst/>
            </a:prstGeom>
            <a:grpFill/>
            <a:ln w="9525">
              <a:noFill/>
              <a:miter lim="800000"/>
              <a:headEnd/>
              <a:tailEnd/>
            </a:ln>
          </p:spPr>
          <p:txBody>
            <a:bodyPr>
              <a:spAutoFit/>
            </a:bodyPr>
            <a:lstStyle/>
            <a:p>
              <a:pPr>
                <a:defRPr/>
              </a:pPr>
              <a:r>
                <a:rPr lang="en-GB" sz="1100" u="none" dirty="0">
                  <a:latin typeface="Calibri" pitchFamily="34" charset="0"/>
                </a:rPr>
                <a:t>RIB</a:t>
              </a:r>
            </a:p>
            <a:p>
              <a:pPr>
                <a:defRPr/>
              </a:pPr>
              <a:r>
                <a:rPr lang="en-GB" sz="1100" u="none" dirty="0">
                  <a:latin typeface="Calibri" pitchFamily="34" charset="0"/>
                </a:rPr>
                <a:t>Production</a:t>
              </a:r>
            </a:p>
            <a:p>
              <a:pPr>
                <a:defRPr/>
              </a:pPr>
              <a:r>
                <a:rPr lang="en-GB" sz="1100" u="none" dirty="0">
                  <a:latin typeface="Calibri" pitchFamily="34" charset="0"/>
                </a:rPr>
                <a:t>target</a:t>
              </a:r>
            </a:p>
          </p:txBody>
        </p:sp>
        <p:sp>
          <p:nvSpPr>
            <p:cNvPr id="20" name="TextBox 30"/>
            <p:cNvSpPr txBox="1">
              <a:spLocks noChangeArrowheads="1"/>
            </p:cNvSpPr>
            <p:nvPr/>
          </p:nvSpPr>
          <p:spPr bwMode="auto">
            <a:xfrm>
              <a:off x="1214438" y="2928984"/>
              <a:ext cx="857250" cy="431165"/>
            </a:xfrm>
            <a:prstGeom prst="rect">
              <a:avLst/>
            </a:prstGeom>
            <a:grpFill/>
            <a:ln w="9525">
              <a:noFill/>
              <a:miter lim="800000"/>
              <a:headEnd/>
              <a:tailEnd/>
            </a:ln>
          </p:spPr>
          <p:txBody>
            <a:bodyPr>
              <a:spAutoFit/>
            </a:bodyPr>
            <a:lstStyle/>
            <a:p>
              <a:pPr>
                <a:defRPr/>
              </a:pPr>
              <a:r>
                <a:rPr lang="en-GB" sz="1100" u="none" dirty="0">
                  <a:latin typeface="Calibri" pitchFamily="34" charset="0"/>
                </a:rPr>
                <a:t>     New</a:t>
              </a:r>
            </a:p>
            <a:p>
              <a:pPr>
                <a:defRPr/>
              </a:pPr>
              <a:r>
                <a:rPr lang="en-GB" sz="1100" u="none" dirty="0">
                  <a:latin typeface="Calibri" pitchFamily="34" charset="0"/>
                </a:rPr>
                <a:t>Accelerator</a:t>
              </a:r>
            </a:p>
          </p:txBody>
        </p:sp>
        <p:sp>
          <p:nvSpPr>
            <p:cNvPr id="21" name="TextBox 31"/>
            <p:cNvSpPr txBox="1">
              <a:spLocks noChangeArrowheads="1"/>
            </p:cNvSpPr>
            <p:nvPr/>
          </p:nvSpPr>
          <p:spPr bwMode="auto">
            <a:xfrm>
              <a:off x="5072063" y="3071952"/>
              <a:ext cx="785812" cy="261779"/>
            </a:xfrm>
            <a:prstGeom prst="rect">
              <a:avLst/>
            </a:prstGeom>
            <a:grpFill/>
            <a:ln w="9525">
              <a:noFill/>
              <a:miter lim="800000"/>
              <a:headEnd/>
              <a:tailEnd/>
            </a:ln>
          </p:spPr>
          <p:txBody>
            <a:bodyPr>
              <a:spAutoFit/>
            </a:bodyPr>
            <a:lstStyle/>
            <a:p>
              <a:pPr>
                <a:defRPr/>
              </a:pPr>
              <a:r>
                <a:rPr lang="en-GB" sz="1100" u="none">
                  <a:latin typeface="Calibri" pitchFamily="34" charset="0"/>
                </a:rPr>
                <a:t>injector</a:t>
              </a:r>
            </a:p>
          </p:txBody>
        </p:sp>
        <p:sp>
          <p:nvSpPr>
            <p:cNvPr id="22" name="TextBox 32"/>
            <p:cNvSpPr txBox="1">
              <a:spLocks noChangeArrowheads="1"/>
            </p:cNvSpPr>
            <p:nvPr/>
          </p:nvSpPr>
          <p:spPr bwMode="auto">
            <a:xfrm>
              <a:off x="6143625" y="3071952"/>
              <a:ext cx="785812" cy="261779"/>
            </a:xfrm>
            <a:prstGeom prst="rect">
              <a:avLst/>
            </a:prstGeom>
            <a:grpFill/>
            <a:ln w="9525">
              <a:noFill/>
              <a:miter lim="800000"/>
              <a:headEnd/>
              <a:tailEnd/>
            </a:ln>
          </p:spPr>
          <p:txBody>
            <a:bodyPr>
              <a:spAutoFit/>
            </a:bodyPr>
            <a:lstStyle/>
            <a:p>
              <a:pPr>
                <a:defRPr/>
              </a:pPr>
              <a:r>
                <a:rPr lang="en-GB" sz="1100" u="none">
                  <a:latin typeface="Calibri" pitchFamily="34" charset="0"/>
                </a:rPr>
                <a:t>SSC</a:t>
              </a:r>
            </a:p>
          </p:txBody>
        </p:sp>
        <p:sp>
          <p:nvSpPr>
            <p:cNvPr id="23" name="TextBox 33"/>
            <p:cNvSpPr txBox="1">
              <a:spLocks noChangeArrowheads="1"/>
            </p:cNvSpPr>
            <p:nvPr/>
          </p:nvSpPr>
          <p:spPr bwMode="auto">
            <a:xfrm>
              <a:off x="6858000" y="3000468"/>
              <a:ext cx="857250" cy="431165"/>
            </a:xfrm>
            <a:prstGeom prst="rect">
              <a:avLst/>
            </a:prstGeom>
            <a:grpFill/>
            <a:ln w="9525">
              <a:noFill/>
              <a:miter lim="800000"/>
              <a:headEnd/>
              <a:tailEnd/>
            </a:ln>
          </p:spPr>
          <p:txBody>
            <a:bodyPr>
              <a:spAutoFit/>
            </a:bodyPr>
            <a:lstStyle/>
            <a:p>
              <a:pPr>
                <a:defRPr/>
              </a:pPr>
              <a:r>
                <a:rPr lang="en-GB" sz="1100" u="none" dirty="0">
                  <a:latin typeface="Calibri" pitchFamily="34" charset="0"/>
                </a:rPr>
                <a:t>Experiment</a:t>
              </a:r>
            </a:p>
            <a:p>
              <a:pPr>
                <a:defRPr/>
              </a:pPr>
              <a:endParaRPr lang="en-GB" sz="1100" u="none" dirty="0">
                <a:latin typeface="Calibri" pitchFamily="34" charset="0"/>
              </a:endParaRPr>
            </a:p>
          </p:txBody>
        </p:sp>
        <p:sp>
          <p:nvSpPr>
            <p:cNvPr id="24" name="TextBox 35"/>
            <p:cNvSpPr txBox="1">
              <a:spLocks noChangeArrowheads="1"/>
            </p:cNvSpPr>
            <p:nvPr/>
          </p:nvSpPr>
          <p:spPr bwMode="auto">
            <a:xfrm>
              <a:off x="4143375" y="2928984"/>
              <a:ext cx="785812" cy="431165"/>
            </a:xfrm>
            <a:prstGeom prst="rect">
              <a:avLst/>
            </a:prstGeom>
            <a:grpFill/>
            <a:ln w="9525">
              <a:noFill/>
              <a:miter lim="800000"/>
              <a:headEnd/>
              <a:tailEnd/>
            </a:ln>
          </p:spPr>
          <p:txBody>
            <a:bodyPr>
              <a:spAutoFit/>
            </a:bodyPr>
            <a:lstStyle/>
            <a:p>
              <a:pPr>
                <a:defRPr/>
              </a:pPr>
              <a:r>
                <a:rPr lang="en-GB" sz="1100" u="none" dirty="0">
                  <a:latin typeface="Calibri" pitchFamily="34" charset="0"/>
                </a:rPr>
                <a:t>Charge</a:t>
              </a:r>
            </a:p>
            <a:p>
              <a:pPr>
                <a:defRPr/>
              </a:pPr>
              <a:r>
                <a:rPr lang="en-GB" sz="1100" u="none" dirty="0">
                  <a:latin typeface="Calibri" pitchFamily="34" charset="0"/>
                </a:rPr>
                <a:t>Breeder</a:t>
              </a:r>
            </a:p>
          </p:txBody>
        </p:sp>
      </p:grpSp>
      <p:sp>
        <p:nvSpPr>
          <p:cNvPr id="26" name="TextBox 2"/>
          <p:cNvSpPr txBox="1">
            <a:spLocks noChangeArrowheads="1"/>
          </p:cNvSpPr>
          <p:nvPr/>
        </p:nvSpPr>
        <p:spPr bwMode="auto">
          <a:xfrm>
            <a:off x="1936227" y="176044"/>
            <a:ext cx="5476725" cy="584775"/>
          </a:xfrm>
          <a:prstGeom prst="rect">
            <a:avLst/>
          </a:prstGeom>
          <a:noFill/>
          <a:ln w="9525">
            <a:noFill/>
            <a:miter lim="800000"/>
            <a:headEnd/>
            <a:tailEnd/>
          </a:ln>
        </p:spPr>
        <p:txBody>
          <a:bodyPr wrap="square">
            <a:spAutoFit/>
          </a:bodyPr>
          <a:lstStyle/>
          <a:p>
            <a:r>
              <a:rPr lang="en-GB" sz="3200" dirty="0" smtClean="0">
                <a:solidFill>
                  <a:srgbClr val="FF0000"/>
                </a:solidFill>
                <a:latin typeface="Cambria" panose="02040503050406030204" pitchFamily="18" charset="0"/>
              </a:rPr>
              <a:t>Technical Design Studies</a:t>
            </a:r>
            <a:endParaRPr lang="en-GB" sz="3200" dirty="0" smtClean="0">
              <a:solidFill>
                <a:srgbClr val="FFFF00"/>
              </a:solidFill>
              <a:latin typeface="Cambria" panose="02040503050406030204" pitchFamily="18" charset="0"/>
            </a:endParaRPr>
          </a:p>
        </p:txBody>
      </p:sp>
      <p:sp>
        <p:nvSpPr>
          <p:cNvPr id="27" name="TextBox 2"/>
          <p:cNvSpPr txBox="1">
            <a:spLocks noChangeArrowheads="1"/>
          </p:cNvSpPr>
          <p:nvPr/>
        </p:nvSpPr>
        <p:spPr bwMode="auto">
          <a:xfrm>
            <a:off x="1687116" y="1196752"/>
            <a:ext cx="5635061" cy="2492990"/>
          </a:xfrm>
          <a:prstGeom prst="rect">
            <a:avLst/>
          </a:prstGeom>
          <a:noFill/>
          <a:ln w="9525">
            <a:noFill/>
            <a:miter lim="800000"/>
            <a:headEnd/>
            <a:tailEnd/>
          </a:ln>
        </p:spPr>
        <p:txBody>
          <a:bodyPr wrap="square">
            <a:spAutoFit/>
          </a:bodyPr>
          <a:lstStyle/>
          <a:p>
            <a:pPr algn="ctr"/>
            <a:r>
              <a:rPr lang="en-GB" sz="3200" dirty="0">
                <a:solidFill>
                  <a:srgbClr val="FFFF00"/>
                </a:solidFill>
                <a:latin typeface="Cambria" panose="02040503050406030204" pitchFamily="18" charset="0"/>
              </a:rPr>
              <a:t>Putting more beam on target</a:t>
            </a:r>
          </a:p>
          <a:p>
            <a:pPr algn="ctr"/>
            <a:r>
              <a:rPr lang="en-GB" sz="3200" dirty="0" smtClean="0">
                <a:solidFill>
                  <a:srgbClr val="FFFF00"/>
                </a:solidFill>
                <a:latin typeface="Cambria" panose="02040503050406030204" pitchFamily="18" charset="0"/>
              </a:rPr>
              <a:t>Without </a:t>
            </a:r>
            <a:r>
              <a:rPr lang="en-GB" sz="3200" dirty="0">
                <a:solidFill>
                  <a:srgbClr val="FFFF00"/>
                </a:solidFill>
                <a:latin typeface="Cambria" panose="02040503050406030204" pitchFamily="18" charset="0"/>
              </a:rPr>
              <a:t>using more beam....</a:t>
            </a:r>
          </a:p>
          <a:p>
            <a:pPr algn="ctr"/>
            <a:endParaRPr lang="en-GB" sz="3600" dirty="0" smtClean="0">
              <a:solidFill>
                <a:srgbClr val="FFFF00"/>
              </a:solidFill>
            </a:endParaRPr>
          </a:p>
          <a:p>
            <a:pPr algn="ctr"/>
            <a:r>
              <a:rPr lang="en-GB" sz="2800" dirty="0" smtClean="0">
                <a:solidFill>
                  <a:srgbClr val="FFFF00"/>
                </a:solidFill>
                <a:latin typeface="Cambria" panose="02040503050406030204" pitchFamily="18" charset="0"/>
              </a:rPr>
              <a:t>Lifetimes</a:t>
            </a:r>
          </a:p>
          <a:p>
            <a:pPr algn="ctr"/>
            <a:r>
              <a:rPr lang="en-GB" sz="2800" dirty="0" smtClean="0">
                <a:solidFill>
                  <a:srgbClr val="FFFF00"/>
                </a:solidFill>
                <a:latin typeface="Cambria" panose="02040503050406030204" pitchFamily="18" charset="0"/>
              </a:rPr>
              <a:t>Efficiencies</a:t>
            </a:r>
            <a:endParaRPr lang="en-GB" sz="2800" dirty="0">
              <a:solidFill>
                <a:srgbClr val="FFFF0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791901" y="601716"/>
            <a:ext cx="7701917" cy="5262979"/>
          </a:xfrm>
          <a:prstGeom prst="rect">
            <a:avLst/>
          </a:prstGeom>
          <a:noFill/>
          <a:ln w="9525">
            <a:noFill/>
            <a:miter lim="800000"/>
            <a:headEnd/>
            <a:tailEnd/>
          </a:ln>
        </p:spPr>
        <p:txBody>
          <a:bodyPr wrap="none">
            <a:spAutoFit/>
          </a:bodyPr>
          <a:lstStyle/>
          <a:p>
            <a:r>
              <a:rPr lang="en-US" sz="3600" dirty="0" smtClean="0">
                <a:solidFill>
                  <a:srgbClr val="FFFF00"/>
                </a:solidFill>
                <a:latin typeface="Calisto MT" pitchFamily="18" charset="0"/>
              </a:rPr>
              <a:t>		</a:t>
            </a:r>
            <a:endParaRPr lang="en-US" sz="3600" dirty="0" smtClean="0">
              <a:solidFill>
                <a:srgbClr val="FFFF00"/>
              </a:solidFill>
              <a:latin typeface="Cambria" panose="02040503050406030204" pitchFamily="18" charset="0"/>
            </a:endParaRPr>
          </a:p>
          <a:p>
            <a:pPr>
              <a:buFont typeface="Arial" pitchFamily="34" charset="0"/>
              <a:buChar char="•"/>
            </a:pPr>
            <a:r>
              <a:rPr lang="en-US" sz="2400" u="none" dirty="0" smtClean="0">
                <a:solidFill>
                  <a:srgbClr val="FFFF00"/>
                </a:solidFill>
                <a:latin typeface="Cambria" panose="02040503050406030204" pitchFamily="18" charset="0"/>
              </a:rPr>
              <a:t>Present SPC2 inflector unsuitable for heavy-ions</a:t>
            </a:r>
          </a:p>
          <a:p>
            <a:pPr>
              <a:buFont typeface="Arial" pitchFamily="34" charset="0"/>
              <a:buChar char="•"/>
            </a:pPr>
            <a:r>
              <a:rPr lang="en-US" sz="2400" dirty="0" smtClean="0">
                <a:solidFill>
                  <a:srgbClr val="FFFF00"/>
                </a:solidFill>
                <a:latin typeface="Cambria" panose="02040503050406030204" pitchFamily="18" charset="0"/>
              </a:rPr>
              <a:t>Double-drift </a:t>
            </a:r>
            <a:r>
              <a:rPr lang="en-US" sz="2400" dirty="0" err="1" smtClean="0">
                <a:solidFill>
                  <a:srgbClr val="FFFF00"/>
                </a:solidFill>
                <a:latin typeface="Cambria" panose="02040503050406030204" pitchFamily="18" charset="0"/>
              </a:rPr>
              <a:t>buncher</a:t>
            </a:r>
            <a:r>
              <a:rPr lang="en-US" sz="2400" dirty="0" smtClean="0">
                <a:solidFill>
                  <a:srgbClr val="FFFF00"/>
                </a:solidFill>
                <a:latin typeface="Cambria" panose="02040503050406030204" pitchFamily="18" charset="0"/>
              </a:rPr>
              <a:t> in injection line before SPC2</a:t>
            </a:r>
          </a:p>
          <a:p>
            <a:pPr lvl="1">
              <a:buFont typeface="Arial" pitchFamily="34" charset="0"/>
              <a:buChar char="•"/>
            </a:pPr>
            <a:r>
              <a:rPr lang="en-US" sz="2400" dirty="0" smtClean="0">
                <a:solidFill>
                  <a:srgbClr val="FFFF00"/>
                </a:solidFill>
                <a:latin typeface="Cambria" panose="02040503050406030204" pitchFamily="18" charset="0"/>
              </a:rPr>
              <a:t>Puts 80% of beam within phase acceptance</a:t>
            </a:r>
          </a:p>
          <a:p>
            <a:pPr>
              <a:buFont typeface="Arial" pitchFamily="34" charset="0"/>
              <a:buChar char="•"/>
            </a:pPr>
            <a:r>
              <a:rPr lang="en-US" sz="2400" dirty="0" smtClean="0">
                <a:solidFill>
                  <a:srgbClr val="FFFF00"/>
                </a:solidFill>
                <a:latin typeface="Cambria" panose="02040503050406030204" pitchFamily="18" charset="0"/>
              </a:rPr>
              <a:t>Presently have Variable Frequency Flat-Topping on SPC1</a:t>
            </a:r>
          </a:p>
          <a:p>
            <a:pPr lvl="1">
              <a:buFont typeface="Arial" pitchFamily="34" charset="0"/>
              <a:buChar char="•"/>
            </a:pPr>
            <a:r>
              <a:rPr lang="en-US" sz="2400" dirty="0" smtClean="0">
                <a:solidFill>
                  <a:srgbClr val="FFFF00"/>
                </a:solidFill>
                <a:latin typeface="Cambria" panose="02040503050406030204" pitchFamily="18" charset="0"/>
              </a:rPr>
              <a:t>Introduce the same to SPC2</a:t>
            </a:r>
          </a:p>
          <a:p>
            <a:pPr>
              <a:buFont typeface="Arial" pitchFamily="34" charset="0"/>
              <a:buChar char="•"/>
            </a:pPr>
            <a:r>
              <a:rPr lang="en-US" sz="2400" dirty="0" smtClean="0">
                <a:solidFill>
                  <a:srgbClr val="FFFF00"/>
                </a:solidFill>
                <a:latin typeface="Cambria" panose="02040503050406030204" pitchFamily="18" charset="0"/>
              </a:rPr>
              <a:t>Variable frequency flat-topping on SSC</a:t>
            </a:r>
          </a:p>
          <a:p>
            <a:pPr>
              <a:buFont typeface="Arial" pitchFamily="34" charset="0"/>
              <a:buChar char="•"/>
            </a:pPr>
            <a:r>
              <a:rPr lang="en-US" sz="2400" dirty="0" smtClean="0">
                <a:solidFill>
                  <a:srgbClr val="FFFF00"/>
                </a:solidFill>
                <a:latin typeface="Cambria" panose="02040503050406030204" pitchFamily="18" charset="0"/>
              </a:rPr>
              <a:t>Upgrade Vacuum</a:t>
            </a:r>
          </a:p>
          <a:p>
            <a:endParaRPr lang="en-US" sz="2800" dirty="0" smtClean="0">
              <a:solidFill>
                <a:srgbClr val="FFFF00"/>
              </a:solidFill>
              <a:latin typeface="Cambria" panose="02040503050406030204" pitchFamily="18" charset="0"/>
            </a:endParaRPr>
          </a:p>
          <a:p>
            <a:r>
              <a:rPr lang="en-US" sz="3200" u="none" dirty="0" smtClean="0">
                <a:solidFill>
                  <a:srgbClr val="FFFF00"/>
                </a:solidFill>
                <a:latin typeface="Cambria" panose="02040503050406030204" pitchFamily="18" charset="0"/>
              </a:rPr>
              <a:t>Overall transmission to reach up to 30%</a:t>
            </a:r>
          </a:p>
          <a:p>
            <a:endParaRPr lang="en-US" sz="3600" dirty="0" smtClean="0">
              <a:solidFill>
                <a:srgbClr val="FFFF00"/>
              </a:solidFill>
              <a:latin typeface="Calisto MT" pitchFamily="18" charset="0"/>
            </a:endParaRPr>
          </a:p>
          <a:p>
            <a:pPr>
              <a:buFont typeface="Arial" pitchFamily="34" charset="0"/>
              <a:buChar char="•"/>
            </a:pPr>
            <a:endParaRPr lang="en-US" sz="3600" u="none" dirty="0">
              <a:solidFill>
                <a:srgbClr val="FFFF00"/>
              </a:solidFill>
              <a:latin typeface="Calisto MT" pitchFamily="18" charset="0"/>
            </a:endParaRPr>
          </a:p>
        </p:txBody>
      </p:sp>
      <p:pic>
        <p:nvPicPr>
          <p:cNvPr id="4" name="Picture 3" descr="P3280019"/>
          <p:cNvPicPr>
            <a:picLocks noChangeAspect="1" noChangeArrowheads="1"/>
          </p:cNvPicPr>
          <p:nvPr/>
        </p:nvPicPr>
        <p:blipFill>
          <a:blip r:embed="rId2" cstate="print"/>
          <a:srcRect/>
          <a:stretch>
            <a:fillRect/>
          </a:stretch>
        </p:blipFill>
        <p:spPr bwMode="auto">
          <a:xfrm>
            <a:off x="0" y="4867198"/>
            <a:ext cx="2627784" cy="1970834"/>
          </a:xfrm>
          <a:prstGeom prst="rect">
            <a:avLst/>
          </a:prstGeom>
          <a:noFill/>
          <a:ln w="9525">
            <a:noFill/>
            <a:miter lim="800000"/>
            <a:headEnd/>
            <a:tailEnd/>
          </a:ln>
        </p:spPr>
      </p:pic>
      <p:pic>
        <p:nvPicPr>
          <p:cNvPr id="7" name="Picture 1028" descr="Ssc_lo"/>
          <p:cNvPicPr>
            <a:picLocks noChangeAspect="1" noChangeArrowheads="1"/>
          </p:cNvPicPr>
          <p:nvPr/>
        </p:nvPicPr>
        <p:blipFill>
          <a:blip r:embed="rId3" cstate="print"/>
          <a:srcRect/>
          <a:stretch>
            <a:fillRect/>
          </a:stretch>
        </p:blipFill>
        <p:spPr bwMode="auto">
          <a:xfrm>
            <a:off x="6462916" y="4821578"/>
            <a:ext cx="2681084" cy="2036422"/>
          </a:xfrm>
          <a:prstGeom prst="rect">
            <a:avLst/>
          </a:prstGeom>
          <a:noFill/>
          <a:ln w="25400">
            <a:solidFill>
              <a:srgbClr val="000080"/>
            </a:solidFill>
            <a:miter lim="800000"/>
            <a:headEnd/>
            <a:tailEnd/>
          </a:ln>
        </p:spPr>
      </p:pic>
      <p:sp>
        <p:nvSpPr>
          <p:cNvPr id="3" name="TextBox 2"/>
          <p:cNvSpPr txBox="1"/>
          <p:nvPr/>
        </p:nvSpPr>
        <p:spPr>
          <a:xfrm>
            <a:off x="2497106" y="188640"/>
            <a:ext cx="4241289" cy="584775"/>
          </a:xfrm>
          <a:prstGeom prst="rect">
            <a:avLst/>
          </a:prstGeom>
          <a:noFill/>
        </p:spPr>
        <p:txBody>
          <a:bodyPr wrap="none" rtlCol="0">
            <a:spAutoFit/>
          </a:bodyPr>
          <a:lstStyle/>
          <a:p>
            <a:r>
              <a:rPr lang="en-US" sz="3200" dirty="0">
                <a:solidFill>
                  <a:srgbClr val="FF0000"/>
                </a:solidFill>
                <a:latin typeface="Cambria" panose="02040503050406030204" pitchFamily="18" charset="0"/>
              </a:rPr>
              <a:t>Upgrade SPC2 and SSC</a:t>
            </a:r>
            <a:r>
              <a:rPr lang="en-US" sz="3200" dirty="0" smtClean="0">
                <a:solidFill>
                  <a:srgbClr val="FF0000"/>
                </a:solidFill>
                <a:latin typeface="Cambria" panose="02040503050406030204" pitchFamily="18" charset="0"/>
              </a:rPr>
              <a:t>:</a:t>
            </a:r>
            <a:endParaRPr lang="en-US" sz="3200" dirty="0">
              <a:solidFill>
                <a:srgbClr val="FF000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441325" y="1152525"/>
            <a:ext cx="8343900" cy="5051425"/>
            <a:chOff x="255392" y="943822"/>
            <a:chExt cx="8344597" cy="5051864"/>
          </a:xfrm>
        </p:grpSpPr>
        <p:pic>
          <p:nvPicPr>
            <p:cNvPr id="70664" name="Picture 1" descr="NeutronRichChart.PNG"/>
            <p:cNvPicPr>
              <a:picLocks noChangeAspect="1"/>
            </p:cNvPicPr>
            <p:nvPr/>
          </p:nvPicPr>
          <p:blipFill>
            <a:blip r:embed="rId2" cstate="print"/>
            <a:srcRect/>
            <a:stretch>
              <a:fillRect/>
            </a:stretch>
          </p:blipFill>
          <p:spPr bwMode="auto">
            <a:xfrm>
              <a:off x="255392" y="943822"/>
              <a:ext cx="8344597" cy="5051864"/>
            </a:xfrm>
            <a:prstGeom prst="rect">
              <a:avLst/>
            </a:prstGeom>
            <a:noFill/>
            <a:ln w="9525">
              <a:noFill/>
              <a:miter lim="800000"/>
              <a:headEnd/>
              <a:tailEnd/>
            </a:ln>
          </p:spPr>
        </p:pic>
        <p:cxnSp>
          <p:nvCxnSpPr>
            <p:cNvPr id="7" name="Straight Connector 6"/>
            <p:cNvCxnSpPr/>
            <p:nvPr/>
          </p:nvCxnSpPr>
          <p:spPr>
            <a:xfrm flipV="1">
              <a:off x="2222469" y="2513996"/>
              <a:ext cx="4862918" cy="263706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0660" name="TextBox 13"/>
          <p:cNvSpPr txBox="1">
            <a:spLocks noChangeArrowheads="1"/>
          </p:cNvSpPr>
          <p:nvPr/>
        </p:nvSpPr>
        <p:spPr bwMode="auto">
          <a:xfrm>
            <a:off x="4786313" y="4972050"/>
            <a:ext cx="3817937" cy="646113"/>
          </a:xfrm>
          <a:prstGeom prst="rect">
            <a:avLst/>
          </a:prstGeom>
          <a:noFill/>
          <a:ln w="9525">
            <a:noFill/>
            <a:miter lim="800000"/>
            <a:headEnd/>
            <a:tailEnd/>
          </a:ln>
        </p:spPr>
        <p:txBody>
          <a:bodyPr wrap="none">
            <a:spAutoFit/>
          </a:bodyPr>
          <a:lstStyle/>
          <a:p>
            <a:r>
              <a:rPr lang="en-ZA" u="none"/>
              <a:t>Limit due to target diffusion/effusion</a:t>
            </a:r>
          </a:p>
          <a:p>
            <a:r>
              <a:rPr lang="en-ZA" u="none"/>
              <a:t>Time ~ 1.2s</a:t>
            </a:r>
          </a:p>
        </p:txBody>
      </p:sp>
      <p:cxnSp>
        <p:nvCxnSpPr>
          <p:cNvPr id="16" name="Straight Arrow Connector 15"/>
          <p:cNvCxnSpPr/>
          <p:nvPr/>
        </p:nvCxnSpPr>
        <p:spPr>
          <a:xfrm rot="10800000">
            <a:off x="3871913" y="4543425"/>
            <a:ext cx="842962" cy="6572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16794" y="-36231"/>
            <a:ext cx="6996162" cy="1077218"/>
          </a:xfrm>
          <a:prstGeom prst="rect">
            <a:avLst/>
          </a:prstGeom>
          <a:noFill/>
        </p:spPr>
        <p:txBody>
          <a:bodyPr wrap="square">
            <a:spAutoFit/>
          </a:bodyPr>
          <a:lstStyle/>
          <a:p>
            <a:pPr>
              <a:defRPr/>
            </a:pPr>
            <a:r>
              <a:rPr lang="en-ZA" sz="3200" u="none" dirty="0" smtClean="0">
                <a:solidFill>
                  <a:srgbClr val="FF0000"/>
                </a:solidFill>
                <a:latin typeface="Cambria" panose="02040503050406030204" pitchFamily="18" charset="0"/>
                <a:cs typeface="Arial" charset="0"/>
              </a:rPr>
              <a:t>N-rich </a:t>
            </a:r>
            <a:r>
              <a:rPr lang="en-ZA" sz="3200" u="none" dirty="0">
                <a:solidFill>
                  <a:srgbClr val="FF0000"/>
                </a:solidFill>
                <a:latin typeface="Cambria" panose="02040503050406030204" pitchFamily="18" charset="0"/>
                <a:cs typeface="Arial" charset="0"/>
              </a:rPr>
              <a:t>intensities ultimately limited by </a:t>
            </a:r>
            <a:endParaRPr lang="en-ZA" sz="3200" u="none" dirty="0" smtClean="0">
              <a:solidFill>
                <a:srgbClr val="FF0000"/>
              </a:solidFill>
              <a:latin typeface="Cambria" panose="02040503050406030204" pitchFamily="18" charset="0"/>
              <a:cs typeface="Arial" charset="0"/>
            </a:endParaRPr>
          </a:p>
          <a:p>
            <a:pPr>
              <a:defRPr/>
            </a:pPr>
            <a:r>
              <a:rPr lang="en-ZA" sz="3200" u="none" dirty="0" smtClean="0">
                <a:solidFill>
                  <a:srgbClr val="FF0000"/>
                </a:solidFill>
                <a:latin typeface="Cambria" panose="02040503050406030204" pitchFamily="18" charset="0"/>
                <a:cs typeface="Arial" charset="0"/>
              </a:rPr>
              <a:t>half </a:t>
            </a:r>
            <a:r>
              <a:rPr lang="en-ZA" sz="3200" u="none" dirty="0">
                <a:solidFill>
                  <a:srgbClr val="FF0000"/>
                </a:solidFill>
                <a:latin typeface="Cambria" panose="02040503050406030204" pitchFamily="18" charset="0"/>
                <a:cs typeface="Arial" charset="0"/>
              </a:rPr>
              <a:t>lives and diffusion times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700088" y="1214438"/>
            <a:ext cx="7637462" cy="4814887"/>
          </a:xfrm>
          <a:prstGeom prst="rect">
            <a:avLst/>
          </a:prstGeom>
          <a:noFill/>
          <a:ln w="9525">
            <a:noFill/>
            <a:miter lim="800000"/>
            <a:headEnd/>
            <a:tailEnd/>
          </a:ln>
        </p:spPr>
      </p:pic>
      <p:sp>
        <p:nvSpPr>
          <p:cNvPr id="3" name="TextBox 2"/>
          <p:cNvSpPr txBox="1"/>
          <p:nvPr/>
        </p:nvSpPr>
        <p:spPr>
          <a:xfrm>
            <a:off x="1403648" y="146705"/>
            <a:ext cx="6453177" cy="584775"/>
          </a:xfrm>
          <a:prstGeom prst="rect">
            <a:avLst/>
          </a:prstGeom>
          <a:noFill/>
        </p:spPr>
        <p:txBody>
          <a:bodyPr wrap="none">
            <a:spAutoFit/>
          </a:bodyPr>
          <a:lstStyle/>
          <a:p>
            <a:pPr>
              <a:defRPr/>
            </a:pPr>
            <a:r>
              <a:rPr lang="en-ZA" sz="3200" u="none" dirty="0">
                <a:solidFill>
                  <a:srgbClr val="FF0000"/>
                </a:solidFill>
                <a:latin typeface="Cambria" panose="02040503050406030204" pitchFamily="18" charset="0"/>
                <a:cs typeface="Arial" charset="0"/>
              </a:rPr>
              <a:t>Charge breeding with 14 GHz </a:t>
            </a:r>
            <a:r>
              <a:rPr lang="en-ZA" sz="3200" u="none" dirty="0" smtClean="0">
                <a:solidFill>
                  <a:srgbClr val="FF0000"/>
                </a:solidFill>
                <a:latin typeface="Cambria" panose="02040503050406030204" pitchFamily="18" charset="0"/>
                <a:cs typeface="Arial" charset="0"/>
              </a:rPr>
              <a:t>ECRIS</a:t>
            </a:r>
            <a:endParaRPr lang="en-ZA" sz="3200" dirty="0">
              <a:solidFill>
                <a:srgbClr val="FF0000"/>
              </a:solidFill>
              <a:latin typeface="Cambria" panose="02040503050406030204" pitchFamily="18" charset="0"/>
              <a:cs typeface="Arial" charset="0"/>
            </a:endParaRPr>
          </a:p>
        </p:txBody>
      </p:sp>
      <p:sp>
        <p:nvSpPr>
          <p:cNvPr id="4" name="Rounded Rectangle 3"/>
          <p:cNvSpPr/>
          <p:nvPr/>
        </p:nvSpPr>
        <p:spPr>
          <a:xfrm>
            <a:off x="2514600" y="1285875"/>
            <a:ext cx="871538" cy="45577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 name="Rounded Rectangle 4"/>
          <p:cNvSpPr/>
          <p:nvPr/>
        </p:nvSpPr>
        <p:spPr>
          <a:xfrm>
            <a:off x="3624263" y="1266825"/>
            <a:ext cx="871537" cy="4557713"/>
          </a:xfrm>
          <a:prstGeom prst="roundRect">
            <a:avLst/>
          </a:prstGeom>
          <a:noFill/>
          <a:ln>
            <a:solidFill>
              <a:srgbClr val="3BFF4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864473" y="2708920"/>
            <a:ext cx="7705724" cy="3744913"/>
          </a:xfrm>
          <a:prstGeom prst="rect">
            <a:avLst/>
          </a:prstGeom>
          <a:solidFill>
            <a:schemeClr val="bg1"/>
          </a:solidFill>
          <a:ln w="9525">
            <a:noFill/>
            <a:miter lim="800000"/>
            <a:headEnd/>
            <a:tailEnd/>
          </a:ln>
        </p:spPr>
        <p:txBody>
          <a:bodyPr vert="horz" wrap="square" lIns="90000" tIns="46800" rIns="90000" bIns="46800" numCol="1" anchor="t" anchorCtr="0" compatLnSpc="1">
            <a:prstTxWarp prst="textNoShape">
              <a:avLst/>
            </a:prstTxWarp>
          </a:bodyPr>
          <a:lstStyle/>
          <a:p>
            <a:pPr marL="342900" marR="0" lvl="0" indent="-342900" algn="ctr" defTabSz="914400" rtl="0" eaLnBrk="1" fontAlgn="base" latinLnBrk="0" hangingPunct="1">
              <a:lnSpc>
                <a:spcPct val="80000"/>
              </a:lnSpc>
              <a:spcBef>
                <a:spcPts val="500"/>
              </a:spcBef>
              <a:spcAft>
                <a:spcPct val="0"/>
              </a:spcAft>
              <a:buClr>
                <a:srgbClr val="800000"/>
              </a:buClr>
              <a:buSzTx/>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GB" sz="2800" b="1" i="1" u="none" strike="noStrike" kern="0" cap="none" spc="0" normalizeH="0" baseline="0" noProof="0" dirty="0" smtClean="0">
                <a:ln>
                  <a:noFill/>
                </a:ln>
                <a:solidFill>
                  <a:srgbClr val="800000"/>
                </a:solidFill>
                <a:effectLst/>
                <a:uLnTx/>
                <a:uFillTx/>
                <a:latin typeface="+mn-lt"/>
                <a:ea typeface="+mn-ea"/>
                <a:cs typeface="+mn-cs"/>
              </a:rPr>
              <a:t>  </a:t>
            </a:r>
            <a:r>
              <a:rPr kumimoji="0" lang="en-GB" sz="2400" b="1" i="0" u="none" strike="noStrike" kern="0" cap="none" spc="0" normalizeH="0" baseline="0" noProof="0" dirty="0" smtClean="0">
                <a:ln>
                  <a:noFill/>
                </a:ln>
                <a:solidFill>
                  <a:srgbClr val="EE0627"/>
                </a:solidFill>
                <a:effectLst/>
                <a:uLnTx/>
                <a:uFillTx/>
                <a:latin typeface="+mn-lt"/>
                <a:ea typeface="+mn-ea"/>
                <a:cs typeface="+mn-cs"/>
              </a:rPr>
              <a:t> </a:t>
            </a:r>
            <a:endParaRPr kumimoji="0" lang="en-GB" sz="2800" b="1" i="0" u="none" strike="noStrike" kern="0" cap="none" spc="0" normalizeH="0" baseline="0" noProof="0" dirty="0" smtClean="0">
              <a:ln>
                <a:noFill/>
              </a:ln>
              <a:solidFill>
                <a:srgbClr val="EE0627"/>
              </a:solidFill>
              <a:effectLst/>
              <a:uLnTx/>
              <a:uFillTx/>
              <a:latin typeface="+mn-lt"/>
              <a:ea typeface="+mn-ea"/>
              <a:cs typeface="+mn-cs"/>
            </a:endParaRPr>
          </a:p>
          <a:p>
            <a:pPr marL="342900" marR="0" lvl="0" indent="-342900" algn="ctr" defTabSz="914400" rtl="0" eaLnBrk="1" fontAlgn="base" latinLnBrk="0" hangingPunct="1">
              <a:lnSpc>
                <a:spcPct val="80000"/>
              </a:lnSpc>
              <a:spcBef>
                <a:spcPts val="500"/>
              </a:spcBef>
              <a:spcAft>
                <a:spcPct val="0"/>
              </a:spcAft>
              <a:buClr>
                <a:srgbClr val="800000"/>
              </a:buClr>
              <a:buSzTx/>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kumimoji="0" lang="en-GB" sz="2800" b="1" i="0" u="none" strike="noStrike" kern="0" cap="none" spc="0" normalizeH="0" baseline="0" noProof="0" dirty="0" smtClean="0">
              <a:ln>
                <a:noFill/>
              </a:ln>
              <a:solidFill>
                <a:srgbClr val="0000CC"/>
              </a:solidFill>
              <a:effectLst/>
              <a:uLnTx/>
              <a:uFillTx/>
              <a:latin typeface="+mn-lt"/>
              <a:ea typeface="+mn-ea"/>
              <a:cs typeface="+mn-cs"/>
            </a:endParaRPr>
          </a:p>
          <a:p>
            <a:pPr marL="342900" marR="0" lvl="0" indent="-342900" algn="ctr" defTabSz="914400" rtl="0" eaLnBrk="1" fontAlgn="base" latinLnBrk="0" hangingPunct="1">
              <a:lnSpc>
                <a:spcPct val="80000"/>
              </a:lnSpc>
              <a:spcBef>
                <a:spcPts val="500"/>
              </a:spcBef>
              <a:spcAft>
                <a:spcPct val="0"/>
              </a:spcAft>
              <a:buClr>
                <a:srgbClr val="800000"/>
              </a:buClr>
              <a:buSzTx/>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US" sz="1800" b="1" i="1" u="none" strike="noStrike" kern="0" cap="none" spc="0" normalizeH="0" baseline="0" noProof="0" dirty="0" smtClean="0">
                <a:ln>
                  <a:noFill/>
                </a:ln>
                <a:solidFill>
                  <a:srgbClr val="0000CC"/>
                </a:solidFill>
                <a:effectLst/>
                <a:uLnTx/>
                <a:uFillTx/>
                <a:latin typeface="+mn-lt"/>
                <a:ea typeface="+mn-ea"/>
                <a:cs typeface="+mn-cs"/>
              </a:rPr>
              <a:t> </a:t>
            </a:r>
            <a:r>
              <a:rPr kumimoji="0" lang="en-US" sz="1800" b="1" i="1" u="none" strike="noStrike" kern="0" cap="none" spc="0" normalizeH="0" baseline="0" noProof="0" dirty="0" err="1" smtClean="0">
                <a:ln>
                  <a:noFill/>
                </a:ln>
                <a:solidFill>
                  <a:srgbClr val="0000CC"/>
                </a:solidFill>
                <a:effectLst/>
                <a:uLnTx/>
                <a:uFillTx/>
                <a:latin typeface="+mn-lt"/>
                <a:ea typeface="+mn-ea"/>
                <a:cs typeface="+mn-cs"/>
              </a:rPr>
              <a:t>Evgeny</a:t>
            </a:r>
            <a:r>
              <a:rPr kumimoji="0" lang="en-US" sz="1800" b="1" i="1" u="none" strike="noStrike" kern="0" cap="none" spc="0" normalizeH="0" baseline="0" noProof="0" dirty="0" smtClean="0">
                <a:ln>
                  <a:noFill/>
                </a:ln>
                <a:solidFill>
                  <a:srgbClr val="0000CC"/>
                </a:solidFill>
                <a:effectLst/>
                <a:uLnTx/>
                <a:uFillTx/>
                <a:latin typeface="+mn-lt"/>
                <a:ea typeface="+mn-ea"/>
                <a:cs typeface="+mn-cs"/>
              </a:rPr>
              <a:t> E. DONETS</a:t>
            </a:r>
          </a:p>
          <a:p>
            <a:pPr marL="342900" marR="0" lvl="0" indent="-342900" algn="ctr" defTabSz="914400" rtl="0" eaLnBrk="1" fontAlgn="base" latinLnBrk="0" hangingPunct="1">
              <a:lnSpc>
                <a:spcPct val="80000"/>
              </a:lnSpc>
              <a:spcBef>
                <a:spcPts val="500"/>
              </a:spcBef>
              <a:spcAft>
                <a:spcPct val="0"/>
              </a:spcAft>
              <a:buClr>
                <a:srgbClr val="800000"/>
              </a:buClr>
              <a:buSzTx/>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US" sz="1800" b="1" i="1" u="none" strike="noStrike" kern="0" cap="none" spc="0" normalizeH="0" baseline="0" noProof="0" dirty="0" smtClean="0">
                <a:ln>
                  <a:noFill/>
                </a:ln>
                <a:solidFill>
                  <a:srgbClr val="0000CC"/>
                </a:solidFill>
                <a:effectLst/>
                <a:uLnTx/>
                <a:uFillTx/>
                <a:latin typeface="+mn-lt"/>
                <a:ea typeface="+mn-ea"/>
                <a:cs typeface="+mn-cs"/>
              </a:rPr>
              <a:t/>
            </a:r>
            <a:br>
              <a:rPr kumimoji="0" lang="en-US" sz="1800" b="1" i="1" u="none" strike="noStrike" kern="0" cap="none" spc="0" normalizeH="0" baseline="0" noProof="0" dirty="0" smtClean="0">
                <a:ln>
                  <a:noFill/>
                </a:ln>
                <a:solidFill>
                  <a:srgbClr val="0000CC"/>
                </a:solidFill>
                <a:effectLst/>
                <a:uLnTx/>
                <a:uFillTx/>
                <a:latin typeface="+mn-lt"/>
                <a:ea typeface="+mn-ea"/>
                <a:cs typeface="+mn-cs"/>
              </a:rPr>
            </a:br>
            <a:r>
              <a:rPr kumimoji="0" lang="en-US" sz="1800" b="1" i="1" u="none" strike="noStrike" kern="0" cap="none" spc="0" normalizeH="0" baseline="0" noProof="0" dirty="0" smtClean="0">
                <a:ln>
                  <a:noFill/>
                </a:ln>
                <a:solidFill>
                  <a:srgbClr val="0000CC"/>
                </a:solidFill>
                <a:effectLst/>
                <a:uLnTx/>
                <a:uFillTx/>
                <a:latin typeface="+mn-lt"/>
                <a:ea typeface="+mn-ea"/>
                <a:cs typeface="+mn-cs"/>
              </a:rPr>
              <a:t>Joint Institute for Nuclear Research, </a:t>
            </a:r>
            <a:r>
              <a:rPr kumimoji="0" lang="en-US" sz="1800" b="1" i="1" u="none" strike="noStrike" kern="0" cap="none" spc="0" normalizeH="0" baseline="0" noProof="0" dirty="0" err="1" smtClean="0">
                <a:ln>
                  <a:noFill/>
                </a:ln>
                <a:solidFill>
                  <a:srgbClr val="0000CC"/>
                </a:solidFill>
                <a:effectLst/>
                <a:uLnTx/>
                <a:uFillTx/>
                <a:latin typeface="+mn-lt"/>
                <a:ea typeface="+mn-ea"/>
                <a:cs typeface="+mn-cs"/>
              </a:rPr>
              <a:t>Dubna</a:t>
            </a:r>
            <a:r>
              <a:rPr kumimoji="0" lang="en-US" sz="1800" b="1" i="1" u="none" strike="noStrike" kern="0" cap="none" spc="0" normalizeH="0" baseline="0" noProof="0" dirty="0" smtClean="0">
                <a:ln>
                  <a:noFill/>
                </a:ln>
                <a:solidFill>
                  <a:srgbClr val="0000CC"/>
                </a:solidFill>
                <a:effectLst/>
                <a:uLnTx/>
                <a:uFillTx/>
                <a:latin typeface="+mn-lt"/>
                <a:ea typeface="+mn-ea"/>
                <a:cs typeface="+mn-cs"/>
              </a:rPr>
              <a:t>, 141980, Russia</a:t>
            </a:r>
          </a:p>
          <a:p>
            <a:pPr marL="342900" marR="0" lvl="0" indent="-342900" algn="ctr" defTabSz="914400" rtl="0" eaLnBrk="1" fontAlgn="base" latinLnBrk="0" hangingPunct="1">
              <a:lnSpc>
                <a:spcPct val="80000"/>
              </a:lnSpc>
              <a:spcBef>
                <a:spcPts val="500"/>
              </a:spcBef>
              <a:spcAft>
                <a:spcPct val="0"/>
              </a:spcAft>
              <a:buClr>
                <a:srgbClr val="800000"/>
              </a:buClr>
              <a:buSzTx/>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US" sz="1800" b="1" i="1" u="none" strike="noStrike" kern="0" cap="none" spc="0" normalizeH="0" baseline="0" noProof="0" dirty="0" smtClean="0">
                <a:ln>
                  <a:noFill/>
                </a:ln>
                <a:solidFill>
                  <a:srgbClr val="0000CC"/>
                </a:solidFill>
                <a:effectLst/>
                <a:uLnTx/>
                <a:uFillTx/>
                <a:latin typeface="+mn-lt"/>
                <a:ea typeface="+mn-ea"/>
                <a:cs typeface="+mn-cs"/>
              </a:rPr>
              <a:t>edonets@jinr.ru</a:t>
            </a:r>
            <a:br>
              <a:rPr kumimoji="0" lang="en-US" sz="1800" b="1" i="1" u="none" strike="noStrike" kern="0" cap="none" spc="0" normalizeH="0" baseline="0" noProof="0" dirty="0" smtClean="0">
                <a:ln>
                  <a:noFill/>
                </a:ln>
                <a:solidFill>
                  <a:srgbClr val="0000CC"/>
                </a:solidFill>
                <a:effectLst/>
                <a:uLnTx/>
                <a:uFillTx/>
                <a:latin typeface="+mn-lt"/>
                <a:ea typeface="+mn-ea"/>
                <a:cs typeface="+mn-cs"/>
              </a:rPr>
            </a:br>
            <a:endParaRPr kumimoji="0" lang="en-US" sz="1800" b="1" i="1" u="none" strike="noStrike" kern="0" cap="none" spc="0" normalizeH="0" baseline="0" noProof="0" dirty="0" smtClean="0">
              <a:ln>
                <a:noFill/>
              </a:ln>
              <a:solidFill>
                <a:srgbClr val="0000CC"/>
              </a:solidFill>
              <a:effectLst/>
              <a:uLnTx/>
              <a:uFillTx/>
              <a:latin typeface="+mn-lt"/>
              <a:ea typeface="+mn-ea"/>
              <a:cs typeface="+mn-cs"/>
            </a:endParaRPr>
          </a:p>
          <a:p>
            <a:pPr marL="342900" marR="0" lvl="0" indent="-342900" algn="ctr" defTabSz="914400" rtl="0" eaLnBrk="1" fontAlgn="base" latinLnBrk="0" hangingPunct="1">
              <a:lnSpc>
                <a:spcPct val="80000"/>
              </a:lnSpc>
              <a:spcBef>
                <a:spcPts val="450"/>
              </a:spcBef>
              <a:spcAft>
                <a:spcPct val="0"/>
              </a:spcAft>
              <a:buClr>
                <a:srgbClr val="800000"/>
              </a:buClr>
              <a:buSzTx/>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kumimoji="0" lang="en-US" sz="1800" b="1" i="0" u="none" strike="noStrike" kern="0" cap="none" spc="0" normalizeH="0" baseline="0" noProof="0" dirty="0" smtClean="0">
              <a:ln>
                <a:noFill/>
              </a:ln>
              <a:solidFill>
                <a:srgbClr val="0000CC"/>
              </a:solidFill>
              <a:effectLst/>
              <a:uLnTx/>
              <a:uFillTx/>
              <a:latin typeface="+mn-lt"/>
              <a:ea typeface="+mn-ea"/>
              <a:cs typeface="+mn-cs"/>
            </a:endParaRPr>
          </a:p>
          <a:p>
            <a:pPr marL="342900" marR="0" lvl="0" indent="-342900" algn="ctr" defTabSz="914400" rtl="0" eaLnBrk="1" fontAlgn="base" latinLnBrk="0" hangingPunct="1">
              <a:lnSpc>
                <a:spcPct val="80000"/>
              </a:lnSpc>
              <a:spcBef>
                <a:spcPts val="450"/>
              </a:spcBef>
              <a:spcAft>
                <a:spcPct val="0"/>
              </a:spcAft>
              <a:buClr>
                <a:srgbClr val="800000"/>
              </a:buClr>
              <a:buSzTx/>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US" sz="1600" b="1" i="0" u="none" strike="noStrike" kern="0" cap="none" spc="0" normalizeH="0" baseline="0" noProof="0" dirty="0" smtClean="0">
                <a:ln>
                  <a:noFill/>
                </a:ln>
                <a:solidFill>
                  <a:srgbClr val="0000CC"/>
                </a:solidFill>
                <a:effectLst/>
                <a:uLnTx/>
                <a:uFillTx/>
                <a:latin typeface="+mn-lt"/>
                <a:ea typeface="+mn-ea"/>
                <a:cs typeface="+mn-cs"/>
              </a:rPr>
              <a:t> </a:t>
            </a:r>
            <a:r>
              <a:rPr kumimoji="0" lang="en-US" sz="1600" b="1" i="1" u="none" strike="noStrike" kern="0" cap="none" spc="0" normalizeH="0" baseline="0" noProof="0" dirty="0" err="1" smtClean="0">
                <a:ln>
                  <a:noFill/>
                </a:ln>
                <a:solidFill>
                  <a:srgbClr val="0000CC"/>
                </a:solidFill>
                <a:effectLst/>
                <a:uLnTx/>
                <a:uFillTx/>
                <a:latin typeface="+mn-lt"/>
                <a:ea typeface="+mn-ea"/>
                <a:cs typeface="+mn-cs"/>
              </a:rPr>
              <a:t>iThemba</a:t>
            </a:r>
            <a:r>
              <a:rPr kumimoji="0" lang="en-US" sz="1600" b="1" i="1" u="none" strike="noStrike" kern="0" cap="none" spc="0" normalizeH="0" baseline="0" noProof="0" dirty="0" smtClean="0">
                <a:ln>
                  <a:noFill/>
                </a:ln>
                <a:solidFill>
                  <a:srgbClr val="0000CC"/>
                </a:solidFill>
                <a:effectLst/>
                <a:uLnTx/>
                <a:uFillTx/>
                <a:latin typeface="+mn-lt"/>
                <a:ea typeface="+mn-ea"/>
                <a:cs typeface="+mn-cs"/>
              </a:rPr>
              <a:t>  Laboratory, Cape Town,  South Africa</a:t>
            </a:r>
            <a:endParaRPr kumimoji="0" lang="en-US" sz="1600" b="1" i="0" u="none" strike="noStrike" kern="0" cap="none" spc="0" normalizeH="0" baseline="0" noProof="0" dirty="0" smtClean="0">
              <a:ln>
                <a:noFill/>
              </a:ln>
              <a:solidFill>
                <a:srgbClr val="0000CC"/>
              </a:solidFill>
              <a:effectLst/>
              <a:uLnTx/>
              <a:uFillTx/>
              <a:latin typeface="+mn-lt"/>
              <a:ea typeface="+mn-ea"/>
              <a:cs typeface="+mn-cs"/>
            </a:endParaRPr>
          </a:p>
          <a:p>
            <a:pPr marL="342900" marR="0" lvl="0" indent="-342900" algn="ctr" defTabSz="914400" rtl="0" eaLnBrk="1" fontAlgn="base" latinLnBrk="0" hangingPunct="1">
              <a:lnSpc>
                <a:spcPct val="80000"/>
              </a:lnSpc>
              <a:spcBef>
                <a:spcPts val="450"/>
              </a:spcBef>
              <a:spcAft>
                <a:spcPct val="0"/>
              </a:spcAft>
              <a:buClr>
                <a:srgbClr val="800000"/>
              </a:buClr>
              <a:buSzTx/>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GB" sz="1600" b="1" i="0" u="none" strike="noStrike" kern="0" cap="none" spc="0" normalizeH="0" baseline="0" noProof="0" dirty="0" smtClean="0">
                <a:ln>
                  <a:noFill/>
                </a:ln>
                <a:solidFill>
                  <a:srgbClr val="0000CC"/>
                </a:solidFill>
                <a:effectLst/>
                <a:uLnTx/>
                <a:uFillTx/>
                <a:latin typeface="+mn-lt"/>
                <a:ea typeface="+mn-ea"/>
                <a:cs typeface="+mn-cs"/>
              </a:rPr>
              <a:t>January 30, 2012</a:t>
            </a:r>
          </a:p>
        </p:txBody>
      </p:sp>
      <p:sp>
        <p:nvSpPr>
          <p:cNvPr id="3" name="Rectangle 4"/>
          <p:cNvSpPr txBox="1">
            <a:spLocks noChangeArrowheads="1"/>
          </p:cNvSpPr>
          <p:nvPr/>
        </p:nvSpPr>
        <p:spPr bwMode="auto">
          <a:xfrm>
            <a:off x="864472" y="1052736"/>
            <a:ext cx="7705725" cy="2087562"/>
          </a:xfrm>
          <a:prstGeom prst="rect">
            <a:avLst/>
          </a:prstGeom>
          <a:solidFill>
            <a:schemeClr val="bg1"/>
          </a:solidFill>
          <a:ln w="9525">
            <a:noFill/>
            <a:miter lim="800000"/>
            <a:headEnd/>
            <a:tailEnd/>
          </a:ln>
        </p:spPr>
        <p:txBody>
          <a:bodyPr vert="horz" wrap="square" lIns="90000" tIns="46800" rIns="90000" bIns="46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F4"/>
              </a:buClr>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1" u="none" strike="noStrike" kern="0" cap="none" spc="0" normalizeH="0" baseline="0" noProof="0" dirty="0" smtClean="0">
                <a:ln>
                  <a:noFill/>
                </a:ln>
                <a:solidFill>
                  <a:srgbClr val="FF0000"/>
                </a:solidFill>
                <a:effectLst/>
                <a:uLnTx/>
                <a:uFillTx/>
                <a:latin typeface="+mj-lt"/>
                <a:ea typeface="+mj-ea"/>
                <a:cs typeface="+mj-cs"/>
              </a:rPr>
              <a:t>Status report on physics research and technology developments of Electron String Ion Sources of </a:t>
            </a:r>
            <a:r>
              <a:rPr kumimoji="0" lang="en-US" sz="2400" b="1" i="1" u="none" strike="noStrike" kern="0" cap="none" spc="0" normalizeH="0" baseline="0" noProof="0" dirty="0" err="1" smtClean="0">
                <a:ln>
                  <a:noFill/>
                </a:ln>
                <a:solidFill>
                  <a:srgbClr val="FF0000"/>
                </a:solidFill>
                <a:effectLst/>
                <a:uLnTx/>
                <a:uFillTx/>
                <a:latin typeface="+mj-lt"/>
                <a:ea typeface="+mj-ea"/>
                <a:cs typeface="+mj-cs"/>
              </a:rPr>
              <a:t>multicharged</a:t>
            </a:r>
            <a:r>
              <a:rPr kumimoji="0" lang="en-US" sz="2400" b="1" i="1" u="none" strike="noStrike" kern="0" cap="none" spc="0" normalizeH="0" baseline="0" noProof="0" dirty="0" smtClean="0">
                <a:ln>
                  <a:noFill/>
                </a:ln>
                <a:solidFill>
                  <a:srgbClr val="FF0000"/>
                </a:solidFill>
                <a:effectLst/>
                <a:uLnTx/>
                <a:uFillTx/>
                <a:latin typeface="+mj-lt"/>
                <a:ea typeface="+mj-ea"/>
                <a:cs typeface="+mj-cs"/>
              </a:rPr>
              <a:t> ions </a:t>
            </a:r>
            <a:endParaRPr kumimoji="0" lang="en-GB" sz="2400" b="1" i="1" u="none" strike="noStrike" kern="0" cap="none" spc="0" normalizeH="0" baseline="0" noProof="0" dirty="0" smtClean="0">
              <a:ln>
                <a:noFill/>
              </a:ln>
              <a:solidFill>
                <a:srgbClr val="FF0000"/>
              </a:solidFill>
              <a:effectLst/>
              <a:uLnTx/>
              <a:uFillTx/>
              <a:latin typeface="+mj-lt"/>
              <a:ea typeface="+mj-ea"/>
              <a:cs typeface="+mj-cs"/>
            </a:endParaRPr>
          </a:p>
        </p:txBody>
      </p:sp>
      <p:sp>
        <p:nvSpPr>
          <p:cNvPr id="4" name="TextBox 3"/>
          <p:cNvSpPr txBox="1"/>
          <p:nvPr/>
        </p:nvSpPr>
        <p:spPr>
          <a:xfrm>
            <a:off x="2627784" y="188639"/>
            <a:ext cx="4269887" cy="584775"/>
          </a:xfrm>
          <a:prstGeom prst="rect">
            <a:avLst/>
          </a:prstGeom>
          <a:noFill/>
        </p:spPr>
        <p:txBody>
          <a:bodyPr wrap="none" rtlCol="0">
            <a:spAutoFit/>
          </a:bodyPr>
          <a:lstStyle/>
          <a:p>
            <a:r>
              <a:rPr lang="en-ZA" sz="3200" dirty="0" smtClean="0">
                <a:solidFill>
                  <a:srgbClr val="FF0000"/>
                </a:solidFill>
                <a:latin typeface="Cambria" panose="02040503050406030204" pitchFamily="18" charset="0"/>
              </a:rPr>
              <a:t>Charge Breeding EBIS ?</a:t>
            </a:r>
            <a:endParaRPr lang="en-ZA" sz="3200" dirty="0">
              <a:solidFill>
                <a:srgbClr val="FF000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015626"/>
              </p:ext>
            </p:extLst>
          </p:nvPr>
        </p:nvGraphicFramePr>
        <p:xfrm>
          <a:off x="880270" y="1475470"/>
          <a:ext cx="5711049" cy="4876695"/>
        </p:xfrm>
        <a:graphic>
          <a:graphicData uri="http://schemas.openxmlformats.org/drawingml/2006/table">
            <a:tbl>
              <a:tblPr/>
              <a:tblGrid>
                <a:gridCol w="976829"/>
                <a:gridCol w="1112225"/>
                <a:gridCol w="728699"/>
                <a:gridCol w="916976"/>
                <a:gridCol w="916976"/>
                <a:gridCol w="1059344"/>
              </a:tblGrid>
              <a:tr h="629781">
                <a:tc>
                  <a:txBody>
                    <a:bodyPr/>
                    <a:lstStyle/>
                    <a:p>
                      <a:pPr>
                        <a:spcAft>
                          <a:spcPts val="0"/>
                        </a:spcAft>
                      </a:pPr>
                      <a:r>
                        <a:rPr lang="en-US" sz="1400" b="0" dirty="0">
                          <a:latin typeface="Times New Roman"/>
                          <a:ea typeface="Times New Roman"/>
                        </a:rPr>
                        <a:t>Element   </a:t>
                      </a:r>
                      <a:endParaRPr lang="en-ZA" sz="1400" b="1" dirty="0">
                        <a:latin typeface="Times New Roman"/>
                        <a:ea typeface="Times New Roman"/>
                      </a:endParaRPr>
                    </a:p>
                    <a:p>
                      <a:pPr>
                        <a:spcAft>
                          <a:spcPts val="0"/>
                        </a:spcAft>
                      </a:pPr>
                      <a:r>
                        <a:rPr lang="en-US" sz="1400" b="0" dirty="0">
                          <a:latin typeface="Times New Roman"/>
                          <a:ea typeface="Times New Roman"/>
                        </a:rPr>
                        <a:t>   </a:t>
                      </a:r>
                      <a:r>
                        <a:rPr lang="en-US" sz="1400" b="0" dirty="0" err="1">
                          <a:latin typeface="Times New Roman"/>
                          <a:ea typeface="Times New Roman"/>
                        </a:rPr>
                        <a:t>Xe</a:t>
                      </a:r>
                      <a:r>
                        <a:rPr lang="en-US" sz="1400" b="0" dirty="0">
                          <a:latin typeface="Times New Roman"/>
                          <a:ea typeface="Times New Roman"/>
                        </a:rPr>
                        <a:t>  M=129.0</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ru-RU" sz="1400" b="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ru-RU" sz="1400" b="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ru-RU" sz="1400" b="0"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ru-RU" sz="1400" b="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ru-RU" sz="1400" b="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76447">
                <a:tc>
                  <a:txBody>
                    <a:bodyPr/>
                    <a:lstStyle/>
                    <a:p>
                      <a:pPr>
                        <a:spcAft>
                          <a:spcPts val="0"/>
                        </a:spcAft>
                      </a:pPr>
                      <a:r>
                        <a:rPr lang="en-US" sz="1400" b="1" dirty="0">
                          <a:latin typeface="Times New Roman"/>
                          <a:ea typeface="Times New Roman"/>
                        </a:rPr>
                        <a:t>Charge state q</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a:latin typeface="Times New Roman"/>
                          <a:ea typeface="Times New Roman"/>
                        </a:rPr>
                        <a:t>Binding energy E_b;</a:t>
                      </a:r>
                      <a:endParaRPr lang="en-ZA" sz="1400" b="1">
                        <a:latin typeface="Times New Roman"/>
                        <a:ea typeface="Times New Roman"/>
                      </a:endParaRPr>
                    </a:p>
                    <a:p>
                      <a:pPr>
                        <a:spcAft>
                          <a:spcPts val="0"/>
                        </a:spcAft>
                      </a:pPr>
                      <a:r>
                        <a:rPr lang="en-US" sz="1000" b="1">
                          <a:latin typeface="Times New Roman"/>
                          <a:ea typeface="Times New Roman"/>
                        </a:rPr>
                        <a:t>Optimal e-beam energy ≥2.0KeV E_e≈2.5xE_b</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dirty="0">
                          <a:latin typeface="Times New Roman"/>
                          <a:ea typeface="Times New Roman"/>
                        </a:rPr>
                        <a:t>Relative </a:t>
                      </a:r>
                      <a:r>
                        <a:rPr lang="en-US" sz="1000" b="1" dirty="0" err="1">
                          <a:latin typeface="Times New Roman"/>
                          <a:ea typeface="Times New Roman"/>
                        </a:rPr>
                        <a:t>abudance</a:t>
                      </a:r>
                      <a:r>
                        <a:rPr lang="en-US" sz="1000" b="1" dirty="0">
                          <a:latin typeface="Times New Roman"/>
                          <a:ea typeface="Times New Roman"/>
                        </a:rPr>
                        <a:t> in charge state spectrum</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dirty="0">
                          <a:latin typeface="Times New Roman"/>
                          <a:ea typeface="Times New Roman"/>
                        </a:rPr>
                        <a:t>Ionization time at </a:t>
                      </a:r>
                      <a:endParaRPr lang="en-ZA" sz="1400" b="1" dirty="0">
                        <a:latin typeface="Times New Roman"/>
                        <a:ea typeface="Times New Roman"/>
                      </a:endParaRPr>
                    </a:p>
                    <a:p>
                      <a:pPr>
                        <a:spcAft>
                          <a:spcPts val="0"/>
                        </a:spcAft>
                      </a:pPr>
                      <a:r>
                        <a:rPr lang="en-US" sz="900" b="1" dirty="0">
                          <a:latin typeface="Times New Roman"/>
                          <a:ea typeface="Times New Roman"/>
                        </a:rPr>
                        <a:t>J= 300 A/cm</a:t>
                      </a:r>
                      <a:r>
                        <a:rPr lang="en-US" sz="900" b="1" baseline="30000" dirty="0">
                          <a:latin typeface="Times New Roman"/>
                          <a:ea typeface="Times New Roman"/>
                        </a:rPr>
                        <a:t>2</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a:latin typeface="Times New Roman"/>
                          <a:ea typeface="Times New Roman"/>
                        </a:rPr>
                        <a:t>Ionization time at </a:t>
                      </a:r>
                      <a:endParaRPr lang="en-ZA" sz="1400" b="1">
                        <a:latin typeface="Times New Roman"/>
                        <a:ea typeface="Times New Roman"/>
                      </a:endParaRPr>
                    </a:p>
                    <a:p>
                      <a:pPr>
                        <a:spcAft>
                          <a:spcPts val="0"/>
                        </a:spcAft>
                      </a:pPr>
                      <a:r>
                        <a:rPr lang="en-US" sz="900" b="1">
                          <a:latin typeface="Times New Roman"/>
                          <a:ea typeface="Times New Roman"/>
                        </a:rPr>
                        <a:t>J= 500 A/cm</a:t>
                      </a:r>
                      <a:r>
                        <a:rPr lang="en-US" sz="900" b="1" baseline="30000">
                          <a:latin typeface="Times New Roman"/>
                          <a:ea typeface="Times New Roman"/>
                        </a:rPr>
                        <a:t>2</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dirty="0">
                          <a:latin typeface="Times New Roman"/>
                          <a:ea typeface="Times New Roman"/>
                        </a:rPr>
                        <a:t>Ionization time at </a:t>
                      </a:r>
                      <a:endParaRPr lang="en-ZA" sz="1400" b="1" dirty="0">
                        <a:latin typeface="Times New Roman"/>
                        <a:ea typeface="Times New Roman"/>
                      </a:endParaRPr>
                    </a:p>
                    <a:p>
                      <a:pPr>
                        <a:spcAft>
                          <a:spcPts val="0"/>
                        </a:spcAft>
                      </a:pPr>
                      <a:r>
                        <a:rPr lang="en-US" sz="900" b="1" dirty="0">
                          <a:latin typeface="Times New Roman"/>
                          <a:ea typeface="Times New Roman"/>
                        </a:rPr>
                        <a:t>J= 1000 A/cm</a:t>
                      </a:r>
                      <a:r>
                        <a:rPr lang="en-US" sz="900" b="1" baseline="30000" dirty="0">
                          <a:latin typeface="Times New Roman"/>
                          <a:ea typeface="Times New Roman"/>
                        </a:rPr>
                        <a:t>2</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84298">
                <a:tc>
                  <a:txBody>
                    <a:bodyPr/>
                    <a:lstStyle/>
                    <a:p>
                      <a:pPr>
                        <a:spcAft>
                          <a:spcPts val="0"/>
                        </a:spcAft>
                      </a:pPr>
                      <a:r>
                        <a:rPr lang="en-US" sz="1400" b="1">
                          <a:latin typeface="Times New Roman"/>
                          <a:ea typeface="Times New Roman"/>
                        </a:rPr>
                        <a:t> Xe26</a:t>
                      </a:r>
                      <a:r>
                        <a:rPr lang="en-US" sz="1300" b="1">
                          <a:latin typeface="Times New Roman"/>
                          <a:ea typeface="Times New Roman"/>
                        </a:rPr>
                        <a:t>+</a:t>
                      </a:r>
                      <a:endParaRPr lang="en-ZA" sz="1400" b="1">
                        <a:latin typeface="Times New Roman"/>
                        <a:ea typeface="Times New Roman"/>
                      </a:endParaRPr>
                    </a:p>
                    <a:p>
                      <a:pPr>
                        <a:spcAft>
                          <a:spcPts val="0"/>
                        </a:spcAft>
                      </a:pPr>
                      <a:r>
                        <a:rPr lang="en-US" sz="1300" b="1">
                          <a:latin typeface="Times New Roman"/>
                          <a:ea typeface="Times New Roman"/>
                        </a:rPr>
                        <a:t>q/M≈0.201</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a:latin typeface="Times New Roman"/>
                          <a:ea typeface="Times New Roman"/>
                        </a:rPr>
                        <a:t>E_b=0.86</a:t>
                      </a:r>
                      <a:r>
                        <a:rPr lang="en-US" sz="1100" b="1">
                          <a:latin typeface="Times New Roman"/>
                          <a:ea typeface="Times New Roman"/>
                        </a:rPr>
                        <a:t> </a:t>
                      </a:r>
                      <a:r>
                        <a:rPr lang="en-US" sz="1000" b="1">
                          <a:latin typeface="Times New Roman"/>
                          <a:ea typeface="Times New Roman"/>
                        </a:rPr>
                        <a:t>KeV;</a:t>
                      </a:r>
                      <a:endParaRPr lang="en-ZA" sz="1400" b="1">
                        <a:latin typeface="Times New Roman"/>
                        <a:ea typeface="Times New Roman"/>
                      </a:endParaRPr>
                    </a:p>
                    <a:p>
                      <a:pPr>
                        <a:spcAft>
                          <a:spcPts val="0"/>
                        </a:spcAft>
                      </a:pPr>
                      <a:r>
                        <a:rPr lang="en-US" sz="1000" b="1">
                          <a:latin typeface="Times New Roman"/>
                          <a:ea typeface="Times New Roman"/>
                        </a:rPr>
                        <a:t>E_e=2.0 KeV;</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Times New Roman"/>
                          <a:ea typeface="Times New Roman"/>
                        </a:rPr>
                        <a:t>30%</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Times New Roman"/>
                          <a:ea typeface="Times New Roman"/>
                        </a:rPr>
                        <a:t>  24 ms</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14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7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9927">
                <a:tc gridSpan="6">
                  <a:txBody>
                    <a:bodyPr/>
                    <a:lstStyle/>
                    <a:p>
                      <a:pPr>
                        <a:spcAft>
                          <a:spcPts val="0"/>
                        </a:spcAft>
                      </a:pPr>
                      <a:endParaRPr lang="en-US"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569690">
                <a:tc>
                  <a:txBody>
                    <a:bodyPr/>
                    <a:lstStyle/>
                    <a:p>
                      <a:pPr>
                        <a:spcAft>
                          <a:spcPts val="0"/>
                        </a:spcAft>
                      </a:pPr>
                      <a:r>
                        <a:rPr lang="en-US" sz="1300" b="1">
                          <a:latin typeface="Times New Roman"/>
                          <a:ea typeface="Times New Roman"/>
                        </a:rPr>
                        <a:t>Xe42+</a:t>
                      </a:r>
                      <a:endParaRPr lang="en-ZA" sz="1400" b="1">
                        <a:latin typeface="Times New Roman"/>
                        <a:ea typeface="Times New Roman"/>
                      </a:endParaRPr>
                    </a:p>
                    <a:p>
                      <a:pPr>
                        <a:spcAft>
                          <a:spcPts val="0"/>
                        </a:spcAft>
                      </a:pPr>
                      <a:r>
                        <a:rPr lang="en-US" sz="1300" b="1">
                          <a:latin typeface="Times New Roman"/>
                          <a:ea typeface="Times New Roman"/>
                        </a:rPr>
                        <a:t>q/M≈0.326</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a:latin typeface="Times New Roman"/>
                          <a:ea typeface="Times New Roman"/>
                        </a:rPr>
                        <a:t>E_b=3.07</a:t>
                      </a:r>
                      <a:r>
                        <a:rPr lang="en-US" sz="1100" b="1">
                          <a:latin typeface="Times New Roman"/>
                          <a:ea typeface="Times New Roman"/>
                        </a:rPr>
                        <a:t> </a:t>
                      </a:r>
                      <a:r>
                        <a:rPr lang="en-US" sz="1000" b="1">
                          <a:latin typeface="Times New Roman"/>
                          <a:ea typeface="Times New Roman"/>
                        </a:rPr>
                        <a:t>KeV;</a:t>
                      </a:r>
                      <a:endParaRPr lang="en-ZA" sz="1400" b="1">
                        <a:latin typeface="Times New Roman"/>
                        <a:ea typeface="Times New Roman"/>
                      </a:endParaRPr>
                    </a:p>
                    <a:p>
                      <a:pPr>
                        <a:spcAft>
                          <a:spcPts val="0"/>
                        </a:spcAft>
                      </a:pPr>
                      <a:r>
                        <a:rPr lang="en-US" sz="1000" b="1">
                          <a:latin typeface="Times New Roman"/>
                          <a:ea typeface="Times New Roman"/>
                        </a:rPr>
                        <a:t>E_e=7.5 KeV;</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33%</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528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Times New Roman"/>
                          <a:ea typeface="Times New Roman"/>
                        </a:rPr>
                        <a:t>317 ms</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160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9927">
                <a:tc gridSpan="6">
                  <a:txBody>
                    <a:bodyPr/>
                    <a:lstStyle/>
                    <a:p>
                      <a:pPr>
                        <a:spcAft>
                          <a:spcPts val="0"/>
                        </a:spcAft>
                      </a:pPr>
                      <a:endParaRPr lang="en-US"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569690">
                <a:tc>
                  <a:txBody>
                    <a:bodyPr/>
                    <a:lstStyle/>
                    <a:p>
                      <a:pPr>
                        <a:spcAft>
                          <a:spcPts val="0"/>
                        </a:spcAft>
                      </a:pPr>
                      <a:r>
                        <a:rPr lang="en-US" sz="1300" b="1">
                          <a:latin typeface="Times New Roman"/>
                          <a:ea typeface="Times New Roman"/>
                        </a:rPr>
                        <a:t>Xe43+</a:t>
                      </a:r>
                      <a:endParaRPr lang="en-ZA" sz="1400" b="1">
                        <a:latin typeface="Times New Roman"/>
                        <a:ea typeface="Times New Roman"/>
                      </a:endParaRPr>
                    </a:p>
                    <a:p>
                      <a:pPr>
                        <a:spcAft>
                          <a:spcPts val="0"/>
                        </a:spcAft>
                      </a:pPr>
                      <a:r>
                        <a:rPr lang="en-US" sz="1300" b="1">
                          <a:latin typeface="Times New Roman"/>
                          <a:ea typeface="Times New Roman"/>
                        </a:rPr>
                        <a:t>q/M≈0.333</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a:latin typeface="Times New Roman"/>
                          <a:ea typeface="Times New Roman"/>
                        </a:rPr>
                        <a:t>E_b=3.25</a:t>
                      </a:r>
                      <a:r>
                        <a:rPr lang="en-US" sz="1100" b="1">
                          <a:latin typeface="Times New Roman"/>
                          <a:ea typeface="Times New Roman"/>
                        </a:rPr>
                        <a:t> </a:t>
                      </a:r>
                      <a:r>
                        <a:rPr lang="en-US" sz="1000" b="1">
                          <a:latin typeface="Times New Roman"/>
                          <a:ea typeface="Times New Roman"/>
                        </a:rPr>
                        <a:t>KeV;</a:t>
                      </a:r>
                      <a:endParaRPr lang="en-ZA" sz="1400" b="1">
                        <a:latin typeface="Times New Roman"/>
                        <a:ea typeface="Times New Roman"/>
                      </a:endParaRPr>
                    </a:p>
                    <a:p>
                      <a:pPr>
                        <a:spcAft>
                          <a:spcPts val="0"/>
                        </a:spcAft>
                      </a:pPr>
                      <a:r>
                        <a:rPr lang="en-US" sz="1000" b="1">
                          <a:latin typeface="Times New Roman"/>
                          <a:ea typeface="Times New Roman"/>
                        </a:rPr>
                        <a:t>E_e=7.5 KeV;</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40%</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840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Times New Roman"/>
                          <a:ea typeface="Times New Roman"/>
                        </a:rPr>
                        <a:t>500 ms</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250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9927">
                <a:tc gridSpan="6">
                  <a:txBody>
                    <a:bodyPr/>
                    <a:lstStyle/>
                    <a:p>
                      <a:pPr>
                        <a:spcAft>
                          <a:spcPts val="0"/>
                        </a:spcAft>
                      </a:pPr>
                      <a:endParaRPr lang="en-US"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569690">
                <a:tc>
                  <a:txBody>
                    <a:bodyPr/>
                    <a:lstStyle/>
                    <a:p>
                      <a:pPr>
                        <a:spcAft>
                          <a:spcPts val="0"/>
                        </a:spcAft>
                      </a:pPr>
                      <a:r>
                        <a:rPr lang="en-US" sz="1300" b="1">
                          <a:latin typeface="Times New Roman"/>
                          <a:ea typeface="Times New Roman"/>
                        </a:rPr>
                        <a:t>Xe44+</a:t>
                      </a:r>
                      <a:endParaRPr lang="en-ZA" sz="1400" b="1">
                        <a:latin typeface="Times New Roman"/>
                        <a:ea typeface="Times New Roman"/>
                      </a:endParaRPr>
                    </a:p>
                    <a:p>
                      <a:pPr>
                        <a:spcAft>
                          <a:spcPts val="0"/>
                        </a:spcAft>
                      </a:pPr>
                      <a:r>
                        <a:rPr lang="en-US" sz="1300" b="1">
                          <a:latin typeface="Times New Roman"/>
                          <a:ea typeface="Times New Roman"/>
                        </a:rPr>
                        <a:t>q/M≈0.341</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000" b="1">
                          <a:latin typeface="Times New Roman"/>
                          <a:ea typeface="Times New Roman"/>
                        </a:rPr>
                        <a:t>E_b=3.34</a:t>
                      </a:r>
                      <a:r>
                        <a:rPr lang="en-US" sz="1100" b="1">
                          <a:latin typeface="Times New Roman"/>
                          <a:ea typeface="Times New Roman"/>
                        </a:rPr>
                        <a:t> </a:t>
                      </a:r>
                      <a:r>
                        <a:rPr lang="en-US" sz="1000" b="1">
                          <a:latin typeface="Times New Roman"/>
                          <a:ea typeface="Times New Roman"/>
                        </a:rPr>
                        <a:t>KeV;</a:t>
                      </a:r>
                      <a:endParaRPr lang="en-ZA" sz="1400" b="1">
                        <a:latin typeface="Times New Roman"/>
                        <a:ea typeface="Times New Roman"/>
                      </a:endParaRPr>
                    </a:p>
                    <a:p>
                      <a:pPr>
                        <a:spcAft>
                          <a:spcPts val="0"/>
                        </a:spcAft>
                      </a:pPr>
                      <a:r>
                        <a:rPr lang="en-US" sz="1000" b="1">
                          <a:latin typeface="Times New Roman"/>
                          <a:ea typeface="Times New Roman"/>
                        </a:rPr>
                        <a:t>E_e=7.5 KeV;</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60%</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1.0 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630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315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9927">
                <a:tc>
                  <a:txBody>
                    <a:bodyPr/>
                    <a:lstStyle/>
                    <a:p>
                      <a:pPr>
                        <a:spcAft>
                          <a:spcPts val="0"/>
                        </a:spcAft>
                      </a:pPr>
                      <a:endParaRPr lang="en-US"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70%</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1.3 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800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400 ms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9927">
                <a:tc>
                  <a:txBody>
                    <a:bodyPr/>
                    <a:lstStyle/>
                    <a:p>
                      <a:pPr>
                        <a:spcAft>
                          <a:spcPts val="0"/>
                        </a:spcAft>
                      </a:pPr>
                      <a:endParaRPr lang="en-US"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80%</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 1.7 s </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a:latin typeface="Times New Roman"/>
                          <a:ea typeface="Times New Roman"/>
                        </a:rPr>
                        <a:t>1.0 s</a:t>
                      </a:r>
                      <a:endParaRPr lang="en-ZA" sz="1400" b="1">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400" b="1" dirty="0">
                          <a:latin typeface="Times New Roman"/>
                          <a:ea typeface="Times New Roman"/>
                        </a:rPr>
                        <a:t> 500 ms</a:t>
                      </a:r>
                      <a:endParaRPr lang="en-ZA" sz="1400" b="1" dirty="0">
                        <a:latin typeface="Times New Roman"/>
                        <a:ea typeface="Times New Roman"/>
                      </a:endParaRPr>
                    </a:p>
                  </a:txBody>
                  <a:tcPr marL="54754" marR="54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4" name="Rectangle 3"/>
          <p:cNvSpPr/>
          <p:nvPr/>
        </p:nvSpPr>
        <p:spPr>
          <a:xfrm>
            <a:off x="6563661" y="1484857"/>
            <a:ext cx="1881215" cy="4842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8M</a:t>
            </a:r>
            <a:endParaRPr lang="en-ZA" dirty="0"/>
          </a:p>
        </p:txBody>
      </p:sp>
      <p:sp>
        <p:nvSpPr>
          <p:cNvPr id="5" name="TextBox 4"/>
          <p:cNvSpPr txBox="1"/>
          <p:nvPr/>
        </p:nvSpPr>
        <p:spPr>
          <a:xfrm>
            <a:off x="6955245" y="3087111"/>
            <a:ext cx="1159292" cy="369332"/>
          </a:xfrm>
          <a:prstGeom prst="rect">
            <a:avLst/>
          </a:prstGeom>
          <a:noFill/>
        </p:spPr>
        <p:txBody>
          <a:bodyPr wrap="none" rtlCol="0">
            <a:spAutoFit/>
          </a:bodyPr>
          <a:lstStyle/>
          <a:p>
            <a:r>
              <a:rPr lang="en-ZA" dirty="0" smtClean="0"/>
              <a:t>8 </a:t>
            </a:r>
            <a:r>
              <a:rPr lang="en-ZA" dirty="0" err="1" smtClean="0"/>
              <a:t>MeV</a:t>
            </a:r>
            <a:r>
              <a:rPr lang="en-ZA" dirty="0" smtClean="0"/>
              <a:t>/U</a:t>
            </a:r>
            <a:endParaRPr lang="en-ZA" dirty="0"/>
          </a:p>
        </p:txBody>
      </p:sp>
      <p:sp>
        <p:nvSpPr>
          <p:cNvPr id="6" name="TextBox 5"/>
          <p:cNvSpPr txBox="1"/>
          <p:nvPr/>
        </p:nvSpPr>
        <p:spPr>
          <a:xfrm>
            <a:off x="7144964" y="4802625"/>
            <a:ext cx="1276311" cy="369332"/>
          </a:xfrm>
          <a:prstGeom prst="rect">
            <a:avLst/>
          </a:prstGeom>
          <a:noFill/>
        </p:spPr>
        <p:txBody>
          <a:bodyPr wrap="none" rtlCol="0">
            <a:spAutoFit/>
          </a:bodyPr>
          <a:lstStyle/>
          <a:p>
            <a:r>
              <a:rPr lang="en-ZA" dirty="0" smtClean="0"/>
              <a:t>20 </a:t>
            </a:r>
            <a:r>
              <a:rPr lang="en-ZA" dirty="0" err="1" smtClean="0"/>
              <a:t>MeV</a:t>
            </a:r>
            <a:r>
              <a:rPr lang="en-ZA" dirty="0" smtClean="0"/>
              <a:t>/U</a:t>
            </a:r>
            <a:endParaRPr lang="en-ZA" dirty="0"/>
          </a:p>
        </p:txBody>
      </p:sp>
      <p:sp>
        <p:nvSpPr>
          <p:cNvPr id="7" name="Right Brace 6"/>
          <p:cNvSpPr/>
          <p:nvPr/>
        </p:nvSpPr>
        <p:spPr>
          <a:xfrm>
            <a:off x="6640909" y="3655143"/>
            <a:ext cx="432048" cy="2664296"/>
          </a:xfrm>
          <a:prstGeom prst="rightBrace">
            <a:avLst>
              <a:gd name="adj1" fmla="val 8333"/>
              <a:gd name="adj2" fmla="val 5036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8" name="TextBox 7"/>
          <p:cNvSpPr txBox="1"/>
          <p:nvPr/>
        </p:nvSpPr>
        <p:spPr>
          <a:xfrm>
            <a:off x="7025578" y="1456258"/>
            <a:ext cx="886846" cy="646331"/>
          </a:xfrm>
          <a:prstGeom prst="rect">
            <a:avLst/>
          </a:prstGeom>
          <a:noFill/>
        </p:spPr>
        <p:txBody>
          <a:bodyPr wrap="none" rtlCol="0">
            <a:spAutoFit/>
          </a:bodyPr>
          <a:lstStyle/>
          <a:p>
            <a:r>
              <a:rPr lang="en-ZA" dirty="0" smtClean="0"/>
              <a:t>Beam</a:t>
            </a:r>
          </a:p>
          <a:p>
            <a:r>
              <a:rPr lang="en-ZA" dirty="0" smtClean="0"/>
              <a:t>Energy</a:t>
            </a:r>
            <a:endParaRPr lang="en-ZA" dirty="0"/>
          </a:p>
        </p:txBody>
      </p:sp>
      <p:cxnSp>
        <p:nvCxnSpPr>
          <p:cNvPr id="10" name="Straight Connector 9"/>
          <p:cNvCxnSpPr/>
          <p:nvPr/>
        </p:nvCxnSpPr>
        <p:spPr>
          <a:xfrm>
            <a:off x="6471491" y="2988151"/>
            <a:ext cx="19696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40061" y="2113351"/>
            <a:ext cx="1904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27784" y="188639"/>
            <a:ext cx="3486852" cy="584775"/>
          </a:xfrm>
          <a:prstGeom prst="rect">
            <a:avLst/>
          </a:prstGeom>
          <a:noFill/>
        </p:spPr>
        <p:txBody>
          <a:bodyPr wrap="none" rtlCol="0">
            <a:spAutoFit/>
          </a:bodyPr>
          <a:lstStyle/>
          <a:p>
            <a:r>
              <a:rPr lang="en-ZA" sz="3200" dirty="0" smtClean="0">
                <a:solidFill>
                  <a:srgbClr val="FF0000"/>
                </a:solidFill>
                <a:latin typeface="Cambria" panose="02040503050406030204" pitchFamily="18" charset="0"/>
              </a:rPr>
              <a:t>ESIS - type of EBIS </a:t>
            </a:r>
            <a:endParaRPr lang="en-ZA" sz="3200" dirty="0">
              <a:solidFill>
                <a:srgbClr val="FF000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547664" y="177279"/>
            <a:ext cx="5928098" cy="7171194"/>
          </a:xfrm>
          <a:prstGeom prst="rect">
            <a:avLst/>
          </a:prstGeom>
          <a:noFill/>
          <a:ln w="9525">
            <a:noFill/>
            <a:miter lim="800000"/>
            <a:headEnd/>
            <a:tailEnd/>
          </a:ln>
        </p:spPr>
        <p:txBody>
          <a:bodyPr wrap="none">
            <a:spAutoFit/>
          </a:bodyPr>
          <a:lstStyle/>
          <a:p>
            <a:r>
              <a:rPr lang="en-US" sz="3200" dirty="0" smtClean="0">
                <a:solidFill>
                  <a:srgbClr val="FF0000"/>
                </a:solidFill>
                <a:latin typeface="Cambria" panose="02040503050406030204" pitchFamily="18" charset="0"/>
              </a:rPr>
              <a:t>Major </a:t>
            </a:r>
            <a:r>
              <a:rPr lang="en-US" sz="3200" u="none" dirty="0" smtClean="0">
                <a:solidFill>
                  <a:srgbClr val="FF0000"/>
                </a:solidFill>
                <a:latin typeface="Cambria" panose="02040503050406030204" pitchFamily="18" charset="0"/>
              </a:rPr>
              <a:t>Instrumentation</a:t>
            </a:r>
            <a:r>
              <a:rPr lang="en-US" sz="3600" u="none" dirty="0" smtClean="0">
                <a:solidFill>
                  <a:srgbClr val="FFFF00"/>
                </a:solidFill>
                <a:latin typeface="Calisto MT" pitchFamily="18" charset="0"/>
              </a:rPr>
              <a:t>:</a:t>
            </a:r>
            <a:endParaRPr lang="en-US" sz="3600" u="none" dirty="0" smtClean="0">
              <a:solidFill>
                <a:srgbClr val="FFFF00"/>
              </a:solidFill>
              <a:latin typeface="Cambria" panose="02040503050406030204" pitchFamily="18" charset="0"/>
            </a:endParaRPr>
          </a:p>
          <a:p>
            <a:pPr>
              <a:buFont typeface="Arial" pitchFamily="34" charset="0"/>
              <a:buChar char="•"/>
            </a:pPr>
            <a:endParaRPr lang="en-US" sz="3600" dirty="0" smtClean="0">
              <a:solidFill>
                <a:srgbClr val="FFFF00"/>
              </a:solidFill>
              <a:latin typeface="Cambria" panose="02040503050406030204" pitchFamily="18" charset="0"/>
            </a:endParaRPr>
          </a:p>
          <a:p>
            <a:pPr>
              <a:buFont typeface="Arial" pitchFamily="34" charset="0"/>
              <a:buChar char="•"/>
            </a:pPr>
            <a:r>
              <a:rPr lang="en-US" sz="2800" dirty="0" smtClean="0">
                <a:solidFill>
                  <a:srgbClr val="FFFF00"/>
                </a:solidFill>
                <a:latin typeface="Cambria" panose="02040503050406030204" pitchFamily="18" charset="0"/>
                <a:sym typeface="Symbol"/>
              </a:rPr>
              <a:t> </a:t>
            </a:r>
            <a:r>
              <a:rPr lang="en-US" sz="2800" dirty="0" smtClean="0">
                <a:solidFill>
                  <a:srgbClr val="FFFF00"/>
                </a:solidFill>
                <a:latin typeface="Cambria" panose="02040503050406030204" pitchFamily="18" charset="0"/>
              </a:rPr>
              <a:t>-decay</a:t>
            </a:r>
          </a:p>
          <a:p>
            <a:pPr>
              <a:buFont typeface="Arial" pitchFamily="34" charset="0"/>
              <a:buChar char="•"/>
            </a:pPr>
            <a:r>
              <a:rPr lang="en-US" sz="2800" dirty="0" smtClean="0">
                <a:solidFill>
                  <a:srgbClr val="FFFF00"/>
                </a:solidFill>
                <a:latin typeface="Cambria" panose="02040503050406030204" pitchFamily="18" charset="0"/>
              </a:rPr>
              <a:t> Coulomb Excitation</a:t>
            </a:r>
          </a:p>
          <a:p>
            <a:pPr>
              <a:buFont typeface="Arial" pitchFamily="34" charset="0"/>
              <a:buChar char="•"/>
            </a:pPr>
            <a:r>
              <a:rPr lang="en-US" sz="2800" dirty="0" smtClean="0">
                <a:solidFill>
                  <a:srgbClr val="FFFF00"/>
                </a:solidFill>
                <a:latin typeface="Cambria" panose="02040503050406030204" pitchFamily="18" charset="0"/>
              </a:rPr>
              <a:t> Transfer Reactions</a:t>
            </a:r>
          </a:p>
          <a:p>
            <a:pPr>
              <a:buFont typeface="Arial" pitchFamily="34" charset="0"/>
              <a:buChar char="•"/>
            </a:pPr>
            <a:r>
              <a:rPr lang="en-US" sz="2800" dirty="0" smtClean="0">
                <a:solidFill>
                  <a:srgbClr val="FFFF00"/>
                </a:solidFill>
                <a:latin typeface="Cambria" panose="02040503050406030204" pitchFamily="18" charset="0"/>
              </a:rPr>
              <a:t> Deep Inelastic</a:t>
            </a:r>
          </a:p>
          <a:p>
            <a:pPr>
              <a:buFont typeface="Arial" pitchFamily="34" charset="0"/>
              <a:buChar char="•"/>
            </a:pPr>
            <a:endParaRPr lang="en-US" sz="2800" dirty="0" smtClean="0">
              <a:solidFill>
                <a:srgbClr val="FFFF00"/>
              </a:solidFill>
              <a:latin typeface="Cambria" panose="02040503050406030204" pitchFamily="18" charset="0"/>
            </a:endParaRPr>
          </a:p>
          <a:p>
            <a:pPr>
              <a:buFont typeface="Arial" pitchFamily="34" charset="0"/>
              <a:buChar char="•"/>
            </a:pPr>
            <a:endParaRPr lang="en-US" sz="2800" dirty="0" smtClean="0">
              <a:solidFill>
                <a:srgbClr val="FFFF00"/>
              </a:solidFill>
              <a:latin typeface="Cambria" panose="02040503050406030204" pitchFamily="18" charset="0"/>
            </a:endParaRPr>
          </a:p>
          <a:p>
            <a:pPr>
              <a:buFont typeface="Arial" pitchFamily="34" charset="0"/>
              <a:buChar char="•"/>
            </a:pPr>
            <a:r>
              <a:rPr lang="en-US" sz="2800" u="none" dirty="0" smtClean="0">
                <a:solidFill>
                  <a:srgbClr val="FFFF00"/>
                </a:solidFill>
                <a:latin typeface="Cambria" panose="02040503050406030204" pitchFamily="18" charset="0"/>
              </a:rPr>
              <a:t> High-efficiency </a:t>
            </a:r>
            <a:r>
              <a:rPr lang="en-US" sz="2800" u="none" dirty="0" smtClean="0">
                <a:solidFill>
                  <a:srgbClr val="FFFF00"/>
                </a:solidFill>
                <a:latin typeface="Cambria" panose="02040503050406030204" pitchFamily="18" charset="0"/>
                <a:sym typeface="Symbol"/>
              </a:rPr>
              <a:t></a:t>
            </a:r>
            <a:r>
              <a:rPr lang="en-US" sz="2800" u="none" dirty="0" smtClean="0">
                <a:solidFill>
                  <a:srgbClr val="FFFF00"/>
                </a:solidFill>
                <a:latin typeface="Cambria" panose="02040503050406030204" pitchFamily="18" charset="0"/>
              </a:rPr>
              <a:t>-ray array</a:t>
            </a:r>
          </a:p>
          <a:p>
            <a:pPr lvl="1">
              <a:buFont typeface="Arial" pitchFamily="34" charset="0"/>
              <a:buChar char="•"/>
            </a:pPr>
            <a:r>
              <a:rPr lang="en-US" sz="2800" dirty="0" smtClean="0">
                <a:solidFill>
                  <a:srgbClr val="FFFF00"/>
                </a:solidFill>
                <a:latin typeface="Cambria" panose="02040503050406030204" pitchFamily="18" charset="0"/>
              </a:rPr>
              <a:t> ability to </a:t>
            </a:r>
            <a:r>
              <a:rPr lang="en-US" sz="2800" dirty="0">
                <a:solidFill>
                  <a:srgbClr val="FFFF00"/>
                </a:solidFill>
                <a:latin typeface="Cambria" panose="02040503050406030204" pitchFamily="18" charset="0"/>
              </a:rPr>
              <a:t>D</a:t>
            </a:r>
            <a:r>
              <a:rPr lang="en-US" sz="2800" dirty="0" smtClean="0">
                <a:solidFill>
                  <a:srgbClr val="FFFF00"/>
                </a:solidFill>
                <a:latin typeface="Cambria" panose="02040503050406030204" pitchFamily="18" charset="0"/>
              </a:rPr>
              <a:t>oppler correct -“track”</a:t>
            </a:r>
          </a:p>
          <a:p>
            <a:pPr>
              <a:buFont typeface="Arial" pitchFamily="34" charset="0"/>
              <a:buChar char="•"/>
            </a:pPr>
            <a:r>
              <a:rPr lang="en-US" sz="2800" dirty="0" smtClean="0">
                <a:solidFill>
                  <a:srgbClr val="FFFF00"/>
                </a:solidFill>
                <a:latin typeface="Cambria" panose="02040503050406030204" pitchFamily="18" charset="0"/>
              </a:rPr>
              <a:t> Large Acceptance Spectrometer</a:t>
            </a:r>
          </a:p>
          <a:p>
            <a:pPr>
              <a:buFont typeface="Arial" pitchFamily="34" charset="0"/>
              <a:buChar char="•"/>
            </a:pPr>
            <a:r>
              <a:rPr lang="en-US" sz="2800" dirty="0" smtClean="0">
                <a:solidFill>
                  <a:srgbClr val="FFFF00"/>
                </a:solidFill>
                <a:latin typeface="Cambria" panose="02040503050406030204" pitchFamily="18" charset="0"/>
              </a:rPr>
              <a:t> Active Target</a:t>
            </a:r>
          </a:p>
          <a:p>
            <a:pPr>
              <a:buFont typeface="Arial" pitchFamily="34" charset="0"/>
              <a:buChar char="•"/>
            </a:pPr>
            <a:endParaRPr lang="en-US" sz="3600" u="none" dirty="0" smtClean="0">
              <a:solidFill>
                <a:srgbClr val="FFFF00"/>
              </a:solidFill>
              <a:latin typeface="Cambria" panose="02040503050406030204" pitchFamily="18" charset="0"/>
            </a:endParaRPr>
          </a:p>
          <a:p>
            <a:endParaRPr lang="en-US" sz="3600" dirty="0" smtClean="0">
              <a:solidFill>
                <a:srgbClr val="FFFF00"/>
              </a:solidFill>
              <a:latin typeface="Cambria" panose="02040503050406030204" pitchFamily="18" charset="0"/>
            </a:endParaRPr>
          </a:p>
          <a:p>
            <a:pPr>
              <a:buFont typeface="Arial" pitchFamily="34" charset="0"/>
              <a:buChar char="•"/>
            </a:pPr>
            <a:endParaRPr lang="en-US" sz="3600" u="none" dirty="0">
              <a:solidFill>
                <a:srgbClr val="FFFF00"/>
              </a:solidFill>
              <a:latin typeface="Calisto MT"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3"/>
          <p:cNvSpPr txBox="1">
            <a:spLocks noChangeArrowheads="1"/>
          </p:cNvSpPr>
          <p:nvPr/>
        </p:nvSpPr>
        <p:spPr bwMode="auto">
          <a:xfrm>
            <a:off x="6934200" y="2514600"/>
            <a:ext cx="1600200" cy="457200"/>
          </a:xfrm>
          <a:prstGeom prst="rect">
            <a:avLst/>
          </a:prstGeom>
          <a:noFill/>
          <a:ln w="9525">
            <a:noFill/>
            <a:miter lim="800000"/>
            <a:headEnd/>
            <a:tailEnd/>
          </a:ln>
        </p:spPr>
        <p:txBody>
          <a:bodyPr>
            <a:spAutoFit/>
          </a:bodyPr>
          <a:lstStyle/>
          <a:p>
            <a:pPr eaLnBrk="0" hangingPunct="0">
              <a:spcBef>
                <a:spcPct val="50000"/>
              </a:spcBef>
            </a:pPr>
            <a:endParaRPr lang="en-US" sz="2400" u="none">
              <a:latin typeface="Times New Roman" pitchFamily="18" charset="0"/>
            </a:endParaRPr>
          </a:p>
        </p:txBody>
      </p:sp>
      <p:grpSp>
        <p:nvGrpSpPr>
          <p:cNvPr id="2" name="Group 4"/>
          <p:cNvGrpSpPr>
            <a:grpSpLocks/>
          </p:cNvGrpSpPr>
          <p:nvPr/>
        </p:nvGrpSpPr>
        <p:grpSpPr bwMode="auto">
          <a:xfrm>
            <a:off x="6928118" y="2204864"/>
            <a:ext cx="2195512" cy="1993900"/>
            <a:chOff x="4560" y="1488"/>
            <a:chExt cx="1008" cy="1104"/>
          </a:xfrm>
        </p:grpSpPr>
        <p:sp>
          <p:nvSpPr>
            <p:cNvPr id="112645" name="Text Box 5"/>
            <p:cNvSpPr txBox="1">
              <a:spLocks noChangeArrowheads="1"/>
            </p:cNvSpPr>
            <p:nvPr/>
          </p:nvSpPr>
          <p:spPr bwMode="auto">
            <a:xfrm>
              <a:off x="4560" y="1488"/>
              <a:ext cx="1008" cy="360"/>
            </a:xfrm>
            <a:prstGeom prst="rect">
              <a:avLst/>
            </a:prstGeom>
            <a:solidFill>
              <a:schemeClr val="bg1"/>
            </a:solidFill>
            <a:ln w="12700">
              <a:solidFill>
                <a:srgbClr val="003366"/>
              </a:solidFill>
              <a:miter lim="800000"/>
              <a:headEnd/>
              <a:tailEnd/>
            </a:ln>
            <a:effectLst>
              <a:outerShdw dist="35921" dir="2700000" algn="ctr" rotWithShape="0">
                <a:schemeClr val="bg2"/>
              </a:outerShdw>
            </a:effectLst>
          </p:spPr>
          <p:txBody>
            <a:bodyPr/>
            <a:lstStyle/>
            <a:p>
              <a:pPr eaLnBrk="0" hangingPunct="0">
                <a:defRPr/>
              </a:pPr>
              <a:r>
                <a:rPr lang="en-US" sz="1600" b="1" u="none" dirty="0">
                  <a:solidFill>
                    <a:srgbClr val="FFFF00"/>
                  </a:solidFill>
                  <a:latin typeface="Calisto MT" pitchFamily="18" charset="0"/>
                  <a:cs typeface="Arial" charset="0"/>
                </a:rPr>
                <a:t>◊  </a:t>
              </a:r>
              <a:r>
                <a:rPr lang="en-US" sz="1600" b="1" u="none" dirty="0">
                  <a:solidFill>
                    <a:srgbClr val="FFFF00"/>
                  </a:solidFill>
                  <a:effectLst>
                    <a:outerShdw blurRad="38100" dist="38100" dir="2700000" algn="tl">
                      <a:srgbClr val="C0C0C0"/>
                    </a:outerShdw>
                  </a:effectLst>
                  <a:latin typeface="Calisto MT" pitchFamily="18" charset="0"/>
                  <a:cs typeface="Arial" charset="0"/>
                </a:rPr>
                <a:t>Nuclear Physics</a:t>
              </a:r>
            </a:p>
          </p:txBody>
        </p:sp>
        <p:sp>
          <p:nvSpPr>
            <p:cNvPr id="112646" name="Text Box 6"/>
            <p:cNvSpPr txBox="1">
              <a:spLocks noChangeArrowheads="1"/>
            </p:cNvSpPr>
            <p:nvPr/>
          </p:nvSpPr>
          <p:spPr bwMode="auto">
            <a:xfrm>
              <a:off x="4560" y="1680"/>
              <a:ext cx="1008" cy="360"/>
            </a:xfrm>
            <a:prstGeom prst="rect">
              <a:avLst/>
            </a:prstGeom>
            <a:solidFill>
              <a:schemeClr val="bg1"/>
            </a:solidFill>
            <a:ln w="12700">
              <a:solidFill>
                <a:srgbClr val="003366"/>
              </a:solidFill>
              <a:miter lim="800000"/>
              <a:headEnd/>
              <a:tailEnd/>
            </a:ln>
            <a:effectLst>
              <a:outerShdw dist="35921" dir="2700000" algn="ctr" rotWithShape="0">
                <a:schemeClr val="bg2"/>
              </a:outerShdw>
            </a:effectLst>
          </p:spPr>
          <p:txBody>
            <a:bodyPr/>
            <a:lstStyle/>
            <a:p>
              <a:pPr eaLnBrk="0" hangingPunct="0">
                <a:defRPr/>
              </a:pPr>
              <a:r>
                <a:rPr lang="en-US" sz="1600" u="none">
                  <a:solidFill>
                    <a:srgbClr val="00FF00"/>
                  </a:solidFill>
                  <a:latin typeface="Calisto MT" pitchFamily="18" charset="0"/>
                  <a:cs typeface="Arial" charset="0"/>
                </a:rPr>
                <a:t>©  Neutron Therapy</a:t>
              </a:r>
            </a:p>
          </p:txBody>
        </p:sp>
        <p:sp>
          <p:nvSpPr>
            <p:cNvPr id="112647" name="Text Box 7"/>
            <p:cNvSpPr txBox="1">
              <a:spLocks noChangeArrowheads="1"/>
            </p:cNvSpPr>
            <p:nvPr/>
          </p:nvSpPr>
          <p:spPr bwMode="auto">
            <a:xfrm>
              <a:off x="4560" y="1848"/>
              <a:ext cx="1008" cy="360"/>
            </a:xfrm>
            <a:prstGeom prst="rect">
              <a:avLst/>
            </a:prstGeom>
            <a:solidFill>
              <a:schemeClr val="bg1"/>
            </a:solidFill>
            <a:ln w="12700">
              <a:solidFill>
                <a:srgbClr val="003366"/>
              </a:solidFill>
              <a:miter lim="800000"/>
              <a:headEnd/>
              <a:tailEnd/>
            </a:ln>
            <a:effectLst>
              <a:outerShdw dist="35921" dir="2700000" algn="ctr" rotWithShape="0">
                <a:schemeClr val="bg2"/>
              </a:outerShdw>
            </a:effectLst>
          </p:spPr>
          <p:txBody>
            <a:bodyPr/>
            <a:lstStyle/>
            <a:p>
              <a:pPr eaLnBrk="0" hangingPunct="0">
                <a:defRPr/>
              </a:pPr>
              <a:r>
                <a:rPr lang="en-US" sz="1600" b="1" u="none" dirty="0">
                  <a:solidFill>
                    <a:srgbClr val="0000FF"/>
                  </a:solidFill>
                  <a:effectLst>
                    <a:outerShdw blurRad="38100" dist="38100" dir="2700000" algn="tl">
                      <a:srgbClr val="C0C0C0"/>
                    </a:outerShdw>
                  </a:effectLst>
                  <a:latin typeface="Arial Narrow" pitchFamily="34" charset="0"/>
                  <a:cs typeface="Arial" charset="0"/>
                </a:rPr>
                <a:t>©</a:t>
              </a:r>
              <a:r>
                <a:rPr lang="en-US" sz="1200" b="1" u="none" dirty="0">
                  <a:solidFill>
                    <a:srgbClr val="0000FF"/>
                  </a:solidFill>
                  <a:effectLst>
                    <a:outerShdw blurRad="38100" dist="38100" dir="2700000" algn="tl">
                      <a:srgbClr val="C0C0C0"/>
                    </a:outerShdw>
                  </a:effectLst>
                  <a:latin typeface="Arial Narrow" pitchFamily="34" charset="0"/>
                  <a:cs typeface="Arial" charset="0"/>
                </a:rPr>
                <a:t>  </a:t>
              </a:r>
              <a:r>
                <a:rPr lang="en-US" sz="1600" u="none" dirty="0">
                  <a:solidFill>
                    <a:srgbClr val="0000FF"/>
                  </a:solidFill>
                  <a:effectLst>
                    <a:outerShdw blurRad="38100" dist="38100" dir="2700000" algn="tl">
                      <a:srgbClr val="C0C0C0"/>
                    </a:outerShdw>
                  </a:effectLst>
                  <a:latin typeface="Calisto MT" pitchFamily="18" charset="0"/>
                  <a:cs typeface="Arial" charset="0"/>
                </a:rPr>
                <a:t>Proton Therapy</a:t>
              </a:r>
              <a:endParaRPr lang="en-US" sz="1600" u="none" dirty="0">
                <a:solidFill>
                  <a:srgbClr val="0000FF"/>
                </a:solidFill>
                <a:latin typeface="Calisto MT" pitchFamily="18" charset="0"/>
                <a:cs typeface="Arial" charset="0"/>
              </a:endParaRPr>
            </a:p>
          </p:txBody>
        </p:sp>
        <p:sp>
          <p:nvSpPr>
            <p:cNvPr id="112648" name="Text Box 8"/>
            <p:cNvSpPr txBox="1">
              <a:spLocks noChangeArrowheads="1"/>
            </p:cNvSpPr>
            <p:nvPr/>
          </p:nvSpPr>
          <p:spPr bwMode="auto">
            <a:xfrm>
              <a:off x="4560" y="2028"/>
              <a:ext cx="1008" cy="360"/>
            </a:xfrm>
            <a:prstGeom prst="rect">
              <a:avLst/>
            </a:prstGeom>
            <a:solidFill>
              <a:schemeClr val="bg1"/>
            </a:solidFill>
            <a:ln w="12700">
              <a:solidFill>
                <a:srgbClr val="003366"/>
              </a:solidFill>
              <a:miter lim="800000"/>
              <a:headEnd/>
              <a:tailEnd/>
            </a:ln>
            <a:effectLst>
              <a:outerShdw dist="35921" dir="2700000" algn="ctr" rotWithShape="0">
                <a:schemeClr val="bg2"/>
              </a:outerShdw>
            </a:effectLst>
          </p:spPr>
          <p:txBody>
            <a:bodyPr/>
            <a:lstStyle/>
            <a:p>
              <a:pPr eaLnBrk="0" hangingPunct="0">
                <a:defRPr/>
              </a:pPr>
              <a:r>
                <a:rPr lang="en-US" sz="1600" b="1" u="none">
                  <a:solidFill>
                    <a:srgbClr val="FF0000"/>
                  </a:solidFill>
                  <a:effectLst>
                    <a:outerShdw blurRad="38100" dist="38100" dir="2700000" algn="tl">
                      <a:srgbClr val="C0C0C0"/>
                    </a:outerShdw>
                  </a:effectLst>
                  <a:latin typeface="Arial Narrow" pitchFamily="34" charset="0"/>
                  <a:cs typeface="Arial" charset="0"/>
                </a:rPr>
                <a:t>© </a:t>
              </a:r>
              <a:r>
                <a:rPr lang="en-US" sz="1200" b="1" u="none">
                  <a:solidFill>
                    <a:srgbClr val="FF0000"/>
                  </a:solidFill>
                  <a:effectLst>
                    <a:outerShdw blurRad="38100" dist="38100" dir="2700000" algn="tl">
                      <a:srgbClr val="C0C0C0"/>
                    </a:outerShdw>
                  </a:effectLst>
                  <a:latin typeface="Arial Narrow" pitchFamily="34" charset="0"/>
                  <a:cs typeface="Arial" charset="0"/>
                </a:rPr>
                <a:t> </a:t>
              </a:r>
              <a:r>
                <a:rPr lang="en-US" sz="1600" b="1" u="none">
                  <a:solidFill>
                    <a:srgbClr val="FF0000"/>
                  </a:solidFill>
                  <a:effectLst>
                    <a:outerShdw blurRad="38100" dist="38100" dir="2700000" algn="tl">
                      <a:srgbClr val="C0C0C0"/>
                    </a:outerShdw>
                  </a:effectLst>
                  <a:latin typeface="Calisto MT" pitchFamily="18" charset="0"/>
                  <a:cs typeface="Arial" charset="0"/>
                </a:rPr>
                <a:t>Energy Change</a:t>
              </a:r>
              <a:endParaRPr lang="en-US" sz="1600" u="none">
                <a:solidFill>
                  <a:srgbClr val="0000FF"/>
                </a:solidFill>
                <a:latin typeface="Calisto MT" pitchFamily="18" charset="0"/>
                <a:cs typeface="Arial" charset="0"/>
              </a:endParaRPr>
            </a:p>
          </p:txBody>
        </p:sp>
        <p:sp>
          <p:nvSpPr>
            <p:cNvPr id="112649" name="Text Box 9"/>
            <p:cNvSpPr txBox="1">
              <a:spLocks noChangeArrowheads="1"/>
            </p:cNvSpPr>
            <p:nvPr/>
          </p:nvSpPr>
          <p:spPr bwMode="auto">
            <a:xfrm>
              <a:off x="4560" y="2208"/>
              <a:ext cx="1008" cy="360"/>
            </a:xfrm>
            <a:prstGeom prst="rect">
              <a:avLst/>
            </a:prstGeom>
            <a:solidFill>
              <a:schemeClr val="bg1"/>
            </a:solidFill>
            <a:ln w="12700">
              <a:solidFill>
                <a:srgbClr val="003366"/>
              </a:solidFill>
              <a:miter lim="800000"/>
              <a:headEnd/>
              <a:tailEnd/>
            </a:ln>
            <a:effectLst>
              <a:outerShdw dist="35921" dir="2700000" algn="ctr" rotWithShape="0">
                <a:schemeClr val="bg2"/>
              </a:outerShdw>
            </a:effectLst>
          </p:spPr>
          <p:txBody>
            <a:bodyPr/>
            <a:lstStyle/>
            <a:p>
              <a:pPr eaLnBrk="0" hangingPunct="0">
                <a:defRPr/>
              </a:pPr>
              <a:r>
                <a:rPr lang="en-US" sz="1600" u="none">
                  <a:solidFill>
                    <a:srgbClr val="808080"/>
                  </a:solidFill>
                  <a:latin typeface="Calisto MT" pitchFamily="18" charset="0"/>
                  <a:cs typeface="Arial" charset="0"/>
                </a:rPr>
                <a:t>©</a:t>
              </a:r>
              <a:r>
                <a:rPr lang="en-US" sz="1600" u="none">
                  <a:solidFill>
                    <a:srgbClr val="00FF00"/>
                  </a:solidFill>
                  <a:latin typeface="Calisto MT" pitchFamily="18" charset="0"/>
                  <a:cs typeface="Arial" charset="0"/>
                </a:rPr>
                <a:t>  </a:t>
              </a:r>
              <a:r>
                <a:rPr lang="en-US" sz="1600" u="none">
                  <a:solidFill>
                    <a:srgbClr val="808080"/>
                  </a:solidFill>
                  <a:latin typeface="Calisto MT" pitchFamily="18" charset="0"/>
                  <a:cs typeface="Arial" charset="0"/>
                </a:rPr>
                <a:t>Isotope Production</a:t>
              </a:r>
              <a:endParaRPr lang="en-GB" sz="1600" u="none">
                <a:solidFill>
                  <a:srgbClr val="00FF00"/>
                </a:solidFill>
                <a:latin typeface="Calisto MT" pitchFamily="18" charset="0"/>
                <a:cs typeface="Arial" charset="0"/>
              </a:endParaRPr>
            </a:p>
          </p:txBody>
        </p:sp>
        <p:sp>
          <p:nvSpPr>
            <p:cNvPr id="112650" name="Text Box 10"/>
            <p:cNvSpPr txBox="1">
              <a:spLocks noChangeArrowheads="1"/>
            </p:cNvSpPr>
            <p:nvPr/>
          </p:nvSpPr>
          <p:spPr bwMode="auto">
            <a:xfrm>
              <a:off x="4560" y="2400"/>
              <a:ext cx="1008" cy="192"/>
            </a:xfrm>
            <a:prstGeom prst="rect">
              <a:avLst/>
            </a:prstGeom>
            <a:solidFill>
              <a:schemeClr val="bg1"/>
            </a:solidFill>
            <a:ln w="12700">
              <a:solidFill>
                <a:srgbClr val="003366"/>
              </a:solidFill>
              <a:miter lim="800000"/>
              <a:headEnd/>
              <a:tailEnd/>
            </a:ln>
            <a:effectLst>
              <a:outerShdw dist="35921" dir="2700000" algn="ctr" rotWithShape="0">
                <a:schemeClr val="bg2"/>
              </a:outerShdw>
            </a:effectLst>
          </p:spPr>
          <p:txBody>
            <a:bodyPr/>
            <a:lstStyle/>
            <a:p>
              <a:pPr eaLnBrk="0" hangingPunct="0">
                <a:defRPr/>
              </a:pPr>
              <a:endParaRPr lang="en-US" sz="200" u="none">
                <a:solidFill>
                  <a:srgbClr val="FF00FF"/>
                </a:solidFill>
                <a:latin typeface="Times New Roman" pitchFamily="18" charset="0"/>
                <a:cs typeface="Arial" charset="0"/>
              </a:endParaRPr>
            </a:p>
          </p:txBody>
        </p:sp>
      </p:grpSp>
      <p:sp>
        <p:nvSpPr>
          <p:cNvPr id="112651" name="Text Box 11"/>
          <p:cNvSpPr txBox="1">
            <a:spLocks noChangeArrowheads="1"/>
          </p:cNvSpPr>
          <p:nvPr/>
        </p:nvSpPr>
        <p:spPr bwMode="auto">
          <a:xfrm>
            <a:off x="1465086" y="5445224"/>
            <a:ext cx="5764014" cy="615553"/>
          </a:xfrm>
          <a:prstGeom prst="rect">
            <a:avLst/>
          </a:prstGeom>
          <a:noFill/>
          <a:ln w="9525">
            <a:noFill/>
            <a:miter lim="800000"/>
            <a:headEnd/>
            <a:tailEnd/>
          </a:ln>
        </p:spPr>
        <p:txBody>
          <a:bodyPr wrap="square">
            <a:spAutoFit/>
          </a:bodyPr>
          <a:lstStyle/>
          <a:p>
            <a:pPr algn="ctr" eaLnBrk="0" hangingPunct="0">
              <a:spcBef>
                <a:spcPct val="50000"/>
              </a:spcBef>
            </a:pPr>
            <a:r>
              <a:rPr lang="en-GB" sz="3400" u="none" dirty="0">
                <a:solidFill>
                  <a:srgbClr val="FFFF00"/>
                </a:solidFill>
                <a:latin typeface="Calisto MT" pitchFamily="18" charset="0"/>
              </a:rPr>
              <a:t> </a:t>
            </a:r>
            <a:r>
              <a:rPr lang="en-US" sz="2400" u="none" dirty="0">
                <a:solidFill>
                  <a:srgbClr val="FFFF00"/>
                </a:solidFill>
                <a:latin typeface="Cambria" panose="02040503050406030204" pitchFamily="18" charset="0"/>
              </a:rPr>
              <a:t>SSC </a:t>
            </a:r>
            <a:r>
              <a:rPr lang="en-US" sz="2400" u="none" dirty="0" smtClean="0">
                <a:solidFill>
                  <a:srgbClr val="FFFF00"/>
                </a:solidFill>
                <a:latin typeface="Cambria" panose="02040503050406030204" pitchFamily="18" charset="0"/>
              </a:rPr>
              <a:t>Weekly </a:t>
            </a:r>
            <a:r>
              <a:rPr lang="en-GB" sz="2400" u="none" dirty="0" smtClean="0">
                <a:solidFill>
                  <a:srgbClr val="FFFF00"/>
                </a:solidFill>
                <a:latin typeface="Cambria" panose="02040503050406030204" pitchFamily="18" charset="0"/>
              </a:rPr>
              <a:t>Beam </a:t>
            </a:r>
            <a:r>
              <a:rPr lang="en-GB" sz="2400" u="none" dirty="0">
                <a:solidFill>
                  <a:srgbClr val="FFFF00"/>
                </a:solidFill>
                <a:latin typeface="Cambria" panose="02040503050406030204" pitchFamily="18" charset="0"/>
              </a:rPr>
              <a:t>Schedule</a:t>
            </a:r>
          </a:p>
        </p:txBody>
      </p:sp>
      <p:graphicFrame>
        <p:nvGraphicFramePr>
          <p:cNvPr id="112652" name="Object 12"/>
          <p:cNvGraphicFramePr>
            <a:graphicFrameLocks noChangeAspect="1"/>
          </p:cNvGraphicFramePr>
          <p:nvPr/>
        </p:nvGraphicFramePr>
        <p:xfrm>
          <a:off x="0" y="1341438"/>
          <a:ext cx="6629400" cy="3827462"/>
        </p:xfrm>
        <a:graphic>
          <a:graphicData uri="http://schemas.openxmlformats.org/presentationml/2006/ole">
            <mc:AlternateContent xmlns:mc="http://schemas.openxmlformats.org/markup-compatibility/2006">
              <mc:Choice xmlns:v="urn:schemas-microsoft-com:vml" Requires="v">
                <p:oleObj spid="_x0000_s70746" name="Worksheet" r:id="rId4" imgW="9134856" imgH="5181905" progId="Excel.Sheet.8">
                  <p:embed/>
                </p:oleObj>
              </mc:Choice>
              <mc:Fallback>
                <p:oleObj name="Worksheet" r:id="rId4" imgW="9134856" imgH="5181905" progId="Excel.Sheet.8">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1438"/>
                        <a:ext cx="6629400" cy="38274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 name="Title 3"/>
          <p:cNvSpPr>
            <a:spLocks noGrp="1"/>
          </p:cNvSpPr>
          <p:nvPr>
            <p:ph type="title"/>
          </p:nvPr>
        </p:nvSpPr>
        <p:spPr/>
        <p:txBody>
          <a:bodyPr/>
          <a:lstStyle/>
          <a:p>
            <a:pPr>
              <a:spcBef>
                <a:spcPct val="50000"/>
              </a:spcBef>
            </a:pPr>
            <a:r>
              <a:rPr lang="en-US" sz="3200" dirty="0">
                <a:latin typeface="Cambria" panose="02040503050406030204" pitchFamily="18" charset="0"/>
              </a:rPr>
              <a:t>SSC </a:t>
            </a:r>
            <a:r>
              <a:rPr lang="en-GB" sz="3200" dirty="0">
                <a:latin typeface="Cambria" panose="02040503050406030204" pitchFamily="18" charset="0"/>
              </a:rPr>
              <a:t>Beam Schedule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2651"/>
                                        </p:tgtEl>
                                        <p:attrNameLst>
                                          <p:attrName>style.visibility</p:attrName>
                                        </p:attrNameLst>
                                      </p:cBhvr>
                                      <p:to>
                                        <p:strVal val="visible"/>
                                      </p:to>
                                    </p:set>
                                    <p:anim calcmode="lin" valueType="num">
                                      <p:cBhvr additive="base">
                                        <p:cTn id="7" dur="500" fill="hold"/>
                                        <p:tgtEl>
                                          <p:spTgt spid="112651"/>
                                        </p:tgtEl>
                                        <p:attrNameLst>
                                          <p:attrName>ppt_x</p:attrName>
                                        </p:attrNameLst>
                                      </p:cBhvr>
                                      <p:tavLst>
                                        <p:tav tm="0">
                                          <p:val>
                                            <p:strVal val="0-#ppt_w/2"/>
                                          </p:val>
                                        </p:tav>
                                        <p:tav tm="100000">
                                          <p:val>
                                            <p:strVal val="#ppt_x"/>
                                          </p:val>
                                        </p:tav>
                                      </p:tavLst>
                                    </p:anim>
                                    <p:anim calcmode="lin" valueType="num">
                                      <p:cBhvr additive="base">
                                        <p:cTn id="8" dur="500" fill="hold"/>
                                        <p:tgtEl>
                                          <p:spTgt spid="11265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2652"/>
                                        </p:tgtEl>
                                        <p:attrNameLst>
                                          <p:attrName>style.visibility</p:attrName>
                                        </p:attrNameLst>
                                      </p:cBhvr>
                                      <p:to>
                                        <p:strVal val="visible"/>
                                      </p:to>
                                    </p:set>
                                    <p:anim calcmode="lin" valueType="num">
                                      <p:cBhvr additive="base">
                                        <p:cTn id="11" dur="500" fill="hold"/>
                                        <p:tgtEl>
                                          <p:spTgt spid="112652"/>
                                        </p:tgtEl>
                                        <p:attrNameLst>
                                          <p:attrName>ppt_x</p:attrName>
                                        </p:attrNameLst>
                                      </p:cBhvr>
                                      <p:tavLst>
                                        <p:tav tm="0">
                                          <p:val>
                                            <p:strVal val="0-#ppt_w/2"/>
                                          </p:val>
                                        </p:tav>
                                        <p:tav tm="100000">
                                          <p:val>
                                            <p:strVal val="#ppt_x"/>
                                          </p:val>
                                        </p:tav>
                                      </p:tavLst>
                                    </p:anim>
                                    <p:anim calcmode="lin" valueType="num">
                                      <p:cBhvr additive="base">
                                        <p:cTn id="12" dur="500" fill="hold"/>
                                        <p:tgtEl>
                                          <p:spTgt spid="11265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1540" y="2420888"/>
            <a:ext cx="7233147" cy="42484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sz="3200" dirty="0" smtClean="0">
                <a:latin typeface="Cambria" panose="02040503050406030204" pitchFamily="18" charset="0"/>
              </a:rPr>
              <a:t>Upgrade of experimental facilities</a:t>
            </a:r>
            <a:endParaRPr lang="en-GB" sz="3200" dirty="0">
              <a:latin typeface="Cambria" panose="02040503050406030204" pitchFamily="18" charset="0"/>
            </a:endParaRPr>
          </a:p>
        </p:txBody>
      </p:sp>
      <p:sp>
        <p:nvSpPr>
          <p:cNvPr id="6" name="TextBox 5"/>
          <p:cNvSpPr txBox="1"/>
          <p:nvPr/>
        </p:nvSpPr>
        <p:spPr>
          <a:xfrm>
            <a:off x="286239" y="1153274"/>
            <a:ext cx="8480769" cy="1477328"/>
          </a:xfrm>
          <a:prstGeom prst="rect">
            <a:avLst/>
          </a:prstGeom>
          <a:noFill/>
        </p:spPr>
        <p:txBody>
          <a:bodyPr wrap="square" rtlCol="0">
            <a:spAutoFit/>
          </a:bodyPr>
          <a:lstStyle/>
          <a:p>
            <a:r>
              <a:rPr lang="en-ZA" sz="2400" dirty="0" smtClean="0">
                <a:solidFill>
                  <a:srgbClr val="FFFF00"/>
                </a:solidFill>
                <a:latin typeface="Cambria" panose="02040503050406030204" pitchFamily="18" charset="0"/>
              </a:rPr>
              <a:t>n-rich ISOL beams (</a:t>
            </a:r>
            <a:r>
              <a:rPr lang="en-ZA" sz="2400" dirty="0" err="1" smtClean="0">
                <a:solidFill>
                  <a:srgbClr val="FFFF00"/>
                </a:solidFill>
                <a:latin typeface="Cambria" panose="02040503050406030204" pitchFamily="18" charset="0"/>
              </a:rPr>
              <a:t>p,f</a:t>
            </a:r>
            <a:r>
              <a:rPr lang="en-ZA" sz="2400" dirty="0" smtClean="0">
                <a:solidFill>
                  <a:srgbClr val="FFFF00"/>
                </a:solidFill>
                <a:latin typeface="Cambria" panose="02040503050406030204" pitchFamily="18" charset="0"/>
              </a:rPr>
              <a:t>) </a:t>
            </a:r>
          </a:p>
          <a:p>
            <a:r>
              <a:rPr lang="en-ZA" sz="2400" dirty="0">
                <a:solidFill>
                  <a:srgbClr val="FFFF00"/>
                </a:solidFill>
                <a:latin typeface="Cambria" panose="02040503050406030204" pitchFamily="18" charset="0"/>
              </a:rPr>
              <a:t>p</a:t>
            </a:r>
            <a:r>
              <a:rPr lang="en-ZA" sz="2400" dirty="0" smtClean="0">
                <a:solidFill>
                  <a:srgbClr val="FFFF00"/>
                </a:solidFill>
                <a:latin typeface="Cambria" panose="02040503050406030204" pitchFamily="18" charset="0"/>
              </a:rPr>
              <a:t>-rich ISOL beams (</a:t>
            </a:r>
            <a:r>
              <a:rPr lang="en-ZA" sz="2400" dirty="0" err="1" smtClean="0">
                <a:solidFill>
                  <a:srgbClr val="FFFF00"/>
                </a:solidFill>
                <a:latin typeface="Cambria" panose="02040503050406030204" pitchFamily="18" charset="0"/>
              </a:rPr>
              <a:t>p,</a:t>
            </a:r>
            <a:r>
              <a:rPr lang="en-ZA" sz="2400" i="1" dirty="0" err="1" smtClean="0">
                <a:solidFill>
                  <a:srgbClr val="FFFF00"/>
                </a:solidFill>
                <a:latin typeface="Cambria" panose="02040503050406030204" pitchFamily="18" charset="0"/>
              </a:rPr>
              <a:t>x</a:t>
            </a:r>
            <a:r>
              <a:rPr lang="en-ZA" sz="2400" dirty="0" err="1" smtClean="0">
                <a:solidFill>
                  <a:srgbClr val="FFFF00"/>
                </a:solidFill>
                <a:latin typeface="Cambria" panose="02040503050406030204" pitchFamily="18" charset="0"/>
              </a:rPr>
              <a:t>n</a:t>
            </a:r>
            <a:r>
              <a:rPr lang="en-ZA" sz="2400" dirty="0" smtClean="0">
                <a:solidFill>
                  <a:srgbClr val="FFFF00"/>
                </a:solidFill>
                <a:latin typeface="Cambria" panose="02040503050406030204" pitchFamily="18" charset="0"/>
              </a:rPr>
              <a:t>) (</a:t>
            </a:r>
            <a:r>
              <a:rPr lang="en-ZA" sz="2400" dirty="0" err="1" smtClean="0">
                <a:solidFill>
                  <a:srgbClr val="FFFF00"/>
                </a:solidFill>
                <a:latin typeface="Cambria" panose="02040503050406030204" pitchFamily="18" charset="0"/>
              </a:rPr>
              <a:t>p,</a:t>
            </a:r>
            <a:r>
              <a:rPr lang="en-ZA" sz="2400" i="1" dirty="0" err="1" smtClean="0">
                <a:solidFill>
                  <a:srgbClr val="FFFF00"/>
                </a:solidFill>
                <a:latin typeface="Cambria" panose="02040503050406030204" pitchFamily="18" charset="0"/>
              </a:rPr>
              <a:t>y</a:t>
            </a:r>
            <a:r>
              <a:rPr lang="en-ZA" sz="2400" dirty="0" err="1" smtClean="0">
                <a:solidFill>
                  <a:srgbClr val="FFFF00"/>
                </a:solidFill>
                <a:latin typeface="Cambria" panose="02040503050406030204" pitchFamily="18" charset="0"/>
              </a:rPr>
              <a:t>p</a:t>
            </a:r>
            <a:r>
              <a:rPr lang="en-ZA" sz="2400" i="1" dirty="0" err="1" smtClean="0">
                <a:solidFill>
                  <a:srgbClr val="FFFF00"/>
                </a:solidFill>
                <a:latin typeface="Cambria" panose="02040503050406030204" pitchFamily="18" charset="0"/>
              </a:rPr>
              <a:t>x</a:t>
            </a:r>
            <a:r>
              <a:rPr lang="en-ZA" sz="2400" dirty="0" err="1" smtClean="0">
                <a:solidFill>
                  <a:srgbClr val="FFFF00"/>
                </a:solidFill>
                <a:latin typeface="Cambria" panose="02040503050406030204" pitchFamily="18" charset="0"/>
              </a:rPr>
              <a:t>n</a:t>
            </a:r>
            <a:r>
              <a:rPr lang="en-ZA" sz="2400" dirty="0" smtClean="0">
                <a:solidFill>
                  <a:srgbClr val="FFFF00"/>
                </a:solidFill>
                <a:latin typeface="Cambria" panose="02040503050406030204" pitchFamily="18" charset="0"/>
              </a:rPr>
              <a:t>) (</a:t>
            </a:r>
            <a:r>
              <a:rPr lang="en-ZA" sz="2400" dirty="0" err="1" smtClean="0">
                <a:solidFill>
                  <a:srgbClr val="FFFF00"/>
                </a:solidFill>
                <a:latin typeface="Cambria" panose="02040503050406030204" pitchFamily="18" charset="0"/>
              </a:rPr>
              <a:t>p,</a:t>
            </a:r>
            <a:r>
              <a:rPr lang="en-ZA" sz="2400" i="1" dirty="0" err="1" smtClean="0">
                <a:solidFill>
                  <a:srgbClr val="FFFF00"/>
                </a:solidFill>
                <a:latin typeface="Cambria" panose="02040503050406030204" pitchFamily="18" charset="0"/>
              </a:rPr>
              <a:t>z</a:t>
            </a:r>
            <a:r>
              <a:rPr lang="en-ZA" sz="2400" dirty="0" err="1" smtClean="0">
                <a:solidFill>
                  <a:srgbClr val="FFFF00"/>
                </a:solidFill>
                <a:latin typeface="Cambria" panose="02040503050406030204" pitchFamily="18" charset="0"/>
              </a:rPr>
              <a:t>a,</a:t>
            </a:r>
            <a:r>
              <a:rPr lang="en-ZA" sz="2400" i="1" dirty="0" err="1" smtClean="0">
                <a:solidFill>
                  <a:srgbClr val="FFFF00"/>
                </a:solidFill>
                <a:latin typeface="Cambria" panose="02040503050406030204" pitchFamily="18" charset="0"/>
              </a:rPr>
              <a:t>x</a:t>
            </a:r>
            <a:r>
              <a:rPr lang="en-ZA" sz="2400" dirty="0" err="1" smtClean="0">
                <a:solidFill>
                  <a:srgbClr val="FFFF00"/>
                </a:solidFill>
                <a:latin typeface="Cambria" panose="02040503050406030204" pitchFamily="18" charset="0"/>
              </a:rPr>
              <a:t>n</a:t>
            </a:r>
            <a:r>
              <a:rPr lang="en-ZA" sz="2400" dirty="0" smtClean="0">
                <a:solidFill>
                  <a:srgbClr val="FFFF00"/>
                </a:solidFill>
                <a:latin typeface="Cambria" panose="02040503050406030204" pitchFamily="18" charset="0"/>
              </a:rPr>
              <a:t>)….</a:t>
            </a:r>
          </a:p>
          <a:p>
            <a:r>
              <a:rPr lang="en-ZA" sz="2400" dirty="0" smtClean="0">
                <a:solidFill>
                  <a:srgbClr val="FFFF00"/>
                </a:solidFill>
                <a:latin typeface="Cambria" panose="02040503050406030204" pitchFamily="18" charset="0"/>
              </a:rPr>
              <a:t>Transfer reactions on light-ion targets e.g. (</a:t>
            </a:r>
            <a:r>
              <a:rPr lang="en-ZA" sz="2400" dirty="0" err="1" smtClean="0">
                <a:solidFill>
                  <a:srgbClr val="FFFF00"/>
                </a:solidFill>
                <a:latin typeface="Cambria" panose="02040503050406030204" pitchFamily="18" charset="0"/>
              </a:rPr>
              <a:t>d,p</a:t>
            </a:r>
            <a:r>
              <a:rPr lang="en-ZA" sz="2400" dirty="0" smtClean="0">
                <a:solidFill>
                  <a:srgbClr val="FFFF00"/>
                </a:solidFill>
                <a:latin typeface="Cambria" panose="02040503050406030204" pitchFamily="18" charset="0"/>
              </a:rPr>
              <a:t>)</a:t>
            </a:r>
            <a:endParaRPr lang="en-GB" sz="2400" dirty="0">
              <a:solidFill>
                <a:srgbClr val="FFFF00"/>
              </a:solidFill>
              <a:latin typeface="Cambria" panose="02040503050406030204" pitchFamily="18" charset="0"/>
            </a:endParaRPr>
          </a:p>
          <a:p>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580" y="2996952"/>
            <a:ext cx="5106924" cy="3396996"/>
          </a:xfrm>
          <a:prstGeom prst="rect">
            <a:avLst/>
          </a:prstGeom>
        </p:spPr>
      </p:pic>
      <p:pic>
        <p:nvPicPr>
          <p:cNvPr id="716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704" y="2852936"/>
            <a:ext cx="3016163" cy="177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97934" y="5624373"/>
            <a:ext cx="3676199" cy="646331"/>
          </a:xfrm>
          <a:prstGeom prst="rect">
            <a:avLst/>
          </a:prstGeom>
          <a:noFill/>
        </p:spPr>
        <p:txBody>
          <a:bodyPr wrap="none" rtlCol="0">
            <a:spAutoFit/>
          </a:bodyPr>
          <a:lstStyle/>
          <a:p>
            <a:r>
              <a:rPr lang="en-ZA" sz="1600" dirty="0" smtClean="0">
                <a:solidFill>
                  <a:srgbClr val="FF0000"/>
                </a:solidFill>
                <a:latin typeface="Cambria" panose="02040503050406030204" pitchFamily="18" charset="0"/>
              </a:rPr>
              <a:t>Concept: HELIOS Argonne National Lab</a:t>
            </a:r>
            <a:r>
              <a:rPr lang="en-ZA" sz="2000" dirty="0" smtClean="0">
                <a:solidFill>
                  <a:srgbClr val="FF0000"/>
                </a:solidFill>
                <a:latin typeface="Cambria" panose="02040503050406030204" pitchFamily="18" charset="0"/>
              </a:rPr>
              <a:t>.</a:t>
            </a:r>
          </a:p>
          <a:p>
            <a:r>
              <a:rPr lang="en-ZA" sz="1600" dirty="0" err="1" smtClean="0">
                <a:solidFill>
                  <a:srgbClr val="FF0000"/>
                </a:solidFill>
                <a:latin typeface="Cambria" panose="02040503050406030204" pitchFamily="18" charset="0"/>
              </a:rPr>
              <a:t>Lighthall</a:t>
            </a:r>
            <a:r>
              <a:rPr lang="en-ZA" sz="1600" dirty="0" smtClean="0">
                <a:solidFill>
                  <a:srgbClr val="FF0000"/>
                </a:solidFill>
                <a:latin typeface="Cambria" panose="02040503050406030204" pitchFamily="18" charset="0"/>
              </a:rPr>
              <a:t> et al NIMA622(2010)97 </a:t>
            </a:r>
            <a:endParaRPr lang="en-GB" sz="1600" dirty="0">
              <a:solidFill>
                <a:srgbClr val="FF0000"/>
              </a:solidFill>
              <a:latin typeface="Cambria" panose="020405030504060302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0770" y="1772815"/>
            <a:ext cx="2191170" cy="1939061"/>
          </a:xfrm>
          <a:prstGeom prst="rect">
            <a:avLst/>
          </a:prstGeom>
          <a:ln w="25400">
            <a:solidFill>
              <a:srgbClr val="006600"/>
            </a:solidFill>
          </a:ln>
        </p:spPr>
      </p:pic>
    </p:spTree>
    <p:extLst>
      <p:ext uri="{BB962C8B-B14F-4D97-AF65-F5344CB8AC3E}">
        <p14:creationId xmlns:p14="http://schemas.microsoft.com/office/powerpoint/2010/main" val="37753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9592" y="2204864"/>
            <a:ext cx="7416824" cy="4320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sz="3200" dirty="0" smtClean="0">
                <a:latin typeface="Cambria" panose="02040503050406030204" pitchFamily="18" charset="0"/>
              </a:rPr>
              <a:t>Upgrade of experimental facilities</a:t>
            </a:r>
            <a:endParaRPr lang="en-GB" sz="3200"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636912"/>
            <a:ext cx="5106924" cy="3396996"/>
          </a:xfrm>
          <a:prstGeom prst="rect">
            <a:avLst/>
          </a:prstGeom>
        </p:spPr>
      </p:pic>
      <p:sp>
        <p:nvSpPr>
          <p:cNvPr id="6" name="TextBox 5"/>
          <p:cNvSpPr txBox="1"/>
          <p:nvPr/>
        </p:nvSpPr>
        <p:spPr>
          <a:xfrm>
            <a:off x="676254" y="980728"/>
            <a:ext cx="8000202" cy="1107996"/>
          </a:xfrm>
          <a:prstGeom prst="rect">
            <a:avLst/>
          </a:prstGeom>
          <a:noFill/>
        </p:spPr>
        <p:txBody>
          <a:bodyPr wrap="square" rtlCol="0">
            <a:spAutoFit/>
          </a:bodyPr>
          <a:lstStyle/>
          <a:p>
            <a:r>
              <a:rPr lang="en-ZA" sz="2400" dirty="0" smtClean="0">
                <a:solidFill>
                  <a:srgbClr val="FFFF00"/>
                </a:solidFill>
                <a:latin typeface="Cambria" panose="02040503050406030204" pitchFamily="18" charset="0"/>
              </a:rPr>
              <a:t>n-rich ISOL Beams (fission fragments)</a:t>
            </a:r>
          </a:p>
          <a:p>
            <a:r>
              <a:rPr lang="en-ZA" sz="2400" dirty="0" smtClean="0">
                <a:solidFill>
                  <a:srgbClr val="FFFF00"/>
                </a:solidFill>
                <a:latin typeface="Cambria" panose="02040503050406030204" pitchFamily="18" charset="0"/>
              </a:rPr>
              <a:t>Transfer reactions on heavy-ion targets (Deep-</a:t>
            </a:r>
            <a:r>
              <a:rPr lang="en-ZA" sz="2400" dirty="0" err="1" smtClean="0">
                <a:solidFill>
                  <a:srgbClr val="FFFF00"/>
                </a:solidFill>
                <a:latin typeface="Cambria" panose="02040503050406030204" pitchFamily="18" charset="0"/>
              </a:rPr>
              <a:t>inelastics</a:t>
            </a:r>
            <a:r>
              <a:rPr lang="en-ZA" sz="2400" dirty="0">
                <a:solidFill>
                  <a:srgbClr val="FFFF00"/>
                </a:solidFill>
                <a:latin typeface="Cambria" panose="02040503050406030204" pitchFamily="18" charset="0"/>
              </a:rPr>
              <a:t>)</a:t>
            </a:r>
            <a:endParaRPr lang="en-GB" sz="2400" dirty="0">
              <a:solidFill>
                <a:srgbClr val="FFFF00"/>
              </a:solidFill>
              <a:latin typeface="Cambria" panose="02040503050406030204" pitchFamily="18" charset="0"/>
            </a:endParaRPr>
          </a:p>
          <a:p>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031154"/>
            <a:ext cx="2603846" cy="2304256"/>
          </a:xfrm>
          <a:prstGeom prst="rect">
            <a:avLst/>
          </a:prstGeom>
          <a:ln w="19050">
            <a:solidFill>
              <a:srgbClr val="00B050"/>
            </a:solidFill>
          </a:ln>
        </p:spPr>
      </p:pic>
    </p:spTree>
    <p:extLst>
      <p:ext uri="{BB962C8B-B14F-4D97-AF65-F5344CB8AC3E}">
        <p14:creationId xmlns:p14="http://schemas.microsoft.com/office/powerpoint/2010/main" val="41976402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6254" y="1916832"/>
            <a:ext cx="7632848" cy="46805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In-flight</a:t>
            </a:r>
            <a:endParaRPr lang="en-GB" dirty="0"/>
          </a:p>
        </p:txBody>
      </p:sp>
      <p:sp>
        <p:nvSpPr>
          <p:cNvPr id="2" name="Title 1"/>
          <p:cNvSpPr>
            <a:spLocks noGrp="1"/>
          </p:cNvSpPr>
          <p:nvPr>
            <p:ph type="title"/>
          </p:nvPr>
        </p:nvSpPr>
        <p:spPr/>
        <p:txBody>
          <a:bodyPr/>
          <a:lstStyle/>
          <a:p>
            <a:r>
              <a:rPr lang="en-ZA" sz="3200" dirty="0" smtClean="0">
                <a:latin typeface="Cambria" panose="02040503050406030204" pitchFamily="18" charset="0"/>
              </a:rPr>
              <a:t>Upgrade of experimental facilities</a:t>
            </a:r>
            <a:endParaRPr lang="en-GB" sz="3200" dirty="0">
              <a:latin typeface="Cambria" panose="02040503050406030204" pitchFamily="18" charset="0"/>
            </a:endParaRPr>
          </a:p>
        </p:txBody>
      </p:sp>
      <p:sp>
        <p:nvSpPr>
          <p:cNvPr id="8" name="TextBox 7"/>
          <p:cNvSpPr txBox="1"/>
          <p:nvPr/>
        </p:nvSpPr>
        <p:spPr>
          <a:xfrm>
            <a:off x="676254" y="980728"/>
            <a:ext cx="8000202" cy="1107996"/>
          </a:xfrm>
          <a:prstGeom prst="rect">
            <a:avLst/>
          </a:prstGeom>
          <a:noFill/>
        </p:spPr>
        <p:txBody>
          <a:bodyPr wrap="square" rtlCol="0">
            <a:spAutoFit/>
          </a:bodyPr>
          <a:lstStyle/>
          <a:p>
            <a:r>
              <a:rPr lang="en-ZA" sz="2400" dirty="0" smtClean="0">
                <a:solidFill>
                  <a:srgbClr val="FFFF00"/>
                </a:solidFill>
                <a:latin typeface="Cambria" panose="02040503050406030204" pitchFamily="18" charset="0"/>
              </a:rPr>
              <a:t>In-flight </a:t>
            </a:r>
            <a:r>
              <a:rPr lang="en-ZA" sz="2400" dirty="0">
                <a:solidFill>
                  <a:srgbClr val="FFFF00"/>
                </a:solidFill>
                <a:latin typeface="Cambria" panose="02040503050406030204" pitchFamily="18" charset="0"/>
              </a:rPr>
              <a:t>production of n-deficient </a:t>
            </a:r>
            <a:r>
              <a:rPr lang="en-ZA" sz="2400" dirty="0" smtClean="0">
                <a:solidFill>
                  <a:srgbClr val="FFFF00"/>
                </a:solidFill>
                <a:latin typeface="Cambria" panose="02040503050406030204" pitchFamily="18" charset="0"/>
              </a:rPr>
              <a:t>beams </a:t>
            </a:r>
          </a:p>
          <a:p>
            <a:r>
              <a:rPr lang="en-ZA" sz="2400" dirty="0" smtClean="0">
                <a:solidFill>
                  <a:srgbClr val="FFFF00"/>
                </a:solidFill>
                <a:latin typeface="Cambria" panose="02040503050406030204" pitchFamily="18" charset="0"/>
              </a:rPr>
              <a:t>Fusion-evaporation; inverse kinematics</a:t>
            </a:r>
            <a:endParaRPr lang="en-GB" sz="2400" dirty="0">
              <a:solidFill>
                <a:srgbClr val="FFFF00"/>
              </a:solidFill>
              <a:latin typeface="Cambria" panose="02040503050406030204" pitchFamily="18" charset="0"/>
            </a:endParaRPr>
          </a:p>
          <a:p>
            <a:endParaRPr lang="en-GB"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712" y="2621692"/>
            <a:ext cx="6207652" cy="355173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844" y="2420888"/>
            <a:ext cx="2016224" cy="1784244"/>
          </a:xfrm>
          <a:prstGeom prst="rect">
            <a:avLst/>
          </a:prstGeom>
          <a:ln w="19050">
            <a:solidFill>
              <a:srgbClr val="00B050"/>
            </a:solidFill>
          </a:ln>
        </p:spPr>
      </p:pic>
      <p:sp>
        <p:nvSpPr>
          <p:cNvPr id="11" name="TextBox 10"/>
          <p:cNvSpPr txBox="1"/>
          <p:nvPr/>
        </p:nvSpPr>
        <p:spPr>
          <a:xfrm>
            <a:off x="827583" y="2613466"/>
            <a:ext cx="2090637" cy="1015663"/>
          </a:xfrm>
          <a:prstGeom prst="rect">
            <a:avLst/>
          </a:prstGeom>
          <a:noFill/>
        </p:spPr>
        <p:txBody>
          <a:bodyPr wrap="none" rtlCol="0">
            <a:spAutoFit/>
          </a:bodyPr>
          <a:lstStyle/>
          <a:p>
            <a:r>
              <a:rPr lang="en-ZA" sz="2000" dirty="0" smtClean="0">
                <a:solidFill>
                  <a:srgbClr val="FF0000"/>
                </a:solidFill>
                <a:latin typeface="Cambria" panose="02040503050406030204" pitchFamily="18" charset="0"/>
              </a:rPr>
              <a:t>Beam     A ~ 120</a:t>
            </a:r>
          </a:p>
          <a:p>
            <a:r>
              <a:rPr lang="en-ZA" sz="2000" dirty="0" smtClean="0">
                <a:solidFill>
                  <a:srgbClr val="FF0000"/>
                </a:solidFill>
                <a:latin typeface="Cambria" panose="02040503050406030204" pitchFamily="18" charset="0"/>
              </a:rPr>
              <a:t>1 </a:t>
            </a:r>
            <a:r>
              <a:rPr lang="en-ZA" sz="2000" dirty="0" err="1" smtClean="0">
                <a:solidFill>
                  <a:srgbClr val="FF0000"/>
                </a:solidFill>
                <a:latin typeface="Cambria" panose="02040503050406030204" pitchFamily="18" charset="0"/>
              </a:rPr>
              <a:t>pµA</a:t>
            </a:r>
            <a:r>
              <a:rPr lang="en-ZA" sz="2000" dirty="0" smtClean="0">
                <a:solidFill>
                  <a:srgbClr val="FF0000"/>
                </a:solidFill>
                <a:latin typeface="Cambria" panose="02040503050406030204" pitchFamily="18" charset="0"/>
              </a:rPr>
              <a:t>;    6 MeV/A</a:t>
            </a:r>
            <a:endParaRPr lang="en-GB" sz="2000" dirty="0">
              <a:solidFill>
                <a:srgbClr val="FF0000"/>
              </a:solidFill>
              <a:latin typeface="Cambria" panose="02040503050406030204" pitchFamily="18" charset="0"/>
            </a:endParaRPr>
          </a:p>
          <a:p>
            <a:endParaRPr lang="en-GB" sz="2000" dirty="0"/>
          </a:p>
        </p:txBody>
      </p:sp>
      <p:sp>
        <p:nvSpPr>
          <p:cNvPr id="12" name="TextBox 11"/>
          <p:cNvSpPr txBox="1"/>
          <p:nvPr/>
        </p:nvSpPr>
        <p:spPr>
          <a:xfrm>
            <a:off x="2699792" y="3429074"/>
            <a:ext cx="925253" cy="400110"/>
          </a:xfrm>
          <a:prstGeom prst="rect">
            <a:avLst/>
          </a:prstGeom>
          <a:noFill/>
        </p:spPr>
        <p:txBody>
          <a:bodyPr wrap="none" rtlCol="0">
            <a:spAutoFit/>
          </a:bodyPr>
          <a:lstStyle/>
          <a:p>
            <a:r>
              <a:rPr lang="en-ZA" sz="2000" dirty="0" smtClean="0">
                <a:solidFill>
                  <a:srgbClr val="FF0000"/>
                </a:solidFill>
                <a:latin typeface="Cambria" panose="02040503050406030204" pitchFamily="18" charset="0"/>
              </a:rPr>
              <a:t>A ~ 20</a:t>
            </a:r>
          </a:p>
        </p:txBody>
      </p:sp>
      <p:sp>
        <p:nvSpPr>
          <p:cNvPr id="13" name="TextBox 12"/>
          <p:cNvSpPr txBox="1"/>
          <p:nvPr/>
        </p:nvSpPr>
        <p:spPr>
          <a:xfrm>
            <a:off x="2258546" y="4043617"/>
            <a:ext cx="2313454" cy="707886"/>
          </a:xfrm>
          <a:prstGeom prst="rect">
            <a:avLst/>
          </a:prstGeom>
          <a:noFill/>
        </p:spPr>
        <p:txBody>
          <a:bodyPr wrap="none" rtlCol="0">
            <a:spAutoFit/>
          </a:bodyPr>
          <a:lstStyle/>
          <a:p>
            <a:r>
              <a:rPr lang="en-ZA" sz="2000" dirty="0" smtClean="0">
                <a:solidFill>
                  <a:srgbClr val="FF0000"/>
                </a:solidFill>
                <a:latin typeface="Cambria" panose="02040503050406030204" pitchFamily="18" charset="0"/>
              </a:rPr>
              <a:t>Products A ~ 140</a:t>
            </a:r>
          </a:p>
          <a:p>
            <a:r>
              <a:rPr lang="en-ZA" sz="2000" dirty="0" smtClean="0">
                <a:solidFill>
                  <a:srgbClr val="FF0000"/>
                </a:solidFill>
                <a:latin typeface="Cambria" panose="02040503050406030204" pitchFamily="18" charset="0"/>
              </a:rPr>
              <a:t>~ 4MeV/A 10</a:t>
            </a:r>
            <a:r>
              <a:rPr lang="en-ZA" sz="2000" baseline="30000" dirty="0" smtClean="0">
                <a:solidFill>
                  <a:srgbClr val="FF0000"/>
                </a:solidFill>
                <a:latin typeface="Cambria" panose="02040503050406030204" pitchFamily="18" charset="0"/>
              </a:rPr>
              <a:t>7</a:t>
            </a:r>
            <a:r>
              <a:rPr lang="en-ZA" sz="2000" dirty="0" smtClean="0">
                <a:solidFill>
                  <a:srgbClr val="FF0000"/>
                </a:solidFill>
                <a:latin typeface="Cambria" panose="02040503050406030204" pitchFamily="18" charset="0"/>
              </a:rPr>
              <a:t> </a:t>
            </a:r>
            <a:r>
              <a:rPr lang="en-ZA" sz="2000" dirty="0" err="1" smtClean="0">
                <a:solidFill>
                  <a:srgbClr val="FF0000"/>
                </a:solidFill>
                <a:latin typeface="Cambria" panose="02040503050406030204" pitchFamily="18" charset="0"/>
              </a:rPr>
              <a:t>pps</a:t>
            </a:r>
            <a:endParaRPr lang="en-ZA" sz="2000" dirty="0" smtClean="0">
              <a:solidFill>
                <a:srgbClr val="FF0000"/>
              </a:solidFill>
              <a:latin typeface="Cambria" panose="02040503050406030204" pitchFamily="18" charset="0"/>
            </a:endParaRPr>
          </a:p>
        </p:txBody>
      </p:sp>
      <p:sp>
        <p:nvSpPr>
          <p:cNvPr id="14" name="TextBox 13"/>
          <p:cNvSpPr txBox="1"/>
          <p:nvPr/>
        </p:nvSpPr>
        <p:spPr>
          <a:xfrm>
            <a:off x="4860776" y="4551448"/>
            <a:ext cx="920637" cy="400110"/>
          </a:xfrm>
          <a:prstGeom prst="rect">
            <a:avLst/>
          </a:prstGeom>
          <a:noFill/>
        </p:spPr>
        <p:txBody>
          <a:bodyPr wrap="none" rtlCol="0">
            <a:spAutoFit/>
          </a:bodyPr>
          <a:lstStyle/>
          <a:p>
            <a:r>
              <a:rPr lang="en-ZA" sz="2000" dirty="0" err="1" smtClean="0">
                <a:solidFill>
                  <a:srgbClr val="FF0000"/>
                </a:solidFill>
                <a:latin typeface="Cambria" panose="02040503050406030204" pitchFamily="18" charset="0"/>
              </a:rPr>
              <a:t>Coulex</a:t>
            </a:r>
            <a:endParaRPr lang="en-ZA" sz="2000" dirty="0" smtClean="0">
              <a:solidFill>
                <a:srgbClr val="FF0000"/>
              </a:solidFill>
              <a:latin typeface="Cambria" panose="02040503050406030204" pitchFamily="18" charset="0"/>
            </a:endParaRPr>
          </a:p>
        </p:txBody>
      </p:sp>
    </p:spTree>
    <p:extLst>
      <p:ext uri="{BB962C8B-B14F-4D97-AF65-F5344CB8AC3E}">
        <p14:creationId xmlns:p14="http://schemas.microsoft.com/office/powerpoint/2010/main" val="10825795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642910" y="1268760"/>
            <a:ext cx="7889530" cy="2431435"/>
          </a:xfrm>
          <a:prstGeom prst="rect">
            <a:avLst/>
          </a:prstGeom>
          <a:noFill/>
          <a:ln w="9525">
            <a:noFill/>
            <a:miter lim="800000"/>
            <a:headEnd/>
            <a:tailEnd/>
          </a:ln>
        </p:spPr>
        <p:txBody>
          <a:bodyPr wrap="square">
            <a:spAutoFit/>
          </a:bodyPr>
          <a:lstStyle/>
          <a:p>
            <a:pPr>
              <a:defRPr/>
            </a:pPr>
            <a:endParaRPr lang="en-GB" sz="2800" u="none" dirty="0">
              <a:solidFill>
                <a:srgbClr val="FFFF00"/>
              </a:solidFill>
              <a:latin typeface="+mn-lt"/>
            </a:endParaRPr>
          </a:p>
          <a:p>
            <a:pPr>
              <a:defRPr/>
            </a:pPr>
            <a:endParaRPr lang="en-GB" sz="2800" u="none" dirty="0">
              <a:solidFill>
                <a:srgbClr val="FFFF00"/>
              </a:solidFill>
              <a:latin typeface="+mn-lt"/>
            </a:endParaRPr>
          </a:p>
          <a:p>
            <a:pPr>
              <a:defRPr/>
            </a:pPr>
            <a:r>
              <a:rPr lang="en-GB" sz="2400" u="none" dirty="0">
                <a:solidFill>
                  <a:srgbClr val="FFFF00"/>
                </a:solidFill>
                <a:latin typeface="Cambria" panose="02040503050406030204" pitchFamily="18" charset="0"/>
              </a:rPr>
              <a:t>Probably can be done for: </a:t>
            </a:r>
          </a:p>
          <a:p>
            <a:pPr>
              <a:defRPr/>
            </a:pPr>
            <a:r>
              <a:rPr lang="en-GB" sz="2400" u="none" dirty="0">
                <a:solidFill>
                  <a:srgbClr val="FFFF00"/>
                </a:solidFill>
                <a:latin typeface="Cambria" panose="02040503050406030204" pitchFamily="18" charset="0"/>
              </a:rPr>
              <a:t>   </a:t>
            </a:r>
            <a:r>
              <a:rPr lang="en-GB" sz="2400" u="none" dirty="0" smtClean="0">
                <a:solidFill>
                  <a:srgbClr val="FFFF00"/>
                </a:solidFill>
                <a:latin typeface="Cambria" panose="02040503050406030204" pitchFamily="18" charset="0"/>
              </a:rPr>
              <a:t>€44M </a:t>
            </a:r>
            <a:r>
              <a:rPr lang="en-GB" sz="2400" dirty="0" smtClean="0">
                <a:solidFill>
                  <a:srgbClr val="FFFF00"/>
                </a:solidFill>
                <a:latin typeface="Cambria" panose="02040503050406030204" pitchFamily="18" charset="0"/>
              </a:rPr>
              <a:t>New Accelerator &amp; Isotope Production (pink)</a:t>
            </a:r>
            <a:endParaRPr lang="en-GB" sz="2400" u="none" dirty="0">
              <a:solidFill>
                <a:srgbClr val="FFFF00"/>
              </a:solidFill>
              <a:latin typeface="Cambria" panose="02040503050406030204" pitchFamily="18" charset="0"/>
            </a:endParaRPr>
          </a:p>
          <a:p>
            <a:pPr>
              <a:defRPr/>
            </a:pPr>
            <a:r>
              <a:rPr lang="en-GB" sz="2400" dirty="0">
                <a:solidFill>
                  <a:srgbClr val="FFFF00"/>
                </a:solidFill>
                <a:latin typeface="Cambria" panose="02040503050406030204" pitchFamily="18" charset="0"/>
              </a:rPr>
              <a:t>+</a:t>
            </a:r>
            <a:r>
              <a:rPr lang="en-GB" sz="2400" dirty="0" smtClean="0">
                <a:solidFill>
                  <a:srgbClr val="FFFF00"/>
                </a:solidFill>
                <a:latin typeface="Cambria" panose="02040503050406030204" pitchFamily="18" charset="0"/>
              </a:rPr>
              <a:t>€33M </a:t>
            </a:r>
            <a:r>
              <a:rPr lang="en-GB" sz="2400" dirty="0" smtClean="0">
                <a:solidFill>
                  <a:srgbClr val="FFFF00"/>
                </a:solidFill>
                <a:latin typeface="Cambria" panose="02040503050406030204" pitchFamily="18" charset="0"/>
              </a:rPr>
              <a:t>RIB ISOL facility</a:t>
            </a:r>
            <a:r>
              <a:rPr lang="en-GB" sz="2400" u="none" dirty="0" smtClean="0">
                <a:solidFill>
                  <a:srgbClr val="FFFF00"/>
                </a:solidFill>
                <a:latin typeface="Cambria" panose="02040503050406030204" pitchFamily="18" charset="0"/>
              </a:rPr>
              <a:t> </a:t>
            </a:r>
            <a:r>
              <a:rPr lang="en-GB" sz="2400" u="none" dirty="0">
                <a:solidFill>
                  <a:srgbClr val="FFFF00"/>
                </a:solidFill>
                <a:latin typeface="Cambria" panose="02040503050406030204" pitchFamily="18" charset="0"/>
              </a:rPr>
              <a:t>(RIBS) (yellow)</a:t>
            </a:r>
          </a:p>
          <a:p>
            <a:pPr>
              <a:defRPr/>
            </a:pPr>
            <a:r>
              <a:rPr lang="en-GB" sz="2400" dirty="0">
                <a:solidFill>
                  <a:srgbClr val="FFFF00"/>
                </a:solidFill>
                <a:latin typeface="Cambria" panose="02040503050406030204" pitchFamily="18" charset="0"/>
              </a:rPr>
              <a:t>+</a:t>
            </a:r>
            <a:r>
              <a:rPr lang="en-GB" sz="2400" dirty="0" smtClean="0">
                <a:solidFill>
                  <a:srgbClr val="FFFF00"/>
                </a:solidFill>
                <a:latin typeface="Cambria" panose="02040503050406030204" pitchFamily="18" charset="0"/>
              </a:rPr>
              <a:t>€12M </a:t>
            </a:r>
            <a:r>
              <a:rPr lang="en-GB" sz="2400" u="none" dirty="0" smtClean="0">
                <a:solidFill>
                  <a:srgbClr val="FFFF00"/>
                </a:solidFill>
                <a:latin typeface="Cambria" panose="02040503050406030204" pitchFamily="18" charset="0"/>
              </a:rPr>
              <a:t>Instrumentation</a:t>
            </a:r>
            <a:endParaRPr lang="en-GB" sz="2800" u="none" dirty="0">
              <a:solidFill>
                <a:srgbClr val="FFFF00"/>
              </a:solidFill>
              <a:latin typeface="+mn-lt"/>
            </a:endParaRPr>
          </a:p>
        </p:txBody>
      </p:sp>
      <p:cxnSp>
        <p:nvCxnSpPr>
          <p:cNvPr id="6" name="Straight Connector 5"/>
          <p:cNvCxnSpPr/>
          <p:nvPr/>
        </p:nvCxnSpPr>
        <p:spPr>
          <a:xfrm>
            <a:off x="651031" y="3933056"/>
            <a:ext cx="1481138" cy="158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1"/>
          <p:cNvSpPr txBox="1">
            <a:spLocks noChangeArrowheads="1"/>
          </p:cNvSpPr>
          <p:nvPr/>
        </p:nvSpPr>
        <p:spPr bwMode="auto">
          <a:xfrm>
            <a:off x="539552" y="4205842"/>
            <a:ext cx="7343775" cy="1200329"/>
          </a:xfrm>
          <a:prstGeom prst="rect">
            <a:avLst/>
          </a:prstGeom>
          <a:noFill/>
          <a:ln w="9525">
            <a:noFill/>
            <a:miter lim="800000"/>
            <a:headEnd/>
            <a:tailEnd/>
          </a:ln>
        </p:spPr>
        <p:txBody>
          <a:bodyPr>
            <a:spAutoFit/>
          </a:bodyPr>
          <a:lstStyle/>
          <a:p>
            <a:pPr>
              <a:defRPr/>
            </a:pPr>
            <a:r>
              <a:rPr lang="en-GB" sz="2400" u="none" dirty="0">
                <a:solidFill>
                  <a:srgbClr val="FFFF00"/>
                </a:solidFill>
                <a:latin typeface="Cambria" panose="02040503050406030204" pitchFamily="18" charset="0"/>
              </a:rPr>
              <a:t>~ </a:t>
            </a:r>
            <a:r>
              <a:rPr lang="en-GB" sz="2400" dirty="0" smtClean="0">
                <a:solidFill>
                  <a:srgbClr val="FFFF00"/>
                </a:solidFill>
                <a:latin typeface="Cambria" panose="02040503050406030204" pitchFamily="18" charset="0"/>
              </a:rPr>
              <a:t>€90 </a:t>
            </a:r>
            <a:r>
              <a:rPr lang="en-GB" sz="2400" u="none" dirty="0">
                <a:solidFill>
                  <a:srgbClr val="FFFF00"/>
                </a:solidFill>
                <a:latin typeface="Cambria" panose="02040503050406030204" pitchFamily="18" charset="0"/>
              </a:rPr>
              <a:t>M </a:t>
            </a:r>
            <a:r>
              <a:rPr lang="en-GB" sz="2400" u="none" dirty="0" smtClean="0">
                <a:solidFill>
                  <a:srgbClr val="FFFF00"/>
                </a:solidFill>
                <a:latin typeface="Cambria" panose="02040503050406030204" pitchFamily="18" charset="0"/>
              </a:rPr>
              <a:t>Total</a:t>
            </a:r>
          </a:p>
          <a:p>
            <a:pPr>
              <a:defRPr/>
            </a:pPr>
            <a:endParaRPr lang="en-ZA" sz="2400" dirty="0">
              <a:solidFill>
                <a:srgbClr val="FFFF00"/>
              </a:solidFill>
              <a:latin typeface="Cambria" panose="02040503050406030204" pitchFamily="18" charset="0"/>
            </a:endParaRPr>
          </a:p>
          <a:p>
            <a:pPr>
              <a:defRPr/>
            </a:pPr>
            <a:r>
              <a:rPr lang="en-ZA" sz="2400" u="none" dirty="0" smtClean="0">
                <a:solidFill>
                  <a:srgbClr val="FFFF00"/>
                </a:solidFill>
                <a:latin typeface="Cambria" panose="02040503050406030204" pitchFamily="18" charset="0"/>
              </a:rPr>
              <a:t>Over 8 – 10 years</a:t>
            </a:r>
            <a:endParaRPr lang="en-GB" sz="2400" u="none" dirty="0">
              <a:solidFill>
                <a:srgbClr val="FFFF00"/>
              </a:solidFill>
              <a:latin typeface="Cambria" panose="02040503050406030204" pitchFamily="18" charset="0"/>
            </a:endParaRPr>
          </a:p>
        </p:txBody>
      </p:sp>
      <p:sp>
        <p:nvSpPr>
          <p:cNvPr id="5" name="Rectangle 4"/>
          <p:cNvSpPr>
            <a:spLocks noChangeArrowheads="1"/>
          </p:cNvSpPr>
          <p:nvPr/>
        </p:nvSpPr>
        <p:spPr bwMode="auto">
          <a:xfrm>
            <a:off x="3275856" y="169855"/>
            <a:ext cx="33123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r>
              <a:rPr lang="en-US" altLang="en-US" sz="3200" u="none" dirty="0" smtClean="0">
                <a:solidFill>
                  <a:srgbClr val="FF0000"/>
                </a:solidFill>
                <a:latin typeface="Cambria" panose="02040503050406030204" pitchFamily="18" charset="0"/>
              </a:rPr>
              <a:t>Cost Estimates</a:t>
            </a:r>
            <a:endParaRPr lang="en-GB" altLang="en-US" sz="3200" u="none" dirty="0">
              <a:solidFill>
                <a:srgbClr val="FF0000"/>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457575" y="2470150"/>
            <a:ext cx="7416800" cy="584200"/>
          </a:xfrm>
          <a:prstGeom prst="rect">
            <a:avLst/>
          </a:prstGeom>
          <a:noFill/>
          <a:ln w="9525">
            <a:noFill/>
            <a:miter lim="800000"/>
            <a:headEnd/>
            <a:tailEnd/>
          </a:ln>
        </p:spPr>
        <p:txBody>
          <a:bodyPr>
            <a:spAutoFit/>
          </a:bodyPr>
          <a:lstStyle/>
          <a:p>
            <a:pPr>
              <a:defRPr/>
            </a:pPr>
            <a:r>
              <a:rPr lang="en-GB" sz="3200" u="none" dirty="0">
                <a:solidFill>
                  <a:srgbClr val="FFFF00"/>
                </a:solidFill>
                <a:latin typeface="+mn-lt"/>
              </a:rPr>
              <a:t>Thank You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cstate="print"/>
          <a:srcRect/>
          <a:stretch>
            <a:fillRect/>
          </a:stretch>
        </p:blipFill>
        <p:spPr bwMode="auto">
          <a:xfrm>
            <a:off x="3000153" y="2378003"/>
            <a:ext cx="6156175" cy="4473533"/>
          </a:xfrm>
          <a:prstGeom prst="rect">
            <a:avLst/>
          </a:prstGeom>
          <a:noFill/>
          <a:ln w="9525">
            <a:noFill/>
            <a:miter lim="800000"/>
            <a:headEnd/>
            <a:tailEnd/>
          </a:ln>
        </p:spPr>
      </p:pic>
      <p:sp>
        <p:nvSpPr>
          <p:cNvPr id="3" name="Rectangle 5"/>
          <p:cNvSpPr txBox="1">
            <a:spLocks noChangeArrowheads="1"/>
          </p:cNvSpPr>
          <p:nvPr/>
        </p:nvSpPr>
        <p:spPr>
          <a:xfrm>
            <a:off x="353219" y="67138"/>
            <a:ext cx="8229600" cy="841582"/>
          </a:xfrm>
          <a:prstGeom prst="rect">
            <a:avLst/>
          </a:prstGeom>
        </p:spPr>
        <p:txBody>
          <a:bodyPr/>
          <a:lstStyle/>
          <a:p>
            <a:pPr algn="ctr">
              <a:defRPr/>
            </a:pPr>
            <a:r>
              <a:rPr lang="en-US" sz="3200" u="none" kern="0" dirty="0">
                <a:solidFill>
                  <a:srgbClr val="FF0000"/>
                </a:solidFill>
                <a:latin typeface="Cambria" panose="02040503050406030204" pitchFamily="18" charset="0"/>
                <a:ea typeface="+mj-ea"/>
                <a:cs typeface="+mj-cs"/>
              </a:rPr>
              <a:t>Proton Therapy </a:t>
            </a:r>
            <a:endParaRPr lang="en-AU" sz="3200" u="none" kern="0" dirty="0">
              <a:solidFill>
                <a:srgbClr val="FF0000"/>
              </a:solidFill>
              <a:latin typeface="Cambria" panose="02040503050406030204" pitchFamily="18" charset="0"/>
              <a:ea typeface="+mj-ea"/>
              <a:cs typeface="+mj-cs"/>
            </a:endParaRPr>
          </a:p>
        </p:txBody>
      </p:sp>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 y="1198563"/>
            <a:ext cx="31718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0113" y="3500438"/>
            <a:ext cx="6929397" cy="2677656"/>
          </a:xfrm>
          <a:prstGeom prst="rect">
            <a:avLst/>
          </a:prstGeom>
          <a:noFill/>
        </p:spPr>
        <p:txBody>
          <a:bodyPr wrap="none">
            <a:spAutoFit/>
          </a:bodyPr>
          <a:lstStyle/>
          <a:p>
            <a:pPr>
              <a:buFont typeface="Arial" pitchFamily="34" charset="0"/>
              <a:buChar char="•"/>
              <a:defRPr/>
            </a:pPr>
            <a:r>
              <a:rPr lang="en-ZA" sz="2400" u="none" dirty="0" smtClean="0">
                <a:solidFill>
                  <a:srgbClr val="FFFF00"/>
                </a:solidFill>
                <a:latin typeface="Cambria" panose="02040503050406030204" pitchFamily="18" charset="0"/>
                <a:cs typeface="Arial" charset="0"/>
              </a:rPr>
              <a:t> Paediatric </a:t>
            </a:r>
            <a:r>
              <a:rPr lang="en-ZA" sz="2400" u="none" dirty="0">
                <a:solidFill>
                  <a:srgbClr val="FFFF00"/>
                </a:solidFill>
                <a:latin typeface="Cambria" panose="02040503050406030204" pitchFamily="18" charset="0"/>
                <a:cs typeface="Arial" charset="0"/>
              </a:rPr>
              <a:t>tumours</a:t>
            </a:r>
            <a:endParaRPr lang="en-GB" sz="2400" u="none" dirty="0">
              <a:solidFill>
                <a:srgbClr val="FFFF00"/>
              </a:solidFill>
              <a:latin typeface="Cambria" panose="02040503050406030204" pitchFamily="18" charset="0"/>
              <a:cs typeface="Arial" charset="0"/>
            </a:endParaRPr>
          </a:p>
          <a:p>
            <a:pPr>
              <a:buFont typeface="Arial" pitchFamily="34" charset="0"/>
              <a:buChar char="•"/>
              <a:defRPr/>
            </a:pPr>
            <a:r>
              <a:rPr lang="en-ZA" sz="2400" u="none" dirty="0" smtClean="0">
                <a:solidFill>
                  <a:srgbClr val="FFFF00"/>
                </a:solidFill>
                <a:latin typeface="Cambria" panose="02040503050406030204" pitchFamily="18" charset="0"/>
                <a:cs typeface="Arial" charset="0"/>
              </a:rPr>
              <a:t> Tumours </a:t>
            </a:r>
            <a:r>
              <a:rPr lang="en-ZA" sz="2400" u="none" dirty="0">
                <a:solidFill>
                  <a:srgbClr val="FFFF00"/>
                </a:solidFill>
                <a:latin typeface="Cambria" panose="02040503050406030204" pitchFamily="18" charset="0"/>
                <a:cs typeface="Arial" charset="0"/>
              </a:rPr>
              <a:t>close to critical structures</a:t>
            </a:r>
            <a:endParaRPr lang="en-GB" sz="2400" u="none" dirty="0">
              <a:solidFill>
                <a:srgbClr val="FFFF00"/>
              </a:solidFill>
              <a:latin typeface="Cambria" panose="02040503050406030204" pitchFamily="18" charset="0"/>
              <a:cs typeface="Arial" charset="0"/>
            </a:endParaRPr>
          </a:p>
          <a:p>
            <a:pPr>
              <a:buFont typeface="Arial" pitchFamily="34" charset="0"/>
              <a:buChar char="•"/>
              <a:defRPr/>
            </a:pPr>
            <a:r>
              <a:rPr lang="en-ZA" sz="2400" u="none" dirty="0" smtClean="0">
                <a:solidFill>
                  <a:srgbClr val="FFFF00"/>
                </a:solidFill>
                <a:latin typeface="Cambria" panose="02040503050406030204" pitchFamily="18" charset="0"/>
                <a:cs typeface="Arial" charset="0"/>
              </a:rPr>
              <a:t> Brain </a:t>
            </a:r>
            <a:r>
              <a:rPr lang="en-ZA" sz="2400" u="none" dirty="0">
                <a:solidFill>
                  <a:srgbClr val="FFFF00"/>
                </a:solidFill>
                <a:latin typeface="Cambria" panose="02040503050406030204" pitchFamily="18" charset="0"/>
                <a:cs typeface="Arial" charset="0"/>
              </a:rPr>
              <a:t>tumours</a:t>
            </a:r>
            <a:endParaRPr lang="en-GB" sz="2400" u="none" dirty="0">
              <a:solidFill>
                <a:srgbClr val="FFFF00"/>
              </a:solidFill>
              <a:latin typeface="Cambria" panose="02040503050406030204" pitchFamily="18" charset="0"/>
              <a:cs typeface="Arial" charset="0"/>
            </a:endParaRPr>
          </a:p>
          <a:p>
            <a:pPr>
              <a:buFont typeface="Arial" pitchFamily="34" charset="0"/>
              <a:buChar char="•"/>
              <a:defRPr/>
            </a:pPr>
            <a:r>
              <a:rPr lang="en-ZA" sz="2400" u="none" dirty="0" smtClean="0">
                <a:solidFill>
                  <a:srgbClr val="FFFF00"/>
                </a:solidFill>
                <a:latin typeface="Cambria" panose="02040503050406030204" pitchFamily="18" charset="0"/>
                <a:cs typeface="Arial" charset="0"/>
              </a:rPr>
              <a:t> Gastro-intestinal </a:t>
            </a:r>
            <a:r>
              <a:rPr lang="en-ZA" sz="2400" u="none" dirty="0">
                <a:solidFill>
                  <a:srgbClr val="FFFF00"/>
                </a:solidFill>
                <a:latin typeface="Cambria" panose="02040503050406030204" pitchFamily="18" charset="0"/>
                <a:cs typeface="Arial" charset="0"/>
              </a:rPr>
              <a:t>tumours (rectum, liver, pancreas)</a:t>
            </a:r>
            <a:endParaRPr lang="en-GB" sz="2400" u="none" dirty="0">
              <a:solidFill>
                <a:srgbClr val="FFFF00"/>
              </a:solidFill>
              <a:latin typeface="Cambria" panose="02040503050406030204" pitchFamily="18" charset="0"/>
              <a:cs typeface="Arial" charset="0"/>
            </a:endParaRPr>
          </a:p>
          <a:p>
            <a:pPr>
              <a:buFont typeface="Arial" pitchFamily="34" charset="0"/>
              <a:buChar char="•"/>
              <a:defRPr/>
            </a:pPr>
            <a:r>
              <a:rPr lang="en-ZA" sz="2400" u="none" dirty="0" smtClean="0">
                <a:solidFill>
                  <a:srgbClr val="FFFF00"/>
                </a:solidFill>
                <a:latin typeface="Cambria" panose="02040503050406030204" pitchFamily="18" charset="0"/>
                <a:cs typeface="Arial" charset="0"/>
              </a:rPr>
              <a:t> Prostate </a:t>
            </a:r>
            <a:r>
              <a:rPr lang="en-ZA" sz="2400" u="none" dirty="0">
                <a:solidFill>
                  <a:srgbClr val="FFFF00"/>
                </a:solidFill>
                <a:latin typeface="Cambria" panose="02040503050406030204" pitchFamily="18" charset="0"/>
                <a:cs typeface="Arial" charset="0"/>
              </a:rPr>
              <a:t>tumours</a:t>
            </a:r>
            <a:endParaRPr lang="en-GB" sz="2400" u="none" dirty="0">
              <a:solidFill>
                <a:srgbClr val="FFFF00"/>
              </a:solidFill>
              <a:latin typeface="Cambria" panose="02040503050406030204" pitchFamily="18" charset="0"/>
              <a:cs typeface="Arial" charset="0"/>
            </a:endParaRPr>
          </a:p>
          <a:p>
            <a:pPr>
              <a:buFont typeface="Arial" pitchFamily="34" charset="0"/>
              <a:buChar char="•"/>
              <a:defRPr/>
            </a:pPr>
            <a:r>
              <a:rPr lang="en-ZA" sz="2400" u="none" dirty="0" smtClean="0">
                <a:solidFill>
                  <a:srgbClr val="FFFF00"/>
                </a:solidFill>
                <a:latin typeface="Cambria" panose="02040503050406030204" pitchFamily="18" charset="0"/>
                <a:cs typeface="Arial" charset="0"/>
              </a:rPr>
              <a:t> Lung </a:t>
            </a:r>
            <a:r>
              <a:rPr lang="en-ZA" sz="2400" u="none" dirty="0">
                <a:solidFill>
                  <a:srgbClr val="FFFF00"/>
                </a:solidFill>
                <a:latin typeface="Cambria" panose="02040503050406030204" pitchFamily="18" charset="0"/>
                <a:cs typeface="Arial" charset="0"/>
              </a:rPr>
              <a:t>tumours</a:t>
            </a:r>
            <a:endParaRPr lang="en-GB" sz="2400" u="none" dirty="0">
              <a:solidFill>
                <a:srgbClr val="FFFF00"/>
              </a:solidFill>
              <a:latin typeface="Cambria" panose="02040503050406030204" pitchFamily="18" charset="0"/>
              <a:cs typeface="Arial" charset="0"/>
            </a:endParaRPr>
          </a:p>
          <a:p>
            <a:pPr>
              <a:buFont typeface="Arial" pitchFamily="34" charset="0"/>
              <a:buChar char="•"/>
              <a:defRPr/>
            </a:pPr>
            <a:r>
              <a:rPr lang="en-ZA" sz="2400" u="none" dirty="0" smtClean="0">
                <a:solidFill>
                  <a:srgbClr val="FFFF00"/>
                </a:solidFill>
                <a:latin typeface="Cambria" panose="02040503050406030204" pitchFamily="18" charset="0"/>
                <a:cs typeface="Arial" charset="0"/>
              </a:rPr>
              <a:t> Recurrent </a:t>
            </a:r>
            <a:r>
              <a:rPr lang="en-ZA" sz="2400" u="none" dirty="0">
                <a:solidFill>
                  <a:srgbClr val="FFFF00"/>
                </a:solidFill>
                <a:latin typeface="Cambria" panose="02040503050406030204" pitchFamily="18" charset="0"/>
                <a:cs typeface="Arial" charset="0"/>
              </a:rPr>
              <a:t>tumours</a:t>
            </a:r>
            <a:endParaRPr lang="en-GB" sz="2400" u="none" dirty="0">
              <a:solidFill>
                <a:srgbClr val="FFFF00"/>
              </a:solidFill>
              <a:latin typeface="Cambria" panose="02040503050406030204" pitchFamily="18" charset="0"/>
              <a:cs typeface="Arial" charset="0"/>
            </a:endParaRPr>
          </a:p>
        </p:txBody>
      </p:sp>
      <p:sp>
        <p:nvSpPr>
          <p:cNvPr id="6" name="TextBox 5"/>
          <p:cNvSpPr txBox="1"/>
          <p:nvPr/>
        </p:nvSpPr>
        <p:spPr>
          <a:xfrm>
            <a:off x="2843808" y="188640"/>
            <a:ext cx="3528391" cy="584775"/>
          </a:xfrm>
          <a:prstGeom prst="rect">
            <a:avLst/>
          </a:prstGeom>
          <a:noFill/>
        </p:spPr>
        <p:txBody>
          <a:bodyPr wrap="square">
            <a:spAutoFit/>
          </a:bodyPr>
          <a:lstStyle/>
          <a:p>
            <a:pPr>
              <a:defRPr/>
            </a:pPr>
            <a:r>
              <a:rPr lang="en-GB" sz="3200" u="none" dirty="0">
                <a:solidFill>
                  <a:srgbClr val="FF0000"/>
                </a:solidFill>
                <a:latin typeface="Cambria" panose="02040503050406030204" pitchFamily="18" charset="0"/>
                <a:cs typeface="Arial" charset="0"/>
              </a:rPr>
              <a:t>Proton Therapy</a:t>
            </a:r>
          </a:p>
        </p:txBody>
      </p:sp>
      <p:sp>
        <p:nvSpPr>
          <p:cNvPr id="7" name="TextBox 6"/>
          <p:cNvSpPr txBox="1"/>
          <p:nvPr/>
        </p:nvSpPr>
        <p:spPr>
          <a:xfrm>
            <a:off x="395288" y="1341438"/>
            <a:ext cx="7073900" cy="460375"/>
          </a:xfrm>
          <a:prstGeom prst="rect">
            <a:avLst/>
          </a:prstGeom>
          <a:noFill/>
        </p:spPr>
        <p:txBody>
          <a:bodyPr wrap="none">
            <a:spAutoFit/>
          </a:bodyPr>
          <a:lstStyle/>
          <a:p>
            <a:pPr>
              <a:defRPr/>
            </a:pPr>
            <a:r>
              <a:rPr lang="en-GB" sz="2400" u="none" dirty="0">
                <a:solidFill>
                  <a:srgbClr val="FFFF00"/>
                </a:solidFill>
                <a:latin typeface="Cambria" panose="02040503050406030204" pitchFamily="18" charset="0"/>
                <a:cs typeface="Arial" charset="0"/>
              </a:rPr>
              <a:t>Present Schedule Restricted to 2 “Fractions” / week</a:t>
            </a:r>
          </a:p>
        </p:txBody>
      </p:sp>
      <p:sp>
        <p:nvSpPr>
          <p:cNvPr id="8" name="TextBox 7"/>
          <p:cNvSpPr txBox="1"/>
          <p:nvPr/>
        </p:nvSpPr>
        <p:spPr>
          <a:xfrm>
            <a:off x="971550" y="1844675"/>
            <a:ext cx="2266518" cy="830997"/>
          </a:xfrm>
          <a:prstGeom prst="rect">
            <a:avLst/>
          </a:prstGeom>
          <a:noFill/>
        </p:spPr>
        <p:txBody>
          <a:bodyPr wrap="none">
            <a:spAutoFit/>
          </a:bodyPr>
          <a:lstStyle/>
          <a:p>
            <a:pPr>
              <a:buFont typeface="Arial" pitchFamily="34" charset="0"/>
              <a:buChar char="•"/>
              <a:defRPr/>
            </a:pPr>
            <a:r>
              <a:rPr lang="en-ZA" sz="2400" u="none" dirty="0" smtClean="0">
                <a:solidFill>
                  <a:srgbClr val="FFFF00"/>
                </a:solidFill>
                <a:latin typeface="Cambria" panose="02040503050406030204" pitchFamily="18" charset="0"/>
                <a:cs typeface="Arial" charset="0"/>
              </a:rPr>
              <a:t> Brain </a:t>
            </a:r>
            <a:r>
              <a:rPr lang="en-ZA" sz="2400" u="none" dirty="0">
                <a:solidFill>
                  <a:srgbClr val="FFFF00"/>
                </a:solidFill>
                <a:latin typeface="Cambria" panose="02040503050406030204" pitchFamily="18" charset="0"/>
                <a:cs typeface="Arial" charset="0"/>
              </a:rPr>
              <a:t>tumours</a:t>
            </a:r>
            <a:endParaRPr lang="en-GB" sz="2400" u="none" dirty="0">
              <a:solidFill>
                <a:srgbClr val="FFFF00"/>
              </a:solidFill>
              <a:latin typeface="Cambria" panose="02040503050406030204" pitchFamily="18" charset="0"/>
              <a:cs typeface="Arial" charset="0"/>
            </a:endParaRPr>
          </a:p>
          <a:p>
            <a:pPr>
              <a:buFont typeface="Arial" pitchFamily="34" charset="0"/>
              <a:buChar char="•"/>
              <a:defRPr/>
            </a:pPr>
            <a:endParaRPr lang="en-GB" sz="2400" u="none" dirty="0">
              <a:latin typeface="+mn-lt"/>
              <a:cs typeface="Arial" charset="0"/>
            </a:endParaRPr>
          </a:p>
        </p:txBody>
      </p:sp>
      <p:sp>
        <p:nvSpPr>
          <p:cNvPr id="9" name="TextBox 8"/>
          <p:cNvSpPr txBox="1"/>
          <p:nvPr/>
        </p:nvSpPr>
        <p:spPr>
          <a:xfrm>
            <a:off x="468313" y="2924175"/>
            <a:ext cx="5672137" cy="461963"/>
          </a:xfrm>
          <a:prstGeom prst="rect">
            <a:avLst/>
          </a:prstGeom>
          <a:noFill/>
        </p:spPr>
        <p:txBody>
          <a:bodyPr wrap="none">
            <a:spAutoFit/>
          </a:bodyPr>
          <a:lstStyle/>
          <a:p>
            <a:pPr>
              <a:defRPr/>
            </a:pPr>
            <a:r>
              <a:rPr lang="en-GB" sz="2400" u="none" dirty="0">
                <a:solidFill>
                  <a:srgbClr val="FFFF00"/>
                </a:solidFill>
                <a:latin typeface="Cambria" panose="02040503050406030204" pitchFamily="18" charset="0"/>
                <a:cs typeface="Arial" charset="0"/>
              </a:rPr>
              <a:t>If schedule allowed 5 “Fractions” / week</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4213" y="0"/>
            <a:ext cx="7772400" cy="908720"/>
          </a:xfrm>
        </p:spPr>
        <p:txBody>
          <a:bodyPr/>
          <a:lstStyle/>
          <a:p>
            <a:pPr eaLnBrk="1" hangingPunct="1"/>
            <a:r>
              <a:rPr lang="en-US" altLang="en-US" sz="3200" dirty="0" smtClean="0">
                <a:solidFill>
                  <a:srgbClr val="FF0000"/>
                </a:solidFill>
                <a:latin typeface="Cambria" panose="02040503050406030204" pitchFamily="18" charset="0"/>
              </a:rPr>
              <a:t>Radionuclide Distribution Network</a:t>
            </a:r>
            <a:endParaRPr lang="en-GB" altLang="en-US" sz="3200" dirty="0" smtClean="0">
              <a:solidFill>
                <a:srgbClr val="FF0000"/>
              </a:solidFill>
              <a:latin typeface="Cambria" panose="02040503050406030204" pitchFamily="18" charset="0"/>
            </a:endParaRPr>
          </a:p>
        </p:txBody>
      </p:sp>
      <p:pic>
        <p:nvPicPr>
          <p:cNvPr id="11267" name="Picture 3" descr="world-continents-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7033"/>
            <a:ext cx="91440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1763713" y="2056533"/>
            <a:ext cx="1368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spcBef>
                <a:spcPct val="50000"/>
              </a:spcBef>
            </a:pPr>
            <a:endParaRPr lang="en-US" altLang="en-US" sz="3600" u="none">
              <a:latin typeface="Comic Sans MS" pitchFamily="66" charset="0"/>
              <a:cs typeface="Times New Roman" pitchFamily="18" charset="0"/>
            </a:endParaRPr>
          </a:p>
        </p:txBody>
      </p:sp>
      <p:sp>
        <p:nvSpPr>
          <p:cNvPr id="11269" name="Text Box 5"/>
          <p:cNvSpPr txBox="1">
            <a:spLocks noChangeArrowheads="1"/>
          </p:cNvSpPr>
          <p:nvPr/>
        </p:nvSpPr>
        <p:spPr bwMode="auto">
          <a:xfrm>
            <a:off x="0" y="3785320"/>
            <a:ext cx="180022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charset="0"/>
                <a:cs typeface="Arial" charset="0"/>
              </a:defRPr>
            </a:lvl1pPr>
            <a:lvl2pPr marL="742950" indent="-285750" eaLnBrk="0" hangingPunct="0">
              <a:defRPr u="sng">
                <a:solidFill>
                  <a:schemeClr val="tx1"/>
                </a:solidFill>
                <a:latin typeface="Arial" charset="0"/>
                <a:cs typeface="Arial" charset="0"/>
              </a:defRPr>
            </a:lvl2pPr>
            <a:lvl3pPr marL="1143000" indent="-228600" eaLnBrk="0" hangingPunct="0">
              <a:defRPr u="sng">
                <a:solidFill>
                  <a:schemeClr val="tx1"/>
                </a:solidFill>
                <a:latin typeface="Arial" charset="0"/>
                <a:cs typeface="Arial" charset="0"/>
              </a:defRPr>
            </a:lvl3pPr>
            <a:lvl4pPr marL="1600200" indent="-228600" eaLnBrk="0" hangingPunct="0">
              <a:defRPr u="sng">
                <a:solidFill>
                  <a:schemeClr val="tx1"/>
                </a:solidFill>
                <a:latin typeface="Arial" charset="0"/>
                <a:cs typeface="Arial" charset="0"/>
              </a:defRPr>
            </a:lvl4pPr>
            <a:lvl5pPr marL="2057400" indent="-228600" eaLnBrk="0" hangingPunct="0">
              <a:defRPr u="sng">
                <a:solidFill>
                  <a:schemeClr val="tx1"/>
                </a:solidFill>
                <a:latin typeface="Arial" charset="0"/>
                <a:cs typeface="Arial" charset="0"/>
              </a:defRPr>
            </a:lvl5pPr>
            <a:lvl6pPr marL="2514600" indent="-228600" eaLnBrk="0" fontAlgn="base" hangingPunct="0">
              <a:spcBef>
                <a:spcPct val="0"/>
              </a:spcBef>
              <a:spcAft>
                <a:spcPct val="0"/>
              </a:spcAft>
              <a:defRPr u="sng">
                <a:solidFill>
                  <a:schemeClr val="tx1"/>
                </a:solidFill>
                <a:latin typeface="Arial" charset="0"/>
                <a:cs typeface="Arial" charset="0"/>
              </a:defRPr>
            </a:lvl6pPr>
            <a:lvl7pPr marL="2971800" indent="-228600" eaLnBrk="0" fontAlgn="base" hangingPunct="0">
              <a:spcBef>
                <a:spcPct val="0"/>
              </a:spcBef>
              <a:spcAft>
                <a:spcPct val="0"/>
              </a:spcAft>
              <a:defRPr u="sng">
                <a:solidFill>
                  <a:schemeClr val="tx1"/>
                </a:solidFill>
                <a:latin typeface="Arial" charset="0"/>
                <a:cs typeface="Arial" charset="0"/>
              </a:defRPr>
            </a:lvl7pPr>
            <a:lvl8pPr marL="3429000" indent="-228600" eaLnBrk="0" fontAlgn="base" hangingPunct="0">
              <a:spcBef>
                <a:spcPct val="0"/>
              </a:spcBef>
              <a:spcAft>
                <a:spcPct val="0"/>
              </a:spcAft>
              <a:defRPr u="sng">
                <a:solidFill>
                  <a:schemeClr val="tx1"/>
                </a:solidFill>
                <a:latin typeface="Arial" charset="0"/>
                <a:cs typeface="Arial" charset="0"/>
              </a:defRPr>
            </a:lvl8pPr>
            <a:lvl9pPr marL="3886200" indent="-228600" eaLnBrk="0" fontAlgn="base" hangingPunct="0">
              <a:spcBef>
                <a:spcPct val="0"/>
              </a:spcBef>
              <a:spcAft>
                <a:spcPct val="0"/>
              </a:spcAft>
              <a:defRPr u="sng">
                <a:solidFill>
                  <a:schemeClr val="tx1"/>
                </a:solidFill>
                <a:latin typeface="Arial" charset="0"/>
                <a:cs typeface="Arial" charset="0"/>
              </a:defRPr>
            </a:lvl9pPr>
          </a:lstStyle>
          <a:p>
            <a:pPr eaLnBrk="1" hangingPunct="1">
              <a:spcBef>
                <a:spcPct val="50000"/>
              </a:spcBef>
            </a:pPr>
            <a:r>
              <a:rPr lang="en-US" altLang="en-US" sz="1600" u="none">
                <a:solidFill>
                  <a:srgbClr val="000000"/>
                </a:solidFill>
                <a:latin typeface="Comic Sans MS" pitchFamily="66" charset="0"/>
                <a:cs typeface="Times New Roman" pitchFamily="18" charset="0"/>
              </a:rPr>
              <a:t>Africa 	3</a:t>
            </a:r>
          </a:p>
          <a:p>
            <a:pPr eaLnBrk="1" hangingPunct="1">
              <a:spcBef>
                <a:spcPct val="50000"/>
              </a:spcBef>
            </a:pPr>
            <a:r>
              <a:rPr lang="en-US" altLang="en-US" sz="1600" u="none">
                <a:solidFill>
                  <a:srgbClr val="000000"/>
                </a:solidFill>
                <a:latin typeface="Comic Sans MS" pitchFamily="66" charset="0"/>
                <a:cs typeface="Times New Roman" pitchFamily="18" charset="0"/>
              </a:rPr>
              <a:t>Australia	2</a:t>
            </a:r>
          </a:p>
          <a:p>
            <a:pPr eaLnBrk="1" hangingPunct="1">
              <a:spcBef>
                <a:spcPct val="50000"/>
              </a:spcBef>
            </a:pPr>
            <a:r>
              <a:rPr lang="en-US" altLang="en-US" sz="1600" u="none">
                <a:solidFill>
                  <a:srgbClr val="000000"/>
                </a:solidFill>
                <a:latin typeface="Comic Sans MS" pitchFamily="66" charset="0"/>
                <a:cs typeface="Times New Roman" pitchFamily="18" charset="0"/>
              </a:rPr>
              <a:t>Asia	19</a:t>
            </a:r>
          </a:p>
          <a:p>
            <a:pPr eaLnBrk="1" hangingPunct="1">
              <a:spcBef>
                <a:spcPct val="50000"/>
              </a:spcBef>
            </a:pPr>
            <a:r>
              <a:rPr lang="en-US" altLang="en-US" sz="1600" u="none">
                <a:solidFill>
                  <a:srgbClr val="000000"/>
                </a:solidFill>
                <a:latin typeface="Comic Sans MS" pitchFamily="66" charset="0"/>
                <a:cs typeface="Times New Roman" pitchFamily="18" charset="0"/>
              </a:rPr>
              <a:t>Canada	2</a:t>
            </a:r>
          </a:p>
          <a:p>
            <a:pPr eaLnBrk="1" hangingPunct="1">
              <a:spcBef>
                <a:spcPct val="50000"/>
              </a:spcBef>
            </a:pPr>
            <a:r>
              <a:rPr lang="en-US" altLang="en-US" sz="1600" u="none">
                <a:solidFill>
                  <a:srgbClr val="000000"/>
                </a:solidFill>
                <a:latin typeface="Comic Sans MS" pitchFamily="66" charset="0"/>
                <a:cs typeface="Times New Roman" pitchFamily="18" charset="0"/>
              </a:rPr>
              <a:t>Europe	31</a:t>
            </a:r>
          </a:p>
          <a:p>
            <a:pPr eaLnBrk="1" hangingPunct="1">
              <a:spcBef>
                <a:spcPct val="50000"/>
              </a:spcBef>
            </a:pPr>
            <a:r>
              <a:rPr lang="en-US" altLang="en-US" sz="1600" u="none">
                <a:solidFill>
                  <a:srgbClr val="000000"/>
                </a:solidFill>
                <a:latin typeface="Comic Sans MS" pitchFamily="66" charset="0"/>
                <a:cs typeface="Times New Roman" pitchFamily="18" charset="0"/>
              </a:rPr>
              <a:t>USA	12</a:t>
            </a:r>
          </a:p>
        </p:txBody>
      </p:sp>
      <p:cxnSp>
        <p:nvCxnSpPr>
          <p:cNvPr id="11270" name="Straight Connector 8"/>
          <p:cNvCxnSpPr>
            <a:cxnSpLocks noChangeShapeType="1"/>
          </p:cNvCxnSpPr>
          <p:nvPr/>
        </p:nvCxnSpPr>
        <p:spPr bwMode="auto">
          <a:xfrm rot="10800000">
            <a:off x="1643063" y="2851870"/>
            <a:ext cx="3000375" cy="214312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1" name="Straight Connector 10"/>
          <p:cNvCxnSpPr>
            <a:cxnSpLocks noChangeShapeType="1"/>
          </p:cNvCxnSpPr>
          <p:nvPr/>
        </p:nvCxnSpPr>
        <p:spPr bwMode="auto">
          <a:xfrm rot="10800000">
            <a:off x="2214563" y="2923308"/>
            <a:ext cx="2428875" cy="2071687"/>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2" name="Straight Connector 21"/>
          <p:cNvCxnSpPr>
            <a:cxnSpLocks noChangeShapeType="1"/>
          </p:cNvCxnSpPr>
          <p:nvPr/>
        </p:nvCxnSpPr>
        <p:spPr bwMode="auto">
          <a:xfrm rot="5400000" flipH="1" flipV="1">
            <a:off x="4537075" y="4888633"/>
            <a:ext cx="214313" cy="1587"/>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3" name="Straight Connector 23"/>
          <p:cNvCxnSpPr>
            <a:cxnSpLocks noChangeShapeType="1"/>
          </p:cNvCxnSpPr>
          <p:nvPr/>
        </p:nvCxnSpPr>
        <p:spPr bwMode="auto">
          <a:xfrm>
            <a:off x="4643438" y="4994995"/>
            <a:ext cx="2786062" cy="214313"/>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4" name="Straight Connector 25"/>
          <p:cNvCxnSpPr>
            <a:cxnSpLocks noChangeShapeType="1"/>
          </p:cNvCxnSpPr>
          <p:nvPr/>
        </p:nvCxnSpPr>
        <p:spPr bwMode="auto">
          <a:xfrm>
            <a:off x="4643438" y="4994995"/>
            <a:ext cx="3643312" cy="35718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5" name="Straight Connector 27"/>
          <p:cNvCxnSpPr>
            <a:cxnSpLocks noChangeShapeType="1"/>
          </p:cNvCxnSpPr>
          <p:nvPr/>
        </p:nvCxnSpPr>
        <p:spPr bwMode="auto">
          <a:xfrm rot="10800000">
            <a:off x="2357438" y="3137620"/>
            <a:ext cx="2286000" cy="185737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6" name="Straight Connector 31"/>
          <p:cNvCxnSpPr>
            <a:cxnSpLocks noChangeShapeType="1"/>
          </p:cNvCxnSpPr>
          <p:nvPr/>
        </p:nvCxnSpPr>
        <p:spPr bwMode="auto">
          <a:xfrm rot="16200000" flipV="1">
            <a:off x="3500438" y="3851995"/>
            <a:ext cx="2000250" cy="28575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7" name="Straight Connector 33"/>
          <p:cNvCxnSpPr>
            <a:cxnSpLocks noChangeShapeType="1"/>
          </p:cNvCxnSpPr>
          <p:nvPr/>
        </p:nvCxnSpPr>
        <p:spPr bwMode="auto">
          <a:xfrm rot="16200000" flipV="1">
            <a:off x="3652838" y="4004395"/>
            <a:ext cx="1847850" cy="13335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8" name="Straight Connector 35"/>
          <p:cNvCxnSpPr>
            <a:cxnSpLocks noChangeShapeType="1"/>
          </p:cNvCxnSpPr>
          <p:nvPr/>
        </p:nvCxnSpPr>
        <p:spPr bwMode="auto">
          <a:xfrm rot="16200000" flipV="1">
            <a:off x="3500438" y="3851995"/>
            <a:ext cx="2000250" cy="28575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79" name="Straight Connector 37"/>
          <p:cNvCxnSpPr>
            <a:cxnSpLocks noChangeShapeType="1"/>
          </p:cNvCxnSpPr>
          <p:nvPr/>
        </p:nvCxnSpPr>
        <p:spPr bwMode="auto">
          <a:xfrm rot="16200000" flipV="1">
            <a:off x="3393282" y="3744839"/>
            <a:ext cx="2071687" cy="4286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280" name="Straight Connector 39"/>
          <p:cNvCxnSpPr>
            <a:cxnSpLocks noChangeShapeType="1"/>
          </p:cNvCxnSpPr>
          <p:nvPr/>
        </p:nvCxnSpPr>
        <p:spPr bwMode="auto">
          <a:xfrm rot="16200000" flipV="1">
            <a:off x="3393282" y="3744839"/>
            <a:ext cx="2071687" cy="42862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81" name="Straight Connector 41"/>
          <p:cNvCxnSpPr>
            <a:cxnSpLocks noChangeShapeType="1"/>
          </p:cNvCxnSpPr>
          <p:nvPr/>
        </p:nvCxnSpPr>
        <p:spPr bwMode="auto">
          <a:xfrm rot="16200000" flipV="1">
            <a:off x="3500438" y="3851995"/>
            <a:ext cx="1714500" cy="57150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82" name="Straight Connector 43"/>
          <p:cNvCxnSpPr>
            <a:cxnSpLocks noChangeShapeType="1"/>
          </p:cNvCxnSpPr>
          <p:nvPr/>
        </p:nvCxnSpPr>
        <p:spPr bwMode="auto">
          <a:xfrm rot="16200000" flipV="1">
            <a:off x="3643313" y="3994870"/>
            <a:ext cx="1928812" cy="7143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83" name="Straight Connector 45"/>
          <p:cNvCxnSpPr>
            <a:cxnSpLocks noChangeShapeType="1"/>
          </p:cNvCxnSpPr>
          <p:nvPr/>
        </p:nvCxnSpPr>
        <p:spPr bwMode="auto">
          <a:xfrm rot="5400000" flipH="1" flipV="1">
            <a:off x="3679032" y="3959151"/>
            <a:ext cx="2000250" cy="71437"/>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84" name="Straight Connector 47"/>
          <p:cNvCxnSpPr>
            <a:cxnSpLocks noChangeShapeType="1"/>
          </p:cNvCxnSpPr>
          <p:nvPr/>
        </p:nvCxnSpPr>
        <p:spPr bwMode="auto">
          <a:xfrm rot="16200000" flipV="1">
            <a:off x="3536157" y="3887713"/>
            <a:ext cx="2000250" cy="2143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285" name="Straight Connector 49"/>
          <p:cNvCxnSpPr>
            <a:cxnSpLocks noChangeShapeType="1"/>
          </p:cNvCxnSpPr>
          <p:nvPr/>
        </p:nvCxnSpPr>
        <p:spPr bwMode="auto">
          <a:xfrm rot="5400000" flipH="1" flipV="1">
            <a:off x="3714751" y="3923432"/>
            <a:ext cx="2000250" cy="14287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86" name="Straight Connector 51"/>
          <p:cNvCxnSpPr>
            <a:cxnSpLocks noChangeShapeType="1"/>
          </p:cNvCxnSpPr>
          <p:nvPr/>
        </p:nvCxnSpPr>
        <p:spPr bwMode="auto">
          <a:xfrm rot="5400000" flipH="1" flipV="1">
            <a:off x="4144963" y="3347170"/>
            <a:ext cx="2143125" cy="100012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87" name="Straight Connector 53"/>
          <p:cNvCxnSpPr>
            <a:cxnSpLocks noChangeShapeType="1"/>
          </p:cNvCxnSpPr>
          <p:nvPr/>
        </p:nvCxnSpPr>
        <p:spPr bwMode="auto">
          <a:xfrm rot="5400000" flipH="1" flipV="1">
            <a:off x="3750469" y="3887714"/>
            <a:ext cx="2000250" cy="214312"/>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88" name="Straight Connector 55"/>
          <p:cNvCxnSpPr>
            <a:cxnSpLocks noChangeShapeType="1"/>
          </p:cNvCxnSpPr>
          <p:nvPr/>
        </p:nvCxnSpPr>
        <p:spPr bwMode="auto">
          <a:xfrm rot="16200000" flipV="1">
            <a:off x="3536157" y="3959151"/>
            <a:ext cx="2071688" cy="14287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89" name="Straight Connector 57"/>
          <p:cNvCxnSpPr>
            <a:cxnSpLocks noChangeShapeType="1"/>
          </p:cNvCxnSpPr>
          <p:nvPr/>
        </p:nvCxnSpPr>
        <p:spPr bwMode="auto">
          <a:xfrm flipV="1">
            <a:off x="4643438" y="3709120"/>
            <a:ext cx="1714500" cy="128587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0" name="Straight Connector 59"/>
          <p:cNvCxnSpPr>
            <a:cxnSpLocks noChangeShapeType="1"/>
          </p:cNvCxnSpPr>
          <p:nvPr/>
        </p:nvCxnSpPr>
        <p:spPr bwMode="auto">
          <a:xfrm flipV="1">
            <a:off x="4643438" y="3851995"/>
            <a:ext cx="1643062" cy="114300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1" name="Straight Connector 61"/>
          <p:cNvCxnSpPr>
            <a:cxnSpLocks noChangeShapeType="1"/>
          </p:cNvCxnSpPr>
          <p:nvPr/>
        </p:nvCxnSpPr>
        <p:spPr bwMode="auto">
          <a:xfrm rot="16200000" flipV="1">
            <a:off x="3429001" y="3780557"/>
            <a:ext cx="2286000" cy="14287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2" name="Straight Connector 63"/>
          <p:cNvCxnSpPr>
            <a:cxnSpLocks noChangeShapeType="1"/>
          </p:cNvCxnSpPr>
          <p:nvPr/>
        </p:nvCxnSpPr>
        <p:spPr bwMode="auto">
          <a:xfrm rot="16200000" flipV="1">
            <a:off x="3464719" y="3887714"/>
            <a:ext cx="2286000" cy="7143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3" name="Straight Connector 65"/>
          <p:cNvCxnSpPr>
            <a:cxnSpLocks noChangeShapeType="1"/>
          </p:cNvCxnSpPr>
          <p:nvPr/>
        </p:nvCxnSpPr>
        <p:spPr bwMode="auto">
          <a:xfrm flipV="1">
            <a:off x="4643438" y="3280495"/>
            <a:ext cx="3071812" cy="171450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4" name="Straight Connector 67"/>
          <p:cNvCxnSpPr>
            <a:cxnSpLocks noChangeShapeType="1"/>
          </p:cNvCxnSpPr>
          <p:nvPr/>
        </p:nvCxnSpPr>
        <p:spPr bwMode="auto">
          <a:xfrm flipV="1">
            <a:off x="4643438" y="3209058"/>
            <a:ext cx="3143250" cy="1785937"/>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5" name="Straight Connector 71"/>
          <p:cNvCxnSpPr>
            <a:cxnSpLocks noChangeShapeType="1"/>
          </p:cNvCxnSpPr>
          <p:nvPr/>
        </p:nvCxnSpPr>
        <p:spPr bwMode="auto">
          <a:xfrm flipV="1">
            <a:off x="4643438" y="3423370"/>
            <a:ext cx="2571750" cy="157162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6" name="Straight Connector 73"/>
          <p:cNvCxnSpPr>
            <a:cxnSpLocks noChangeShapeType="1"/>
          </p:cNvCxnSpPr>
          <p:nvPr/>
        </p:nvCxnSpPr>
        <p:spPr bwMode="auto">
          <a:xfrm flipV="1">
            <a:off x="4643438" y="3066183"/>
            <a:ext cx="2786062" cy="1928812"/>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7" name="Straight Connector 75"/>
          <p:cNvCxnSpPr>
            <a:cxnSpLocks noChangeShapeType="1"/>
          </p:cNvCxnSpPr>
          <p:nvPr/>
        </p:nvCxnSpPr>
        <p:spPr bwMode="auto">
          <a:xfrm flipV="1">
            <a:off x="4643438" y="2994745"/>
            <a:ext cx="2714625" cy="200025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8" name="Straight Connector 77"/>
          <p:cNvCxnSpPr>
            <a:cxnSpLocks noChangeShapeType="1"/>
          </p:cNvCxnSpPr>
          <p:nvPr/>
        </p:nvCxnSpPr>
        <p:spPr bwMode="auto">
          <a:xfrm rot="10800000">
            <a:off x="1143000" y="3209058"/>
            <a:ext cx="3571875" cy="185737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299" name="Straight Connector 79"/>
          <p:cNvCxnSpPr>
            <a:cxnSpLocks noChangeShapeType="1"/>
          </p:cNvCxnSpPr>
          <p:nvPr/>
        </p:nvCxnSpPr>
        <p:spPr bwMode="auto">
          <a:xfrm rot="10800000">
            <a:off x="1214438" y="3066183"/>
            <a:ext cx="3429000" cy="1928812"/>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0" name="Straight Connector 81"/>
          <p:cNvCxnSpPr>
            <a:cxnSpLocks noChangeShapeType="1"/>
          </p:cNvCxnSpPr>
          <p:nvPr/>
        </p:nvCxnSpPr>
        <p:spPr bwMode="auto">
          <a:xfrm rot="10800000">
            <a:off x="2286000" y="3209058"/>
            <a:ext cx="2357438" cy="1785937"/>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1" name="Straight Connector 83"/>
          <p:cNvCxnSpPr>
            <a:cxnSpLocks noChangeShapeType="1"/>
          </p:cNvCxnSpPr>
          <p:nvPr/>
        </p:nvCxnSpPr>
        <p:spPr bwMode="auto">
          <a:xfrm rot="10800000">
            <a:off x="2071688" y="3494808"/>
            <a:ext cx="2571750" cy="1500187"/>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2" name="Straight Connector 85"/>
          <p:cNvCxnSpPr>
            <a:cxnSpLocks noChangeShapeType="1"/>
          </p:cNvCxnSpPr>
          <p:nvPr/>
        </p:nvCxnSpPr>
        <p:spPr bwMode="auto">
          <a:xfrm rot="10800000">
            <a:off x="1571625" y="3137620"/>
            <a:ext cx="3071813" cy="185737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3" name="Straight Connector 87"/>
          <p:cNvCxnSpPr>
            <a:cxnSpLocks noChangeShapeType="1"/>
          </p:cNvCxnSpPr>
          <p:nvPr/>
        </p:nvCxnSpPr>
        <p:spPr bwMode="auto">
          <a:xfrm rot="10800000">
            <a:off x="1857375" y="3137620"/>
            <a:ext cx="2786063" cy="185737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4" name="Straight Connector 93"/>
          <p:cNvCxnSpPr>
            <a:cxnSpLocks noChangeShapeType="1"/>
          </p:cNvCxnSpPr>
          <p:nvPr/>
        </p:nvCxnSpPr>
        <p:spPr bwMode="auto">
          <a:xfrm rot="10800000">
            <a:off x="2071688" y="3423370"/>
            <a:ext cx="2571750" cy="1571625"/>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5" name="Straight Connector 95"/>
          <p:cNvCxnSpPr>
            <a:cxnSpLocks noChangeShapeType="1"/>
          </p:cNvCxnSpPr>
          <p:nvPr/>
        </p:nvCxnSpPr>
        <p:spPr bwMode="auto">
          <a:xfrm rot="10800000">
            <a:off x="2500313" y="3066183"/>
            <a:ext cx="2143125" cy="1928812"/>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6" name="Straight Connector 98"/>
          <p:cNvCxnSpPr>
            <a:cxnSpLocks noChangeShapeType="1"/>
          </p:cNvCxnSpPr>
          <p:nvPr/>
        </p:nvCxnSpPr>
        <p:spPr bwMode="auto">
          <a:xfrm rot="16200000" flipV="1">
            <a:off x="3536156" y="3816277"/>
            <a:ext cx="1785937" cy="57150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7" name="Straight Connector 100"/>
          <p:cNvCxnSpPr>
            <a:cxnSpLocks noChangeShapeType="1"/>
          </p:cNvCxnSpPr>
          <p:nvPr/>
        </p:nvCxnSpPr>
        <p:spPr bwMode="auto">
          <a:xfrm rot="16200000" flipV="1">
            <a:off x="3357562" y="3709121"/>
            <a:ext cx="2214563" cy="500062"/>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8" name="Straight Connector 102"/>
          <p:cNvCxnSpPr>
            <a:cxnSpLocks noChangeShapeType="1"/>
          </p:cNvCxnSpPr>
          <p:nvPr/>
        </p:nvCxnSpPr>
        <p:spPr bwMode="auto">
          <a:xfrm rot="5400000" flipH="1" flipV="1">
            <a:off x="3893344" y="3887714"/>
            <a:ext cx="1928812" cy="28575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09" name="Straight Connector 104"/>
          <p:cNvCxnSpPr>
            <a:cxnSpLocks noChangeShapeType="1"/>
          </p:cNvCxnSpPr>
          <p:nvPr/>
        </p:nvCxnSpPr>
        <p:spPr bwMode="auto">
          <a:xfrm rot="5400000" flipH="1" flipV="1">
            <a:off x="3857626" y="3923432"/>
            <a:ext cx="1928812" cy="214313"/>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10" name="Straight Connector 106"/>
          <p:cNvCxnSpPr>
            <a:cxnSpLocks noChangeShapeType="1"/>
          </p:cNvCxnSpPr>
          <p:nvPr/>
        </p:nvCxnSpPr>
        <p:spPr bwMode="auto">
          <a:xfrm rot="10800000">
            <a:off x="1500188" y="3280495"/>
            <a:ext cx="3214687" cy="171450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11" name="Straight Connector 108"/>
          <p:cNvCxnSpPr>
            <a:cxnSpLocks noChangeShapeType="1"/>
          </p:cNvCxnSpPr>
          <p:nvPr/>
        </p:nvCxnSpPr>
        <p:spPr bwMode="auto">
          <a:xfrm rot="10800000">
            <a:off x="1500188" y="2851870"/>
            <a:ext cx="3143250" cy="21431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312" name="Straight Connector 114"/>
          <p:cNvCxnSpPr>
            <a:cxnSpLocks noChangeShapeType="1"/>
          </p:cNvCxnSpPr>
          <p:nvPr/>
        </p:nvCxnSpPr>
        <p:spPr bwMode="auto">
          <a:xfrm flipV="1">
            <a:off x="4714875" y="2994745"/>
            <a:ext cx="2786063" cy="1897063"/>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cxnSp>
        <p:nvCxnSpPr>
          <p:cNvPr id="11313" name="Straight Connector 116"/>
          <p:cNvCxnSpPr>
            <a:cxnSpLocks noChangeShapeType="1"/>
          </p:cNvCxnSpPr>
          <p:nvPr/>
        </p:nvCxnSpPr>
        <p:spPr bwMode="auto">
          <a:xfrm rot="5400000" flipH="1" flipV="1">
            <a:off x="4899025" y="3310658"/>
            <a:ext cx="1539875" cy="1765300"/>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pic>
        <p:nvPicPr>
          <p:cNvPr id="120" name="Picture 5" descr="ITHEMBACL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25" y="4994995"/>
            <a:ext cx="2857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2518631" y="6194921"/>
            <a:ext cx="4392488" cy="461665"/>
          </a:xfrm>
          <a:prstGeom prst="rect">
            <a:avLst/>
          </a:prstGeom>
        </p:spPr>
        <p:txBody>
          <a:bodyPr wrap="square">
            <a:spAutoFit/>
          </a:bodyPr>
          <a:lstStyle/>
          <a:p>
            <a:pPr>
              <a:defRPr/>
            </a:pPr>
            <a:r>
              <a:rPr lang="en-GB" sz="2400" dirty="0" smtClean="0">
                <a:solidFill>
                  <a:srgbClr val="FFFF00"/>
                </a:solidFill>
                <a:latin typeface="Cambria" panose="02040503050406030204" pitchFamily="18" charset="0"/>
                <a:cs typeface="Arial" charset="0"/>
              </a:rPr>
              <a:t>Sr-82, Ge</a:t>
            </a:r>
            <a:r>
              <a:rPr lang="en-GB" sz="2400" dirty="0">
                <a:solidFill>
                  <a:srgbClr val="FFFF00"/>
                </a:solidFill>
                <a:latin typeface="Cambria" panose="02040503050406030204" pitchFamily="18" charset="0"/>
                <a:cs typeface="Arial" charset="0"/>
              </a:rPr>
              <a:t>-</a:t>
            </a:r>
            <a:r>
              <a:rPr lang="en-GB" sz="2400" dirty="0" smtClean="0">
                <a:solidFill>
                  <a:srgbClr val="FFFF00"/>
                </a:solidFill>
                <a:latin typeface="Cambria" panose="02040503050406030204" pitchFamily="18" charset="0"/>
                <a:cs typeface="Arial" charset="0"/>
              </a:rPr>
              <a:t>68, Na-22…..</a:t>
            </a:r>
            <a:endParaRPr lang="en-GB" sz="2400" dirty="0">
              <a:solidFill>
                <a:srgbClr val="FFFF00"/>
              </a:solidFill>
              <a:latin typeface="Cambria" panose="02040503050406030204" pitchFamily="18" charset="0"/>
              <a:cs typeface="Arial" charset="0"/>
            </a:endParaRPr>
          </a:p>
        </p:txBody>
      </p:sp>
    </p:spTree>
    <p:extLst>
      <p:ext uri="{BB962C8B-B14F-4D97-AF65-F5344CB8AC3E}">
        <p14:creationId xmlns:p14="http://schemas.microsoft.com/office/powerpoint/2010/main" val="331079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284385997"/>
              </p:ext>
            </p:extLst>
          </p:nvPr>
        </p:nvGraphicFramePr>
        <p:xfrm>
          <a:off x="899592" y="1113944"/>
          <a:ext cx="6912768" cy="439248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5"/>
          <p:cNvSpPr txBox="1">
            <a:spLocks noChangeArrowheads="1"/>
          </p:cNvSpPr>
          <p:nvPr/>
        </p:nvSpPr>
        <p:spPr bwMode="auto">
          <a:xfrm>
            <a:off x="385192" y="0"/>
            <a:ext cx="8229600" cy="8995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400" kern="0" dirty="0">
                <a:solidFill>
                  <a:srgbClr val="FF0000"/>
                </a:solidFill>
                <a:latin typeface="Cambria" panose="02040503050406030204" pitchFamily="18" charset="0"/>
                <a:ea typeface="+mj-ea"/>
                <a:cs typeface="+mj-cs"/>
              </a:rPr>
              <a:t>R</a:t>
            </a:r>
            <a:r>
              <a:rPr kumimoji="0" lang="en-US" sz="3400" b="0" i="0" u="none" strike="noStrike" kern="0" cap="none" spc="0" normalizeH="0" baseline="0" noProof="0" dirty="0" err="1" smtClean="0">
                <a:ln>
                  <a:noFill/>
                </a:ln>
                <a:solidFill>
                  <a:srgbClr val="FF0000"/>
                </a:solidFill>
                <a:effectLst/>
                <a:uLnTx/>
                <a:uFillTx/>
                <a:latin typeface="Cambria" panose="02040503050406030204" pitchFamily="18" charset="0"/>
                <a:ea typeface="+mj-ea"/>
                <a:cs typeface="+mj-cs"/>
              </a:rPr>
              <a:t>adionuclide</a:t>
            </a:r>
            <a:r>
              <a:rPr kumimoji="0" lang="en-US" sz="3400" b="0" i="0" u="none" strike="noStrike" kern="0" cap="none" spc="0" normalizeH="0" noProof="0" dirty="0" smtClean="0">
                <a:ln>
                  <a:noFill/>
                </a:ln>
                <a:solidFill>
                  <a:srgbClr val="FF0000"/>
                </a:solidFill>
                <a:effectLst/>
                <a:uLnTx/>
                <a:uFillTx/>
                <a:latin typeface="Cambria" panose="02040503050406030204" pitchFamily="18" charset="0"/>
                <a:ea typeface="+mj-ea"/>
                <a:cs typeface="+mj-cs"/>
              </a:rPr>
              <a:t> Production</a:t>
            </a:r>
            <a:endParaRPr kumimoji="0" lang="en-AU" sz="3400" b="0" i="0" u="none" strike="noStrike" kern="0" cap="none" spc="0" normalizeH="0" baseline="0" noProof="0" dirty="0" smtClean="0">
              <a:ln>
                <a:noFill/>
              </a:ln>
              <a:solidFill>
                <a:srgbClr val="FF0000"/>
              </a:solidFill>
              <a:effectLst/>
              <a:uLnTx/>
              <a:uFillTx/>
              <a:latin typeface="Cambria" panose="02040503050406030204" pitchFamily="18" charset="0"/>
              <a:ea typeface="+mj-ea"/>
              <a:cs typeface="+mj-cs"/>
            </a:endParaRPr>
          </a:p>
        </p:txBody>
      </p:sp>
      <p:sp>
        <p:nvSpPr>
          <p:cNvPr id="4" name="Rectangle 3"/>
          <p:cNvSpPr/>
          <p:nvPr/>
        </p:nvSpPr>
        <p:spPr>
          <a:xfrm>
            <a:off x="683568" y="5733256"/>
            <a:ext cx="8064896" cy="830997"/>
          </a:xfrm>
          <a:prstGeom prst="rect">
            <a:avLst/>
          </a:prstGeom>
        </p:spPr>
        <p:txBody>
          <a:bodyPr wrap="square">
            <a:spAutoFit/>
          </a:bodyPr>
          <a:lstStyle/>
          <a:p>
            <a:pPr>
              <a:defRPr/>
            </a:pPr>
            <a:r>
              <a:rPr lang="en-GB" sz="2400" dirty="0" smtClean="0">
                <a:solidFill>
                  <a:srgbClr val="FFFF00"/>
                </a:solidFill>
                <a:latin typeface="Cambria" panose="02040503050406030204" pitchFamily="18" charset="0"/>
                <a:cs typeface="Arial" charset="0"/>
              </a:rPr>
              <a:t>Made Possible by Flat-topping in SPC1 and SSC and splitting </a:t>
            </a:r>
            <a:r>
              <a:rPr lang="en-GB" sz="2400" dirty="0" smtClean="0">
                <a:solidFill>
                  <a:srgbClr val="FFFF00"/>
                </a:solidFill>
                <a:latin typeface="Cambria" panose="02040503050406030204" pitchFamily="18" charset="0"/>
                <a:cs typeface="Arial" charset="0"/>
              </a:rPr>
              <a:t>350µA </a:t>
            </a:r>
            <a:r>
              <a:rPr lang="en-GB" sz="2400" dirty="0" smtClean="0">
                <a:solidFill>
                  <a:srgbClr val="FFFF00"/>
                </a:solidFill>
                <a:latin typeface="Cambria" panose="02040503050406030204" pitchFamily="18" charset="0"/>
                <a:cs typeface="Arial" charset="0"/>
              </a:rPr>
              <a:t>of 66 MeV protons over two target stations</a:t>
            </a:r>
            <a:endParaRPr lang="en-GB" sz="2400" dirty="0">
              <a:solidFill>
                <a:srgbClr val="FFFF00"/>
              </a:solidFill>
              <a:latin typeface="Cambria" panose="02040503050406030204" pitchFamily="18" charset="0"/>
              <a:cs typeface="Arial"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iThemba2">
  <a:themeElements>
    <a:clrScheme name="iThemb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hemba2">
      <a:majorFont>
        <a:latin typeface="Calisto MT"/>
        <a:ea typeface=""/>
        <a:cs typeface=""/>
      </a:majorFont>
      <a:minorFont>
        <a:latin typeface="Calisto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Themb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hemb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hemb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hemb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hemb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hemb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hemb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hemb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hemb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hemb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hemb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hemb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19218</TotalTime>
  <Words>2047</Words>
  <Application>Microsoft Office PowerPoint</Application>
  <PresentationFormat>On-screen Show (4:3)</PresentationFormat>
  <Paragraphs>423</Paragraphs>
  <Slides>54</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57" baseType="lpstr">
      <vt:lpstr>1_iThemba2</vt:lpstr>
      <vt:lpstr>Worksheet</vt:lpstr>
      <vt:lpstr>Equation</vt:lpstr>
      <vt:lpstr>PowerPoint Presentation</vt:lpstr>
      <vt:lpstr>Outline of Talk</vt:lpstr>
      <vt:lpstr>Separated-Sector Cyclotron (SSC)</vt:lpstr>
      <vt:lpstr>iThemba LABS: Multi-User Facility</vt:lpstr>
      <vt:lpstr>SSC Beam Schedule</vt:lpstr>
      <vt:lpstr>PowerPoint Presentation</vt:lpstr>
      <vt:lpstr>PowerPoint Presentation</vt:lpstr>
      <vt:lpstr>Radionuclide Distribution Network</vt:lpstr>
      <vt:lpstr>PowerPoint Presentation</vt:lpstr>
      <vt:lpstr>Nuclear Physics Research</vt:lpstr>
      <vt:lpstr>PowerPoint Presentation</vt:lpstr>
      <vt:lpstr>PowerPoint Presentation</vt:lpstr>
      <vt:lpstr>AFRODITE: -ray spectroscopy</vt:lpstr>
      <vt:lpstr>PowerPoint Presentation</vt:lpstr>
      <vt:lpstr>Some results from AFRODITE: Nuclear Chirality</vt:lpstr>
      <vt:lpstr>PowerPoint Presentation</vt:lpstr>
      <vt:lpstr>A Nuclear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 Analysis with RIBs</vt:lpstr>
      <vt:lpstr>PowerPoint Presentation</vt:lpstr>
      <vt:lpstr>PowerPoint Presentation</vt:lpstr>
      <vt:lpstr>PowerPoint Presentation</vt:lpstr>
      <vt:lpstr>A New Cyclotron at  iThemba LABS</vt:lpstr>
      <vt:lpstr>C70  General Description</vt:lpstr>
      <vt:lpstr>PowerPoint Presentation</vt:lpstr>
      <vt:lpstr>PowerPoint Presentation</vt:lpstr>
      <vt:lpstr>PowerPoint Presentation</vt:lpstr>
      <vt:lpstr>A New Cyclotron at  iThemba LABS</vt:lpstr>
      <vt:lpstr>PowerPoint Presentation</vt:lpstr>
      <vt:lpstr>PowerPoint Presentation</vt:lpstr>
      <vt:lpstr>PowerPoint Presentation</vt:lpstr>
      <vt:lpstr>High – Power Test of SiC Target </vt:lpstr>
      <vt:lpstr>High – Power Test of SiC Target </vt:lpstr>
      <vt:lpstr>PowerPoint Presentation</vt:lpstr>
      <vt:lpstr>High – Power Test of SiC Target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Upgrade of experimental facilities</vt:lpstr>
      <vt:lpstr>Upgrade of experimental facilities</vt:lpstr>
      <vt:lpstr>Upgrade of experimental facilities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dc:creator>
  <cp:lastModifiedBy>rob</cp:lastModifiedBy>
  <cp:revision>198</cp:revision>
  <dcterms:created xsi:type="dcterms:W3CDTF">2012-04-13T11:20:50Z</dcterms:created>
  <dcterms:modified xsi:type="dcterms:W3CDTF">2014-05-27T06:47:32Z</dcterms:modified>
</cp:coreProperties>
</file>