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05" r:id="rId3"/>
    <p:sldId id="296" r:id="rId4"/>
    <p:sldId id="282" r:id="rId5"/>
    <p:sldId id="285" r:id="rId6"/>
    <p:sldId id="287" r:id="rId7"/>
    <p:sldId id="289" r:id="rId8"/>
    <p:sldId id="288" r:id="rId9"/>
    <p:sldId id="299" r:id="rId10"/>
    <p:sldId id="304" r:id="rId11"/>
    <p:sldId id="303" r:id="rId12"/>
    <p:sldId id="257" r:id="rId13"/>
    <p:sldId id="259" r:id="rId14"/>
    <p:sldId id="298" r:id="rId15"/>
    <p:sldId id="291" r:id="rId16"/>
    <p:sldId id="300" r:id="rId17"/>
    <p:sldId id="273" r:id="rId18"/>
    <p:sldId id="276" r:id="rId19"/>
    <p:sldId id="301" r:id="rId20"/>
    <p:sldId id="27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FF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C1ACA-A084-4B7D-9832-8975CD753E02}" type="datetimeFigureOut">
              <a:rPr lang="it-IT" smtClean="0"/>
              <a:pPr/>
              <a:t>25/05/2014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D97FD-0C58-4BF2-A77D-BC6AAB7E7E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84830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D97FD-0C58-4BF2-A77D-BC6AAB7E7E18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FFF3-A1EC-4ECF-942E-7D341C15067D}" type="datetime1">
              <a:rPr lang="it-IT" smtClean="0"/>
              <a:pPr/>
              <a:t>25/05/2014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9DC8-A522-4CBF-8F10-F43BCA819209}" type="datetime1">
              <a:rPr lang="it-IT" smtClean="0"/>
              <a:pPr/>
              <a:t>25/05/2014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154-008B-4285-BCFE-C7E9CB690DE9}" type="datetime1">
              <a:rPr lang="it-IT" smtClean="0"/>
              <a:pPr/>
              <a:t>25/05/2014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1BE0-FBC2-4BCD-A906-3C378E2B1186}" type="datetime1">
              <a:rPr lang="it-IT" smtClean="0"/>
              <a:pPr/>
              <a:t>25/05/2014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6D85-3DB5-42B0-A329-437C56F0BE1C}" type="datetime1">
              <a:rPr lang="it-IT" smtClean="0"/>
              <a:pPr/>
              <a:t>25/05/2014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0916-B827-48CB-B738-1099F1B9810A}" type="datetime1">
              <a:rPr lang="it-IT" smtClean="0"/>
              <a:pPr/>
              <a:t>25/05/2014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A32E-1B58-47C2-8BD8-3D356A554B96}" type="datetime1">
              <a:rPr lang="it-IT" smtClean="0"/>
              <a:pPr/>
              <a:t>25/05/2014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CBE3-C5A3-4781-BBEE-57D847263D70}" type="datetime1">
              <a:rPr lang="it-IT" smtClean="0"/>
              <a:pPr/>
              <a:t>25/05/2014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4E22-7523-49A8-8650-82FCBE31CD8B}" type="datetime1">
              <a:rPr lang="it-IT" smtClean="0"/>
              <a:pPr/>
              <a:t>25/05/2014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B92E-BD27-4EE4-A087-C37917F95E9D}" type="datetime1">
              <a:rPr lang="it-IT" smtClean="0"/>
              <a:pPr/>
              <a:t>25/05/2014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60D1-3B5F-437A-B44E-C981F4973605}" type="datetime1">
              <a:rPr lang="it-IT" smtClean="0"/>
              <a:pPr/>
              <a:t>25/05/2014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731F06-2F64-43A4-B3E9-0C5B1C54422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F21424-7AB1-4627-89DE-80060E8B33F1}" type="datetime1">
              <a:rPr lang="it-IT" smtClean="0"/>
              <a:pPr/>
              <a:t>25/05/2014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731F06-2F64-43A4-B3E9-0C5B1C544221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851648" cy="241460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The Medium and High </a:t>
            </a:r>
            <a:r>
              <a:rPr lang="it-IT" dirty="0" err="1" smtClean="0">
                <a:solidFill>
                  <a:srgbClr val="FFFF00"/>
                </a:solidFill>
              </a:rPr>
              <a:t>resolution</a:t>
            </a:r>
            <a:r>
              <a:rPr lang="it-IT" dirty="0" smtClean="0">
                <a:solidFill>
                  <a:srgbClr val="FFFF00"/>
                </a:solidFill>
              </a:rPr>
              <a:t> mass </a:t>
            </a:r>
            <a:r>
              <a:rPr lang="it-IT" dirty="0" err="1" smtClean="0">
                <a:solidFill>
                  <a:srgbClr val="FFFF00"/>
                </a:solidFill>
              </a:rPr>
              <a:t>separators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for</a:t>
            </a:r>
            <a:r>
              <a:rPr lang="it-IT" dirty="0" smtClean="0">
                <a:solidFill>
                  <a:srgbClr val="FFFF00"/>
                </a:solidFill>
              </a:rPr>
              <a:t> SPES </a:t>
            </a:r>
            <a:r>
              <a:rPr lang="it-IT" dirty="0" err="1" smtClean="0">
                <a:solidFill>
                  <a:srgbClr val="FFFF00"/>
                </a:solidFill>
              </a:rPr>
              <a:t>facility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3423" y="4509120"/>
            <a:ext cx="9144000" cy="557654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3200" dirty="0" smtClean="0"/>
              <a:t>State-of-art and </a:t>
            </a:r>
            <a:r>
              <a:rPr lang="en-US" sz="3200" dirty="0" smtClean="0"/>
              <a:t>perspectives</a:t>
            </a:r>
          </a:p>
          <a:p>
            <a:pPr algn="ctr"/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786578" y="621508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Legnaro 26/05/2014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786446" y="557214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Antonio Domenico Russo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5760"/>
            <a:ext cx="4000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7" y="125760"/>
            <a:ext cx="180070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10" name="Immagine 9" descr="charge br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751" y="2571744"/>
            <a:ext cx="6718512" cy="380117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4282" y="121442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beam exit the HRMS is injected in the charge breeder </a:t>
            </a:r>
          </a:p>
          <a:p>
            <a:r>
              <a:rPr lang="en-US" dirty="0" smtClean="0"/>
              <a:t>It increases the beam charge state even if some contaminants are introduced. </a:t>
            </a:r>
          </a:p>
          <a:p>
            <a:r>
              <a:rPr lang="en-US" dirty="0" smtClean="0"/>
              <a:t>The MRMS is required to clean up the beam. </a:t>
            </a:r>
            <a:endParaRPr lang="en-US" dirty="0"/>
          </a:p>
        </p:txBody>
      </p:sp>
      <p:cxnSp>
        <p:nvCxnSpPr>
          <p:cNvPr id="6" name="Connettore 2 5"/>
          <p:cNvCxnSpPr/>
          <p:nvPr/>
        </p:nvCxnSpPr>
        <p:spPr>
          <a:xfrm rot="10800000">
            <a:off x="7786710" y="5857892"/>
            <a:ext cx="1143008" cy="1588"/>
          </a:xfrm>
          <a:prstGeom prst="straightConnector1">
            <a:avLst/>
          </a:prstGeom>
          <a:ln w="38100">
            <a:solidFill>
              <a:srgbClr val="31FF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rot="10800000">
            <a:off x="1500166" y="5929330"/>
            <a:ext cx="571504" cy="1588"/>
          </a:xfrm>
          <a:prstGeom prst="straightConnector1">
            <a:avLst/>
          </a:prstGeom>
          <a:ln w="38100">
            <a:solidFill>
              <a:srgbClr val="31FF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o 7"/>
          <p:cNvGrpSpPr/>
          <p:nvPr/>
        </p:nvGrpSpPr>
        <p:grpSpPr>
          <a:xfrm>
            <a:off x="5950436" y="215881"/>
            <a:ext cx="2907036" cy="605763"/>
            <a:chOff x="5950436" y="215881"/>
            <a:chExt cx="2907036" cy="605763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436" y="215882"/>
              <a:ext cx="899319" cy="569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15881"/>
              <a:ext cx="2125232" cy="605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CasellaDiTesto 4"/>
          <p:cNvSpPr txBox="1"/>
          <p:nvPr/>
        </p:nvSpPr>
        <p:spPr>
          <a:xfrm>
            <a:off x="0" y="35716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Medium Resolution Mass Separator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5926641" y="54284"/>
            <a:ext cx="2907036" cy="605763"/>
            <a:chOff x="5950436" y="215881"/>
            <a:chExt cx="2907036" cy="605763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436" y="215882"/>
              <a:ext cx="899319" cy="569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15881"/>
              <a:ext cx="2125232" cy="605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Immagine 10" descr="tabella alessio.png"/>
          <p:cNvPicPr>
            <a:picLocks noChangeAspect="1"/>
          </p:cNvPicPr>
          <p:nvPr/>
        </p:nvPicPr>
        <p:blipFill>
          <a:blip r:embed="rId4" cstate="print"/>
          <a:srcRect b="20301"/>
          <a:stretch>
            <a:fillRect/>
          </a:stretch>
        </p:blipFill>
        <p:spPr>
          <a:xfrm>
            <a:off x="683568" y="2025106"/>
            <a:ext cx="8286808" cy="4427834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214282" y="1142984"/>
            <a:ext cx="8462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of contaminants introduced by the charge Breeder. Purple cells show the critical resolution value. A resolution of </a:t>
            </a:r>
            <a:r>
              <a:rPr lang="it-IT" dirty="0" smtClean="0"/>
              <a:t>0.1 %</a:t>
            </a:r>
            <a:r>
              <a:rPr lang="en-US" dirty="0" smtClean="0"/>
              <a:t> is sufficient.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000232" y="6519446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Courtesy</a:t>
            </a:r>
            <a:r>
              <a:rPr lang="it-IT" sz="1600" dirty="0" smtClean="0"/>
              <a:t> of Alessio Galatà</a:t>
            </a:r>
            <a:endParaRPr lang="it-IT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35716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Medium Resolution Mass Separator</a:t>
            </a:r>
            <a:endParaRPr lang="en-US" sz="4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786446" y="2643182"/>
            <a:ext cx="1285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Resolution</a:t>
            </a:r>
            <a:r>
              <a:rPr lang="it-IT" sz="1000" b="1" dirty="0" smtClean="0"/>
              <a:t> (%)</a:t>
            </a:r>
            <a:endParaRPr lang="it-IT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/>
          <p:cNvGrpSpPr/>
          <p:nvPr/>
        </p:nvGrpSpPr>
        <p:grpSpPr>
          <a:xfrm>
            <a:off x="5991572" y="25381"/>
            <a:ext cx="2907036" cy="605763"/>
            <a:chOff x="5950436" y="215881"/>
            <a:chExt cx="2907036" cy="605763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436" y="215882"/>
              <a:ext cx="899319" cy="569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15881"/>
              <a:ext cx="2125232" cy="605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2" descr="C:\Users\Zioant\Documents\INFN\File autocad\Separatore mmrs\Immag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143248"/>
            <a:ext cx="5879051" cy="3071833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42844" y="1214422"/>
            <a:ext cx="857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/>
            <a:r>
              <a:rPr lang="en-US" sz="2400" dirty="0" smtClean="0"/>
              <a:t>Characteristics of the beam at the entrance of the platform</a:t>
            </a:r>
            <a:endParaRPr lang="en-US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14876" y="2143116"/>
            <a:ext cx="4287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MRMS Project </a:t>
            </a:r>
            <a:r>
              <a:rPr lang="it-IT" sz="2400" dirty="0" err="1" smtClean="0"/>
              <a:t>requirement</a:t>
            </a:r>
            <a:endParaRPr lang="it-IT" sz="2400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14282" y="164305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Energy  Sn19+@3.04 </a:t>
            </a:r>
            <a:r>
              <a:rPr lang="en-US" sz="1600" dirty="0" err="1" smtClean="0"/>
              <a:t>MeV</a:t>
            </a:r>
            <a:r>
              <a:rPr lang="en-US" sz="1600" dirty="0" smtClean="0"/>
              <a:t> (40KV+120KV extraction +platform voltage);</a:t>
            </a:r>
          </a:p>
          <a:p>
            <a:r>
              <a:rPr lang="en-US" sz="1600" dirty="0" smtClean="0"/>
              <a:t>Normalized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in x-</a:t>
            </a:r>
            <a:r>
              <a:rPr lang="en-US" sz="1600" dirty="0" err="1" smtClean="0"/>
              <a:t>xp</a:t>
            </a:r>
            <a:r>
              <a:rPr lang="en-US" sz="1600" dirty="0" smtClean="0"/>
              <a:t>=0.1 </a:t>
            </a:r>
            <a:r>
              <a:rPr lang="en-US" sz="1600" dirty="0" smtClean="0">
                <a:latin typeface="GreekC"/>
                <a:cs typeface="GreekC"/>
              </a:rPr>
              <a:t>p</a:t>
            </a:r>
            <a:r>
              <a:rPr lang="en-US" sz="1600" dirty="0" smtClean="0"/>
              <a:t>*mm*</a:t>
            </a:r>
            <a:r>
              <a:rPr lang="en-US" sz="1600" dirty="0" err="1" smtClean="0"/>
              <a:t>mrad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Normalized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in y-</a:t>
            </a:r>
            <a:r>
              <a:rPr lang="en-US" sz="1600" dirty="0" err="1" smtClean="0"/>
              <a:t>yp</a:t>
            </a:r>
            <a:r>
              <a:rPr lang="en-US" sz="1600" dirty="0" smtClean="0"/>
              <a:t>=0.1 </a:t>
            </a:r>
            <a:r>
              <a:rPr lang="en-US" sz="1600" dirty="0" smtClean="0">
                <a:latin typeface="GreekC"/>
                <a:cs typeface="GreekC"/>
              </a:rPr>
              <a:t>p</a:t>
            </a:r>
            <a:r>
              <a:rPr lang="en-US" sz="1600" dirty="0" smtClean="0"/>
              <a:t>*mm*</a:t>
            </a:r>
            <a:r>
              <a:rPr lang="en-US" sz="1600" dirty="0" err="1" smtClean="0"/>
              <a:t>mrad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Twiss Parameter  </a:t>
            </a:r>
            <a:r>
              <a:rPr lang="en-US" sz="1600" dirty="0" smtClean="0">
                <a:sym typeface="Mathematica1"/>
              </a:rPr>
              <a:t></a:t>
            </a:r>
            <a:r>
              <a:rPr lang="en-US" sz="1600" dirty="0" smtClean="0"/>
              <a:t>=0.5 </a:t>
            </a:r>
            <a:r>
              <a:rPr lang="en-US" sz="1600" dirty="0" smtClean="0">
                <a:sym typeface="Mathematica1"/>
              </a:rPr>
              <a:t></a:t>
            </a:r>
            <a:r>
              <a:rPr lang="en-US" sz="1600" dirty="0" smtClean="0"/>
              <a:t>=0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857720" y="257174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 resolution 0.1% 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35716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Medium Resolution Mass Separator</a:t>
            </a:r>
            <a:endParaRPr lang="en-US" sz="4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6237312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Designed by M. </a:t>
            </a:r>
            <a:r>
              <a:rPr lang="en-US" sz="1600" dirty="0" err="1" smtClean="0"/>
              <a:t>Comunian</a:t>
            </a:r>
            <a:endParaRPr lang="en-US" sz="1600" dirty="0"/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6804248" y="4869160"/>
            <a:ext cx="72008" cy="1512168"/>
          </a:xfrm>
          <a:prstGeom prst="straightConnector1">
            <a:avLst/>
          </a:prstGeom>
          <a:ln w="38100">
            <a:solidFill>
              <a:srgbClr val="31FF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6156176" y="630932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input</a:t>
            </a:r>
            <a:endParaRPr lang="en-US" dirty="0"/>
          </a:p>
        </p:txBody>
      </p:sp>
      <p:graphicFrame>
        <p:nvGraphicFramePr>
          <p:cNvPr id="15" name="Group 193"/>
          <p:cNvGraphicFramePr>
            <a:graphicFrameLocks noGrp="1"/>
          </p:cNvGraphicFramePr>
          <p:nvPr/>
        </p:nvGraphicFramePr>
        <p:xfrm>
          <a:off x="142844" y="3143248"/>
          <a:ext cx="2774807" cy="3303090"/>
        </p:xfrm>
        <a:graphic>
          <a:graphicData uri="http://schemas.openxmlformats.org/drawingml/2006/table">
            <a:tbl>
              <a:tblPr/>
              <a:tblGrid>
                <a:gridCol w="1793208"/>
                <a:gridCol w="981599"/>
              </a:tblGrid>
              <a:tr h="330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Parameters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Bending radius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750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mm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Beam Energy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3.04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eV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Magnetic field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A=132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0.2 Tesla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309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Bending</a:t>
                      </a:r>
                      <a:r>
                        <a:rPr lang="en-US" sz="1400" dirty="0" smtClean="0"/>
                        <a:t> angle</a:t>
                      </a:r>
                      <a:endParaRPr lang="en-US" sz="1400" dirty="0"/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90°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Entrance/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exit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 angle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35°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Pole gap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70 mm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Pole width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400 mm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Multipole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 Eff. Length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60 cm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Multipole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 diameter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30 cm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9" name="Gruppo 18"/>
          <p:cNvGrpSpPr>
            <a:grpSpLocks/>
          </p:cNvGrpSpPr>
          <p:nvPr/>
        </p:nvGrpSpPr>
        <p:grpSpPr bwMode="auto">
          <a:xfrm>
            <a:off x="6228184" y="2708920"/>
            <a:ext cx="2275146" cy="648072"/>
            <a:chOff x="728970" y="2349576"/>
            <a:chExt cx="2275081" cy="647100"/>
          </a:xfrm>
        </p:grpSpPr>
        <p:sp>
          <p:nvSpPr>
            <p:cNvPr id="20" name="CasellaDiTesto 22"/>
            <p:cNvSpPr txBox="1">
              <a:spLocks noChangeArrowheads="1"/>
            </p:cNvSpPr>
            <p:nvPr/>
          </p:nvSpPr>
          <p:spPr bwMode="auto">
            <a:xfrm>
              <a:off x="1881065" y="2349576"/>
              <a:ext cx="11229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b="1" dirty="0" err="1">
                  <a:solidFill>
                    <a:srgbClr val="3366FF"/>
                  </a:solidFill>
                </a:rPr>
                <a:t>Multipole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  <p:cxnSp>
          <p:nvCxnSpPr>
            <p:cNvPr id="21" name="Connettore 2 20"/>
            <p:cNvCxnSpPr>
              <a:stCxn id="20" idx="1"/>
            </p:cNvCxnSpPr>
            <p:nvPr/>
          </p:nvCxnSpPr>
          <p:spPr>
            <a:xfrm flipH="1">
              <a:off x="728970" y="2534243"/>
              <a:ext cx="1152095" cy="462433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o 21"/>
          <p:cNvGrpSpPr>
            <a:grpSpLocks/>
          </p:cNvGrpSpPr>
          <p:nvPr/>
        </p:nvGrpSpPr>
        <p:grpSpPr bwMode="auto">
          <a:xfrm>
            <a:off x="5508104" y="4365105"/>
            <a:ext cx="3384376" cy="585356"/>
            <a:chOff x="-392304" y="3025493"/>
            <a:chExt cx="7197662" cy="842411"/>
          </a:xfrm>
        </p:grpSpPr>
        <p:sp>
          <p:nvSpPr>
            <p:cNvPr id="23" name="CasellaDiTesto 18"/>
            <p:cNvSpPr txBox="1">
              <a:spLocks noChangeArrowheads="1"/>
            </p:cNvSpPr>
            <p:nvPr/>
          </p:nvSpPr>
          <p:spPr bwMode="auto">
            <a:xfrm>
              <a:off x="3792383" y="3336382"/>
              <a:ext cx="3012975" cy="53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b="1" dirty="0" err="1">
                  <a:solidFill>
                    <a:srgbClr val="3366FF"/>
                  </a:solidFill>
                </a:rPr>
                <a:t>Sextupoles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  <p:cxnSp>
          <p:nvCxnSpPr>
            <p:cNvPr id="24" name="Connettore 2 23"/>
            <p:cNvCxnSpPr/>
            <p:nvPr/>
          </p:nvCxnSpPr>
          <p:spPr>
            <a:xfrm flipH="1" flipV="1">
              <a:off x="-392304" y="3025494"/>
              <a:ext cx="5793576" cy="360549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/>
            <p:cNvCxnSpPr/>
            <p:nvPr/>
          </p:nvCxnSpPr>
          <p:spPr>
            <a:xfrm flipH="1" flipV="1">
              <a:off x="2976814" y="3025493"/>
              <a:ext cx="2424458" cy="36055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o 25"/>
          <p:cNvGrpSpPr>
            <a:grpSpLocks/>
          </p:cNvGrpSpPr>
          <p:nvPr/>
        </p:nvGrpSpPr>
        <p:grpSpPr bwMode="auto">
          <a:xfrm>
            <a:off x="3995936" y="4653136"/>
            <a:ext cx="2808312" cy="801380"/>
            <a:chOff x="1535052" y="1080120"/>
            <a:chExt cx="2809493" cy="801380"/>
          </a:xfrm>
        </p:grpSpPr>
        <p:sp>
          <p:nvSpPr>
            <p:cNvPr id="27" name="CasellaDiTesto 3"/>
            <p:cNvSpPr txBox="1">
              <a:spLocks noChangeArrowheads="1"/>
            </p:cNvSpPr>
            <p:nvPr/>
          </p:nvSpPr>
          <p:spPr bwMode="auto">
            <a:xfrm>
              <a:off x="1535052" y="1512168"/>
              <a:ext cx="14235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b="1" dirty="0" err="1">
                  <a:solidFill>
                    <a:srgbClr val="FFFF00"/>
                  </a:solidFill>
                </a:rPr>
                <a:t>Quadrupoles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cxnSp>
          <p:nvCxnSpPr>
            <p:cNvPr id="28" name="Connettore 2 27"/>
            <p:cNvCxnSpPr>
              <a:stCxn id="27" idx="0"/>
            </p:cNvCxnSpPr>
            <p:nvPr/>
          </p:nvCxnSpPr>
          <p:spPr>
            <a:xfrm flipV="1">
              <a:off x="2246846" y="1080120"/>
              <a:ext cx="2097699" cy="432048"/>
            </a:xfrm>
            <a:prstGeom prst="straightConnector1">
              <a:avLst/>
            </a:prstGeom>
            <a:ln w="38100" cmpd="sng">
              <a:solidFill>
                <a:srgbClr val="FFFF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 flipV="1">
              <a:off x="2255435" y="1080120"/>
              <a:ext cx="504268" cy="432048"/>
            </a:xfrm>
            <a:prstGeom prst="straightConnector1">
              <a:avLst/>
            </a:prstGeom>
            <a:ln w="38100" cmpd="sng">
              <a:solidFill>
                <a:srgbClr val="FFFF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o 29"/>
          <p:cNvGrpSpPr>
            <a:grpSpLocks/>
          </p:cNvGrpSpPr>
          <p:nvPr/>
        </p:nvGrpSpPr>
        <p:grpSpPr bwMode="auto">
          <a:xfrm>
            <a:off x="3635896" y="2636912"/>
            <a:ext cx="3024336" cy="936104"/>
            <a:chOff x="-1090000" y="673728"/>
            <a:chExt cx="3025163" cy="935770"/>
          </a:xfrm>
        </p:grpSpPr>
        <p:sp>
          <p:nvSpPr>
            <p:cNvPr id="31" name="CasellaDiTesto 10"/>
            <p:cNvSpPr txBox="1">
              <a:spLocks noChangeArrowheads="1"/>
            </p:cNvSpPr>
            <p:nvPr/>
          </p:nvSpPr>
          <p:spPr bwMode="auto">
            <a:xfrm>
              <a:off x="-1090000" y="673728"/>
              <a:ext cx="97975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2000" b="1" dirty="0">
                  <a:solidFill>
                    <a:srgbClr val="FF6600"/>
                  </a:solidFill>
                </a:rPr>
                <a:t>Dipoles</a:t>
              </a:r>
            </a:p>
          </p:txBody>
        </p:sp>
        <p:cxnSp>
          <p:nvCxnSpPr>
            <p:cNvPr id="32" name="Connettore 2 31"/>
            <p:cNvCxnSpPr>
              <a:stCxn id="31" idx="2"/>
            </p:cNvCxnSpPr>
            <p:nvPr/>
          </p:nvCxnSpPr>
          <p:spPr>
            <a:xfrm>
              <a:off x="-600122" y="1073838"/>
              <a:ext cx="1094731" cy="535660"/>
            </a:xfrm>
            <a:prstGeom prst="straightConnector1">
              <a:avLst/>
            </a:prstGeom>
            <a:ln w="38100" cmpd="sng">
              <a:solidFill>
                <a:srgbClr val="FF66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32"/>
            <p:cNvCxnSpPr>
              <a:stCxn id="31" idx="2"/>
            </p:cNvCxnSpPr>
            <p:nvPr/>
          </p:nvCxnSpPr>
          <p:spPr>
            <a:xfrm>
              <a:off x="-600122" y="1073838"/>
              <a:ext cx="2535285" cy="463678"/>
            </a:xfrm>
            <a:prstGeom prst="straightConnector1">
              <a:avLst/>
            </a:prstGeom>
            <a:ln w="38100" cmpd="sng">
              <a:solidFill>
                <a:srgbClr val="FF66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285992"/>
            <a:ext cx="6286544" cy="82354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0" y="1500174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 First </a:t>
            </a:r>
            <a:r>
              <a:rPr lang="en-US" sz="2400" dirty="0" smtClean="0"/>
              <a:t>order</a:t>
            </a:r>
            <a:r>
              <a:rPr lang="it-IT" sz="2400" dirty="0" smtClean="0"/>
              <a:t> </a:t>
            </a:r>
            <a:r>
              <a:rPr lang="en-US" sz="2400" dirty="0" smtClean="0"/>
              <a:t>simulation</a:t>
            </a:r>
            <a:r>
              <a:rPr lang="it-IT" sz="2400" dirty="0" smtClean="0"/>
              <a:t>: </a:t>
            </a:r>
            <a:r>
              <a:rPr lang="it-IT" sz="2400" dirty="0" err="1" smtClean="0"/>
              <a:t>Resolution</a:t>
            </a:r>
            <a:r>
              <a:rPr lang="en-US" sz="2400" dirty="0" smtClean="0"/>
              <a:t> and beam envelope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8" name="Immagine 7" descr="inviluppo primo ordine bas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126653"/>
            <a:ext cx="7632798" cy="349009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570" y="23438"/>
            <a:ext cx="2908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0" y="35716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Medium Resolution Mass Separator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66682" y="509566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err="1" smtClean="0"/>
              <a:t>Optimization</a:t>
            </a:r>
            <a:endParaRPr lang="it-IT" sz="4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1071546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A proper shaped dipole face can optimize the available space on the platform. </a:t>
            </a:r>
          </a:p>
          <a:p>
            <a:r>
              <a:rPr lang="en-US" dirty="0" smtClean="0"/>
              <a:t>The corrective </a:t>
            </a:r>
            <a:r>
              <a:rPr lang="en-US" dirty="0" err="1" smtClean="0"/>
              <a:t>sextpole</a:t>
            </a:r>
            <a:r>
              <a:rPr lang="en-US" dirty="0" smtClean="0"/>
              <a:t> is no longer required.</a:t>
            </a:r>
          </a:p>
          <a:p>
            <a:pPr lvl="1"/>
            <a:r>
              <a:rPr lang="it-IT" dirty="0" smtClean="0"/>
              <a:t>					</a:t>
            </a:r>
          </a:p>
          <a:p>
            <a:endParaRPr lang="it-IT" dirty="0"/>
          </a:p>
        </p:txBody>
      </p:sp>
      <p:sp>
        <p:nvSpPr>
          <p:cNvPr id="8" name="Segnaposto numero diapositiva 2"/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31F06-2F64-43A4-B3E9-0C5B1C54422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magine 9" descr="Siste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214810" y="1285855"/>
            <a:ext cx="3500466" cy="5214975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>
          <a:xfrm rot="5400000" flipH="1" flipV="1">
            <a:off x="3929852" y="5999974"/>
            <a:ext cx="570710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42844" y="3571876"/>
            <a:ext cx="3071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Curvature 1</a:t>
            </a:r>
          </a:p>
          <a:p>
            <a:r>
              <a:rPr lang="it-IT" sz="2400" dirty="0" smtClean="0"/>
              <a:t>Rin1= 0.93 m</a:t>
            </a:r>
          </a:p>
          <a:p>
            <a:endParaRPr lang="it-IT" sz="2400" dirty="0" smtClean="0"/>
          </a:p>
          <a:p>
            <a:r>
              <a:rPr lang="it-IT" sz="2400" dirty="0" smtClean="0"/>
              <a:t>Curvature 2</a:t>
            </a:r>
          </a:p>
          <a:p>
            <a:r>
              <a:rPr lang="it-IT" sz="2400" dirty="0" smtClean="0"/>
              <a:t>Rout2=0.9 m</a:t>
            </a:r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857620" y="1928802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1</a:t>
            </a:r>
            <a:endParaRPr lang="it-IT" sz="28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715272" y="2000240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2</a:t>
            </a:r>
            <a:endParaRPr lang="it-IT" sz="2800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419872" y="6285726"/>
            <a:ext cx="186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entrance</a:t>
            </a:r>
            <a:endParaRPr lang="it-IT" dirty="0"/>
          </a:p>
        </p:txBody>
      </p:sp>
      <p:cxnSp>
        <p:nvCxnSpPr>
          <p:cNvPr id="18" name="Connettore 1 17"/>
          <p:cNvCxnSpPr/>
          <p:nvPr/>
        </p:nvCxnSpPr>
        <p:spPr>
          <a:xfrm>
            <a:off x="3357554" y="4429132"/>
            <a:ext cx="157163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7000892" y="4429132"/>
            <a:ext cx="157163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4 19"/>
          <p:cNvCxnSpPr/>
          <p:nvPr/>
        </p:nvCxnSpPr>
        <p:spPr>
          <a:xfrm rot="16200000" flipH="1">
            <a:off x="1643042" y="2857496"/>
            <a:ext cx="2486036" cy="628648"/>
          </a:xfrm>
          <a:prstGeom prst="bentConnector3">
            <a:avLst>
              <a:gd name="adj1" fmla="val 9980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o 16"/>
          <p:cNvGrpSpPr/>
          <p:nvPr/>
        </p:nvGrpSpPr>
        <p:grpSpPr>
          <a:xfrm>
            <a:off x="5950436" y="215881"/>
            <a:ext cx="2907036" cy="605763"/>
            <a:chOff x="5950436" y="215881"/>
            <a:chExt cx="2907036" cy="605763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436" y="215882"/>
              <a:ext cx="899319" cy="569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15881"/>
              <a:ext cx="2125232" cy="605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500042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Further space optimization</a:t>
            </a:r>
            <a:endParaRPr lang="en-US" sz="4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6" name="Immagine 5" descr="Layo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990" y="2132856"/>
            <a:ext cx="8465643" cy="418338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85720" y="1285860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5536" y="155679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new design reduces the total number of </a:t>
            </a:r>
            <a:r>
              <a:rPr lang="en-US" dirty="0" err="1" smtClean="0"/>
              <a:t>quadrupoles</a:t>
            </a:r>
            <a:r>
              <a:rPr lang="en-US" dirty="0" smtClean="0"/>
              <a:t> from 6 to 4</a:t>
            </a:r>
            <a:endParaRPr lang="en-US" dirty="0"/>
          </a:p>
        </p:txBody>
      </p:sp>
      <p:grpSp>
        <p:nvGrpSpPr>
          <p:cNvPr id="9" name="Gruppo 8"/>
          <p:cNvGrpSpPr/>
          <p:nvPr/>
        </p:nvGrpSpPr>
        <p:grpSpPr>
          <a:xfrm>
            <a:off x="6236964" y="144181"/>
            <a:ext cx="2907036" cy="605763"/>
            <a:chOff x="5950436" y="215881"/>
            <a:chExt cx="2907036" cy="605763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436" y="215882"/>
              <a:ext cx="899319" cy="569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15881"/>
              <a:ext cx="2125232" cy="605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357166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Resolving</a:t>
            </a:r>
            <a:r>
              <a:rPr lang="it-IT" sz="4400" dirty="0" smtClean="0"/>
              <a:t> </a:t>
            </a:r>
            <a:r>
              <a:rPr lang="en-US" sz="4400" dirty="0" smtClean="0"/>
              <a:t>power</a:t>
            </a:r>
            <a:endParaRPr lang="it-IT" sz="4400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0" y="6396335"/>
            <a:ext cx="357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Resolving power </a:t>
            </a:r>
            <a:r>
              <a:rPr lang="en-US" sz="2400" dirty="0" smtClean="0">
                <a:sym typeface="Mathematica1Mono"/>
              </a:rPr>
              <a:t> </a:t>
            </a:r>
            <a:r>
              <a:rPr lang="en-US" sz="2400" dirty="0" smtClean="0"/>
              <a:t>1/1000</a:t>
            </a:r>
            <a:endParaRPr lang="en-US" sz="2400" dirty="0"/>
          </a:p>
        </p:txBody>
      </p:sp>
      <p:pic>
        <p:nvPicPr>
          <p:cNvPr id="11" name="Immagine 10" descr="ingress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922" y="2068602"/>
            <a:ext cx="5786187" cy="3786213"/>
          </a:xfrm>
          <a:prstGeom prst="rect">
            <a:avLst/>
          </a:prstGeom>
        </p:spPr>
      </p:pic>
      <p:pic>
        <p:nvPicPr>
          <p:cNvPr id="13" name="Immagine 12" descr="uscita con due quadrupol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7236" y="2068602"/>
            <a:ext cx="5829664" cy="3786213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7" name="Rettangolo 6"/>
          <p:cNvSpPr/>
          <p:nvPr/>
        </p:nvSpPr>
        <p:spPr>
          <a:xfrm>
            <a:off x="179512" y="1268760"/>
            <a:ext cx="4334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Simulation</a:t>
            </a:r>
            <a:r>
              <a:rPr lang="it-IT" dirty="0" smtClean="0"/>
              <a:t> of a </a:t>
            </a:r>
            <a:r>
              <a:rPr lang="it-IT" dirty="0" err="1" smtClean="0"/>
              <a:t>beam</a:t>
            </a:r>
            <a:r>
              <a:rPr lang="it-IT" dirty="0" smtClean="0"/>
              <a:t> with </a:t>
            </a:r>
            <a:r>
              <a:rPr lang="el-GR" dirty="0" smtClean="0">
                <a:latin typeface="Constantia"/>
                <a:sym typeface="Mathematica1"/>
              </a:rPr>
              <a:t>Δ</a:t>
            </a:r>
            <a:r>
              <a:rPr lang="it-IT" dirty="0" smtClean="0"/>
              <a:t>M/M= 0.1%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02922" y="1647408"/>
            <a:ext cx="2893093" cy="452431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Tracewin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 input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742820" y="1656725"/>
            <a:ext cx="118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output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00" y="132286"/>
            <a:ext cx="2908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Piano mediano.png"/>
          <p:cNvPicPr>
            <a:picLocks noChangeAspect="1"/>
          </p:cNvPicPr>
          <p:nvPr/>
        </p:nvPicPr>
        <p:blipFill>
          <a:blip r:embed="rId2" cstate="print"/>
          <a:srcRect l="18750" r="19531"/>
          <a:stretch>
            <a:fillRect/>
          </a:stretch>
        </p:blipFill>
        <p:spPr>
          <a:xfrm>
            <a:off x="5214942" y="1357298"/>
            <a:ext cx="3286148" cy="2060093"/>
          </a:xfrm>
          <a:prstGeom prst="rect">
            <a:avLst/>
          </a:prstGeom>
        </p:spPr>
      </p:pic>
      <p:pic>
        <p:nvPicPr>
          <p:cNvPr id="15" name="Immagine 14" descr="Piano mediano.png"/>
          <p:cNvPicPr>
            <a:picLocks noChangeAspect="1"/>
          </p:cNvPicPr>
          <p:nvPr/>
        </p:nvPicPr>
        <p:blipFill>
          <a:blip r:embed="rId3" cstate="print"/>
          <a:srcRect l="21875" r="19531"/>
          <a:stretch>
            <a:fillRect/>
          </a:stretch>
        </p:blipFill>
        <p:spPr>
          <a:xfrm>
            <a:off x="5143504" y="3929066"/>
            <a:ext cx="3429024" cy="2264311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17</a:t>
            </a:fld>
            <a:endParaRPr lang="it-IT"/>
          </a:p>
        </p:txBody>
      </p:sp>
      <p:cxnSp>
        <p:nvCxnSpPr>
          <p:cNvPr id="14" name="Connettore 2 13"/>
          <p:cNvCxnSpPr/>
          <p:nvPr/>
        </p:nvCxnSpPr>
        <p:spPr>
          <a:xfrm rot="5400000">
            <a:off x="6644496" y="1356504"/>
            <a:ext cx="71438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rot="10800000">
            <a:off x="4714876" y="2857496"/>
            <a:ext cx="107157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Immagine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844" y="1500174"/>
            <a:ext cx="3357586" cy="1928826"/>
          </a:xfrm>
          <a:prstGeom prst="rect">
            <a:avLst/>
          </a:prstGeom>
        </p:spPr>
      </p:pic>
      <p:pic>
        <p:nvPicPr>
          <p:cNvPr id="13" name="Immagine 12" descr="rogowski ferro.png"/>
          <p:cNvPicPr>
            <a:picLocks noChangeAspect="1"/>
          </p:cNvPicPr>
          <p:nvPr/>
        </p:nvPicPr>
        <p:blipFill>
          <a:blip r:embed="rId5" cstate="print"/>
          <a:srcRect r="3758"/>
          <a:stretch>
            <a:fillRect/>
          </a:stretch>
        </p:blipFill>
        <p:spPr>
          <a:xfrm>
            <a:off x="214282" y="4071942"/>
            <a:ext cx="3286148" cy="2143140"/>
          </a:xfrm>
          <a:prstGeom prst="rect">
            <a:avLst/>
          </a:prstGeom>
        </p:spPr>
      </p:pic>
      <p:pic>
        <p:nvPicPr>
          <p:cNvPr id="21" name="Immagine 20" descr="Piano mediano.png"/>
          <p:cNvPicPr>
            <a:picLocks noChangeAspect="1"/>
          </p:cNvPicPr>
          <p:nvPr/>
        </p:nvPicPr>
        <p:blipFill>
          <a:blip r:embed="rId2" cstate="print"/>
          <a:srcRect t="4038" r="89844"/>
          <a:stretch>
            <a:fillRect/>
          </a:stretch>
        </p:blipFill>
        <p:spPr>
          <a:xfrm>
            <a:off x="3714744" y="3143248"/>
            <a:ext cx="928694" cy="3395110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1071538" y="371475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Rogoswki</a:t>
            </a:r>
            <a:r>
              <a:rPr lang="en-US" dirty="0" smtClean="0"/>
              <a:t> shape</a:t>
            </a:r>
            <a:endParaRPr lang="en-US" dirty="0"/>
          </a:p>
        </p:txBody>
      </p:sp>
      <p:grpSp>
        <p:nvGrpSpPr>
          <p:cNvPr id="12" name="Gruppo 11"/>
          <p:cNvGrpSpPr/>
          <p:nvPr/>
        </p:nvGrpSpPr>
        <p:grpSpPr>
          <a:xfrm>
            <a:off x="6236964" y="136123"/>
            <a:ext cx="2907036" cy="605763"/>
            <a:chOff x="5950436" y="215881"/>
            <a:chExt cx="2907036" cy="605763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436" y="215882"/>
              <a:ext cx="899319" cy="569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15881"/>
              <a:ext cx="2125232" cy="605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CasellaDiTesto 9"/>
          <p:cNvSpPr txBox="1"/>
          <p:nvPr/>
        </p:nvSpPr>
        <p:spPr>
          <a:xfrm>
            <a:off x="142844" y="357166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err="1" smtClean="0"/>
              <a:t>Preliminary</a:t>
            </a:r>
            <a:r>
              <a:rPr lang="it-IT" sz="4400" dirty="0" smtClean="0"/>
              <a:t> </a:t>
            </a:r>
            <a:r>
              <a:rPr lang="it-IT" sz="4400" dirty="0" err="1" smtClean="0"/>
              <a:t>Dipole</a:t>
            </a:r>
            <a:r>
              <a:rPr lang="it-IT" sz="4400" dirty="0" smtClean="0"/>
              <a:t> design</a:t>
            </a:r>
            <a:endParaRPr lang="it-IT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Campo Centra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789040"/>
            <a:ext cx="4418558" cy="2893509"/>
          </a:xfrm>
          <a:prstGeom prst="rect">
            <a:avLst/>
          </a:prstGeom>
        </p:spPr>
      </p:pic>
      <p:pic>
        <p:nvPicPr>
          <p:cNvPr id="20" name="Immagine 19" descr="Piano mediano.png"/>
          <p:cNvPicPr>
            <a:picLocks noChangeAspect="1"/>
          </p:cNvPicPr>
          <p:nvPr/>
        </p:nvPicPr>
        <p:blipFill>
          <a:blip r:embed="rId3" cstate="print"/>
          <a:srcRect l="21875" r="19531"/>
          <a:stretch>
            <a:fillRect/>
          </a:stretch>
        </p:blipFill>
        <p:spPr>
          <a:xfrm>
            <a:off x="34919" y="3645024"/>
            <a:ext cx="4252847" cy="2808312"/>
          </a:xfrm>
          <a:prstGeom prst="rect">
            <a:avLst/>
          </a:prstGeom>
        </p:spPr>
      </p:pic>
      <p:pic>
        <p:nvPicPr>
          <p:cNvPr id="10" name="Immagine 9" descr="Campo Centrale.png"/>
          <p:cNvPicPr>
            <a:picLocks noChangeAspect="1"/>
          </p:cNvPicPr>
          <p:nvPr/>
        </p:nvPicPr>
        <p:blipFill>
          <a:blip r:embed="rId4" cstate="print"/>
          <a:srcRect r="6250"/>
          <a:stretch>
            <a:fillRect/>
          </a:stretch>
        </p:blipFill>
        <p:spPr>
          <a:xfrm>
            <a:off x="4329110" y="1126607"/>
            <a:ext cx="4148040" cy="2705353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1340768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Radial</a:t>
            </a:r>
            <a:r>
              <a:rPr lang="it-IT" sz="2400" dirty="0" smtClean="0"/>
              <a:t> </a:t>
            </a:r>
            <a:r>
              <a:rPr lang="it-IT" sz="2400" dirty="0" err="1" smtClean="0"/>
              <a:t>field</a:t>
            </a:r>
            <a:r>
              <a:rPr lang="it-IT" sz="2400" dirty="0" smtClean="0"/>
              <a:t> </a:t>
            </a:r>
            <a:r>
              <a:rPr lang="it-IT" sz="2400" dirty="0" err="1" smtClean="0"/>
              <a:t>profile</a:t>
            </a:r>
            <a:endParaRPr lang="it-IT" sz="2400" dirty="0"/>
          </a:p>
        </p:txBody>
      </p:sp>
      <p:cxnSp>
        <p:nvCxnSpPr>
          <p:cNvPr id="17" name="Connettore 1 16"/>
          <p:cNvCxnSpPr/>
          <p:nvPr/>
        </p:nvCxnSpPr>
        <p:spPr>
          <a:xfrm>
            <a:off x="1763688" y="4942348"/>
            <a:ext cx="500066" cy="428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214282" y="200024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Optimization</a:t>
            </a:r>
            <a:r>
              <a:rPr lang="it-IT" dirty="0" smtClean="0"/>
              <a:t>  0.25% =&gt; 0.2%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5305274" y="3789040"/>
            <a:ext cx="29241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Rogoswki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shape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solution</a:t>
            </a:r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42844" y="2693115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This decreasing index field could be useful to the vertical focusing of the beam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767373" y="1457509"/>
            <a:ext cx="16192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Sharp </a:t>
            </a:r>
            <a:r>
              <a:rPr lang="it-IT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edges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16200000">
            <a:off x="4176050" y="2294617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Bz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CasellaDiTesto 13"/>
          <p:cNvSpPr txBox="1"/>
          <p:nvPr/>
        </p:nvSpPr>
        <p:spPr>
          <a:xfrm rot="16200000">
            <a:off x="4129161" y="5008530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Bz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3692590" y="2269364"/>
            <a:ext cx="3275493" cy="1057730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3692590" y="3327094"/>
            <a:ext cx="3255674" cy="1722086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o 20"/>
          <p:cNvGrpSpPr/>
          <p:nvPr/>
        </p:nvGrpSpPr>
        <p:grpSpPr>
          <a:xfrm>
            <a:off x="6236964" y="0"/>
            <a:ext cx="2907036" cy="605763"/>
            <a:chOff x="5950436" y="215881"/>
            <a:chExt cx="2907036" cy="605763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436" y="215882"/>
              <a:ext cx="899319" cy="569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15881"/>
              <a:ext cx="2125232" cy="605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CasellaDiTesto 1"/>
          <p:cNvSpPr txBox="1"/>
          <p:nvPr/>
        </p:nvSpPr>
        <p:spPr>
          <a:xfrm>
            <a:off x="214282" y="357166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Preliminary Dipole design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 descr="Piano mediano.png"/>
          <p:cNvPicPr>
            <a:picLocks noChangeAspect="1"/>
          </p:cNvPicPr>
          <p:nvPr/>
        </p:nvPicPr>
        <p:blipFill>
          <a:blip r:embed="rId2" cstate="print"/>
          <a:srcRect l="21875" r="19531"/>
          <a:stretch>
            <a:fillRect/>
          </a:stretch>
        </p:blipFill>
        <p:spPr>
          <a:xfrm>
            <a:off x="5357818" y="2071678"/>
            <a:ext cx="3643338" cy="2524420"/>
          </a:xfrm>
          <a:prstGeom prst="rect">
            <a:avLst/>
          </a:prstGeom>
        </p:spPr>
      </p:pic>
      <p:pic>
        <p:nvPicPr>
          <p:cNvPr id="13" name="Immagine 12" descr="campo sulla traittoria completo.png"/>
          <p:cNvPicPr>
            <a:picLocks noChangeAspect="1"/>
          </p:cNvPicPr>
          <p:nvPr/>
        </p:nvPicPr>
        <p:blipFill>
          <a:blip r:embed="rId3" cstate="print"/>
          <a:srcRect t="4348" r="12583"/>
          <a:stretch>
            <a:fillRect/>
          </a:stretch>
        </p:blipFill>
        <p:spPr>
          <a:xfrm>
            <a:off x="0" y="3214686"/>
            <a:ext cx="4929222" cy="314327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14282" y="357166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Preliminary Dipole design</a:t>
            </a:r>
            <a:endParaRPr lang="en-US" sz="4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14282" y="1571612"/>
            <a:ext cx="5214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Longitudinal field profile:</a:t>
            </a:r>
          </a:p>
          <a:p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UNIFORMITY OF THE FIELD IS GOOD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Arco 16"/>
          <p:cNvSpPr/>
          <p:nvPr/>
        </p:nvSpPr>
        <p:spPr>
          <a:xfrm>
            <a:off x="4929190" y="1357298"/>
            <a:ext cx="2500330" cy="2500330"/>
          </a:xfrm>
          <a:prstGeom prst="arc">
            <a:avLst>
              <a:gd name="adj1" fmla="val 21598634"/>
              <a:gd name="adj2" fmla="val 539504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2 18"/>
          <p:cNvCxnSpPr/>
          <p:nvPr/>
        </p:nvCxnSpPr>
        <p:spPr>
          <a:xfrm rot="10800000">
            <a:off x="5357818" y="385762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2428860" y="600076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6929454" y="121442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Input</a:t>
            </a:r>
            <a:endParaRPr lang="en-US" dirty="0"/>
          </a:p>
        </p:txBody>
      </p:sp>
      <p:cxnSp>
        <p:nvCxnSpPr>
          <p:cNvPr id="27" name="Connettore 2 26"/>
          <p:cNvCxnSpPr/>
          <p:nvPr/>
        </p:nvCxnSpPr>
        <p:spPr>
          <a:xfrm rot="5400000">
            <a:off x="7145356" y="2070090"/>
            <a:ext cx="5699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13"/>
          <p:cNvGrpSpPr/>
          <p:nvPr/>
        </p:nvGrpSpPr>
        <p:grpSpPr>
          <a:xfrm>
            <a:off x="6179355" y="0"/>
            <a:ext cx="2907036" cy="605763"/>
            <a:chOff x="5950436" y="215881"/>
            <a:chExt cx="2907036" cy="605763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436" y="215882"/>
              <a:ext cx="899319" cy="569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15881"/>
              <a:ext cx="2125232" cy="605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>
              <a:buClrTx/>
            </a:pPr>
            <a:r>
              <a:rPr lang="it-IT" dirty="0" smtClean="0"/>
              <a:t>HRMS </a:t>
            </a:r>
            <a:r>
              <a:rPr lang="en-US" dirty="0" smtClean="0"/>
              <a:t>preliminary</a:t>
            </a:r>
            <a:r>
              <a:rPr lang="it-IT" dirty="0" smtClean="0"/>
              <a:t> design;</a:t>
            </a:r>
          </a:p>
          <a:p>
            <a:pPr>
              <a:buClrTx/>
            </a:pPr>
            <a:r>
              <a:rPr lang="en-US" dirty="0" smtClean="0"/>
              <a:t>New</a:t>
            </a:r>
            <a:r>
              <a:rPr lang="it-IT" dirty="0" smtClean="0"/>
              <a:t> line to bypass the HRMS;</a:t>
            </a:r>
          </a:p>
          <a:p>
            <a:pPr>
              <a:buClrTx/>
            </a:pPr>
            <a:r>
              <a:rPr lang="it-IT" dirty="0" smtClean="0"/>
              <a:t>MRMS design and </a:t>
            </a:r>
            <a:r>
              <a:rPr lang="en-US" dirty="0" smtClean="0"/>
              <a:t>dipole</a:t>
            </a:r>
            <a:r>
              <a:rPr lang="it-IT" dirty="0" smtClean="0"/>
              <a:t> </a:t>
            </a:r>
            <a:r>
              <a:rPr lang="en-US" dirty="0" smtClean="0"/>
              <a:t>simulation.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5" name="Immagine 4" descr="Layout_spes_CB3sala_V25 Layout1 (1).jpeg"/>
          <p:cNvPicPr>
            <a:picLocks noChangeAspect="1"/>
          </p:cNvPicPr>
          <p:nvPr/>
        </p:nvPicPr>
        <p:blipFill>
          <a:blip r:embed="rId2" cstate="print"/>
          <a:srcRect t="18431" b="13865"/>
          <a:stretch>
            <a:fillRect/>
          </a:stretch>
        </p:blipFill>
        <p:spPr>
          <a:xfrm>
            <a:off x="2500298" y="3143248"/>
            <a:ext cx="6500826" cy="3157170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6929454" y="4000504"/>
            <a:ext cx="558669" cy="4239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6858016" y="4500570"/>
            <a:ext cx="558669" cy="4239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214942" y="4000504"/>
            <a:ext cx="558669" cy="4239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>
            <a:stCxn id="12" idx="0"/>
          </p:cNvCxnSpPr>
          <p:nvPr/>
        </p:nvCxnSpPr>
        <p:spPr>
          <a:xfrm rot="5400000" flipH="1" flipV="1">
            <a:off x="3270638" y="4390475"/>
            <a:ext cx="1977086" cy="1911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stCxn id="14" idx="0"/>
          </p:cNvCxnSpPr>
          <p:nvPr/>
        </p:nvCxnSpPr>
        <p:spPr>
          <a:xfrm rot="5400000" flipH="1" flipV="1">
            <a:off x="6197214" y="5411405"/>
            <a:ext cx="1357322" cy="3929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13" idx="0"/>
          </p:cNvCxnSpPr>
          <p:nvPr/>
        </p:nvCxnSpPr>
        <p:spPr>
          <a:xfrm rot="5400000" flipH="1" flipV="1">
            <a:off x="4797903" y="4203229"/>
            <a:ext cx="1977086" cy="2286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643174" y="6334780"/>
            <a:ext cx="1320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MRMS</a:t>
            </a:r>
            <a:endParaRPr lang="it-IT" sz="28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000496" y="633478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HRMS</a:t>
            </a:r>
            <a:endParaRPr lang="it-IT" sz="28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000760" y="628652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By-pass</a:t>
            </a:r>
            <a:endParaRPr lang="it-IT" sz="24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142844" y="785794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Overview</a:t>
            </a:r>
            <a:endParaRPr lang="en-US" sz="4400" dirty="0"/>
          </a:p>
        </p:txBody>
      </p:sp>
      <p:grpSp>
        <p:nvGrpSpPr>
          <p:cNvPr id="2" name="Gruppo 1"/>
          <p:cNvGrpSpPr/>
          <p:nvPr/>
        </p:nvGrpSpPr>
        <p:grpSpPr>
          <a:xfrm>
            <a:off x="5950436" y="215881"/>
            <a:ext cx="2907036" cy="605763"/>
            <a:chOff x="5950436" y="215881"/>
            <a:chExt cx="2907036" cy="60576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436" y="215882"/>
              <a:ext cx="899319" cy="569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15881"/>
              <a:ext cx="2125232" cy="605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90421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2844" y="928670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err="1" smtClean="0">
                <a:cs typeface="Aharoni" panose="02010803020104030203" pitchFamily="2" charset="-79"/>
              </a:rPr>
              <a:t>Conclusions</a:t>
            </a:r>
            <a:endParaRPr lang="it-IT" sz="4400" dirty="0">
              <a:cs typeface="Aharoni" panose="02010803020104030203" pitchFamily="2" charset="-79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07141" y="1916832"/>
            <a:ext cx="87868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3619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3 optics studies of bypass line have been studied. One of these will be chosen in the next future;</a:t>
            </a:r>
          </a:p>
          <a:p>
            <a:pPr marL="447675" indent="-361950">
              <a:lnSpc>
                <a:spcPct val="150000"/>
              </a:lnSpc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542925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MRMS study and design are preparatory to the HRMS;</a:t>
            </a:r>
          </a:p>
          <a:p>
            <a:pPr marL="542925" indent="-457200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542925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The magnetic simulation of the dipole needs to be improved. Next studies on the errors of the system will determine the level of field uniformity we have to look for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5950436" y="215881"/>
            <a:ext cx="2907036" cy="605763"/>
            <a:chOff x="5950436" y="215881"/>
            <a:chExt cx="2907036" cy="605763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436" y="215882"/>
              <a:ext cx="899319" cy="569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15881"/>
              <a:ext cx="2125232" cy="605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Layout_spes_CB3sala_V25 Layout1 (1).jpeg"/>
          <p:cNvPicPr>
            <a:picLocks noChangeAspect="1"/>
          </p:cNvPicPr>
          <p:nvPr/>
        </p:nvPicPr>
        <p:blipFill>
          <a:blip r:embed="rId2" cstate="print"/>
          <a:srcRect l="36553" t="18431" b="35244"/>
          <a:stretch>
            <a:fillRect/>
          </a:stretch>
        </p:blipFill>
        <p:spPr>
          <a:xfrm>
            <a:off x="2483768" y="3356992"/>
            <a:ext cx="5911872" cy="3096344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>
          <a:xfrm>
            <a:off x="5436096" y="4581128"/>
            <a:ext cx="792088" cy="5760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2987824" y="4581128"/>
            <a:ext cx="720080" cy="5760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4716016" y="5013176"/>
            <a:ext cx="917864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0" y="1556792"/>
            <a:ext cx="8429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obtain the ions of interest it is necessary :</a:t>
            </a:r>
          </a:p>
          <a:p>
            <a:endParaRPr lang="it-IT" dirty="0" smtClean="0"/>
          </a:p>
          <a:p>
            <a:pPr marL="809625" indent="-361950">
              <a:buFont typeface="Arial" pitchFamily="34" charset="0"/>
              <a:buChar char="•"/>
            </a:pPr>
            <a:r>
              <a:rPr lang="en-US" dirty="0" smtClean="0"/>
              <a:t>To</a:t>
            </a:r>
            <a:r>
              <a:rPr lang="it-IT" dirty="0" smtClean="0"/>
              <a:t> </a:t>
            </a:r>
            <a:r>
              <a:rPr lang="en-US" dirty="0" smtClean="0"/>
              <a:t>remove isobar ions coming from the source  with high resolving power mass separator </a:t>
            </a:r>
            <a:r>
              <a:rPr lang="it-IT" dirty="0" smtClean="0"/>
              <a:t>(HRMS); </a:t>
            </a:r>
          </a:p>
          <a:p>
            <a:pPr marL="809625" indent="-361950">
              <a:buFont typeface="Arial" pitchFamily="34" charset="0"/>
              <a:buChar char="•"/>
            </a:pPr>
            <a:r>
              <a:rPr lang="en-US" dirty="0" smtClean="0"/>
              <a:t>Clean up the beam from contaminants introduced by the charge</a:t>
            </a:r>
            <a:r>
              <a:rPr lang="it-IT" dirty="0" smtClean="0"/>
              <a:t> </a:t>
            </a:r>
            <a:r>
              <a:rPr lang="en-US" dirty="0" smtClean="0"/>
              <a:t>breeder</a:t>
            </a:r>
            <a:r>
              <a:rPr lang="it-IT" dirty="0" smtClean="0"/>
              <a:t>  </a:t>
            </a:r>
            <a:r>
              <a:rPr lang="en-US" dirty="0" smtClean="0"/>
              <a:t>with medium resolving power mass separator </a:t>
            </a:r>
            <a:r>
              <a:rPr lang="it-IT" dirty="0" smtClean="0"/>
              <a:t>(MRMS)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42844" y="785794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Foreword</a:t>
            </a:r>
            <a:endParaRPr lang="en-US" sz="4400" dirty="0"/>
          </a:p>
        </p:txBody>
      </p:sp>
      <p:grpSp>
        <p:nvGrpSpPr>
          <p:cNvPr id="7" name="Gruppo 6"/>
          <p:cNvGrpSpPr/>
          <p:nvPr/>
        </p:nvGrpSpPr>
        <p:grpSpPr>
          <a:xfrm>
            <a:off x="5950436" y="215881"/>
            <a:ext cx="2907036" cy="605763"/>
            <a:chOff x="5950436" y="215881"/>
            <a:chExt cx="2907036" cy="605763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436" y="215882"/>
              <a:ext cx="899319" cy="569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15881"/>
              <a:ext cx="2125232" cy="605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6" name="Connettore 2 15"/>
          <p:cNvCxnSpPr>
            <a:stCxn id="17" idx="0"/>
          </p:cNvCxnSpPr>
          <p:nvPr/>
        </p:nvCxnSpPr>
        <p:spPr>
          <a:xfrm flipV="1">
            <a:off x="1415821" y="5085184"/>
            <a:ext cx="1572003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55576" y="6165304"/>
            <a:ext cx="1320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MRMS</a:t>
            </a:r>
            <a:endParaRPr lang="it-IT" sz="2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139952" y="594928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HRMS</a:t>
            </a:r>
            <a:endParaRPr lang="it-IT" sz="28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092280" y="328498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Source</a:t>
            </a:r>
            <a:endParaRPr lang="it-IT" sz="2800" dirty="0"/>
          </a:p>
        </p:txBody>
      </p:sp>
      <p:cxnSp>
        <p:nvCxnSpPr>
          <p:cNvPr id="22" name="Connettore 2 21"/>
          <p:cNvCxnSpPr/>
          <p:nvPr/>
        </p:nvCxnSpPr>
        <p:spPr>
          <a:xfrm>
            <a:off x="1835696" y="4437112"/>
            <a:ext cx="1512168" cy="648072"/>
          </a:xfrm>
          <a:prstGeom prst="straightConnector1">
            <a:avLst/>
          </a:prstGeom>
          <a:ln w="38100">
            <a:solidFill>
              <a:srgbClr val="31FF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611560" y="3861048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Charge breeder</a:t>
            </a:r>
            <a:endParaRPr lang="en-US" sz="2800" dirty="0"/>
          </a:p>
        </p:txBody>
      </p:sp>
      <p:cxnSp>
        <p:nvCxnSpPr>
          <p:cNvPr id="26" name="Connettore 2 25"/>
          <p:cNvCxnSpPr/>
          <p:nvPr/>
        </p:nvCxnSpPr>
        <p:spPr>
          <a:xfrm flipH="1">
            <a:off x="6588224" y="3869432"/>
            <a:ext cx="728464" cy="1143744"/>
          </a:xfrm>
          <a:prstGeom prst="straightConnector1">
            <a:avLst/>
          </a:prstGeom>
          <a:ln w="38100">
            <a:solidFill>
              <a:srgbClr val="31FF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99584" y="90872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The list of possible SPES element is available on the SPES web site</a:t>
            </a:r>
            <a:endParaRPr lang="en-US" u="sng" dirty="0"/>
          </a:p>
        </p:txBody>
      </p:sp>
      <p:sp>
        <p:nvSpPr>
          <p:cNvPr id="20" name="Rettangolo 19"/>
          <p:cNvSpPr/>
          <p:nvPr/>
        </p:nvSpPr>
        <p:spPr>
          <a:xfrm>
            <a:off x="5593261" y="1484784"/>
            <a:ext cx="3550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https://web2.infn.it/spes/index.php/characteristics/spes-beams-7037/spesbeamstable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4"/>
            <a:ext cx="2769421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3537363" cy="348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4"/>
          <p:cNvSpPr txBox="1">
            <a:spLocks noChangeArrowheads="1"/>
          </p:cNvSpPr>
          <p:nvPr/>
        </p:nvSpPr>
        <p:spPr bwMode="auto">
          <a:xfrm>
            <a:off x="3923928" y="1556792"/>
            <a:ext cx="166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Isobars A=140</a:t>
            </a:r>
          </a:p>
        </p:txBody>
      </p:sp>
      <p:grpSp>
        <p:nvGrpSpPr>
          <p:cNvPr id="13" name="Gruppo 19"/>
          <p:cNvGrpSpPr>
            <a:grpSpLocks/>
          </p:cNvGrpSpPr>
          <p:nvPr/>
        </p:nvGrpSpPr>
        <p:grpSpPr bwMode="auto">
          <a:xfrm>
            <a:off x="6660232" y="3284984"/>
            <a:ext cx="2016223" cy="369332"/>
            <a:chOff x="-902851" y="5013178"/>
            <a:chExt cx="2885992" cy="370367"/>
          </a:xfrm>
        </p:grpSpPr>
        <p:sp>
          <p:nvSpPr>
            <p:cNvPr id="14" name="CasellaDiTesto 20"/>
            <p:cNvSpPr txBox="1">
              <a:spLocks noChangeArrowheads="1"/>
            </p:cNvSpPr>
            <p:nvPr/>
          </p:nvSpPr>
          <p:spPr bwMode="auto">
            <a:xfrm>
              <a:off x="746288" y="5013178"/>
              <a:ext cx="1236853" cy="3703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</a:rPr>
                <a:t>Stable</a:t>
              </a:r>
            </a:p>
          </p:txBody>
        </p:sp>
        <p:cxnSp>
          <p:nvCxnSpPr>
            <p:cNvPr id="15" name="Connettore 2 14"/>
            <p:cNvCxnSpPr>
              <a:stCxn id="14" idx="1"/>
            </p:cNvCxnSpPr>
            <p:nvPr/>
          </p:nvCxnSpPr>
          <p:spPr>
            <a:xfrm flipH="1">
              <a:off x="-902851" y="5198361"/>
              <a:ext cx="1649139" cy="3144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sellaDiTesto 8"/>
          <p:cNvSpPr txBox="1">
            <a:spLocks noChangeArrowheads="1"/>
          </p:cNvSpPr>
          <p:nvPr/>
        </p:nvSpPr>
        <p:spPr bwMode="auto">
          <a:xfrm>
            <a:off x="3071802" y="5929330"/>
            <a:ext cx="56436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 err="1">
                <a:latin typeface="+mn-lt"/>
              </a:rPr>
              <a:t>FWtM</a:t>
            </a:r>
            <a:r>
              <a:rPr lang="en-US" sz="2400" dirty="0">
                <a:latin typeface="+mn-lt"/>
              </a:rPr>
              <a:t>/R</a:t>
            </a:r>
            <a:r>
              <a:rPr lang="en-US" sz="2400" baseline="-25000" dirty="0">
                <a:latin typeface="+mn-lt"/>
              </a:rPr>
              <a:t>16</a:t>
            </a:r>
            <a:r>
              <a:rPr lang="en-US" sz="2400" dirty="0">
                <a:latin typeface="+mn-lt"/>
              </a:rPr>
              <a:t>=1/40000</a:t>
            </a:r>
          </a:p>
          <a:p>
            <a:pPr algn="ctr"/>
            <a:r>
              <a:rPr lang="en-US" dirty="0" smtClean="0">
                <a:latin typeface="+mn-lt"/>
              </a:rPr>
              <a:t>Isobars </a:t>
            </a:r>
            <a:r>
              <a:rPr lang="en-US" dirty="0">
                <a:latin typeface="+mn-lt"/>
              </a:rPr>
              <a:t>with similar intensities are well </a:t>
            </a:r>
            <a:r>
              <a:rPr lang="en-US" dirty="0" smtClean="0">
                <a:latin typeface="+mn-lt"/>
              </a:rPr>
              <a:t>resolved </a:t>
            </a:r>
            <a:endParaRPr lang="en-US" dirty="0">
              <a:latin typeface="+mn-lt"/>
            </a:endParaRPr>
          </a:p>
        </p:txBody>
      </p:sp>
      <p:sp>
        <p:nvSpPr>
          <p:cNvPr id="19" name="CasellaDiTesto 15"/>
          <p:cNvSpPr txBox="1">
            <a:spLocks noChangeArrowheads="1"/>
          </p:cNvSpPr>
          <p:nvPr/>
        </p:nvSpPr>
        <p:spPr bwMode="auto">
          <a:xfrm>
            <a:off x="1785918" y="5929330"/>
            <a:ext cx="1260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latin typeface="Symbol" charset="0"/>
                <a:cs typeface="Symbol" charset="0"/>
              </a:rPr>
              <a:t>+D</a:t>
            </a:r>
            <a:r>
              <a:rPr lang="en-US" sz="1400" dirty="0"/>
              <a:t>M/M 1/40.000</a:t>
            </a:r>
          </a:p>
        </p:txBody>
      </p:sp>
      <p:sp>
        <p:nvSpPr>
          <p:cNvPr id="20" name="CasellaDiTesto 16"/>
          <p:cNvSpPr txBox="1">
            <a:spLocks noChangeArrowheads="1"/>
          </p:cNvSpPr>
          <p:nvPr/>
        </p:nvSpPr>
        <p:spPr bwMode="auto">
          <a:xfrm>
            <a:off x="357158" y="5929330"/>
            <a:ext cx="857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 smtClean="0">
                <a:latin typeface="Symbol" charset="0"/>
                <a:cs typeface="Symbol" charset="0"/>
              </a:rPr>
              <a:t>-</a:t>
            </a:r>
            <a:r>
              <a:rPr lang="en-US" sz="1400" dirty="0" smtClean="0"/>
              <a:t>M/M </a:t>
            </a:r>
            <a:r>
              <a:rPr lang="en-US" sz="1400" dirty="0"/>
              <a:t>1/40.000</a:t>
            </a:r>
          </a:p>
        </p:txBody>
      </p:sp>
      <p:cxnSp>
        <p:nvCxnSpPr>
          <p:cNvPr id="21" name="Connettore 2 20"/>
          <p:cNvCxnSpPr/>
          <p:nvPr/>
        </p:nvCxnSpPr>
        <p:spPr>
          <a:xfrm>
            <a:off x="1214414" y="6429396"/>
            <a:ext cx="71438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sellaDiTesto 18"/>
          <p:cNvSpPr txBox="1">
            <a:spLocks noChangeArrowheads="1"/>
          </p:cNvSpPr>
          <p:nvPr/>
        </p:nvSpPr>
        <p:spPr bwMode="auto">
          <a:xfrm>
            <a:off x="1214414" y="6072206"/>
            <a:ext cx="7152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FWtM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0" y="785794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Isobaric nuclei table</a:t>
            </a:r>
            <a:endParaRPr lang="en-US" sz="4400" dirty="0"/>
          </a:p>
        </p:txBody>
      </p:sp>
      <p:sp>
        <p:nvSpPr>
          <p:cNvPr id="65" name="CasellaDiTesto 64"/>
          <p:cNvSpPr txBox="1"/>
          <p:nvPr/>
        </p:nvSpPr>
        <p:spPr>
          <a:xfrm>
            <a:off x="6660232" y="515719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difference of relative mass  goes from 11500 up to 38500</a:t>
            </a:r>
            <a:endParaRPr lang="en-US" sz="1400" dirty="0"/>
          </a:p>
        </p:txBody>
      </p:sp>
      <p:cxnSp>
        <p:nvCxnSpPr>
          <p:cNvPr id="66" name="Connettore 4 65"/>
          <p:cNvCxnSpPr/>
          <p:nvPr/>
        </p:nvCxnSpPr>
        <p:spPr>
          <a:xfrm flipV="1">
            <a:off x="611560" y="3068960"/>
            <a:ext cx="2304256" cy="7200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8"/>
          <p:cNvSpPr txBox="1"/>
          <p:nvPr/>
        </p:nvSpPr>
        <p:spPr>
          <a:xfrm>
            <a:off x="323528" y="378904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Ba and La are 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resolved</a:t>
            </a:r>
            <a:endParaRPr lang="it-IT" sz="1400" dirty="0" smtClean="0"/>
          </a:p>
          <a:p>
            <a:r>
              <a:rPr lang="it-IT" sz="1400" dirty="0" smtClean="0"/>
              <a:t>A/</a:t>
            </a:r>
            <a:r>
              <a:rPr lang="it-IT" sz="1400" dirty="0" smtClean="0">
                <a:latin typeface="GreekC"/>
                <a:cs typeface="GreekC"/>
              </a:rPr>
              <a:t>∆</a:t>
            </a:r>
            <a:r>
              <a:rPr lang="it-IT" sz="1400" dirty="0" err="1" smtClean="0">
                <a:cs typeface="GreekC"/>
              </a:rPr>
              <a:t>A</a:t>
            </a:r>
            <a:r>
              <a:rPr lang="it-IT" sz="1400" dirty="0" smtClean="0">
                <a:cs typeface="GreekC"/>
              </a:rPr>
              <a:t> =348 000</a:t>
            </a:r>
            <a:endParaRPr lang="it-IT" sz="1400" dirty="0"/>
          </a:p>
        </p:txBody>
      </p:sp>
      <p:grpSp>
        <p:nvGrpSpPr>
          <p:cNvPr id="26" name="Gruppo 25"/>
          <p:cNvGrpSpPr/>
          <p:nvPr/>
        </p:nvGrpSpPr>
        <p:grpSpPr>
          <a:xfrm>
            <a:off x="5950436" y="215881"/>
            <a:ext cx="2907036" cy="605763"/>
            <a:chOff x="5950436" y="215881"/>
            <a:chExt cx="2907036" cy="605763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436" y="215882"/>
              <a:ext cx="899319" cy="569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15881"/>
              <a:ext cx="2125232" cy="605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o 35"/>
          <p:cNvGrpSpPr/>
          <p:nvPr/>
        </p:nvGrpSpPr>
        <p:grpSpPr>
          <a:xfrm>
            <a:off x="6234702" y="120471"/>
            <a:ext cx="2907036" cy="605763"/>
            <a:chOff x="5950436" y="215881"/>
            <a:chExt cx="2907036" cy="605763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436" y="215882"/>
              <a:ext cx="899319" cy="569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15881"/>
              <a:ext cx="2125232" cy="605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uppo 3083"/>
          <p:cNvGrpSpPr>
            <a:grpSpLocks/>
          </p:cNvGrpSpPr>
          <p:nvPr/>
        </p:nvGrpSpPr>
        <p:grpSpPr bwMode="auto">
          <a:xfrm>
            <a:off x="0" y="1928802"/>
            <a:ext cx="5214942" cy="3429024"/>
            <a:chOff x="12700" y="692150"/>
            <a:chExt cx="9144000" cy="5260975"/>
          </a:xfrm>
        </p:grpSpPr>
        <p:grpSp>
          <p:nvGrpSpPr>
            <p:cNvPr id="6" name="Gruppo 3076"/>
            <p:cNvGrpSpPr>
              <a:grpSpLocks/>
            </p:cNvGrpSpPr>
            <p:nvPr/>
          </p:nvGrpSpPr>
          <p:grpSpPr bwMode="auto">
            <a:xfrm>
              <a:off x="12700" y="692150"/>
              <a:ext cx="9144000" cy="5260975"/>
              <a:chOff x="12700" y="692150"/>
              <a:chExt cx="9144000" cy="5260975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0" y="692150"/>
                <a:ext cx="9144000" cy="526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ttangolo 9"/>
              <p:cNvSpPr/>
              <p:nvPr/>
            </p:nvSpPr>
            <p:spPr>
              <a:xfrm>
                <a:off x="2328863" y="1071563"/>
                <a:ext cx="574675" cy="23177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Rettangolo 10"/>
              <p:cNvSpPr/>
              <p:nvPr/>
            </p:nvSpPr>
            <p:spPr>
              <a:xfrm>
                <a:off x="4267200" y="1114425"/>
                <a:ext cx="576263" cy="23177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Rettangolo 11"/>
              <p:cNvSpPr/>
              <p:nvPr/>
            </p:nvSpPr>
            <p:spPr>
              <a:xfrm>
                <a:off x="1927225" y="3916363"/>
                <a:ext cx="576263" cy="23177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Rettangolo 12"/>
              <p:cNvSpPr/>
              <p:nvPr/>
            </p:nvSpPr>
            <p:spPr>
              <a:xfrm>
                <a:off x="3954463" y="4738688"/>
                <a:ext cx="574675" cy="23177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Cornice 6"/>
            <p:cNvSpPr/>
            <p:nvPr/>
          </p:nvSpPr>
          <p:spPr>
            <a:xfrm>
              <a:off x="2379663" y="1346200"/>
              <a:ext cx="134937" cy="312738"/>
            </a:xfrm>
            <a:prstGeom prst="frame">
              <a:avLst>
                <a:gd name="adj1" fmla="val 24218"/>
              </a:avLst>
            </a:prstGeom>
            <a:solidFill>
              <a:srgbClr val="FF6600"/>
            </a:solidFill>
            <a:ln w="28575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ornice 7"/>
            <p:cNvSpPr/>
            <p:nvPr/>
          </p:nvSpPr>
          <p:spPr>
            <a:xfrm rot="1444521">
              <a:off x="1857375" y="4140200"/>
              <a:ext cx="157163" cy="342900"/>
            </a:xfrm>
            <a:prstGeom prst="frame">
              <a:avLst>
                <a:gd name="adj1" fmla="val 19241"/>
              </a:avLst>
            </a:prstGeom>
            <a:solidFill>
              <a:srgbClr val="FF6600"/>
            </a:solidFill>
            <a:ln w="3810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Segnaposto numero diapositiva 2"/>
          <p:cNvSpPr txBox="1">
            <a:spLocks/>
          </p:cNvSpPr>
          <p:nvPr/>
        </p:nvSpPr>
        <p:spPr bwMode="auto">
          <a:xfrm>
            <a:off x="8102600" y="6356350"/>
            <a:ext cx="5842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A9CAD6-46DC-B247-BD67-1D0C228F59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" name="Gruppo 15"/>
          <p:cNvGrpSpPr>
            <a:grpSpLocks/>
          </p:cNvGrpSpPr>
          <p:nvPr/>
        </p:nvGrpSpPr>
        <p:grpSpPr bwMode="auto">
          <a:xfrm>
            <a:off x="642910" y="3000372"/>
            <a:ext cx="1778000" cy="369887"/>
            <a:chOff x="1233011" y="2421474"/>
            <a:chExt cx="1777949" cy="369332"/>
          </a:xfrm>
        </p:grpSpPr>
        <p:sp>
          <p:nvSpPr>
            <p:cNvPr id="17" name="CasellaDiTesto 22"/>
            <p:cNvSpPr txBox="1">
              <a:spLocks noChangeArrowheads="1"/>
            </p:cNvSpPr>
            <p:nvPr/>
          </p:nvSpPr>
          <p:spPr bwMode="auto">
            <a:xfrm>
              <a:off x="1887974" y="2421474"/>
              <a:ext cx="11229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b="1" dirty="0" err="1">
                  <a:solidFill>
                    <a:srgbClr val="3366FF"/>
                  </a:solidFill>
                </a:rPr>
                <a:t>Multipole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  <p:cxnSp>
          <p:nvCxnSpPr>
            <p:cNvPr id="18" name="Connettore 2 17"/>
            <p:cNvCxnSpPr>
              <a:stCxn id="17" idx="1"/>
            </p:cNvCxnSpPr>
            <p:nvPr/>
          </p:nvCxnSpPr>
          <p:spPr>
            <a:xfrm flipH="1">
              <a:off x="1233011" y="2606932"/>
              <a:ext cx="655618" cy="110958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o 18"/>
          <p:cNvGrpSpPr>
            <a:grpSpLocks/>
          </p:cNvGrpSpPr>
          <p:nvPr/>
        </p:nvGrpSpPr>
        <p:grpSpPr bwMode="auto">
          <a:xfrm>
            <a:off x="1643042" y="2428868"/>
            <a:ext cx="1214446" cy="2000263"/>
            <a:chOff x="2904068" y="1684867"/>
            <a:chExt cx="3733902" cy="2878669"/>
          </a:xfrm>
        </p:grpSpPr>
        <p:sp>
          <p:nvSpPr>
            <p:cNvPr id="20" name="CasellaDiTesto 18"/>
            <p:cNvSpPr txBox="1">
              <a:spLocks noChangeArrowheads="1"/>
            </p:cNvSpPr>
            <p:nvPr/>
          </p:nvSpPr>
          <p:spPr bwMode="auto">
            <a:xfrm>
              <a:off x="5401734" y="3217336"/>
              <a:ext cx="1236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b="1" dirty="0" err="1">
                  <a:solidFill>
                    <a:srgbClr val="3366FF"/>
                  </a:solidFill>
                </a:rPr>
                <a:t>Sextupoles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  <p:cxnSp>
          <p:nvCxnSpPr>
            <p:cNvPr id="21" name="Connettore 2 20"/>
            <p:cNvCxnSpPr/>
            <p:nvPr/>
          </p:nvCxnSpPr>
          <p:spPr>
            <a:xfrm flipH="1">
              <a:off x="2904068" y="3386043"/>
              <a:ext cx="2497205" cy="1177493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flipH="1" flipV="1">
              <a:off x="3454945" y="1684867"/>
              <a:ext cx="1946328" cy="1701176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o 24"/>
          <p:cNvGrpSpPr>
            <a:grpSpLocks/>
          </p:cNvGrpSpPr>
          <p:nvPr/>
        </p:nvGrpSpPr>
        <p:grpSpPr bwMode="auto">
          <a:xfrm>
            <a:off x="2500298" y="4000504"/>
            <a:ext cx="1500198" cy="785818"/>
            <a:chOff x="-243877" y="2461406"/>
            <a:chExt cx="3102773" cy="962987"/>
          </a:xfrm>
        </p:grpSpPr>
        <p:sp>
          <p:nvSpPr>
            <p:cNvPr id="26" name="CasellaDiTesto 3080"/>
            <p:cNvSpPr txBox="1">
              <a:spLocks noChangeArrowheads="1"/>
            </p:cNvSpPr>
            <p:nvPr/>
          </p:nvSpPr>
          <p:spPr bwMode="auto">
            <a:xfrm>
              <a:off x="-61362" y="2461406"/>
              <a:ext cx="2920258" cy="645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</a:rPr>
                <a:t>Selection slits</a:t>
              </a:r>
            </a:p>
          </p:txBody>
        </p:sp>
        <p:cxnSp>
          <p:nvCxnSpPr>
            <p:cNvPr id="27" name="Connettore 2 26"/>
            <p:cNvCxnSpPr>
              <a:stCxn id="26" idx="1"/>
            </p:cNvCxnSpPr>
            <p:nvPr/>
          </p:nvCxnSpPr>
          <p:spPr>
            <a:xfrm rot="10800000" flipV="1">
              <a:off x="-243877" y="2783993"/>
              <a:ext cx="182514" cy="6404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o 27"/>
          <p:cNvGrpSpPr>
            <a:grpSpLocks/>
          </p:cNvGrpSpPr>
          <p:nvPr/>
        </p:nvGrpSpPr>
        <p:grpSpPr bwMode="auto">
          <a:xfrm>
            <a:off x="1428728" y="1000108"/>
            <a:ext cx="1566862" cy="1346200"/>
            <a:chOff x="3191933" y="0"/>
            <a:chExt cx="1567521" cy="1346200"/>
          </a:xfrm>
        </p:grpSpPr>
        <p:sp>
          <p:nvSpPr>
            <p:cNvPr id="29" name="CasellaDiTesto 3"/>
            <p:cNvSpPr txBox="1">
              <a:spLocks noChangeArrowheads="1"/>
            </p:cNvSpPr>
            <p:nvPr/>
          </p:nvSpPr>
          <p:spPr bwMode="auto">
            <a:xfrm>
              <a:off x="3335867" y="0"/>
              <a:ext cx="14235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b="1">
                  <a:solidFill>
                    <a:srgbClr val="0000FF"/>
                  </a:solidFill>
                </a:rPr>
                <a:t>Quadrupoles</a:t>
              </a:r>
            </a:p>
          </p:txBody>
        </p:sp>
        <p:cxnSp>
          <p:nvCxnSpPr>
            <p:cNvPr id="30" name="Connettore 2 29"/>
            <p:cNvCxnSpPr/>
            <p:nvPr/>
          </p:nvCxnSpPr>
          <p:spPr>
            <a:xfrm>
              <a:off x="4046367" y="369888"/>
              <a:ext cx="93701" cy="976312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>
              <a:stCxn id="29" idx="2"/>
            </p:cNvCxnSpPr>
            <p:nvPr/>
          </p:nvCxnSpPr>
          <p:spPr>
            <a:xfrm flipH="1">
              <a:off x="3191933" y="369888"/>
              <a:ext cx="856022" cy="976312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o 31"/>
          <p:cNvGrpSpPr>
            <a:grpSpLocks/>
          </p:cNvGrpSpPr>
          <p:nvPr/>
        </p:nvGrpSpPr>
        <p:grpSpPr bwMode="auto">
          <a:xfrm>
            <a:off x="0" y="1142984"/>
            <a:ext cx="979487" cy="2932113"/>
            <a:chOff x="211662" y="184666"/>
            <a:chExt cx="979755" cy="2931067"/>
          </a:xfrm>
        </p:grpSpPr>
        <p:sp>
          <p:nvSpPr>
            <p:cNvPr id="33" name="CasellaDiTesto 10"/>
            <p:cNvSpPr txBox="1">
              <a:spLocks noChangeArrowheads="1"/>
            </p:cNvSpPr>
            <p:nvPr/>
          </p:nvSpPr>
          <p:spPr bwMode="auto">
            <a:xfrm>
              <a:off x="211662" y="184666"/>
              <a:ext cx="97975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2000" b="1" dirty="0">
                  <a:solidFill>
                    <a:srgbClr val="FF6600"/>
                  </a:solidFill>
                </a:rPr>
                <a:t>Dipoles</a:t>
              </a:r>
            </a:p>
          </p:txBody>
        </p:sp>
        <p:cxnSp>
          <p:nvCxnSpPr>
            <p:cNvPr id="34" name="Connettore 2 33"/>
            <p:cNvCxnSpPr/>
            <p:nvPr/>
          </p:nvCxnSpPr>
          <p:spPr>
            <a:xfrm>
              <a:off x="668987" y="625834"/>
              <a:ext cx="68281" cy="2489899"/>
            </a:xfrm>
            <a:prstGeom prst="straightConnector1">
              <a:avLst/>
            </a:prstGeom>
            <a:ln w="38100" cmpd="sng">
              <a:solidFill>
                <a:srgbClr val="FF66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34"/>
            <p:cNvCxnSpPr/>
            <p:nvPr/>
          </p:nvCxnSpPr>
          <p:spPr>
            <a:xfrm>
              <a:off x="668987" y="692485"/>
              <a:ext cx="500199" cy="712534"/>
            </a:xfrm>
            <a:prstGeom prst="straightConnector1">
              <a:avLst/>
            </a:prstGeom>
            <a:ln w="38100" cmpd="sng">
              <a:solidFill>
                <a:srgbClr val="FF66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5181569" y="1357298"/>
            <a:ext cx="39624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+mn-lt"/>
                <a:cs typeface="Arial" panose="020B0604020202020204" pitchFamily="34" charset="0"/>
              </a:rPr>
              <a:t>A Scaled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up </a:t>
            </a:r>
            <a:r>
              <a:rPr lang="en-US" dirty="0">
                <a:latin typeface="+mn-lt"/>
                <a:cs typeface="Arial" panose="020B0604020202020204" pitchFamily="34" charset="0"/>
              </a:rPr>
              <a:t>version of the separator designed by Cary 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Davids</a:t>
            </a:r>
            <a:r>
              <a:rPr lang="en-U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for CARIBU project</a:t>
            </a:r>
            <a:r>
              <a:rPr lang="en-US" dirty="0">
                <a:latin typeface="+mn-lt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Argonne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0" y="35716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High Resolution Mass Separator</a:t>
            </a:r>
            <a:endParaRPr lang="en-US" sz="4400" dirty="0"/>
          </a:p>
        </p:txBody>
      </p:sp>
      <p:graphicFrame>
        <p:nvGraphicFramePr>
          <p:cNvPr id="40" name="Group 193"/>
          <p:cNvGraphicFramePr>
            <a:graphicFrameLocks noGrp="1"/>
          </p:cNvGraphicFramePr>
          <p:nvPr/>
        </p:nvGraphicFramePr>
        <p:xfrm>
          <a:off x="4429124" y="3429000"/>
          <a:ext cx="4286280" cy="2743236"/>
        </p:xfrm>
        <a:graphic>
          <a:graphicData uri="http://schemas.openxmlformats.org/drawingml/2006/table">
            <a:tbl>
              <a:tblPr/>
              <a:tblGrid>
                <a:gridCol w="1921294"/>
                <a:gridCol w="1051713"/>
                <a:gridCol w="1313273"/>
              </a:tblGrid>
              <a:tr h="285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Parameters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CARIBU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SPES-LNL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Bending radius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500 mm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1500 mm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Beam Energy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50 keV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260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keV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Magnetic field A=20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2.9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kGauss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2.2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kGauss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Magnetic field A=200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9.1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kGauss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6.9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kGauss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548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Bending</a:t>
                      </a:r>
                      <a:r>
                        <a:rPr lang="en-US" sz="1400" dirty="0" smtClean="0"/>
                        <a:t> angle</a:t>
                      </a:r>
                      <a:endParaRPr lang="en-US" sz="1400" dirty="0"/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60°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80°</a:t>
                      </a:r>
                      <a:endParaRPr lang="en-US" sz="14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Entrance/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exit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 angle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23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28.4°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Pole gap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80 mm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&lt;80 mm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Pole width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620 mm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&lt;640 mm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CasellaDiTesto 41"/>
          <p:cNvSpPr txBox="1"/>
          <p:nvPr/>
        </p:nvSpPr>
        <p:spPr>
          <a:xfrm>
            <a:off x="5220072" y="27809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Beam entry</a:t>
            </a:r>
            <a:endParaRPr lang="en-US" sz="1400" b="1" dirty="0"/>
          </a:p>
        </p:txBody>
      </p:sp>
      <p:cxnSp>
        <p:nvCxnSpPr>
          <p:cNvPr id="43" name="Connettore 2 42"/>
          <p:cNvCxnSpPr/>
          <p:nvPr/>
        </p:nvCxnSpPr>
        <p:spPr>
          <a:xfrm flipH="1">
            <a:off x="3563888" y="2780928"/>
            <a:ext cx="1872208" cy="0"/>
          </a:xfrm>
          <a:prstGeom prst="straightConnector1">
            <a:avLst/>
          </a:prstGeom>
          <a:ln w="38100">
            <a:solidFill>
              <a:srgbClr val="31FF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7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85926"/>
            <a:ext cx="8075522" cy="48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4"/>
          <p:cNvSpPr txBox="1">
            <a:spLocks noChangeArrowheads="1"/>
          </p:cNvSpPr>
          <p:nvPr/>
        </p:nvSpPr>
        <p:spPr bwMode="auto">
          <a:xfrm>
            <a:off x="3286116" y="1285860"/>
            <a:ext cx="5202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/>
              <a:t>Mass </a:t>
            </a:r>
            <a:r>
              <a:rPr lang="en-US" sz="2400" dirty="0">
                <a:latin typeface="Symbol" charset="0"/>
                <a:cs typeface="Symbol" charset="0"/>
              </a:rPr>
              <a:t>D</a:t>
            </a:r>
            <a:r>
              <a:rPr lang="en-US" sz="2400" dirty="0"/>
              <a:t>M/M= 2.5 10</a:t>
            </a:r>
            <a:r>
              <a:rPr lang="en-US" sz="2400" baseline="30000" dirty="0"/>
              <a:t>-5 </a:t>
            </a:r>
            <a:r>
              <a:rPr lang="en-US" sz="2400" dirty="0">
                <a:sym typeface="Wingdings" charset="0"/>
              </a:rPr>
              <a:t></a:t>
            </a:r>
            <a:r>
              <a:rPr lang="en-US" sz="2400" dirty="0" smtClean="0">
                <a:sym typeface="Wingdings" charset="0"/>
              </a:rPr>
              <a:t>1/40000    </a:t>
            </a:r>
            <a:r>
              <a:rPr lang="el-GR" sz="2400" dirty="0" smtClean="0">
                <a:sym typeface="Wingdings" charset="0"/>
              </a:rPr>
              <a:t>ΔΕ</a:t>
            </a:r>
            <a:r>
              <a:rPr lang="it-IT" sz="2400" dirty="0" smtClean="0">
                <a:sym typeface="Wingdings" charset="0"/>
              </a:rPr>
              <a:t>=0</a:t>
            </a:r>
            <a:endParaRPr lang="en-US" sz="2400" baseline="30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643042" y="385762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357554" y="307181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500694" y="414338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857620" y="535782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42844" y="500042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Gios</a:t>
            </a:r>
            <a:r>
              <a:rPr lang="en-US" sz="4400" dirty="0" smtClean="0"/>
              <a:t> simulations</a:t>
            </a:r>
            <a:endParaRPr lang="en-US" sz="4400" dirty="0"/>
          </a:p>
        </p:txBody>
      </p:sp>
      <p:grpSp>
        <p:nvGrpSpPr>
          <p:cNvPr id="11" name="Gruppo 10"/>
          <p:cNvGrpSpPr/>
          <p:nvPr/>
        </p:nvGrpSpPr>
        <p:grpSpPr>
          <a:xfrm>
            <a:off x="5950436" y="215881"/>
            <a:ext cx="2907036" cy="605763"/>
            <a:chOff x="5950436" y="215881"/>
            <a:chExt cx="2907036" cy="605763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436" y="215882"/>
              <a:ext cx="899319" cy="569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15881"/>
              <a:ext cx="2125232" cy="605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0" y="357166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By-Pass</a:t>
            </a:r>
            <a:endParaRPr lang="it-IT" sz="4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14282" y="1142984"/>
            <a:ext cx="87868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installation of the bypass line is necessary because </a:t>
            </a:r>
            <a:r>
              <a:rPr lang="it-IT" sz="2400" dirty="0" smtClean="0"/>
              <a:t>:</a:t>
            </a:r>
          </a:p>
          <a:p>
            <a:endParaRPr lang="it-IT" sz="2400" dirty="0" smtClean="0"/>
          </a:p>
          <a:p>
            <a:pPr marL="4219575" indent="-361950"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en-US" dirty="0" smtClean="0"/>
              <a:t>The system can operate even if the installation of the HRMS is not complete;</a:t>
            </a:r>
            <a:endParaRPr lang="it-IT" dirty="0" smtClean="0"/>
          </a:p>
          <a:p>
            <a:pPr marL="4219575" indent="-361950"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en-US" dirty="0" smtClean="0"/>
              <a:t>The line can be used to transport the low energy beam into another experimental hall;</a:t>
            </a:r>
          </a:p>
          <a:p>
            <a:pPr marL="4219575" indent="-361950">
              <a:buFont typeface="Arial" pitchFamily="34" charset="0"/>
              <a:buChar char="•"/>
            </a:pPr>
            <a:r>
              <a:rPr lang="en-US" dirty="0" smtClean="0"/>
              <a:t>The line bypasses the HRMS when it is not needed.</a:t>
            </a:r>
            <a:r>
              <a:rPr lang="it-IT" dirty="0" smtClean="0"/>
              <a:t>			</a:t>
            </a:r>
          </a:p>
          <a:p>
            <a:endParaRPr lang="it-IT" dirty="0"/>
          </a:p>
        </p:txBody>
      </p:sp>
      <p:pic>
        <p:nvPicPr>
          <p:cNvPr id="7" name="Immagine 6" descr="bypa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714752"/>
            <a:ext cx="5929322" cy="2985687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 rot="5400000">
            <a:off x="5787240" y="3642520"/>
            <a:ext cx="571504" cy="1588"/>
          </a:xfrm>
          <a:prstGeom prst="straightConnector1">
            <a:avLst/>
          </a:prstGeom>
          <a:ln w="38100">
            <a:solidFill>
              <a:srgbClr val="31FF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rot="5400000">
            <a:off x="5787240" y="4714090"/>
            <a:ext cx="571504" cy="1588"/>
          </a:xfrm>
          <a:prstGeom prst="straightConnector1">
            <a:avLst/>
          </a:prstGeom>
          <a:ln w="38100">
            <a:solidFill>
              <a:srgbClr val="31FF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rot="10800000">
            <a:off x="3857620" y="5286388"/>
            <a:ext cx="1785950" cy="1588"/>
          </a:xfrm>
          <a:prstGeom prst="straightConnector1">
            <a:avLst/>
          </a:prstGeom>
          <a:ln w="38100">
            <a:solidFill>
              <a:srgbClr val="31FF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rot="5400000">
            <a:off x="3036877" y="6035693"/>
            <a:ext cx="1357322" cy="1588"/>
          </a:xfrm>
          <a:prstGeom prst="straightConnector1">
            <a:avLst/>
          </a:prstGeom>
          <a:ln w="38100">
            <a:solidFill>
              <a:srgbClr val="31FF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/>
          <p:cNvGrpSpPr/>
          <p:nvPr/>
        </p:nvGrpSpPr>
        <p:grpSpPr>
          <a:xfrm>
            <a:off x="5950436" y="215881"/>
            <a:ext cx="2907036" cy="605763"/>
            <a:chOff x="5950436" y="215881"/>
            <a:chExt cx="2907036" cy="605763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436" y="215882"/>
              <a:ext cx="899319" cy="569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15881"/>
              <a:ext cx="2125232" cy="605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CasellaDiTesto 15"/>
          <p:cNvSpPr txBox="1"/>
          <p:nvPr/>
        </p:nvSpPr>
        <p:spPr>
          <a:xfrm>
            <a:off x="683568" y="24928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HRMS</a:t>
            </a:r>
            <a:endParaRPr lang="it-IT" dirty="0"/>
          </a:p>
        </p:txBody>
      </p:sp>
      <p:cxnSp>
        <p:nvCxnSpPr>
          <p:cNvPr id="17" name="Connettore 2 16"/>
          <p:cNvCxnSpPr/>
          <p:nvPr/>
        </p:nvCxnSpPr>
        <p:spPr>
          <a:xfrm>
            <a:off x="1115616" y="2852936"/>
            <a:ext cx="360040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0" y="357166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By-Pass</a:t>
            </a:r>
            <a:endParaRPr lang="it-IT" sz="4400" dirty="0"/>
          </a:p>
        </p:txBody>
      </p:sp>
      <p:pic>
        <p:nvPicPr>
          <p:cNvPr id="9" name="Immagin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4271971" cy="310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5143504" y="1500174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the beam cooler capabilities are maintained</a:t>
            </a:r>
          </a:p>
        </p:txBody>
      </p:sp>
      <p:pic>
        <p:nvPicPr>
          <p:cNvPr id="8" name="Immagin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286124"/>
            <a:ext cx="40719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0" y="5085184"/>
            <a:ext cx="47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Only two bending magnets are required </a:t>
            </a:r>
            <a:endParaRPr lang="en-US" dirty="0"/>
          </a:p>
        </p:txBody>
      </p:sp>
      <p:cxnSp>
        <p:nvCxnSpPr>
          <p:cNvPr id="11" name="Connettore 2 10"/>
          <p:cNvCxnSpPr/>
          <p:nvPr/>
        </p:nvCxnSpPr>
        <p:spPr>
          <a:xfrm rot="5400000">
            <a:off x="3215472" y="1070752"/>
            <a:ext cx="571504" cy="1588"/>
          </a:xfrm>
          <a:prstGeom prst="straightConnector1">
            <a:avLst/>
          </a:prstGeom>
          <a:ln w="38100">
            <a:solidFill>
              <a:srgbClr val="31FF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rot="5400000">
            <a:off x="929456" y="4642652"/>
            <a:ext cx="571504" cy="1588"/>
          </a:xfrm>
          <a:prstGeom prst="straightConnector1">
            <a:avLst/>
          </a:prstGeom>
          <a:ln w="38100">
            <a:solidFill>
              <a:srgbClr val="31FF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rot="5400000">
            <a:off x="7644628" y="3071016"/>
            <a:ext cx="571504" cy="1588"/>
          </a:xfrm>
          <a:prstGeom prst="straightConnector1">
            <a:avLst/>
          </a:prstGeom>
          <a:ln w="38100">
            <a:solidFill>
              <a:srgbClr val="31FF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rot="5400000">
            <a:off x="5072860" y="6428602"/>
            <a:ext cx="571504" cy="1588"/>
          </a:xfrm>
          <a:prstGeom prst="straightConnector1">
            <a:avLst/>
          </a:prstGeom>
          <a:ln w="38100">
            <a:solidFill>
              <a:srgbClr val="31FF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o 12"/>
          <p:cNvGrpSpPr/>
          <p:nvPr/>
        </p:nvGrpSpPr>
        <p:grpSpPr>
          <a:xfrm>
            <a:off x="5950436" y="215881"/>
            <a:ext cx="2907036" cy="605763"/>
            <a:chOff x="5950436" y="215881"/>
            <a:chExt cx="2907036" cy="605763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436" y="215882"/>
              <a:ext cx="899319" cy="569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15881"/>
              <a:ext cx="2125232" cy="605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 descr="bypasscame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571472" y="3000372"/>
            <a:ext cx="7929618" cy="3330041"/>
          </a:xfrm>
          <a:prstGeom prst="rect">
            <a:avLst/>
          </a:prstGeom>
        </p:spPr>
      </p:pic>
      <p:pic>
        <p:nvPicPr>
          <p:cNvPr id="9" name="Immagine 8" descr="bypasslowenergyzoom.png"/>
          <p:cNvPicPr>
            <a:picLocks noChangeAspect="1"/>
          </p:cNvPicPr>
          <p:nvPr/>
        </p:nvPicPr>
        <p:blipFill>
          <a:blip r:embed="rId3" cstate="print"/>
          <a:srcRect l="23437" r="4687"/>
          <a:stretch>
            <a:fillRect/>
          </a:stretch>
        </p:blipFill>
        <p:spPr>
          <a:xfrm>
            <a:off x="6357950" y="928670"/>
            <a:ext cx="2572093" cy="1785950"/>
          </a:xfrm>
          <a:prstGeom prst="rect">
            <a:avLst/>
          </a:prstGeom>
          <a:ln w="34925">
            <a:solidFill>
              <a:srgbClr val="FFFF00"/>
            </a:solidFill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31F06-2F64-43A4-B3E9-0C5B1C544221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14282" y="1285860"/>
            <a:ext cx="5429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setup shows how it is possible to use the bypass </a:t>
            </a:r>
          </a:p>
          <a:p>
            <a:r>
              <a:rPr lang="en-US" dirty="0" smtClean="0"/>
              <a:t>line to transfer low energy beam to another experimental hall.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4500562" y="4786322"/>
            <a:ext cx="2428892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rot="5400000" flipH="1" flipV="1">
            <a:off x="3536149" y="4822041"/>
            <a:ext cx="928694" cy="714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2143108" y="5429264"/>
            <a:ext cx="1000132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rot="10800000">
            <a:off x="2643174" y="3857628"/>
            <a:ext cx="257176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5400000">
            <a:off x="4644232" y="3571082"/>
            <a:ext cx="1714512" cy="1588"/>
          </a:xfrm>
          <a:prstGeom prst="straightConnector1">
            <a:avLst/>
          </a:prstGeom>
          <a:ln w="38100">
            <a:solidFill>
              <a:srgbClr val="31FF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rot="10800000">
            <a:off x="4429124" y="4500570"/>
            <a:ext cx="785818" cy="1588"/>
          </a:xfrm>
          <a:prstGeom prst="straightConnector1">
            <a:avLst/>
          </a:prstGeom>
          <a:ln w="38100">
            <a:solidFill>
              <a:srgbClr val="31FF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rot="5400000">
            <a:off x="3357554" y="4643446"/>
            <a:ext cx="857256" cy="714380"/>
          </a:xfrm>
          <a:prstGeom prst="straightConnector1">
            <a:avLst/>
          </a:prstGeom>
          <a:ln w="38100">
            <a:solidFill>
              <a:srgbClr val="31FF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rot="16200000" flipH="1">
            <a:off x="3251191" y="6250007"/>
            <a:ext cx="500066" cy="1588"/>
          </a:xfrm>
          <a:prstGeom prst="straightConnector1">
            <a:avLst/>
          </a:prstGeom>
          <a:ln w="38100">
            <a:solidFill>
              <a:srgbClr val="31FF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V="1">
            <a:off x="3643306" y="2786058"/>
            <a:ext cx="3143272" cy="2515149"/>
          </a:xfrm>
          <a:prstGeom prst="straightConnector1">
            <a:avLst/>
          </a:prstGeom>
          <a:ln w="34925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214282" y="357166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By-Pass</a:t>
            </a:r>
            <a:endParaRPr lang="it-IT" sz="4400" dirty="0"/>
          </a:p>
        </p:txBody>
      </p:sp>
      <p:cxnSp>
        <p:nvCxnSpPr>
          <p:cNvPr id="47" name="Connettore 2 46"/>
          <p:cNvCxnSpPr/>
          <p:nvPr/>
        </p:nvCxnSpPr>
        <p:spPr>
          <a:xfrm rot="5400000">
            <a:off x="4857752" y="3286124"/>
            <a:ext cx="85725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214282" y="235743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lines =&gt; Low energy beam</a:t>
            </a:r>
            <a:endParaRPr lang="en-US" dirty="0"/>
          </a:p>
        </p:txBody>
      </p:sp>
      <p:sp>
        <p:nvSpPr>
          <p:cNvPr id="2" name="Rettangolo 1"/>
          <p:cNvSpPr/>
          <p:nvPr/>
        </p:nvSpPr>
        <p:spPr>
          <a:xfrm>
            <a:off x="3143240" y="5301207"/>
            <a:ext cx="500066" cy="64807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uppo 20"/>
          <p:cNvGrpSpPr/>
          <p:nvPr/>
        </p:nvGrpSpPr>
        <p:grpSpPr>
          <a:xfrm>
            <a:off x="5950436" y="215881"/>
            <a:ext cx="2907036" cy="605763"/>
            <a:chOff x="5950436" y="215881"/>
            <a:chExt cx="2907036" cy="605763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436" y="215882"/>
              <a:ext cx="899319" cy="569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15881"/>
              <a:ext cx="2125232" cy="605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11264</TotalTime>
  <Words>752</Words>
  <Application>Microsoft Office PowerPoint</Application>
  <PresentationFormat>Presentazione su schermo (4:3)</PresentationFormat>
  <Paragraphs>210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Equinozio</vt:lpstr>
      <vt:lpstr>The Medium and High resolution mass separators for SPES facility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Separatore a Media risoluzione per il Pregetto SPES</dc:title>
  <dc:creator>Zioant</dc:creator>
  <cp:lastModifiedBy>Antonio</cp:lastModifiedBy>
  <cp:revision>821</cp:revision>
  <dcterms:created xsi:type="dcterms:W3CDTF">2014-02-26T17:18:52Z</dcterms:created>
  <dcterms:modified xsi:type="dcterms:W3CDTF">2014-05-25T19:00:49Z</dcterms:modified>
</cp:coreProperties>
</file>