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5" r:id="rId4"/>
    <p:sldId id="488" r:id="rId5"/>
    <p:sldId id="476" r:id="rId6"/>
    <p:sldId id="471" r:id="rId7"/>
    <p:sldId id="387" r:id="rId8"/>
    <p:sldId id="448" r:id="rId9"/>
    <p:sldId id="494" r:id="rId10"/>
    <p:sldId id="442" r:id="rId11"/>
    <p:sldId id="415" r:id="rId12"/>
    <p:sldId id="443" r:id="rId13"/>
    <p:sldId id="444" r:id="rId14"/>
    <p:sldId id="467" r:id="rId15"/>
    <p:sldId id="470" r:id="rId16"/>
    <p:sldId id="491" r:id="rId17"/>
    <p:sldId id="492" r:id="rId18"/>
    <p:sldId id="449" r:id="rId19"/>
    <p:sldId id="458" r:id="rId20"/>
    <p:sldId id="459" r:id="rId21"/>
    <p:sldId id="440" r:id="rId22"/>
    <p:sldId id="464" r:id="rId23"/>
    <p:sldId id="472" r:id="rId24"/>
    <p:sldId id="493" r:id="rId25"/>
    <p:sldId id="435" r:id="rId26"/>
    <p:sldId id="437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66"/>
    <a:srgbClr val="666699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4" autoAdjust="0"/>
    <p:restoredTop sz="94660"/>
  </p:normalViewPr>
  <p:slideViewPr>
    <p:cSldViewPr>
      <p:cViewPr varScale="1">
        <p:scale>
          <a:sx n="103" d="100"/>
          <a:sy n="103" d="100"/>
        </p:scale>
        <p:origin x="444" y="1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berto\AppData\Local\Temp\PIS_EMITTANZA_SEMPLIFICATA.xlsx" TargetMode="External"/><Relationship Id="rId1" Type="http://schemas.openxmlformats.org/officeDocument/2006/relationships/image" Target="../media/image49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berto\AppData\Local\Temp\SIS_EMITTANCE_SEMPLIFIC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39031827979804"/>
          <c:y val="7.7644995910654185E-2"/>
          <c:w val="0.81026645780303297"/>
          <c:h val="0.7445178885276541"/>
        </c:manualLayout>
      </c:layout>
      <c:scatterChart>
        <c:scatterStyle val="lineMarker"/>
        <c:varyColors val="0"/>
        <c:ser>
          <c:idx val="1"/>
          <c:order val="0"/>
          <c:tx>
            <c:v>emittance RMS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triangle"/>
            <c:size val="7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EXPERIMENTAL_DATA!$C$136:$C$142</c:f>
              <c:numCache>
                <c:formatCode>0.0</c:formatCode>
                <c:ptCount val="7"/>
                <c:pt idx="0">
                  <c:v>85.3</c:v>
                </c:pt>
                <c:pt idx="1">
                  <c:v>73.699999999999989</c:v>
                </c:pt>
                <c:pt idx="2">
                  <c:v>62.1</c:v>
                </c:pt>
                <c:pt idx="3">
                  <c:v>50.5</c:v>
                </c:pt>
                <c:pt idx="4">
                  <c:v>38.900000000000006</c:v>
                </c:pt>
                <c:pt idx="5">
                  <c:v>27.299999999999997</c:v>
                </c:pt>
                <c:pt idx="6">
                  <c:v>15.700000000000003</c:v>
                </c:pt>
              </c:numCache>
            </c:numRef>
          </c:xVal>
          <c:yVal>
            <c:numRef>
              <c:f>EXPERIMENTAL_DATA!$D$136:$D$142</c:f>
              <c:numCache>
                <c:formatCode>0.000</c:formatCode>
                <c:ptCount val="7"/>
                <c:pt idx="0">
                  <c:v>7.31</c:v>
                </c:pt>
                <c:pt idx="1">
                  <c:v>4.828666666666666</c:v>
                </c:pt>
                <c:pt idx="2">
                  <c:v>5.4296666666666669</c:v>
                </c:pt>
                <c:pt idx="3">
                  <c:v>7.4466666666666663</c:v>
                </c:pt>
                <c:pt idx="4">
                  <c:v>9.8723333333333336</c:v>
                </c:pt>
                <c:pt idx="5">
                  <c:v>13.090666666666666</c:v>
                </c:pt>
                <c:pt idx="6">
                  <c:v>14.917666666666667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024192"/>
        <c:axId val="129026152"/>
      </c:scatterChart>
      <c:valAx>
        <c:axId val="129024192"/>
        <c:scaling>
          <c:orientation val="minMax"/>
          <c:max val="9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b="0"/>
                  <a:t>electrode - ion source distance (mm)</a:t>
                </a:r>
              </a:p>
            </c:rich>
          </c:tx>
          <c:layout>
            <c:manualLayout>
              <c:xMode val="edge"/>
              <c:yMode val="edge"/>
              <c:x val="0.3281834026130972"/>
              <c:y val="0.92017323249129013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29026152"/>
        <c:crosses val="autoZero"/>
        <c:crossBetween val="midCat"/>
        <c:majorUnit val="5"/>
      </c:valAx>
      <c:valAx>
        <c:axId val="129026152"/>
        <c:scaling>
          <c:orientation val="minMax"/>
          <c:max val="25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 b="0" baseline="0"/>
                  <a:t>emittance RMS (</a:t>
                </a:r>
                <a:r>
                  <a:rPr lang="it-IT" b="0" baseline="0">
                    <a:latin typeface="Symbol" pitchFamily="18" charset="2"/>
                  </a:rPr>
                  <a:t>p</a:t>
                </a:r>
                <a:r>
                  <a:rPr lang="it-IT" b="0" baseline="0"/>
                  <a:t> mm mrad)</a:t>
                </a:r>
                <a:endParaRPr lang="it-IT" b="0"/>
              </a:p>
            </c:rich>
          </c:tx>
          <c:layout>
            <c:manualLayout>
              <c:xMode val="edge"/>
              <c:yMode val="edge"/>
              <c:x val="2.0520524319777977E-2"/>
              <c:y val="0.17341728911900375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129024192"/>
        <c:crosses val="autoZero"/>
        <c:crossBetween val="midCat"/>
      </c:valAx>
      <c:spPr>
        <a:solidFill>
          <a:schemeClr val="bg1"/>
        </a:solidFill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0811009521737647"/>
          <c:y val="0.15549732850386963"/>
          <c:w val="0.26683608326931685"/>
          <c:h val="6.5846384373000416E-2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100"/>
          </a:pPr>
          <a:endParaRPr lang="it-IT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  <a:ln w="12700">
      <a:solidFill>
        <a:schemeClr val="tx2"/>
      </a:solidFill>
    </a:ln>
  </c:spPr>
  <c:txPr>
    <a:bodyPr/>
    <a:lstStyle/>
    <a:p>
      <a:pPr>
        <a:defRPr sz="1200"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7352467048077"/>
          <c:y val="7.2942849294040046E-2"/>
          <c:w val="0.81026637284759551"/>
          <c:h val="0.7398158564789924"/>
        </c:manualLayout>
      </c:layout>
      <c:scatterChart>
        <c:scatterStyle val="lineMarker"/>
        <c:varyColors val="0"/>
        <c:ser>
          <c:idx val="1"/>
          <c:order val="0"/>
          <c:tx>
            <c:v>emittance RMS</c:v>
          </c:tx>
          <c:spPr>
            <a:ln w="12700" cap="rnd" cmpd="sng" algn="ctr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triangle"/>
            <c:size val="7"/>
            <c:spPr>
              <a:solidFill>
                <a:schemeClr val="accent4"/>
              </a:soli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EXPERIMENTAL_DATA!$C$63:$C$67</c:f>
              <c:numCache>
                <c:formatCode>0.0</c:formatCode>
                <c:ptCount val="5"/>
                <c:pt idx="0">
                  <c:v>109.4</c:v>
                </c:pt>
                <c:pt idx="1">
                  <c:v>97.800000000000011</c:v>
                </c:pt>
                <c:pt idx="2">
                  <c:v>86.2</c:v>
                </c:pt>
                <c:pt idx="3">
                  <c:v>74.600000000000009</c:v>
                </c:pt>
                <c:pt idx="4">
                  <c:v>63.000000000000014</c:v>
                </c:pt>
              </c:numCache>
            </c:numRef>
          </c:xVal>
          <c:yVal>
            <c:numRef>
              <c:f>EXPERIMENTAL_DATA!$D$63:$D$67</c:f>
              <c:numCache>
                <c:formatCode>0.000</c:formatCode>
                <c:ptCount val="5"/>
                <c:pt idx="0">
                  <c:v>3.8574999999999999</c:v>
                </c:pt>
                <c:pt idx="1">
                  <c:v>2.9645000000000001</c:v>
                </c:pt>
                <c:pt idx="2">
                  <c:v>2.8719999999999999</c:v>
                </c:pt>
                <c:pt idx="3">
                  <c:v>2.63</c:v>
                </c:pt>
                <c:pt idx="4">
                  <c:v>2.8754999999999997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026936"/>
        <c:axId val="129027328"/>
      </c:scatterChart>
      <c:valAx>
        <c:axId val="129026936"/>
        <c:scaling>
          <c:orientation val="minMax"/>
          <c:max val="115"/>
          <c:min val="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/>
                  <a:t>electrode - ion source distance (mm)</a:t>
                </a:r>
              </a:p>
            </c:rich>
          </c:tx>
          <c:layout>
            <c:manualLayout>
              <c:xMode val="edge"/>
              <c:yMode val="edge"/>
              <c:x val="0.32818340261309731"/>
              <c:y val="0.92017323249129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9027328"/>
        <c:crosses val="autoZero"/>
        <c:crossBetween val="midCat"/>
        <c:majorUnit val="5"/>
      </c:valAx>
      <c:valAx>
        <c:axId val="129027328"/>
        <c:scaling>
          <c:orientation val="minMax"/>
          <c:max val="5"/>
          <c:min val="2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0" baseline="0"/>
                  <a:t>emittance RMS (</a:t>
                </a:r>
                <a:r>
                  <a:rPr lang="it-IT" b="0" baseline="0">
                    <a:latin typeface="Symbol" pitchFamily="18" charset="2"/>
                  </a:rPr>
                  <a:t>p</a:t>
                </a:r>
                <a:r>
                  <a:rPr lang="it-IT" b="0" baseline="0"/>
                  <a:t> mm mrad)</a:t>
                </a:r>
                <a:endParaRPr lang="it-IT" b="0"/>
              </a:p>
            </c:rich>
          </c:tx>
          <c:layout>
            <c:manualLayout>
              <c:xMode val="edge"/>
              <c:yMode val="edge"/>
              <c:x val="8.6263271204953425E-3"/>
              <c:y val="0.164706152683793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9026936"/>
        <c:crosses val="autoZero"/>
        <c:crossBetween val="midCat"/>
        <c:majorUnit val="0.5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6487962734514829"/>
          <c:y val="0.15837426100452334"/>
          <c:w val="0.3343156089415727"/>
          <c:h val="6.9589498295998961E-2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pattFill prst="pct5">
      <a:fgClr>
        <a:schemeClr val="bg1">
          <a:lumMod val="65000"/>
        </a:schemeClr>
      </a:fgClr>
      <a:bgClr>
        <a:schemeClr val="bg1"/>
      </a:bgClr>
    </a:pattFill>
    <a:ln w="9525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1200"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77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864" b="0" i="0" u="none" strike="noStrike" baseline="0">
                <a:solidFill>
                  <a:srgbClr val="000000"/>
                </a:solidFill>
                <a:latin typeface="Comic Sans MS"/>
              </a:rPr>
              <a:t>Graphite Container Temperature</a:t>
            </a:r>
            <a:r>
              <a:rPr lang="it-IT" sz="744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c:rich>
      </c:tx>
      <c:layout>
        <c:manualLayout>
          <c:xMode val="edge"/>
          <c:yMode val="edge"/>
          <c:x val="0.19803093545659517"/>
          <c:y val="9.2322343097450965E-3"/>
        </c:manualLayout>
      </c:layout>
      <c:overlay val="0"/>
      <c:spPr>
        <a:noFill/>
        <a:ln w="2419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881355932203389"/>
          <c:y val="0.11855436780599582"/>
          <c:w val="0.80773028371453581"/>
          <c:h val="0.73844327087122741"/>
        </c:manualLayout>
      </c:layout>
      <c:scatterChart>
        <c:scatterStyle val="lineMarker"/>
        <c:varyColors val="0"/>
        <c:ser>
          <c:idx val="1"/>
          <c:order val="0"/>
          <c:tx>
            <c:v>Experimental - With shields</c:v>
          </c:tx>
          <c:spPr>
            <a:ln w="27222">
              <a:noFill/>
            </a:ln>
          </c:spPr>
          <c:marker>
            <c:symbol val="square"/>
            <c:size val="2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trendline>
            <c:spPr>
              <a:ln w="24197">
                <a:solidFill>
                  <a:srgbClr val="000000"/>
                </a:solidFill>
                <a:prstDash val="solid"/>
              </a:ln>
            </c:spPr>
            <c:trendlineType val="poly"/>
            <c:order val="2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5"/>
            <c:spPr>
              <a:ln w="3173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'Fit FEM-Sperimentale'!$A$31:$A$39</c:f>
              <c:numCache>
                <c:formatCode>General</c:formatCode>
                <c:ptCount val="9"/>
                <c:pt idx="0">
                  <c:v>300</c:v>
                </c:pt>
                <c:pt idx="1">
                  <c:v>400</c:v>
                </c:pt>
                <c:pt idx="2">
                  <c:v>500</c:v>
                </c:pt>
                <c:pt idx="3">
                  <c:v>550</c:v>
                </c:pt>
                <c:pt idx="4">
                  <c:v>600</c:v>
                </c:pt>
                <c:pt idx="5">
                  <c:v>600</c:v>
                </c:pt>
                <c:pt idx="6">
                  <c:v>650</c:v>
                </c:pt>
                <c:pt idx="7">
                  <c:v>700</c:v>
                </c:pt>
                <c:pt idx="8">
                  <c:v>750</c:v>
                </c:pt>
              </c:numCache>
            </c:numRef>
          </c:xVal>
          <c:yVal>
            <c:numRef>
              <c:f>'Fit FEM-Sperimentale'!$C$31:$C$39</c:f>
              <c:numCache>
                <c:formatCode>General</c:formatCode>
                <c:ptCount val="9"/>
                <c:pt idx="0">
                  <c:v>1173</c:v>
                </c:pt>
                <c:pt idx="1">
                  <c:v>1382</c:v>
                </c:pt>
                <c:pt idx="2" formatCode="0">
                  <c:v>1605.3333333333333</c:v>
                </c:pt>
                <c:pt idx="3" formatCode="0">
                  <c:v>1734.6666666666667</c:v>
                </c:pt>
                <c:pt idx="5">
                  <c:v>1813</c:v>
                </c:pt>
                <c:pt idx="6">
                  <c:v>1871</c:v>
                </c:pt>
              </c:numCache>
            </c:numRef>
          </c:yVal>
          <c:smooth val="0"/>
        </c:ser>
        <c:ser>
          <c:idx val="3"/>
          <c:order val="1"/>
          <c:tx>
            <c:v>FEM - With shields</c:v>
          </c:tx>
          <c:spPr>
            <a:ln w="27222">
              <a:noFill/>
            </a:ln>
          </c:spPr>
          <c:marker>
            <c:symbol val="circle"/>
            <c:size val="2"/>
            <c:spPr>
              <a:solidFill>
                <a:srgbClr val="00FFFF"/>
              </a:solidFill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'Fit FEM-Sperimentale'!$F$5:$F$11</c:f>
              <c:numCache>
                <c:formatCode>0.0</c:formatCode>
                <c:ptCount val="7"/>
                <c:pt idx="0">
                  <c:v>675.31263634366849</c:v>
                </c:pt>
                <c:pt idx="1">
                  <c:v>597.40145388909798</c:v>
                </c:pt>
                <c:pt idx="2">
                  <c:v>502.55730934900009</c:v>
                </c:pt>
                <c:pt idx="3">
                  <c:v>692.61604390426714</c:v>
                </c:pt>
                <c:pt idx="4">
                  <c:v>613.78561190256437</c:v>
                </c:pt>
                <c:pt idx="5">
                  <c:v>517.54644567229263</c:v>
                </c:pt>
              </c:numCache>
            </c:numRef>
          </c:xVal>
          <c:yVal>
            <c:numRef>
              <c:f>'Fit FEM-Sperimentale'!$H$5:$H$11</c:f>
              <c:numCache>
                <c:formatCode>General</c:formatCode>
                <c:ptCount val="7"/>
                <c:pt idx="0">
                  <c:v>1932</c:v>
                </c:pt>
                <c:pt idx="1">
                  <c:v>1815</c:v>
                </c:pt>
                <c:pt idx="2">
                  <c:v>1669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393136"/>
        <c:axId val="235233496"/>
      </c:scatterChart>
      <c:valAx>
        <c:axId val="205393136"/>
        <c:scaling>
          <c:orientation val="minMax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 sz="99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 sz="69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Heater Current  </a:t>
                </a:r>
                <a:r>
                  <a:rPr lang="it-IT" sz="69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[A]</a:t>
                </a:r>
              </a:p>
            </c:rich>
          </c:tx>
          <c:layout>
            <c:manualLayout>
              <c:xMode val="edge"/>
              <c:yMode val="edge"/>
              <c:x val="0.74478384152332933"/>
              <c:y val="0.82523380451652528"/>
            </c:manualLayout>
          </c:layout>
          <c:overlay val="0"/>
          <c:spPr>
            <a:noFill/>
            <a:ln w="241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02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7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35233496"/>
        <c:crosses val="autoZero"/>
        <c:crossBetween val="midCat"/>
        <c:majorUnit val="100"/>
      </c:valAx>
      <c:valAx>
        <c:axId val="235233496"/>
        <c:scaling>
          <c:orientation val="minMax"/>
          <c:max val="2400"/>
          <c:min val="600"/>
        </c:scaling>
        <c:delete val="0"/>
        <c:axPos val="l"/>
        <c:majorGridlines>
          <c:spPr>
            <a:ln w="3029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99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it-IT" sz="69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T </a:t>
                </a:r>
                <a:r>
                  <a:rPr lang="it-IT" sz="69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[°C]</a:t>
                </a:r>
              </a:p>
            </c:rich>
          </c:tx>
          <c:layout>
            <c:manualLayout>
              <c:xMode val="edge"/>
              <c:yMode val="edge"/>
              <c:x val="0.14144583819728018"/>
              <c:y val="0.15957226404190125"/>
            </c:manualLayout>
          </c:layout>
          <c:overlay val="0"/>
          <c:spPr>
            <a:noFill/>
            <a:ln w="241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02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7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5393136"/>
        <c:crosses val="autoZero"/>
        <c:crossBetween val="midCat"/>
        <c:majorUnit val="300"/>
      </c:valAx>
      <c:spPr>
        <a:noFill/>
        <a:ln w="1209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4576107975088399"/>
          <c:y val="0.52783664033904842"/>
          <c:w val="0.56689002333185101"/>
          <c:h val="0.29088444077739772"/>
        </c:manualLayout>
      </c:layout>
      <c:overlay val="0"/>
      <c:spPr>
        <a:solidFill>
          <a:srgbClr val="FFFFFF"/>
        </a:solidFill>
        <a:ln w="3029">
          <a:solidFill>
            <a:srgbClr val="000000"/>
          </a:solidFill>
          <a:prstDash val="solid"/>
        </a:ln>
      </c:spPr>
      <c:txPr>
        <a:bodyPr/>
        <a:lstStyle/>
        <a:p>
          <a:pPr>
            <a:defRPr sz="693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rgbClr val="FFFFFF"/>
    </a:solidFill>
    <a:ln w="3029">
      <a:solidFill>
        <a:schemeClr val="accent1"/>
      </a:solidFill>
      <a:prstDash val="solid"/>
    </a:ln>
  </c:spPr>
  <c:txPr>
    <a:bodyPr/>
    <a:lstStyle/>
    <a:p>
      <a:pPr>
        <a:defRPr sz="77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3421C-4053-4E84-8361-34A0497F6C5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0E2CA-03F4-46F2-88C6-EF427263E8A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F5623140-8D58-4FAC-9413-84FCCABE0204}" type="datetime1">
              <a:rPr lang="en-GB" smtClean="0"/>
              <a:pPr defTabSz="880331"/>
              <a:t>26/05/2014</a:t>
            </a:fld>
            <a:endParaRPr lang="en-US" dirty="0" smtClean="0"/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E7AEFBB3-12CC-4803-9DE6-A7A8227997B4}" type="slidenum">
              <a:rPr lang="en-US" smtClean="0"/>
              <a:pPr defTabSz="880331"/>
              <a:t>1</a:t>
            </a:fld>
            <a:endParaRPr lang="en-US" dirty="0" smtClean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51329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F5AE46BD-09B9-42D8-B4FB-C249505A03EE}" type="datetime1">
              <a:rPr lang="en-GB" smtClean="0">
                <a:latin typeface="Arial" pitchFamily="34" charset="0"/>
              </a:rPr>
              <a:pPr defTabSz="880331"/>
              <a:t>26/05/2014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877B78CA-202E-4195-BA59-0F0CDF3B55E6}" type="slidenum">
              <a:rPr lang="en-US" smtClean="0">
                <a:latin typeface="Arial" pitchFamily="34" charset="0"/>
              </a:rPr>
              <a:pPr defTabSz="880331"/>
              <a:t>16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54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05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055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EA41D28C-7CD6-49E0-B61B-FADD35C0C877}" type="datetime1">
              <a:rPr lang="en-GB" smtClean="0">
                <a:latin typeface="Arial" pitchFamily="34" charset="0"/>
              </a:rPr>
              <a:pPr defTabSz="880331"/>
              <a:t>26/05/2014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67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5B19BA98-DDDA-485B-82E7-88D297766CF4}" type="slidenum">
              <a:rPr lang="en-US" smtClean="0">
                <a:latin typeface="Arial" pitchFamily="34" charset="0"/>
              </a:rPr>
              <a:pPr defTabSz="880331"/>
              <a:t>19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8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 txBox="1">
            <a:spLocks noGrp="1" noChangeArrowheads="1"/>
          </p:cNvSpPr>
          <p:nvPr/>
        </p:nvSpPr>
        <p:spPr bwMode="auto">
          <a:xfrm>
            <a:off x="3885145" y="0"/>
            <a:ext cx="2971272" cy="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7" tIns="44068" rIns="88137" bIns="44068"/>
          <a:lstStyle>
            <a:lvl1pPr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6DF1BF7-A723-4F58-80F5-DF9F6AB6D6E6}" type="datetime1">
              <a:rPr lang="en-GB" sz="1100"/>
              <a:pPr algn="r" eaLnBrk="1" hangingPunct="1"/>
              <a:t>26/05/2014</a:t>
            </a:fld>
            <a:endParaRPr lang="en-US" sz="1100"/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885145" y="8685286"/>
            <a:ext cx="2971272" cy="45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7" tIns="44068" rIns="88137" bIns="44068" anchor="b"/>
          <a:lstStyle>
            <a:lvl1pPr defTabSz="9318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EF712CC-9A02-433F-AF38-C8B3347701F4}" type="slidenum">
              <a:rPr lang="en-US" sz="1100"/>
              <a:pPr algn="r" eaLnBrk="1" hangingPunct="1"/>
              <a:t>23</a:t>
            </a:fld>
            <a:endParaRPr lang="en-US" sz="1100"/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19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209859E5-A2B7-4509-AFFC-72F3B8DCCBD3}" type="datetime1">
              <a:rPr lang="en-GB" smtClean="0"/>
              <a:pPr defTabSz="880331"/>
              <a:t>26/05/2014</a:t>
            </a:fld>
            <a:endParaRPr lang="en-US" dirty="0" smtClean="0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802E1DCB-34B5-4CBC-B092-591199A606A7}" type="slidenum">
              <a:rPr lang="en-US" smtClean="0"/>
              <a:pPr defTabSz="880331"/>
              <a:t>24</a:t>
            </a:fld>
            <a:endParaRPr lang="en-US" dirty="0" smtClean="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0186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01865" indent="-26994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079792" indent="-21595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511709" indent="-21595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1943626" indent="-21595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375543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807459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239376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671293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214B0E-DF9E-438C-96E4-353F79DC2ECF}" type="datetime1">
              <a:rPr lang="en-GB" altLang="it-IT" sz="1100"/>
              <a:pPr eaLnBrk="1" hangingPunct="1"/>
              <a:t>26/05/2014</a:t>
            </a:fld>
            <a:endParaRPr lang="en-US" altLang="it-IT" sz="1100"/>
          </a:p>
        </p:txBody>
      </p:sp>
      <p:sp>
        <p:nvSpPr>
          <p:cNvPr id="276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01865" indent="-26994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079792" indent="-21595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511709" indent="-21595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1943626" indent="-215958" defTabSz="880331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375543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807459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239376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671293" indent="-215958" algn="ctr" defTabSz="880331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7C0D32C-24BF-45AD-9685-EA6E41EF5C2D}" type="slidenum">
              <a:rPr lang="en-US" altLang="it-IT" sz="1100"/>
              <a:pPr eaLnBrk="1" hangingPunct="1"/>
              <a:t>3</a:t>
            </a:fld>
            <a:endParaRPr lang="en-US" altLang="it-IT" sz="1100"/>
          </a:p>
        </p:txBody>
      </p:sp>
      <p:sp>
        <p:nvSpPr>
          <p:cNvPr id="276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4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CF5CCFA0-42B6-4839-823B-573EF6F9D38B}" type="datetime1">
              <a:rPr lang="en-GB" smtClean="0">
                <a:latin typeface="Arial" pitchFamily="34" charset="0"/>
              </a:rPr>
              <a:pPr defTabSz="880331"/>
              <a:t>26/05/2014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F3A0CAC2-50E5-4D3D-B927-02C9067BE462}" type="slidenum">
              <a:rPr lang="en-US" smtClean="0">
                <a:latin typeface="Arial" pitchFamily="34" charset="0"/>
              </a:rPr>
              <a:pPr defTabSz="880331"/>
              <a:t>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92285B91-525A-4478-87A9-F02FF1BFA428}" type="datetime1">
              <a:rPr lang="en-GB" smtClean="0"/>
              <a:pPr defTabSz="880331"/>
              <a:t>26/05/2014</a:t>
            </a:fld>
            <a:endParaRPr lang="en-US" dirty="0" smtClean="0"/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E417DE99-11AF-4E8C-9523-3BAAA031FDCE}" type="slidenum">
              <a:rPr lang="en-US" smtClean="0"/>
              <a:pPr defTabSz="880331"/>
              <a:t>6</a:t>
            </a:fld>
            <a:endParaRPr lang="en-US" dirty="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272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F5AE46BD-09B9-42D8-B4FB-C249505A03EE}" type="datetime1">
              <a:rPr lang="en-GB" smtClean="0">
                <a:latin typeface="Arial" pitchFamily="34" charset="0"/>
              </a:rPr>
              <a:pPr defTabSz="880331"/>
              <a:t>26/05/2014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877B78CA-202E-4195-BA59-0F0CDF3B55E6}" type="slidenum">
              <a:rPr lang="en-US" smtClean="0">
                <a:latin typeface="Arial" pitchFamily="34" charset="0"/>
              </a:rPr>
              <a:pPr defTabSz="880331"/>
              <a:t>7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3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16AB385B-080B-4198-885F-CE0E2C032FC8}" type="datetime1">
              <a:rPr lang="en-GB" smtClean="0"/>
              <a:pPr defTabSz="880331"/>
              <a:t>26/05/2014</a:t>
            </a:fld>
            <a:endParaRPr lang="en-US" dirty="0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5C844742-D3D7-4493-92CD-4EC99D0C7BC5}" type="slidenum">
              <a:rPr lang="en-US" smtClean="0"/>
              <a:pPr defTabSz="880331"/>
              <a:t>8</a:t>
            </a:fld>
            <a:endParaRPr lang="en-US" dirty="0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627045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7D10EC76-C177-4FBA-8D18-FBC71F82E60D}" type="datetime1">
              <a:rPr lang="en-GB" smtClean="0"/>
              <a:pPr defTabSz="880331"/>
              <a:t>26/05/2014</a:t>
            </a:fld>
            <a:endParaRPr lang="en-US" dirty="0" smtClean="0"/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6D1ABA17-B576-4065-974D-8516B7A3E984}" type="slidenum">
              <a:rPr lang="en-US" smtClean="0"/>
              <a:pPr defTabSz="880331"/>
              <a:t>9</a:t>
            </a:fld>
            <a:endParaRPr lang="en-US" dirty="0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362882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F5AE46BD-09B9-42D8-B4FB-C249505A03EE}" type="datetime1">
              <a:rPr lang="en-GB" smtClean="0">
                <a:latin typeface="Arial" pitchFamily="34" charset="0"/>
              </a:rPr>
              <a:pPr defTabSz="880331"/>
              <a:t>26/05/2014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877B78CA-202E-4195-BA59-0F0CDF3B55E6}" type="slidenum">
              <a:rPr lang="en-US" smtClean="0">
                <a:latin typeface="Arial" pitchFamily="34" charset="0"/>
              </a:rPr>
              <a:pPr defTabSz="880331"/>
              <a:t>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95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880331"/>
            <a:fld id="{F5AE46BD-09B9-42D8-B4FB-C249505A03EE}" type="datetime1">
              <a:rPr lang="en-GB" smtClean="0">
                <a:latin typeface="Arial" pitchFamily="34" charset="0"/>
              </a:rPr>
              <a:pPr defTabSz="880331"/>
              <a:t>26/05/2014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80331"/>
            <a:fld id="{877B78CA-202E-4195-BA59-0F0CDF3B55E6}" type="slidenum">
              <a:rPr lang="en-US" smtClean="0">
                <a:latin typeface="Arial" pitchFamily="34" charset="0"/>
              </a:rPr>
              <a:pPr defTabSz="880331"/>
              <a:t>15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2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200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2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3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39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7992-8F1D-481C-8B6F-17A7DDAEAE20}" type="datetimeFigureOut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26/05/2014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55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204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4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941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429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26/05/2014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infn-piccolo"/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3" y="53975"/>
            <a:ext cx="657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SPES2008_medium"/>
          <p:cNvPicPr>
            <a:picLocks noChangeAspect="1" noChangeArrowheads="1"/>
          </p:cNvPicPr>
          <p:nvPr userDrawn="1"/>
        </p:nvPicPr>
        <p:blipFill>
          <a:blip r:embed="rId2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57150"/>
            <a:ext cx="189071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3203848" y="6453336"/>
            <a:ext cx="2447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it-IT" sz="12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</a:t>
            </a:r>
            <a:r>
              <a:rPr lang="it-IT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200" baseline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1200" baseline="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it-IT" sz="1200" baseline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200" baseline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324544" y="6453336"/>
            <a:ext cx="295232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200" dirty="0" smtClean="0"/>
              <a:t>SPES-2014</a:t>
            </a:r>
            <a:r>
              <a:rPr lang="en-US" sz="1200" baseline="0" dirty="0" smtClean="0"/>
              <a:t> Meeting -</a:t>
            </a:r>
            <a:r>
              <a:rPr lang="en-US" sz="1200" dirty="0" smtClean="0"/>
              <a:t>May’14</a:t>
            </a:r>
          </a:p>
          <a:p>
            <a:pPr algn="ctr">
              <a:spcBef>
                <a:spcPct val="20000"/>
              </a:spcBef>
              <a:defRPr/>
            </a:pPr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14" r:id="rId13"/>
    <p:sldLayoutId id="2147483719" r:id="rId14"/>
    <p:sldLayoutId id="2147483720" r:id="rId15"/>
    <p:sldLayoutId id="2147483721" r:id="rId16"/>
    <p:sldLayoutId id="2147483723" r:id="rId17"/>
    <p:sldLayoutId id="2147483724" r:id="rId18"/>
    <p:sldLayoutId id="2147483726" r:id="rId19"/>
    <p:sldLayoutId id="2147483727" r:id="rId20"/>
    <p:sldLayoutId id="2147483729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CA96-6A06-4DF2-BEDA-CB80194F4DBE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EA7A2-82EE-4B00-81E1-3C19AD9EF556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95554-354C-472B-BBE0-1B817969C7AA}" type="datetimeFigureOut">
              <a:rPr lang="en-US" smtClean="0"/>
              <a:pPr/>
              <a:t>5/26/2014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87B4-E302-4086-B00B-232EF67DA825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7.jpeg"/><Relationship Id="rId12" Type="http://schemas.openxmlformats.org/officeDocument/2006/relationships/image" Target="../media/image6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11" Type="http://schemas.openxmlformats.org/officeDocument/2006/relationships/chart" Target="../charts/chart3.xml"/><Relationship Id="rId5" Type="http://schemas.openxmlformats.org/officeDocument/2006/relationships/image" Target="../media/image65.jpeg"/><Relationship Id="rId10" Type="http://schemas.openxmlformats.org/officeDocument/2006/relationships/image" Target="../media/image63.wmf"/><Relationship Id="rId4" Type="http://schemas.openxmlformats.org/officeDocument/2006/relationships/image" Target="../media/image64.jpe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emf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pes1.gif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5000" contrast="1000"/>
          </a:blip>
          <a:stretch>
            <a:fillRect/>
          </a:stretch>
        </p:blipFill>
        <p:spPr>
          <a:xfrm>
            <a:off x="0" y="656692"/>
            <a:ext cx="9143999" cy="620130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23525" y="1916832"/>
            <a:ext cx="8496945" cy="202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912813" eaLnBrk="1" hangingPunct="1"/>
            <a:endParaRPr lang="it-IT" sz="4800" b="1" dirty="0" smtClean="0">
              <a:solidFill>
                <a:srgbClr val="4F8AFF"/>
              </a:solidFill>
            </a:endParaRPr>
          </a:p>
          <a:p>
            <a:pPr algn="ctr" defTabSz="912813" eaLnBrk="1" hangingPunct="1"/>
            <a:endParaRPr lang="it-IT" sz="4800" b="1" dirty="0">
              <a:solidFill>
                <a:srgbClr val="4F8AFF"/>
              </a:solidFill>
            </a:endParaRPr>
          </a:p>
          <a:p>
            <a:pPr algn="ctr"/>
            <a:r>
              <a:rPr lang="en-US" sz="4800" dirty="0" smtClean="0">
                <a:solidFill>
                  <a:schemeClr val="accent1"/>
                </a:solidFill>
              </a:rPr>
              <a:t>The SPES Target</a:t>
            </a:r>
            <a:endParaRPr lang="en-US" sz="4800" dirty="0">
              <a:solidFill>
                <a:schemeClr val="accent1"/>
              </a:solidFill>
            </a:endParaRPr>
          </a:p>
          <a:p>
            <a:pPr algn="ctr"/>
            <a:r>
              <a:rPr lang="en-US" sz="4800" dirty="0" smtClean="0">
                <a:solidFill>
                  <a:schemeClr val="accent1"/>
                </a:solidFill>
              </a:rPr>
              <a:t>Ion Source complex</a:t>
            </a:r>
            <a:endParaRPr lang="en-US" sz="4800" dirty="0">
              <a:solidFill>
                <a:schemeClr val="accent1"/>
              </a:solidFill>
            </a:endParaRPr>
          </a:p>
          <a:p>
            <a:pPr algn="ctr"/>
            <a:endParaRPr lang="it-IT" sz="4800" b="1" dirty="0">
              <a:solidFill>
                <a:schemeClr val="accent1"/>
              </a:solidFill>
            </a:endParaRPr>
          </a:p>
          <a:p>
            <a:pPr algn="ctr" defTabSz="912813" eaLnBrk="1" hangingPunct="1"/>
            <a:r>
              <a:rPr lang="it-IT" sz="2800" dirty="0">
                <a:solidFill>
                  <a:srgbClr val="C00000"/>
                </a:solidFill>
              </a:rPr>
              <a:t>Alberto </a:t>
            </a:r>
            <a:r>
              <a:rPr lang="it-IT" sz="2800" dirty="0" err="1">
                <a:solidFill>
                  <a:srgbClr val="C00000"/>
                </a:solidFill>
              </a:rPr>
              <a:t>Andrighetto</a:t>
            </a:r>
            <a:endParaRPr lang="it-IT" sz="2800" dirty="0">
              <a:solidFill>
                <a:srgbClr val="C00000"/>
              </a:solidFill>
            </a:endParaRPr>
          </a:p>
          <a:p>
            <a:pPr algn="ctr" defTabSz="912813" eaLnBrk="1" hangingPunct="1"/>
            <a:r>
              <a:rPr lang="it-IT" sz="2800" dirty="0" smtClean="0">
                <a:solidFill>
                  <a:srgbClr val="C00000"/>
                </a:solidFill>
              </a:rPr>
              <a:t>LNL-INFN</a:t>
            </a:r>
            <a:endParaRPr lang="it-IT" sz="2400" dirty="0">
              <a:solidFill>
                <a:srgbClr val="C00000"/>
              </a:solidFill>
            </a:endParaRPr>
          </a:p>
          <a:p>
            <a:pPr algn="ctr" defTabSz="912813" eaLnBrk="1" hangingPunct="1"/>
            <a:endParaRPr lang="it-IT" sz="2400" dirty="0">
              <a:solidFill>
                <a:srgbClr val="C00000"/>
              </a:solidFill>
            </a:endParaRPr>
          </a:p>
          <a:p>
            <a:pPr algn="ctr" defTabSz="912813"/>
            <a:r>
              <a:rPr lang="it-IT" sz="2400" dirty="0" smtClean="0"/>
              <a:t>2° SPES workshop, 26 </a:t>
            </a:r>
            <a:r>
              <a:rPr lang="it-IT" sz="2400" dirty="0" err="1" smtClean="0"/>
              <a:t>May</a:t>
            </a:r>
            <a:r>
              <a:rPr lang="it-IT" sz="2400" dirty="0" smtClean="0"/>
              <a:t> 2014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150" y="5877272"/>
            <a:ext cx="2057697" cy="870430"/>
          </a:xfrm>
          <a:prstGeom prst="rect">
            <a:avLst/>
          </a:prstGeom>
          <a:effectLst>
            <a:outerShdw blurRad="508000" dist="50800" dir="5400000" algn="ctr" rotWithShape="0">
              <a:srgbClr val="000000">
                <a:alpha val="97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2"/>
          <p:cNvSpPr/>
          <p:nvPr/>
        </p:nvSpPr>
        <p:spPr>
          <a:xfrm>
            <a:off x="755576" y="-2738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 Ion Source Developments</a:t>
            </a:r>
          </a:p>
        </p:txBody>
      </p:sp>
      <p:sp>
        <p:nvSpPr>
          <p:cNvPr id="3" name="Rettangolo 9"/>
          <p:cNvSpPr/>
          <p:nvPr/>
        </p:nvSpPr>
        <p:spPr>
          <a:xfrm>
            <a:off x="1514128" y="457200"/>
            <a:ext cx="702027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&gt; The Ion Source adopted for the SPES facility</a:t>
            </a:r>
          </a:p>
        </p:txBody>
      </p:sp>
      <p:cxnSp>
        <p:nvCxnSpPr>
          <p:cNvPr id="4" name="Connettore 1 16"/>
          <p:cNvCxnSpPr/>
          <p:nvPr/>
        </p:nvCxnSpPr>
        <p:spPr>
          <a:xfrm>
            <a:off x="4355976" y="934542"/>
            <a:ext cx="0" cy="538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21"/>
          <p:cNvSpPr/>
          <p:nvPr/>
        </p:nvSpPr>
        <p:spPr>
          <a:xfrm>
            <a:off x="96345" y="858791"/>
            <a:ext cx="4428000" cy="81560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1" u="sng" dirty="0" smtClean="0">
                <a:solidFill>
                  <a:srgbClr val="C00000"/>
                </a:solidFill>
              </a:rPr>
              <a:t>The SIS Ion source</a:t>
            </a:r>
            <a:endParaRPr lang="en-US" sz="1400" u="sng" dirty="0" smtClean="0"/>
          </a:p>
          <a:p>
            <a:r>
              <a:rPr lang="en-US" sz="1400" u="sng" dirty="0" smtClean="0"/>
              <a:t>Efficiency measurements at different temperatures (1600°C, 1800°C, 2000°C, 2200°C) for Cs, Rb, Sr, Ba</a:t>
            </a:r>
          </a:p>
        </p:txBody>
      </p:sp>
      <p:pic>
        <p:nvPicPr>
          <p:cNvPr id="7" name="Picture 5" descr="F:\DCIM\100KZ740\100_29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898" y="1902441"/>
            <a:ext cx="2609265" cy="26092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6" descr="C:\Documents and Settings\Mattia\Desktop\100_32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33" y="4737620"/>
            <a:ext cx="3842030" cy="1536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9" name="Connettore 2 24"/>
          <p:cNvCxnSpPr/>
          <p:nvPr/>
        </p:nvCxnSpPr>
        <p:spPr>
          <a:xfrm>
            <a:off x="1446777" y="2586622"/>
            <a:ext cx="936104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31"/>
          <p:cNvCxnSpPr/>
          <p:nvPr/>
        </p:nvCxnSpPr>
        <p:spPr>
          <a:xfrm flipH="1">
            <a:off x="504040" y="3955995"/>
            <a:ext cx="288032" cy="1008112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33"/>
          <p:cNvSpPr txBox="1"/>
          <p:nvPr/>
        </p:nvSpPr>
        <p:spPr>
          <a:xfrm>
            <a:off x="46449" y="223369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screen support</a:t>
            </a:r>
            <a:endParaRPr lang="en-US" sz="1600" u="sng" dirty="0"/>
          </a:p>
        </p:txBody>
      </p:sp>
      <p:sp>
        <p:nvSpPr>
          <p:cNvPr id="12" name="CasellaDiTesto 34"/>
          <p:cNvSpPr txBox="1"/>
          <p:nvPr/>
        </p:nvSpPr>
        <p:spPr>
          <a:xfrm>
            <a:off x="504040" y="359595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screen</a:t>
            </a:r>
            <a:endParaRPr lang="en-US" sz="1600" u="sng" dirty="0"/>
          </a:p>
        </p:txBody>
      </p:sp>
      <p:pic>
        <p:nvPicPr>
          <p:cNvPr id="19" name="Picture 2" descr="C:\Documents and Settings\Mattia\Desktop\Immagine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4111" y="1707687"/>
            <a:ext cx="3478049" cy="2159786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1" name="Rettangolo 21"/>
          <p:cNvSpPr/>
          <p:nvPr/>
        </p:nvSpPr>
        <p:spPr>
          <a:xfrm>
            <a:off x="4355976" y="899551"/>
            <a:ext cx="4428000" cy="124649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900" b="1" u="sng" dirty="0" smtClean="0">
                <a:solidFill>
                  <a:srgbClr val="C00000"/>
                </a:solidFill>
              </a:rPr>
              <a:t>The PIS Ion source</a:t>
            </a:r>
            <a:endParaRPr lang="en-US" sz="1900" u="sng" dirty="0" smtClean="0">
              <a:solidFill>
                <a:srgbClr val="C00000"/>
              </a:solidFill>
            </a:endParaRPr>
          </a:p>
          <a:p>
            <a:pPr algn="ctr"/>
            <a:r>
              <a:rPr lang="en-US" sz="1400" u="sng" dirty="0"/>
              <a:t>Ionization efficiency measured for </a:t>
            </a:r>
            <a:r>
              <a:rPr lang="en-US" sz="1400" u="sng" dirty="0" err="1" smtClean="0"/>
              <a:t>Ar</a:t>
            </a:r>
            <a:r>
              <a:rPr lang="en-US" sz="1400" u="sng" dirty="0" smtClean="0"/>
              <a:t>; Kr </a:t>
            </a:r>
            <a:r>
              <a:rPr lang="en-US" sz="1400" u="sng" dirty="0"/>
              <a:t>and </a:t>
            </a:r>
            <a:r>
              <a:rPr lang="en-US" sz="1400" u="sng" dirty="0" err="1"/>
              <a:t>Xe</a:t>
            </a:r>
            <a:r>
              <a:rPr lang="en-US" sz="1400" u="sng" dirty="0"/>
              <a:t> beams </a:t>
            </a:r>
            <a:r>
              <a:rPr lang="en-US" sz="1400" u="sng" dirty="0" smtClean="0"/>
              <a:t>has been </a:t>
            </a:r>
            <a:r>
              <a:rPr lang="en-US" sz="1400" u="sng" dirty="0"/>
              <a:t>produced</a:t>
            </a:r>
          </a:p>
          <a:p>
            <a:pPr algn="ctr"/>
            <a:endParaRPr lang="en-US" sz="1400" u="sng" dirty="0"/>
          </a:p>
          <a:p>
            <a:pPr algn="ctr"/>
            <a:endParaRPr lang="en-US" sz="1400" u="sng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473" y="3867473"/>
            <a:ext cx="3479687" cy="2435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ttangolo 16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11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755576" y="498259"/>
            <a:ext cx="7056784" cy="43088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&gt; Emittance measurements for SIS and PIS </a:t>
            </a:r>
            <a:r>
              <a:rPr lang="en-US" sz="1400" dirty="0" smtClean="0">
                <a:solidFill>
                  <a:srgbClr val="C00000"/>
                </a:solidFill>
              </a:rPr>
              <a:t>(@ 25kV extraction voltage) </a:t>
            </a:r>
          </a:p>
        </p:txBody>
      </p:sp>
      <p:pic>
        <p:nvPicPr>
          <p:cNvPr id="15" name="Picture 5" descr="C:\Documents and Settings\Mattia\Desktop\ASSEGNO_INFN\ION_SOURCES\SIS\TESTING\EMITTANCE\2011-07-06\2011- 7- 6, 15.03.04_90%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622" y="929147"/>
            <a:ext cx="3913656" cy="54213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" name="Rettangolo 2"/>
          <p:cNvSpPr/>
          <p:nvPr/>
        </p:nvSpPr>
        <p:spPr>
          <a:xfrm>
            <a:off x="755576" y="-2738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 Ion Source Developments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WG-01</a:t>
            </a:r>
            <a:endParaRPr lang="en-US" sz="1400" dirty="0"/>
          </a:p>
        </p:txBody>
      </p:sp>
      <p:grpSp>
        <p:nvGrpSpPr>
          <p:cNvPr id="8" name="Gruppo 7"/>
          <p:cNvGrpSpPr/>
          <p:nvPr/>
        </p:nvGrpSpPr>
        <p:grpSpPr>
          <a:xfrm>
            <a:off x="392045" y="3649621"/>
            <a:ext cx="4467987" cy="2700921"/>
            <a:chOff x="2832454" y="4904033"/>
            <a:chExt cx="4688148" cy="2916945"/>
          </a:xfrm>
        </p:grpSpPr>
        <p:graphicFrame>
          <p:nvGraphicFramePr>
            <p:cNvPr id="24" name="Grafico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56341324"/>
                </p:ext>
              </p:extLst>
            </p:nvPr>
          </p:nvGraphicFramePr>
          <p:xfrm>
            <a:off x="2832454" y="4904033"/>
            <a:ext cx="4688148" cy="2916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" name="Gruppo 5"/>
            <p:cNvGrpSpPr/>
            <p:nvPr/>
          </p:nvGrpSpPr>
          <p:grpSpPr>
            <a:xfrm>
              <a:off x="3672456" y="5240638"/>
              <a:ext cx="3476725" cy="733881"/>
              <a:chOff x="5211056" y="4086435"/>
              <a:chExt cx="3476725" cy="733881"/>
            </a:xfrm>
          </p:grpSpPr>
          <p:sp>
            <p:nvSpPr>
              <p:cNvPr id="21" name="CasellaDiTesto 12"/>
              <p:cNvSpPr txBox="1">
                <a:spLocks noChangeArrowheads="1"/>
              </p:cNvSpPr>
              <p:nvPr/>
            </p:nvSpPr>
            <p:spPr bwMode="auto">
              <a:xfrm>
                <a:off x="5211056" y="4086435"/>
                <a:ext cx="1512132" cy="3232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1500" b="1" dirty="0"/>
                  <a:t>PIS (</a:t>
                </a:r>
                <a:r>
                  <a:rPr lang="it-IT" sz="1500" b="1" dirty="0" err="1"/>
                  <a:t>Ar</a:t>
                </a:r>
                <a:r>
                  <a:rPr lang="it-IT" sz="1500" b="1" dirty="0"/>
                  <a:t> </a:t>
                </a:r>
                <a:r>
                  <a:rPr lang="it-IT" sz="1500" b="1" dirty="0" err="1"/>
                  <a:t>beam</a:t>
                </a:r>
                <a:r>
                  <a:rPr lang="it-IT" sz="1500" b="1" dirty="0"/>
                  <a:t>)</a:t>
                </a:r>
              </a:p>
            </p:txBody>
          </p:sp>
          <p:sp>
            <p:nvSpPr>
              <p:cNvPr id="3" name="Rettangolo 2"/>
              <p:cNvSpPr/>
              <p:nvPr/>
            </p:nvSpPr>
            <p:spPr>
              <a:xfrm>
                <a:off x="5552401" y="4521162"/>
                <a:ext cx="3135380" cy="2991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200" dirty="0">
                    <a:sym typeface="Symbol" panose="05050102010706020507" pitchFamily="18" charset="2"/>
                  </a:rPr>
                  <a:t></a:t>
                </a:r>
                <a:r>
                  <a:rPr lang="en-US" sz="1200" baseline="-25000" dirty="0"/>
                  <a:t>RMS</a:t>
                </a:r>
                <a:r>
                  <a:rPr lang="en-US" sz="1200" dirty="0"/>
                  <a:t> ≈ </a:t>
                </a:r>
                <a:r>
                  <a:rPr lang="en-US" sz="1200" b="1" dirty="0"/>
                  <a:t>10</a:t>
                </a:r>
                <a:r>
                  <a:rPr lang="en-US" sz="1200" dirty="0"/>
                  <a:t> </a:t>
                </a:r>
                <a:r>
                  <a:rPr lang="el-GR" sz="1200" dirty="0"/>
                  <a:t>π</a:t>
                </a:r>
                <a:r>
                  <a:rPr lang="en-US" sz="1200" dirty="0"/>
                  <a:t> mm </a:t>
                </a:r>
                <a:r>
                  <a:rPr lang="en-US" sz="1200" dirty="0" err="1"/>
                  <a:t>mrad</a:t>
                </a:r>
                <a:r>
                  <a:rPr lang="en-US" sz="1200" dirty="0"/>
                  <a:t> (</a:t>
                </a:r>
                <a:r>
                  <a:rPr lang="en-US" sz="1200" dirty="0">
                    <a:sym typeface="Symbol" panose="05050102010706020507" pitchFamily="18" charset="2"/>
                  </a:rPr>
                  <a:t></a:t>
                </a:r>
                <a:r>
                  <a:rPr lang="en-US" sz="1200" baseline="-25000" dirty="0"/>
                  <a:t>90%</a:t>
                </a:r>
                <a:r>
                  <a:rPr lang="en-US" sz="1200" dirty="0"/>
                  <a:t> ≈ </a:t>
                </a:r>
                <a:r>
                  <a:rPr lang="en-US" sz="1200" b="1" dirty="0"/>
                  <a:t>40</a:t>
                </a:r>
                <a:r>
                  <a:rPr lang="en-US" sz="1200" dirty="0"/>
                  <a:t> </a:t>
                </a:r>
                <a:r>
                  <a:rPr lang="el-GR" sz="1200" dirty="0"/>
                  <a:t>π</a:t>
                </a:r>
                <a:r>
                  <a:rPr lang="en-US" sz="1200" dirty="0"/>
                  <a:t> mm </a:t>
                </a:r>
                <a:r>
                  <a:rPr lang="en-US" sz="1200" dirty="0" err="1"/>
                  <a:t>mrad</a:t>
                </a:r>
                <a:r>
                  <a:rPr lang="en-US" sz="1200" dirty="0"/>
                  <a:t>)</a:t>
                </a: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377312" y="929146"/>
            <a:ext cx="4482720" cy="2712723"/>
            <a:chOff x="97389" y="3213298"/>
            <a:chExt cx="4328724" cy="2915817"/>
          </a:xfrm>
        </p:grpSpPr>
        <p:graphicFrame>
          <p:nvGraphicFramePr>
            <p:cNvPr id="25" name="Grafico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13958082"/>
                </p:ext>
              </p:extLst>
            </p:nvPr>
          </p:nvGraphicFramePr>
          <p:xfrm>
            <a:off x="97389" y="3213298"/>
            <a:ext cx="4328724" cy="29158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" name="CasellaDiTesto 7"/>
            <p:cNvSpPr txBox="1">
              <a:spLocks noChangeArrowheads="1"/>
            </p:cNvSpPr>
            <p:nvPr/>
          </p:nvSpPr>
          <p:spPr bwMode="auto">
            <a:xfrm>
              <a:off x="759049" y="3588516"/>
              <a:ext cx="1512131" cy="3232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500" b="1" dirty="0"/>
                <a:t>SIS (Cs </a:t>
              </a:r>
              <a:r>
                <a:rPr lang="it-IT" sz="1500" b="1" dirty="0" err="1"/>
                <a:t>beam</a:t>
              </a:r>
              <a:r>
                <a:rPr lang="it-IT" sz="1500" b="1" dirty="0"/>
                <a:t>)</a:t>
              </a:r>
            </a:p>
          </p:txBody>
        </p:sp>
        <p:sp>
          <p:nvSpPr>
            <p:cNvPr id="2" name="Rettangolo 1"/>
            <p:cNvSpPr/>
            <p:nvPr/>
          </p:nvSpPr>
          <p:spPr>
            <a:xfrm>
              <a:off x="755576" y="3962021"/>
              <a:ext cx="331046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200" dirty="0" smtClean="0">
                  <a:sym typeface="Symbol" panose="05050102010706020507" pitchFamily="18" charset="2"/>
                </a:rPr>
                <a:t></a:t>
              </a:r>
              <a:r>
                <a:rPr lang="en-US" sz="1200" baseline="-25000" dirty="0"/>
                <a:t>RMS</a:t>
              </a:r>
              <a:r>
                <a:rPr lang="en-US" sz="1200" dirty="0"/>
                <a:t> </a:t>
              </a:r>
              <a:r>
                <a:rPr lang="en-US" sz="1200" dirty="0" smtClean="0"/>
                <a:t>≈ </a:t>
              </a:r>
              <a:r>
                <a:rPr lang="en-US" sz="1200" b="1" dirty="0"/>
                <a:t>5</a:t>
              </a:r>
              <a:r>
                <a:rPr lang="en-US" sz="1200" dirty="0"/>
                <a:t> </a:t>
              </a:r>
              <a:r>
                <a:rPr lang="el-GR" sz="1200" dirty="0"/>
                <a:t>π</a:t>
              </a:r>
              <a:r>
                <a:rPr lang="en-US" sz="1200" dirty="0"/>
                <a:t> mm </a:t>
              </a:r>
              <a:r>
                <a:rPr lang="en-US" sz="1200" dirty="0" err="1"/>
                <a:t>mrad</a:t>
              </a:r>
              <a:r>
                <a:rPr lang="en-US" sz="1200" dirty="0"/>
                <a:t> (</a:t>
              </a:r>
              <a:r>
                <a:rPr lang="en-US" sz="1200" dirty="0">
                  <a:sym typeface="Symbol" panose="05050102010706020507" pitchFamily="18" charset="2"/>
                </a:rPr>
                <a:t></a:t>
              </a:r>
              <a:r>
                <a:rPr lang="en-US" sz="1200" baseline="-25000" dirty="0"/>
                <a:t>90%</a:t>
              </a:r>
              <a:r>
                <a:rPr lang="en-US" sz="1200" dirty="0"/>
                <a:t> </a:t>
              </a:r>
              <a:r>
                <a:rPr lang="en-US" sz="1200" dirty="0" smtClean="0"/>
                <a:t>≈ </a:t>
              </a:r>
              <a:r>
                <a:rPr lang="en-US" sz="1200" b="1" dirty="0"/>
                <a:t>20</a:t>
              </a:r>
              <a:r>
                <a:rPr lang="en-US" sz="1200" dirty="0"/>
                <a:t> </a:t>
              </a:r>
              <a:r>
                <a:rPr lang="el-GR" sz="1200" dirty="0"/>
                <a:t>π</a:t>
              </a:r>
              <a:r>
                <a:rPr lang="en-US" sz="1200" dirty="0"/>
                <a:t> mm </a:t>
              </a:r>
              <a:r>
                <a:rPr lang="en-US" sz="1200" dirty="0" err="1"/>
                <a:t>mrad</a:t>
              </a:r>
              <a:r>
                <a:rPr lang="en-US" sz="12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228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4" y="4934673"/>
            <a:ext cx="6269091" cy="144791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23" name="Rettangolo 2"/>
          <p:cNvSpPr/>
          <p:nvPr/>
        </p:nvSpPr>
        <p:spPr>
          <a:xfrm>
            <a:off x="755576" y="-2738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 Ion Source Developments (SIS)</a:t>
            </a:r>
          </a:p>
        </p:txBody>
      </p:sp>
      <p:sp>
        <p:nvSpPr>
          <p:cNvPr id="24" name="Rettangolo 2"/>
          <p:cNvSpPr/>
          <p:nvPr/>
        </p:nvSpPr>
        <p:spPr>
          <a:xfrm>
            <a:off x="188060" y="999781"/>
            <a:ext cx="53908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 smtClean="0"/>
              <a:t>Ta</a:t>
            </a:r>
            <a:r>
              <a:rPr lang="en-US" u="sng" dirty="0" smtClean="0"/>
              <a:t> - SIS </a:t>
            </a:r>
            <a:r>
              <a:rPr lang="en-US" u="sng" dirty="0"/>
              <a:t>efficiency </a:t>
            </a:r>
            <a:r>
              <a:rPr lang="en-US" u="sng" dirty="0" smtClean="0"/>
              <a:t>data (off-line measurements)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25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24" y="1642906"/>
            <a:ext cx="4951057" cy="3295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148" y="884918"/>
            <a:ext cx="3108344" cy="1963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90" y="1951442"/>
            <a:ext cx="5400000" cy="3002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23" y="2360069"/>
            <a:ext cx="5400000" cy="3002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Immagin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506" y="3040600"/>
            <a:ext cx="5760000" cy="32028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Immagin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60" y="2888845"/>
            <a:ext cx="5400000" cy="31636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Rettangolo 12"/>
          <p:cNvSpPr/>
          <p:nvPr/>
        </p:nvSpPr>
        <p:spPr>
          <a:xfrm>
            <a:off x="852099" y="527534"/>
            <a:ext cx="6696744" cy="43088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&gt; Efficiency measurements for SIS</a:t>
            </a:r>
          </a:p>
        </p:txBody>
      </p:sp>
      <p:sp>
        <p:nvSpPr>
          <p:cNvPr id="15" name="Rettangolo 12"/>
          <p:cNvSpPr/>
          <p:nvPr/>
        </p:nvSpPr>
        <p:spPr>
          <a:xfrm>
            <a:off x="7548843" y="884918"/>
            <a:ext cx="1490283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T = 2200 °C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8179973" y="6297201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3402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"/>
          <p:cNvSpPr/>
          <p:nvPr/>
        </p:nvSpPr>
        <p:spPr>
          <a:xfrm>
            <a:off x="755576" y="-2738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 Ion Source Developments (PIS)</a:t>
            </a:r>
          </a:p>
        </p:txBody>
      </p:sp>
      <p:pic>
        <p:nvPicPr>
          <p:cNvPr id="18" name="Picture 3" descr="C:\Documents and Settings\Mattia\Desktop\ASSEGNO_INFN\ION_SOURCES\PIS\FEM_THERMAL-ELECTRIC\FE_MODEL\EXPERIMENTAL_DATA\PICTURES\20130308_1049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16598"/>
            <a:ext cx="3888432" cy="26766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98385"/>
            <a:ext cx="3888432" cy="26736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686" y="3689934"/>
            <a:ext cx="4618068" cy="269064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1" name="CasellaDiTesto 5"/>
          <p:cNvSpPr txBox="1"/>
          <p:nvPr/>
        </p:nvSpPr>
        <p:spPr>
          <a:xfrm>
            <a:off x="899592" y="3689934"/>
            <a:ext cx="2736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 Ionization efficiency measurements for </a:t>
            </a:r>
            <a:r>
              <a:rPr lang="en-US" sz="900" b="1" dirty="0" err="1" smtClean="0"/>
              <a:t>Ar</a:t>
            </a:r>
            <a:r>
              <a:rPr lang="en-US" sz="900" b="1" dirty="0" smtClean="0"/>
              <a:t> (25 kV</a:t>
            </a:r>
            <a:r>
              <a:rPr lang="en-US" sz="900" dirty="0" smtClean="0"/>
              <a:t>)</a:t>
            </a:r>
          </a:p>
          <a:p>
            <a:endParaRPr lang="en-US" sz="900" dirty="0" smtClean="0"/>
          </a:p>
          <a:p>
            <a:endParaRPr lang="en-US" sz="900" dirty="0"/>
          </a:p>
          <a:p>
            <a:endParaRPr lang="en-US" sz="900" dirty="0" smtClean="0"/>
          </a:p>
          <a:p>
            <a:endParaRPr lang="en-US" sz="900" dirty="0"/>
          </a:p>
          <a:p>
            <a:endParaRPr lang="en-US" sz="900" dirty="0" smtClean="0"/>
          </a:p>
          <a:p>
            <a:endParaRPr lang="en-US" sz="900" dirty="0"/>
          </a:p>
          <a:p>
            <a:endParaRPr lang="en-US" sz="900" dirty="0" smtClean="0"/>
          </a:p>
          <a:p>
            <a:endParaRPr lang="en-US" sz="900" dirty="0"/>
          </a:p>
          <a:p>
            <a:endParaRPr lang="en-US" sz="900" dirty="0" smtClean="0"/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sz="800" dirty="0"/>
              <a:t>- </a:t>
            </a:r>
            <a:r>
              <a:rPr lang="en-US" sz="800" dirty="0" smtClean="0"/>
              <a:t>Anode </a:t>
            </a:r>
            <a:r>
              <a:rPr lang="en-US" sz="800" dirty="0"/>
              <a:t>voltage = </a:t>
            </a:r>
            <a:r>
              <a:rPr lang="en-US" sz="800" dirty="0" smtClean="0"/>
              <a:t>150 V</a:t>
            </a:r>
          </a:p>
          <a:p>
            <a:r>
              <a:rPr lang="en-US" sz="800" dirty="0" smtClean="0"/>
              <a:t>- Anode magnetic field ≈ 300 G</a:t>
            </a:r>
            <a:endParaRPr lang="en-US" sz="800" dirty="0"/>
          </a:p>
          <a:p>
            <a:r>
              <a:rPr lang="en-US" sz="800" dirty="0"/>
              <a:t>- </a:t>
            </a:r>
            <a:r>
              <a:rPr lang="en-US" sz="800" dirty="0" smtClean="0"/>
              <a:t>Total beam current </a:t>
            </a:r>
            <a:r>
              <a:rPr lang="en-US" sz="800" dirty="0"/>
              <a:t>≈ </a:t>
            </a:r>
            <a:r>
              <a:rPr lang="en-US" sz="800" dirty="0" smtClean="0"/>
              <a:t>3 µA</a:t>
            </a:r>
            <a:endParaRPr lang="en-US" sz="800" dirty="0"/>
          </a:p>
        </p:txBody>
      </p:sp>
      <p:sp>
        <p:nvSpPr>
          <p:cNvPr id="22" name="Rettangolo 12"/>
          <p:cNvSpPr/>
          <p:nvPr/>
        </p:nvSpPr>
        <p:spPr>
          <a:xfrm>
            <a:off x="899592" y="441092"/>
            <a:ext cx="6696744" cy="43088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2200" dirty="0" smtClean="0"/>
              <a:t>&gt; Efficiency measurements for PIS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WG-01</a:t>
            </a:r>
            <a:endParaRPr lang="en-US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686" y="831096"/>
            <a:ext cx="4566794" cy="712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86" y="1550633"/>
            <a:ext cx="2969351" cy="197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70" y="1547353"/>
            <a:ext cx="1662310" cy="19772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ttangolo 12"/>
          <p:cNvSpPr/>
          <p:nvPr/>
        </p:nvSpPr>
        <p:spPr>
          <a:xfrm>
            <a:off x="4305098" y="3193322"/>
            <a:ext cx="669674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lang="en-US" sz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74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-81100" y="583465"/>
            <a:ext cx="925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1) scaled (d = 13 mm) SiC SPES tested @ ORNL (</a:t>
            </a:r>
            <a:r>
              <a:rPr lang="en-US" sz="1600" b="1" u="sng" dirty="0">
                <a:solidFill>
                  <a:srgbClr val="C00000"/>
                </a:solidFill>
              </a:rPr>
              <a:t>2007), – 40 MeV, </a:t>
            </a:r>
            <a:r>
              <a:rPr lang="en-US" sz="1600" b="1" u="sng" dirty="0" smtClean="0">
                <a:solidFill>
                  <a:srgbClr val="C00000"/>
                </a:solidFill>
              </a:rPr>
              <a:t>12 mA </a:t>
            </a:r>
            <a:r>
              <a:rPr lang="en-US" sz="1600" b="1" u="sng" dirty="0">
                <a:solidFill>
                  <a:srgbClr val="C00000"/>
                </a:solidFill>
              </a:rPr>
              <a:t>p beam, for 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thermal &amp; release study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558888" y="928048"/>
            <a:ext cx="3021224" cy="2500951"/>
            <a:chOff x="4170841" y="1486963"/>
            <a:chExt cx="3824105" cy="2954402"/>
          </a:xfrm>
        </p:grpSpPr>
        <p:pic>
          <p:nvPicPr>
            <p:cNvPr id="5" name="Picture 37" descr="DSCF207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" t="11600" r="26767" b="14458"/>
            <a:stretch>
              <a:fillRect/>
            </a:stretch>
          </p:blipFill>
          <p:spPr bwMode="auto">
            <a:xfrm>
              <a:off x="4170841" y="1486963"/>
              <a:ext cx="3824105" cy="2954402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41" descr="DSCF207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7" t="13190" r="32198" b="23212"/>
            <a:stretch>
              <a:fillRect/>
            </a:stretch>
          </p:blipFill>
          <p:spPr bwMode="auto">
            <a:xfrm>
              <a:off x="4208588" y="3253823"/>
              <a:ext cx="1155641" cy="115564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ttore 2 6"/>
            <p:cNvCxnSpPr/>
            <p:nvPr/>
          </p:nvCxnSpPr>
          <p:spPr>
            <a:xfrm flipH="1" flipV="1">
              <a:off x="7017973" y="3417869"/>
              <a:ext cx="360000" cy="10800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377973" y="3525870"/>
              <a:ext cx="0" cy="504000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4909330" y="4047775"/>
              <a:ext cx="2468643" cy="56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32" y="922019"/>
            <a:ext cx="3327286" cy="1111608"/>
          </a:xfrm>
          <a:prstGeom prst="rect">
            <a:avLst/>
          </a:prstGeom>
          <a:noFill/>
          <a:ln w="1270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137984" y="3429000"/>
            <a:ext cx="897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2) scaled (d = 13 mm) UC</a:t>
            </a:r>
            <a:r>
              <a:rPr lang="en-US" sz="1600" b="1" u="sng" baseline="-25000" dirty="0" smtClean="0">
                <a:solidFill>
                  <a:srgbClr val="C00000"/>
                </a:solidFill>
                <a:latin typeface="+mn-lt"/>
              </a:rPr>
              <a:t>X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 SPES tested @ ORNL (2010-2011) – 40 MeV, 50 </a:t>
            </a:r>
            <a:r>
              <a:rPr lang="en-US" sz="1600" b="1" u="sng" dirty="0" err="1" smtClean="0">
                <a:solidFill>
                  <a:srgbClr val="C00000"/>
                </a:solidFill>
                <a:latin typeface="+mn-lt"/>
              </a:rPr>
              <a:t>nA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 p beam,  for </a:t>
            </a:r>
            <a:r>
              <a:rPr lang="en-US" sz="1600" b="1" u="sng" dirty="0" err="1" smtClean="0">
                <a:solidFill>
                  <a:srgbClr val="C00000"/>
                </a:solidFill>
                <a:latin typeface="+mn-lt"/>
              </a:rPr>
              <a:t>relase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 study</a:t>
            </a:r>
          </a:p>
        </p:txBody>
      </p:sp>
      <p:pic>
        <p:nvPicPr>
          <p:cNvPr id="16" name="Picture 5" descr="IMG_66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b="17999"/>
          <a:stretch>
            <a:fillRect/>
          </a:stretch>
        </p:blipFill>
        <p:spPr bwMode="auto">
          <a:xfrm>
            <a:off x="35496" y="3834882"/>
            <a:ext cx="2596344" cy="138174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G_66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30000" r="7875" b="30000"/>
          <a:stretch>
            <a:fillRect/>
          </a:stretch>
        </p:blipFill>
        <p:spPr bwMode="auto">
          <a:xfrm>
            <a:off x="35496" y="5267206"/>
            <a:ext cx="2596344" cy="1097376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69665"/>
              </p:ext>
            </p:extLst>
          </p:nvPr>
        </p:nvGraphicFramePr>
        <p:xfrm>
          <a:off x="2699792" y="3830538"/>
          <a:ext cx="3443537" cy="2517596"/>
        </p:xfrm>
        <a:graphic>
          <a:graphicData uri="http://schemas.openxmlformats.org/drawingml/2006/table">
            <a:tbl>
              <a:tblPr firstRow="1" firstCol="1" bandRow="1" bandCol="1">
                <a:tableStyleId>{073A0DAA-6AF3-43AB-8588-CEC1D06C72B9}</a:tableStyleId>
              </a:tblPr>
              <a:tblGrid>
                <a:gridCol w="1295935"/>
                <a:gridCol w="982430"/>
                <a:gridCol w="1165172"/>
              </a:tblGrid>
              <a:tr h="334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Standard UC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it-IT" sz="16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Low density UC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it-IT" sz="16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Density </a:t>
                      </a:r>
                      <a:r>
                        <a:rPr lang="en-US" sz="1400" dirty="0">
                          <a:effectLst/>
                        </a:rPr>
                        <a:t>(g/cm³)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4.25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2.59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19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Diameter (mm)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12.50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13.07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Thickness (g/cm²)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0.41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0.41 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44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porosity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58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159030"/>
              </p:ext>
            </p:extLst>
          </p:nvPr>
        </p:nvGraphicFramePr>
        <p:xfrm>
          <a:off x="6195830" y="3861048"/>
          <a:ext cx="2912674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Graph" r:id="rId9" imgW="3969715" imgH="3222346" progId="Origin50.Graph">
                  <p:embed/>
                </p:oleObj>
              </mc:Choice>
              <mc:Fallback>
                <p:oleObj name="Graph" r:id="rId9" imgW="3969715" imgH="322234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77" t="8580" r="6235" b="6213"/>
                      <a:stretch>
                        <a:fillRect/>
                      </a:stretch>
                    </p:blipFill>
                    <p:spPr bwMode="auto">
                      <a:xfrm>
                        <a:off x="6195830" y="3861048"/>
                        <a:ext cx="2912674" cy="25202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2483768" y="81036"/>
            <a:ext cx="387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4F81BD"/>
                </a:solidFill>
              </a:rPr>
              <a:t>Experimental</a:t>
            </a:r>
            <a:r>
              <a:rPr lang="it-IT" sz="3200" dirty="0" smtClean="0">
                <a:solidFill>
                  <a:srgbClr val="4F81BD"/>
                </a:solidFill>
              </a:rPr>
              <a:t> test 1/3</a:t>
            </a:r>
            <a:r>
              <a:rPr lang="en-US" sz="3200" dirty="0" smtClean="0">
                <a:solidFill>
                  <a:srgbClr val="4F81BD"/>
                </a:solidFill>
              </a:rPr>
              <a:t> </a:t>
            </a:r>
            <a:endParaRPr lang="it-IT" sz="3200" dirty="0">
              <a:solidFill>
                <a:srgbClr val="4F81BD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WG-02</a:t>
            </a:r>
            <a:endParaRPr lang="en-US" sz="1400" dirty="0"/>
          </a:p>
        </p:txBody>
      </p:sp>
      <p:graphicFrame>
        <p:nvGraphicFramePr>
          <p:cNvPr id="2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62239"/>
              </p:ext>
            </p:extLst>
          </p:nvPr>
        </p:nvGraphicFramePr>
        <p:xfrm>
          <a:off x="5655232" y="2053384"/>
          <a:ext cx="3327286" cy="137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5" name="Picture 10" descr="Box+Disc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" y="932480"/>
            <a:ext cx="2371382" cy="24695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255" y="744332"/>
            <a:ext cx="909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3) scaled (d = 14 mm) UC</a:t>
            </a:r>
            <a:r>
              <a:rPr lang="en-US" sz="1600" b="1" u="sng" baseline="-25000" dirty="0" smtClean="0">
                <a:solidFill>
                  <a:srgbClr val="C00000"/>
                </a:solidFill>
                <a:latin typeface="+mn-lt"/>
              </a:rPr>
              <a:t>X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-CNT discs tested @ CERN (2009) and IPNO (2013) for release efficiency studies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6272" y="3391971"/>
            <a:ext cx="4616246" cy="295023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8743"/>
            <a:ext cx="4176464" cy="294196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SC_00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r="5803" b="3978"/>
          <a:stretch>
            <a:fillRect/>
          </a:stretch>
        </p:blipFill>
        <p:spPr bwMode="auto">
          <a:xfrm>
            <a:off x="5856156" y="1166340"/>
            <a:ext cx="3096022" cy="218915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883887" y="35229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rgbClr val="C00000"/>
                </a:solidFill>
              </a:rPr>
              <a:t>Test @ IPNO (2013)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96568" y="3613903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Test @ CERN (2009)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8" name="Picture 7" descr="EXP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66" y="1166340"/>
            <a:ext cx="2736850" cy="218229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367165"/>
              </p:ext>
            </p:extLst>
          </p:nvPr>
        </p:nvGraphicFramePr>
        <p:xfrm>
          <a:off x="74859" y="1124745"/>
          <a:ext cx="2833746" cy="2223893"/>
        </p:xfrm>
        <a:graphic>
          <a:graphicData uri="http://schemas.openxmlformats.org/drawingml/2006/table">
            <a:tbl>
              <a:tblPr firstRow="1" firstCol="1" bandRow="1" bandCol="1">
                <a:tableStyleId>{073A0DAA-6AF3-43AB-8588-CEC1D06C72B9}</a:tableStyleId>
              </a:tblPr>
              <a:tblGrid>
                <a:gridCol w="1611836"/>
                <a:gridCol w="1221910"/>
              </a:tblGrid>
              <a:tr h="770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UC</a:t>
                      </a:r>
                      <a:r>
                        <a:rPr lang="en-US" sz="1600" baseline="-25000" dirty="0" smtClean="0">
                          <a:effectLst/>
                        </a:rPr>
                        <a:t>X</a:t>
                      </a:r>
                      <a:r>
                        <a:rPr lang="en-US" sz="1600" dirty="0" smtClean="0">
                          <a:effectLst/>
                        </a:rPr>
                        <a:t>-CNT</a:t>
                      </a:r>
                      <a:r>
                        <a:rPr lang="en-US" sz="1600" baseline="0" dirty="0" smtClean="0">
                          <a:effectLst/>
                        </a:rPr>
                        <a:t> (synthesis at CERN, 2009)</a:t>
                      </a:r>
                      <a:endParaRPr lang="it-IT" sz="16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1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Density </a:t>
                      </a:r>
                      <a:r>
                        <a:rPr lang="en-US" sz="1400" dirty="0">
                          <a:effectLst/>
                        </a:rPr>
                        <a:t>(g/cm³)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1.30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5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Diameter (mm)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14.10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1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Thickness </a:t>
                      </a:r>
                      <a:r>
                        <a:rPr lang="en-US" sz="1400" dirty="0" smtClean="0">
                          <a:effectLst/>
                        </a:rPr>
                        <a:t>(mm)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35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porosity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88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483768" y="81036"/>
            <a:ext cx="387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4F81BD"/>
                </a:solidFill>
              </a:rPr>
              <a:t>Experimental</a:t>
            </a:r>
            <a:r>
              <a:rPr lang="it-IT" sz="3200" dirty="0" smtClean="0">
                <a:solidFill>
                  <a:srgbClr val="4F81BD"/>
                </a:solidFill>
              </a:rPr>
              <a:t> test 2/3</a:t>
            </a:r>
            <a:r>
              <a:rPr lang="en-US" sz="3200" dirty="0" smtClean="0">
                <a:solidFill>
                  <a:srgbClr val="4F81BD"/>
                </a:solidFill>
              </a:rPr>
              <a:t> </a:t>
            </a:r>
            <a:endParaRPr lang="it-IT" sz="3200" dirty="0">
              <a:solidFill>
                <a:srgbClr val="4F81BD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WG-02</a:t>
            </a:r>
            <a:endParaRPr lang="en-US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586098" y="481736"/>
            <a:ext cx="3518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4F81BD"/>
                </a:solidFill>
              </a:rPr>
              <a:t>Actilab</a:t>
            </a:r>
            <a:r>
              <a:rPr lang="it-IT" sz="2000" dirty="0" smtClean="0">
                <a:solidFill>
                  <a:srgbClr val="4F81BD"/>
                </a:solidFill>
              </a:rPr>
              <a:t> ENSAR JRA </a:t>
            </a:r>
            <a:r>
              <a:rPr lang="it-IT" sz="2000" dirty="0" err="1" smtClean="0">
                <a:solidFill>
                  <a:srgbClr val="4F81BD"/>
                </a:solidFill>
              </a:rPr>
              <a:t>collaboration</a:t>
            </a:r>
            <a:endParaRPr lang="it-IT" sz="20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0"/>
          <p:cNvSpPr/>
          <p:nvPr/>
        </p:nvSpPr>
        <p:spPr>
          <a:xfrm>
            <a:off x="640227" y="913271"/>
            <a:ext cx="7713684" cy="40011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buFont typeface="Wingdings"/>
              <a:buChar char="Ø"/>
            </a:pPr>
            <a:r>
              <a:rPr lang="en-US" sz="2000" dirty="0" smtClean="0">
                <a:latin typeface="+mn-lt"/>
              </a:rPr>
              <a:t>On-line testing of the SPES target architecture @ </a:t>
            </a:r>
            <a:r>
              <a:rPr lang="en-US" sz="2000" dirty="0" err="1" smtClean="0">
                <a:latin typeface="+mn-lt"/>
              </a:rPr>
              <a:t>iThemba</a:t>
            </a:r>
            <a:r>
              <a:rPr lang="en-US" sz="2000" dirty="0" smtClean="0">
                <a:latin typeface="+mn-lt"/>
              </a:rPr>
              <a:t> (May 2014)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056" y="1341454"/>
            <a:ext cx="4565960" cy="2273431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521" y="4994313"/>
            <a:ext cx="1869495" cy="13802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56" y="4966363"/>
            <a:ext cx="1757648" cy="14267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965" y="2613380"/>
            <a:ext cx="1918610" cy="696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611560" y="615877"/>
            <a:ext cx="891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4) Full scale (40 mm.) </a:t>
            </a:r>
            <a:r>
              <a:rPr lang="en-US" sz="1600" b="1" u="sng" dirty="0" err="1" smtClean="0">
                <a:solidFill>
                  <a:srgbClr val="C00000"/>
                </a:solidFill>
                <a:latin typeface="+mn-lt"/>
              </a:rPr>
              <a:t>SiC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 @ </a:t>
            </a:r>
            <a:r>
              <a:rPr lang="en-US" sz="1600" b="1" u="sng" dirty="0" err="1" smtClean="0">
                <a:solidFill>
                  <a:srgbClr val="C00000"/>
                </a:solidFill>
                <a:latin typeface="+mn-lt"/>
              </a:rPr>
              <a:t>Ithemba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,  p=66 </a:t>
            </a:r>
            <a:r>
              <a:rPr lang="en-US" sz="1600" b="1" u="sng" dirty="0">
                <a:solidFill>
                  <a:srgbClr val="C00000"/>
                </a:solidFill>
              </a:rPr>
              <a:t>MeV, 60 </a:t>
            </a:r>
            <a:r>
              <a:rPr lang="en-US" sz="1600" b="1" u="sng" dirty="0" err="1" smtClean="0">
                <a:solidFill>
                  <a:srgbClr val="C00000"/>
                </a:solidFill>
              </a:rPr>
              <a:t>microA</a:t>
            </a:r>
            <a:r>
              <a:rPr lang="en-US" sz="1600" b="1" u="sng" dirty="0" smtClean="0">
                <a:solidFill>
                  <a:srgbClr val="C00000"/>
                </a:solidFill>
              </a:rPr>
              <a:t>  </a:t>
            </a:r>
            <a:r>
              <a:rPr lang="en-US" sz="1600" b="1" u="sng" dirty="0" smtClean="0">
                <a:solidFill>
                  <a:srgbClr val="C00000"/>
                </a:solidFill>
                <a:latin typeface="+mn-lt"/>
              </a:rPr>
              <a:t>for thermal dissipation studies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483768" y="81036"/>
            <a:ext cx="387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4F81BD"/>
                </a:solidFill>
              </a:rPr>
              <a:t>Experimental</a:t>
            </a:r>
            <a:r>
              <a:rPr lang="it-IT" sz="3200" dirty="0" smtClean="0">
                <a:solidFill>
                  <a:srgbClr val="4F81BD"/>
                </a:solidFill>
              </a:rPr>
              <a:t> test 2/3</a:t>
            </a:r>
            <a:r>
              <a:rPr lang="en-US" sz="3200" dirty="0" smtClean="0">
                <a:solidFill>
                  <a:srgbClr val="4F81BD"/>
                </a:solidFill>
              </a:rPr>
              <a:t> </a:t>
            </a:r>
            <a:endParaRPr lang="it-IT" sz="3200" dirty="0">
              <a:solidFill>
                <a:srgbClr val="4F81BD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WG-02</a:t>
            </a:r>
            <a:endParaRPr lang="en-US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040" y="1393884"/>
            <a:ext cx="3999478" cy="3237195"/>
          </a:xfrm>
          <a:prstGeom prst="rect">
            <a:avLst/>
          </a:prstGeom>
        </p:spPr>
      </p:pic>
      <p:sp>
        <p:nvSpPr>
          <p:cNvPr id="8" name="Rettangolo 1"/>
          <p:cNvSpPr/>
          <p:nvPr/>
        </p:nvSpPr>
        <p:spPr>
          <a:xfrm>
            <a:off x="4983040" y="1328879"/>
            <a:ext cx="4018660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1"/>
                </a:solidFill>
                <a:latin typeface="+mn-lt"/>
              </a:rPr>
              <a:t>iThemba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LABS: </a:t>
            </a:r>
            <a:r>
              <a:rPr lang="en-US" b="1" dirty="0" smtClean="0">
                <a:solidFill>
                  <a:schemeClr val="accent1"/>
                </a:solidFill>
              </a:rPr>
              <a:t>funded </a:t>
            </a:r>
            <a:r>
              <a:rPr lang="en-US" b="1" dirty="0">
                <a:solidFill>
                  <a:schemeClr val="accent1"/>
                </a:solidFill>
              </a:rPr>
              <a:t>to build an RIB </a:t>
            </a:r>
            <a:r>
              <a:rPr lang="en-US" b="1" dirty="0" smtClean="0">
                <a:solidFill>
                  <a:schemeClr val="accent1"/>
                </a:solidFill>
              </a:rPr>
              <a:t>target/ion-source like SPES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12" y="3624013"/>
            <a:ext cx="4582504" cy="1376368"/>
          </a:xfrm>
          <a:prstGeom prst="rect">
            <a:avLst/>
          </a:prstGeom>
        </p:spPr>
      </p:pic>
      <p:pic>
        <p:nvPicPr>
          <p:cNvPr id="17" name="Immagine 16" descr="C:\Users\Alberto\Desktop\target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6131" y="4631079"/>
            <a:ext cx="3999478" cy="17435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60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9224" y="3679970"/>
            <a:ext cx="3189993" cy="2463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30" y="4466292"/>
            <a:ext cx="2530137" cy="1654176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0" name="Gruppo 29"/>
          <p:cNvGrpSpPr/>
          <p:nvPr/>
        </p:nvGrpSpPr>
        <p:grpSpPr>
          <a:xfrm>
            <a:off x="193144" y="1323439"/>
            <a:ext cx="8789374" cy="2537609"/>
            <a:chOff x="97647" y="1323439"/>
            <a:chExt cx="8789374" cy="2537609"/>
          </a:xfrm>
        </p:grpSpPr>
        <p:pic>
          <p:nvPicPr>
            <p:cNvPr id="5" name="Picture 7" descr="E:\lab_spes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647" y="1323439"/>
              <a:ext cx="8771344" cy="224852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ccia in giù 14"/>
            <p:cNvSpPr/>
            <p:nvPr/>
          </p:nvSpPr>
          <p:spPr>
            <a:xfrm rot="16200000">
              <a:off x="3991436" y="-1652064"/>
              <a:ext cx="81010" cy="7848872"/>
            </a:xfrm>
            <a:prstGeom prst="downArrow">
              <a:avLst>
                <a:gd name="adj1" fmla="val 50000"/>
                <a:gd name="adj2" fmla="val 381102"/>
              </a:avLst>
            </a:prstGeom>
            <a:solidFill>
              <a:srgbClr val="DF2DE3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Freccia in giù 15"/>
            <p:cNvSpPr/>
            <p:nvPr/>
          </p:nvSpPr>
          <p:spPr>
            <a:xfrm rot="5400000">
              <a:off x="4166743" y="-1566342"/>
              <a:ext cx="90434" cy="7488833"/>
            </a:xfrm>
            <a:prstGeom prst="downArrow">
              <a:avLst>
                <a:gd name="adj1" fmla="val 50000"/>
                <a:gd name="adj2" fmla="val 267006"/>
              </a:avLst>
            </a:prstGeom>
            <a:solidFill>
              <a:srgbClr val="FFFF00"/>
            </a:solidFill>
            <a:ln>
              <a:solidFill>
                <a:schemeClr val="accent1"/>
              </a:solidFill>
            </a:ln>
            <a:scene3d>
              <a:camera prst="orthographicFront">
                <a:rot lat="0" lon="0" rev="2157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20" name="Connettore 2 19"/>
            <p:cNvCxnSpPr/>
            <p:nvPr/>
          </p:nvCxnSpPr>
          <p:spPr>
            <a:xfrm flipV="1">
              <a:off x="7524328" y="2420888"/>
              <a:ext cx="504056" cy="144016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239727" y="1441210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FC</a:t>
              </a:r>
              <a:endParaRPr lang="it-IT" sz="1600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859989" y="1385218"/>
              <a:ext cx="158417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Wien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Filter</a:t>
              </a:r>
              <a:endParaRPr lang="it-IT" sz="1600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4812399" y="1448956"/>
              <a:ext cx="296395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Quadrupoles</a:t>
              </a:r>
              <a:r>
                <a:rPr lang="it-IT" sz="1600" dirty="0" smtClean="0"/>
                <a:t>       </a:t>
              </a:r>
              <a:r>
                <a:rPr lang="it-IT" sz="1600" dirty="0" err="1" smtClean="0"/>
                <a:t>Deflectors</a:t>
              </a:r>
              <a:endParaRPr lang="it-IT" sz="16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8382965" y="1448956"/>
              <a:ext cx="5040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IS</a:t>
              </a:r>
              <a:endParaRPr lang="it-IT" sz="1600" dirty="0"/>
            </a:p>
          </p:txBody>
        </p:sp>
        <p:sp>
          <p:nvSpPr>
            <p:cNvPr id="29" name="Freccia in giù 28"/>
            <p:cNvSpPr/>
            <p:nvPr/>
          </p:nvSpPr>
          <p:spPr>
            <a:xfrm rot="16200000">
              <a:off x="4226849" y="2741901"/>
              <a:ext cx="180020" cy="834137"/>
            </a:xfrm>
            <a:prstGeom prst="downArrow">
              <a:avLst>
                <a:gd name="adj1" fmla="val 50000"/>
                <a:gd name="adj2" fmla="val 108492"/>
              </a:avLst>
            </a:prstGeom>
            <a:solidFill>
              <a:srgbClr val="DF2DE3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901771" y="2699627"/>
              <a:ext cx="8640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DF2DE3"/>
                  </a:solidFill>
                </a:rPr>
                <a:t>Laser</a:t>
              </a:r>
              <a:endParaRPr lang="en-US" dirty="0">
                <a:solidFill>
                  <a:srgbClr val="DF2DE3"/>
                </a:solidFill>
              </a:endParaRPr>
            </a:p>
          </p:txBody>
        </p:sp>
        <p:sp>
          <p:nvSpPr>
            <p:cNvPr id="31" name="Freccia in giù 30"/>
            <p:cNvSpPr/>
            <p:nvPr/>
          </p:nvSpPr>
          <p:spPr>
            <a:xfrm rot="5400000">
              <a:off x="3291391" y="2984311"/>
              <a:ext cx="180020" cy="834137"/>
            </a:xfrm>
            <a:prstGeom prst="downArrow">
              <a:avLst>
                <a:gd name="adj1" fmla="val 50000"/>
                <a:gd name="adj2" fmla="val 108492"/>
              </a:avLst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012117" y="2926452"/>
              <a:ext cx="8640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Ions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3" name="Connettore 2 2"/>
            <p:cNvCxnSpPr/>
            <p:nvPr/>
          </p:nvCxnSpPr>
          <p:spPr>
            <a:xfrm flipH="1" flipV="1">
              <a:off x="467544" y="2420888"/>
              <a:ext cx="432048" cy="64807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8" descr="C:\Users\Daniele\Desktop\foto slitte\20130215_10464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83" y="3022880"/>
            <a:ext cx="2388293" cy="1440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ttore 2 33"/>
          <p:cNvCxnSpPr/>
          <p:nvPr/>
        </p:nvCxnSpPr>
        <p:spPr>
          <a:xfrm flipH="1" flipV="1">
            <a:off x="563041" y="2420888"/>
            <a:ext cx="549016" cy="980491"/>
          </a:xfrm>
          <a:prstGeom prst="straightConnector1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 flipV="1">
            <a:off x="1171266" y="3657834"/>
            <a:ext cx="432048" cy="1015514"/>
          </a:xfrm>
          <a:prstGeom prst="straightConnector1">
            <a:avLst/>
          </a:prstGeom>
          <a:ln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6" y="-140191"/>
            <a:ext cx="83216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035" y="4165591"/>
            <a:ext cx="3083535" cy="1959709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5511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asellaDiTesto 80"/>
          <p:cNvSpPr txBox="1"/>
          <p:nvPr/>
        </p:nvSpPr>
        <p:spPr>
          <a:xfrm>
            <a:off x="692305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	 </a:t>
            </a:r>
            <a:r>
              <a:rPr lang="en-US" sz="4000" dirty="0" smtClean="0">
                <a:solidFill>
                  <a:schemeClr val="accent1"/>
                </a:solidFill>
              </a:rPr>
              <a:t>LNL Laser Laboratory 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421636" y="658670"/>
            <a:ext cx="86053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/>
            </a:lvl1pPr>
          </a:lstStyle>
          <a:p>
            <a:pPr algn="l"/>
            <a:r>
              <a:rPr lang="en-US" sz="2600" dirty="0" smtClean="0">
                <a:solidFill>
                  <a:srgbClr val="C00000"/>
                </a:solidFill>
              </a:rPr>
              <a:t>In 2013 a new SPES laser laboratory was build 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WG-03</a:t>
            </a:r>
            <a:endParaRPr lang="en-US" sz="14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4846573" y="1042677"/>
            <a:ext cx="3996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/>
            </a:lvl1pPr>
          </a:lstStyle>
          <a:p>
            <a:r>
              <a:rPr lang="en-US" sz="2600" dirty="0" smtClean="0"/>
              <a:t>A tunable dye laser system ready for atomic spectroscopy study </a:t>
            </a:r>
          </a:p>
        </p:txBody>
      </p:sp>
      <p:pic>
        <p:nvPicPr>
          <p:cNvPr id="9" name="Immagine 8" descr="C:\Users\Daniele\Documents\SPES\Padova\tesi\SAM_21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58" y="2299371"/>
            <a:ext cx="5517060" cy="4018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2048" y="2117501"/>
            <a:ext cx="4800000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034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3"/>
          <p:cNvSpPr txBox="1">
            <a:spLocks noChangeArrowheads="1"/>
          </p:cNvSpPr>
          <p:nvPr/>
        </p:nvSpPr>
        <p:spPr bwMode="auto">
          <a:xfrm>
            <a:off x="467544" y="80963"/>
            <a:ext cx="7162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200" dirty="0" smtClean="0">
                <a:solidFill>
                  <a:schemeClr val="accent1"/>
                </a:solidFill>
              </a:rPr>
              <a:t>SPES Horizontal Handling system</a:t>
            </a:r>
            <a:endParaRPr kumimoji="1" lang="en-US" sz="3200" dirty="0">
              <a:solidFill>
                <a:schemeClr val="accent1"/>
              </a:solidFill>
            </a:endParaRPr>
          </a:p>
        </p:txBody>
      </p:sp>
      <p:pic>
        <p:nvPicPr>
          <p:cNvPr id="10" name="Immagine 6" descr="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730634"/>
            <a:ext cx="3909604" cy="2749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magine 7" descr="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008" y="742771"/>
            <a:ext cx="4050336" cy="2749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magine 8" descr="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3569658"/>
            <a:ext cx="3909604" cy="2739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3569658"/>
            <a:ext cx="4050336" cy="2739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2" name="Rettangolo 11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26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1005630"/>
            <a:ext cx="8687553" cy="48467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82" y="548680"/>
            <a:ext cx="9078246" cy="58415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211" y="-99392"/>
            <a:ext cx="651718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55576" y="0"/>
            <a:ext cx="716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3200" dirty="0" smtClean="0">
                <a:solidFill>
                  <a:srgbClr val="0070C0"/>
                </a:solidFill>
              </a:rPr>
              <a:t>Horizontal device (AGV based) </a:t>
            </a:r>
            <a:endParaRPr kumimoji="1" lang="en-US" sz="3200" dirty="0">
              <a:solidFill>
                <a:srgbClr val="0070C0"/>
              </a:solidFill>
            </a:endParaRPr>
          </a:p>
        </p:txBody>
      </p:sp>
      <p:pic>
        <p:nvPicPr>
          <p:cNvPr id="10" name="Filma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31840" y="1178790"/>
            <a:ext cx="3708864" cy="2084607"/>
          </a:xfrm>
          <a:prstGeom prst="rect">
            <a:avLst/>
          </a:prstGeom>
        </p:spPr>
      </p:pic>
      <p:pic>
        <p:nvPicPr>
          <p:cNvPr id="12" name="Immagine 11" descr="telaio_interocc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2" b="-2"/>
          <a:stretch/>
        </p:blipFill>
        <p:spPr>
          <a:xfrm>
            <a:off x="3542572" y="3243826"/>
            <a:ext cx="3024336" cy="3103095"/>
          </a:xfrm>
          <a:prstGeom prst="rect">
            <a:avLst/>
          </a:prstGeom>
          <a:ln w="12700" cmpd="sng">
            <a:solidFill>
              <a:schemeClr val="accent1"/>
            </a:solidFill>
          </a:ln>
        </p:spPr>
      </p:pic>
      <p:pic>
        <p:nvPicPr>
          <p:cNvPr id="11" name="Immagine 10" descr="rack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6" y="1178790"/>
            <a:ext cx="3542572" cy="4218736"/>
          </a:xfrm>
          <a:prstGeom prst="rect">
            <a:avLst/>
          </a:prstGeom>
          <a:ln w="12700" cmpd="sng">
            <a:solidFill>
              <a:schemeClr val="accent1"/>
            </a:solidFill>
          </a:ln>
        </p:spPr>
      </p:pic>
      <p:pic>
        <p:nvPicPr>
          <p:cNvPr id="13" name="Immagine 12" descr="2013-12-09 15.30.50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066" y="2649810"/>
            <a:ext cx="2652889" cy="36971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1403648" y="613672"/>
            <a:ext cx="606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Devices under </a:t>
            </a:r>
            <a:r>
              <a:rPr lang="en-US" dirty="0"/>
              <a:t>construction at </a:t>
            </a:r>
            <a:r>
              <a:rPr lang="en-US" dirty="0" smtClean="0"/>
              <a:t>the LNL </a:t>
            </a:r>
            <a:r>
              <a:rPr lang="en-US" dirty="0"/>
              <a:t>mechanical workshop</a:t>
            </a:r>
            <a:endParaRPr lang="it-IT" dirty="0"/>
          </a:p>
        </p:txBody>
      </p:sp>
      <p:pic>
        <p:nvPicPr>
          <p:cNvPr id="15" name="Immagine 14" descr="2013-12-18 17.24.41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8933" y="1189479"/>
            <a:ext cx="1414022" cy="1460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Immagine 15" descr="CAM00031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209" y="1189479"/>
            <a:ext cx="1596724" cy="1460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ttangolo 16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WG-04</a:t>
            </a:r>
            <a:endParaRPr lang="en-US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397526"/>
            <a:ext cx="3563888" cy="949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78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5760" y="116632"/>
            <a:ext cx="7772400" cy="1470025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FE design</a:t>
            </a:r>
            <a:b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RAD-HARD version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WG-05</a:t>
            </a:r>
            <a:endParaRPr lang="en-US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6208079" cy="4797152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80728"/>
            <a:ext cx="6208080" cy="4797152"/>
          </a:xfrm>
          <a:prstGeom prst="rect">
            <a:avLst/>
          </a:prstGeom>
        </p:spPr>
      </p:pic>
      <p:sp>
        <p:nvSpPr>
          <p:cNvPr id="35" name="Rettangolo 34"/>
          <p:cNvSpPr/>
          <p:nvPr/>
        </p:nvSpPr>
        <p:spPr>
          <a:xfrm>
            <a:off x="1353270" y="5107155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6" name="Rettangolo 35"/>
          <p:cNvSpPr/>
          <p:nvPr/>
        </p:nvSpPr>
        <p:spPr>
          <a:xfrm>
            <a:off x="6639619" y="5117761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3067526" y="1124743"/>
            <a:ext cx="366471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 smtClean="0"/>
              <a:t>            Critical material List</a:t>
            </a:r>
          </a:p>
          <a:p>
            <a:pPr algn="ctr"/>
            <a:endParaRPr lang="en-NZ" dirty="0" smtClean="0"/>
          </a:p>
          <a:p>
            <a:r>
              <a:rPr lang="en-NZ" sz="1400" dirty="0" smtClean="0"/>
              <a:t>Teflon with glass fibres     -&gt; alumina</a:t>
            </a:r>
          </a:p>
          <a:p>
            <a:r>
              <a:rPr lang="en-US" sz="1400" dirty="0" smtClean="0"/>
              <a:t>Polyethylene</a:t>
            </a:r>
            <a:r>
              <a:rPr lang="it-IT" sz="1400" dirty="0" smtClean="0"/>
              <a:t>                       -&gt; </a:t>
            </a:r>
            <a:r>
              <a:rPr lang="en-US" sz="1400" dirty="0" smtClean="0"/>
              <a:t>peek</a:t>
            </a:r>
          </a:p>
          <a:p>
            <a:r>
              <a:rPr lang="it-IT" sz="1400" dirty="0" err="1" smtClean="0"/>
              <a:t>Viton</a:t>
            </a:r>
            <a:r>
              <a:rPr lang="it-IT" sz="1400" dirty="0" smtClean="0"/>
              <a:t> O-</a:t>
            </a:r>
            <a:r>
              <a:rPr lang="it-IT" sz="1400" dirty="0" err="1" smtClean="0"/>
              <a:t>rings</a:t>
            </a:r>
            <a:r>
              <a:rPr lang="it-IT" sz="1400" dirty="0" smtClean="0"/>
              <a:t>                      -&gt; EPDM</a:t>
            </a:r>
          </a:p>
          <a:p>
            <a:r>
              <a:rPr lang="it-IT" sz="1400" dirty="0" smtClean="0"/>
              <a:t>Plastic </a:t>
            </a:r>
            <a:r>
              <a:rPr lang="en-US" sz="1400" dirty="0" smtClean="0"/>
              <a:t>cable</a:t>
            </a:r>
            <a:r>
              <a:rPr lang="it-IT" sz="1400" dirty="0" smtClean="0"/>
              <a:t> </a:t>
            </a:r>
            <a:r>
              <a:rPr lang="en-US" sz="1400" dirty="0" smtClean="0"/>
              <a:t>insulator      -&gt; air (close the target)</a:t>
            </a:r>
          </a:p>
          <a:p>
            <a:r>
              <a:rPr lang="en-US" sz="1400" dirty="0" smtClean="0"/>
              <a:t>Normal motors                  -&gt; RAD HARD motors</a:t>
            </a:r>
            <a:endParaRPr lang="en-US" sz="1400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5991547" y="1878796"/>
            <a:ext cx="1172741" cy="119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799830" y="2046632"/>
            <a:ext cx="1711306" cy="1903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5824805" y="2301805"/>
            <a:ext cx="1807033" cy="977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5713368" y="2564904"/>
            <a:ext cx="1531171" cy="95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7772400" cy="1470025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test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 of the LENA reactor for material testing (collaboration under discussion..)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WG-05</a:t>
            </a:r>
            <a:endParaRPr lang="en-US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986" y="1040440"/>
            <a:ext cx="6408712" cy="488414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115616" y="5949280"/>
            <a:ext cx="6753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Reactor for research TRIGA Mark II (250 kW) – LENA since 1965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6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Straight Connector 85"/>
          <p:cNvCxnSpPr>
            <a:cxnSpLocks noChangeShapeType="1"/>
          </p:cNvCxnSpPr>
          <p:nvPr/>
        </p:nvCxnSpPr>
        <p:spPr bwMode="auto">
          <a:xfrm rot="5400000">
            <a:off x="505687" y="1208515"/>
            <a:ext cx="474663" cy="157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Connector 85"/>
          <p:cNvCxnSpPr>
            <a:cxnSpLocks noChangeShapeType="1"/>
          </p:cNvCxnSpPr>
          <p:nvPr/>
        </p:nvCxnSpPr>
        <p:spPr bwMode="auto">
          <a:xfrm rot="5400000">
            <a:off x="1824191" y="1201355"/>
            <a:ext cx="474663" cy="157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2536825" y="2268075"/>
            <a:ext cx="1557338" cy="8921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4000" b="1" dirty="0">
                <a:solidFill>
                  <a:srgbClr val="FF0000"/>
                </a:solidFill>
                <a:latin typeface="Arial Rounded MT Bold" pitchFamily="34" charset="0"/>
              </a:rPr>
              <a:t>S</a:t>
            </a:r>
            <a:r>
              <a:rPr lang="it-IT" sz="4000" b="1" dirty="0">
                <a:solidFill>
                  <a:srgbClr val="7030A0"/>
                </a:solidFill>
                <a:latin typeface="Arial Rounded MT Bold" pitchFamily="34" charset="0"/>
              </a:rPr>
              <a:t>P</a:t>
            </a:r>
            <a:r>
              <a:rPr lang="it-IT" sz="4000" b="1" dirty="0">
                <a:solidFill>
                  <a:srgbClr val="FFC000"/>
                </a:solidFill>
                <a:latin typeface="Arial Rounded MT Bold" pitchFamily="34" charset="0"/>
              </a:rPr>
              <a:t>E</a:t>
            </a:r>
            <a:r>
              <a:rPr lang="it-IT" sz="4000" b="1" dirty="0">
                <a:solidFill>
                  <a:srgbClr val="00B050"/>
                </a:solidFill>
                <a:latin typeface="Arial Rounded MT Bold" pitchFamily="34" charset="0"/>
              </a:rPr>
              <a:t>S</a:t>
            </a:r>
          </a:p>
          <a:p>
            <a:pPr algn="ctr" eaLnBrk="1" hangingPunct="1">
              <a:defRPr/>
            </a:pPr>
            <a:r>
              <a:rPr lang="it-IT" sz="1200" b="1" dirty="0" smtClean="0">
                <a:solidFill>
                  <a:srgbClr val="00B050"/>
                </a:solidFill>
                <a:latin typeface="Arial Rounded MT Bold" pitchFamily="34" charset="0"/>
              </a:rPr>
              <a:t>TIS</a:t>
            </a:r>
            <a:endParaRPr lang="it-IT" sz="1200" b="1" dirty="0">
              <a:solidFill>
                <a:srgbClr val="00B050"/>
              </a:solidFill>
              <a:latin typeface="Arial Rounded MT Bold" pitchFamily="34" charset="0"/>
            </a:endParaRPr>
          </a:p>
        </p:txBody>
      </p:sp>
      <p:cxnSp>
        <p:nvCxnSpPr>
          <p:cNvPr id="70660" name="Straight Connector 3"/>
          <p:cNvCxnSpPr>
            <a:cxnSpLocks noChangeShapeType="1"/>
            <a:endCxn id="9" idx="0"/>
          </p:cNvCxnSpPr>
          <p:nvPr/>
        </p:nvCxnSpPr>
        <p:spPr bwMode="auto">
          <a:xfrm rot="5400000">
            <a:off x="2769394" y="4067969"/>
            <a:ext cx="568325" cy="1111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1" name="Straight Connector 5"/>
          <p:cNvCxnSpPr>
            <a:cxnSpLocks noChangeShapeType="1"/>
          </p:cNvCxnSpPr>
          <p:nvPr/>
        </p:nvCxnSpPr>
        <p:spPr bwMode="auto">
          <a:xfrm flipV="1">
            <a:off x="706063" y="3902024"/>
            <a:ext cx="3632575" cy="5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2" name="Straight Connector 7"/>
          <p:cNvCxnSpPr>
            <a:cxnSpLocks noChangeShapeType="1"/>
          </p:cNvCxnSpPr>
          <p:nvPr/>
        </p:nvCxnSpPr>
        <p:spPr bwMode="auto">
          <a:xfrm rot="5400000">
            <a:off x="1531937" y="4119564"/>
            <a:ext cx="47466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3" name="Straight Connector 9"/>
          <p:cNvCxnSpPr>
            <a:cxnSpLocks noChangeShapeType="1"/>
          </p:cNvCxnSpPr>
          <p:nvPr/>
        </p:nvCxnSpPr>
        <p:spPr bwMode="auto">
          <a:xfrm rot="5400000">
            <a:off x="4087812" y="4119564"/>
            <a:ext cx="47466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258888" y="4357688"/>
            <a:ext cx="1022350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UNIPV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6825" y="4357688"/>
            <a:ext cx="1022350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UNIPD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4763" y="4357688"/>
            <a:ext cx="1022350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UNITN</a:t>
            </a:r>
          </a:p>
        </p:txBody>
      </p:sp>
      <p:cxnSp>
        <p:nvCxnSpPr>
          <p:cNvPr id="70667" name="Straight Connector 15"/>
          <p:cNvCxnSpPr>
            <a:cxnSpLocks noChangeShapeType="1"/>
            <a:stCxn id="9" idx="2"/>
            <a:endCxn id="16" idx="0"/>
          </p:cNvCxnSpPr>
          <p:nvPr/>
        </p:nvCxnSpPr>
        <p:spPr bwMode="auto">
          <a:xfrm rot="16200000" flipH="1">
            <a:off x="2726531" y="4985544"/>
            <a:ext cx="642938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8" name="Straight Connector 17"/>
          <p:cNvCxnSpPr>
            <a:cxnSpLocks noChangeShapeType="1"/>
          </p:cNvCxnSpPr>
          <p:nvPr/>
        </p:nvCxnSpPr>
        <p:spPr bwMode="auto">
          <a:xfrm>
            <a:off x="2463800" y="4978400"/>
            <a:ext cx="1168400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9" name="Straight Connector 19"/>
          <p:cNvCxnSpPr>
            <a:cxnSpLocks noChangeShapeType="1"/>
          </p:cNvCxnSpPr>
          <p:nvPr/>
        </p:nvCxnSpPr>
        <p:spPr bwMode="auto">
          <a:xfrm rot="5400000">
            <a:off x="2300287" y="5141913"/>
            <a:ext cx="32861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0" name="Straight Connector 21"/>
          <p:cNvCxnSpPr>
            <a:cxnSpLocks noChangeShapeType="1"/>
          </p:cNvCxnSpPr>
          <p:nvPr/>
        </p:nvCxnSpPr>
        <p:spPr bwMode="auto">
          <a:xfrm rot="5400000">
            <a:off x="3467100" y="5141913"/>
            <a:ext cx="328613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206625" y="5307013"/>
            <a:ext cx="512763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DIM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4950" y="5307013"/>
            <a:ext cx="565150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DSC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3600" y="5307013"/>
            <a:ext cx="484188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DEI</a:t>
            </a:r>
          </a:p>
        </p:txBody>
      </p:sp>
      <p:cxnSp>
        <p:nvCxnSpPr>
          <p:cNvPr id="70674" name="Straight Connector 27"/>
          <p:cNvCxnSpPr>
            <a:cxnSpLocks noChangeShapeType="1"/>
            <a:stCxn id="15" idx="2"/>
          </p:cNvCxnSpPr>
          <p:nvPr/>
        </p:nvCxnSpPr>
        <p:spPr bwMode="auto">
          <a:xfrm rot="16200000" flipH="1">
            <a:off x="2342357" y="5733256"/>
            <a:ext cx="241300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5" name="Straight Connector 29"/>
          <p:cNvCxnSpPr>
            <a:cxnSpLocks noChangeShapeType="1"/>
          </p:cNvCxnSpPr>
          <p:nvPr/>
        </p:nvCxnSpPr>
        <p:spPr bwMode="auto">
          <a:xfrm>
            <a:off x="1916113" y="5877272"/>
            <a:ext cx="11303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6" name="Straight Connector 31"/>
          <p:cNvCxnSpPr>
            <a:cxnSpLocks noChangeShapeType="1"/>
          </p:cNvCxnSpPr>
          <p:nvPr/>
        </p:nvCxnSpPr>
        <p:spPr bwMode="auto">
          <a:xfrm rot="5400000">
            <a:off x="1789113" y="5981700"/>
            <a:ext cx="255588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1331913" y="6110288"/>
            <a:ext cx="1260475" cy="2762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latin typeface="Arial" charset="0"/>
              </a:rPr>
              <a:t>ION SOURCES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3825" y="6110288"/>
            <a:ext cx="1044575" cy="2762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latin typeface="Arial" charset="0"/>
              </a:rPr>
              <a:t>MATERIALS</a:t>
            </a:r>
          </a:p>
        </p:txBody>
      </p:sp>
      <p:cxnSp>
        <p:nvCxnSpPr>
          <p:cNvPr id="70679" name="Straight Connector 39"/>
          <p:cNvCxnSpPr>
            <a:cxnSpLocks noChangeShapeType="1"/>
            <a:stCxn id="10" idx="2"/>
          </p:cNvCxnSpPr>
          <p:nvPr/>
        </p:nvCxnSpPr>
        <p:spPr bwMode="auto">
          <a:xfrm rot="5400000">
            <a:off x="4024313" y="4967288"/>
            <a:ext cx="604837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80" name="Straight Connector 41"/>
          <p:cNvCxnSpPr>
            <a:cxnSpLocks noChangeShapeType="1"/>
          </p:cNvCxnSpPr>
          <p:nvPr/>
        </p:nvCxnSpPr>
        <p:spPr bwMode="auto">
          <a:xfrm rot="5400000">
            <a:off x="1447801" y="4985545"/>
            <a:ext cx="641350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068763" y="5270500"/>
            <a:ext cx="512762" cy="3063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DIM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76375" y="5291138"/>
            <a:ext cx="565150" cy="3079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400" dirty="0">
                <a:latin typeface="Arial" charset="0"/>
              </a:rPr>
              <a:t>DSC</a:t>
            </a:r>
          </a:p>
        </p:txBody>
      </p:sp>
      <p:cxnSp>
        <p:nvCxnSpPr>
          <p:cNvPr id="72731" name="Straight Connector 45"/>
          <p:cNvCxnSpPr>
            <a:cxnSpLocks noChangeShapeType="1"/>
            <a:stCxn id="3" idx="3"/>
          </p:cNvCxnSpPr>
          <p:nvPr/>
        </p:nvCxnSpPr>
        <p:spPr bwMode="auto">
          <a:xfrm flipV="1">
            <a:off x="4094163" y="2714082"/>
            <a:ext cx="301153" cy="81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686" name="Straight Connector 81"/>
          <p:cNvCxnSpPr>
            <a:cxnSpLocks noChangeShapeType="1"/>
          </p:cNvCxnSpPr>
          <p:nvPr/>
        </p:nvCxnSpPr>
        <p:spPr bwMode="auto">
          <a:xfrm>
            <a:off x="3419872" y="1413885"/>
            <a:ext cx="0" cy="85419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93" name="Straight Connector 92"/>
          <p:cNvCxnSpPr>
            <a:cxnSpLocks noChangeShapeType="1"/>
            <a:stCxn id="25" idx="2"/>
          </p:cNvCxnSpPr>
          <p:nvPr/>
        </p:nvCxnSpPr>
        <p:spPr bwMode="auto">
          <a:xfrm rot="5400000">
            <a:off x="4067175" y="5835651"/>
            <a:ext cx="5175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3849688" y="6094413"/>
            <a:ext cx="977900" cy="2778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latin typeface="Arial" charset="0"/>
              </a:rPr>
              <a:t>HANDLING</a:t>
            </a:r>
          </a:p>
        </p:txBody>
      </p:sp>
      <p:cxnSp>
        <p:nvCxnSpPr>
          <p:cNvPr id="70695" name="Straight Connector 95"/>
          <p:cNvCxnSpPr>
            <a:cxnSpLocks noChangeShapeType="1"/>
            <a:stCxn id="17" idx="2"/>
          </p:cNvCxnSpPr>
          <p:nvPr/>
        </p:nvCxnSpPr>
        <p:spPr bwMode="auto">
          <a:xfrm rot="5400000">
            <a:off x="3532187" y="5726113"/>
            <a:ext cx="2254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3119438" y="5729288"/>
            <a:ext cx="1039812" cy="2778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latin typeface="Arial" charset="0"/>
              </a:rPr>
              <a:t>CONTROLS</a:t>
            </a:r>
          </a:p>
        </p:txBody>
      </p:sp>
      <p:cxnSp>
        <p:nvCxnSpPr>
          <p:cNvPr id="70697" name="Straight Connector 98"/>
          <p:cNvCxnSpPr>
            <a:cxnSpLocks noChangeShapeType="1"/>
          </p:cNvCxnSpPr>
          <p:nvPr/>
        </p:nvCxnSpPr>
        <p:spPr bwMode="auto">
          <a:xfrm rot="5400000">
            <a:off x="2797969" y="5861844"/>
            <a:ext cx="496888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98" name="TextBox 123"/>
          <p:cNvSpPr txBox="1">
            <a:spLocks noChangeArrowheads="1"/>
          </p:cNvSpPr>
          <p:nvPr/>
        </p:nvSpPr>
        <p:spPr bwMode="auto">
          <a:xfrm>
            <a:off x="1508939" y="53292"/>
            <a:ext cx="5104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5D93FF"/>
                </a:solidFill>
              </a:rPr>
              <a:t>The </a:t>
            </a:r>
            <a:r>
              <a:rPr lang="it-IT" sz="2400" b="1" dirty="0" smtClean="0">
                <a:solidFill>
                  <a:srgbClr val="5D93FF"/>
                </a:solidFill>
              </a:rPr>
              <a:t>SPES : </a:t>
            </a:r>
            <a:r>
              <a:rPr lang="en-IE" sz="2400" b="1" dirty="0" smtClean="0">
                <a:solidFill>
                  <a:srgbClr val="5D93FF"/>
                </a:solidFill>
              </a:rPr>
              <a:t>collaboration</a:t>
            </a:r>
            <a:r>
              <a:rPr lang="it-IT" sz="2400" b="1" dirty="0" smtClean="0">
                <a:solidFill>
                  <a:srgbClr val="5D93FF"/>
                </a:solidFill>
              </a:rPr>
              <a:t> </a:t>
            </a:r>
            <a:r>
              <a:rPr lang="it-IT" sz="2400" b="1" dirty="0">
                <a:solidFill>
                  <a:srgbClr val="5D93FF"/>
                </a:solidFill>
              </a:rPr>
              <a:t>network</a:t>
            </a:r>
          </a:p>
        </p:txBody>
      </p:sp>
      <p:pic>
        <p:nvPicPr>
          <p:cNvPr id="70702" name="Picture 38" descr="vene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00" y="3575050"/>
            <a:ext cx="676275" cy="617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46593" y="2023057"/>
            <a:ext cx="2521956" cy="1443461"/>
            <a:chOff x="192608" y="2047270"/>
            <a:chExt cx="2853805" cy="1443461"/>
          </a:xfrm>
        </p:grpSpPr>
        <p:cxnSp>
          <p:nvCxnSpPr>
            <p:cNvPr id="70684" name="Straight Connector 62"/>
            <p:cNvCxnSpPr>
              <a:cxnSpLocks noChangeShapeType="1"/>
              <a:endCxn id="34" idx="3"/>
            </p:cNvCxnSpPr>
            <p:nvPr/>
          </p:nvCxnSpPr>
          <p:spPr bwMode="auto">
            <a:xfrm flipH="1" flipV="1">
              <a:off x="1731209" y="2760477"/>
              <a:ext cx="1315204" cy="2925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0685" name="Group 76"/>
            <p:cNvGrpSpPr>
              <a:grpSpLocks/>
            </p:cNvGrpSpPr>
            <p:nvPr/>
          </p:nvGrpSpPr>
          <p:grpSpPr bwMode="auto">
            <a:xfrm>
              <a:off x="192608" y="2047270"/>
              <a:ext cx="1775892" cy="1443461"/>
              <a:chOff x="826602" y="1539821"/>
              <a:chExt cx="1775284" cy="1444042"/>
            </a:xfrm>
          </p:grpSpPr>
          <p:cxnSp>
            <p:nvCxnSpPr>
              <p:cNvPr id="70724" name="Straight Connector 64"/>
              <p:cNvCxnSpPr>
                <a:cxnSpLocks noChangeShapeType="1"/>
              </p:cNvCxnSpPr>
              <p:nvPr/>
            </p:nvCxnSpPr>
            <p:spPr bwMode="auto">
              <a:xfrm rot="5400000">
                <a:off x="1998627" y="2278047"/>
                <a:ext cx="1204929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725" name="Straight Connector 66"/>
              <p:cNvCxnSpPr>
                <a:cxnSpLocks noChangeShapeType="1"/>
              </p:cNvCxnSpPr>
              <p:nvPr/>
            </p:nvCxnSpPr>
            <p:spPr bwMode="auto">
              <a:xfrm rot="10800000">
                <a:off x="2271681" y="1676376"/>
                <a:ext cx="328617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726" name="Straight Connector 70"/>
              <p:cNvCxnSpPr>
                <a:cxnSpLocks noChangeShapeType="1"/>
              </p:cNvCxnSpPr>
              <p:nvPr/>
            </p:nvCxnSpPr>
            <p:spPr bwMode="auto">
              <a:xfrm rot="10800000" flipV="1">
                <a:off x="2233192" y="2866200"/>
                <a:ext cx="367106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1026828" y="1539821"/>
                <a:ext cx="1277476" cy="277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it-IT" sz="1200" dirty="0">
                    <a:latin typeface="Arial" charset="0"/>
                  </a:rPr>
                  <a:t>CERN- ISOLDE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26602" y="2114759"/>
                <a:ext cx="1538075" cy="277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it-IT" sz="1200" dirty="0">
                    <a:latin typeface="Arial" charset="0"/>
                  </a:rPr>
                  <a:t>GANIL-SPIRAL 2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67459" y="2706752"/>
                <a:ext cx="1136845" cy="2771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it-IT" sz="1200" dirty="0">
                    <a:latin typeface="Arial" charset="0"/>
                  </a:rPr>
                  <a:t>ORSAY-ALTO</a:t>
                </a:r>
              </a:p>
            </p:txBody>
          </p:sp>
        </p:grpSp>
        <p:pic>
          <p:nvPicPr>
            <p:cNvPr id="70703" name="Picture 36" descr="europa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700" y="2293365"/>
              <a:ext cx="765175" cy="8905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704" name="Picture 37" descr="mond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786" y="1523270"/>
            <a:ext cx="1155700" cy="657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242579" y="701403"/>
            <a:ext cx="3916671" cy="745232"/>
            <a:chOff x="3400044" y="620704"/>
            <a:chExt cx="3943731" cy="745232"/>
          </a:xfrm>
        </p:grpSpPr>
        <p:cxnSp>
          <p:nvCxnSpPr>
            <p:cNvPr id="70687" name="Straight Connector 82"/>
            <p:cNvCxnSpPr>
              <a:cxnSpLocks noChangeShapeType="1"/>
            </p:cNvCxnSpPr>
            <p:nvPr/>
          </p:nvCxnSpPr>
          <p:spPr bwMode="auto">
            <a:xfrm>
              <a:off x="3886654" y="1351616"/>
              <a:ext cx="2736395" cy="1432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690" name="Straight Connector 85"/>
            <p:cNvCxnSpPr>
              <a:cxnSpLocks noChangeShapeType="1"/>
            </p:cNvCxnSpPr>
            <p:nvPr/>
          </p:nvCxnSpPr>
          <p:spPr bwMode="auto">
            <a:xfrm rot="5400000">
              <a:off x="6375138" y="1111577"/>
              <a:ext cx="474663" cy="158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TextBox 40"/>
            <p:cNvSpPr txBox="1"/>
            <p:nvPr/>
          </p:nvSpPr>
          <p:spPr>
            <a:xfrm>
              <a:off x="3400044" y="620704"/>
              <a:ext cx="98296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sz="1400" dirty="0" smtClean="0">
                  <a:latin typeface="Arial" charset="0"/>
                </a:rPr>
                <a:t>ITHEMBA</a:t>
              </a:r>
              <a:endParaRPr lang="it-IT" sz="1400" dirty="0">
                <a:latin typeface="Arial" charset="0"/>
              </a:endParaRPr>
            </a:p>
          </p:txBody>
        </p:sp>
        <p:sp>
          <p:nvSpPr>
            <p:cNvPr id="75" name="TextBox 41"/>
            <p:cNvSpPr txBox="1"/>
            <p:nvPr/>
          </p:nvSpPr>
          <p:spPr>
            <a:xfrm>
              <a:off x="6013450" y="620713"/>
              <a:ext cx="1330325" cy="307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sz="1400" dirty="0">
                  <a:latin typeface="Arial" charset="0"/>
                </a:rPr>
                <a:t>ORNL- HRIBF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13211" y="620713"/>
              <a:ext cx="129394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sz="1400" dirty="0" smtClean="0">
                  <a:latin typeface="Arial" charset="0"/>
                </a:rPr>
                <a:t>RISP-KOREA</a:t>
              </a:r>
              <a:endParaRPr lang="it-IT" sz="1400" dirty="0">
                <a:latin typeface="Arial" charset="0"/>
              </a:endParaRPr>
            </a:p>
          </p:txBody>
        </p:sp>
      </p:grpSp>
      <p:cxnSp>
        <p:nvCxnSpPr>
          <p:cNvPr id="70710" name="Straight Connector 3"/>
          <p:cNvCxnSpPr>
            <a:cxnSpLocks noChangeShapeType="1"/>
            <a:stCxn id="3" idx="2"/>
            <a:endCxn id="70702" idx="0"/>
          </p:cNvCxnSpPr>
          <p:nvPr/>
        </p:nvCxnSpPr>
        <p:spPr bwMode="auto">
          <a:xfrm flipH="1">
            <a:off x="3055938" y="3160250"/>
            <a:ext cx="259556" cy="41480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711" name="Straight Connector 31"/>
          <p:cNvCxnSpPr>
            <a:cxnSpLocks noChangeShapeType="1"/>
          </p:cNvCxnSpPr>
          <p:nvPr/>
        </p:nvCxnSpPr>
        <p:spPr bwMode="auto">
          <a:xfrm rot="5400000">
            <a:off x="671513" y="6000750"/>
            <a:ext cx="255588" cy="15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713" name="Straight Connector 29"/>
          <p:cNvCxnSpPr>
            <a:cxnSpLocks noChangeShapeType="1"/>
          </p:cNvCxnSpPr>
          <p:nvPr/>
        </p:nvCxnSpPr>
        <p:spPr bwMode="auto">
          <a:xfrm>
            <a:off x="792163" y="5886450"/>
            <a:ext cx="9715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714" name="Straight Connector 98"/>
          <p:cNvCxnSpPr>
            <a:cxnSpLocks noChangeShapeType="1"/>
          </p:cNvCxnSpPr>
          <p:nvPr/>
        </p:nvCxnSpPr>
        <p:spPr bwMode="auto">
          <a:xfrm rot="16200000" flipH="1">
            <a:off x="1621633" y="5735638"/>
            <a:ext cx="277812" cy="476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TextBox 2"/>
          <p:cNvSpPr txBox="1"/>
          <p:nvPr/>
        </p:nvSpPr>
        <p:spPr>
          <a:xfrm>
            <a:off x="6597508" y="701403"/>
            <a:ext cx="2517965" cy="20005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CA" sz="2000" b="1" dirty="0" smtClean="0">
                <a:solidFill>
                  <a:srgbClr val="C00000"/>
                </a:solidFill>
                <a:latin typeface="Arial Rounded MT Bold" pitchFamily="34" charset="0"/>
              </a:rPr>
              <a:t>European Project:</a:t>
            </a:r>
          </a:p>
          <a:p>
            <a:pPr eaLnBrk="1" hangingPunct="1">
              <a:defRPr/>
            </a:pPr>
            <a:endParaRPr lang="en-CA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ENSAR (2010-2014):</a:t>
            </a:r>
          </a:p>
          <a:p>
            <a:pPr eaLnBrk="1" hangingPunct="1">
              <a:defRPr/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JRA </a:t>
            </a:r>
            <a:r>
              <a:rPr lang="it-IT" sz="1200" b="1" u="sng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Actilab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 (target </a:t>
            </a:r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material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)</a:t>
            </a:r>
          </a:p>
          <a:p>
            <a:pPr eaLnBrk="1" hangingPunct="1">
              <a:defRPr/>
            </a:pPr>
            <a:endParaRPr lang="it-IT" sz="12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ENSAR2 (</a:t>
            </a:r>
            <a:r>
              <a:rPr lang="en-NZ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next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 call):</a:t>
            </a:r>
          </a:p>
          <a:p>
            <a:pPr eaLnBrk="1" hangingPunct="1">
              <a:defRPr/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JRA </a:t>
            </a:r>
            <a:r>
              <a:rPr lang="it-IT" sz="12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en-GB" sz="12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Resist</a:t>
            </a:r>
            <a:r>
              <a:rPr lang="it-IT" sz="12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 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(laser </a:t>
            </a:r>
            <a:r>
              <a:rPr lang="en-CA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technology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)</a:t>
            </a:r>
          </a:p>
          <a:p>
            <a:pPr>
              <a:defRPr/>
            </a:pPr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JRA  </a:t>
            </a:r>
            <a:r>
              <a:rPr lang="en-GB" sz="1200" b="1" u="sng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Beamlab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 (TIS </a:t>
            </a:r>
            <a:r>
              <a:rPr lang="it-IT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technology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rPr>
              <a:t>)</a:t>
            </a:r>
          </a:p>
          <a:p>
            <a:pPr eaLnBrk="1" hangingPunct="1">
              <a:defRPr/>
            </a:pPr>
            <a:endParaRPr lang="it-IT" sz="12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4" name="Text Box 20"/>
          <p:cNvSpPr txBox="1">
            <a:spLocks noChangeArrowheads="1"/>
          </p:cNvSpPr>
          <p:nvPr/>
        </p:nvSpPr>
        <p:spPr bwMode="auto">
          <a:xfrm>
            <a:off x="4219210" y="693912"/>
            <a:ext cx="2306215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Since 2004</a:t>
            </a:r>
            <a:r>
              <a:rPr lang="en-US" dirty="0" smtClean="0">
                <a:latin typeface="Arial" pitchFamily="34" charset="0"/>
              </a:rPr>
              <a:t>: 52 thesis performed in the frame of target SPES activities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4200763" y="1927864"/>
            <a:ext cx="2138271" cy="1671269"/>
            <a:chOff x="4415265" y="1858841"/>
            <a:chExt cx="2179941" cy="1671269"/>
          </a:xfrm>
        </p:grpSpPr>
        <p:cxnSp>
          <p:nvCxnSpPr>
            <p:cNvPr id="85" name="Straight Connector 51"/>
            <p:cNvCxnSpPr>
              <a:cxnSpLocks noChangeShapeType="1"/>
            </p:cNvCxnSpPr>
            <p:nvPr/>
          </p:nvCxnSpPr>
          <p:spPr bwMode="auto">
            <a:xfrm>
              <a:off x="5169479" y="3417640"/>
              <a:ext cx="364789" cy="158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" name="Gruppo 13"/>
            <p:cNvGrpSpPr/>
            <p:nvPr/>
          </p:nvGrpSpPr>
          <p:grpSpPr>
            <a:xfrm>
              <a:off x="4415265" y="1858841"/>
              <a:ext cx="2179941" cy="1671269"/>
              <a:chOff x="5703664" y="1998218"/>
              <a:chExt cx="2378169" cy="1671269"/>
            </a:xfrm>
          </p:grpSpPr>
          <p:cxnSp>
            <p:nvCxnSpPr>
              <p:cNvPr id="70706" name="Straight Connector 51"/>
              <p:cNvCxnSpPr>
                <a:cxnSpLocks noChangeShapeType="1"/>
              </p:cNvCxnSpPr>
              <p:nvPr/>
            </p:nvCxnSpPr>
            <p:spPr bwMode="auto">
              <a:xfrm>
                <a:off x="6543675" y="2808288"/>
                <a:ext cx="365125" cy="1587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70700" name="Group 147"/>
              <p:cNvGrpSpPr>
                <a:grpSpLocks/>
              </p:cNvGrpSpPr>
              <p:nvPr/>
            </p:nvGrpSpPr>
            <p:grpSpPr bwMode="auto">
              <a:xfrm>
                <a:off x="6543674" y="1998218"/>
                <a:ext cx="1538159" cy="1540887"/>
                <a:chOff x="6214312" y="1998156"/>
                <a:chExt cx="1537577" cy="1540384"/>
              </a:xfrm>
            </p:grpSpPr>
            <p:cxnSp>
              <p:nvCxnSpPr>
                <p:cNvPr id="70716" name="Straight Connector 49"/>
                <p:cNvCxnSpPr>
                  <a:cxnSpLocks noChangeShapeType="1"/>
                </p:cNvCxnSpPr>
                <p:nvPr/>
              </p:nvCxnSpPr>
              <p:spPr bwMode="auto">
                <a:xfrm>
                  <a:off x="6216673" y="2129637"/>
                  <a:ext cx="36513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0717" name="Straight Connector 50"/>
                <p:cNvCxnSpPr>
                  <a:cxnSpLocks noChangeShapeType="1"/>
                </p:cNvCxnSpPr>
                <p:nvPr/>
              </p:nvCxnSpPr>
              <p:spPr bwMode="auto">
                <a:xfrm>
                  <a:off x="6216673" y="2514587"/>
                  <a:ext cx="36513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0718" name="Straight Connector 51"/>
                <p:cNvCxnSpPr>
                  <a:cxnSpLocks noChangeShapeType="1"/>
                </p:cNvCxnSpPr>
                <p:nvPr/>
              </p:nvCxnSpPr>
              <p:spPr bwMode="auto">
                <a:xfrm>
                  <a:off x="6216673" y="3152001"/>
                  <a:ext cx="36513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0715" name="Straight Connector 4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511837" y="2832906"/>
                  <a:ext cx="1408109" cy="3159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6427799" y="1998156"/>
                  <a:ext cx="1166371" cy="2769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it-IT" sz="1200" dirty="0">
                      <a:latin typeface="Arial" charset="0"/>
                    </a:rPr>
                    <a:t>INFN- Pavia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6427796" y="2358079"/>
                  <a:ext cx="1253317" cy="2769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it-IT" sz="1200" dirty="0">
                      <a:latin typeface="Arial" charset="0"/>
                    </a:rPr>
                    <a:t>INFN- Milano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427799" y="3004747"/>
                  <a:ext cx="1166370" cy="2769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it-IT" sz="1200" dirty="0">
                      <a:latin typeface="Arial" charset="0"/>
                    </a:rPr>
                    <a:t>INFN- LNS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427798" y="2661959"/>
                  <a:ext cx="1324091" cy="2769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it-IT" sz="1200" dirty="0">
                      <a:latin typeface="Arial" charset="0"/>
                    </a:rPr>
                    <a:t>INFN- Bologna</a:t>
                  </a:r>
                </a:p>
              </p:txBody>
            </p:sp>
          </p:grpSp>
          <p:pic>
            <p:nvPicPr>
              <p:cNvPr id="70701" name="Picture 35" descr="italia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664" y="2370411"/>
                <a:ext cx="758800" cy="84040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705" name="Rettangolo 68"/>
              <p:cNvSpPr>
                <a:spLocks noChangeArrowheads="1"/>
              </p:cNvSpPr>
              <p:nvPr/>
            </p:nvSpPr>
            <p:spPr bwMode="auto">
              <a:xfrm>
                <a:off x="6757243" y="3392488"/>
                <a:ext cx="126296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2813" eaLnBrk="1" hangingPunct="1"/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INFN- Padova</a:t>
                </a:r>
              </a:p>
            </p:txBody>
          </p:sp>
        </p:grpSp>
      </p:grpSp>
      <p:pic>
        <p:nvPicPr>
          <p:cNvPr id="39" name="Immagin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030" y="3737351"/>
            <a:ext cx="4147525" cy="2686762"/>
          </a:xfrm>
          <a:prstGeom prst="rect">
            <a:avLst/>
          </a:prstGeom>
        </p:spPr>
      </p:pic>
      <p:sp>
        <p:nvSpPr>
          <p:cNvPr id="102" name="Text Box 20"/>
          <p:cNvSpPr txBox="1">
            <a:spLocks noChangeArrowheads="1"/>
          </p:cNvSpPr>
          <p:nvPr/>
        </p:nvSpPr>
        <p:spPr bwMode="auto">
          <a:xfrm rot="19172726">
            <a:off x="3302000" y="4583907"/>
            <a:ext cx="716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FF"/>
                </a:solidFill>
              </a:rPr>
              <a:t>SPES </a:t>
            </a:r>
            <a:r>
              <a:rPr lang="en-US" dirty="0" smtClean="0">
                <a:solidFill>
                  <a:srgbClr val="0066FF"/>
                </a:solidFill>
              </a:rPr>
              <a:t>TIS </a:t>
            </a:r>
            <a:r>
              <a:rPr lang="en-US" dirty="0">
                <a:solidFill>
                  <a:srgbClr val="0066FF"/>
                </a:solidFill>
              </a:rPr>
              <a:t>papers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0066FF"/>
                </a:solidFill>
              </a:rPr>
              <a:t>(About </a:t>
            </a:r>
            <a:r>
              <a:rPr lang="en-US" dirty="0" smtClean="0">
                <a:solidFill>
                  <a:srgbClr val="0066FF"/>
                </a:solidFill>
              </a:rPr>
              <a:t>39 </a:t>
            </a:r>
            <a:r>
              <a:rPr lang="en-US" dirty="0">
                <a:solidFill>
                  <a:srgbClr val="0066FF"/>
                </a:solidFill>
              </a:rPr>
              <a:t>contributions since </a:t>
            </a:r>
            <a:r>
              <a:rPr lang="en-US" dirty="0" smtClean="0">
                <a:solidFill>
                  <a:srgbClr val="0066FF"/>
                </a:solidFill>
              </a:rPr>
              <a:t>2004)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78" name="TextBox 7"/>
          <p:cNvSpPr txBox="1"/>
          <p:nvPr/>
        </p:nvSpPr>
        <p:spPr>
          <a:xfrm>
            <a:off x="196446" y="4357688"/>
            <a:ext cx="1022350" cy="30638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400" dirty="0" smtClean="0">
                <a:latin typeface="Arial" charset="0"/>
              </a:rPr>
              <a:t>UNISI</a:t>
            </a:r>
            <a:endParaRPr lang="it-IT" sz="1400" dirty="0">
              <a:latin typeface="Arial" charset="0"/>
            </a:endParaRPr>
          </a:p>
        </p:txBody>
      </p:sp>
      <p:cxnSp>
        <p:nvCxnSpPr>
          <p:cNvPr id="80" name="Straight Connector 7"/>
          <p:cNvCxnSpPr>
            <a:cxnSpLocks noChangeShapeType="1"/>
          </p:cNvCxnSpPr>
          <p:nvPr/>
        </p:nvCxnSpPr>
        <p:spPr bwMode="auto">
          <a:xfrm rot="5400000">
            <a:off x="486491" y="4126978"/>
            <a:ext cx="47466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7"/>
          <p:cNvCxnSpPr>
            <a:cxnSpLocks noChangeShapeType="1"/>
          </p:cNvCxnSpPr>
          <p:nvPr/>
        </p:nvCxnSpPr>
        <p:spPr bwMode="auto">
          <a:xfrm rot="5400000">
            <a:off x="469495" y="4906168"/>
            <a:ext cx="474663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" name="TextBox 25"/>
          <p:cNvSpPr txBox="1"/>
          <p:nvPr/>
        </p:nvSpPr>
        <p:spPr>
          <a:xfrm>
            <a:off x="434162" y="5156995"/>
            <a:ext cx="5437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1400" dirty="0" smtClean="0">
                <a:latin typeface="Arial" charset="0"/>
              </a:rPr>
              <a:t>DSF</a:t>
            </a:r>
            <a:endParaRPr lang="it-IT" sz="1400" dirty="0">
              <a:latin typeface="Arial" charset="0"/>
            </a:endParaRPr>
          </a:p>
        </p:txBody>
      </p:sp>
      <p:cxnSp>
        <p:nvCxnSpPr>
          <p:cNvPr id="83" name="Straight Connector 41"/>
          <p:cNvCxnSpPr>
            <a:cxnSpLocks noChangeShapeType="1"/>
          </p:cNvCxnSpPr>
          <p:nvPr/>
        </p:nvCxnSpPr>
        <p:spPr bwMode="auto">
          <a:xfrm flipH="1">
            <a:off x="706032" y="5445224"/>
            <a:ext cx="794" cy="822226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" name="TextBox 20"/>
          <p:cNvSpPr txBox="1"/>
          <p:nvPr/>
        </p:nvSpPr>
        <p:spPr>
          <a:xfrm>
            <a:off x="253022" y="6129338"/>
            <a:ext cx="1022350" cy="27622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200" dirty="0">
                <a:latin typeface="Arial" charset="0"/>
              </a:rPr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9535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18" y="727075"/>
            <a:ext cx="8250038" cy="5740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 rot="-2157523">
            <a:off x="877465" y="3812509"/>
            <a:ext cx="7162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kumimoji="1" lang="en-US" sz="3600" b="1" dirty="0">
                <a:solidFill>
                  <a:srgbClr val="C00000"/>
                </a:solidFill>
              </a:rPr>
              <a:t>Thanks for your attention!</a:t>
            </a:r>
          </a:p>
        </p:txBody>
      </p:sp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611188" y="80963"/>
            <a:ext cx="7162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 dirty="0">
                <a:solidFill>
                  <a:schemeClr val="accent1"/>
                </a:solidFill>
              </a:rPr>
              <a:t>The SPES-TIS group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345" y="4988418"/>
            <a:ext cx="3417111" cy="1445478"/>
          </a:xfrm>
          <a:prstGeom prst="rect">
            <a:avLst/>
          </a:prstGeom>
          <a:solidFill>
            <a:schemeClr val="bg1">
              <a:lumMod val="65000"/>
              <a:alpha val="61000"/>
            </a:schemeClr>
          </a:solidFill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1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it-IT" altLang="it-IT" sz="2400"/>
          </a:p>
        </p:txBody>
      </p:sp>
      <p:sp>
        <p:nvSpPr>
          <p:cNvPr id="72707" name="Rectangle 6"/>
          <p:cNvSpPr>
            <a:spLocks noChangeArrowheads="1"/>
          </p:cNvSpPr>
          <p:nvPr/>
        </p:nvSpPr>
        <p:spPr bwMode="auto">
          <a:xfrm>
            <a:off x="0" y="1628429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 sz="2400">
              <a:latin typeface="Comic Sans MS" pitchFamily="66" charset="0"/>
            </a:endParaRPr>
          </a:p>
        </p:txBody>
      </p:sp>
      <p:sp>
        <p:nvSpPr>
          <p:cNvPr id="72708" name="Rectangle 7"/>
          <p:cNvSpPr>
            <a:spLocks noChangeArrowheads="1"/>
          </p:cNvSpPr>
          <p:nvPr/>
        </p:nvSpPr>
        <p:spPr bwMode="auto">
          <a:xfrm>
            <a:off x="0" y="1680816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it-IT" altLang="it-IT" sz="2400"/>
          </a:p>
        </p:txBody>
      </p:sp>
      <p:sp>
        <p:nvSpPr>
          <p:cNvPr id="72709" name="Rectangle 8"/>
          <p:cNvSpPr>
            <a:spLocks noChangeArrowheads="1"/>
          </p:cNvSpPr>
          <p:nvPr/>
        </p:nvSpPr>
        <p:spPr bwMode="auto">
          <a:xfrm>
            <a:off x="0" y="4304531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it-IT" altLang="it-IT" sz="2400"/>
          </a:p>
        </p:txBody>
      </p:sp>
      <p:sp>
        <p:nvSpPr>
          <p:cNvPr id="72710" name="Text Box 13"/>
          <p:cNvSpPr txBox="1">
            <a:spLocks noChangeArrowheads="1"/>
          </p:cNvSpPr>
          <p:nvPr/>
        </p:nvSpPr>
        <p:spPr bwMode="auto">
          <a:xfrm>
            <a:off x="2422525" y="163016"/>
            <a:ext cx="716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altLang="it-IT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TIS </a:t>
            </a:r>
            <a:r>
              <a:rPr lang="en-US" altLang="it-IT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device</a:t>
            </a:r>
          </a:p>
        </p:txBody>
      </p:sp>
      <p:pic>
        <p:nvPicPr>
          <p:cNvPr id="72711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342" y="1091854"/>
            <a:ext cx="485616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Line 14"/>
          <p:cNvSpPr>
            <a:spLocks noChangeShapeType="1"/>
          </p:cNvSpPr>
          <p:nvPr/>
        </p:nvSpPr>
        <p:spPr bwMode="auto">
          <a:xfrm>
            <a:off x="3857303" y="1176928"/>
            <a:ext cx="3023939" cy="959501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3" name="Text Box 15"/>
          <p:cNvSpPr txBox="1">
            <a:spLocks noChangeArrowheads="1"/>
          </p:cNvSpPr>
          <p:nvPr/>
        </p:nvSpPr>
        <p:spPr bwMode="auto">
          <a:xfrm>
            <a:off x="1855214" y="980728"/>
            <a:ext cx="20161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it-IT" sz="1600" u="sng" dirty="0"/>
              <a:t>7 </a:t>
            </a:r>
            <a:r>
              <a:rPr lang="en-US" altLang="it-IT" sz="1600" u="sng" dirty="0" err="1"/>
              <a:t>UCx</a:t>
            </a:r>
            <a:r>
              <a:rPr lang="en-US" altLang="it-IT" sz="1600" u="sng" dirty="0"/>
              <a:t> coaxial disks: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thickness: 1.3 mm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diameter: 40 mm</a:t>
            </a:r>
          </a:p>
        </p:txBody>
      </p:sp>
      <p:sp>
        <p:nvSpPr>
          <p:cNvPr id="72714" name="Text Box 16"/>
          <p:cNvSpPr txBox="1">
            <a:spLocks noChangeArrowheads="1"/>
          </p:cNvSpPr>
          <p:nvPr/>
        </p:nvSpPr>
        <p:spPr bwMode="auto">
          <a:xfrm>
            <a:off x="1834580" y="1961010"/>
            <a:ext cx="20161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it-IT" sz="1600" u="sng" dirty="0"/>
              <a:t>Graphite box: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external diameter: 49 mm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average length: 200 mm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248596" y="3707631"/>
            <a:ext cx="4787900" cy="2411413"/>
            <a:chOff x="2520" y="2379"/>
            <a:chExt cx="3016" cy="1519"/>
          </a:xfrm>
        </p:grpSpPr>
        <p:pic>
          <p:nvPicPr>
            <p:cNvPr id="72726" name="Picture 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" y="2379"/>
              <a:ext cx="3016" cy="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7" name="Picture 1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7" y="3612"/>
              <a:ext cx="839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16" name="Line 19"/>
          <p:cNvSpPr>
            <a:spLocks noChangeShapeType="1"/>
          </p:cNvSpPr>
          <p:nvPr/>
        </p:nvSpPr>
        <p:spPr bwMode="auto">
          <a:xfrm>
            <a:off x="3222844" y="2169036"/>
            <a:ext cx="1493171" cy="322127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7" name="Text Box 20"/>
          <p:cNvSpPr txBox="1">
            <a:spLocks noChangeArrowheads="1"/>
          </p:cNvSpPr>
          <p:nvPr/>
        </p:nvSpPr>
        <p:spPr bwMode="auto">
          <a:xfrm>
            <a:off x="1827982" y="2930971"/>
            <a:ext cx="228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it-IT" sz="1600" u="sng" dirty="0"/>
              <a:t>3 graphite dump disks</a:t>
            </a:r>
          </a:p>
        </p:txBody>
      </p:sp>
      <p:sp>
        <p:nvSpPr>
          <p:cNvPr id="72718" name="Line 21"/>
          <p:cNvSpPr>
            <a:spLocks noChangeShapeType="1"/>
          </p:cNvSpPr>
          <p:nvPr/>
        </p:nvSpPr>
        <p:spPr bwMode="auto">
          <a:xfrm flipV="1">
            <a:off x="4005356" y="1982814"/>
            <a:ext cx="4343400" cy="1143000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1763688" y="3555231"/>
            <a:ext cx="197961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it-IT" sz="1600" u="sng" dirty="0"/>
              <a:t>Tantalum tube: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external diameter: 50 mm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thickness: 0.35 mm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length: 200 mm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1763688" y="4788719"/>
            <a:ext cx="24145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it-IT" sz="1600" u="sng" dirty="0" smtClean="0"/>
              <a:t>Ionizer &amp; transfer tube:</a:t>
            </a:r>
            <a:endParaRPr lang="en-US" altLang="it-IT" sz="1600" u="sng" dirty="0"/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thickness: 1 mm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height: 34 mm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it-IT" sz="1200" dirty="0"/>
              <a:t>Inner diameter: 3 mm</a:t>
            </a: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4139952" y="4882380"/>
            <a:ext cx="3462586" cy="9295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3384202" y="3809845"/>
            <a:ext cx="3667920" cy="40691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" name="AutoShape 27"/>
          <p:cNvSpPr>
            <a:spLocks/>
          </p:cNvSpPr>
          <p:nvPr/>
        </p:nvSpPr>
        <p:spPr bwMode="auto">
          <a:xfrm rot="10800000">
            <a:off x="1619795" y="3609998"/>
            <a:ext cx="143893" cy="2699321"/>
          </a:xfrm>
          <a:prstGeom prst="rightBrace">
            <a:avLst>
              <a:gd name="adj1" fmla="val 88909"/>
              <a:gd name="adj2" fmla="val 50000"/>
            </a:avLst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25140" y="4559836"/>
            <a:ext cx="1668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1600" u="sng" dirty="0">
                <a:solidFill>
                  <a:srgbClr val="0066FF"/>
                </a:solidFill>
              </a:rPr>
              <a:t>SPES</a:t>
            </a:r>
            <a:r>
              <a:rPr lang="en-US" altLang="it-IT" u="sng" dirty="0">
                <a:solidFill>
                  <a:srgbClr val="0066FF"/>
                </a:solidFill>
              </a:rPr>
              <a:t> </a:t>
            </a:r>
            <a:r>
              <a:rPr lang="en-US" altLang="it-IT" sz="1600" u="sng" dirty="0" smtClean="0">
                <a:solidFill>
                  <a:srgbClr val="0066FF"/>
                </a:solidFill>
              </a:rPr>
              <a:t>Heater, Ionizer &amp; Chamber</a:t>
            </a:r>
            <a:endParaRPr lang="en-US" altLang="it-IT" sz="1600" u="sng" dirty="0">
              <a:solidFill>
                <a:srgbClr val="0066FF"/>
              </a:solidFill>
            </a:endParaRPr>
          </a:p>
        </p:txBody>
      </p:sp>
      <p:sp>
        <p:nvSpPr>
          <p:cNvPr id="72725" name="Text Box 28"/>
          <p:cNvSpPr txBox="1">
            <a:spLocks noChangeArrowheads="1"/>
          </p:cNvSpPr>
          <p:nvPr/>
        </p:nvSpPr>
        <p:spPr bwMode="auto">
          <a:xfrm>
            <a:off x="-13861" y="1811752"/>
            <a:ext cx="19201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1600" u="sng" dirty="0">
                <a:solidFill>
                  <a:srgbClr val="0066FF"/>
                </a:solidFill>
              </a:rPr>
              <a:t>SPES </a:t>
            </a:r>
            <a:r>
              <a:rPr lang="en-US" altLang="it-IT" sz="1600" u="sng" dirty="0" smtClean="0">
                <a:solidFill>
                  <a:srgbClr val="0066FF"/>
                </a:solidFill>
              </a:rPr>
              <a:t>Target </a:t>
            </a:r>
            <a:r>
              <a:rPr lang="en-US" altLang="it-IT" sz="1600" dirty="0" smtClean="0">
                <a:solidFill>
                  <a:srgbClr val="0066FF"/>
                </a:solidFill>
              </a:rPr>
              <a:t>:</a:t>
            </a:r>
            <a:endParaRPr lang="en-US" altLang="it-IT" sz="1600" dirty="0">
              <a:solidFill>
                <a:srgbClr val="0066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it-IT" sz="1200" dirty="0" smtClean="0">
                <a:solidFill>
                  <a:srgbClr val="0066FF"/>
                </a:solidFill>
              </a:rPr>
              <a:t>Optimized for 8 kW power dissipation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t-IT" sz="1200" dirty="0" smtClean="0">
                <a:solidFill>
                  <a:srgbClr val="0066FF"/>
                </a:solidFill>
              </a:rPr>
              <a:t>(E= 40 MeV, I= 200 </a:t>
            </a:r>
            <a:r>
              <a:rPr lang="el-GR" altLang="it-IT" sz="1200" dirty="0" smtClean="0">
                <a:solidFill>
                  <a:srgbClr val="0066FF"/>
                </a:solidFill>
              </a:rPr>
              <a:t>μ</a:t>
            </a:r>
            <a:r>
              <a:rPr lang="en-US" altLang="it-IT" sz="1200" dirty="0" smtClean="0">
                <a:solidFill>
                  <a:srgbClr val="0066FF"/>
                </a:solidFill>
              </a:rPr>
              <a:t>A)</a:t>
            </a:r>
            <a:endParaRPr lang="en-US" altLang="it-IT" sz="1200" dirty="0">
              <a:solidFill>
                <a:srgbClr val="0066FF"/>
              </a:solidFill>
            </a:endParaRPr>
          </a:p>
        </p:txBody>
      </p:sp>
      <p:sp>
        <p:nvSpPr>
          <p:cNvPr id="24" name="AutoShape 27"/>
          <p:cNvSpPr>
            <a:spLocks/>
          </p:cNvSpPr>
          <p:nvPr/>
        </p:nvSpPr>
        <p:spPr bwMode="auto">
          <a:xfrm rot="10800000">
            <a:off x="1612082" y="1091854"/>
            <a:ext cx="215900" cy="2303463"/>
          </a:xfrm>
          <a:prstGeom prst="rightBrace">
            <a:avLst>
              <a:gd name="adj1" fmla="val 88909"/>
              <a:gd name="adj2" fmla="val 50000"/>
            </a:avLst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1757455" y="5918067"/>
            <a:ext cx="2233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u="sng" dirty="0" smtClean="0"/>
              <a:t>Aluminum target unit</a:t>
            </a:r>
            <a:endParaRPr lang="en-US" altLang="it-IT" u="sng" dirty="0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4060822" y="5884706"/>
            <a:ext cx="4399609" cy="265377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3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1020299" y="83452"/>
            <a:ext cx="651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sz="3200" dirty="0" smtClean="0">
                <a:solidFill>
                  <a:schemeClr val="accent1"/>
                </a:solidFill>
              </a:rPr>
              <a:t>The target </a:t>
            </a:r>
            <a:r>
              <a:rPr kumimoji="1" lang="en-US" sz="3200" dirty="0" smtClean="0">
                <a:solidFill>
                  <a:schemeClr val="accent1"/>
                </a:solidFill>
              </a:rPr>
              <a:t>calculations</a:t>
            </a:r>
            <a:endParaRPr kumimoji="1" lang="en-US" sz="3200" dirty="0" smtClean="0">
              <a:solidFill>
                <a:schemeClr val="accent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995936" y="4077072"/>
            <a:ext cx="2088232" cy="1584176"/>
            <a:chOff x="-36016" y="1269296"/>
            <a:chExt cx="4464000" cy="4824000"/>
          </a:xfrm>
        </p:grpSpPr>
        <p:sp>
          <p:nvSpPr>
            <p:cNvPr id="5" name="Rettangolo 4"/>
            <p:cNvSpPr/>
            <p:nvPr/>
          </p:nvSpPr>
          <p:spPr>
            <a:xfrm>
              <a:off x="-36016" y="1269296"/>
              <a:ext cx="4464000" cy="4824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:\Documents and Settings\Mattia\Desktop\TESI_DI_DOTTORATO\CHAPTER_3\support_material\INFN_SPES_0022_NEW-TARGET_CURR\1300A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13" y="3568705"/>
              <a:ext cx="3038527" cy="24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96" y="1315816"/>
              <a:ext cx="4323548" cy="22572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95536" y="903288"/>
            <a:ext cx="8352928" cy="5451476"/>
            <a:chOff x="340" y="569"/>
            <a:chExt cx="4989" cy="343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" y="572"/>
              <a:ext cx="4989" cy="3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340" y="569"/>
              <a:ext cx="4964" cy="3399"/>
              <a:chOff x="340" y="569"/>
              <a:chExt cx="4964" cy="3399"/>
            </a:xfrm>
          </p:grpSpPr>
          <p:pic>
            <p:nvPicPr>
              <p:cNvPr id="10445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" y="575"/>
                <a:ext cx="4952" cy="3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" name="Freeform 6"/>
              <p:cNvSpPr>
                <a:spLocks noEditPoints="1"/>
              </p:cNvSpPr>
              <p:nvPr/>
            </p:nvSpPr>
            <p:spPr bwMode="auto">
              <a:xfrm>
                <a:off x="340" y="569"/>
                <a:ext cx="4964" cy="3399"/>
              </a:xfrm>
              <a:custGeom>
                <a:avLst/>
                <a:gdLst>
                  <a:gd name="T0" fmla="*/ 0 w 4964"/>
                  <a:gd name="T1" fmla="*/ 0 h 3399"/>
                  <a:gd name="T2" fmla="*/ 4964 w 4964"/>
                  <a:gd name="T3" fmla="*/ 0 h 3399"/>
                  <a:gd name="T4" fmla="*/ 4964 w 4964"/>
                  <a:gd name="T5" fmla="*/ 3399 h 3399"/>
                  <a:gd name="T6" fmla="*/ 0 w 4964"/>
                  <a:gd name="T7" fmla="*/ 3399 h 3399"/>
                  <a:gd name="T8" fmla="*/ 0 w 4964"/>
                  <a:gd name="T9" fmla="*/ 0 h 3399"/>
                  <a:gd name="T10" fmla="*/ 6 w 4964"/>
                  <a:gd name="T11" fmla="*/ 3396 h 3399"/>
                  <a:gd name="T12" fmla="*/ 3 w 4964"/>
                  <a:gd name="T13" fmla="*/ 3393 h 3399"/>
                  <a:gd name="T14" fmla="*/ 4962 w 4964"/>
                  <a:gd name="T15" fmla="*/ 3393 h 3399"/>
                  <a:gd name="T16" fmla="*/ 4959 w 4964"/>
                  <a:gd name="T17" fmla="*/ 3396 h 3399"/>
                  <a:gd name="T18" fmla="*/ 4959 w 4964"/>
                  <a:gd name="T19" fmla="*/ 3 h 3399"/>
                  <a:gd name="T20" fmla="*/ 4962 w 4964"/>
                  <a:gd name="T21" fmla="*/ 5 h 3399"/>
                  <a:gd name="T22" fmla="*/ 3 w 4964"/>
                  <a:gd name="T23" fmla="*/ 5 h 3399"/>
                  <a:gd name="T24" fmla="*/ 6 w 4964"/>
                  <a:gd name="T25" fmla="*/ 3 h 3399"/>
                  <a:gd name="T26" fmla="*/ 6 w 4964"/>
                  <a:gd name="T27" fmla="*/ 3396 h 3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64" h="3399">
                    <a:moveTo>
                      <a:pt x="0" y="0"/>
                    </a:moveTo>
                    <a:lnTo>
                      <a:pt x="4964" y="0"/>
                    </a:lnTo>
                    <a:lnTo>
                      <a:pt x="4964" y="3399"/>
                    </a:lnTo>
                    <a:lnTo>
                      <a:pt x="0" y="3399"/>
                    </a:lnTo>
                    <a:lnTo>
                      <a:pt x="0" y="0"/>
                    </a:lnTo>
                    <a:close/>
                    <a:moveTo>
                      <a:pt x="6" y="3396"/>
                    </a:moveTo>
                    <a:lnTo>
                      <a:pt x="3" y="3393"/>
                    </a:lnTo>
                    <a:lnTo>
                      <a:pt x="4962" y="3393"/>
                    </a:lnTo>
                    <a:lnTo>
                      <a:pt x="4959" y="3396"/>
                    </a:lnTo>
                    <a:lnTo>
                      <a:pt x="4959" y="3"/>
                    </a:lnTo>
                    <a:lnTo>
                      <a:pt x="4962" y="5"/>
                    </a:lnTo>
                    <a:lnTo>
                      <a:pt x="3" y="5"/>
                    </a:lnTo>
                    <a:lnTo>
                      <a:pt x="6" y="3"/>
                    </a:lnTo>
                    <a:lnTo>
                      <a:pt x="6" y="339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49" name="Rectangle 7"/>
              <p:cNvSpPr>
                <a:spLocks noChangeArrowheads="1"/>
              </p:cNvSpPr>
              <p:nvPr/>
            </p:nvSpPr>
            <p:spPr bwMode="auto">
              <a:xfrm>
                <a:off x="877" y="649"/>
                <a:ext cx="466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SPES 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8"/>
              <p:cNvSpPr>
                <a:spLocks noChangeArrowheads="1"/>
              </p:cNvSpPr>
              <p:nvPr/>
            </p:nvSpPr>
            <p:spPr bwMode="auto">
              <a:xfrm>
                <a:off x="1254" y="649"/>
                <a:ext cx="185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in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9"/>
              <p:cNvSpPr>
                <a:spLocks noChangeArrowheads="1"/>
              </p:cNvSpPr>
              <p:nvPr/>
            </p:nvSpPr>
            <p:spPr bwMode="auto">
              <a:xfrm>
                <a:off x="1368" y="649"/>
                <a:ext cx="110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10"/>
              <p:cNvSpPr>
                <a:spLocks noChangeArrowheads="1"/>
              </p:cNvSpPr>
              <p:nvPr/>
            </p:nvSpPr>
            <p:spPr bwMode="auto">
              <a:xfrm>
                <a:off x="1411" y="649"/>
                <a:ext cx="1102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target yields (10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Rectangle 11"/>
              <p:cNvSpPr>
                <a:spLocks noChangeArrowheads="1"/>
              </p:cNvSpPr>
              <p:nvPr/>
            </p:nvSpPr>
            <p:spPr bwMode="auto">
              <a:xfrm>
                <a:off x="2393" y="650"/>
                <a:ext cx="164" cy="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1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13 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2"/>
              <p:cNvSpPr>
                <a:spLocks noChangeArrowheads="1"/>
              </p:cNvSpPr>
              <p:nvPr/>
            </p:nvSpPr>
            <p:spPr bwMode="auto">
              <a:xfrm>
                <a:off x="2513" y="649"/>
                <a:ext cx="617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fissions 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13"/>
              <p:cNvSpPr>
                <a:spLocks noChangeArrowheads="1"/>
              </p:cNvSpPr>
              <p:nvPr/>
            </p:nvSpPr>
            <p:spPr bwMode="auto">
              <a:xfrm>
                <a:off x="3035" y="649"/>
                <a:ext cx="315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per 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14"/>
              <p:cNvSpPr>
                <a:spLocks noChangeArrowheads="1"/>
              </p:cNvSpPr>
              <p:nvPr/>
            </p:nvSpPr>
            <p:spPr bwMode="auto">
              <a:xfrm>
                <a:off x="3272" y="649"/>
                <a:ext cx="586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second</a:t>
                </a:r>
                <a:r>
                  <a:rPr kumimoji="0" lang="it-IT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)</a:t>
                </a:r>
                <a:endPara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7"/>
              <p:cNvSpPr>
                <a:spLocks noChangeArrowheads="1"/>
              </p:cNvSpPr>
              <p:nvPr/>
            </p:nvSpPr>
            <p:spPr bwMode="auto">
              <a:xfrm>
                <a:off x="1162" y="2837"/>
                <a:ext cx="46" cy="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58" name="Freeform 18"/>
              <p:cNvSpPr>
                <a:spLocks noEditPoints="1"/>
              </p:cNvSpPr>
              <p:nvPr/>
            </p:nvSpPr>
            <p:spPr bwMode="auto">
              <a:xfrm>
                <a:off x="1159" y="2834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59" name="Rectangle 19"/>
              <p:cNvSpPr>
                <a:spLocks noChangeArrowheads="1"/>
              </p:cNvSpPr>
              <p:nvPr/>
            </p:nvSpPr>
            <p:spPr bwMode="auto">
              <a:xfrm>
                <a:off x="1231" y="2767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48" name="Freeform 20"/>
              <p:cNvSpPr>
                <a:spLocks noEditPoints="1"/>
              </p:cNvSpPr>
              <p:nvPr/>
            </p:nvSpPr>
            <p:spPr bwMode="auto">
              <a:xfrm>
                <a:off x="1228" y="2764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49" name="Rectangle 21"/>
              <p:cNvSpPr>
                <a:spLocks noChangeArrowheads="1"/>
              </p:cNvSpPr>
              <p:nvPr/>
            </p:nvSpPr>
            <p:spPr bwMode="auto">
              <a:xfrm>
                <a:off x="1555" y="2628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0" name="Freeform 22"/>
              <p:cNvSpPr>
                <a:spLocks noEditPoints="1"/>
              </p:cNvSpPr>
              <p:nvPr/>
            </p:nvSpPr>
            <p:spPr bwMode="auto">
              <a:xfrm>
                <a:off x="1552" y="262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1" name="Rectangle 23"/>
              <p:cNvSpPr>
                <a:spLocks noChangeArrowheads="1"/>
              </p:cNvSpPr>
              <p:nvPr/>
            </p:nvSpPr>
            <p:spPr bwMode="auto">
              <a:xfrm>
                <a:off x="1393" y="2698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2" name="Freeform 24"/>
              <p:cNvSpPr>
                <a:spLocks noEditPoints="1"/>
              </p:cNvSpPr>
              <p:nvPr/>
            </p:nvSpPr>
            <p:spPr bwMode="auto">
              <a:xfrm>
                <a:off x="1390" y="2695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4" name="Rectangle 25"/>
              <p:cNvSpPr>
                <a:spLocks noChangeArrowheads="1"/>
              </p:cNvSpPr>
              <p:nvPr/>
            </p:nvSpPr>
            <p:spPr bwMode="auto">
              <a:xfrm>
                <a:off x="1370" y="2721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5" name="Freeform 26"/>
              <p:cNvSpPr>
                <a:spLocks noEditPoints="1"/>
              </p:cNvSpPr>
              <p:nvPr/>
            </p:nvSpPr>
            <p:spPr bwMode="auto">
              <a:xfrm>
                <a:off x="1367" y="2718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6" name="Rectangle 27"/>
              <p:cNvSpPr>
                <a:spLocks noChangeArrowheads="1"/>
              </p:cNvSpPr>
              <p:nvPr/>
            </p:nvSpPr>
            <p:spPr bwMode="auto">
              <a:xfrm>
                <a:off x="1647" y="2605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7" name="Freeform 28"/>
              <p:cNvSpPr>
                <a:spLocks noEditPoints="1"/>
              </p:cNvSpPr>
              <p:nvPr/>
            </p:nvSpPr>
            <p:spPr bwMode="auto">
              <a:xfrm>
                <a:off x="1645" y="260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8" name="Rectangle 29"/>
              <p:cNvSpPr>
                <a:spLocks noChangeArrowheads="1"/>
              </p:cNvSpPr>
              <p:nvPr/>
            </p:nvSpPr>
            <p:spPr bwMode="auto">
              <a:xfrm>
                <a:off x="1092" y="2882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59" name="Freeform 30"/>
              <p:cNvSpPr>
                <a:spLocks noEditPoints="1"/>
              </p:cNvSpPr>
              <p:nvPr/>
            </p:nvSpPr>
            <p:spPr bwMode="auto">
              <a:xfrm>
                <a:off x="1089" y="2879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0" name="Rectangle 31"/>
              <p:cNvSpPr>
                <a:spLocks noChangeArrowheads="1"/>
              </p:cNvSpPr>
              <p:nvPr/>
            </p:nvSpPr>
            <p:spPr bwMode="auto">
              <a:xfrm>
                <a:off x="1022" y="2905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1" name="Freeform 32"/>
              <p:cNvSpPr>
                <a:spLocks noEditPoints="1"/>
              </p:cNvSpPr>
              <p:nvPr/>
            </p:nvSpPr>
            <p:spPr bwMode="auto">
              <a:xfrm>
                <a:off x="1020" y="2903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2" name="Rectangle 33"/>
              <p:cNvSpPr>
                <a:spLocks noChangeArrowheads="1"/>
              </p:cNvSpPr>
              <p:nvPr/>
            </p:nvSpPr>
            <p:spPr bwMode="auto">
              <a:xfrm>
                <a:off x="999" y="2952"/>
                <a:ext cx="30" cy="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5" name="Freeform 34"/>
              <p:cNvSpPr>
                <a:spLocks noEditPoints="1"/>
              </p:cNvSpPr>
              <p:nvPr/>
            </p:nvSpPr>
            <p:spPr bwMode="auto">
              <a:xfrm>
                <a:off x="996" y="2949"/>
                <a:ext cx="36" cy="36"/>
              </a:xfrm>
              <a:custGeom>
                <a:avLst/>
                <a:gdLst>
                  <a:gd name="T0" fmla="*/ 0 w 296"/>
                  <a:gd name="T1" fmla="*/ 24 h 296"/>
                  <a:gd name="T2" fmla="*/ 24 w 296"/>
                  <a:gd name="T3" fmla="*/ 0 h 296"/>
                  <a:gd name="T4" fmla="*/ 272 w 296"/>
                  <a:gd name="T5" fmla="*/ 0 h 296"/>
                  <a:gd name="T6" fmla="*/ 296 w 296"/>
                  <a:gd name="T7" fmla="*/ 24 h 296"/>
                  <a:gd name="T8" fmla="*/ 296 w 296"/>
                  <a:gd name="T9" fmla="*/ 272 h 296"/>
                  <a:gd name="T10" fmla="*/ 272 w 296"/>
                  <a:gd name="T11" fmla="*/ 296 h 296"/>
                  <a:gd name="T12" fmla="*/ 24 w 296"/>
                  <a:gd name="T13" fmla="*/ 296 h 296"/>
                  <a:gd name="T14" fmla="*/ 0 w 296"/>
                  <a:gd name="T15" fmla="*/ 272 h 296"/>
                  <a:gd name="T16" fmla="*/ 0 w 296"/>
                  <a:gd name="T17" fmla="*/ 24 h 296"/>
                  <a:gd name="T18" fmla="*/ 48 w 296"/>
                  <a:gd name="T19" fmla="*/ 272 h 296"/>
                  <a:gd name="T20" fmla="*/ 24 w 296"/>
                  <a:gd name="T21" fmla="*/ 248 h 296"/>
                  <a:gd name="T22" fmla="*/ 272 w 296"/>
                  <a:gd name="T23" fmla="*/ 248 h 296"/>
                  <a:gd name="T24" fmla="*/ 248 w 296"/>
                  <a:gd name="T25" fmla="*/ 272 h 296"/>
                  <a:gd name="T26" fmla="*/ 248 w 296"/>
                  <a:gd name="T27" fmla="*/ 24 h 296"/>
                  <a:gd name="T28" fmla="*/ 272 w 296"/>
                  <a:gd name="T29" fmla="*/ 48 h 296"/>
                  <a:gd name="T30" fmla="*/ 24 w 296"/>
                  <a:gd name="T31" fmla="*/ 48 h 296"/>
                  <a:gd name="T32" fmla="*/ 48 w 296"/>
                  <a:gd name="T33" fmla="*/ 24 h 296"/>
                  <a:gd name="T34" fmla="*/ 48 w 296"/>
                  <a:gd name="T35" fmla="*/ 27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6" h="296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272" y="0"/>
                    </a:lnTo>
                    <a:cubicBezTo>
                      <a:pt x="286" y="0"/>
                      <a:pt x="296" y="11"/>
                      <a:pt x="296" y="24"/>
                    </a:cubicBezTo>
                    <a:lnTo>
                      <a:pt x="296" y="272"/>
                    </a:lnTo>
                    <a:cubicBezTo>
                      <a:pt x="296" y="286"/>
                      <a:pt x="286" y="296"/>
                      <a:pt x="272" y="296"/>
                    </a:cubicBezTo>
                    <a:lnTo>
                      <a:pt x="24" y="296"/>
                    </a:lnTo>
                    <a:cubicBezTo>
                      <a:pt x="11" y="296"/>
                      <a:pt x="0" y="286"/>
                      <a:pt x="0" y="272"/>
                    </a:cubicBezTo>
                    <a:lnTo>
                      <a:pt x="0" y="24"/>
                    </a:lnTo>
                    <a:close/>
                    <a:moveTo>
                      <a:pt x="48" y="272"/>
                    </a:moveTo>
                    <a:lnTo>
                      <a:pt x="24" y="248"/>
                    </a:lnTo>
                    <a:lnTo>
                      <a:pt x="272" y="248"/>
                    </a:lnTo>
                    <a:lnTo>
                      <a:pt x="248" y="272"/>
                    </a:lnTo>
                    <a:lnTo>
                      <a:pt x="248" y="24"/>
                    </a:lnTo>
                    <a:lnTo>
                      <a:pt x="272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27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6" name="Rectangle 35"/>
              <p:cNvSpPr>
                <a:spLocks noChangeArrowheads="1"/>
              </p:cNvSpPr>
              <p:nvPr/>
            </p:nvSpPr>
            <p:spPr bwMode="auto">
              <a:xfrm>
                <a:off x="1717" y="2512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7" name="Freeform 36"/>
              <p:cNvSpPr>
                <a:spLocks noEditPoints="1"/>
              </p:cNvSpPr>
              <p:nvPr/>
            </p:nvSpPr>
            <p:spPr bwMode="auto">
              <a:xfrm>
                <a:off x="1714" y="2509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8" name="Rectangle 37"/>
              <p:cNvSpPr>
                <a:spLocks noChangeArrowheads="1"/>
              </p:cNvSpPr>
              <p:nvPr/>
            </p:nvSpPr>
            <p:spPr bwMode="auto">
              <a:xfrm>
                <a:off x="1902" y="2443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69" name="Freeform 38"/>
              <p:cNvSpPr>
                <a:spLocks noEditPoints="1"/>
              </p:cNvSpPr>
              <p:nvPr/>
            </p:nvSpPr>
            <p:spPr bwMode="auto">
              <a:xfrm>
                <a:off x="1900" y="2440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0" name="Rectangle 39"/>
              <p:cNvSpPr>
                <a:spLocks noChangeArrowheads="1"/>
              </p:cNvSpPr>
              <p:nvPr/>
            </p:nvSpPr>
            <p:spPr bwMode="auto">
              <a:xfrm>
                <a:off x="1138" y="2817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1" name="Freeform 40"/>
              <p:cNvSpPr>
                <a:spLocks noEditPoints="1"/>
              </p:cNvSpPr>
              <p:nvPr/>
            </p:nvSpPr>
            <p:spPr bwMode="auto">
              <a:xfrm>
                <a:off x="1135" y="2815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2" name="Rectangle 41"/>
              <p:cNvSpPr>
                <a:spLocks noChangeArrowheads="1"/>
              </p:cNvSpPr>
              <p:nvPr/>
            </p:nvSpPr>
            <p:spPr bwMode="auto">
              <a:xfrm>
                <a:off x="1069" y="2817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3" name="Freeform 42"/>
              <p:cNvSpPr>
                <a:spLocks noEditPoints="1"/>
              </p:cNvSpPr>
              <p:nvPr/>
            </p:nvSpPr>
            <p:spPr bwMode="auto">
              <a:xfrm>
                <a:off x="1066" y="281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4" name="Rectangle 43"/>
              <p:cNvSpPr>
                <a:spLocks noChangeArrowheads="1"/>
              </p:cNvSpPr>
              <p:nvPr/>
            </p:nvSpPr>
            <p:spPr bwMode="auto">
              <a:xfrm>
                <a:off x="1440" y="2721"/>
                <a:ext cx="45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5" name="Freeform 44"/>
              <p:cNvSpPr>
                <a:spLocks noEditPoints="1"/>
              </p:cNvSpPr>
              <p:nvPr/>
            </p:nvSpPr>
            <p:spPr bwMode="auto">
              <a:xfrm>
                <a:off x="1437" y="2718"/>
                <a:ext cx="51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6" name="Rectangle 45"/>
              <p:cNvSpPr>
                <a:spLocks noChangeArrowheads="1"/>
              </p:cNvSpPr>
              <p:nvPr/>
            </p:nvSpPr>
            <p:spPr bwMode="auto">
              <a:xfrm>
                <a:off x="976" y="285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7" name="Freeform 46"/>
              <p:cNvSpPr>
                <a:spLocks noEditPoints="1"/>
              </p:cNvSpPr>
              <p:nvPr/>
            </p:nvSpPr>
            <p:spPr bwMode="auto">
              <a:xfrm>
                <a:off x="973" y="285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8" name="Rectangle 47"/>
              <p:cNvSpPr>
                <a:spLocks noChangeArrowheads="1"/>
              </p:cNvSpPr>
              <p:nvPr/>
            </p:nvSpPr>
            <p:spPr bwMode="auto">
              <a:xfrm>
                <a:off x="1972" y="2350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79" name="Freeform 48"/>
              <p:cNvSpPr>
                <a:spLocks noEditPoints="1"/>
              </p:cNvSpPr>
              <p:nvPr/>
            </p:nvSpPr>
            <p:spPr bwMode="auto">
              <a:xfrm>
                <a:off x="1969" y="2347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0" name="Rectangle 49"/>
              <p:cNvSpPr>
                <a:spLocks noChangeArrowheads="1"/>
              </p:cNvSpPr>
              <p:nvPr/>
            </p:nvSpPr>
            <p:spPr bwMode="auto">
              <a:xfrm>
                <a:off x="953" y="2998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1" name="Freeform 50"/>
              <p:cNvSpPr>
                <a:spLocks noEditPoints="1"/>
              </p:cNvSpPr>
              <p:nvPr/>
            </p:nvSpPr>
            <p:spPr bwMode="auto">
              <a:xfrm>
                <a:off x="950" y="299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2" name="Rectangle 51"/>
              <p:cNvSpPr>
                <a:spLocks noChangeArrowheads="1"/>
              </p:cNvSpPr>
              <p:nvPr/>
            </p:nvSpPr>
            <p:spPr bwMode="auto">
              <a:xfrm>
                <a:off x="1647" y="2535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3" name="Freeform 52"/>
              <p:cNvSpPr>
                <a:spLocks noEditPoints="1"/>
              </p:cNvSpPr>
              <p:nvPr/>
            </p:nvSpPr>
            <p:spPr bwMode="auto">
              <a:xfrm>
                <a:off x="1645" y="2532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4" name="Rectangle 53"/>
              <p:cNvSpPr>
                <a:spLocks noChangeArrowheads="1"/>
              </p:cNvSpPr>
              <p:nvPr/>
            </p:nvSpPr>
            <p:spPr bwMode="auto">
              <a:xfrm>
                <a:off x="953" y="2905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5" name="Freeform 54"/>
              <p:cNvSpPr>
                <a:spLocks noEditPoints="1"/>
              </p:cNvSpPr>
              <p:nvPr/>
            </p:nvSpPr>
            <p:spPr bwMode="auto">
              <a:xfrm>
                <a:off x="950" y="2903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6" name="Rectangle 55"/>
              <p:cNvSpPr>
                <a:spLocks noChangeArrowheads="1"/>
              </p:cNvSpPr>
              <p:nvPr/>
            </p:nvSpPr>
            <p:spPr bwMode="auto">
              <a:xfrm>
                <a:off x="884" y="292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7" name="Freeform 56"/>
              <p:cNvSpPr>
                <a:spLocks noEditPoints="1"/>
              </p:cNvSpPr>
              <p:nvPr/>
            </p:nvSpPr>
            <p:spPr bwMode="auto">
              <a:xfrm>
                <a:off x="881" y="2926"/>
                <a:ext cx="52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8" name="Rectangle 57"/>
              <p:cNvSpPr>
                <a:spLocks noChangeArrowheads="1"/>
              </p:cNvSpPr>
              <p:nvPr/>
            </p:nvSpPr>
            <p:spPr bwMode="auto">
              <a:xfrm>
                <a:off x="1717" y="2535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89" name="Freeform 58"/>
              <p:cNvSpPr>
                <a:spLocks noEditPoints="1"/>
              </p:cNvSpPr>
              <p:nvPr/>
            </p:nvSpPr>
            <p:spPr bwMode="auto">
              <a:xfrm>
                <a:off x="1714" y="2532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0" name="Rectangle 59"/>
              <p:cNvSpPr>
                <a:spLocks noChangeArrowheads="1"/>
              </p:cNvSpPr>
              <p:nvPr/>
            </p:nvSpPr>
            <p:spPr bwMode="auto">
              <a:xfrm>
                <a:off x="1531" y="2628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1" name="Freeform 60"/>
              <p:cNvSpPr>
                <a:spLocks noEditPoints="1"/>
              </p:cNvSpPr>
              <p:nvPr/>
            </p:nvSpPr>
            <p:spPr bwMode="auto">
              <a:xfrm>
                <a:off x="1529" y="262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2" name="Rectangle 61"/>
              <p:cNvSpPr>
                <a:spLocks noChangeArrowheads="1"/>
              </p:cNvSpPr>
              <p:nvPr/>
            </p:nvSpPr>
            <p:spPr bwMode="auto">
              <a:xfrm>
                <a:off x="1810" y="2443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3" name="Freeform 62"/>
              <p:cNvSpPr>
                <a:spLocks noEditPoints="1"/>
              </p:cNvSpPr>
              <p:nvPr/>
            </p:nvSpPr>
            <p:spPr bwMode="auto">
              <a:xfrm>
                <a:off x="1807" y="2440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4" name="Rectangle 63"/>
              <p:cNvSpPr>
                <a:spLocks noChangeArrowheads="1"/>
              </p:cNvSpPr>
              <p:nvPr/>
            </p:nvSpPr>
            <p:spPr bwMode="auto">
              <a:xfrm>
                <a:off x="1417" y="2651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5" name="Freeform 64"/>
              <p:cNvSpPr>
                <a:spLocks noEditPoints="1"/>
              </p:cNvSpPr>
              <p:nvPr/>
            </p:nvSpPr>
            <p:spPr bwMode="auto">
              <a:xfrm>
                <a:off x="1414" y="2648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6" name="Rectangle 65"/>
              <p:cNvSpPr>
                <a:spLocks noChangeArrowheads="1"/>
              </p:cNvSpPr>
              <p:nvPr/>
            </p:nvSpPr>
            <p:spPr bwMode="auto">
              <a:xfrm>
                <a:off x="1231" y="2744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7" name="Freeform 66"/>
              <p:cNvSpPr>
                <a:spLocks noEditPoints="1"/>
              </p:cNvSpPr>
              <p:nvPr/>
            </p:nvSpPr>
            <p:spPr bwMode="auto">
              <a:xfrm>
                <a:off x="1228" y="2741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8" name="Rectangle 67"/>
              <p:cNvSpPr>
                <a:spLocks noChangeArrowheads="1"/>
              </p:cNvSpPr>
              <p:nvPr/>
            </p:nvSpPr>
            <p:spPr bwMode="auto">
              <a:xfrm>
                <a:off x="1508" y="2558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499" name="Freeform 68"/>
              <p:cNvSpPr>
                <a:spLocks noEditPoints="1"/>
              </p:cNvSpPr>
              <p:nvPr/>
            </p:nvSpPr>
            <p:spPr bwMode="auto">
              <a:xfrm>
                <a:off x="1505" y="2556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0" name="Rectangle 69"/>
              <p:cNvSpPr>
                <a:spLocks noChangeArrowheads="1"/>
              </p:cNvSpPr>
              <p:nvPr/>
            </p:nvSpPr>
            <p:spPr bwMode="auto">
              <a:xfrm>
                <a:off x="1301" y="2725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1" name="Freeform 70"/>
              <p:cNvSpPr>
                <a:spLocks noEditPoints="1"/>
              </p:cNvSpPr>
              <p:nvPr/>
            </p:nvSpPr>
            <p:spPr bwMode="auto">
              <a:xfrm>
                <a:off x="1298" y="272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2" name="Rectangle 71"/>
              <p:cNvSpPr>
                <a:spLocks noChangeArrowheads="1"/>
              </p:cNvSpPr>
              <p:nvPr/>
            </p:nvSpPr>
            <p:spPr bwMode="auto">
              <a:xfrm>
                <a:off x="1115" y="2817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3" name="Freeform 72"/>
              <p:cNvSpPr>
                <a:spLocks noEditPoints="1"/>
              </p:cNvSpPr>
              <p:nvPr/>
            </p:nvSpPr>
            <p:spPr bwMode="auto">
              <a:xfrm>
                <a:off x="1112" y="281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4" name="Rectangle 73"/>
              <p:cNvSpPr>
                <a:spLocks noChangeArrowheads="1"/>
              </p:cNvSpPr>
              <p:nvPr/>
            </p:nvSpPr>
            <p:spPr bwMode="auto">
              <a:xfrm>
                <a:off x="1393" y="2632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5" name="Freeform 74"/>
              <p:cNvSpPr>
                <a:spLocks noEditPoints="1"/>
              </p:cNvSpPr>
              <p:nvPr/>
            </p:nvSpPr>
            <p:spPr bwMode="auto">
              <a:xfrm>
                <a:off x="1390" y="2629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6" name="Rectangle 75"/>
              <p:cNvSpPr>
                <a:spLocks noChangeArrowheads="1"/>
              </p:cNvSpPr>
              <p:nvPr/>
            </p:nvSpPr>
            <p:spPr bwMode="auto">
              <a:xfrm>
                <a:off x="1763" y="2512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7" name="Freeform 76"/>
              <p:cNvSpPr>
                <a:spLocks noEditPoints="1"/>
              </p:cNvSpPr>
              <p:nvPr/>
            </p:nvSpPr>
            <p:spPr bwMode="auto">
              <a:xfrm>
                <a:off x="1760" y="2509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8" name="Rectangle 77"/>
              <p:cNvSpPr>
                <a:spLocks noChangeArrowheads="1"/>
              </p:cNvSpPr>
              <p:nvPr/>
            </p:nvSpPr>
            <p:spPr bwMode="auto">
              <a:xfrm>
                <a:off x="1578" y="2605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09" name="Freeform 78"/>
              <p:cNvSpPr>
                <a:spLocks noEditPoints="1"/>
              </p:cNvSpPr>
              <p:nvPr/>
            </p:nvSpPr>
            <p:spPr bwMode="auto">
              <a:xfrm>
                <a:off x="1575" y="260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0" name="Rectangle 79"/>
              <p:cNvSpPr>
                <a:spLocks noChangeArrowheads="1"/>
              </p:cNvSpPr>
              <p:nvPr/>
            </p:nvSpPr>
            <p:spPr bwMode="auto">
              <a:xfrm>
                <a:off x="1856" y="2419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1" name="Freeform 80"/>
              <p:cNvSpPr>
                <a:spLocks noEditPoints="1"/>
              </p:cNvSpPr>
              <p:nvPr/>
            </p:nvSpPr>
            <p:spPr bwMode="auto">
              <a:xfrm>
                <a:off x="1853" y="2416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2" name="Rectangle 81"/>
              <p:cNvSpPr>
                <a:spLocks noChangeArrowheads="1"/>
              </p:cNvSpPr>
              <p:nvPr/>
            </p:nvSpPr>
            <p:spPr bwMode="auto">
              <a:xfrm>
                <a:off x="1393" y="2698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3" name="Freeform 82"/>
              <p:cNvSpPr>
                <a:spLocks noEditPoints="1"/>
              </p:cNvSpPr>
              <p:nvPr/>
            </p:nvSpPr>
            <p:spPr bwMode="auto">
              <a:xfrm>
                <a:off x="1390" y="2695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4" name="Rectangle 83"/>
              <p:cNvSpPr>
                <a:spLocks noChangeArrowheads="1"/>
              </p:cNvSpPr>
              <p:nvPr/>
            </p:nvSpPr>
            <p:spPr bwMode="auto">
              <a:xfrm>
                <a:off x="1208" y="2790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5" name="Freeform 84"/>
              <p:cNvSpPr>
                <a:spLocks noEditPoints="1"/>
              </p:cNvSpPr>
              <p:nvPr/>
            </p:nvSpPr>
            <p:spPr bwMode="auto">
              <a:xfrm>
                <a:off x="1205" y="2788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6" name="Rectangle 85"/>
              <p:cNvSpPr>
                <a:spLocks noChangeArrowheads="1"/>
              </p:cNvSpPr>
              <p:nvPr/>
            </p:nvSpPr>
            <p:spPr bwMode="auto">
              <a:xfrm>
                <a:off x="1485" y="2605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7" name="Freeform 86"/>
              <p:cNvSpPr>
                <a:spLocks noEditPoints="1"/>
              </p:cNvSpPr>
              <p:nvPr/>
            </p:nvSpPr>
            <p:spPr bwMode="auto">
              <a:xfrm>
                <a:off x="1482" y="260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8" name="Rectangle 87"/>
              <p:cNvSpPr>
                <a:spLocks noChangeArrowheads="1"/>
              </p:cNvSpPr>
              <p:nvPr/>
            </p:nvSpPr>
            <p:spPr bwMode="auto">
              <a:xfrm>
                <a:off x="1069" y="285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19" name="Freeform 88"/>
              <p:cNvSpPr>
                <a:spLocks noEditPoints="1"/>
              </p:cNvSpPr>
              <p:nvPr/>
            </p:nvSpPr>
            <p:spPr bwMode="auto">
              <a:xfrm>
                <a:off x="1066" y="285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0" name="Rectangle 89"/>
              <p:cNvSpPr>
                <a:spLocks noChangeArrowheads="1"/>
              </p:cNvSpPr>
              <p:nvPr/>
            </p:nvSpPr>
            <p:spPr bwMode="auto">
              <a:xfrm>
                <a:off x="884" y="2952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1" name="Freeform 90"/>
              <p:cNvSpPr>
                <a:spLocks noEditPoints="1"/>
              </p:cNvSpPr>
              <p:nvPr/>
            </p:nvSpPr>
            <p:spPr bwMode="auto">
              <a:xfrm>
                <a:off x="881" y="2949"/>
                <a:ext cx="52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2" name="Rectangle 91"/>
              <p:cNvSpPr>
                <a:spLocks noChangeArrowheads="1"/>
              </p:cNvSpPr>
              <p:nvPr/>
            </p:nvSpPr>
            <p:spPr bwMode="auto">
              <a:xfrm>
                <a:off x="1162" y="2767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3" name="Freeform 92"/>
              <p:cNvSpPr>
                <a:spLocks noEditPoints="1"/>
              </p:cNvSpPr>
              <p:nvPr/>
            </p:nvSpPr>
            <p:spPr bwMode="auto">
              <a:xfrm>
                <a:off x="1159" y="2764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4" name="Rectangle 93"/>
              <p:cNvSpPr>
                <a:spLocks noChangeArrowheads="1"/>
              </p:cNvSpPr>
              <p:nvPr/>
            </p:nvSpPr>
            <p:spPr bwMode="auto">
              <a:xfrm>
                <a:off x="2087" y="2350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5" name="Freeform 94"/>
              <p:cNvSpPr>
                <a:spLocks noEditPoints="1"/>
              </p:cNvSpPr>
              <p:nvPr/>
            </p:nvSpPr>
            <p:spPr bwMode="auto">
              <a:xfrm>
                <a:off x="2084" y="2347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6" name="Rectangle 95"/>
              <p:cNvSpPr>
                <a:spLocks noChangeArrowheads="1"/>
              </p:cNvSpPr>
              <p:nvPr/>
            </p:nvSpPr>
            <p:spPr bwMode="auto">
              <a:xfrm>
                <a:off x="1902" y="2443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7" name="Freeform 96"/>
              <p:cNvSpPr>
                <a:spLocks noEditPoints="1"/>
              </p:cNvSpPr>
              <p:nvPr/>
            </p:nvSpPr>
            <p:spPr bwMode="auto">
              <a:xfrm>
                <a:off x="1900" y="2440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8" name="Rectangle 97"/>
              <p:cNvSpPr>
                <a:spLocks noChangeArrowheads="1"/>
              </p:cNvSpPr>
              <p:nvPr/>
            </p:nvSpPr>
            <p:spPr bwMode="auto">
              <a:xfrm>
                <a:off x="2180" y="2258"/>
                <a:ext cx="46" cy="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29" name="Freeform 98"/>
              <p:cNvSpPr>
                <a:spLocks noEditPoints="1"/>
              </p:cNvSpPr>
              <p:nvPr/>
            </p:nvSpPr>
            <p:spPr bwMode="auto">
              <a:xfrm>
                <a:off x="2177" y="2255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0" name="Rectangle 99"/>
              <p:cNvSpPr>
                <a:spLocks noChangeArrowheads="1"/>
              </p:cNvSpPr>
              <p:nvPr/>
            </p:nvSpPr>
            <p:spPr bwMode="auto">
              <a:xfrm>
                <a:off x="1995" y="2373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1" name="Freeform 100"/>
              <p:cNvSpPr>
                <a:spLocks noEditPoints="1"/>
              </p:cNvSpPr>
              <p:nvPr/>
            </p:nvSpPr>
            <p:spPr bwMode="auto">
              <a:xfrm>
                <a:off x="1992" y="2370"/>
                <a:ext cx="51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2" name="Rectangle 101"/>
              <p:cNvSpPr>
                <a:spLocks noChangeArrowheads="1"/>
              </p:cNvSpPr>
              <p:nvPr/>
            </p:nvSpPr>
            <p:spPr bwMode="auto">
              <a:xfrm>
                <a:off x="1810" y="2466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3" name="Freeform 102"/>
              <p:cNvSpPr>
                <a:spLocks noEditPoints="1"/>
              </p:cNvSpPr>
              <p:nvPr/>
            </p:nvSpPr>
            <p:spPr bwMode="auto">
              <a:xfrm>
                <a:off x="1807" y="2463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4" name="Rectangle 103"/>
              <p:cNvSpPr>
                <a:spLocks noChangeArrowheads="1"/>
              </p:cNvSpPr>
              <p:nvPr/>
            </p:nvSpPr>
            <p:spPr bwMode="auto">
              <a:xfrm>
                <a:off x="2087" y="2281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5" name="Freeform 104"/>
              <p:cNvSpPr>
                <a:spLocks noEditPoints="1"/>
              </p:cNvSpPr>
              <p:nvPr/>
            </p:nvSpPr>
            <p:spPr bwMode="auto">
              <a:xfrm>
                <a:off x="2084" y="2278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6" name="Rectangle 105"/>
              <p:cNvSpPr>
                <a:spLocks noChangeArrowheads="1"/>
              </p:cNvSpPr>
              <p:nvPr/>
            </p:nvSpPr>
            <p:spPr bwMode="auto">
              <a:xfrm>
                <a:off x="1046" y="2905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7" name="Freeform 106"/>
              <p:cNvSpPr>
                <a:spLocks noEditPoints="1"/>
              </p:cNvSpPr>
              <p:nvPr/>
            </p:nvSpPr>
            <p:spPr bwMode="auto">
              <a:xfrm>
                <a:off x="1043" y="2903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8" name="Rectangle 107"/>
              <p:cNvSpPr>
                <a:spLocks noChangeArrowheads="1"/>
              </p:cNvSpPr>
              <p:nvPr/>
            </p:nvSpPr>
            <p:spPr bwMode="auto">
              <a:xfrm>
                <a:off x="861" y="2998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39" name="Freeform 108"/>
              <p:cNvSpPr>
                <a:spLocks noEditPoints="1"/>
              </p:cNvSpPr>
              <p:nvPr/>
            </p:nvSpPr>
            <p:spPr bwMode="auto">
              <a:xfrm>
                <a:off x="858" y="299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0" name="Rectangle 109"/>
              <p:cNvSpPr>
                <a:spLocks noChangeArrowheads="1"/>
              </p:cNvSpPr>
              <p:nvPr/>
            </p:nvSpPr>
            <p:spPr bwMode="auto">
              <a:xfrm>
                <a:off x="1138" y="2814"/>
                <a:ext cx="47" cy="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1" name="Freeform 110"/>
              <p:cNvSpPr>
                <a:spLocks noEditPoints="1"/>
              </p:cNvSpPr>
              <p:nvPr/>
            </p:nvSpPr>
            <p:spPr bwMode="auto">
              <a:xfrm>
                <a:off x="1135" y="2811"/>
                <a:ext cx="53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2" name="Rectangle 111"/>
              <p:cNvSpPr>
                <a:spLocks noChangeArrowheads="1"/>
              </p:cNvSpPr>
              <p:nvPr/>
            </p:nvSpPr>
            <p:spPr bwMode="auto">
              <a:xfrm>
                <a:off x="2064" y="2373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3" name="Freeform 112"/>
              <p:cNvSpPr>
                <a:spLocks noEditPoints="1"/>
              </p:cNvSpPr>
              <p:nvPr/>
            </p:nvSpPr>
            <p:spPr bwMode="auto">
              <a:xfrm>
                <a:off x="2061" y="2370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4" name="Rectangle 113"/>
              <p:cNvSpPr>
                <a:spLocks noChangeArrowheads="1"/>
              </p:cNvSpPr>
              <p:nvPr/>
            </p:nvSpPr>
            <p:spPr bwMode="auto">
              <a:xfrm>
                <a:off x="1879" y="2466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5" name="Freeform 114"/>
              <p:cNvSpPr>
                <a:spLocks noEditPoints="1"/>
              </p:cNvSpPr>
              <p:nvPr/>
            </p:nvSpPr>
            <p:spPr bwMode="auto">
              <a:xfrm>
                <a:off x="1876" y="2463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6" name="Rectangle 115"/>
              <p:cNvSpPr>
                <a:spLocks noChangeArrowheads="1"/>
              </p:cNvSpPr>
              <p:nvPr/>
            </p:nvSpPr>
            <p:spPr bwMode="auto">
              <a:xfrm>
                <a:off x="2156" y="2281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7" name="Freeform 116"/>
              <p:cNvSpPr>
                <a:spLocks noEditPoints="1"/>
              </p:cNvSpPr>
              <p:nvPr/>
            </p:nvSpPr>
            <p:spPr bwMode="auto">
              <a:xfrm>
                <a:off x="2154" y="2278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8" name="Rectangle 117"/>
              <p:cNvSpPr>
                <a:spLocks noChangeArrowheads="1"/>
              </p:cNvSpPr>
              <p:nvPr/>
            </p:nvSpPr>
            <p:spPr bwMode="auto">
              <a:xfrm>
                <a:off x="1651" y="2605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49" name="Freeform 118"/>
              <p:cNvSpPr>
                <a:spLocks noEditPoints="1"/>
              </p:cNvSpPr>
              <p:nvPr/>
            </p:nvSpPr>
            <p:spPr bwMode="auto">
              <a:xfrm>
                <a:off x="1648" y="2602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0" name="Rectangle 119"/>
              <p:cNvSpPr>
                <a:spLocks noChangeArrowheads="1"/>
              </p:cNvSpPr>
              <p:nvPr/>
            </p:nvSpPr>
            <p:spPr bwMode="auto">
              <a:xfrm>
                <a:off x="1467" y="2698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1" name="Freeform 120"/>
              <p:cNvSpPr>
                <a:spLocks noEditPoints="1"/>
              </p:cNvSpPr>
              <p:nvPr/>
            </p:nvSpPr>
            <p:spPr bwMode="auto">
              <a:xfrm>
                <a:off x="1464" y="269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2" name="Rectangle 121"/>
              <p:cNvSpPr>
                <a:spLocks noChangeArrowheads="1"/>
              </p:cNvSpPr>
              <p:nvPr/>
            </p:nvSpPr>
            <p:spPr bwMode="auto">
              <a:xfrm>
                <a:off x="1744" y="2512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3" name="Freeform 122"/>
              <p:cNvSpPr>
                <a:spLocks noEditPoints="1"/>
              </p:cNvSpPr>
              <p:nvPr/>
            </p:nvSpPr>
            <p:spPr bwMode="auto">
              <a:xfrm>
                <a:off x="1741" y="2509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4" name="Rectangle 123"/>
              <p:cNvSpPr>
                <a:spLocks noChangeArrowheads="1"/>
              </p:cNvSpPr>
              <p:nvPr/>
            </p:nvSpPr>
            <p:spPr bwMode="auto">
              <a:xfrm>
                <a:off x="2365" y="2212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5" name="Freeform 124"/>
              <p:cNvSpPr>
                <a:spLocks noEditPoints="1"/>
              </p:cNvSpPr>
              <p:nvPr/>
            </p:nvSpPr>
            <p:spPr bwMode="auto">
              <a:xfrm>
                <a:off x="2362" y="2209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6" name="Rectangle 125"/>
              <p:cNvSpPr>
                <a:spLocks noChangeArrowheads="1"/>
              </p:cNvSpPr>
              <p:nvPr/>
            </p:nvSpPr>
            <p:spPr bwMode="auto">
              <a:xfrm>
                <a:off x="2180" y="2303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7" name="Freeform 126"/>
              <p:cNvSpPr>
                <a:spLocks noEditPoints="1"/>
              </p:cNvSpPr>
              <p:nvPr/>
            </p:nvSpPr>
            <p:spPr bwMode="auto">
              <a:xfrm>
                <a:off x="2177" y="2300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8" name="Rectangle 127"/>
              <p:cNvSpPr>
                <a:spLocks noChangeArrowheads="1"/>
              </p:cNvSpPr>
              <p:nvPr/>
            </p:nvSpPr>
            <p:spPr bwMode="auto">
              <a:xfrm>
                <a:off x="2458" y="211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59" name="Freeform 128"/>
              <p:cNvSpPr>
                <a:spLocks noEditPoints="1"/>
              </p:cNvSpPr>
              <p:nvPr/>
            </p:nvSpPr>
            <p:spPr bwMode="auto">
              <a:xfrm>
                <a:off x="2455" y="211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0" name="Rectangle 129"/>
              <p:cNvSpPr>
                <a:spLocks noChangeArrowheads="1"/>
              </p:cNvSpPr>
              <p:nvPr/>
            </p:nvSpPr>
            <p:spPr bwMode="auto">
              <a:xfrm>
                <a:off x="1926" y="2443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1" name="Freeform 130"/>
              <p:cNvSpPr>
                <a:spLocks noEditPoints="1"/>
              </p:cNvSpPr>
              <p:nvPr/>
            </p:nvSpPr>
            <p:spPr bwMode="auto">
              <a:xfrm>
                <a:off x="1923" y="2440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2" name="Rectangle 131"/>
              <p:cNvSpPr>
                <a:spLocks noChangeArrowheads="1"/>
              </p:cNvSpPr>
              <p:nvPr/>
            </p:nvSpPr>
            <p:spPr bwMode="auto">
              <a:xfrm>
                <a:off x="1740" y="2535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3" name="Freeform 132"/>
              <p:cNvSpPr>
                <a:spLocks noEditPoints="1"/>
              </p:cNvSpPr>
              <p:nvPr/>
            </p:nvSpPr>
            <p:spPr bwMode="auto">
              <a:xfrm>
                <a:off x="1737" y="2532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4" name="Rectangle 133"/>
              <p:cNvSpPr>
                <a:spLocks noChangeArrowheads="1"/>
              </p:cNvSpPr>
              <p:nvPr/>
            </p:nvSpPr>
            <p:spPr bwMode="auto">
              <a:xfrm>
                <a:off x="2018" y="2350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5" name="Freeform 134"/>
              <p:cNvSpPr>
                <a:spLocks noEditPoints="1"/>
              </p:cNvSpPr>
              <p:nvPr/>
            </p:nvSpPr>
            <p:spPr bwMode="auto">
              <a:xfrm>
                <a:off x="2015" y="2347"/>
                <a:ext cx="52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6" name="Rectangle 135"/>
              <p:cNvSpPr>
                <a:spLocks noChangeArrowheads="1"/>
              </p:cNvSpPr>
              <p:nvPr/>
            </p:nvSpPr>
            <p:spPr bwMode="auto">
              <a:xfrm>
                <a:off x="1651" y="2582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7" name="Freeform 136"/>
              <p:cNvSpPr>
                <a:spLocks noEditPoints="1"/>
              </p:cNvSpPr>
              <p:nvPr/>
            </p:nvSpPr>
            <p:spPr bwMode="auto">
              <a:xfrm>
                <a:off x="1648" y="2579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8" name="Rectangle 137"/>
              <p:cNvSpPr>
                <a:spLocks noChangeArrowheads="1"/>
              </p:cNvSpPr>
              <p:nvPr/>
            </p:nvSpPr>
            <p:spPr bwMode="auto">
              <a:xfrm>
                <a:off x="1467" y="2674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69" name="Freeform 138"/>
              <p:cNvSpPr>
                <a:spLocks noEditPoints="1"/>
              </p:cNvSpPr>
              <p:nvPr/>
            </p:nvSpPr>
            <p:spPr bwMode="auto">
              <a:xfrm>
                <a:off x="1464" y="267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0" name="Rectangle 139"/>
              <p:cNvSpPr>
                <a:spLocks noChangeArrowheads="1"/>
              </p:cNvSpPr>
              <p:nvPr/>
            </p:nvSpPr>
            <p:spPr bwMode="auto">
              <a:xfrm>
                <a:off x="1744" y="248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1" name="Freeform 140"/>
              <p:cNvSpPr>
                <a:spLocks noEditPoints="1"/>
              </p:cNvSpPr>
              <p:nvPr/>
            </p:nvSpPr>
            <p:spPr bwMode="auto">
              <a:xfrm>
                <a:off x="1741" y="248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2" name="Rectangle 141"/>
              <p:cNvSpPr>
                <a:spLocks noChangeArrowheads="1"/>
              </p:cNvSpPr>
              <p:nvPr/>
            </p:nvSpPr>
            <p:spPr bwMode="auto">
              <a:xfrm>
                <a:off x="1324" y="2744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3" name="Freeform 142"/>
              <p:cNvSpPr>
                <a:spLocks noEditPoints="1"/>
              </p:cNvSpPr>
              <p:nvPr/>
            </p:nvSpPr>
            <p:spPr bwMode="auto">
              <a:xfrm>
                <a:off x="1321" y="2741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4" name="Rectangle 143"/>
              <p:cNvSpPr>
                <a:spLocks noChangeArrowheads="1"/>
              </p:cNvSpPr>
              <p:nvPr/>
            </p:nvSpPr>
            <p:spPr bwMode="auto">
              <a:xfrm>
                <a:off x="1138" y="2837"/>
                <a:ext cx="47" cy="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5" name="Freeform 144"/>
              <p:cNvSpPr>
                <a:spLocks noEditPoints="1"/>
              </p:cNvSpPr>
              <p:nvPr/>
            </p:nvSpPr>
            <p:spPr bwMode="auto">
              <a:xfrm>
                <a:off x="1135" y="2834"/>
                <a:ext cx="53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6" name="Rectangle 145"/>
              <p:cNvSpPr>
                <a:spLocks noChangeArrowheads="1"/>
              </p:cNvSpPr>
              <p:nvPr/>
            </p:nvSpPr>
            <p:spPr bwMode="auto">
              <a:xfrm>
                <a:off x="1417" y="2651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7" name="Freeform 146"/>
              <p:cNvSpPr>
                <a:spLocks noEditPoints="1"/>
              </p:cNvSpPr>
              <p:nvPr/>
            </p:nvSpPr>
            <p:spPr bwMode="auto">
              <a:xfrm>
                <a:off x="1414" y="2648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8" name="Rectangle 147"/>
              <p:cNvSpPr>
                <a:spLocks noChangeArrowheads="1"/>
              </p:cNvSpPr>
              <p:nvPr/>
            </p:nvSpPr>
            <p:spPr bwMode="auto">
              <a:xfrm>
                <a:off x="2226" y="2281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79" name="Freeform 148"/>
              <p:cNvSpPr>
                <a:spLocks noEditPoints="1"/>
              </p:cNvSpPr>
              <p:nvPr/>
            </p:nvSpPr>
            <p:spPr bwMode="auto">
              <a:xfrm>
                <a:off x="2223" y="2278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0" name="Rectangle 149"/>
              <p:cNvSpPr>
                <a:spLocks noChangeArrowheads="1"/>
              </p:cNvSpPr>
              <p:nvPr/>
            </p:nvSpPr>
            <p:spPr bwMode="auto">
              <a:xfrm>
                <a:off x="1926" y="2373"/>
                <a:ext cx="115" cy="7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1" name="Freeform 150"/>
              <p:cNvSpPr>
                <a:spLocks noEditPoints="1"/>
              </p:cNvSpPr>
              <p:nvPr/>
            </p:nvSpPr>
            <p:spPr bwMode="auto">
              <a:xfrm>
                <a:off x="1923" y="2370"/>
                <a:ext cx="120" cy="75"/>
              </a:xfrm>
              <a:custGeom>
                <a:avLst/>
                <a:gdLst>
                  <a:gd name="T0" fmla="*/ 952 w 1000"/>
                  <a:gd name="T1" fmla="*/ 24 h 624"/>
                  <a:gd name="T2" fmla="*/ 976 w 1000"/>
                  <a:gd name="T3" fmla="*/ 48 h 624"/>
                  <a:gd name="T4" fmla="*/ 24 w 1000"/>
                  <a:gd name="T5" fmla="*/ 48 h 624"/>
                  <a:gd name="T6" fmla="*/ 48 w 1000"/>
                  <a:gd name="T7" fmla="*/ 24 h 624"/>
                  <a:gd name="T8" fmla="*/ 48 w 1000"/>
                  <a:gd name="T9" fmla="*/ 600 h 624"/>
                  <a:gd name="T10" fmla="*/ 24 w 1000"/>
                  <a:gd name="T11" fmla="*/ 576 h 624"/>
                  <a:gd name="T12" fmla="*/ 976 w 1000"/>
                  <a:gd name="T13" fmla="*/ 576 h 624"/>
                  <a:gd name="T14" fmla="*/ 952 w 1000"/>
                  <a:gd name="T15" fmla="*/ 600 h 624"/>
                  <a:gd name="T16" fmla="*/ 952 w 1000"/>
                  <a:gd name="T17" fmla="*/ 24 h 624"/>
                  <a:gd name="T18" fmla="*/ 1000 w 1000"/>
                  <a:gd name="T19" fmla="*/ 600 h 624"/>
                  <a:gd name="T20" fmla="*/ 976 w 1000"/>
                  <a:gd name="T21" fmla="*/ 624 h 624"/>
                  <a:gd name="T22" fmla="*/ 24 w 1000"/>
                  <a:gd name="T23" fmla="*/ 624 h 624"/>
                  <a:gd name="T24" fmla="*/ 0 w 1000"/>
                  <a:gd name="T25" fmla="*/ 600 h 624"/>
                  <a:gd name="T26" fmla="*/ 0 w 1000"/>
                  <a:gd name="T27" fmla="*/ 24 h 624"/>
                  <a:gd name="T28" fmla="*/ 24 w 1000"/>
                  <a:gd name="T29" fmla="*/ 0 h 624"/>
                  <a:gd name="T30" fmla="*/ 976 w 1000"/>
                  <a:gd name="T31" fmla="*/ 0 h 624"/>
                  <a:gd name="T32" fmla="*/ 1000 w 1000"/>
                  <a:gd name="T33" fmla="*/ 24 h 624"/>
                  <a:gd name="T34" fmla="*/ 1000 w 1000"/>
                  <a:gd name="T35" fmla="*/ 60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0" h="624">
                    <a:moveTo>
                      <a:pt x="952" y="24"/>
                    </a:moveTo>
                    <a:lnTo>
                      <a:pt x="976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600"/>
                    </a:lnTo>
                    <a:lnTo>
                      <a:pt x="24" y="576"/>
                    </a:lnTo>
                    <a:lnTo>
                      <a:pt x="976" y="576"/>
                    </a:lnTo>
                    <a:lnTo>
                      <a:pt x="952" y="600"/>
                    </a:lnTo>
                    <a:lnTo>
                      <a:pt x="952" y="24"/>
                    </a:lnTo>
                    <a:close/>
                    <a:moveTo>
                      <a:pt x="1000" y="600"/>
                    </a:moveTo>
                    <a:cubicBezTo>
                      <a:pt x="1000" y="614"/>
                      <a:pt x="990" y="624"/>
                      <a:pt x="976" y="624"/>
                    </a:cubicBezTo>
                    <a:lnTo>
                      <a:pt x="24" y="624"/>
                    </a:lnTo>
                    <a:cubicBezTo>
                      <a:pt x="11" y="624"/>
                      <a:pt x="0" y="614"/>
                      <a:pt x="0" y="600"/>
                    </a:cubicBezTo>
                    <a:lnTo>
                      <a:pt x="0" y="24"/>
                    </a:lnTo>
                    <a:cubicBezTo>
                      <a:pt x="0" y="11"/>
                      <a:pt x="11" y="0"/>
                      <a:pt x="24" y="0"/>
                    </a:cubicBezTo>
                    <a:lnTo>
                      <a:pt x="976" y="0"/>
                    </a:lnTo>
                    <a:cubicBezTo>
                      <a:pt x="990" y="0"/>
                      <a:pt x="1000" y="11"/>
                      <a:pt x="1000" y="24"/>
                    </a:cubicBezTo>
                    <a:lnTo>
                      <a:pt x="1000" y="6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2" name="Rectangle 151"/>
              <p:cNvSpPr>
                <a:spLocks noChangeArrowheads="1"/>
              </p:cNvSpPr>
              <p:nvPr/>
            </p:nvSpPr>
            <p:spPr bwMode="auto">
              <a:xfrm>
                <a:off x="2319" y="2188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3" name="Freeform 152"/>
              <p:cNvSpPr>
                <a:spLocks noEditPoints="1"/>
              </p:cNvSpPr>
              <p:nvPr/>
            </p:nvSpPr>
            <p:spPr bwMode="auto">
              <a:xfrm>
                <a:off x="2316" y="2185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4" name="Rectangle 153"/>
              <p:cNvSpPr>
                <a:spLocks noChangeArrowheads="1"/>
              </p:cNvSpPr>
              <p:nvPr/>
            </p:nvSpPr>
            <p:spPr bwMode="auto">
              <a:xfrm>
                <a:off x="2458" y="211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5" name="Freeform 154"/>
              <p:cNvSpPr>
                <a:spLocks noEditPoints="1"/>
              </p:cNvSpPr>
              <p:nvPr/>
            </p:nvSpPr>
            <p:spPr bwMode="auto">
              <a:xfrm>
                <a:off x="2455" y="211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6" name="Rectangle 155"/>
              <p:cNvSpPr>
                <a:spLocks noChangeArrowheads="1"/>
              </p:cNvSpPr>
              <p:nvPr/>
            </p:nvSpPr>
            <p:spPr bwMode="auto">
              <a:xfrm>
                <a:off x="2272" y="2212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7" name="Freeform 156"/>
              <p:cNvSpPr>
                <a:spLocks noEditPoints="1"/>
              </p:cNvSpPr>
              <p:nvPr/>
            </p:nvSpPr>
            <p:spPr bwMode="auto">
              <a:xfrm>
                <a:off x="2269" y="2209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8" name="Rectangle 157"/>
              <p:cNvSpPr>
                <a:spLocks noChangeArrowheads="1"/>
              </p:cNvSpPr>
              <p:nvPr/>
            </p:nvSpPr>
            <p:spPr bwMode="auto">
              <a:xfrm>
                <a:off x="2551" y="2026"/>
                <a:ext cx="45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89" name="Freeform 158"/>
              <p:cNvSpPr>
                <a:spLocks noEditPoints="1"/>
              </p:cNvSpPr>
              <p:nvPr/>
            </p:nvSpPr>
            <p:spPr bwMode="auto">
              <a:xfrm>
                <a:off x="2548" y="2023"/>
                <a:ext cx="51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0" name="Rectangle 159"/>
              <p:cNvSpPr>
                <a:spLocks noChangeArrowheads="1"/>
              </p:cNvSpPr>
              <p:nvPr/>
            </p:nvSpPr>
            <p:spPr bwMode="auto">
              <a:xfrm>
                <a:off x="976" y="2905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1" name="Freeform 160"/>
              <p:cNvSpPr>
                <a:spLocks noEditPoints="1"/>
              </p:cNvSpPr>
              <p:nvPr/>
            </p:nvSpPr>
            <p:spPr bwMode="auto">
              <a:xfrm>
                <a:off x="973" y="2903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2" name="Rectangle 161"/>
              <p:cNvSpPr>
                <a:spLocks noChangeArrowheads="1"/>
              </p:cNvSpPr>
              <p:nvPr/>
            </p:nvSpPr>
            <p:spPr bwMode="auto">
              <a:xfrm>
                <a:off x="792" y="2998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3" name="Freeform 162"/>
              <p:cNvSpPr>
                <a:spLocks noEditPoints="1"/>
              </p:cNvSpPr>
              <p:nvPr/>
            </p:nvSpPr>
            <p:spPr bwMode="auto">
              <a:xfrm>
                <a:off x="789" y="2995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4" name="Rectangle 163"/>
              <p:cNvSpPr>
                <a:spLocks noChangeArrowheads="1"/>
              </p:cNvSpPr>
              <p:nvPr/>
            </p:nvSpPr>
            <p:spPr bwMode="auto">
              <a:xfrm>
                <a:off x="1069" y="2814"/>
                <a:ext cx="46" cy="4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5" name="Freeform 164"/>
              <p:cNvSpPr>
                <a:spLocks noEditPoints="1"/>
              </p:cNvSpPr>
              <p:nvPr/>
            </p:nvSpPr>
            <p:spPr bwMode="auto">
              <a:xfrm>
                <a:off x="1066" y="2811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6" name="Rectangle 165"/>
              <p:cNvSpPr>
                <a:spLocks noChangeArrowheads="1"/>
              </p:cNvSpPr>
              <p:nvPr/>
            </p:nvSpPr>
            <p:spPr bwMode="auto">
              <a:xfrm>
                <a:off x="2342" y="2235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7" name="Freeform 166"/>
              <p:cNvSpPr>
                <a:spLocks noEditPoints="1"/>
              </p:cNvSpPr>
              <p:nvPr/>
            </p:nvSpPr>
            <p:spPr bwMode="auto">
              <a:xfrm>
                <a:off x="2339" y="223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8" name="Rectangle 167"/>
              <p:cNvSpPr>
                <a:spLocks noChangeArrowheads="1"/>
              </p:cNvSpPr>
              <p:nvPr/>
            </p:nvSpPr>
            <p:spPr bwMode="auto">
              <a:xfrm>
                <a:off x="2156" y="2327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599" name="Freeform 168"/>
              <p:cNvSpPr>
                <a:spLocks noEditPoints="1"/>
              </p:cNvSpPr>
              <p:nvPr/>
            </p:nvSpPr>
            <p:spPr bwMode="auto">
              <a:xfrm>
                <a:off x="2154" y="2324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0" name="Rectangle 169"/>
              <p:cNvSpPr>
                <a:spLocks noChangeArrowheads="1"/>
              </p:cNvSpPr>
              <p:nvPr/>
            </p:nvSpPr>
            <p:spPr bwMode="auto">
              <a:xfrm>
                <a:off x="2435" y="2142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1" name="Freeform 170"/>
              <p:cNvSpPr>
                <a:spLocks noEditPoints="1"/>
              </p:cNvSpPr>
              <p:nvPr/>
            </p:nvSpPr>
            <p:spPr bwMode="auto">
              <a:xfrm>
                <a:off x="2432" y="2139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2" name="Rectangle 171"/>
              <p:cNvSpPr>
                <a:spLocks noChangeArrowheads="1"/>
              </p:cNvSpPr>
              <p:nvPr/>
            </p:nvSpPr>
            <p:spPr bwMode="auto">
              <a:xfrm>
                <a:off x="2435" y="2188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3" name="Freeform 172"/>
              <p:cNvSpPr>
                <a:spLocks noEditPoints="1"/>
              </p:cNvSpPr>
              <p:nvPr/>
            </p:nvSpPr>
            <p:spPr bwMode="auto">
              <a:xfrm>
                <a:off x="2432" y="2185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4" name="Rectangle 173"/>
              <p:cNvSpPr>
                <a:spLocks noChangeArrowheads="1"/>
              </p:cNvSpPr>
              <p:nvPr/>
            </p:nvSpPr>
            <p:spPr bwMode="auto">
              <a:xfrm>
                <a:off x="2249" y="2281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5" name="Freeform 174"/>
              <p:cNvSpPr>
                <a:spLocks noEditPoints="1"/>
              </p:cNvSpPr>
              <p:nvPr/>
            </p:nvSpPr>
            <p:spPr bwMode="auto">
              <a:xfrm>
                <a:off x="2246" y="2278"/>
                <a:ext cx="52" cy="51"/>
              </a:xfrm>
              <a:custGeom>
                <a:avLst/>
                <a:gdLst>
                  <a:gd name="T0" fmla="*/ 0 w 432"/>
                  <a:gd name="T1" fmla="*/ 24 h 424"/>
                  <a:gd name="T2" fmla="*/ 24 w 432"/>
                  <a:gd name="T3" fmla="*/ 0 h 424"/>
                  <a:gd name="T4" fmla="*/ 408 w 432"/>
                  <a:gd name="T5" fmla="*/ 0 h 424"/>
                  <a:gd name="T6" fmla="*/ 432 w 432"/>
                  <a:gd name="T7" fmla="*/ 24 h 424"/>
                  <a:gd name="T8" fmla="*/ 432 w 432"/>
                  <a:gd name="T9" fmla="*/ 400 h 424"/>
                  <a:gd name="T10" fmla="*/ 408 w 432"/>
                  <a:gd name="T11" fmla="*/ 424 h 424"/>
                  <a:gd name="T12" fmla="*/ 24 w 432"/>
                  <a:gd name="T13" fmla="*/ 424 h 424"/>
                  <a:gd name="T14" fmla="*/ 0 w 432"/>
                  <a:gd name="T15" fmla="*/ 400 h 424"/>
                  <a:gd name="T16" fmla="*/ 0 w 432"/>
                  <a:gd name="T17" fmla="*/ 24 h 424"/>
                  <a:gd name="T18" fmla="*/ 48 w 432"/>
                  <a:gd name="T19" fmla="*/ 400 h 424"/>
                  <a:gd name="T20" fmla="*/ 24 w 432"/>
                  <a:gd name="T21" fmla="*/ 376 h 424"/>
                  <a:gd name="T22" fmla="*/ 408 w 432"/>
                  <a:gd name="T23" fmla="*/ 376 h 424"/>
                  <a:gd name="T24" fmla="*/ 384 w 432"/>
                  <a:gd name="T25" fmla="*/ 400 h 424"/>
                  <a:gd name="T26" fmla="*/ 384 w 432"/>
                  <a:gd name="T27" fmla="*/ 24 h 424"/>
                  <a:gd name="T28" fmla="*/ 408 w 432"/>
                  <a:gd name="T29" fmla="*/ 48 h 424"/>
                  <a:gd name="T30" fmla="*/ 24 w 432"/>
                  <a:gd name="T31" fmla="*/ 48 h 424"/>
                  <a:gd name="T32" fmla="*/ 48 w 432"/>
                  <a:gd name="T33" fmla="*/ 24 h 424"/>
                  <a:gd name="T34" fmla="*/ 48 w 432"/>
                  <a:gd name="T35" fmla="*/ 40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24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0"/>
                    </a:lnTo>
                    <a:cubicBezTo>
                      <a:pt x="432" y="414"/>
                      <a:pt x="422" y="424"/>
                      <a:pt x="408" y="424"/>
                    </a:cubicBezTo>
                    <a:lnTo>
                      <a:pt x="24" y="424"/>
                    </a:lnTo>
                    <a:cubicBezTo>
                      <a:pt x="11" y="424"/>
                      <a:pt x="0" y="414"/>
                      <a:pt x="0" y="400"/>
                    </a:cubicBezTo>
                    <a:lnTo>
                      <a:pt x="0" y="24"/>
                    </a:lnTo>
                    <a:close/>
                    <a:moveTo>
                      <a:pt x="48" y="400"/>
                    </a:moveTo>
                    <a:lnTo>
                      <a:pt x="24" y="376"/>
                    </a:lnTo>
                    <a:lnTo>
                      <a:pt x="408" y="376"/>
                    </a:lnTo>
                    <a:lnTo>
                      <a:pt x="384" y="400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6" name="Rectangle 175"/>
              <p:cNvSpPr>
                <a:spLocks noChangeArrowheads="1"/>
              </p:cNvSpPr>
              <p:nvPr/>
            </p:nvSpPr>
            <p:spPr bwMode="auto">
              <a:xfrm>
                <a:off x="2527" y="2096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7" name="Freeform 176"/>
              <p:cNvSpPr>
                <a:spLocks noEditPoints="1"/>
              </p:cNvSpPr>
              <p:nvPr/>
            </p:nvSpPr>
            <p:spPr bwMode="auto">
              <a:xfrm>
                <a:off x="2524" y="2093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8" name="Rectangle 177"/>
              <p:cNvSpPr>
                <a:spLocks noChangeArrowheads="1"/>
              </p:cNvSpPr>
              <p:nvPr/>
            </p:nvSpPr>
            <p:spPr bwMode="auto">
              <a:xfrm>
                <a:off x="2689" y="2072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09" name="Freeform 178"/>
              <p:cNvSpPr>
                <a:spLocks noEditPoints="1"/>
              </p:cNvSpPr>
              <p:nvPr/>
            </p:nvSpPr>
            <p:spPr bwMode="auto">
              <a:xfrm>
                <a:off x="2686" y="2069"/>
                <a:ext cx="52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0" name="Rectangle 179"/>
              <p:cNvSpPr>
                <a:spLocks noChangeArrowheads="1"/>
              </p:cNvSpPr>
              <p:nvPr/>
            </p:nvSpPr>
            <p:spPr bwMode="auto">
              <a:xfrm>
                <a:off x="2504" y="2165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1" name="Freeform 180"/>
              <p:cNvSpPr>
                <a:spLocks noEditPoints="1"/>
              </p:cNvSpPr>
              <p:nvPr/>
            </p:nvSpPr>
            <p:spPr bwMode="auto">
              <a:xfrm>
                <a:off x="2501" y="216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2" name="Rectangle 181"/>
              <p:cNvSpPr>
                <a:spLocks noChangeArrowheads="1"/>
              </p:cNvSpPr>
              <p:nvPr/>
            </p:nvSpPr>
            <p:spPr bwMode="auto">
              <a:xfrm>
                <a:off x="2781" y="1980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3" name="Freeform 182"/>
              <p:cNvSpPr>
                <a:spLocks noEditPoints="1"/>
              </p:cNvSpPr>
              <p:nvPr/>
            </p:nvSpPr>
            <p:spPr bwMode="auto">
              <a:xfrm>
                <a:off x="2779" y="1977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4" name="Rectangle 183"/>
              <p:cNvSpPr>
                <a:spLocks noChangeArrowheads="1"/>
              </p:cNvSpPr>
              <p:nvPr/>
            </p:nvSpPr>
            <p:spPr bwMode="auto">
              <a:xfrm>
                <a:off x="2897" y="1956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5" name="Freeform 184"/>
              <p:cNvSpPr>
                <a:spLocks noEditPoints="1"/>
              </p:cNvSpPr>
              <p:nvPr/>
            </p:nvSpPr>
            <p:spPr bwMode="auto">
              <a:xfrm>
                <a:off x="2894" y="1954"/>
                <a:ext cx="53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6" name="Rectangle 185"/>
              <p:cNvSpPr>
                <a:spLocks noChangeArrowheads="1"/>
              </p:cNvSpPr>
              <p:nvPr/>
            </p:nvSpPr>
            <p:spPr bwMode="auto">
              <a:xfrm>
                <a:off x="2712" y="2049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7" name="Freeform 186"/>
              <p:cNvSpPr>
                <a:spLocks noEditPoints="1"/>
              </p:cNvSpPr>
              <p:nvPr/>
            </p:nvSpPr>
            <p:spPr bwMode="auto">
              <a:xfrm>
                <a:off x="2709" y="204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8" name="Rectangle 187"/>
              <p:cNvSpPr>
                <a:spLocks noChangeArrowheads="1"/>
              </p:cNvSpPr>
              <p:nvPr/>
            </p:nvSpPr>
            <p:spPr bwMode="auto">
              <a:xfrm>
                <a:off x="2990" y="1864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19" name="Freeform 188"/>
              <p:cNvSpPr>
                <a:spLocks noEditPoints="1"/>
              </p:cNvSpPr>
              <p:nvPr/>
            </p:nvSpPr>
            <p:spPr bwMode="auto">
              <a:xfrm>
                <a:off x="2987" y="1861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0" name="Rectangle 189"/>
              <p:cNvSpPr>
                <a:spLocks noChangeArrowheads="1"/>
              </p:cNvSpPr>
              <p:nvPr/>
            </p:nvSpPr>
            <p:spPr bwMode="auto">
              <a:xfrm>
                <a:off x="2642" y="2072"/>
                <a:ext cx="47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1" name="Freeform 190"/>
              <p:cNvSpPr>
                <a:spLocks noEditPoints="1"/>
              </p:cNvSpPr>
              <p:nvPr/>
            </p:nvSpPr>
            <p:spPr bwMode="auto">
              <a:xfrm>
                <a:off x="2639" y="2069"/>
                <a:ext cx="53" cy="53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2" name="Rectangle 191"/>
              <p:cNvSpPr>
                <a:spLocks noChangeArrowheads="1"/>
              </p:cNvSpPr>
              <p:nvPr/>
            </p:nvSpPr>
            <p:spPr bwMode="auto">
              <a:xfrm>
                <a:off x="2458" y="2165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3" name="Freeform 192"/>
              <p:cNvSpPr>
                <a:spLocks noEditPoints="1"/>
              </p:cNvSpPr>
              <p:nvPr/>
            </p:nvSpPr>
            <p:spPr bwMode="auto">
              <a:xfrm>
                <a:off x="2455" y="216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4" name="Rectangle 193"/>
              <p:cNvSpPr>
                <a:spLocks noChangeArrowheads="1"/>
              </p:cNvSpPr>
              <p:nvPr/>
            </p:nvSpPr>
            <p:spPr bwMode="auto">
              <a:xfrm>
                <a:off x="2735" y="1980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5" name="Freeform 194"/>
              <p:cNvSpPr>
                <a:spLocks noEditPoints="1"/>
              </p:cNvSpPr>
              <p:nvPr/>
            </p:nvSpPr>
            <p:spPr bwMode="auto">
              <a:xfrm>
                <a:off x="2732" y="1977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6" name="Rectangle 195"/>
              <p:cNvSpPr>
                <a:spLocks noChangeArrowheads="1"/>
              </p:cNvSpPr>
              <p:nvPr/>
            </p:nvSpPr>
            <p:spPr bwMode="auto">
              <a:xfrm>
                <a:off x="1740" y="2582"/>
                <a:ext cx="47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7" name="Freeform 196"/>
              <p:cNvSpPr>
                <a:spLocks noEditPoints="1"/>
              </p:cNvSpPr>
              <p:nvPr/>
            </p:nvSpPr>
            <p:spPr bwMode="auto">
              <a:xfrm>
                <a:off x="1737" y="2579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8" name="Rectangle 197"/>
              <p:cNvSpPr>
                <a:spLocks noChangeArrowheads="1"/>
              </p:cNvSpPr>
              <p:nvPr/>
            </p:nvSpPr>
            <p:spPr bwMode="auto">
              <a:xfrm>
                <a:off x="1555" y="2674"/>
                <a:ext cx="46" cy="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29" name="Freeform 198"/>
              <p:cNvSpPr>
                <a:spLocks noEditPoints="1"/>
              </p:cNvSpPr>
              <p:nvPr/>
            </p:nvSpPr>
            <p:spPr bwMode="auto">
              <a:xfrm>
                <a:off x="1552" y="2672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30" name="Rectangle 199"/>
              <p:cNvSpPr>
                <a:spLocks noChangeArrowheads="1"/>
              </p:cNvSpPr>
              <p:nvPr/>
            </p:nvSpPr>
            <p:spPr bwMode="auto">
              <a:xfrm>
                <a:off x="1833" y="2489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31" name="Freeform 200"/>
              <p:cNvSpPr>
                <a:spLocks noEditPoints="1"/>
              </p:cNvSpPr>
              <p:nvPr/>
            </p:nvSpPr>
            <p:spPr bwMode="auto">
              <a:xfrm>
                <a:off x="1830" y="2486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32" name="Rectangle 201"/>
              <p:cNvSpPr>
                <a:spLocks noChangeArrowheads="1"/>
              </p:cNvSpPr>
              <p:nvPr/>
            </p:nvSpPr>
            <p:spPr bwMode="auto">
              <a:xfrm>
                <a:off x="2180" y="2350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33" name="Freeform 202"/>
              <p:cNvSpPr>
                <a:spLocks noEditPoints="1"/>
              </p:cNvSpPr>
              <p:nvPr/>
            </p:nvSpPr>
            <p:spPr bwMode="auto">
              <a:xfrm>
                <a:off x="2177" y="2347"/>
                <a:ext cx="52" cy="52"/>
              </a:xfrm>
              <a:custGeom>
                <a:avLst/>
                <a:gdLst>
                  <a:gd name="T0" fmla="*/ 0 w 432"/>
                  <a:gd name="T1" fmla="*/ 24 h 432"/>
                  <a:gd name="T2" fmla="*/ 24 w 432"/>
                  <a:gd name="T3" fmla="*/ 0 h 432"/>
                  <a:gd name="T4" fmla="*/ 408 w 432"/>
                  <a:gd name="T5" fmla="*/ 0 h 432"/>
                  <a:gd name="T6" fmla="*/ 432 w 432"/>
                  <a:gd name="T7" fmla="*/ 24 h 432"/>
                  <a:gd name="T8" fmla="*/ 432 w 432"/>
                  <a:gd name="T9" fmla="*/ 408 h 432"/>
                  <a:gd name="T10" fmla="*/ 408 w 432"/>
                  <a:gd name="T11" fmla="*/ 432 h 432"/>
                  <a:gd name="T12" fmla="*/ 24 w 432"/>
                  <a:gd name="T13" fmla="*/ 432 h 432"/>
                  <a:gd name="T14" fmla="*/ 0 w 432"/>
                  <a:gd name="T15" fmla="*/ 408 h 432"/>
                  <a:gd name="T16" fmla="*/ 0 w 432"/>
                  <a:gd name="T17" fmla="*/ 24 h 432"/>
                  <a:gd name="T18" fmla="*/ 48 w 432"/>
                  <a:gd name="T19" fmla="*/ 408 h 432"/>
                  <a:gd name="T20" fmla="*/ 24 w 432"/>
                  <a:gd name="T21" fmla="*/ 384 h 432"/>
                  <a:gd name="T22" fmla="*/ 408 w 432"/>
                  <a:gd name="T23" fmla="*/ 384 h 432"/>
                  <a:gd name="T24" fmla="*/ 384 w 432"/>
                  <a:gd name="T25" fmla="*/ 408 h 432"/>
                  <a:gd name="T26" fmla="*/ 384 w 432"/>
                  <a:gd name="T27" fmla="*/ 24 h 432"/>
                  <a:gd name="T28" fmla="*/ 408 w 432"/>
                  <a:gd name="T29" fmla="*/ 48 h 432"/>
                  <a:gd name="T30" fmla="*/ 24 w 432"/>
                  <a:gd name="T31" fmla="*/ 48 h 432"/>
                  <a:gd name="T32" fmla="*/ 48 w 432"/>
                  <a:gd name="T33" fmla="*/ 24 h 432"/>
                  <a:gd name="T34" fmla="*/ 48 w 432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2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8" y="0"/>
                    </a:lnTo>
                    <a:cubicBezTo>
                      <a:pt x="422" y="0"/>
                      <a:pt x="432" y="11"/>
                      <a:pt x="432" y="24"/>
                    </a:cubicBezTo>
                    <a:lnTo>
                      <a:pt x="432" y="408"/>
                    </a:lnTo>
                    <a:cubicBezTo>
                      <a:pt x="432" y="422"/>
                      <a:pt x="422" y="432"/>
                      <a:pt x="408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8" y="384"/>
                    </a:lnTo>
                    <a:lnTo>
                      <a:pt x="384" y="408"/>
                    </a:lnTo>
                    <a:lnTo>
                      <a:pt x="384" y="24"/>
                    </a:lnTo>
                    <a:lnTo>
                      <a:pt x="4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34" name="Rectangle 203"/>
              <p:cNvSpPr>
                <a:spLocks noChangeArrowheads="1"/>
              </p:cNvSpPr>
              <p:nvPr/>
            </p:nvSpPr>
            <p:spPr bwMode="auto">
              <a:xfrm>
                <a:off x="1995" y="2443"/>
                <a:ext cx="46" cy="4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  <p:sp>
            <p:nvSpPr>
              <p:cNvPr id="104635" name="Freeform 204"/>
              <p:cNvSpPr>
                <a:spLocks noEditPoints="1"/>
              </p:cNvSpPr>
              <p:nvPr/>
            </p:nvSpPr>
            <p:spPr bwMode="auto">
              <a:xfrm>
                <a:off x="1992" y="2440"/>
                <a:ext cx="51" cy="52"/>
              </a:xfrm>
              <a:custGeom>
                <a:avLst/>
                <a:gdLst>
                  <a:gd name="T0" fmla="*/ 0 w 424"/>
                  <a:gd name="T1" fmla="*/ 24 h 432"/>
                  <a:gd name="T2" fmla="*/ 24 w 424"/>
                  <a:gd name="T3" fmla="*/ 0 h 432"/>
                  <a:gd name="T4" fmla="*/ 400 w 424"/>
                  <a:gd name="T5" fmla="*/ 0 h 432"/>
                  <a:gd name="T6" fmla="*/ 424 w 424"/>
                  <a:gd name="T7" fmla="*/ 24 h 432"/>
                  <a:gd name="T8" fmla="*/ 424 w 424"/>
                  <a:gd name="T9" fmla="*/ 408 h 432"/>
                  <a:gd name="T10" fmla="*/ 400 w 424"/>
                  <a:gd name="T11" fmla="*/ 432 h 432"/>
                  <a:gd name="T12" fmla="*/ 24 w 424"/>
                  <a:gd name="T13" fmla="*/ 432 h 432"/>
                  <a:gd name="T14" fmla="*/ 0 w 424"/>
                  <a:gd name="T15" fmla="*/ 408 h 432"/>
                  <a:gd name="T16" fmla="*/ 0 w 424"/>
                  <a:gd name="T17" fmla="*/ 24 h 432"/>
                  <a:gd name="T18" fmla="*/ 48 w 424"/>
                  <a:gd name="T19" fmla="*/ 408 h 432"/>
                  <a:gd name="T20" fmla="*/ 24 w 424"/>
                  <a:gd name="T21" fmla="*/ 384 h 432"/>
                  <a:gd name="T22" fmla="*/ 400 w 424"/>
                  <a:gd name="T23" fmla="*/ 384 h 432"/>
                  <a:gd name="T24" fmla="*/ 376 w 424"/>
                  <a:gd name="T25" fmla="*/ 408 h 432"/>
                  <a:gd name="T26" fmla="*/ 376 w 424"/>
                  <a:gd name="T27" fmla="*/ 24 h 432"/>
                  <a:gd name="T28" fmla="*/ 400 w 424"/>
                  <a:gd name="T29" fmla="*/ 48 h 432"/>
                  <a:gd name="T30" fmla="*/ 24 w 424"/>
                  <a:gd name="T31" fmla="*/ 48 h 432"/>
                  <a:gd name="T32" fmla="*/ 48 w 424"/>
                  <a:gd name="T33" fmla="*/ 24 h 432"/>
                  <a:gd name="T34" fmla="*/ 48 w 424"/>
                  <a:gd name="T35" fmla="*/ 40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4" h="432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400" y="0"/>
                    </a:lnTo>
                    <a:cubicBezTo>
                      <a:pt x="414" y="0"/>
                      <a:pt x="424" y="11"/>
                      <a:pt x="424" y="24"/>
                    </a:cubicBezTo>
                    <a:lnTo>
                      <a:pt x="424" y="408"/>
                    </a:lnTo>
                    <a:cubicBezTo>
                      <a:pt x="424" y="422"/>
                      <a:pt x="414" y="432"/>
                      <a:pt x="400" y="432"/>
                    </a:cubicBezTo>
                    <a:lnTo>
                      <a:pt x="24" y="432"/>
                    </a:lnTo>
                    <a:cubicBezTo>
                      <a:pt x="11" y="432"/>
                      <a:pt x="0" y="422"/>
                      <a:pt x="0" y="408"/>
                    </a:cubicBezTo>
                    <a:lnTo>
                      <a:pt x="0" y="24"/>
                    </a:lnTo>
                    <a:close/>
                    <a:moveTo>
                      <a:pt x="48" y="408"/>
                    </a:moveTo>
                    <a:lnTo>
                      <a:pt x="24" y="384"/>
                    </a:lnTo>
                    <a:lnTo>
                      <a:pt x="400" y="384"/>
                    </a:lnTo>
                    <a:lnTo>
                      <a:pt x="376" y="408"/>
                    </a:lnTo>
                    <a:lnTo>
                      <a:pt x="376" y="24"/>
                    </a:lnTo>
                    <a:lnTo>
                      <a:pt x="40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40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/>
              </a:p>
            </p:txBody>
          </p:sp>
        </p:grpSp>
        <p:sp>
          <p:nvSpPr>
            <p:cNvPr id="9" name="Rectangle 206"/>
            <p:cNvSpPr>
              <a:spLocks noChangeArrowheads="1"/>
            </p:cNvSpPr>
            <p:nvPr/>
          </p:nvSpPr>
          <p:spPr bwMode="auto">
            <a:xfrm>
              <a:off x="2272" y="2258"/>
              <a:ext cx="47" cy="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" name="Freeform 207"/>
            <p:cNvSpPr>
              <a:spLocks noEditPoints="1"/>
            </p:cNvSpPr>
            <p:nvPr/>
          </p:nvSpPr>
          <p:spPr bwMode="auto">
            <a:xfrm>
              <a:off x="2269" y="2255"/>
              <a:ext cx="53" cy="51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" name="Rectangle 208"/>
            <p:cNvSpPr>
              <a:spLocks noChangeArrowheads="1"/>
            </p:cNvSpPr>
            <p:nvPr/>
          </p:nvSpPr>
          <p:spPr bwMode="auto">
            <a:xfrm>
              <a:off x="1277" y="2790"/>
              <a:ext cx="47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" name="Freeform 209"/>
            <p:cNvSpPr>
              <a:spLocks noEditPoints="1"/>
            </p:cNvSpPr>
            <p:nvPr/>
          </p:nvSpPr>
          <p:spPr bwMode="auto">
            <a:xfrm>
              <a:off x="1275" y="2788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Rectangle 210"/>
            <p:cNvSpPr>
              <a:spLocks noChangeArrowheads="1"/>
            </p:cNvSpPr>
            <p:nvPr/>
          </p:nvSpPr>
          <p:spPr bwMode="auto">
            <a:xfrm>
              <a:off x="1092" y="2882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211"/>
            <p:cNvSpPr>
              <a:spLocks noEditPoints="1"/>
            </p:cNvSpPr>
            <p:nvPr/>
          </p:nvSpPr>
          <p:spPr bwMode="auto">
            <a:xfrm>
              <a:off x="1089" y="2879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Rectangle 212"/>
            <p:cNvSpPr>
              <a:spLocks noChangeArrowheads="1"/>
            </p:cNvSpPr>
            <p:nvPr/>
          </p:nvSpPr>
          <p:spPr bwMode="auto">
            <a:xfrm>
              <a:off x="1370" y="2698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213"/>
            <p:cNvSpPr>
              <a:spLocks noEditPoints="1"/>
            </p:cNvSpPr>
            <p:nvPr/>
          </p:nvSpPr>
          <p:spPr bwMode="auto">
            <a:xfrm>
              <a:off x="1367" y="2695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Rectangle 214"/>
            <p:cNvSpPr>
              <a:spLocks noChangeArrowheads="1"/>
            </p:cNvSpPr>
            <p:nvPr/>
          </p:nvSpPr>
          <p:spPr bwMode="auto">
            <a:xfrm>
              <a:off x="2735" y="2026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215"/>
            <p:cNvSpPr>
              <a:spLocks noEditPoints="1"/>
            </p:cNvSpPr>
            <p:nvPr/>
          </p:nvSpPr>
          <p:spPr bwMode="auto">
            <a:xfrm>
              <a:off x="2732" y="2023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Rectangle 216"/>
            <p:cNvSpPr>
              <a:spLocks noChangeArrowheads="1"/>
            </p:cNvSpPr>
            <p:nvPr/>
          </p:nvSpPr>
          <p:spPr bwMode="auto">
            <a:xfrm>
              <a:off x="2551" y="2119"/>
              <a:ext cx="45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217"/>
            <p:cNvSpPr>
              <a:spLocks noEditPoints="1"/>
            </p:cNvSpPr>
            <p:nvPr/>
          </p:nvSpPr>
          <p:spPr bwMode="auto">
            <a:xfrm>
              <a:off x="2548" y="2116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Rectangle 218"/>
            <p:cNvSpPr>
              <a:spLocks noChangeArrowheads="1"/>
            </p:cNvSpPr>
            <p:nvPr/>
          </p:nvSpPr>
          <p:spPr bwMode="auto">
            <a:xfrm>
              <a:off x="2828" y="1933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219"/>
            <p:cNvSpPr>
              <a:spLocks noEditPoints="1"/>
            </p:cNvSpPr>
            <p:nvPr/>
          </p:nvSpPr>
          <p:spPr bwMode="auto">
            <a:xfrm>
              <a:off x="2825" y="1930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Rectangle 220"/>
            <p:cNvSpPr>
              <a:spLocks noChangeArrowheads="1"/>
            </p:cNvSpPr>
            <p:nvPr/>
          </p:nvSpPr>
          <p:spPr bwMode="auto">
            <a:xfrm>
              <a:off x="3036" y="1840"/>
              <a:ext cx="47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221"/>
            <p:cNvSpPr>
              <a:spLocks noEditPoints="1"/>
            </p:cNvSpPr>
            <p:nvPr/>
          </p:nvSpPr>
          <p:spPr bwMode="auto">
            <a:xfrm>
              <a:off x="3034" y="1838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Rectangle 222"/>
            <p:cNvSpPr>
              <a:spLocks noChangeArrowheads="1"/>
            </p:cNvSpPr>
            <p:nvPr/>
          </p:nvSpPr>
          <p:spPr bwMode="auto">
            <a:xfrm>
              <a:off x="2851" y="1933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223"/>
            <p:cNvSpPr>
              <a:spLocks noEditPoints="1"/>
            </p:cNvSpPr>
            <p:nvPr/>
          </p:nvSpPr>
          <p:spPr bwMode="auto">
            <a:xfrm>
              <a:off x="2848" y="1930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Rectangle 224"/>
            <p:cNvSpPr>
              <a:spLocks noChangeArrowheads="1"/>
            </p:cNvSpPr>
            <p:nvPr/>
          </p:nvSpPr>
          <p:spPr bwMode="auto">
            <a:xfrm>
              <a:off x="3129" y="1748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25"/>
            <p:cNvSpPr>
              <a:spLocks noEditPoints="1"/>
            </p:cNvSpPr>
            <p:nvPr/>
          </p:nvSpPr>
          <p:spPr bwMode="auto">
            <a:xfrm>
              <a:off x="3126" y="1745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Rectangle 226"/>
            <p:cNvSpPr>
              <a:spLocks noChangeArrowheads="1"/>
            </p:cNvSpPr>
            <p:nvPr/>
          </p:nvSpPr>
          <p:spPr bwMode="auto">
            <a:xfrm>
              <a:off x="3175" y="1817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27"/>
            <p:cNvSpPr>
              <a:spLocks noEditPoints="1"/>
            </p:cNvSpPr>
            <p:nvPr/>
          </p:nvSpPr>
          <p:spPr bwMode="auto">
            <a:xfrm>
              <a:off x="3172" y="1814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Rectangle 228"/>
            <p:cNvSpPr>
              <a:spLocks noChangeArrowheads="1"/>
            </p:cNvSpPr>
            <p:nvPr/>
          </p:nvSpPr>
          <p:spPr bwMode="auto">
            <a:xfrm>
              <a:off x="2990" y="191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29"/>
            <p:cNvSpPr>
              <a:spLocks noEditPoints="1"/>
            </p:cNvSpPr>
            <p:nvPr/>
          </p:nvSpPr>
          <p:spPr bwMode="auto">
            <a:xfrm>
              <a:off x="2987" y="190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Rectangle 230"/>
            <p:cNvSpPr>
              <a:spLocks noChangeArrowheads="1"/>
            </p:cNvSpPr>
            <p:nvPr/>
          </p:nvSpPr>
          <p:spPr bwMode="auto">
            <a:xfrm>
              <a:off x="3267" y="1725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31"/>
            <p:cNvSpPr>
              <a:spLocks noEditPoints="1"/>
            </p:cNvSpPr>
            <p:nvPr/>
          </p:nvSpPr>
          <p:spPr bwMode="auto">
            <a:xfrm>
              <a:off x="3264" y="1723"/>
              <a:ext cx="53" cy="51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Rectangle 232"/>
            <p:cNvSpPr>
              <a:spLocks noChangeArrowheads="1"/>
            </p:cNvSpPr>
            <p:nvPr/>
          </p:nvSpPr>
          <p:spPr bwMode="auto">
            <a:xfrm>
              <a:off x="2481" y="2119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33"/>
            <p:cNvSpPr>
              <a:spLocks noEditPoints="1"/>
            </p:cNvSpPr>
            <p:nvPr/>
          </p:nvSpPr>
          <p:spPr bwMode="auto">
            <a:xfrm>
              <a:off x="2478" y="2116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Rectangle 234"/>
            <p:cNvSpPr>
              <a:spLocks noChangeArrowheads="1"/>
            </p:cNvSpPr>
            <p:nvPr/>
          </p:nvSpPr>
          <p:spPr bwMode="auto">
            <a:xfrm>
              <a:off x="2296" y="2212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235"/>
            <p:cNvSpPr>
              <a:spLocks noEditPoints="1"/>
            </p:cNvSpPr>
            <p:nvPr/>
          </p:nvSpPr>
          <p:spPr bwMode="auto">
            <a:xfrm>
              <a:off x="2293" y="2209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Rectangle 236"/>
            <p:cNvSpPr>
              <a:spLocks noChangeArrowheads="1"/>
            </p:cNvSpPr>
            <p:nvPr/>
          </p:nvSpPr>
          <p:spPr bwMode="auto">
            <a:xfrm>
              <a:off x="2574" y="2026"/>
              <a:ext cx="45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237"/>
            <p:cNvSpPr>
              <a:spLocks noEditPoints="1"/>
            </p:cNvSpPr>
            <p:nvPr/>
          </p:nvSpPr>
          <p:spPr bwMode="auto">
            <a:xfrm>
              <a:off x="2571" y="2023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Rectangle 238"/>
            <p:cNvSpPr>
              <a:spLocks noChangeArrowheads="1"/>
            </p:cNvSpPr>
            <p:nvPr/>
          </p:nvSpPr>
          <p:spPr bwMode="auto">
            <a:xfrm>
              <a:off x="3221" y="1771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239"/>
            <p:cNvSpPr>
              <a:spLocks noEditPoints="1"/>
            </p:cNvSpPr>
            <p:nvPr/>
          </p:nvSpPr>
          <p:spPr bwMode="auto">
            <a:xfrm>
              <a:off x="3218" y="1768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Rectangle 240"/>
            <p:cNvSpPr>
              <a:spLocks noChangeArrowheads="1"/>
            </p:cNvSpPr>
            <p:nvPr/>
          </p:nvSpPr>
          <p:spPr bwMode="auto">
            <a:xfrm>
              <a:off x="3036" y="1864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241"/>
            <p:cNvSpPr>
              <a:spLocks noEditPoints="1"/>
            </p:cNvSpPr>
            <p:nvPr/>
          </p:nvSpPr>
          <p:spPr bwMode="auto">
            <a:xfrm>
              <a:off x="3034" y="1861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7" name="Rectangle 242"/>
            <p:cNvSpPr>
              <a:spLocks noChangeArrowheads="1"/>
            </p:cNvSpPr>
            <p:nvPr/>
          </p:nvSpPr>
          <p:spPr bwMode="auto">
            <a:xfrm>
              <a:off x="3314" y="1679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8" name="Freeform 243"/>
            <p:cNvSpPr>
              <a:spLocks noEditPoints="1"/>
            </p:cNvSpPr>
            <p:nvPr/>
          </p:nvSpPr>
          <p:spPr bwMode="auto">
            <a:xfrm>
              <a:off x="3311" y="1676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9" name="Rectangle 244"/>
            <p:cNvSpPr>
              <a:spLocks noChangeArrowheads="1"/>
            </p:cNvSpPr>
            <p:nvPr/>
          </p:nvSpPr>
          <p:spPr bwMode="auto">
            <a:xfrm>
              <a:off x="3106" y="1864"/>
              <a:ext cx="45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0" name="Freeform 245"/>
            <p:cNvSpPr>
              <a:spLocks noEditPoints="1"/>
            </p:cNvSpPr>
            <p:nvPr/>
          </p:nvSpPr>
          <p:spPr bwMode="auto">
            <a:xfrm>
              <a:off x="3103" y="1861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1" name="Rectangle 246"/>
            <p:cNvSpPr>
              <a:spLocks noChangeArrowheads="1"/>
            </p:cNvSpPr>
            <p:nvPr/>
          </p:nvSpPr>
          <p:spPr bwMode="auto">
            <a:xfrm>
              <a:off x="2921" y="1956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2" name="Freeform 247"/>
            <p:cNvSpPr>
              <a:spLocks noEditPoints="1"/>
            </p:cNvSpPr>
            <p:nvPr/>
          </p:nvSpPr>
          <p:spPr bwMode="auto">
            <a:xfrm>
              <a:off x="2918" y="1954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3" name="Rectangle 248"/>
            <p:cNvSpPr>
              <a:spLocks noChangeArrowheads="1"/>
            </p:cNvSpPr>
            <p:nvPr/>
          </p:nvSpPr>
          <p:spPr bwMode="auto">
            <a:xfrm>
              <a:off x="3198" y="1771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4" name="Freeform 249"/>
            <p:cNvSpPr>
              <a:spLocks noEditPoints="1"/>
            </p:cNvSpPr>
            <p:nvPr/>
          </p:nvSpPr>
          <p:spPr bwMode="auto">
            <a:xfrm>
              <a:off x="3195" y="1768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5" name="Rectangle 250"/>
            <p:cNvSpPr>
              <a:spLocks noChangeArrowheads="1"/>
            </p:cNvSpPr>
            <p:nvPr/>
          </p:nvSpPr>
          <p:spPr bwMode="auto">
            <a:xfrm>
              <a:off x="3314" y="1771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6" name="Freeform 251"/>
            <p:cNvSpPr>
              <a:spLocks noEditPoints="1"/>
            </p:cNvSpPr>
            <p:nvPr/>
          </p:nvSpPr>
          <p:spPr bwMode="auto">
            <a:xfrm>
              <a:off x="3311" y="1768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7" name="Rectangle 252"/>
            <p:cNvSpPr>
              <a:spLocks noChangeArrowheads="1"/>
            </p:cNvSpPr>
            <p:nvPr/>
          </p:nvSpPr>
          <p:spPr bwMode="auto">
            <a:xfrm>
              <a:off x="3129" y="1864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8" name="Freeform 253"/>
            <p:cNvSpPr>
              <a:spLocks noEditPoints="1"/>
            </p:cNvSpPr>
            <p:nvPr/>
          </p:nvSpPr>
          <p:spPr bwMode="auto">
            <a:xfrm>
              <a:off x="3126" y="1861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9" name="Rectangle 254"/>
            <p:cNvSpPr>
              <a:spLocks noChangeArrowheads="1"/>
            </p:cNvSpPr>
            <p:nvPr/>
          </p:nvSpPr>
          <p:spPr bwMode="auto">
            <a:xfrm>
              <a:off x="3406" y="1679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0" name="Freeform 255"/>
            <p:cNvSpPr>
              <a:spLocks noEditPoints="1"/>
            </p:cNvSpPr>
            <p:nvPr/>
          </p:nvSpPr>
          <p:spPr bwMode="auto">
            <a:xfrm>
              <a:off x="3403" y="1676"/>
              <a:ext cx="53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1" name="Rectangle 256"/>
            <p:cNvSpPr>
              <a:spLocks noChangeArrowheads="1"/>
            </p:cNvSpPr>
            <p:nvPr/>
          </p:nvSpPr>
          <p:spPr bwMode="auto">
            <a:xfrm>
              <a:off x="2758" y="2003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2" name="Freeform 257"/>
            <p:cNvSpPr>
              <a:spLocks noEditPoints="1"/>
            </p:cNvSpPr>
            <p:nvPr/>
          </p:nvSpPr>
          <p:spPr bwMode="auto">
            <a:xfrm>
              <a:off x="2755" y="2000"/>
              <a:ext cx="53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3" name="Rectangle 258"/>
            <p:cNvSpPr>
              <a:spLocks noChangeArrowheads="1"/>
            </p:cNvSpPr>
            <p:nvPr/>
          </p:nvSpPr>
          <p:spPr bwMode="auto">
            <a:xfrm>
              <a:off x="2574" y="2096"/>
              <a:ext cx="45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4" name="Freeform 259"/>
            <p:cNvSpPr>
              <a:spLocks noEditPoints="1"/>
            </p:cNvSpPr>
            <p:nvPr/>
          </p:nvSpPr>
          <p:spPr bwMode="auto">
            <a:xfrm>
              <a:off x="2571" y="2093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5" name="Rectangle 260"/>
            <p:cNvSpPr>
              <a:spLocks noChangeArrowheads="1"/>
            </p:cNvSpPr>
            <p:nvPr/>
          </p:nvSpPr>
          <p:spPr bwMode="auto">
            <a:xfrm>
              <a:off x="2851" y="191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6" name="Freeform 261"/>
            <p:cNvSpPr>
              <a:spLocks noEditPoints="1"/>
            </p:cNvSpPr>
            <p:nvPr/>
          </p:nvSpPr>
          <p:spPr bwMode="auto">
            <a:xfrm>
              <a:off x="2848" y="190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7" name="Rectangle 262"/>
            <p:cNvSpPr>
              <a:spLocks noChangeArrowheads="1"/>
            </p:cNvSpPr>
            <p:nvPr/>
          </p:nvSpPr>
          <p:spPr bwMode="auto">
            <a:xfrm>
              <a:off x="3267" y="1771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8" name="Freeform 263"/>
            <p:cNvSpPr>
              <a:spLocks noEditPoints="1"/>
            </p:cNvSpPr>
            <p:nvPr/>
          </p:nvSpPr>
          <p:spPr bwMode="auto">
            <a:xfrm>
              <a:off x="3264" y="1768"/>
              <a:ext cx="53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9" name="Rectangle 264"/>
            <p:cNvSpPr>
              <a:spLocks noChangeArrowheads="1"/>
            </p:cNvSpPr>
            <p:nvPr/>
          </p:nvSpPr>
          <p:spPr bwMode="auto">
            <a:xfrm>
              <a:off x="3083" y="1864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0" name="Freeform 265"/>
            <p:cNvSpPr>
              <a:spLocks noEditPoints="1"/>
            </p:cNvSpPr>
            <p:nvPr/>
          </p:nvSpPr>
          <p:spPr bwMode="auto">
            <a:xfrm>
              <a:off x="3080" y="1861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1" name="Rectangle 266"/>
            <p:cNvSpPr>
              <a:spLocks noChangeArrowheads="1"/>
            </p:cNvSpPr>
            <p:nvPr/>
          </p:nvSpPr>
          <p:spPr bwMode="auto">
            <a:xfrm>
              <a:off x="3360" y="1679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>
              <a:off x="3357" y="1676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3" name="Rectangle 268"/>
            <p:cNvSpPr>
              <a:spLocks noChangeArrowheads="1"/>
            </p:cNvSpPr>
            <p:nvPr/>
          </p:nvSpPr>
          <p:spPr bwMode="auto">
            <a:xfrm>
              <a:off x="3314" y="1817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4" name="Freeform 269"/>
            <p:cNvSpPr>
              <a:spLocks noEditPoints="1"/>
            </p:cNvSpPr>
            <p:nvPr/>
          </p:nvSpPr>
          <p:spPr bwMode="auto">
            <a:xfrm>
              <a:off x="3311" y="1814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5" name="Rectangle 270"/>
            <p:cNvSpPr>
              <a:spLocks noChangeArrowheads="1"/>
            </p:cNvSpPr>
            <p:nvPr/>
          </p:nvSpPr>
          <p:spPr bwMode="auto">
            <a:xfrm>
              <a:off x="3129" y="191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6" name="Freeform 271"/>
            <p:cNvSpPr>
              <a:spLocks noEditPoints="1"/>
            </p:cNvSpPr>
            <p:nvPr/>
          </p:nvSpPr>
          <p:spPr bwMode="auto">
            <a:xfrm>
              <a:off x="3126" y="1907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7" name="Rectangle 272"/>
            <p:cNvSpPr>
              <a:spLocks noChangeArrowheads="1"/>
            </p:cNvSpPr>
            <p:nvPr/>
          </p:nvSpPr>
          <p:spPr bwMode="auto">
            <a:xfrm>
              <a:off x="3406" y="1725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8" name="Freeform 273"/>
            <p:cNvSpPr>
              <a:spLocks noEditPoints="1"/>
            </p:cNvSpPr>
            <p:nvPr/>
          </p:nvSpPr>
          <p:spPr bwMode="auto">
            <a:xfrm>
              <a:off x="3403" y="1723"/>
              <a:ext cx="53" cy="51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9" name="Rectangle 274"/>
            <p:cNvSpPr>
              <a:spLocks noChangeArrowheads="1"/>
            </p:cNvSpPr>
            <p:nvPr/>
          </p:nvSpPr>
          <p:spPr bwMode="auto">
            <a:xfrm>
              <a:off x="3569" y="1633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0" name="Freeform 275"/>
            <p:cNvSpPr>
              <a:spLocks noEditPoints="1"/>
            </p:cNvSpPr>
            <p:nvPr/>
          </p:nvSpPr>
          <p:spPr bwMode="auto">
            <a:xfrm>
              <a:off x="3566" y="1630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1" name="Rectangle 276"/>
            <p:cNvSpPr>
              <a:spLocks noChangeArrowheads="1"/>
            </p:cNvSpPr>
            <p:nvPr/>
          </p:nvSpPr>
          <p:spPr bwMode="auto">
            <a:xfrm>
              <a:off x="3383" y="1725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2" name="Freeform 277"/>
            <p:cNvSpPr>
              <a:spLocks noEditPoints="1"/>
            </p:cNvSpPr>
            <p:nvPr/>
          </p:nvSpPr>
          <p:spPr bwMode="auto">
            <a:xfrm>
              <a:off x="3380" y="1723"/>
              <a:ext cx="52" cy="51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3" name="Rectangle 278"/>
            <p:cNvSpPr>
              <a:spLocks noChangeArrowheads="1"/>
            </p:cNvSpPr>
            <p:nvPr/>
          </p:nvSpPr>
          <p:spPr bwMode="auto">
            <a:xfrm>
              <a:off x="3661" y="154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279"/>
            <p:cNvSpPr>
              <a:spLocks noEditPoints="1"/>
            </p:cNvSpPr>
            <p:nvPr/>
          </p:nvSpPr>
          <p:spPr bwMode="auto">
            <a:xfrm>
              <a:off x="3659" y="1537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Rectangle 280"/>
            <p:cNvSpPr>
              <a:spLocks noChangeArrowheads="1"/>
            </p:cNvSpPr>
            <p:nvPr/>
          </p:nvSpPr>
          <p:spPr bwMode="auto">
            <a:xfrm>
              <a:off x="3707" y="154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281"/>
            <p:cNvSpPr>
              <a:spLocks noEditPoints="1"/>
            </p:cNvSpPr>
            <p:nvPr/>
          </p:nvSpPr>
          <p:spPr bwMode="auto">
            <a:xfrm>
              <a:off x="3704" y="153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Rectangle 282"/>
            <p:cNvSpPr>
              <a:spLocks noChangeArrowheads="1"/>
            </p:cNvSpPr>
            <p:nvPr/>
          </p:nvSpPr>
          <p:spPr bwMode="auto">
            <a:xfrm>
              <a:off x="3522" y="1633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283"/>
            <p:cNvSpPr>
              <a:spLocks noEditPoints="1"/>
            </p:cNvSpPr>
            <p:nvPr/>
          </p:nvSpPr>
          <p:spPr bwMode="auto">
            <a:xfrm>
              <a:off x="3519" y="1630"/>
              <a:ext cx="53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Rectangle 284"/>
            <p:cNvSpPr>
              <a:spLocks noChangeArrowheads="1"/>
            </p:cNvSpPr>
            <p:nvPr/>
          </p:nvSpPr>
          <p:spPr bwMode="auto">
            <a:xfrm>
              <a:off x="3685" y="1609"/>
              <a:ext cx="45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285"/>
            <p:cNvSpPr>
              <a:spLocks noEditPoints="1"/>
            </p:cNvSpPr>
            <p:nvPr/>
          </p:nvSpPr>
          <p:spPr bwMode="auto">
            <a:xfrm>
              <a:off x="3682" y="1607"/>
              <a:ext cx="51" cy="52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Rectangle 286"/>
            <p:cNvSpPr>
              <a:spLocks noChangeArrowheads="1"/>
            </p:cNvSpPr>
            <p:nvPr/>
          </p:nvSpPr>
          <p:spPr bwMode="auto">
            <a:xfrm>
              <a:off x="3499" y="1702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287"/>
            <p:cNvSpPr>
              <a:spLocks noEditPoints="1"/>
            </p:cNvSpPr>
            <p:nvPr/>
          </p:nvSpPr>
          <p:spPr bwMode="auto">
            <a:xfrm>
              <a:off x="3496" y="1699"/>
              <a:ext cx="52" cy="52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Rectangle 288"/>
            <p:cNvSpPr>
              <a:spLocks noChangeArrowheads="1"/>
            </p:cNvSpPr>
            <p:nvPr/>
          </p:nvSpPr>
          <p:spPr bwMode="auto">
            <a:xfrm>
              <a:off x="2967" y="191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289"/>
            <p:cNvSpPr>
              <a:spLocks noEditPoints="1"/>
            </p:cNvSpPr>
            <p:nvPr/>
          </p:nvSpPr>
          <p:spPr bwMode="auto">
            <a:xfrm>
              <a:off x="2964" y="190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Rectangle 290"/>
            <p:cNvSpPr>
              <a:spLocks noChangeArrowheads="1"/>
            </p:cNvSpPr>
            <p:nvPr/>
          </p:nvSpPr>
          <p:spPr bwMode="auto">
            <a:xfrm>
              <a:off x="2781" y="2003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291"/>
            <p:cNvSpPr>
              <a:spLocks noEditPoints="1"/>
            </p:cNvSpPr>
            <p:nvPr/>
          </p:nvSpPr>
          <p:spPr bwMode="auto">
            <a:xfrm>
              <a:off x="2779" y="2000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Rectangle 292"/>
            <p:cNvSpPr>
              <a:spLocks noChangeArrowheads="1"/>
            </p:cNvSpPr>
            <p:nvPr/>
          </p:nvSpPr>
          <p:spPr bwMode="auto">
            <a:xfrm>
              <a:off x="3060" y="1817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93"/>
            <p:cNvSpPr>
              <a:spLocks noEditPoints="1"/>
            </p:cNvSpPr>
            <p:nvPr/>
          </p:nvSpPr>
          <p:spPr bwMode="auto">
            <a:xfrm>
              <a:off x="3057" y="1814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Rectangle 294"/>
            <p:cNvSpPr>
              <a:spLocks noChangeArrowheads="1"/>
            </p:cNvSpPr>
            <p:nvPr/>
          </p:nvSpPr>
          <p:spPr bwMode="auto">
            <a:xfrm>
              <a:off x="3661" y="1586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95"/>
            <p:cNvSpPr>
              <a:spLocks noEditPoints="1"/>
            </p:cNvSpPr>
            <p:nvPr/>
          </p:nvSpPr>
          <p:spPr bwMode="auto">
            <a:xfrm>
              <a:off x="3659" y="1583"/>
              <a:ext cx="51" cy="53"/>
            </a:xfrm>
            <a:custGeom>
              <a:avLst/>
              <a:gdLst>
                <a:gd name="T0" fmla="*/ 0 w 424"/>
                <a:gd name="T1" fmla="*/ 24 h 432"/>
                <a:gd name="T2" fmla="*/ 24 w 424"/>
                <a:gd name="T3" fmla="*/ 0 h 432"/>
                <a:gd name="T4" fmla="*/ 400 w 424"/>
                <a:gd name="T5" fmla="*/ 0 h 432"/>
                <a:gd name="T6" fmla="*/ 424 w 424"/>
                <a:gd name="T7" fmla="*/ 24 h 432"/>
                <a:gd name="T8" fmla="*/ 424 w 424"/>
                <a:gd name="T9" fmla="*/ 408 h 432"/>
                <a:gd name="T10" fmla="*/ 400 w 424"/>
                <a:gd name="T11" fmla="*/ 432 h 432"/>
                <a:gd name="T12" fmla="*/ 24 w 424"/>
                <a:gd name="T13" fmla="*/ 432 h 432"/>
                <a:gd name="T14" fmla="*/ 0 w 424"/>
                <a:gd name="T15" fmla="*/ 408 h 432"/>
                <a:gd name="T16" fmla="*/ 0 w 424"/>
                <a:gd name="T17" fmla="*/ 24 h 432"/>
                <a:gd name="T18" fmla="*/ 48 w 424"/>
                <a:gd name="T19" fmla="*/ 408 h 432"/>
                <a:gd name="T20" fmla="*/ 24 w 424"/>
                <a:gd name="T21" fmla="*/ 384 h 432"/>
                <a:gd name="T22" fmla="*/ 400 w 424"/>
                <a:gd name="T23" fmla="*/ 384 h 432"/>
                <a:gd name="T24" fmla="*/ 376 w 424"/>
                <a:gd name="T25" fmla="*/ 408 h 432"/>
                <a:gd name="T26" fmla="*/ 376 w 424"/>
                <a:gd name="T27" fmla="*/ 24 h 432"/>
                <a:gd name="T28" fmla="*/ 400 w 424"/>
                <a:gd name="T29" fmla="*/ 48 h 432"/>
                <a:gd name="T30" fmla="*/ 24 w 424"/>
                <a:gd name="T31" fmla="*/ 48 h 432"/>
                <a:gd name="T32" fmla="*/ 48 w 424"/>
                <a:gd name="T33" fmla="*/ 24 h 432"/>
                <a:gd name="T34" fmla="*/ 48 w 424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4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0" y="0"/>
                  </a:lnTo>
                  <a:cubicBezTo>
                    <a:pt x="414" y="0"/>
                    <a:pt x="424" y="11"/>
                    <a:pt x="424" y="24"/>
                  </a:cubicBezTo>
                  <a:lnTo>
                    <a:pt x="424" y="408"/>
                  </a:lnTo>
                  <a:cubicBezTo>
                    <a:pt x="424" y="422"/>
                    <a:pt x="414" y="432"/>
                    <a:pt x="400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0" y="384"/>
                  </a:lnTo>
                  <a:lnTo>
                    <a:pt x="376" y="408"/>
                  </a:lnTo>
                  <a:lnTo>
                    <a:pt x="376" y="24"/>
                  </a:lnTo>
                  <a:lnTo>
                    <a:pt x="40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Rectangle 296"/>
            <p:cNvSpPr>
              <a:spLocks noChangeArrowheads="1"/>
            </p:cNvSpPr>
            <p:nvPr/>
          </p:nvSpPr>
          <p:spPr bwMode="auto">
            <a:xfrm>
              <a:off x="3476" y="1679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97"/>
            <p:cNvSpPr>
              <a:spLocks noEditPoints="1"/>
            </p:cNvSpPr>
            <p:nvPr/>
          </p:nvSpPr>
          <p:spPr bwMode="auto">
            <a:xfrm>
              <a:off x="3473" y="1676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Rectangle 298"/>
            <p:cNvSpPr>
              <a:spLocks noChangeArrowheads="1"/>
            </p:cNvSpPr>
            <p:nvPr/>
          </p:nvSpPr>
          <p:spPr bwMode="auto">
            <a:xfrm>
              <a:off x="1115" y="2859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99"/>
            <p:cNvSpPr>
              <a:spLocks noEditPoints="1"/>
            </p:cNvSpPr>
            <p:nvPr/>
          </p:nvSpPr>
          <p:spPr bwMode="auto">
            <a:xfrm>
              <a:off x="1112" y="2856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Rectangle 300"/>
            <p:cNvSpPr>
              <a:spLocks noChangeArrowheads="1"/>
            </p:cNvSpPr>
            <p:nvPr/>
          </p:nvSpPr>
          <p:spPr bwMode="auto">
            <a:xfrm>
              <a:off x="930" y="2952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301"/>
            <p:cNvSpPr>
              <a:spLocks noEditPoints="1"/>
            </p:cNvSpPr>
            <p:nvPr/>
          </p:nvSpPr>
          <p:spPr bwMode="auto">
            <a:xfrm>
              <a:off x="927" y="2949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Rectangle 302"/>
            <p:cNvSpPr>
              <a:spLocks noChangeArrowheads="1"/>
            </p:cNvSpPr>
            <p:nvPr/>
          </p:nvSpPr>
          <p:spPr bwMode="auto">
            <a:xfrm>
              <a:off x="1208" y="2767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3"/>
            <p:cNvSpPr>
              <a:spLocks noEditPoints="1"/>
            </p:cNvSpPr>
            <p:nvPr/>
          </p:nvSpPr>
          <p:spPr bwMode="auto">
            <a:xfrm>
              <a:off x="1205" y="2764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Rectangle 304"/>
            <p:cNvSpPr>
              <a:spLocks noChangeArrowheads="1"/>
            </p:cNvSpPr>
            <p:nvPr/>
          </p:nvSpPr>
          <p:spPr bwMode="auto">
            <a:xfrm>
              <a:off x="2596" y="2072"/>
              <a:ext cx="46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05"/>
            <p:cNvSpPr>
              <a:spLocks noEditPoints="1"/>
            </p:cNvSpPr>
            <p:nvPr/>
          </p:nvSpPr>
          <p:spPr bwMode="auto">
            <a:xfrm>
              <a:off x="2593" y="2069"/>
              <a:ext cx="52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Rectangle 306"/>
            <p:cNvSpPr>
              <a:spLocks noChangeArrowheads="1"/>
            </p:cNvSpPr>
            <p:nvPr/>
          </p:nvSpPr>
          <p:spPr bwMode="auto">
            <a:xfrm>
              <a:off x="2411" y="2165"/>
              <a:ext cx="47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07"/>
            <p:cNvSpPr>
              <a:spLocks noEditPoints="1"/>
            </p:cNvSpPr>
            <p:nvPr/>
          </p:nvSpPr>
          <p:spPr bwMode="auto">
            <a:xfrm>
              <a:off x="2409" y="2162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Rectangle 308"/>
            <p:cNvSpPr>
              <a:spLocks noChangeArrowheads="1"/>
            </p:cNvSpPr>
            <p:nvPr/>
          </p:nvSpPr>
          <p:spPr bwMode="auto">
            <a:xfrm>
              <a:off x="2689" y="198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09"/>
            <p:cNvSpPr>
              <a:spLocks noEditPoints="1"/>
            </p:cNvSpPr>
            <p:nvPr/>
          </p:nvSpPr>
          <p:spPr bwMode="auto">
            <a:xfrm>
              <a:off x="2686" y="197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Rectangle 310"/>
            <p:cNvSpPr>
              <a:spLocks noChangeArrowheads="1"/>
            </p:cNvSpPr>
            <p:nvPr/>
          </p:nvSpPr>
          <p:spPr bwMode="auto">
            <a:xfrm>
              <a:off x="3638" y="1609"/>
              <a:ext cx="47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11"/>
            <p:cNvSpPr>
              <a:spLocks noEditPoints="1"/>
            </p:cNvSpPr>
            <p:nvPr/>
          </p:nvSpPr>
          <p:spPr bwMode="auto">
            <a:xfrm>
              <a:off x="3635" y="160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Rectangle 312"/>
            <p:cNvSpPr>
              <a:spLocks noChangeArrowheads="1"/>
            </p:cNvSpPr>
            <p:nvPr/>
          </p:nvSpPr>
          <p:spPr bwMode="auto">
            <a:xfrm>
              <a:off x="3453" y="1702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8" name="Freeform 313"/>
            <p:cNvSpPr>
              <a:spLocks noEditPoints="1"/>
            </p:cNvSpPr>
            <p:nvPr/>
          </p:nvSpPr>
          <p:spPr bwMode="auto">
            <a:xfrm>
              <a:off x="3450" y="1699"/>
              <a:ext cx="52" cy="52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9" name="Rectangle 314"/>
            <p:cNvSpPr>
              <a:spLocks noChangeArrowheads="1"/>
            </p:cNvSpPr>
            <p:nvPr/>
          </p:nvSpPr>
          <p:spPr bwMode="auto">
            <a:xfrm>
              <a:off x="2828" y="2003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0" name="Freeform 315"/>
            <p:cNvSpPr>
              <a:spLocks noEditPoints="1"/>
            </p:cNvSpPr>
            <p:nvPr/>
          </p:nvSpPr>
          <p:spPr bwMode="auto">
            <a:xfrm>
              <a:off x="2825" y="2000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1" name="Rectangle 316"/>
            <p:cNvSpPr>
              <a:spLocks noChangeArrowheads="1"/>
            </p:cNvSpPr>
            <p:nvPr/>
          </p:nvSpPr>
          <p:spPr bwMode="auto">
            <a:xfrm>
              <a:off x="2642" y="2096"/>
              <a:ext cx="47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2" name="Freeform 317"/>
            <p:cNvSpPr>
              <a:spLocks noEditPoints="1"/>
            </p:cNvSpPr>
            <p:nvPr/>
          </p:nvSpPr>
          <p:spPr bwMode="auto">
            <a:xfrm>
              <a:off x="2639" y="2093"/>
              <a:ext cx="53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3" name="Rectangle 318"/>
            <p:cNvSpPr>
              <a:spLocks noChangeArrowheads="1"/>
            </p:cNvSpPr>
            <p:nvPr/>
          </p:nvSpPr>
          <p:spPr bwMode="auto">
            <a:xfrm>
              <a:off x="2921" y="1910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4" name="Freeform 319"/>
            <p:cNvSpPr>
              <a:spLocks noEditPoints="1"/>
            </p:cNvSpPr>
            <p:nvPr/>
          </p:nvSpPr>
          <p:spPr bwMode="auto">
            <a:xfrm>
              <a:off x="2918" y="1907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5" name="Rectangle 320"/>
            <p:cNvSpPr>
              <a:spLocks noChangeArrowheads="1"/>
            </p:cNvSpPr>
            <p:nvPr/>
          </p:nvSpPr>
          <p:spPr bwMode="auto">
            <a:xfrm>
              <a:off x="3522" y="1609"/>
              <a:ext cx="47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6" name="Freeform 321"/>
            <p:cNvSpPr>
              <a:spLocks noEditPoints="1"/>
            </p:cNvSpPr>
            <p:nvPr/>
          </p:nvSpPr>
          <p:spPr bwMode="auto">
            <a:xfrm>
              <a:off x="3519" y="1607"/>
              <a:ext cx="53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7" name="Rectangle 322"/>
            <p:cNvSpPr>
              <a:spLocks noChangeArrowheads="1"/>
            </p:cNvSpPr>
            <p:nvPr/>
          </p:nvSpPr>
          <p:spPr bwMode="auto">
            <a:xfrm>
              <a:off x="3337" y="1702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8" name="Freeform 323"/>
            <p:cNvSpPr>
              <a:spLocks noEditPoints="1"/>
            </p:cNvSpPr>
            <p:nvPr/>
          </p:nvSpPr>
          <p:spPr bwMode="auto">
            <a:xfrm>
              <a:off x="3334" y="1699"/>
              <a:ext cx="52" cy="52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9" name="Rectangle 324"/>
            <p:cNvSpPr>
              <a:spLocks noChangeArrowheads="1"/>
            </p:cNvSpPr>
            <p:nvPr/>
          </p:nvSpPr>
          <p:spPr bwMode="auto">
            <a:xfrm>
              <a:off x="1651" y="2535"/>
              <a:ext cx="47" cy="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0" name="Freeform 325"/>
            <p:cNvSpPr>
              <a:spLocks noEditPoints="1"/>
            </p:cNvSpPr>
            <p:nvPr/>
          </p:nvSpPr>
          <p:spPr bwMode="auto">
            <a:xfrm>
              <a:off x="1648" y="2532"/>
              <a:ext cx="53" cy="53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1" name="Rectangle 326"/>
            <p:cNvSpPr>
              <a:spLocks noChangeArrowheads="1"/>
            </p:cNvSpPr>
            <p:nvPr/>
          </p:nvSpPr>
          <p:spPr bwMode="auto">
            <a:xfrm>
              <a:off x="1467" y="2628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2" name="Freeform 327"/>
            <p:cNvSpPr>
              <a:spLocks noEditPoints="1"/>
            </p:cNvSpPr>
            <p:nvPr/>
          </p:nvSpPr>
          <p:spPr bwMode="auto">
            <a:xfrm>
              <a:off x="1464" y="2625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3" name="Rectangle 328"/>
            <p:cNvSpPr>
              <a:spLocks noChangeArrowheads="1"/>
            </p:cNvSpPr>
            <p:nvPr/>
          </p:nvSpPr>
          <p:spPr bwMode="auto">
            <a:xfrm>
              <a:off x="1744" y="2443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4" name="Freeform 329"/>
            <p:cNvSpPr>
              <a:spLocks noEditPoints="1"/>
            </p:cNvSpPr>
            <p:nvPr/>
          </p:nvSpPr>
          <p:spPr bwMode="auto">
            <a:xfrm>
              <a:off x="1741" y="2440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5" name="Rectangle 330"/>
            <p:cNvSpPr>
              <a:spLocks noChangeArrowheads="1"/>
            </p:cNvSpPr>
            <p:nvPr/>
          </p:nvSpPr>
          <p:spPr bwMode="auto">
            <a:xfrm>
              <a:off x="1972" y="2373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6" name="Freeform 331"/>
            <p:cNvSpPr>
              <a:spLocks noEditPoints="1"/>
            </p:cNvSpPr>
            <p:nvPr/>
          </p:nvSpPr>
          <p:spPr bwMode="auto">
            <a:xfrm>
              <a:off x="1969" y="2370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7" name="Rectangle 332"/>
            <p:cNvSpPr>
              <a:spLocks noChangeArrowheads="1"/>
            </p:cNvSpPr>
            <p:nvPr/>
          </p:nvSpPr>
          <p:spPr bwMode="auto">
            <a:xfrm>
              <a:off x="1787" y="2466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8" name="Freeform 333"/>
            <p:cNvSpPr>
              <a:spLocks noEditPoints="1"/>
            </p:cNvSpPr>
            <p:nvPr/>
          </p:nvSpPr>
          <p:spPr bwMode="auto">
            <a:xfrm>
              <a:off x="1784" y="2463"/>
              <a:ext cx="52" cy="52"/>
            </a:xfrm>
            <a:custGeom>
              <a:avLst/>
              <a:gdLst>
                <a:gd name="T0" fmla="*/ 0 w 432"/>
                <a:gd name="T1" fmla="*/ 24 h 432"/>
                <a:gd name="T2" fmla="*/ 24 w 432"/>
                <a:gd name="T3" fmla="*/ 0 h 432"/>
                <a:gd name="T4" fmla="*/ 408 w 432"/>
                <a:gd name="T5" fmla="*/ 0 h 432"/>
                <a:gd name="T6" fmla="*/ 432 w 432"/>
                <a:gd name="T7" fmla="*/ 24 h 432"/>
                <a:gd name="T8" fmla="*/ 432 w 432"/>
                <a:gd name="T9" fmla="*/ 408 h 432"/>
                <a:gd name="T10" fmla="*/ 408 w 432"/>
                <a:gd name="T11" fmla="*/ 432 h 432"/>
                <a:gd name="T12" fmla="*/ 24 w 432"/>
                <a:gd name="T13" fmla="*/ 432 h 432"/>
                <a:gd name="T14" fmla="*/ 0 w 432"/>
                <a:gd name="T15" fmla="*/ 408 h 432"/>
                <a:gd name="T16" fmla="*/ 0 w 432"/>
                <a:gd name="T17" fmla="*/ 24 h 432"/>
                <a:gd name="T18" fmla="*/ 48 w 432"/>
                <a:gd name="T19" fmla="*/ 408 h 432"/>
                <a:gd name="T20" fmla="*/ 24 w 432"/>
                <a:gd name="T21" fmla="*/ 384 h 432"/>
                <a:gd name="T22" fmla="*/ 408 w 432"/>
                <a:gd name="T23" fmla="*/ 384 h 432"/>
                <a:gd name="T24" fmla="*/ 384 w 432"/>
                <a:gd name="T25" fmla="*/ 408 h 432"/>
                <a:gd name="T26" fmla="*/ 384 w 432"/>
                <a:gd name="T27" fmla="*/ 24 h 432"/>
                <a:gd name="T28" fmla="*/ 408 w 432"/>
                <a:gd name="T29" fmla="*/ 48 h 432"/>
                <a:gd name="T30" fmla="*/ 24 w 432"/>
                <a:gd name="T31" fmla="*/ 48 h 432"/>
                <a:gd name="T32" fmla="*/ 48 w 432"/>
                <a:gd name="T33" fmla="*/ 24 h 432"/>
                <a:gd name="T34" fmla="*/ 48 w 432"/>
                <a:gd name="T3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32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8"/>
                  </a:lnTo>
                  <a:cubicBezTo>
                    <a:pt x="432" y="422"/>
                    <a:pt x="422" y="432"/>
                    <a:pt x="408" y="432"/>
                  </a:cubicBezTo>
                  <a:lnTo>
                    <a:pt x="24" y="432"/>
                  </a:lnTo>
                  <a:cubicBezTo>
                    <a:pt x="11" y="432"/>
                    <a:pt x="0" y="422"/>
                    <a:pt x="0" y="408"/>
                  </a:cubicBezTo>
                  <a:lnTo>
                    <a:pt x="0" y="24"/>
                  </a:lnTo>
                  <a:close/>
                  <a:moveTo>
                    <a:pt x="48" y="408"/>
                  </a:moveTo>
                  <a:lnTo>
                    <a:pt x="24" y="384"/>
                  </a:lnTo>
                  <a:lnTo>
                    <a:pt x="408" y="384"/>
                  </a:lnTo>
                  <a:lnTo>
                    <a:pt x="384" y="408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9" name="Rectangle 334"/>
            <p:cNvSpPr>
              <a:spLocks noChangeArrowheads="1"/>
            </p:cNvSpPr>
            <p:nvPr/>
          </p:nvSpPr>
          <p:spPr bwMode="auto">
            <a:xfrm>
              <a:off x="2064" y="2281"/>
              <a:ext cx="46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0" name="Freeform 335"/>
            <p:cNvSpPr>
              <a:spLocks noEditPoints="1"/>
            </p:cNvSpPr>
            <p:nvPr/>
          </p:nvSpPr>
          <p:spPr bwMode="auto">
            <a:xfrm>
              <a:off x="2061" y="2278"/>
              <a:ext cx="52" cy="51"/>
            </a:xfrm>
            <a:custGeom>
              <a:avLst/>
              <a:gdLst>
                <a:gd name="T0" fmla="*/ 0 w 432"/>
                <a:gd name="T1" fmla="*/ 24 h 424"/>
                <a:gd name="T2" fmla="*/ 24 w 432"/>
                <a:gd name="T3" fmla="*/ 0 h 424"/>
                <a:gd name="T4" fmla="*/ 408 w 432"/>
                <a:gd name="T5" fmla="*/ 0 h 424"/>
                <a:gd name="T6" fmla="*/ 432 w 432"/>
                <a:gd name="T7" fmla="*/ 24 h 424"/>
                <a:gd name="T8" fmla="*/ 432 w 432"/>
                <a:gd name="T9" fmla="*/ 400 h 424"/>
                <a:gd name="T10" fmla="*/ 408 w 432"/>
                <a:gd name="T11" fmla="*/ 424 h 424"/>
                <a:gd name="T12" fmla="*/ 24 w 432"/>
                <a:gd name="T13" fmla="*/ 424 h 424"/>
                <a:gd name="T14" fmla="*/ 0 w 432"/>
                <a:gd name="T15" fmla="*/ 400 h 424"/>
                <a:gd name="T16" fmla="*/ 0 w 432"/>
                <a:gd name="T17" fmla="*/ 24 h 424"/>
                <a:gd name="T18" fmla="*/ 48 w 432"/>
                <a:gd name="T19" fmla="*/ 400 h 424"/>
                <a:gd name="T20" fmla="*/ 24 w 432"/>
                <a:gd name="T21" fmla="*/ 376 h 424"/>
                <a:gd name="T22" fmla="*/ 408 w 432"/>
                <a:gd name="T23" fmla="*/ 376 h 424"/>
                <a:gd name="T24" fmla="*/ 384 w 432"/>
                <a:gd name="T25" fmla="*/ 400 h 424"/>
                <a:gd name="T26" fmla="*/ 384 w 432"/>
                <a:gd name="T27" fmla="*/ 24 h 424"/>
                <a:gd name="T28" fmla="*/ 408 w 432"/>
                <a:gd name="T29" fmla="*/ 48 h 424"/>
                <a:gd name="T30" fmla="*/ 24 w 432"/>
                <a:gd name="T31" fmla="*/ 48 h 424"/>
                <a:gd name="T32" fmla="*/ 48 w 432"/>
                <a:gd name="T33" fmla="*/ 24 h 424"/>
                <a:gd name="T34" fmla="*/ 48 w 432"/>
                <a:gd name="T35" fmla="*/ 40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2" h="424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08" y="0"/>
                  </a:lnTo>
                  <a:cubicBezTo>
                    <a:pt x="422" y="0"/>
                    <a:pt x="432" y="11"/>
                    <a:pt x="432" y="24"/>
                  </a:cubicBezTo>
                  <a:lnTo>
                    <a:pt x="432" y="400"/>
                  </a:lnTo>
                  <a:cubicBezTo>
                    <a:pt x="432" y="414"/>
                    <a:pt x="422" y="424"/>
                    <a:pt x="408" y="424"/>
                  </a:cubicBezTo>
                  <a:lnTo>
                    <a:pt x="24" y="424"/>
                  </a:lnTo>
                  <a:cubicBezTo>
                    <a:pt x="11" y="424"/>
                    <a:pt x="0" y="414"/>
                    <a:pt x="0" y="400"/>
                  </a:cubicBezTo>
                  <a:lnTo>
                    <a:pt x="0" y="24"/>
                  </a:lnTo>
                  <a:close/>
                  <a:moveTo>
                    <a:pt x="48" y="400"/>
                  </a:moveTo>
                  <a:lnTo>
                    <a:pt x="24" y="376"/>
                  </a:lnTo>
                  <a:lnTo>
                    <a:pt x="408" y="376"/>
                  </a:lnTo>
                  <a:lnTo>
                    <a:pt x="384" y="400"/>
                  </a:lnTo>
                  <a:lnTo>
                    <a:pt x="384" y="24"/>
                  </a:lnTo>
                  <a:lnTo>
                    <a:pt x="408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grpSp>
        <p:nvGrpSpPr>
          <p:cNvPr id="348" name="Gruppo 347"/>
          <p:cNvGrpSpPr/>
          <p:nvPr/>
        </p:nvGrpSpPr>
        <p:grpSpPr>
          <a:xfrm>
            <a:off x="1180670" y="1369908"/>
            <a:ext cx="2535039" cy="1938226"/>
            <a:chOff x="-36016" y="1269296"/>
            <a:chExt cx="4464000" cy="4824000"/>
          </a:xfrm>
        </p:grpSpPr>
        <p:sp>
          <p:nvSpPr>
            <p:cNvPr id="349" name="Rettangolo 348"/>
            <p:cNvSpPr/>
            <p:nvPr/>
          </p:nvSpPr>
          <p:spPr>
            <a:xfrm>
              <a:off x="-36016" y="1269296"/>
              <a:ext cx="4464000" cy="48240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0" name="Picture 2" descr="C:\Documents and Settings\Mattia\Desktop\TESI_DI_DOTTORATO\CHAPTER_3\support_material\INFN_SPES_0022_NEW-TARGET_CURR\1300A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13" y="3568705"/>
              <a:ext cx="3038527" cy="24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Immagine 35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95" y="1315817"/>
              <a:ext cx="4323547" cy="225720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4637" name="Immagine 1046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599" y="4139586"/>
            <a:ext cx="2387796" cy="1549443"/>
          </a:xfrm>
          <a:prstGeom prst="rect">
            <a:avLst/>
          </a:prstGeom>
        </p:spPr>
      </p:pic>
      <p:sp>
        <p:nvSpPr>
          <p:cNvPr id="358" name="Text Box 13"/>
          <p:cNvSpPr txBox="1">
            <a:spLocks noChangeArrowheads="1"/>
          </p:cNvSpPr>
          <p:nvPr/>
        </p:nvSpPr>
        <p:spPr bwMode="auto">
          <a:xfrm>
            <a:off x="3757613" y="1622329"/>
            <a:ext cx="2076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NZ" sz="1400" dirty="0" smtClean="0">
                <a:solidFill>
                  <a:srgbClr val="C00000"/>
                </a:solidFill>
              </a:rPr>
              <a:t>a) </a:t>
            </a:r>
            <a:r>
              <a:rPr kumimoji="1" lang="en-NZ" sz="1400" u="sng" dirty="0" smtClean="0">
                <a:solidFill>
                  <a:srgbClr val="C00000"/>
                </a:solidFill>
              </a:rPr>
              <a:t>Thermo Mechanical</a:t>
            </a:r>
          </a:p>
        </p:txBody>
      </p:sp>
      <p:sp>
        <p:nvSpPr>
          <p:cNvPr id="359" name="Text Box 13"/>
          <p:cNvSpPr txBox="1">
            <a:spLocks noChangeArrowheads="1"/>
          </p:cNvSpPr>
          <p:nvPr/>
        </p:nvSpPr>
        <p:spPr bwMode="auto">
          <a:xfrm>
            <a:off x="1928988" y="4967115"/>
            <a:ext cx="2076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NZ" sz="1400" dirty="0" smtClean="0">
                <a:solidFill>
                  <a:srgbClr val="C00000"/>
                </a:solidFill>
              </a:rPr>
              <a:t>c) </a:t>
            </a:r>
            <a:r>
              <a:rPr kumimoji="1" lang="en-NZ" sz="1400" u="sng" dirty="0" smtClean="0">
                <a:solidFill>
                  <a:srgbClr val="C00000"/>
                </a:solidFill>
              </a:rPr>
              <a:t>Isotopes Effusion</a:t>
            </a:r>
          </a:p>
        </p:txBody>
      </p:sp>
      <p:sp>
        <p:nvSpPr>
          <p:cNvPr id="360" name="Text Box 13"/>
          <p:cNvSpPr txBox="1">
            <a:spLocks noChangeArrowheads="1"/>
          </p:cNvSpPr>
          <p:nvPr/>
        </p:nvSpPr>
        <p:spPr bwMode="auto">
          <a:xfrm>
            <a:off x="1075983" y="3339255"/>
            <a:ext cx="2076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NZ" sz="1400" u="sng" dirty="0" smtClean="0">
                <a:solidFill>
                  <a:srgbClr val="C00000"/>
                </a:solidFill>
              </a:rPr>
              <a:t>b) </a:t>
            </a:r>
            <a:r>
              <a:rPr kumimoji="1" lang="en-NZ" sz="1400" u="sng" dirty="0" err="1" smtClean="0">
                <a:solidFill>
                  <a:srgbClr val="C00000"/>
                </a:solidFill>
              </a:rPr>
              <a:t>Neutronics</a:t>
            </a:r>
            <a:r>
              <a:rPr kumimoji="1" lang="en-NZ" sz="1400" u="sng" dirty="0" smtClean="0">
                <a:solidFill>
                  <a:srgbClr val="C00000"/>
                </a:solidFill>
              </a:rPr>
              <a:t> &amp; Isotopes Yield</a:t>
            </a:r>
          </a:p>
        </p:txBody>
      </p:sp>
    </p:spTree>
    <p:extLst>
      <p:ext uri="{BB962C8B-B14F-4D97-AF65-F5344CB8AC3E}">
        <p14:creationId xmlns:p14="http://schemas.microsoft.com/office/powerpoint/2010/main" val="19077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8"/>
          <p:cNvGrpSpPr/>
          <p:nvPr/>
        </p:nvGrpSpPr>
        <p:grpSpPr>
          <a:xfrm>
            <a:off x="827584" y="2852936"/>
            <a:ext cx="7488832" cy="3384376"/>
            <a:chOff x="179512" y="1700808"/>
            <a:chExt cx="8730000" cy="3600400"/>
          </a:xfrm>
        </p:grpSpPr>
        <p:sp>
          <p:nvSpPr>
            <p:cNvPr id="4" name="Rettangolo 3"/>
            <p:cNvSpPr/>
            <p:nvPr/>
          </p:nvSpPr>
          <p:spPr>
            <a:xfrm>
              <a:off x="179512" y="1700808"/>
              <a:ext cx="8730000" cy="3600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uppo 12"/>
            <p:cNvGrpSpPr/>
            <p:nvPr/>
          </p:nvGrpSpPr>
          <p:grpSpPr>
            <a:xfrm>
              <a:off x="322789" y="1844824"/>
              <a:ext cx="8425676" cy="3275984"/>
              <a:chOff x="322789" y="1881208"/>
              <a:chExt cx="8425676" cy="3275984"/>
            </a:xfrm>
          </p:grpSpPr>
          <p:pic>
            <p:nvPicPr>
              <p:cNvPr id="6" name="Picture 2" descr="C:\Documents and Settings\Mattia\Desktop\TESI_DI_DOTTORATO\CHAPTER_3\support_material\MATERIALE_TESI_CAP_3\graphite_box_pictures\set_1\SAM_3420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89" y="1881208"/>
                <a:ext cx="6337443" cy="3275984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" name="Picture 3" descr="C:\Documents and Settings\Mattia\Desktop\TESI_DI_DOTTORATO\CHAPTER_3\support_material\MATERIALE_TESI_CAP_3\graphite_box_pictures\set_1\SAM_3422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465" y="1882644"/>
                <a:ext cx="1944000" cy="140234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8" name="Picture 5" descr="C:\Documents and Settings\Mattia\Desktop\TESI_DI_DOTTORATO\CHAPTER_3\support_material\MATERIALE_TESI_CAP_3\graphite_box_pictures\set_1\IMG_4988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248" y="3416297"/>
                <a:ext cx="1944000" cy="174089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9" name="Gruppo 24"/>
          <p:cNvGrpSpPr/>
          <p:nvPr/>
        </p:nvGrpSpPr>
        <p:grpSpPr>
          <a:xfrm>
            <a:off x="827584" y="1124744"/>
            <a:ext cx="7488832" cy="4032448"/>
            <a:chOff x="179512" y="1412776"/>
            <a:chExt cx="8784976" cy="4176464"/>
          </a:xfrm>
        </p:grpSpPr>
        <p:sp>
          <p:nvSpPr>
            <p:cNvPr id="10" name="Rettangolo 9"/>
            <p:cNvSpPr/>
            <p:nvPr/>
          </p:nvSpPr>
          <p:spPr>
            <a:xfrm>
              <a:off x="179512" y="1412776"/>
              <a:ext cx="8784976" cy="417646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C:\Documents and Settings\Mattia\Desktop\TESI_DI_DOTTORATO\CHAPTER_3\support_material\MATERIALE_TESI_CAP_3\FOTO\SAM_1994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9" y="1556792"/>
              <a:ext cx="3254762" cy="230425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3" descr="C:\Documents and Settings\Mattia\Desktop\TESI_DI_DOTTORATO\CHAPTER_3\support_material\MATERIALE_TESI_CAP_3\FOTO\SAM_1998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556792"/>
              <a:ext cx="1122197" cy="2304256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2" descr="C:\Documents and Settings\Mattia\Desktop\TESI_DI_DOTTORATO\CHAPTER_3\support_material\MATERIALE_TESI_CAP_3\FOTO\SAM_2008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5" y="4005063"/>
              <a:ext cx="1912095" cy="1476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3" descr="C:\Documents and Settings\Mattia\Desktop\TESI_DI_DOTTORATO\CHAPTER_3\support_material\MATERIALE_TESI_CAP_3\FOTO\SAM_2005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4005063"/>
              <a:ext cx="2487365" cy="1476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3" descr="C:\Documents and Settings\Mattia\Desktop\TESI_DI_DOTTORATO\CHAPTER_3\support_material\MATERIALE_TESI_CAP_3\FOTO\SAM_2027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000" y="1556791"/>
              <a:ext cx="3852472" cy="39240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2" name="Picture 11" descr="C:\Users\alberto\Desktop\SAM_2652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88832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Immagine 23" descr="target chamberchamber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692696"/>
            <a:ext cx="7704856" cy="5757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7" name="Gruppo 15"/>
          <p:cNvGrpSpPr>
            <a:grpSpLocks/>
          </p:cNvGrpSpPr>
          <p:nvPr/>
        </p:nvGrpSpPr>
        <p:grpSpPr bwMode="auto">
          <a:xfrm>
            <a:off x="0" y="692696"/>
            <a:ext cx="9144000" cy="5760640"/>
            <a:chOff x="8011105" y="1383667"/>
            <a:chExt cx="8279821" cy="5616624"/>
          </a:xfrm>
        </p:grpSpPr>
        <p:pic>
          <p:nvPicPr>
            <p:cNvPr id="18" name="Picture 6" descr="C:\Documents and Settings\alberto\Documenti\foto\laboratori\target\H_700+IS_200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1105" y="1383667"/>
              <a:ext cx="8279821" cy="561662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8999448" y="2177521"/>
              <a:ext cx="1885256" cy="30778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2813" eaLnBrk="1" hangingPunct="1"/>
              <a:r>
                <a:rPr lang="en-US" sz="1400" dirty="0" err="1">
                  <a:solidFill>
                    <a:schemeClr val="bg1"/>
                  </a:solidFill>
                </a:rPr>
                <a:t>I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Line</a:t>
              </a:r>
              <a:r>
                <a:rPr lang="en-US" sz="1400" dirty="0">
                  <a:solidFill>
                    <a:schemeClr val="bg1"/>
                  </a:solidFill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</a:rPr>
                <a:t>200A -&gt; 600A max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8963925" y="1709469"/>
              <a:ext cx="2077796" cy="30778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2813" eaLnBrk="1" hangingPunct="1"/>
              <a:r>
                <a:rPr lang="en-US" sz="1400" dirty="0" err="1">
                  <a:solidFill>
                    <a:schemeClr val="bg1"/>
                  </a:solidFill>
                </a:rPr>
                <a:t>I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Target</a:t>
              </a:r>
              <a:r>
                <a:rPr lang="en-US" sz="1400" dirty="0">
                  <a:solidFill>
                    <a:schemeClr val="bg1"/>
                  </a:solidFill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</a:rPr>
                <a:t>700A -&gt; 1200A max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ttangolo 24"/>
          <p:cNvSpPr/>
          <p:nvPr/>
        </p:nvSpPr>
        <p:spPr>
          <a:xfrm>
            <a:off x="827584" y="44624"/>
            <a:ext cx="6624736" cy="5539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</a:rPr>
              <a:t>The target &amp; ion source complex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3"/>
          <p:cNvSpPr txBox="1">
            <a:spLocks noChangeArrowheads="1"/>
          </p:cNvSpPr>
          <p:nvPr/>
        </p:nvSpPr>
        <p:spPr bwMode="auto">
          <a:xfrm>
            <a:off x="28575" y="-63500"/>
            <a:ext cx="821531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spcBef>
                <a:spcPct val="50000"/>
              </a:spcBef>
            </a:pPr>
            <a:r>
              <a:rPr kumimoji="1" lang="en-US" sz="3600" dirty="0" smtClean="0">
                <a:solidFill>
                  <a:schemeClr val="accent1"/>
                </a:solidFill>
              </a:rPr>
              <a:t>The SPES off-line Front end</a:t>
            </a:r>
          </a:p>
          <a:p>
            <a:pPr algn="ctr" defTabSz="912813">
              <a:spcBef>
                <a:spcPts val="600"/>
              </a:spcBef>
            </a:pPr>
            <a:r>
              <a:rPr kumimoji="1" lang="en-US" dirty="0" smtClean="0">
                <a:solidFill>
                  <a:schemeClr val="accent1"/>
                </a:solidFill>
              </a:rPr>
              <a:t>(working since 2010 - evolution of ISOLDE FE6)</a:t>
            </a:r>
            <a:endParaRPr kumimoji="1" lang="en-US" dirty="0">
              <a:solidFill>
                <a:schemeClr val="accent1"/>
              </a:solidFill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" y="936774"/>
            <a:ext cx="9072000" cy="54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4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" descr="Immagine 0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933616"/>
            <a:ext cx="1897085" cy="150203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5" descr="C:\Documents and Settings\alberto\Documenti\foto\laboratori\10\nov 10\SAM_33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9630" y="5230199"/>
            <a:ext cx="1999474" cy="143816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ttangolo 10"/>
          <p:cNvSpPr/>
          <p:nvPr/>
        </p:nvSpPr>
        <p:spPr>
          <a:xfrm>
            <a:off x="251520" y="620688"/>
            <a:ext cx="6048672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WG-1: Target and Ion Sources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/>
              <a:t>-&gt; M. </a:t>
            </a:r>
            <a:r>
              <a:rPr lang="en-US" sz="1600" kern="0" dirty="0" err="1" smtClean="0"/>
              <a:t>Manzolaro</a:t>
            </a:r>
            <a:endParaRPr kumimoji="0" lang="en-US" sz="1600" b="0" i="0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WG-2: Target Materials</a:t>
            </a:r>
          </a:p>
          <a:p>
            <a:pPr>
              <a:defRPr/>
            </a:pPr>
            <a:r>
              <a:rPr lang="en-US" sz="1600" kern="0" dirty="0"/>
              <a:t>-&gt; </a:t>
            </a:r>
            <a:r>
              <a:rPr lang="en-US" sz="1600" kern="0" dirty="0" smtClean="0"/>
              <a:t>S. </a:t>
            </a:r>
            <a:r>
              <a:rPr lang="en-US" sz="1600" kern="0" dirty="0" err="1" smtClean="0"/>
              <a:t>Corradetti</a:t>
            </a:r>
            <a:endParaRPr lang="en-US" sz="1600" kern="0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WG-3:  Laser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/>
              <a:t>-&gt; D. </a:t>
            </a:r>
            <a:r>
              <a:rPr lang="en-US" sz="1600" kern="0" dirty="0" err="1" smtClean="0"/>
              <a:t>Scarpa</a:t>
            </a:r>
            <a:endParaRPr lang="en-US" sz="1600" kern="0" dirty="0" smtClean="0"/>
          </a:p>
          <a:p>
            <a:pPr>
              <a:spcAft>
                <a:spcPts val="1800"/>
              </a:spcAft>
              <a:defRPr/>
            </a:pPr>
            <a:endParaRPr kumimoji="0" lang="en-US" sz="16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WG-4: Handling</a:t>
            </a:r>
          </a:p>
          <a:p>
            <a:pPr>
              <a:spcAft>
                <a:spcPts val="1800"/>
              </a:spcAft>
              <a:defRPr/>
            </a:pPr>
            <a:r>
              <a:rPr lang="en-US" sz="1600" kern="0" dirty="0"/>
              <a:t>-&gt; </a:t>
            </a:r>
            <a:r>
              <a:rPr lang="en-US" sz="1600" kern="0" dirty="0" smtClean="0"/>
              <a:t>M. </a:t>
            </a:r>
            <a:r>
              <a:rPr lang="en-US" sz="1600" kern="0" dirty="0" err="1" smtClean="0"/>
              <a:t>Calderolla</a:t>
            </a:r>
            <a:endParaRPr lang="en-US" sz="1600" kern="0" dirty="0" smtClean="0"/>
          </a:p>
          <a:p>
            <a:pPr>
              <a:spcAft>
                <a:spcPts val="1800"/>
              </a:spcAft>
              <a:defRPr/>
            </a:pPr>
            <a:endParaRPr lang="en-US" sz="1600" kern="0" dirty="0" smtClean="0">
              <a:solidFill>
                <a:sysClr val="windowText" lastClr="000000"/>
              </a:solidFill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WG-5: Front End</a:t>
            </a:r>
          </a:p>
          <a:p>
            <a:pPr>
              <a:defRPr/>
            </a:pPr>
            <a:r>
              <a:rPr lang="en-US" sz="1600" kern="0" dirty="0"/>
              <a:t>-&gt; </a:t>
            </a:r>
            <a:r>
              <a:rPr lang="en-US" sz="1600" kern="0" dirty="0" smtClean="0"/>
              <a:t>A. </a:t>
            </a:r>
            <a:r>
              <a:rPr lang="en-US" sz="1600" kern="0" dirty="0" err="1" smtClean="0"/>
              <a:t>Monetti</a:t>
            </a:r>
            <a:endParaRPr lang="en-US" sz="1600" kern="0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19" descr="Lextr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011" y="2730990"/>
            <a:ext cx="1926711" cy="1396019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8" name="Connettore 2 13"/>
          <p:cNvCxnSpPr/>
          <p:nvPr/>
        </p:nvCxnSpPr>
        <p:spPr>
          <a:xfrm>
            <a:off x="1979712" y="3501008"/>
            <a:ext cx="4891091" cy="0"/>
          </a:xfrm>
          <a:prstGeom prst="straightConnector1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tailEnd type="oval"/>
          </a:ln>
          <a:effectLst/>
        </p:spPr>
      </p:cxnSp>
      <p:cxnSp>
        <p:nvCxnSpPr>
          <p:cNvPr id="9" name="Connettore 2 14"/>
          <p:cNvCxnSpPr/>
          <p:nvPr/>
        </p:nvCxnSpPr>
        <p:spPr>
          <a:xfrm>
            <a:off x="2339752" y="4581128"/>
            <a:ext cx="2520280" cy="0"/>
          </a:xfrm>
          <a:prstGeom prst="straightConnector1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tailEnd type="oval"/>
          </a:ln>
          <a:effectLst/>
        </p:spPr>
      </p:cxnSp>
      <p:pic>
        <p:nvPicPr>
          <p:cNvPr id="11" name="Picture 11" descr="C:\Users\alberto\Desktop\SAM_265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8988" y="690955"/>
            <a:ext cx="1880758" cy="136997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2" name="Connettore 2 12"/>
          <p:cNvCxnSpPr/>
          <p:nvPr/>
        </p:nvCxnSpPr>
        <p:spPr>
          <a:xfrm>
            <a:off x="3974768" y="908720"/>
            <a:ext cx="2998373" cy="0"/>
          </a:xfrm>
          <a:prstGeom prst="straightConnector1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tailEnd type="oval"/>
          </a:ln>
          <a:effectLst/>
        </p:spPr>
      </p:cxnSp>
      <p:cxnSp>
        <p:nvCxnSpPr>
          <p:cNvPr id="13" name="Connettore 2 16"/>
          <p:cNvCxnSpPr/>
          <p:nvPr/>
        </p:nvCxnSpPr>
        <p:spPr>
          <a:xfrm>
            <a:off x="2555776" y="5805264"/>
            <a:ext cx="4315027" cy="0"/>
          </a:xfrm>
          <a:prstGeom prst="straightConnector1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tailEnd type="oval"/>
          </a:ln>
          <a:effectLst/>
        </p:spPr>
      </p:cxnSp>
      <p:pic>
        <p:nvPicPr>
          <p:cNvPr id="15" name="Picture 6" descr="L7-L13 trattati_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508" y="1676447"/>
            <a:ext cx="1912633" cy="1394475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970319" y="32739"/>
            <a:ext cx="61289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defRPr/>
            </a:pPr>
            <a:r>
              <a:rPr lang="en-US" sz="3200" dirty="0">
                <a:solidFill>
                  <a:schemeClr val="accent1"/>
                </a:solidFill>
              </a:rPr>
              <a:t>The </a:t>
            </a:r>
            <a:r>
              <a:rPr lang="en-US" sz="3200" dirty="0" smtClean="0">
                <a:solidFill>
                  <a:schemeClr val="accent1"/>
                </a:solidFill>
              </a:rPr>
              <a:t>SPES-RIB prod. </a:t>
            </a:r>
            <a:r>
              <a:rPr lang="en-US" sz="3200" dirty="0" smtClean="0">
                <a:solidFill>
                  <a:schemeClr val="accent1"/>
                </a:solidFill>
              </a:rPr>
              <a:t>Working Groups</a:t>
            </a:r>
          </a:p>
        </p:txBody>
      </p:sp>
      <p:cxnSp>
        <p:nvCxnSpPr>
          <p:cNvPr id="18" name="Connettore 2 14"/>
          <p:cNvCxnSpPr/>
          <p:nvPr/>
        </p:nvCxnSpPr>
        <p:spPr>
          <a:xfrm>
            <a:off x="3275856" y="2204864"/>
            <a:ext cx="1502912" cy="0"/>
          </a:xfrm>
          <a:prstGeom prst="straightConnector1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18737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Daniele\Documents\SPES\Padova\lab_laser\hardware\Monocromatore\SAM_2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10" y="668833"/>
            <a:ext cx="3461189" cy="23075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alberto\Documenti\SPES\target\laboratori\nuovo lab ucx\foto\IMG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6286" y="2980420"/>
            <a:ext cx="3469346" cy="342038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11265" name="Picture 1" descr="C:\Documents and Settings\alberto\Documenti\foto\padova_chimica\Immagine 00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664802"/>
            <a:ext cx="2711896" cy="26245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338" name="Picture 2" descr="C:\Users\alberto\Desktop\IMG_711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05" y="664802"/>
            <a:ext cx="2781182" cy="22620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41" name="Immagine 3" descr="IMG_470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289308"/>
            <a:ext cx="2711896" cy="3111492"/>
          </a:xfrm>
          <a:prstGeom prst="rect">
            <a:avLst/>
          </a:prstGeom>
          <a:noFill/>
          <a:ln w="12700" algn="ctr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42" name="Picture 8" descr="C:\Documents and Settings\alberto\Documenti\foto\laboratori\09\mar09\Immagine 01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04" y="4559262"/>
            <a:ext cx="2781182" cy="1841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43" name="Picture 13" descr="IMG_125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04" y="2945131"/>
            <a:ext cx="2781182" cy="1614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4" name="Rettangolo 14"/>
          <p:cNvSpPr>
            <a:spLocks noChangeArrowheads="1"/>
          </p:cNvSpPr>
          <p:nvPr/>
        </p:nvSpPr>
        <p:spPr bwMode="auto">
          <a:xfrm>
            <a:off x="6437964" y="3320451"/>
            <a:ext cx="1242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 Narrow" pitchFamily="34" charset="0"/>
              </a:rPr>
              <a:t>HT LNL Lab</a:t>
            </a:r>
          </a:p>
        </p:txBody>
      </p:sp>
      <p:sp>
        <p:nvSpPr>
          <p:cNvPr id="14345" name="Rettangolo 15"/>
          <p:cNvSpPr>
            <a:spLocks noChangeArrowheads="1"/>
          </p:cNvSpPr>
          <p:nvPr/>
        </p:nvSpPr>
        <p:spPr bwMode="auto">
          <a:xfrm>
            <a:off x="215245" y="769141"/>
            <a:ext cx="2051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 Narrow" pitchFamily="34" charset="0"/>
              </a:rPr>
              <a:t>Test Bench  LNL Lab</a:t>
            </a:r>
          </a:p>
        </p:txBody>
      </p:sp>
      <p:sp>
        <p:nvSpPr>
          <p:cNvPr id="14346" name="Rettangolo 16"/>
          <p:cNvSpPr>
            <a:spLocks noChangeArrowheads="1"/>
          </p:cNvSpPr>
          <p:nvPr/>
        </p:nvSpPr>
        <p:spPr bwMode="auto">
          <a:xfrm>
            <a:off x="0" y="4583850"/>
            <a:ext cx="2728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>
                <a:solidFill>
                  <a:srgbClr val="C00000"/>
                </a:solidFill>
                <a:latin typeface="Arial Narrow" pitchFamily="34" charset="0"/>
              </a:rPr>
              <a:t>Carbide Chemistry  LNL Lab</a:t>
            </a:r>
          </a:p>
        </p:txBody>
      </p:sp>
      <p:sp>
        <p:nvSpPr>
          <p:cNvPr id="14347" name="Rettangolo 17"/>
          <p:cNvSpPr>
            <a:spLocks noChangeArrowheads="1"/>
          </p:cNvSpPr>
          <p:nvPr/>
        </p:nvSpPr>
        <p:spPr bwMode="auto">
          <a:xfrm>
            <a:off x="6324600" y="762000"/>
            <a:ext cx="28126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 err="1">
                <a:solidFill>
                  <a:srgbClr val="C00000"/>
                </a:solidFill>
                <a:latin typeface="Arial Narrow" pitchFamily="34" charset="0"/>
              </a:rPr>
              <a:t>UCx</a:t>
            </a:r>
            <a:r>
              <a:rPr lang="en-US" b="1" dirty="0">
                <a:solidFill>
                  <a:srgbClr val="C00000"/>
                </a:solidFill>
                <a:latin typeface="Arial Narrow" pitchFamily="34" charset="0"/>
              </a:rPr>
              <a:t> Chemistry  PADOVA Lab</a:t>
            </a:r>
          </a:p>
        </p:txBody>
      </p:sp>
      <p:sp>
        <p:nvSpPr>
          <p:cNvPr id="16" name="Rettangolo 17"/>
          <p:cNvSpPr>
            <a:spLocks noChangeArrowheads="1"/>
          </p:cNvSpPr>
          <p:nvPr/>
        </p:nvSpPr>
        <p:spPr bwMode="auto">
          <a:xfrm>
            <a:off x="2845283" y="3217430"/>
            <a:ext cx="2189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  <a:latin typeface="Arial Narrow" pitchFamily="34" charset="0"/>
              </a:rPr>
              <a:t>New ‘class A’ LNL Lab</a:t>
            </a:r>
            <a:endParaRPr lang="en-US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8" name="Rettangolo 16"/>
          <p:cNvSpPr>
            <a:spLocks noChangeArrowheads="1"/>
          </p:cNvSpPr>
          <p:nvPr/>
        </p:nvSpPr>
        <p:spPr bwMode="auto">
          <a:xfrm>
            <a:off x="92303" y="2945131"/>
            <a:ext cx="1620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  <a:latin typeface="Arial Narrow" pitchFamily="34" charset="0"/>
              </a:rPr>
              <a:t>Pavia laser  Lab</a:t>
            </a:r>
            <a:endParaRPr lang="en-US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9" name="Rettangolo 17"/>
          <p:cNvSpPr>
            <a:spLocks noChangeArrowheads="1"/>
          </p:cNvSpPr>
          <p:nvPr/>
        </p:nvSpPr>
        <p:spPr bwMode="auto">
          <a:xfrm>
            <a:off x="2974902" y="769141"/>
            <a:ext cx="1930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b="1" dirty="0" smtClean="0">
                <a:solidFill>
                  <a:srgbClr val="C00000"/>
                </a:solidFill>
                <a:latin typeface="Arial Narrow" pitchFamily="34" charset="0"/>
              </a:rPr>
              <a:t>New LNL laser  Lab</a:t>
            </a:r>
            <a:endParaRPr lang="en-US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475695" y="-3333"/>
            <a:ext cx="5516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>
              <a:defRPr/>
            </a:pPr>
            <a:r>
              <a:rPr lang="en-US" sz="3200" dirty="0">
                <a:solidFill>
                  <a:schemeClr val="accent1"/>
                </a:solidFill>
              </a:rPr>
              <a:t>The </a:t>
            </a:r>
            <a:r>
              <a:rPr lang="en-US" sz="3200" dirty="0" smtClean="0">
                <a:solidFill>
                  <a:schemeClr val="accent1"/>
                </a:solidFill>
              </a:rPr>
              <a:t>SPES-RIB prod. Laboratories</a:t>
            </a:r>
            <a:endParaRPr lang="en-US" sz="32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422525" y="192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endParaRPr kumimoji="1" lang="it-IT" sz="2400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7105650" y="6684094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endParaRPr kumimoji="1" lang="it-IT" sz="1000" b="1">
              <a:latin typeface="Comic Sans MS" pitchFamily="66" charset="0"/>
              <a:cs typeface="Arial" charset="0"/>
            </a:endParaRPr>
          </a:p>
        </p:txBody>
      </p:sp>
      <p:sp>
        <p:nvSpPr>
          <p:cNvPr id="274" name="Rettangolo 2"/>
          <p:cNvSpPr/>
          <p:nvPr/>
        </p:nvSpPr>
        <p:spPr>
          <a:xfrm>
            <a:off x="108342" y="764704"/>
            <a:ext cx="9000000" cy="5400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" name="Group 15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833734"/>
              </p:ext>
            </p:extLst>
          </p:nvPr>
        </p:nvGraphicFramePr>
        <p:xfrm>
          <a:off x="179512" y="1484784"/>
          <a:ext cx="8748466" cy="4489452"/>
        </p:xfrm>
        <a:graphic>
          <a:graphicData uri="http://schemas.openxmlformats.org/drawingml/2006/table">
            <a:tbl>
              <a:tblPr/>
              <a:tblGrid>
                <a:gridCol w="460697"/>
                <a:gridCol w="460697"/>
                <a:gridCol w="459107"/>
                <a:gridCol w="460697"/>
                <a:gridCol w="459108"/>
                <a:gridCol w="460697"/>
                <a:gridCol w="460697"/>
                <a:gridCol w="459107"/>
                <a:gridCol w="459108"/>
                <a:gridCol w="460697"/>
                <a:gridCol w="459107"/>
                <a:gridCol w="462286"/>
                <a:gridCol w="457519"/>
                <a:gridCol w="462284"/>
                <a:gridCol w="457519"/>
                <a:gridCol w="462286"/>
                <a:gridCol w="463873"/>
                <a:gridCol w="459107"/>
                <a:gridCol w="463873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Hf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Unq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106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Unh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7" name="Text Box 55"/>
          <p:cNvSpPr txBox="1">
            <a:spLocks noChangeArrowheads="1"/>
          </p:cNvSpPr>
          <p:nvPr/>
        </p:nvSpPr>
        <p:spPr bwMode="auto">
          <a:xfrm>
            <a:off x="5292080" y="5579393"/>
            <a:ext cx="352839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fission (p-&gt;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U) fragments</a:t>
            </a:r>
          </a:p>
        </p:txBody>
      </p:sp>
      <p:sp>
        <p:nvSpPr>
          <p:cNvPr id="279" name="Rettangolo 5"/>
          <p:cNvSpPr/>
          <p:nvPr/>
        </p:nvSpPr>
        <p:spPr>
          <a:xfrm>
            <a:off x="2051720" y="1249015"/>
            <a:ext cx="288032" cy="288032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ttangolo 8"/>
          <p:cNvSpPr/>
          <p:nvPr/>
        </p:nvSpPr>
        <p:spPr>
          <a:xfrm>
            <a:off x="2051720" y="1681063"/>
            <a:ext cx="288032" cy="288032"/>
          </a:xfrm>
          <a:prstGeom prst="rect">
            <a:avLst/>
          </a:prstGeom>
          <a:solidFill>
            <a:srgbClr val="92D05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ttangolo 9"/>
          <p:cNvSpPr/>
          <p:nvPr/>
        </p:nvSpPr>
        <p:spPr>
          <a:xfrm>
            <a:off x="2051720" y="2113111"/>
            <a:ext cx="288032" cy="288032"/>
          </a:xfrm>
          <a:prstGeom prst="rect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ttangolo 10"/>
          <p:cNvSpPr/>
          <p:nvPr/>
        </p:nvSpPr>
        <p:spPr>
          <a:xfrm>
            <a:off x="2051720" y="2545159"/>
            <a:ext cx="288032" cy="2880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CasellaDiTesto 7"/>
          <p:cNvSpPr txBox="1"/>
          <p:nvPr/>
        </p:nvSpPr>
        <p:spPr>
          <a:xfrm>
            <a:off x="2411760" y="124901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surface ionization mechanism</a:t>
            </a:r>
            <a:endParaRPr lang="en-US" sz="1400" u="sng" dirty="0"/>
          </a:p>
        </p:txBody>
      </p:sp>
      <p:sp>
        <p:nvSpPr>
          <p:cNvPr id="284" name="CasellaDiTesto 12"/>
          <p:cNvSpPr txBox="1"/>
          <p:nvPr/>
        </p:nvSpPr>
        <p:spPr>
          <a:xfrm>
            <a:off x="2411760" y="1681063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laser ionization mechanism</a:t>
            </a:r>
            <a:endParaRPr lang="en-US" sz="1400" u="sng" dirty="0"/>
          </a:p>
        </p:txBody>
      </p:sp>
      <p:sp>
        <p:nvSpPr>
          <p:cNvPr id="285" name="CasellaDiTesto 13"/>
          <p:cNvSpPr txBox="1"/>
          <p:nvPr/>
        </p:nvSpPr>
        <p:spPr>
          <a:xfrm>
            <a:off x="2411760" y="2113111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electron impact ionization mechanism</a:t>
            </a:r>
            <a:endParaRPr lang="en-US" sz="1400" u="sng" dirty="0"/>
          </a:p>
        </p:txBody>
      </p:sp>
      <p:sp>
        <p:nvSpPr>
          <p:cNvPr id="286" name="CasellaDiTesto 14"/>
          <p:cNvSpPr txBox="1"/>
          <p:nvPr/>
        </p:nvSpPr>
        <p:spPr>
          <a:xfrm>
            <a:off x="2411760" y="2545159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not extracted</a:t>
            </a:r>
            <a:endParaRPr lang="en-US" sz="1400" u="sng" dirty="0"/>
          </a:p>
        </p:txBody>
      </p:sp>
      <p:grpSp>
        <p:nvGrpSpPr>
          <p:cNvPr id="287" name="Gruppo 16"/>
          <p:cNvGrpSpPr/>
          <p:nvPr/>
        </p:nvGrpSpPr>
        <p:grpSpPr>
          <a:xfrm>
            <a:off x="179512" y="3146530"/>
            <a:ext cx="2696170" cy="2880000"/>
            <a:chOff x="255622" y="2636912"/>
            <a:chExt cx="2696170" cy="2880000"/>
          </a:xfrm>
          <a:effectLst>
            <a:reflection endPos="0" dist="50800" dir="5400000" sy="-100000" algn="bl" rotWithShape="0"/>
          </a:effectLst>
        </p:grpSpPr>
        <p:pic>
          <p:nvPicPr>
            <p:cNvPr id="288" name="Immagine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22" y="2636912"/>
              <a:ext cx="2696170" cy="28800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</p:pic>
        <p:sp>
          <p:nvSpPr>
            <p:cNvPr id="289" name="CasellaDiTesto 3"/>
            <p:cNvSpPr txBox="1"/>
            <p:nvPr/>
          </p:nvSpPr>
          <p:spPr>
            <a:xfrm>
              <a:off x="323808" y="2708920"/>
              <a:ext cx="2520000" cy="307777"/>
            </a:xfrm>
            <a:prstGeom prst="rect">
              <a:avLst/>
            </a:prstGeom>
            <a:solidFill>
              <a:schemeClr val="lt1">
                <a:alpha val="52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target + Re hot-</a:t>
              </a:r>
              <a:r>
                <a:rPr lang="it-IT" sz="1400" dirty="0" err="1" smtClean="0"/>
                <a:t>cavity</a:t>
              </a:r>
              <a:r>
                <a:rPr lang="it-IT" sz="1400" dirty="0" smtClean="0"/>
                <a:t> ion source</a:t>
              </a:r>
              <a:endParaRPr lang="it-IT" sz="1400" dirty="0"/>
            </a:p>
          </p:txBody>
        </p:sp>
      </p:grpSp>
      <p:grpSp>
        <p:nvGrpSpPr>
          <p:cNvPr id="290" name="Gruppo 19"/>
          <p:cNvGrpSpPr/>
          <p:nvPr/>
        </p:nvGrpSpPr>
        <p:grpSpPr>
          <a:xfrm>
            <a:off x="2987824" y="3186000"/>
            <a:ext cx="2696170" cy="2880000"/>
            <a:chOff x="3131840" y="2642460"/>
            <a:chExt cx="2696170" cy="2880000"/>
          </a:xfrm>
        </p:grpSpPr>
        <p:pic>
          <p:nvPicPr>
            <p:cNvPr id="291" name="Immagine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1840" y="2642460"/>
              <a:ext cx="2696170" cy="288000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</p:pic>
        <p:sp>
          <p:nvSpPr>
            <p:cNvPr id="292" name="CasellaDiTesto 18"/>
            <p:cNvSpPr txBox="1"/>
            <p:nvPr/>
          </p:nvSpPr>
          <p:spPr>
            <a:xfrm>
              <a:off x="3204128" y="2708920"/>
              <a:ext cx="2520000" cy="307777"/>
            </a:xfrm>
            <a:prstGeom prst="rect">
              <a:avLst/>
            </a:prstGeom>
            <a:solidFill>
              <a:schemeClr val="lt1">
                <a:alpha val="51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target + Ta hot-</a:t>
              </a:r>
              <a:r>
                <a:rPr lang="it-IT" sz="1400" dirty="0" err="1" smtClean="0"/>
                <a:t>cavity</a:t>
              </a:r>
              <a:r>
                <a:rPr lang="it-IT" sz="1400" dirty="0" smtClean="0"/>
                <a:t> ion source</a:t>
              </a:r>
              <a:endParaRPr lang="it-IT" sz="1400" dirty="0"/>
            </a:p>
          </p:txBody>
        </p:sp>
      </p:grpSp>
      <p:grpSp>
        <p:nvGrpSpPr>
          <p:cNvPr id="293" name="Gruppo 21"/>
          <p:cNvGrpSpPr/>
          <p:nvPr/>
        </p:nvGrpSpPr>
        <p:grpSpPr>
          <a:xfrm>
            <a:off x="5796136" y="3186000"/>
            <a:ext cx="3186383" cy="2880000"/>
            <a:chOff x="6732241" y="2648008"/>
            <a:chExt cx="3186383" cy="2880000"/>
          </a:xfrm>
        </p:grpSpPr>
        <p:pic>
          <p:nvPicPr>
            <p:cNvPr id="294" name="Immagine 1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2241" y="2648008"/>
              <a:ext cx="3186383" cy="2880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</p:pic>
        <p:sp>
          <p:nvSpPr>
            <p:cNvPr id="295" name="CasellaDiTesto 20"/>
            <p:cNvSpPr txBox="1"/>
            <p:nvPr/>
          </p:nvSpPr>
          <p:spPr>
            <a:xfrm>
              <a:off x="6786600" y="2708920"/>
              <a:ext cx="3060000" cy="307777"/>
            </a:xfrm>
            <a:prstGeom prst="rect">
              <a:avLst/>
            </a:prstGeom>
            <a:solidFill>
              <a:schemeClr val="lt1">
                <a:alpha val="5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/>
                <a:t>target + FEBIAD ion source</a:t>
              </a:r>
              <a:endParaRPr lang="it-IT" sz="1400" dirty="0"/>
            </a:p>
          </p:txBody>
        </p:sp>
      </p:grp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94133"/>
            <a:ext cx="71628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8293985" y="6399064"/>
            <a:ext cx="6885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WG-01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15603</TotalTime>
  <Words>1169</Words>
  <Application>Microsoft Office PowerPoint</Application>
  <PresentationFormat>Presentazione su schermo (4:3)</PresentationFormat>
  <Paragraphs>464</Paragraphs>
  <Slides>24</Slides>
  <Notes>15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ＭＳ Ｐゴシック</vt:lpstr>
      <vt:lpstr>Arial</vt:lpstr>
      <vt:lpstr>Arial Narrow</vt:lpstr>
      <vt:lpstr>Arial Rounded MT Bold</vt:lpstr>
      <vt:lpstr>Calibri</vt:lpstr>
      <vt:lpstr>Comic Sans MS</vt:lpstr>
      <vt:lpstr>Symbol</vt:lpstr>
      <vt:lpstr>Times New Roman</vt:lpstr>
      <vt:lpstr>Wingdings</vt:lpstr>
      <vt:lpstr>Tema di Office</vt:lpstr>
      <vt:lpstr>Personalizza struttura</vt:lpstr>
      <vt:lpstr>1_Personalizza struttura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On-line FE design RAD-HARD version </vt:lpstr>
      <vt:lpstr>Radiation damage test Use of the LENA reactor for material testing (collaboration under discussion..)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Alberto</dc:creator>
  <cp:lastModifiedBy>Alberto</cp:lastModifiedBy>
  <cp:revision>611</cp:revision>
  <dcterms:modified xsi:type="dcterms:W3CDTF">2014-05-26T11:20:18Z</dcterms:modified>
</cp:coreProperties>
</file>