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19"/>
  </p:notesMasterIdLst>
  <p:handoutMasterIdLst>
    <p:handoutMasterId r:id="rId20"/>
  </p:handoutMasterIdLst>
  <p:sldIdLst>
    <p:sldId id="257" r:id="rId4"/>
    <p:sldId id="268" r:id="rId5"/>
    <p:sldId id="273" r:id="rId6"/>
    <p:sldId id="269" r:id="rId7"/>
    <p:sldId id="270" r:id="rId8"/>
    <p:sldId id="271" r:id="rId9"/>
    <p:sldId id="259" r:id="rId10"/>
    <p:sldId id="267" r:id="rId11"/>
    <p:sldId id="258" r:id="rId12"/>
    <p:sldId id="266" r:id="rId13"/>
    <p:sldId id="260" r:id="rId14"/>
    <p:sldId id="261" r:id="rId15"/>
    <p:sldId id="262" r:id="rId16"/>
    <p:sldId id="26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AF0C-9C63-C643-9029-E3CE205AC1B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B950-AABA-5848-86BC-D54F007A1EB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9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B91E-9A52-6F41-A27D-F79B967BAD7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B1239-F7CA-9A4B-8FFA-A0E0BE26228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89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F8F0-1083-5745-A443-92FB007FAFBB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1A8-57EC-AF49-8DB3-43EA6A2D0261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02E7-93EA-7847-A69A-930457FD62D2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M3NeT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"/>
            <a:ext cx="9162000" cy="4880292"/>
          </a:xfrm>
          <a:prstGeom prst="rect">
            <a:avLst/>
          </a:prstGeom>
        </p:spPr>
      </p:pic>
      <p:pic>
        <p:nvPicPr>
          <p:cNvPr id="14" name="Picture 17" descr="Logo_FAU_DinA4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5754688"/>
            <a:ext cx="2755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ecap_logo_big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770" y="5728500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HESS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12" y="5733257"/>
            <a:ext cx="585175" cy="5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945" y="888457"/>
            <a:ext cx="8135937" cy="1619794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7944" y="3402013"/>
            <a:ext cx="4073470" cy="10795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aseline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Conference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Address,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2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D63E82-67DB-1144-97E7-BFC3D350D83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3B7CEA-63BF-7343-9787-11D322D82BC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F99C3E-91D4-7949-8CD2-8A137C3D10E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647098-512A-5442-A9B5-C4C63F24254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74FF55-73F7-294C-8D06-75D94DE01BC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67B703-B9E6-764E-9A3F-BA72B506958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A7FFE5-4BAB-BD4B-82B0-B8928743F40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A0BE-ECBA-B748-B9BD-CD96423C9422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47CB78-A61A-F443-BCBF-4D4E15B88CF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0A599-B4A3-404C-8118-024E9599D1C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61D097-AC5D-7646-808F-CF209555FC4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245FE5-CA05-8342-B225-9F3888FF7FF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600B1-A887-B94F-B8F5-D811B0D83B9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C74A9C-5996-5645-BA39-FD5818C6DDC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1606BA-0595-5242-8D36-39899F6D21D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F2D6C5-E271-564A-AC34-9364A47D539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2C1C2A-C280-5C4F-98E4-249A30CF50B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FD9F9F-EA06-4F4A-B521-DEACE1C6791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8939-7BF1-BA4D-BAAD-62B7ACE2DBED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0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E1B2F2-ECA9-D841-94B2-7C61B636C85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075890-ED92-D34C-AA48-A8C9746523E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740305-DF65-4947-B6FA-A20F9AE20A0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70D5CF-49DB-6F4E-8BE0-9C61BB444BB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151930"/>
            <a:ext cx="5411391" cy="3178969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38D25E-7AE7-2E48-926B-613CBCB3A9D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401-3928-4B44-AE80-65E4ABDAEEDA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8F72-708F-2542-9846-7F15CB083941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BB93-64CB-5D45-8F41-E981C541879F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4F64-8E94-324E-8EEC-0241695323FE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79A1-3071-FC4C-B5BB-2ABB212D90BA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643C-C9A3-2840-AC37-DE13D0757854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E03A-3927-704F-9F2F-70CC6FB5F80F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KM3NeT PSC Meeting, Portopalo 02.2014, Software and Computing, Kay Graf (ECAP)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9245-43BF-424A-A02A-94774963AA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4" tIns="32142" rIns="64284" bIns="32142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39EDAF5A-C02B-104C-99AF-BEDB8D1AC4A0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278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74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270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766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262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686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111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535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960" indent="-40178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3536156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151930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1" tIns="32140" rIns="64281" bIns="3214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00D8492D-3E87-5647-A309-9D4121ED7E7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proposal for the KM3NeT Computing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Pasquale Migliozzi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INFN - Napoli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 Scheme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Tier</a:t>
            </a:r>
            <a:r>
              <a:rPr lang="en-US" dirty="0"/>
              <a:t>-like structure, </a:t>
            </a:r>
            <a:r>
              <a:rPr lang="en-US" dirty="0" smtClean="0"/>
              <a:t>GRID </a:t>
            </a:r>
            <a:r>
              <a:rPr lang="en-US" dirty="0"/>
              <a:t>+ direct (batch) access</a:t>
            </a:r>
          </a:p>
          <a:p>
            <a:pPr lvl="0"/>
            <a:r>
              <a:rPr lang="en-US" dirty="0"/>
              <a:t>Tier-0: FR, IT at/near detector site: </a:t>
            </a:r>
            <a:br>
              <a:rPr lang="en-US" dirty="0"/>
            </a:br>
            <a:r>
              <a:rPr lang="en-US" dirty="0"/>
              <a:t>DAQ, short-time data storage, data transfer to permanent storage at Tier-1s</a:t>
            </a:r>
          </a:p>
          <a:p>
            <a:pPr lvl="0"/>
            <a:r>
              <a:rPr lang="en-US" dirty="0"/>
              <a:t>Tier-1: currently: CC-Lyon, CNAF, HOU CC, </a:t>
            </a:r>
            <a:r>
              <a:rPr lang="en-US" dirty="0" err="1"/>
              <a:t>ReCaS</a:t>
            </a:r>
            <a:r>
              <a:rPr lang="en-US" dirty="0"/>
              <a:t>, </a:t>
            </a:r>
            <a:r>
              <a:rPr lang="en-US" dirty="0" err="1" smtClean="0"/>
              <a:t>HellasGRID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permanent data storage (disk, tapes) at CC-Lyon and CNAF</a:t>
            </a:r>
          </a:p>
          <a:p>
            <a:pPr lvl="1"/>
            <a:r>
              <a:rPr lang="en-US" dirty="0"/>
              <a:t>data processing (CC-Lyon, </a:t>
            </a:r>
            <a:r>
              <a:rPr lang="en-US" dirty="0" err="1"/>
              <a:t>ReCaS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reprocessing (CC-Lyon, CNAF, </a:t>
            </a:r>
            <a:r>
              <a:rPr lang="en-US" dirty="0" err="1"/>
              <a:t>ReCaS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simulation (CC-Lyon, HOU, </a:t>
            </a:r>
            <a:r>
              <a:rPr lang="en-US" dirty="0" err="1"/>
              <a:t>ReCaS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transfer between the computing </a:t>
            </a:r>
            <a:r>
              <a:rPr lang="en-US" dirty="0" smtClean="0"/>
              <a:t>centers </a:t>
            </a:r>
            <a:r>
              <a:rPr lang="en-US" dirty="0"/>
              <a:t>based on </a:t>
            </a:r>
            <a:r>
              <a:rPr lang="en-US" dirty="0" smtClean="0"/>
              <a:t>GRID </a:t>
            </a:r>
            <a:r>
              <a:rPr lang="en-US" dirty="0"/>
              <a:t>(where applicable)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KM3NeT-ITA Computing Model –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27" r="-8027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KM3NeT-ITA Computing Model – </a:t>
            </a:r>
            <a:r>
              <a:rPr lang="en-US" dirty="0" smtClean="0">
                <a:solidFill>
                  <a:srgbClr val="FF0000"/>
                </a:solidFill>
              </a:rPr>
              <a:t>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8" b="-6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0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KM3NeT-ITA: User Access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9" r="-8639"/>
          <a:stretch>
            <a:fillRect/>
          </a:stretch>
        </p:blipFill>
        <p:spPr>
          <a:xfrm>
            <a:off x="627064" y="1651001"/>
            <a:ext cx="8135937" cy="47577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Ingredients to calculate the computing </a:t>
            </a:r>
            <a:r>
              <a:rPr lang="en-US" dirty="0" smtClean="0">
                <a:solidFill>
                  <a:srgbClr val="FF0000"/>
                </a:solidFill>
              </a:rPr>
              <a:t>requirements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25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</a:t>
            </a:r>
            <a:r>
              <a:rPr lang="en-US" dirty="0" smtClean="0"/>
              <a:t>ata: 250Hz and 1100Hz trigger rate (IT, FR site) – based on </a:t>
            </a:r>
            <a:r>
              <a:rPr lang="en-US" dirty="0" err="1" smtClean="0"/>
              <a:t>muon</a:t>
            </a:r>
            <a:r>
              <a:rPr lang="en-US" dirty="0" smtClean="0"/>
              <a:t> rates (&gt;100GeV), 100% trigger efficiency and purity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processing: scale ANTARES numbers</a:t>
            </a:r>
          </a:p>
          <a:p>
            <a:pPr lvl="2"/>
            <a:r>
              <a:rPr lang="en-US" dirty="0" smtClean="0"/>
              <a:t>all we have but we need to be resource efficient </a:t>
            </a:r>
            <a:br>
              <a:rPr lang="en-US" dirty="0" smtClean="0"/>
            </a:br>
            <a:r>
              <a:rPr lang="en-US" dirty="0" smtClean="0"/>
              <a:t>(don’t store data that can easily be re-calculated)</a:t>
            </a:r>
          </a:p>
          <a:p>
            <a:pPr lvl="1"/>
            <a:r>
              <a:rPr lang="en-US" dirty="0" smtClean="0"/>
              <a:t> MC: use numbers by the simulations WG</a:t>
            </a:r>
          </a:p>
          <a:p>
            <a:pPr lvl="1"/>
            <a:r>
              <a:rPr lang="en-US" dirty="0" smtClean="0"/>
              <a:t>CPUs are not a problem, disk/tape space might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do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Harmonize (symmetric) layout and data flow </a:t>
            </a:r>
            <a:br>
              <a:rPr lang="en-US" dirty="0" smtClean="0"/>
            </a:br>
            <a:r>
              <a:rPr lang="en-US" dirty="0" smtClean="0"/>
              <a:t>(in principle: no differences FR/IT)</a:t>
            </a:r>
          </a:p>
          <a:p>
            <a:r>
              <a:rPr lang="en-US" dirty="0" smtClean="0"/>
              <a:t>Add direct/batch access to CC-Lyon and HOU computing clusters</a:t>
            </a:r>
          </a:p>
          <a:p>
            <a:r>
              <a:rPr lang="en-US" dirty="0" smtClean="0"/>
              <a:t>Add “Tier-2s” (i.e. local computing clusters of institutes)</a:t>
            </a:r>
          </a:p>
          <a:p>
            <a:r>
              <a:rPr lang="en-US" dirty="0" smtClean="0"/>
              <a:t>Add networking requirements</a:t>
            </a:r>
          </a:p>
          <a:p>
            <a:pPr marL="975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/>
              <a:t>timeline: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draft of document until beginning of March</a:t>
            </a:r>
          </a:p>
          <a:p>
            <a:pPr lvl="1"/>
            <a:r>
              <a:rPr lang="en-US" dirty="0"/>
              <a:t>get approval of the collaboration</a:t>
            </a:r>
          </a:p>
          <a:p>
            <a:pPr lvl="1"/>
            <a:r>
              <a:rPr lang="en-US" dirty="0"/>
              <a:t>present at the APPEC computing meeting (mid of April, Bologna) </a:t>
            </a:r>
          </a:p>
          <a:p>
            <a:pPr lvl="1"/>
            <a:r>
              <a:rPr lang="en-US" dirty="0"/>
              <a:t>derive application for INFN commission </a:t>
            </a:r>
            <a:r>
              <a:rPr lang="en-US" dirty="0" smtClean="0"/>
              <a:t>II (for 2015, IT part)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B1D2-937F-6A4E-A97E-9611ED3B1FB4}" type="slidenum">
              <a:rPr lang="en-US"/>
              <a:pPr/>
              <a:t>2</a:t>
            </a:fld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4205883" y="8930"/>
            <a:ext cx="3098602" cy="6804422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1125143" y="-8930"/>
            <a:ext cx="2955727" cy="6884789"/>
          </a:xfrm>
          <a:prstGeom prst="rect">
            <a:avLst/>
          </a:prstGeom>
          <a:solidFill>
            <a:srgbClr val="C0EDFE">
              <a:alpha val="39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93626" y="-214312"/>
            <a:ext cx="0" cy="7224117"/>
          </a:xfrm>
          <a:prstGeom prst="line">
            <a:avLst/>
          </a:prstGeom>
          <a:noFill/>
          <a:ln w="38100" cap="flat">
            <a:solidFill>
              <a:srgbClr val="6E05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436439" y="-169664"/>
            <a:ext cx="1116" cy="7080126"/>
          </a:xfrm>
          <a:prstGeom prst="line">
            <a:avLst/>
          </a:prstGeom>
          <a:noFill/>
          <a:ln w="38100" cap="flat">
            <a:solidFill>
              <a:srgbClr val="6E05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818067" y="6465094"/>
            <a:ext cx="160734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1" tIns="32140" rIns="64281" bIns="32140">
            <a:prstTxWarp prst="textNoShape">
              <a:avLst/>
            </a:prstTxWarp>
          </a:bodyPr>
          <a:lstStyle/>
          <a:p>
            <a:fld id="{91EF4EDE-292F-C546-BC84-72D05D15E48F}" type="slidenum">
              <a:rPr lang="en-US" sz="1300">
                <a:ea typeface="Gill Sans" charset="0"/>
                <a:cs typeface="Gill Sans" charset="0"/>
              </a:rPr>
              <a:pPr/>
              <a:t>2</a:t>
            </a:fld>
            <a:endParaRPr lang="en-US" sz="1300" dirty="0">
              <a:ea typeface="Gill Sans" charset="0"/>
              <a:cs typeface="Gill Sans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041" y="1571628"/>
            <a:ext cx="5342186" cy="47595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" y="1902026"/>
            <a:ext cx="366117" cy="383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" y="3232550"/>
            <a:ext cx="366117" cy="383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" y="4643440"/>
            <a:ext cx="366117" cy="383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" y="6054331"/>
            <a:ext cx="366117" cy="38397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-866180"/>
            <a:ext cx="1278062" cy="34915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7359" y="5304234"/>
            <a:ext cx="1278062" cy="34915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21" name="Picture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9890" y="408533"/>
            <a:ext cx="4705945" cy="16252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3873" y="2277070"/>
            <a:ext cx="1276945" cy="34915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23" name="Rectangle 15"/>
          <p:cNvSpPr>
            <a:spLocks/>
          </p:cNvSpPr>
          <p:nvPr/>
        </p:nvSpPr>
        <p:spPr bwMode="auto">
          <a:xfrm>
            <a:off x="7331273" y="5420323"/>
            <a:ext cx="321469" cy="3839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4" name="Rectangle 16"/>
          <p:cNvSpPr>
            <a:spLocks/>
          </p:cNvSpPr>
          <p:nvPr/>
        </p:nvSpPr>
        <p:spPr bwMode="auto">
          <a:xfrm>
            <a:off x="8599290" y="5420323"/>
            <a:ext cx="321469" cy="3839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rot="10800000" flipH="1">
            <a:off x="6143626" y="1446609"/>
            <a:ext cx="607219" cy="580430"/>
          </a:xfrm>
          <a:prstGeom prst="line">
            <a:avLst/>
          </a:prstGeom>
          <a:noFill/>
          <a:ln w="76200" cap="flat">
            <a:solidFill>
              <a:srgbClr val="66B132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rot="10800000">
            <a:off x="928687" y="1454424"/>
            <a:ext cx="1785938" cy="1385217"/>
          </a:xfrm>
          <a:prstGeom prst="line">
            <a:avLst/>
          </a:prstGeom>
          <a:noFill/>
          <a:ln w="762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1575848" y="162550"/>
            <a:ext cx="2476996" cy="5232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ea typeface="Gill Sans" charset="0"/>
                <a:cs typeface="Gill Sans" charset="0"/>
              </a:rPr>
              <a:t>24 KM3NeT Strings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18 </a:t>
            </a:r>
            <a:r>
              <a:rPr lang="en-US" sz="1300" dirty="0" err="1">
                <a:ea typeface="Gill Sans" charset="0"/>
                <a:cs typeface="Gill Sans" charset="0"/>
              </a:rPr>
              <a:t>MultiPMT</a:t>
            </a:r>
            <a:r>
              <a:rPr lang="en-US" sz="1300" dirty="0">
                <a:ea typeface="Gill Sans" charset="0"/>
                <a:cs typeface="Gill Sans" charset="0"/>
              </a:rPr>
              <a:t> OMs with 31  3” </a:t>
            </a:r>
            <a:r>
              <a:rPr lang="en-US" sz="1300" dirty="0" err="1">
                <a:ea typeface="Gill Sans" charset="0"/>
                <a:cs typeface="Gill Sans" charset="0"/>
              </a:rPr>
              <a:t>PMTs</a:t>
            </a:r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17428" name="Oval 20"/>
          <p:cNvSpPr>
            <a:spLocks/>
          </p:cNvSpPr>
          <p:nvPr/>
        </p:nvSpPr>
        <p:spPr bwMode="auto">
          <a:xfrm flipH="1">
            <a:off x="1190992" y="109543"/>
            <a:ext cx="285750" cy="285750"/>
          </a:xfrm>
          <a:prstGeom prst="ellipse">
            <a:avLst/>
          </a:prstGeom>
          <a:solidFill>
            <a:srgbClr val="D90B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4590977" y="142875"/>
            <a:ext cx="2661047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100" dirty="0">
                <a:ea typeface="Gill Sans" charset="0"/>
                <a:cs typeface="Gill Sans" charset="0"/>
              </a:rPr>
              <a:t>8 KM3NeT-Ita Towers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14 Floors with 6 OMs-10”PMT each </a:t>
            </a:r>
          </a:p>
        </p:txBody>
      </p:sp>
      <p:sp>
        <p:nvSpPr>
          <p:cNvPr id="17430" name="Oval 22"/>
          <p:cNvSpPr>
            <a:spLocks/>
          </p:cNvSpPr>
          <p:nvPr/>
        </p:nvSpPr>
        <p:spPr bwMode="auto">
          <a:xfrm flipH="1">
            <a:off x="4259461" y="205383"/>
            <a:ext cx="285750" cy="285750"/>
          </a:xfrm>
          <a:prstGeom prst="ellipse">
            <a:avLst/>
          </a:prstGeom>
          <a:solidFill>
            <a:srgbClr val="66B13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1" name="Rectangle 23"/>
          <p:cNvSpPr>
            <a:spLocks/>
          </p:cNvSpPr>
          <p:nvPr/>
        </p:nvSpPr>
        <p:spPr bwMode="auto">
          <a:xfrm>
            <a:off x="1643495" y="6453911"/>
            <a:ext cx="3216098" cy="28132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D90B00"/>
                </a:solidFill>
                <a:ea typeface="Gill Sans" charset="0"/>
                <a:cs typeface="Gill Sans" charset="0"/>
              </a:rPr>
              <a:t>since the beginning of 2015</a:t>
            </a:r>
          </a:p>
        </p:txBody>
      </p:sp>
      <p:sp>
        <p:nvSpPr>
          <p:cNvPr id="17432" name="Rectangle 24"/>
          <p:cNvSpPr>
            <a:spLocks/>
          </p:cNvSpPr>
          <p:nvPr/>
        </p:nvSpPr>
        <p:spPr bwMode="auto">
          <a:xfrm>
            <a:off x="1093355" y="5757397"/>
            <a:ext cx="3700888" cy="28132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  <a:ea typeface="Gill Sans" charset="0"/>
                <a:cs typeface="Gill Sans" charset="0"/>
              </a:rPr>
              <a:t>Foot print @ Capo Passero Site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937617" y="2268141"/>
            <a:ext cx="0" cy="1053703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4" name="Rectangle 26"/>
          <p:cNvSpPr>
            <a:spLocks/>
          </p:cNvSpPr>
          <p:nvPr/>
        </p:nvSpPr>
        <p:spPr bwMode="auto">
          <a:xfrm>
            <a:off x="1038684" y="2686038"/>
            <a:ext cx="346249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36 </a:t>
            </a:r>
            <a:r>
              <a:rPr lang="en-US" sz="1300" dirty="0" err="1">
                <a:ea typeface="Gill Sans" charset="0"/>
                <a:cs typeface="Gill Sans" charset="0"/>
              </a:rPr>
              <a:t>m</a:t>
            </a:r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rot="10800000" flipH="1">
            <a:off x="7590237" y="2044902"/>
            <a:ext cx="1071563" cy="195337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6" name="Rectangle 28"/>
          <p:cNvSpPr>
            <a:spLocks/>
          </p:cNvSpPr>
          <p:nvPr/>
        </p:nvSpPr>
        <p:spPr bwMode="auto">
          <a:xfrm>
            <a:off x="7960638" y="1886831"/>
            <a:ext cx="258209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8 </a:t>
            </a:r>
            <a:r>
              <a:rPr lang="en-US" sz="1300" dirty="0" err="1">
                <a:ea typeface="Gill Sans" charset="0"/>
                <a:cs typeface="Gill Sans" charset="0"/>
              </a:rPr>
              <a:t>m</a:t>
            </a:r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17437" name="Rectangle 29"/>
          <p:cNvSpPr>
            <a:spLocks/>
          </p:cNvSpPr>
          <p:nvPr/>
        </p:nvSpPr>
        <p:spPr bwMode="auto">
          <a:xfrm>
            <a:off x="7535031" y="3922800"/>
            <a:ext cx="346249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20 </a:t>
            </a:r>
            <a:r>
              <a:rPr lang="en-US" sz="1300" dirty="0" err="1">
                <a:ea typeface="Gill Sans" charset="0"/>
                <a:cs typeface="Gill Sans" charset="0"/>
              </a:rPr>
              <a:t>m</a:t>
            </a:r>
            <a:endParaRPr lang="en-US" sz="1300" dirty="0">
              <a:ea typeface="Gill Sans" charset="0"/>
              <a:cs typeface="Gill Sans" charset="0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7438430" y="2553891"/>
            <a:ext cx="0" cy="2848570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arrow" w="med" len="med"/>
            <a:tailEnd type="arrow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39" name="Picture 3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2" y="162550"/>
            <a:ext cx="1518047" cy="16073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C98C-5C8A-E146-8165-C994FD46AD1A}" type="slidenum">
              <a:rPr lang="en-US"/>
              <a:pPr/>
              <a:t>3</a:t>
            </a:fld>
            <a:endParaRPr lang="en-US"/>
          </a:p>
        </p:txBody>
      </p:sp>
      <p:sp>
        <p:nvSpPr>
          <p:cNvPr id="22529" name="Line 1"/>
          <p:cNvSpPr>
            <a:spLocks noChangeShapeType="1"/>
          </p:cNvSpPr>
          <p:nvPr/>
        </p:nvSpPr>
        <p:spPr bwMode="auto">
          <a:xfrm rot="10800000" flipH="1">
            <a:off x="4420195" y="1526976"/>
            <a:ext cx="0" cy="4697016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232173" y="-4465"/>
            <a:ext cx="8822531" cy="7947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700" b="1" i="1" dirty="0">
                <a:solidFill>
                  <a:srgbClr val="1A1A1A"/>
                </a:solidFill>
                <a:ea typeface="Gill Sans" charset="0"/>
                <a:cs typeface="Gill Sans" charset="0"/>
              </a:rPr>
              <a:t>Optical</a:t>
            </a:r>
            <a:r>
              <a:rPr lang="en-US" sz="2700" b="1" dirty="0">
                <a:solidFill>
                  <a:srgbClr val="1A1A1A"/>
                </a:solidFill>
                <a:ea typeface="Gill Sans" charset="0"/>
                <a:cs typeface="Gill Sans" charset="0"/>
              </a:rPr>
              <a:t> </a:t>
            </a:r>
            <a:r>
              <a:rPr lang="en-US" sz="2700" b="1" dirty="0" err="1">
                <a:solidFill>
                  <a:srgbClr val="1A1A1A"/>
                </a:solidFill>
                <a:ea typeface="Gill Sans" charset="0"/>
                <a:cs typeface="Gill Sans" charset="0"/>
              </a:rPr>
              <a:t>TriDAS</a:t>
            </a:r>
            <a:r>
              <a:rPr lang="en-US" sz="2700" b="1" dirty="0">
                <a:solidFill>
                  <a:srgbClr val="1A1A1A"/>
                </a:solidFill>
                <a:ea typeface="Gill Sans" charset="0"/>
                <a:cs typeface="Gill Sans" charset="0"/>
              </a:rPr>
              <a:t> framework: </a:t>
            </a:r>
            <a:r>
              <a:rPr lang="en-US" sz="2200" dirty="0">
                <a:solidFill>
                  <a:srgbClr val="1A1A1A"/>
                </a:solidFill>
                <a:ea typeface="Gill Sans" charset="0"/>
                <a:cs typeface="Gill Sans" charset="0"/>
              </a:rPr>
              <a:t>trigger on a full detector snapshot (the 200 ms  Time Slice)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8318" y="1946676"/>
            <a:ext cx="3464719" cy="2786063"/>
            <a:chOff x="0" y="0"/>
            <a:chExt cx="3104" cy="2496"/>
          </a:xfrm>
        </p:grpSpPr>
        <p:pic>
          <p:nvPicPr>
            <p:cNvPr id="22531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6"/>
              <a:ext cx="3104" cy="23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2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" y="-24"/>
              <a:ext cx="1624" cy="254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3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5" y="645"/>
              <a:ext cx="232" cy="4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4" name="Picture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9" y="1358"/>
              <a:ext cx="216" cy="109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5" name="Picture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7" y="1811"/>
              <a:ext cx="408" cy="3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6" name="Picture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2" y="584"/>
              <a:ext cx="544" cy="37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2537" name="Picture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49" y="982"/>
              <a:ext cx="568" cy="3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2539" name="Line 11"/>
          <p:cNvSpPr>
            <a:spLocks noChangeShapeType="1"/>
          </p:cNvSpPr>
          <p:nvPr/>
        </p:nvSpPr>
        <p:spPr bwMode="auto">
          <a:xfrm rot="10800000" flipH="1">
            <a:off x="4393406" y="1338337"/>
            <a:ext cx="660797" cy="1004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2419950" y="1687712"/>
            <a:ext cx="1044773" cy="116978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4464" y="10165"/>
              </a:cxn>
              <a:cxn ang="0">
                <a:pos x="8208" y="1747"/>
              </a:cxn>
              <a:cxn ang="0">
                <a:pos x="13248" y="159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4464" y="10165"/>
                </a:lnTo>
                <a:lnTo>
                  <a:pt x="8208" y="1747"/>
                </a:lnTo>
                <a:lnTo>
                  <a:pt x="13248" y="15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rgbClr val="2B4714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1446609" y="2384230"/>
            <a:ext cx="2009180" cy="267891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1195" y="10560"/>
              </a:cxn>
              <a:cxn ang="0">
                <a:pos x="2206" y="3840"/>
              </a:cxn>
              <a:cxn ang="0">
                <a:pos x="3309" y="2400"/>
              </a:cxn>
              <a:cxn ang="0">
                <a:pos x="5515" y="1440"/>
              </a:cxn>
              <a:cxn ang="0">
                <a:pos x="9283" y="0"/>
              </a:cxn>
              <a:cxn ang="0">
                <a:pos x="11857" y="0"/>
              </a:cxn>
              <a:cxn ang="0">
                <a:pos x="15534" y="1440"/>
              </a:cxn>
              <a:cxn ang="0">
                <a:pos x="17004" y="5760"/>
              </a:cxn>
              <a:cxn ang="0">
                <a:pos x="18659" y="8640"/>
              </a:cxn>
              <a:cxn ang="0">
                <a:pos x="20497" y="9120"/>
              </a:cxn>
              <a:cxn ang="0">
                <a:pos x="21600" y="816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195" y="10560"/>
                </a:lnTo>
                <a:lnTo>
                  <a:pt x="2206" y="3840"/>
                </a:lnTo>
                <a:lnTo>
                  <a:pt x="3309" y="2400"/>
                </a:lnTo>
                <a:lnTo>
                  <a:pt x="5515" y="1440"/>
                </a:lnTo>
                <a:lnTo>
                  <a:pt x="9283" y="0"/>
                </a:lnTo>
                <a:lnTo>
                  <a:pt x="11857" y="0"/>
                </a:lnTo>
                <a:lnTo>
                  <a:pt x="15534" y="1440"/>
                </a:lnTo>
                <a:lnTo>
                  <a:pt x="17004" y="5760"/>
                </a:lnTo>
                <a:lnTo>
                  <a:pt x="18659" y="8640"/>
                </a:lnTo>
                <a:lnTo>
                  <a:pt x="20497" y="9120"/>
                </a:lnTo>
                <a:lnTo>
                  <a:pt x="21600" y="8160"/>
                </a:lnTo>
              </a:path>
            </a:pathLst>
          </a:custGeom>
          <a:noFill/>
          <a:ln w="25400" cap="flat">
            <a:solidFill>
              <a:srgbClr val="66008D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2071688" y="3330774"/>
            <a:ext cx="1366242" cy="1071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39" y="745"/>
              </a:cxn>
              <a:cxn ang="0">
                <a:pos x="7402" y="745"/>
              </a:cxn>
              <a:cxn ang="0">
                <a:pos x="11528" y="745"/>
              </a:cxn>
              <a:cxn ang="0">
                <a:pos x="13955" y="5959"/>
              </a:cxn>
              <a:cxn ang="0">
                <a:pos x="16989" y="15641"/>
              </a:cxn>
              <a:cxn ang="0">
                <a:pos x="19780" y="21600"/>
              </a:cxn>
              <a:cxn ang="0">
                <a:pos x="21600" y="20855"/>
              </a:cxn>
              <a:cxn ang="0">
                <a:pos x="21600" y="2085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339" y="745"/>
                </a:lnTo>
                <a:lnTo>
                  <a:pt x="7402" y="745"/>
                </a:lnTo>
                <a:lnTo>
                  <a:pt x="11528" y="745"/>
                </a:lnTo>
                <a:lnTo>
                  <a:pt x="13955" y="5959"/>
                </a:lnTo>
                <a:lnTo>
                  <a:pt x="16989" y="15641"/>
                </a:lnTo>
                <a:lnTo>
                  <a:pt x="19780" y="21600"/>
                </a:lnTo>
                <a:lnTo>
                  <a:pt x="21600" y="20855"/>
                </a:lnTo>
              </a:path>
            </a:pathLst>
          </a:custGeom>
          <a:noFill/>
          <a:ln w="25400" cap="flat">
            <a:solidFill>
              <a:srgbClr val="C97100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348383" y="4063008"/>
            <a:ext cx="2089547" cy="11965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2" y="3990"/>
              </a:cxn>
              <a:cxn ang="0">
                <a:pos x="1829" y="6741"/>
              </a:cxn>
              <a:cxn ang="0">
                <a:pos x="3919" y="12107"/>
              </a:cxn>
              <a:cxn ang="0">
                <a:pos x="7665" y="13896"/>
              </a:cxn>
              <a:cxn ang="0">
                <a:pos x="12194" y="16785"/>
              </a:cxn>
              <a:cxn ang="0">
                <a:pos x="13500" y="19399"/>
              </a:cxn>
              <a:cxn ang="0">
                <a:pos x="15416" y="20775"/>
              </a:cxn>
              <a:cxn ang="0">
                <a:pos x="19510" y="2160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132" y="3990"/>
                </a:lnTo>
                <a:lnTo>
                  <a:pt x="1829" y="6741"/>
                </a:lnTo>
                <a:lnTo>
                  <a:pt x="3919" y="12107"/>
                </a:lnTo>
                <a:lnTo>
                  <a:pt x="7665" y="13896"/>
                </a:lnTo>
                <a:lnTo>
                  <a:pt x="12194" y="16785"/>
                </a:lnTo>
                <a:lnTo>
                  <a:pt x="13500" y="19399"/>
                </a:lnTo>
                <a:lnTo>
                  <a:pt x="15416" y="20775"/>
                </a:lnTo>
                <a:lnTo>
                  <a:pt x="19510" y="2160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D90B00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1872350" y="1605090"/>
            <a:ext cx="129354" cy="28132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µ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411266" y="1535906"/>
            <a:ext cx="634008" cy="3830836"/>
            <a:chOff x="0" y="0"/>
            <a:chExt cx="568" cy="3432"/>
          </a:xfrm>
        </p:grpSpPr>
        <p:sp>
          <p:nvSpPr>
            <p:cNvPr id="22545" name="Rectangle 17"/>
            <p:cNvSpPr>
              <a:spLocks/>
            </p:cNvSpPr>
            <p:nvPr/>
          </p:nvSpPr>
          <p:spPr bwMode="auto">
            <a:xfrm>
              <a:off x="0" y="0"/>
              <a:ext cx="568" cy="232"/>
            </a:xfrm>
            <a:prstGeom prst="rect">
              <a:avLst/>
            </a:prstGeom>
            <a:solidFill>
              <a:srgbClr val="2B4714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46" name="Rectangle 18"/>
            <p:cNvSpPr>
              <a:spLocks/>
            </p:cNvSpPr>
            <p:nvPr/>
          </p:nvSpPr>
          <p:spPr bwMode="auto">
            <a:xfrm>
              <a:off x="0" y="800"/>
              <a:ext cx="568" cy="232"/>
            </a:xfrm>
            <a:prstGeom prst="rect">
              <a:avLst/>
            </a:prstGeom>
            <a:solidFill>
              <a:srgbClr val="4D0069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47" name="Rectangle 19"/>
            <p:cNvSpPr>
              <a:spLocks/>
            </p:cNvSpPr>
            <p:nvPr/>
          </p:nvSpPr>
          <p:spPr bwMode="auto">
            <a:xfrm>
              <a:off x="0" y="1600"/>
              <a:ext cx="568" cy="232"/>
            </a:xfrm>
            <a:prstGeom prst="rect">
              <a:avLst/>
            </a:prstGeom>
            <a:solidFill>
              <a:srgbClr val="C971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48" name="Rectangle 20"/>
            <p:cNvSpPr>
              <a:spLocks/>
            </p:cNvSpPr>
            <p:nvPr/>
          </p:nvSpPr>
          <p:spPr bwMode="auto">
            <a:xfrm>
              <a:off x="0" y="3200"/>
              <a:ext cx="568" cy="232"/>
            </a:xfrm>
            <a:prstGeom prst="rect">
              <a:avLst/>
            </a:prstGeom>
            <a:solidFill>
              <a:srgbClr val="A408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49" name="Rectangle 21"/>
            <p:cNvSpPr>
              <a:spLocks/>
            </p:cNvSpPr>
            <p:nvPr/>
          </p:nvSpPr>
          <p:spPr bwMode="auto">
            <a:xfrm>
              <a:off x="0" y="2400"/>
              <a:ext cx="568" cy="232"/>
            </a:xfrm>
            <a:prstGeom prst="rect">
              <a:avLst/>
            </a:prstGeom>
            <a:solidFill>
              <a:srgbClr val="002D99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2551" name="Rectangle 23"/>
          <p:cNvSpPr>
            <a:spLocks/>
          </p:cNvSpPr>
          <p:nvPr/>
        </p:nvSpPr>
        <p:spPr bwMode="auto">
          <a:xfrm>
            <a:off x="4333891" y="659289"/>
            <a:ext cx="775484" cy="57451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ΔT</a:t>
            </a:r>
          </a:p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200 ms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223128" y="1230789"/>
            <a:ext cx="979654" cy="57451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event ΔT</a:t>
            </a:r>
          </a:p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~ O(1 µ</a:t>
            </a:r>
            <a:r>
              <a:rPr lang="en-US" sz="17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s</a:t>
            </a: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)</a:t>
            </a:r>
          </a:p>
        </p:txBody>
      </p:sp>
      <p:sp>
        <p:nvSpPr>
          <p:cNvPr id="22553" name="Rectangle 25"/>
          <p:cNvSpPr>
            <a:spLocks/>
          </p:cNvSpPr>
          <p:nvPr/>
        </p:nvSpPr>
        <p:spPr bwMode="auto">
          <a:xfrm>
            <a:off x="3705820" y="1535906"/>
            <a:ext cx="634008" cy="258961"/>
          </a:xfrm>
          <a:prstGeom prst="rect">
            <a:avLst/>
          </a:prstGeom>
          <a:solidFill>
            <a:srgbClr val="2B4714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4" name="Rectangle 26"/>
          <p:cNvSpPr>
            <a:spLocks/>
          </p:cNvSpPr>
          <p:nvPr/>
        </p:nvSpPr>
        <p:spPr bwMode="auto">
          <a:xfrm>
            <a:off x="3705820" y="2428876"/>
            <a:ext cx="634008" cy="258961"/>
          </a:xfrm>
          <a:prstGeom prst="rect">
            <a:avLst/>
          </a:prstGeom>
          <a:solidFill>
            <a:srgbClr val="4D0069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3705820" y="3321844"/>
            <a:ext cx="634008" cy="258961"/>
          </a:xfrm>
          <a:prstGeom prst="rect">
            <a:avLst/>
          </a:prstGeom>
          <a:solidFill>
            <a:srgbClr val="C97100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6" name="Rectangle 28"/>
          <p:cNvSpPr>
            <a:spLocks/>
          </p:cNvSpPr>
          <p:nvPr/>
        </p:nvSpPr>
        <p:spPr bwMode="auto">
          <a:xfrm>
            <a:off x="3705820" y="5107781"/>
            <a:ext cx="634008" cy="258961"/>
          </a:xfrm>
          <a:prstGeom prst="rect">
            <a:avLst/>
          </a:prstGeom>
          <a:solidFill>
            <a:srgbClr val="A40800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3705820" y="4214812"/>
            <a:ext cx="634008" cy="258961"/>
          </a:xfrm>
          <a:prstGeom prst="rect">
            <a:avLst/>
          </a:prstGeom>
          <a:solidFill>
            <a:srgbClr val="002D99">
              <a:alpha val="5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732234" y="3402211"/>
            <a:ext cx="2723555" cy="9108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89" y="0"/>
              </a:cxn>
              <a:cxn ang="0">
                <a:pos x="3954" y="186"/>
              </a:cxn>
              <a:cxn ang="0">
                <a:pos x="5784" y="2979"/>
              </a:cxn>
              <a:cxn ang="0">
                <a:pos x="9299" y="5400"/>
              </a:cxn>
              <a:cxn ang="0">
                <a:pos x="11056" y="7634"/>
              </a:cxn>
              <a:cxn ang="0">
                <a:pos x="14424" y="13779"/>
              </a:cxn>
              <a:cxn ang="0">
                <a:pos x="15962" y="18062"/>
              </a:cxn>
              <a:cxn ang="0">
                <a:pos x="17060" y="20855"/>
              </a:cxn>
              <a:cxn ang="0">
                <a:pos x="18378" y="21041"/>
              </a:cxn>
              <a:cxn ang="0">
                <a:pos x="21088" y="2160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489" y="0"/>
                </a:lnTo>
                <a:lnTo>
                  <a:pt x="3954" y="186"/>
                </a:lnTo>
                <a:lnTo>
                  <a:pt x="5784" y="2979"/>
                </a:lnTo>
                <a:lnTo>
                  <a:pt x="9299" y="5400"/>
                </a:lnTo>
                <a:lnTo>
                  <a:pt x="11056" y="7634"/>
                </a:lnTo>
                <a:lnTo>
                  <a:pt x="14424" y="13779"/>
                </a:lnTo>
                <a:lnTo>
                  <a:pt x="15962" y="18062"/>
                </a:lnTo>
                <a:lnTo>
                  <a:pt x="17060" y="20855"/>
                </a:lnTo>
                <a:lnTo>
                  <a:pt x="18378" y="21041"/>
                </a:lnTo>
                <a:lnTo>
                  <a:pt x="21088" y="2160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002D99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59" name="Rectangle 31"/>
          <p:cNvSpPr>
            <a:spLocks/>
          </p:cNvSpPr>
          <p:nvPr/>
        </p:nvSpPr>
        <p:spPr bwMode="auto">
          <a:xfrm>
            <a:off x="4569271" y="6325360"/>
            <a:ext cx="346249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422"/>
              </a:spcBef>
            </a:pPr>
            <a:r>
              <a:rPr lang="en-US" sz="17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TS</a:t>
            </a:r>
            <a:r>
              <a:rPr lang="en-US" sz="1700" i="1" baseline="-60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i</a:t>
            </a:r>
            <a:endParaRPr lang="en-US" sz="1700" i="1" baseline="-6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2560" name="Rectangle 32"/>
          <p:cNvSpPr>
            <a:spLocks/>
          </p:cNvSpPr>
          <p:nvPr/>
        </p:nvSpPr>
        <p:spPr bwMode="auto">
          <a:xfrm>
            <a:off x="3779907" y="6329824"/>
            <a:ext cx="494279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TS</a:t>
            </a:r>
            <a:r>
              <a:rPr lang="en-US" sz="1700" i="1" baseline="-60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i+1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3696890" y="6232922"/>
            <a:ext cx="172343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057567" y="6285175"/>
            <a:ext cx="411853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422"/>
              </a:spcBef>
            </a:pPr>
            <a:r>
              <a:rPr lang="en-US" sz="17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time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500438" y="1455543"/>
            <a:ext cx="1705570" cy="774651"/>
            <a:chOff x="0" y="0"/>
            <a:chExt cx="1528" cy="694"/>
          </a:xfrm>
        </p:grpSpPr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0" y="0"/>
              <a:ext cx="1528" cy="47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64" name="Rectangle 36"/>
            <p:cNvSpPr>
              <a:spLocks/>
            </p:cNvSpPr>
            <p:nvPr/>
          </p:nvSpPr>
          <p:spPr bwMode="auto">
            <a:xfrm>
              <a:off x="78" y="418"/>
              <a:ext cx="424" cy="2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Gill Sans" charset="0"/>
                  <a:cs typeface="Gill Sans" charset="0"/>
                </a:rPr>
                <a:t>HM</a:t>
              </a:r>
              <a:r>
                <a:rPr lang="en-US" sz="2000" baseline="-6000" dirty="0">
                  <a:ea typeface="Gill Sans" charset="0"/>
                  <a:cs typeface="Gill Sans" charset="0"/>
                </a:rPr>
                <a:t>0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500438" y="2330652"/>
            <a:ext cx="1705570" cy="774651"/>
            <a:chOff x="0" y="0"/>
            <a:chExt cx="1528" cy="694"/>
          </a:xfrm>
        </p:grpSpPr>
        <p:sp>
          <p:nvSpPr>
            <p:cNvPr id="22566" name="Rectangle 38"/>
            <p:cNvSpPr>
              <a:spLocks/>
            </p:cNvSpPr>
            <p:nvPr/>
          </p:nvSpPr>
          <p:spPr bwMode="auto">
            <a:xfrm>
              <a:off x="0" y="0"/>
              <a:ext cx="1528" cy="47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67" name="Rectangle 39"/>
            <p:cNvSpPr>
              <a:spLocks/>
            </p:cNvSpPr>
            <p:nvPr/>
          </p:nvSpPr>
          <p:spPr bwMode="auto">
            <a:xfrm>
              <a:off x="78" y="418"/>
              <a:ext cx="424" cy="2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Gill Sans" charset="0"/>
                  <a:cs typeface="Gill Sans" charset="0"/>
                </a:rPr>
                <a:t>HM</a:t>
              </a:r>
              <a:r>
                <a:rPr lang="en-US" sz="2000" baseline="-6000" dirty="0">
                  <a:ea typeface="Gill Sans" charset="0"/>
                  <a:cs typeface="Gill Sans" charset="0"/>
                </a:rPr>
                <a:t>1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500438" y="3250410"/>
            <a:ext cx="1705570" cy="774651"/>
            <a:chOff x="0" y="0"/>
            <a:chExt cx="1528" cy="694"/>
          </a:xfrm>
        </p:grpSpPr>
        <p:sp>
          <p:nvSpPr>
            <p:cNvPr id="22569" name="Rectangle 41"/>
            <p:cNvSpPr>
              <a:spLocks/>
            </p:cNvSpPr>
            <p:nvPr/>
          </p:nvSpPr>
          <p:spPr bwMode="auto">
            <a:xfrm>
              <a:off x="0" y="0"/>
              <a:ext cx="1528" cy="47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70" name="Rectangle 42"/>
            <p:cNvSpPr>
              <a:spLocks/>
            </p:cNvSpPr>
            <p:nvPr/>
          </p:nvSpPr>
          <p:spPr bwMode="auto">
            <a:xfrm>
              <a:off x="78" y="418"/>
              <a:ext cx="424" cy="2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Gill Sans" charset="0"/>
                  <a:cs typeface="Gill Sans" charset="0"/>
                </a:rPr>
                <a:t>HM</a:t>
              </a:r>
              <a:r>
                <a:rPr lang="en-US" sz="2000" baseline="-6000" dirty="0">
                  <a:ea typeface="Gill Sans" charset="0"/>
                  <a:cs typeface="Gill Sans" charset="0"/>
                </a:rPr>
                <a:t>2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500438" y="4152309"/>
            <a:ext cx="1705570" cy="774651"/>
            <a:chOff x="0" y="0"/>
            <a:chExt cx="1528" cy="694"/>
          </a:xfrm>
        </p:grpSpPr>
        <p:sp>
          <p:nvSpPr>
            <p:cNvPr id="22572" name="Rectangle 44"/>
            <p:cNvSpPr>
              <a:spLocks/>
            </p:cNvSpPr>
            <p:nvPr/>
          </p:nvSpPr>
          <p:spPr bwMode="auto">
            <a:xfrm>
              <a:off x="0" y="0"/>
              <a:ext cx="1528" cy="47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73" name="Rectangle 45"/>
            <p:cNvSpPr>
              <a:spLocks/>
            </p:cNvSpPr>
            <p:nvPr/>
          </p:nvSpPr>
          <p:spPr bwMode="auto">
            <a:xfrm>
              <a:off x="78" y="418"/>
              <a:ext cx="424" cy="2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Gill Sans" charset="0"/>
                  <a:cs typeface="Gill Sans" charset="0"/>
                </a:rPr>
                <a:t>HM</a:t>
              </a:r>
              <a:r>
                <a:rPr lang="en-US" sz="2000" baseline="-6000" dirty="0">
                  <a:ea typeface="Gill Sans" charset="0"/>
                  <a:cs typeface="Gill Sans" charset="0"/>
                </a:rPr>
                <a:t>3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500438" y="5036348"/>
            <a:ext cx="1705570" cy="774651"/>
            <a:chOff x="0" y="0"/>
            <a:chExt cx="1528" cy="694"/>
          </a:xfrm>
        </p:grpSpPr>
        <p:sp>
          <p:nvSpPr>
            <p:cNvPr id="22575" name="Rectangle 47"/>
            <p:cNvSpPr>
              <a:spLocks/>
            </p:cNvSpPr>
            <p:nvPr/>
          </p:nvSpPr>
          <p:spPr bwMode="auto">
            <a:xfrm>
              <a:off x="0" y="0"/>
              <a:ext cx="1528" cy="472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76" name="Rectangle 48"/>
            <p:cNvSpPr>
              <a:spLocks/>
            </p:cNvSpPr>
            <p:nvPr/>
          </p:nvSpPr>
          <p:spPr bwMode="auto">
            <a:xfrm>
              <a:off x="78" y="418"/>
              <a:ext cx="424" cy="2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Gill Sans" charset="0"/>
                  <a:cs typeface="Gill Sans" charset="0"/>
                </a:rPr>
                <a:t>HM</a:t>
              </a:r>
              <a:r>
                <a:rPr lang="en-US" sz="2000" baseline="-6000" dirty="0">
                  <a:ea typeface="Gill Sans" charset="0"/>
                  <a:cs typeface="Gill Sans" charset="0"/>
                </a:rPr>
                <a:t>4</a:t>
              </a:r>
            </a:p>
          </p:txBody>
        </p:sp>
      </p:grpSp>
      <p:sp>
        <p:nvSpPr>
          <p:cNvPr id="22578" name="Line 50"/>
          <p:cNvSpPr>
            <a:spLocks noChangeShapeType="1"/>
          </p:cNvSpPr>
          <p:nvPr/>
        </p:nvSpPr>
        <p:spPr bwMode="auto">
          <a:xfrm rot="10800000" flipH="1">
            <a:off x="5036344" y="1544837"/>
            <a:ext cx="8930" cy="4661297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6850191" y="1107283"/>
            <a:ext cx="1795983" cy="1944439"/>
            <a:chOff x="0" y="0"/>
            <a:chExt cx="1609" cy="1741"/>
          </a:xfrm>
        </p:grpSpPr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0" y="0"/>
              <a:ext cx="1609" cy="1741"/>
              <a:chOff x="0" y="0"/>
              <a:chExt cx="1609" cy="1741"/>
            </a:xfrm>
          </p:grpSpPr>
          <p:sp>
            <p:nvSpPr>
              <p:cNvPr id="22579" name="Rectangle 51"/>
              <p:cNvSpPr>
                <a:spLocks/>
              </p:cNvSpPr>
              <p:nvPr/>
            </p:nvSpPr>
            <p:spPr bwMode="auto">
              <a:xfrm>
                <a:off x="0" y="0"/>
                <a:ext cx="805" cy="1445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80" name="Rectangle 52"/>
              <p:cNvSpPr>
                <a:spLocks/>
              </p:cNvSpPr>
              <p:nvPr/>
            </p:nvSpPr>
            <p:spPr bwMode="auto">
              <a:xfrm>
                <a:off x="17" y="1317"/>
                <a:ext cx="1592" cy="4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2000" dirty="0" err="1">
                    <a:ea typeface="Gill Sans" charset="0"/>
                    <a:cs typeface="Gill Sans" charset="0"/>
                  </a:rPr>
                  <a:t>TCPU</a:t>
                </a:r>
                <a:r>
                  <a:rPr lang="en-US" sz="2000" i="1" baseline="-6000" dirty="0" err="1">
                    <a:ea typeface="Gill Sans" charset="0"/>
                    <a:cs typeface="Gill Sans" charset="0"/>
                  </a:rPr>
                  <a:t>i</a:t>
                </a:r>
                <a:r>
                  <a:rPr lang="en-US" sz="2000" i="1" baseline="-6000" dirty="0">
                    <a:ea typeface="Gill Sans" charset="0"/>
                    <a:cs typeface="Gill Sans" charset="0"/>
                  </a:rPr>
                  <a:t> </a:t>
                </a:r>
                <a:r>
                  <a:rPr lang="en-US" dirty="0">
                    <a:ea typeface="Gill Sans" charset="0"/>
                    <a:cs typeface="Gill Sans" charset="0"/>
                  </a:rPr>
                  <a:t>with </a:t>
                </a:r>
                <a:r>
                  <a:rPr lang="en-US" dirty="0" err="1">
                    <a:ea typeface="Gill Sans" charset="0"/>
                    <a:cs typeface="Gill Sans" charset="0"/>
                  </a:rPr>
                  <a:t>TS</a:t>
                </a:r>
                <a:r>
                  <a:rPr lang="en-US" i="1" baseline="-6000" dirty="0" err="1">
                    <a:ea typeface="Gill Sans" charset="0"/>
                    <a:cs typeface="Gill Sans" charset="0"/>
                  </a:rPr>
                  <a:t>i</a:t>
                </a:r>
                <a:endParaRPr lang="en-US" i="1" baseline="-6000" dirty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2582" name="Rectangle 54"/>
            <p:cNvSpPr>
              <a:spLocks/>
            </p:cNvSpPr>
            <p:nvPr/>
          </p:nvSpPr>
          <p:spPr bwMode="auto">
            <a:xfrm>
              <a:off x="86" y="15"/>
              <a:ext cx="568" cy="232"/>
            </a:xfrm>
            <a:prstGeom prst="rect">
              <a:avLst/>
            </a:prstGeom>
            <a:solidFill>
              <a:srgbClr val="2B4714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83" name="Rectangle 55"/>
            <p:cNvSpPr>
              <a:spLocks/>
            </p:cNvSpPr>
            <p:nvPr/>
          </p:nvSpPr>
          <p:spPr bwMode="auto">
            <a:xfrm>
              <a:off x="86" y="263"/>
              <a:ext cx="568" cy="232"/>
            </a:xfrm>
            <a:prstGeom prst="rect">
              <a:avLst/>
            </a:prstGeom>
            <a:solidFill>
              <a:srgbClr val="4D0069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84" name="Rectangle 56"/>
            <p:cNvSpPr>
              <a:spLocks/>
            </p:cNvSpPr>
            <p:nvPr/>
          </p:nvSpPr>
          <p:spPr bwMode="auto">
            <a:xfrm>
              <a:off x="86" y="511"/>
              <a:ext cx="568" cy="232"/>
            </a:xfrm>
            <a:prstGeom prst="rect">
              <a:avLst/>
            </a:prstGeom>
            <a:solidFill>
              <a:srgbClr val="C971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85" name="Rectangle 57"/>
            <p:cNvSpPr>
              <a:spLocks/>
            </p:cNvSpPr>
            <p:nvPr/>
          </p:nvSpPr>
          <p:spPr bwMode="auto">
            <a:xfrm>
              <a:off x="86" y="1007"/>
              <a:ext cx="568" cy="232"/>
            </a:xfrm>
            <a:prstGeom prst="rect">
              <a:avLst/>
            </a:prstGeom>
            <a:solidFill>
              <a:srgbClr val="A408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86" name="Rectangle 58"/>
            <p:cNvSpPr>
              <a:spLocks/>
            </p:cNvSpPr>
            <p:nvPr/>
          </p:nvSpPr>
          <p:spPr bwMode="auto">
            <a:xfrm>
              <a:off x="86" y="759"/>
              <a:ext cx="568" cy="232"/>
            </a:xfrm>
            <a:prstGeom prst="rect">
              <a:avLst/>
            </a:prstGeom>
            <a:solidFill>
              <a:srgbClr val="002D99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22588" name="Picture 6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97078" y="1232297"/>
            <a:ext cx="1625203" cy="4464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89" name="Picture 6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7082" y="1553766"/>
            <a:ext cx="1643063" cy="9108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90" name="Picture 6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97078" y="1875234"/>
            <a:ext cx="1625203" cy="14555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91" name="Picture 6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06009" y="2143125"/>
            <a:ext cx="1678781" cy="21341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92" name="Picture 6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97078" y="2437805"/>
            <a:ext cx="1651992" cy="27503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6849071" y="3482579"/>
            <a:ext cx="2243584" cy="1919883"/>
            <a:chOff x="0" y="0"/>
            <a:chExt cx="2010" cy="1720"/>
          </a:xfrm>
        </p:grpSpPr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0" y="0"/>
              <a:ext cx="2010" cy="1720"/>
              <a:chOff x="0" y="0"/>
              <a:chExt cx="2010" cy="1720"/>
            </a:xfrm>
          </p:grpSpPr>
          <p:sp>
            <p:nvSpPr>
              <p:cNvPr id="22593" name="Rectangle 65"/>
              <p:cNvSpPr>
                <a:spLocks/>
              </p:cNvSpPr>
              <p:nvPr/>
            </p:nvSpPr>
            <p:spPr bwMode="auto">
              <a:xfrm>
                <a:off x="0" y="0"/>
                <a:ext cx="808" cy="1412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94" name="Rectangle 66"/>
              <p:cNvSpPr>
                <a:spLocks/>
              </p:cNvSpPr>
              <p:nvPr/>
            </p:nvSpPr>
            <p:spPr bwMode="auto">
              <a:xfrm>
                <a:off x="18" y="1288"/>
                <a:ext cx="1992" cy="4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TCPU</a:t>
                </a:r>
                <a:r>
                  <a:rPr lang="en-US" sz="2000" i="1" baseline="-6000" dirty="0">
                    <a:ea typeface="Gill Sans" charset="0"/>
                    <a:cs typeface="Gill Sans" charset="0"/>
                  </a:rPr>
                  <a:t>i+</a:t>
                </a:r>
                <a:r>
                  <a:rPr lang="en-US" sz="2000" i="1" baseline="-6000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1 </a:t>
                </a:r>
                <a:r>
                  <a:rPr lang="en-US" sz="2000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with TS</a:t>
                </a:r>
                <a:r>
                  <a:rPr lang="en-US" sz="2000" i="1" baseline="-6000" dirty="0"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i+1</a:t>
                </a:r>
              </a:p>
            </p:txBody>
          </p:sp>
        </p:grpSp>
        <p:sp>
          <p:nvSpPr>
            <p:cNvPr id="22596" name="Rectangle 68"/>
            <p:cNvSpPr>
              <a:spLocks/>
            </p:cNvSpPr>
            <p:nvPr/>
          </p:nvSpPr>
          <p:spPr bwMode="auto">
            <a:xfrm>
              <a:off x="88" y="15"/>
              <a:ext cx="568" cy="232"/>
            </a:xfrm>
            <a:prstGeom prst="rect">
              <a:avLst/>
            </a:prstGeom>
            <a:solidFill>
              <a:srgbClr val="2B4714">
                <a:alpha val="59999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97" name="Rectangle 69"/>
            <p:cNvSpPr>
              <a:spLocks/>
            </p:cNvSpPr>
            <p:nvPr/>
          </p:nvSpPr>
          <p:spPr bwMode="auto">
            <a:xfrm>
              <a:off x="88" y="263"/>
              <a:ext cx="568" cy="232"/>
            </a:xfrm>
            <a:prstGeom prst="rect">
              <a:avLst/>
            </a:prstGeom>
            <a:solidFill>
              <a:srgbClr val="4D0069">
                <a:alpha val="59999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98" name="Rectangle 70"/>
            <p:cNvSpPr>
              <a:spLocks/>
            </p:cNvSpPr>
            <p:nvPr/>
          </p:nvSpPr>
          <p:spPr bwMode="auto">
            <a:xfrm>
              <a:off x="88" y="511"/>
              <a:ext cx="568" cy="232"/>
            </a:xfrm>
            <a:prstGeom prst="rect">
              <a:avLst/>
            </a:prstGeom>
            <a:solidFill>
              <a:srgbClr val="C97100">
                <a:alpha val="59999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99" name="Rectangle 71"/>
            <p:cNvSpPr>
              <a:spLocks/>
            </p:cNvSpPr>
            <p:nvPr/>
          </p:nvSpPr>
          <p:spPr bwMode="auto">
            <a:xfrm>
              <a:off x="88" y="1007"/>
              <a:ext cx="568" cy="232"/>
            </a:xfrm>
            <a:prstGeom prst="rect">
              <a:avLst/>
            </a:prstGeom>
            <a:solidFill>
              <a:srgbClr val="A40800">
                <a:alpha val="59999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00" name="Rectangle 72"/>
            <p:cNvSpPr>
              <a:spLocks/>
            </p:cNvSpPr>
            <p:nvPr/>
          </p:nvSpPr>
          <p:spPr bwMode="auto">
            <a:xfrm>
              <a:off x="88" y="759"/>
              <a:ext cx="568" cy="232"/>
            </a:xfrm>
            <a:prstGeom prst="rect">
              <a:avLst/>
            </a:prstGeom>
            <a:solidFill>
              <a:srgbClr val="002D99">
                <a:alpha val="59999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2602" name="Rectangle 74"/>
          <p:cNvSpPr>
            <a:spLocks/>
          </p:cNvSpPr>
          <p:nvPr/>
        </p:nvSpPr>
        <p:spPr bwMode="auto">
          <a:xfrm>
            <a:off x="71438" y="5643563"/>
            <a:ext cx="2714625" cy="937617"/>
          </a:xfrm>
          <a:prstGeom prst="rect">
            <a:avLst/>
          </a:prstGeom>
          <a:solidFill>
            <a:srgbClr val="FED1C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b="1" dirty="0">
                <a:ea typeface="Gill Sans" charset="0"/>
                <a:cs typeface="Gill Sans" charset="0"/>
              </a:rPr>
              <a:t>HM</a:t>
            </a:r>
            <a:r>
              <a:rPr lang="en-US" sz="2000" dirty="0">
                <a:ea typeface="Gill Sans" charset="0"/>
                <a:cs typeface="Gill Sans" charset="0"/>
              </a:rPr>
              <a:t>: receive  subsequent data from a fraction of the detector</a:t>
            </a:r>
          </a:p>
        </p:txBody>
      </p:sp>
      <p:sp>
        <p:nvSpPr>
          <p:cNvPr id="22603" name="Rectangle 75"/>
          <p:cNvSpPr>
            <a:spLocks/>
          </p:cNvSpPr>
          <p:nvPr/>
        </p:nvSpPr>
        <p:spPr bwMode="auto">
          <a:xfrm>
            <a:off x="5840015" y="5670352"/>
            <a:ext cx="3214688" cy="937617"/>
          </a:xfrm>
          <a:prstGeom prst="rect">
            <a:avLst/>
          </a:prstGeom>
          <a:solidFill>
            <a:srgbClr val="C2E5A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b="1" dirty="0">
                <a:ea typeface="Gill Sans" charset="0"/>
                <a:cs typeface="Gill Sans" charset="0"/>
              </a:rPr>
              <a:t>TCPU</a:t>
            </a:r>
            <a:r>
              <a:rPr lang="en-US" sz="2000" dirty="0">
                <a:ea typeface="Gill Sans" charset="0"/>
                <a:cs typeface="Gill Sans" charset="0"/>
              </a:rPr>
              <a:t>:  collect data from the full detector for a slice of time (i.e. the </a:t>
            </a:r>
            <a:r>
              <a:rPr lang="en-US" sz="2000" i="1" dirty="0">
                <a:ea typeface="Gill Sans" charset="0"/>
                <a:cs typeface="Gill Sans" charset="0"/>
              </a:rPr>
              <a:t>Time Slice</a:t>
            </a:r>
            <a:r>
              <a:rPr lang="en-US" sz="2000" dirty="0">
                <a:ea typeface="Gill Sans" charset="0"/>
                <a:cs typeface="Gill Sans" charset="0"/>
              </a:rPr>
              <a:t>)</a:t>
            </a:r>
          </a:p>
        </p:txBody>
      </p:sp>
      <p:sp>
        <p:nvSpPr>
          <p:cNvPr id="22604" name="AutoShape 76"/>
          <p:cNvSpPr>
            <a:spLocks/>
          </p:cNvSpPr>
          <p:nvPr/>
        </p:nvSpPr>
        <p:spPr bwMode="auto">
          <a:xfrm>
            <a:off x="4679160" y="6179348"/>
            <a:ext cx="98227" cy="98227"/>
          </a:xfrm>
          <a:custGeom>
            <a:avLst/>
            <a:gdLst>
              <a:gd name="T0" fmla="+- 0 10800 -37"/>
              <a:gd name="T1" fmla="*/ T0 w 21674"/>
              <a:gd name="T2" fmla="*/ 10800 h 21748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1674" h="21748">
                <a:moveTo>
                  <a:pt x="10837" y="0"/>
                </a:moveTo>
                <a:lnTo>
                  <a:pt x="11729" y="5511"/>
                </a:lnTo>
                <a:lnTo>
                  <a:pt x="14356" y="589"/>
                </a:lnTo>
                <a:lnTo>
                  <a:pt x="13416" y="6092"/>
                </a:lnTo>
                <a:lnTo>
                  <a:pt x="17493" y="2293"/>
                </a:lnTo>
                <a:lnTo>
                  <a:pt x="14824" y="7192"/>
                </a:lnTo>
                <a:lnTo>
                  <a:pt x="19909" y="4927"/>
                </a:lnTo>
                <a:lnTo>
                  <a:pt x="15799" y="8690"/>
                </a:lnTo>
                <a:lnTo>
                  <a:pt x="21342" y="8205"/>
                </a:lnTo>
                <a:lnTo>
                  <a:pt x="16237" y="10425"/>
                </a:lnTo>
                <a:lnTo>
                  <a:pt x="21637" y="11772"/>
                </a:lnTo>
                <a:lnTo>
                  <a:pt x="16090" y="12209"/>
                </a:lnTo>
                <a:lnTo>
                  <a:pt x="20761" y="15242"/>
                </a:lnTo>
                <a:lnTo>
                  <a:pt x="15373" y="13848"/>
                </a:lnTo>
                <a:lnTo>
                  <a:pt x="18810" y="18239"/>
                </a:lnTo>
                <a:lnTo>
                  <a:pt x="14165" y="15165"/>
                </a:lnTo>
                <a:lnTo>
                  <a:pt x="15995" y="20438"/>
                </a:lnTo>
                <a:lnTo>
                  <a:pt x="12596" y="16017"/>
                </a:lnTo>
                <a:lnTo>
                  <a:pt x="12621" y="21600"/>
                </a:lnTo>
                <a:lnTo>
                  <a:pt x="10837" y="16311"/>
                </a:lnTo>
                <a:lnTo>
                  <a:pt x="9053" y="21600"/>
                </a:lnTo>
                <a:lnTo>
                  <a:pt x="9078" y="16017"/>
                </a:lnTo>
                <a:lnTo>
                  <a:pt x="5679" y="20438"/>
                </a:lnTo>
                <a:lnTo>
                  <a:pt x="7509" y="15165"/>
                </a:lnTo>
                <a:lnTo>
                  <a:pt x="2864" y="18239"/>
                </a:lnTo>
                <a:lnTo>
                  <a:pt x="6301" y="13848"/>
                </a:lnTo>
                <a:lnTo>
                  <a:pt x="913" y="15242"/>
                </a:lnTo>
                <a:lnTo>
                  <a:pt x="5584" y="12209"/>
                </a:lnTo>
                <a:lnTo>
                  <a:pt x="37" y="11772"/>
                </a:lnTo>
                <a:lnTo>
                  <a:pt x="5437" y="10425"/>
                </a:lnTo>
                <a:lnTo>
                  <a:pt x="332" y="8205"/>
                </a:lnTo>
                <a:lnTo>
                  <a:pt x="5875" y="8690"/>
                </a:lnTo>
                <a:lnTo>
                  <a:pt x="1765" y="4927"/>
                </a:lnTo>
                <a:lnTo>
                  <a:pt x="6850" y="7192"/>
                </a:lnTo>
                <a:lnTo>
                  <a:pt x="4181" y="2293"/>
                </a:lnTo>
                <a:lnTo>
                  <a:pt x="8258" y="6092"/>
                </a:lnTo>
                <a:lnTo>
                  <a:pt x="7318" y="589"/>
                </a:lnTo>
                <a:lnTo>
                  <a:pt x="9945" y="5511"/>
                </a:lnTo>
                <a:lnTo>
                  <a:pt x="10837" y="0"/>
                </a:lnTo>
                <a:close/>
                <a:moveTo>
                  <a:pt x="10837" y="0"/>
                </a:moveTo>
              </a:path>
            </a:pathLst>
          </a:cu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605" name="AutoShape 77"/>
          <p:cNvSpPr>
            <a:spLocks/>
          </p:cNvSpPr>
          <p:nvPr/>
        </p:nvSpPr>
        <p:spPr bwMode="auto">
          <a:xfrm>
            <a:off x="3973715" y="6179348"/>
            <a:ext cx="98227" cy="98227"/>
          </a:xfrm>
          <a:custGeom>
            <a:avLst/>
            <a:gdLst>
              <a:gd name="T0" fmla="+- 0 10800 -37"/>
              <a:gd name="T1" fmla="*/ T0 w 21674"/>
              <a:gd name="T2" fmla="*/ 10800 h 21748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1674" h="21748">
                <a:moveTo>
                  <a:pt x="10837" y="0"/>
                </a:moveTo>
                <a:lnTo>
                  <a:pt x="11729" y="5511"/>
                </a:lnTo>
                <a:lnTo>
                  <a:pt x="14356" y="589"/>
                </a:lnTo>
                <a:lnTo>
                  <a:pt x="13416" y="6092"/>
                </a:lnTo>
                <a:lnTo>
                  <a:pt x="17493" y="2293"/>
                </a:lnTo>
                <a:lnTo>
                  <a:pt x="14824" y="7192"/>
                </a:lnTo>
                <a:lnTo>
                  <a:pt x="19909" y="4927"/>
                </a:lnTo>
                <a:lnTo>
                  <a:pt x="15799" y="8690"/>
                </a:lnTo>
                <a:lnTo>
                  <a:pt x="21342" y="8205"/>
                </a:lnTo>
                <a:lnTo>
                  <a:pt x="16237" y="10425"/>
                </a:lnTo>
                <a:lnTo>
                  <a:pt x="21637" y="11772"/>
                </a:lnTo>
                <a:lnTo>
                  <a:pt x="16090" y="12209"/>
                </a:lnTo>
                <a:lnTo>
                  <a:pt x="20761" y="15242"/>
                </a:lnTo>
                <a:lnTo>
                  <a:pt x="15373" y="13848"/>
                </a:lnTo>
                <a:lnTo>
                  <a:pt x="18810" y="18239"/>
                </a:lnTo>
                <a:lnTo>
                  <a:pt x="14165" y="15165"/>
                </a:lnTo>
                <a:lnTo>
                  <a:pt x="15995" y="20438"/>
                </a:lnTo>
                <a:lnTo>
                  <a:pt x="12596" y="16017"/>
                </a:lnTo>
                <a:lnTo>
                  <a:pt x="12621" y="21600"/>
                </a:lnTo>
                <a:lnTo>
                  <a:pt x="10837" y="16311"/>
                </a:lnTo>
                <a:lnTo>
                  <a:pt x="9053" y="21600"/>
                </a:lnTo>
                <a:lnTo>
                  <a:pt x="9078" y="16017"/>
                </a:lnTo>
                <a:lnTo>
                  <a:pt x="5679" y="20438"/>
                </a:lnTo>
                <a:lnTo>
                  <a:pt x="7509" y="15165"/>
                </a:lnTo>
                <a:lnTo>
                  <a:pt x="2864" y="18239"/>
                </a:lnTo>
                <a:lnTo>
                  <a:pt x="6301" y="13848"/>
                </a:lnTo>
                <a:lnTo>
                  <a:pt x="913" y="15242"/>
                </a:lnTo>
                <a:lnTo>
                  <a:pt x="5584" y="12209"/>
                </a:lnTo>
                <a:lnTo>
                  <a:pt x="37" y="11772"/>
                </a:lnTo>
                <a:lnTo>
                  <a:pt x="5437" y="10425"/>
                </a:lnTo>
                <a:lnTo>
                  <a:pt x="332" y="8205"/>
                </a:lnTo>
                <a:lnTo>
                  <a:pt x="5875" y="8690"/>
                </a:lnTo>
                <a:lnTo>
                  <a:pt x="1765" y="4927"/>
                </a:lnTo>
                <a:lnTo>
                  <a:pt x="6850" y="7192"/>
                </a:lnTo>
                <a:lnTo>
                  <a:pt x="4181" y="2293"/>
                </a:lnTo>
                <a:lnTo>
                  <a:pt x="8258" y="6092"/>
                </a:lnTo>
                <a:lnTo>
                  <a:pt x="7318" y="589"/>
                </a:lnTo>
                <a:lnTo>
                  <a:pt x="9945" y="5511"/>
                </a:lnTo>
                <a:lnTo>
                  <a:pt x="10837" y="0"/>
                </a:lnTo>
                <a:close/>
                <a:moveTo>
                  <a:pt x="10837" y="0"/>
                </a:moveTo>
              </a:path>
            </a:pathLst>
          </a:cu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5203-A2B7-784A-9EC4-8B935D79302B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>
            <a:spLocks/>
          </p:cNvSpPr>
          <p:nvPr/>
        </p:nvSpPr>
        <p:spPr bwMode="auto">
          <a:xfrm>
            <a:off x="651867" y="-22324"/>
            <a:ext cx="7108031" cy="51792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tx1"/>
                </a:solidFill>
                <a:ea typeface="Gill Sans" charset="0"/>
                <a:cs typeface="Gill Sans" charset="0"/>
              </a:rPr>
              <a:t>Optical DAQ:   </a:t>
            </a:r>
            <a:r>
              <a:rPr lang="en-US" i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All data to shore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78594" y="714376"/>
            <a:ext cx="4295180" cy="6081117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4670226" y="714376"/>
            <a:ext cx="4295180" cy="6081117"/>
          </a:xfrm>
          <a:prstGeom prst="rect">
            <a:avLst/>
          </a:prstGeom>
          <a:solidFill>
            <a:srgbClr val="D9EACA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419455" y="1080496"/>
            <a:ext cx="1705570" cy="1241227"/>
            <a:chOff x="0" y="0"/>
            <a:chExt cx="1528" cy="1112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40"/>
              <a:ext cx="1424" cy="90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437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28" cy="111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8439" name="Rectangle 7"/>
          <p:cNvSpPr>
            <a:spLocks/>
          </p:cNvSpPr>
          <p:nvPr/>
        </p:nvSpPr>
        <p:spPr bwMode="auto">
          <a:xfrm>
            <a:off x="556994" y="1423488"/>
            <a:ext cx="1007963" cy="5463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PMT Info  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Abs Time     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Charge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1991322" y="1574101"/>
            <a:ext cx="1154831" cy="2272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1898"/>
              </a:spcBef>
            </a:pPr>
            <a:r>
              <a:rPr lang="en-US" sz="2500" b="1" dirty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6 Bytes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4665762" y="1318331"/>
            <a:ext cx="1978494" cy="7566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PMT Info 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Abs Time     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Charge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Hit Wave </a:t>
            </a:r>
            <a:r>
              <a:rPr lang="en-US" sz="1400" dirty="0" err="1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Form(samples</a:t>
            </a: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)</a:t>
            </a: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5831090" y="1578565"/>
            <a:ext cx="1335363" cy="2272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1898"/>
              </a:spcBef>
            </a:pPr>
            <a:r>
              <a:rPr lang="en-US" sz="2500" b="1" dirty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46 Bytes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65" y="4411266"/>
            <a:ext cx="7411641" cy="23663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/>
          </p:cNvSpPr>
          <p:nvPr/>
        </p:nvSpPr>
        <p:spPr bwMode="auto">
          <a:xfrm>
            <a:off x="283885" y="683605"/>
            <a:ext cx="1281072" cy="276999"/>
          </a:xfrm>
          <a:prstGeom prst="rect">
            <a:avLst/>
          </a:prstGeom>
          <a:solidFill>
            <a:srgbClr val="0091CE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3EB00"/>
                </a:solidFill>
                <a:ea typeface="Gill Sans" charset="0"/>
                <a:cs typeface="Gill Sans" charset="0"/>
              </a:rPr>
              <a:t>KM3NeT-Eu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6951850" y="530121"/>
            <a:ext cx="1418427" cy="276999"/>
          </a:xfrm>
          <a:prstGeom prst="rect">
            <a:avLst/>
          </a:prstGeom>
          <a:solidFill>
            <a:srgbClr val="F3EB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KM3NeT-Ita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rot="10800000">
            <a:off x="6920512" y="2027039"/>
            <a:ext cx="500063" cy="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447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566" y="4478238"/>
            <a:ext cx="428625" cy="4554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2406552"/>
            <a:ext cx="7795617" cy="18261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9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4352" y="2498084"/>
            <a:ext cx="1455539" cy="500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26C1-8AD5-9349-AA0F-94F79500FA01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>
            <a:spLocks/>
          </p:cNvSpPr>
          <p:nvPr/>
        </p:nvSpPr>
        <p:spPr bwMode="auto">
          <a:xfrm>
            <a:off x="651867" y="-17859"/>
            <a:ext cx="7108031" cy="508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tx1"/>
                </a:solidFill>
                <a:ea typeface="Gill Sans" charset="0"/>
                <a:cs typeface="Gill Sans" charset="0"/>
              </a:rPr>
              <a:t>Filtered data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78594" y="4036219"/>
            <a:ext cx="4750594" cy="2527102"/>
          </a:xfrm>
          <a:prstGeom prst="rect">
            <a:avLst/>
          </a:prstGeom>
          <a:solidFill>
            <a:srgbClr val="005A7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4947047" y="4036219"/>
            <a:ext cx="4161234" cy="2527102"/>
          </a:xfrm>
          <a:prstGeom prst="rect">
            <a:avLst/>
          </a:prstGeom>
          <a:solidFill>
            <a:srgbClr val="3F691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28533" y="2453411"/>
            <a:ext cx="1251481" cy="281327"/>
          </a:xfrm>
          <a:prstGeom prst="rect">
            <a:avLst/>
          </a:prstGeom>
          <a:solidFill>
            <a:srgbClr val="0091CE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3EB00"/>
                </a:solidFill>
                <a:ea typeface="Gill Sans" charset="0"/>
                <a:cs typeface="Gill Sans" charset="0"/>
              </a:rPr>
              <a:t>KM3NeT-Eu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45654" y="1631879"/>
            <a:ext cx="1334360" cy="281327"/>
          </a:xfrm>
          <a:prstGeom prst="rect">
            <a:avLst/>
          </a:prstGeom>
          <a:solidFill>
            <a:srgbClr val="F3EB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KM3NeT-Ita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234" y="4641205"/>
            <a:ext cx="8197453" cy="1797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367" y="1169789"/>
            <a:ext cx="6545461" cy="19466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/>
          </p:cNvSpPr>
          <p:nvPr/>
        </p:nvSpPr>
        <p:spPr bwMode="auto">
          <a:xfrm>
            <a:off x="1813528" y="685333"/>
            <a:ext cx="3696318" cy="281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Input parameters (conservative)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3575555" y="3792865"/>
            <a:ext cx="1371492" cy="281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Throughputs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268432" y="4056463"/>
            <a:ext cx="131158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Gill Sans" charset="0"/>
                <a:cs typeface="Gill Sans" charset="0"/>
              </a:rPr>
              <a:t>INCOMING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7027664" y="4074192"/>
            <a:ext cx="1705595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Gill Sans" charset="0"/>
                <a:cs typeface="Gill Sans" charset="0"/>
              </a:rPr>
              <a:t>POST TRIGGER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FC5D-95A6-0045-B393-9CFAA9E9FFA6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>
            <a:spLocks/>
          </p:cNvSpPr>
          <p:nvPr/>
        </p:nvSpPr>
        <p:spPr bwMode="auto">
          <a:xfrm>
            <a:off x="964406" y="-4465"/>
            <a:ext cx="6509742" cy="51792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tx1"/>
                </a:solidFill>
                <a:ea typeface="Gill Sans" charset="0"/>
                <a:cs typeface="Gill Sans" charset="0"/>
              </a:rPr>
              <a:t>Acoustic DAQ: </a:t>
            </a:r>
            <a:r>
              <a:rPr lang="en-US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for the positioning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78594" y="714375"/>
            <a:ext cx="4295180" cy="1759148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670226" y="714375"/>
            <a:ext cx="4295180" cy="1759148"/>
          </a:xfrm>
          <a:prstGeom prst="rect">
            <a:avLst/>
          </a:prstGeom>
          <a:solidFill>
            <a:srgbClr val="D9EACA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83885" y="694262"/>
            <a:ext cx="1161321" cy="281327"/>
          </a:xfrm>
          <a:prstGeom prst="rect">
            <a:avLst/>
          </a:prstGeom>
          <a:solidFill>
            <a:srgbClr val="0091CE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3EB00"/>
                </a:solidFill>
                <a:ea typeface="Gill Sans" charset="0"/>
                <a:cs typeface="Gill Sans" charset="0"/>
              </a:rPr>
              <a:t>KM3NeT-Eu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6951850" y="640684"/>
            <a:ext cx="1163611" cy="281327"/>
          </a:xfrm>
          <a:prstGeom prst="rect">
            <a:avLst/>
          </a:prstGeom>
          <a:solidFill>
            <a:srgbClr val="F3EB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KM3NeT-Ita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601642" y="1211174"/>
            <a:ext cx="3193783" cy="7566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 </a:t>
            </a:r>
            <a:r>
              <a:rPr lang="en-US" sz="1400" dirty="0" err="1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piezo</a:t>
            </a: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sensor / DOM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 Hydrophone / string base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endParaRPr lang="en-US" sz="1400" dirty="0">
              <a:solidFill>
                <a:srgbClr val="2F1A14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total = 18 </a:t>
            </a:r>
            <a:r>
              <a:rPr lang="en-US" sz="1400" dirty="0" err="1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Piezo</a:t>
            </a: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+ 1 Hydrophone / String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089924" y="1130807"/>
            <a:ext cx="2462213" cy="7566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 Hydrophone / floor 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 Hydrophone / tower base</a:t>
            </a: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endParaRPr lang="en-US" sz="1400" dirty="0">
              <a:solidFill>
                <a:srgbClr val="2F1A14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90826">
              <a:lnSpc>
                <a:spcPct val="50000"/>
              </a:lnSpc>
              <a:spcBef>
                <a:spcPts val="844"/>
              </a:spcBef>
            </a:pPr>
            <a:r>
              <a:rPr lang="en-US" sz="1400" dirty="0">
                <a:solidFill>
                  <a:srgbClr val="2F1A14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total = 29 hydrophones / Tower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695" y="2893219"/>
            <a:ext cx="2009180" cy="16073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220" y="2777133"/>
            <a:ext cx="2366367" cy="21788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/>
          </p:cNvSpPr>
          <p:nvPr/>
        </p:nvSpPr>
        <p:spPr bwMode="auto">
          <a:xfrm>
            <a:off x="1303133" y="2265887"/>
            <a:ext cx="3815246" cy="281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constant Sampling rate : 12 Mbps/sensor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05" y="4857751"/>
            <a:ext cx="8572500" cy="17502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Computing Model: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Requirements per Building Block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46191" y="2918955"/>
            <a:ext cx="3600400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ANTARES experience: we have to rethink what to store!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04104"/>
              </p:ext>
            </p:extLst>
          </p:nvPr>
        </p:nvGraphicFramePr>
        <p:xfrm>
          <a:off x="627064" y="1464448"/>
          <a:ext cx="6969273" cy="5108050"/>
        </p:xfrm>
        <a:graphic>
          <a:graphicData uri="http://schemas.openxmlformats.org/drawingml/2006/table">
            <a:tbl>
              <a:tblPr/>
              <a:tblGrid>
                <a:gridCol w="1890693"/>
                <a:gridCol w="830109"/>
                <a:gridCol w="1224136"/>
                <a:gridCol w="1008112"/>
                <a:gridCol w="2016223"/>
              </a:tblGrid>
              <a:tr h="549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processing stage</a:t>
                      </a:r>
                    </a:p>
                  </a:txBody>
                  <a:tcPr marL="10157" marR="10157" marT="101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size per year (TB)</a:t>
                      </a:r>
                    </a:p>
                  </a:txBody>
                  <a:tcPr marL="10157" marR="10157" marT="101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time per year (HS06.h)</a:t>
                      </a:r>
                    </a:p>
                  </a:txBody>
                  <a:tcPr marL="10157" marR="10157" marT="101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periodicity (per year)</a:t>
                      </a:r>
                    </a:p>
                  </a:txBody>
                  <a:tcPr marL="10157" marR="10157" marT="101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10157" marR="10157" marT="101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Raw Data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Raw Filtered Data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 and Minimum Bias Data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assume same size as raw data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Experimental Data Processing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Calibration (incl. Raw Data)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M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ANTARES: 2.5x raw data size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Reconstructed Data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M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ANTARES: 3.5x raw data size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DST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M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ANTARES: 3x raw data size, 25% of time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Simulation Data Processing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showers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M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month livetime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atm.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 k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month livetime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neutrinos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k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analysis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4595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132 M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57" marR="10157" marT="10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267745" y="3301192"/>
            <a:ext cx="108012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1942333"/>
            <a:ext cx="2520280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875TB for FR!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00918" y="2193836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96336" y="5662990"/>
            <a:ext cx="1584176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for Phase 1:</a:t>
            </a:r>
          </a:p>
          <a:p>
            <a:r>
              <a:rPr lang="en-US" dirty="0" smtClean="0"/>
              <a:t>scaling ~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9245-43BF-424A-A02A-94774963AA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5" y="357188"/>
            <a:ext cx="8524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Computing Model Workshop – Bologna Feb.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/6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Workshop of the Computing and Software WG joined by experts of computing centers</a:t>
            </a:r>
          </a:p>
          <a:p>
            <a:r>
              <a:rPr lang="en-US" dirty="0" smtClean="0"/>
              <a:t>Aim: prepare a computing model for KM3NeT</a:t>
            </a:r>
          </a:p>
          <a:p>
            <a:r>
              <a:rPr lang="en-US" dirty="0" smtClean="0"/>
              <a:t>Decision: prepare a proposal based on the preliminary KM3-ITA model</a:t>
            </a:r>
          </a:p>
          <a:p>
            <a:r>
              <a:rPr lang="en-US" dirty="0"/>
              <a:t>M</a:t>
            </a:r>
            <a:r>
              <a:rPr lang="en-US" dirty="0" smtClean="0"/>
              <a:t>ainly GRID based, but include direct/batch access where available</a:t>
            </a:r>
          </a:p>
          <a:p>
            <a:r>
              <a:rPr lang="en-US" dirty="0" smtClean="0"/>
              <a:t>Use all available resources:</a:t>
            </a:r>
          </a:p>
          <a:p>
            <a:pPr lvl="1"/>
            <a:r>
              <a:rPr lang="en-US" dirty="0" smtClean="0"/>
              <a:t>CC-Lyon, CNAF, HELASGRID, HOU CC, </a:t>
            </a:r>
            <a:r>
              <a:rPr lang="en-US" dirty="0" err="1" smtClean="0"/>
              <a:t>ReCaS</a:t>
            </a:r>
            <a:endParaRPr lang="en-US" dirty="0" smtClean="0"/>
          </a:p>
          <a:p>
            <a:r>
              <a:rPr lang="en-US" dirty="0" smtClean="0"/>
              <a:t>The choice of GRID is not totally for free, there is a lot of work to be done…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7488F-2420-2B42-9425-989B5A52E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EDFE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F4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567</Words>
  <Application>Microsoft Office PowerPoint</Application>
  <PresentationFormat>Presentazione su schermo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Office Theme</vt:lpstr>
      <vt:lpstr>Title &amp; Bullets copy 2</vt:lpstr>
      <vt:lpstr>Title &amp; Subtitle copy</vt:lpstr>
      <vt:lpstr>A proposal for the KM3NeT Computing Model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Computing Model:  Requirements per Building Block</vt:lpstr>
      <vt:lpstr>Presentazione standard di PowerPoint</vt:lpstr>
      <vt:lpstr>Computing Model Workshop – Bologna Feb. 5th/6th </vt:lpstr>
      <vt:lpstr>General Scheme</vt:lpstr>
      <vt:lpstr>KM3NeT-ITA Computing Model – Data</vt:lpstr>
      <vt:lpstr>KM3NeT-ITA Computing Model – Simulations</vt:lpstr>
      <vt:lpstr>KM3NeT-ITA: User Access</vt:lpstr>
      <vt:lpstr>Ingredients to calculate the computing requirements</vt:lpstr>
      <vt:lpstr>To do list</vt:lpstr>
    </vt:vector>
  </TitlesOfParts>
  <Company>ECAP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the KM3NeT Computing Model</dc:title>
  <dc:creator>Kay Graf</dc:creator>
  <cp:lastModifiedBy>mglpql</cp:lastModifiedBy>
  <cp:revision>14</cp:revision>
  <dcterms:created xsi:type="dcterms:W3CDTF">2014-02-24T08:22:19Z</dcterms:created>
  <dcterms:modified xsi:type="dcterms:W3CDTF">2014-02-26T15:03:48Z</dcterms:modified>
</cp:coreProperties>
</file>