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6" r:id="rId6"/>
    <p:sldId id="267" r:id="rId7"/>
    <p:sldId id="268" r:id="rId8"/>
    <p:sldId id="263" r:id="rId9"/>
    <p:sldId id="264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780B-0385-4705-A190-9A93AAB6C6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E610-5B2B-4AD9-8369-82B983AC7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computing @ LNGS:</a:t>
            </a:r>
            <a:br>
              <a:rPr lang="en-US" dirty="0" smtClean="0"/>
            </a:br>
            <a:r>
              <a:rPr lang="en-US" dirty="0" smtClean="0"/>
              <a:t>users 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Alessandro </a:t>
            </a:r>
            <a:r>
              <a:rPr lang="en-US" dirty="0" err="1" smtClean="0"/>
              <a:t>Razeto</a:t>
            </a:r>
            <a:endParaRPr lang="en-US" dirty="0" smtClean="0"/>
          </a:p>
          <a:p>
            <a:r>
              <a:rPr lang="en-US" dirty="0" smtClean="0"/>
              <a:t>LNGS 26/2/14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Underground Clouds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Cloud techniques allow to have the same interface for both LNGS and CNAF processes</a:t>
            </a:r>
          </a:p>
          <a:p>
            <a:pPr lvl="1"/>
            <a:r>
              <a:rPr lang="en-US" u="sng" dirty="0" smtClean="0"/>
              <a:t>In this way users and new experiments at LNGS are on the fast lane for doing massive computing at CNAF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system</a:t>
            </a:r>
          </a:p>
          <a:p>
            <a:pPr lvl="1"/>
            <a:r>
              <a:rPr lang="en-US" dirty="0" smtClean="0"/>
              <a:t>Allows LNGS to keep some scientific independence about computing in view of the ERIC</a:t>
            </a:r>
          </a:p>
          <a:p>
            <a:pPr lvl="1"/>
            <a:r>
              <a:rPr lang="en-US" dirty="0" smtClean="0"/>
              <a:t>Keeps the LNGS as the reference center for scientific computing for international experiments</a:t>
            </a:r>
          </a:p>
          <a:p>
            <a:pPr lvl="1"/>
            <a:r>
              <a:rPr lang="en-US" dirty="0" smtClean="0"/>
              <a:t>Allows users to develop algorithms and to perform interactive analysis at LNGS</a:t>
            </a:r>
          </a:p>
          <a:p>
            <a:endParaRPr lang="en-US" dirty="0"/>
          </a:p>
          <a:p>
            <a:r>
              <a:rPr lang="en-US" dirty="0" smtClean="0"/>
              <a:t>U-</a:t>
            </a:r>
            <a:r>
              <a:rPr lang="en-US" dirty="0" err="1" smtClean="0"/>
              <a:t>Lite</a:t>
            </a:r>
            <a:r>
              <a:rPr lang="en-US" dirty="0" smtClean="0"/>
              <a:t> </a:t>
            </a:r>
            <a:r>
              <a:rPr lang="en-US" dirty="0" smtClean="0"/>
              <a:t>could be</a:t>
            </a:r>
            <a:r>
              <a:rPr lang="en-US" dirty="0" smtClean="0"/>
              <a:t> </a:t>
            </a:r>
            <a:r>
              <a:rPr lang="en-US" dirty="0" smtClean="0"/>
              <a:t>the core from where to start such integration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are asking for small resources</a:t>
            </a:r>
          </a:p>
          <a:p>
            <a:pPr lvl="1"/>
            <a:r>
              <a:rPr lang="en-US" dirty="0" smtClean="0"/>
              <a:t>CPU -&gt; </a:t>
            </a:r>
            <a:r>
              <a:rPr lang="en-US" dirty="0" smtClean="0"/>
              <a:t>5 kHS06 </a:t>
            </a:r>
            <a:r>
              <a:rPr lang="en-US" dirty="0" smtClean="0"/>
              <a:t>to start + </a:t>
            </a:r>
            <a:r>
              <a:rPr lang="en-US" dirty="0" smtClean="0"/>
              <a:t>1 kHS06/year</a:t>
            </a:r>
          </a:p>
          <a:p>
            <a:pPr lvl="2"/>
            <a:r>
              <a:rPr lang="en-US" dirty="0" smtClean="0"/>
              <a:t>About 3 kHS06 already in LNGS</a:t>
            </a:r>
            <a:endParaRPr lang="en-US" dirty="0" smtClean="0"/>
          </a:p>
          <a:p>
            <a:pPr lvl="2"/>
            <a:r>
              <a:rPr lang="en-US" dirty="0" smtClean="0"/>
              <a:t>2</a:t>
            </a:r>
            <a:r>
              <a:rPr lang="en-US" dirty="0" smtClean="0"/>
              <a:t>0 </a:t>
            </a:r>
            <a:r>
              <a:rPr lang="en-US" dirty="0" smtClean="0"/>
              <a:t>k€ + 10 k€/year</a:t>
            </a:r>
          </a:p>
          <a:p>
            <a:pPr lvl="1"/>
            <a:r>
              <a:rPr lang="en-US" dirty="0" smtClean="0"/>
              <a:t>Tape writer </a:t>
            </a:r>
            <a:r>
              <a:rPr lang="en-US" dirty="0" smtClean="0"/>
              <a:t>dedicated</a:t>
            </a:r>
            <a:r>
              <a:rPr lang="en-US" dirty="0" smtClean="0"/>
              <a:t> </a:t>
            </a:r>
            <a:r>
              <a:rPr lang="en-US" dirty="0" smtClean="0"/>
              <a:t>raw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Sized for </a:t>
            </a:r>
            <a:r>
              <a:rPr lang="en-US" dirty="0" smtClean="0"/>
              <a:t>500 TB/year</a:t>
            </a:r>
            <a:endParaRPr lang="en-US" dirty="0" smtClean="0"/>
          </a:p>
          <a:p>
            <a:pPr lvl="2"/>
            <a:r>
              <a:rPr lang="en-US" dirty="0" smtClean="0"/>
              <a:t>20 k€</a:t>
            </a:r>
          </a:p>
          <a:p>
            <a:pPr lvl="1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15 k€/year</a:t>
            </a:r>
          </a:p>
          <a:p>
            <a:pPr lvl="1"/>
            <a:r>
              <a:rPr lang="en-US" dirty="0" smtClean="0"/>
              <a:t>Tapes and Disks charged to the experiment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Almost all labs around the world keep a local copy of raw data</a:t>
            </a:r>
          </a:p>
          <a:p>
            <a:pPr lvl="1"/>
            <a:r>
              <a:rPr lang="en-US" dirty="0" smtClean="0"/>
              <a:t>CERN has 2 copies of raw-data</a:t>
            </a:r>
          </a:p>
          <a:p>
            <a:pPr lvl="1"/>
            <a:r>
              <a:rPr lang="en-US" dirty="0" smtClean="0"/>
              <a:t>FNAL policy </a:t>
            </a:r>
            <a:r>
              <a:rPr lang="en-US" dirty="0" smtClean="0"/>
              <a:t>keeps the primary copy of raw data </a:t>
            </a:r>
            <a:r>
              <a:rPr lang="en-US" sz="2200" dirty="0" smtClean="0"/>
              <a:t>(up to 3 year after the end of the experiment)</a:t>
            </a:r>
            <a:endParaRPr lang="en-US" sz="2200" dirty="0" smtClean="0"/>
          </a:p>
          <a:p>
            <a:endParaRPr lang="en-US" dirty="0" smtClean="0"/>
          </a:p>
          <a:p>
            <a:r>
              <a:rPr lang="en-US" dirty="0" smtClean="0"/>
              <a:t>We propose the following policy in agreement with the experiments</a:t>
            </a:r>
          </a:p>
          <a:p>
            <a:pPr lvl="1"/>
            <a:r>
              <a:rPr lang="en-US" u="sng" dirty="0" smtClean="0"/>
              <a:t>A copy on disks of all </a:t>
            </a:r>
            <a:r>
              <a:rPr lang="en-US" u="sng" dirty="0" err="1" smtClean="0"/>
              <a:t>rawdata</a:t>
            </a:r>
            <a:r>
              <a:rPr lang="en-US" u="sng" dirty="0" smtClean="0"/>
              <a:t> produced at LNGS is kept </a:t>
            </a:r>
            <a:r>
              <a:rPr lang="en-US" u="sng" dirty="0" smtClean="0"/>
              <a:t>locally</a:t>
            </a:r>
          </a:p>
          <a:p>
            <a:pPr lvl="1"/>
            <a:r>
              <a:rPr lang="en-US" dirty="0" smtClean="0"/>
              <a:t>Not a new policy</a:t>
            </a:r>
          </a:p>
          <a:p>
            <a:pPr lvl="2"/>
            <a:r>
              <a:rPr lang="en-US" dirty="0" smtClean="0"/>
              <a:t>Past and current experiments are keeping data in LNGS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LNGS is not a normal INFN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international reality</a:t>
            </a:r>
          </a:p>
          <a:p>
            <a:pPr lvl="1"/>
            <a:r>
              <a:rPr lang="en-US" dirty="0" smtClean="0"/>
              <a:t>The most international lab of INFN</a:t>
            </a:r>
          </a:p>
          <a:p>
            <a:r>
              <a:rPr lang="en-US" dirty="0" smtClean="0"/>
              <a:t>With international experiments</a:t>
            </a:r>
          </a:p>
          <a:p>
            <a:pPr lvl="1"/>
            <a:r>
              <a:rPr lang="en-US" dirty="0" smtClean="0"/>
              <a:t>Some of which have </a:t>
            </a:r>
            <a:r>
              <a:rPr lang="en-US" dirty="0" smtClean="0"/>
              <a:t>minority</a:t>
            </a:r>
            <a:r>
              <a:rPr lang="en-US" dirty="0" smtClean="0"/>
              <a:t> </a:t>
            </a:r>
            <a:r>
              <a:rPr lang="en-US" dirty="0" smtClean="0"/>
              <a:t>Italian collaboration</a:t>
            </a:r>
          </a:p>
          <a:p>
            <a:r>
              <a:rPr lang="en-US" dirty="0" smtClean="0"/>
              <a:t>On the way for an ERIC</a:t>
            </a:r>
          </a:p>
          <a:p>
            <a:pPr lvl="1"/>
            <a:r>
              <a:rPr lang="en-US" dirty="0" smtClean="0"/>
              <a:t>European Research Infrastructure </a:t>
            </a:r>
            <a:r>
              <a:rPr lang="en-US" dirty="0" smtClean="0"/>
              <a:t>Consortium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smtClean="0"/>
              <a:t>LNGS is a small </a:t>
            </a:r>
            <a:r>
              <a:rPr lang="en-US" b="1" u="sng" dirty="0" smtClean="0"/>
              <a:t>CERN</a:t>
            </a:r>
            <a:r>
              <a:rPr lang="en-US" dirty="0" smtClean="0"/>
              <a:t> and deserve the same dignity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We need to maintain </a:t>
            </a:r>
            <a:r>
              <a:rPr lang="en-US" u="sng" dirty="0" smtClean="0"/>
              <a:t>LNGS </a:t>
            </a:r>
            <a:r>
              <a:rPr lang="en-US" u="sng" dirty="0" smtClean="0"/>
              <a:t>international </a:t>
            </a:r>
            <a:r>
              <a:rPr lang="en-US" u="sng" dirty="0" smtClean="0"/>
              <a:t>role for scientific computing too</a:t>
            </a:r>
          </a:p>
          <a:p>
            <a:pPr lvl="1"/>
            <a:r>
              <a:rPr lang="en-US" dirty="0" smtClean="0"/>
              <a:t>And we want to be the reference for the scientific results of the experiments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a typical INFN Unit users are:</a:t>
            </a:r>
          </a:p>
          <a:p>
            <a:pPr lvl="1"/>
            <a:r>
              <a:rPr lang="en-US" dirty="0" smtClean="0"/>
              <a:t>Researchers</a:t>
            </a:r>
          </a:p>
          <a:p>
            <a:pPr lvl="1"/>
            <a:r>
              <a:rPr lang="en-US" i="1" dirty="0" err="1" smtClean="0"/>
              <a:t>Associati</a:t>
            </a:r>
            <a:r>
              <a:rPr lang="en-US" i="1" dirty="0" smtClean="0"/>
              <a:t> </a:t>
            </a:r>
            <a:r>
              <a:rPr lang="en-US" dirty="0" smtClean="0"/>
              <a:t>(=</a:t>
            </a:r>
            <a:r>
              <a:rPr lang="en-US" i="1" dirty="0" smtClean="0"/>
              <a:t> </a:t>
            </a:r>
            <a:r>
              <a:rPr lang="en-US" dirty="0" smtClean="0"/>
              <a:t>Professors and researchers from associated Universities)</a:t>
            </a:r>
          </a:p>
          <a:p>
            <a:pPr lvl="1"/>
            <a:r>
              <a:rPr lang="en-US" dirty="0" smtClean="0"/>
              <a:t>Graduate students</a:t>
            </a:r>
          </a:p>
          <a:p>
            <a:pPr lvl="1"/>
            <a:r>
              <a:rPr lang="en-US" dirty="0" smtClean="0"/>
              <a:t>Post Docs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 LNGS there are also:</a:t>
            </a:r>
          </a:p>
          <a:p>
            <a:pPr lvl="1"/>
            <a:r>
              <a:rPr lang="en-US" dirty="0" smtClean="0"/>
              <a:t>L’Aquila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GSSI students</a:t>
            </a:r>
            <a:endParaRPr lang="en-US" dirty="0" smtClean="0"/>
          </a:p>
          <a:p>
            <a:pPr lvl="1"/>
            <a:r>
              <a:rPr lang="en-US" dirty="0" smtClean="0"/>
              <a:t>Foreigner researchers</a:t>
            </a:r>
          </a:p>
          <a:p>
            <a:pPr lvl="1"/>
            <a:r>
              <a:rPr lang="en-US" dirty="0" smtClean="0"/>
              <a:t>Foreigner students</a:t>
            </a:r>
          </a:p>
          <a:p>
            <a:pPr lvl="1"/>
            <a:r>
              <a:rPr lang="en-US" dirty="0" smtClean="0"/>
              <a:t>Shifters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As result the scientific community at LNGS rounds up to 100 users</a:t>
            </a:r>
          </a:p>
          <a:p>
            <a:pPr lvl="1"/>
            <a:r>
              <a:rPr lang="en-US" dirty="0" smtClean="0"/>
              <a:t>While the local scientific division has only 20 researchers + </a:t>
            </a:r>
            <a:r>
              <a:rPr lang="en-US" dirty="0" err="1" smtClean="0"/>
              <a:t>associati</a:t>
            </a:r>
            <a:endParaRPr lang="en-US" dirty="0" smtClean="0"/>
          </a:p>
          <a:p>
            <a:pPr lvl="1"/>
            <a:r>
              <a:rPr lang="en-US" u="sng" dirty="0" smtClean="0"/>
              <a:t>We can not consider the LNGS as a small unit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INFN Policy for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CNAF is the computing center for INFN experiments</a:t>
            </a:r>
          </a:p>
          <a:p>
            <a:pPr lvl="1"/>
            <a:r>
              <a:rPr lang="en-US" dirty="0" smtClean="0"/>
              <a:t>Better economy</a:t>
            </a:r>
          </a:p>
          <a:p>
            <a:pPr lvl="2"/>
            <a:r>
              <a:rPr lang="en-US" dirty="0" smtClean="0"/>
              <a:t>Bigger orders -&gt; lower prices</a:t>
            </a:r>
          </a:p>
          <a:p>
            <a:pPr lvl="2"/>
            <a:r>
              <a:rPr lang="en-US" dirty="0" smtClean="0"/>
              <a:t>All man power in a single place</a:t>
            </a:r>
          </a:p>
          <a:p>
            <a:pPr lvl="1"/>
            <a:r>
              <a:rPr lang="en-US" dirty="0" smtClean="0"/>
              <a:t>Scale the shared resources</a:t>
            </a:r>
          </a:p>
          <a:p>
            <a:pPr lvl="2"/>
            <a:r>
              <a:rPr lang="en-US" dirty="0" smtClean="0"/>
              <a:t>Experiments can profit from CPU unused by others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Italian groups of LNGS experiments should use CNAF</a:t>
            </a:r>
          </a:p>
          <a:p>
            <a:pPr lvl="1"/>
            <a:r>
              <a:rPr lang="en-US" dirty="0" smtClean="0"/>
              <a:t>And LNGS users?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INFN Policy &amp; LNGS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Does INFN policy about computer fit the experiments?</a:t>
            </a:r>
          </a:p>
          <a:p>
            <a:pPr lvl="1"/>
            <a:r>
              <a:rPr lang="en-US" dirty="0" smtClean="0"/>
              <a:t>Weakly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 the past years several international experiment installed in LNGS some computing resources</a:t>
            </a:r>
          </a:p>
          <a:p>
            <a:pPr lvl="1"/>
            <a:r>
              <a:rPr lang="en-US" u="sng" dirty="0" smtClean="0"/>
              <a:t>INFN risks to loose control on scientific computing at LNGS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 compromise has to be found</a:t>
            </a:r>
          </a:p>
          <a:p>
            <a:pPr lvl="1"/>
            <a:r>
              <a:rPr lang="en-US" dirty="0" smtClean="0"/>
              <a:t>That allows international collaborations to refer directly to LNGS for their on-site computing requirements</a:t>
            </a:r>
          </a:p>
          <a:p>
            <a:pPr lvl="1"/>
            <a:r>
              <a:rPr lang="en-US" u="sng" dirty="0" smtClean="0"/>
              <a:t>That allows integration with the INFN general picture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INFN Policy &amp; LNGS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Given for granted that CNAF is the place for big processing</a:t>
            </a:r>
          </a:p>
          <a:p>
            <a:pPr lvl="1"/>
            <a:r>
              <a:rPr lang="en-US" dirty="0" smtClean="0"/>
              <a:t>Where can LNGS users develop algorithms and perform interactive analysis?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LNGS researchers do not coincide with their experiments</a:t>
            </a:r>
          </a:p>
          <a:p>
            <a:pPr lvl="1"/>
            <a:r>
              <a:rPr lang="en-US" dirty="0" smtClean="0"/>
              <a:t>Where can users analyze their R&amp;D</a:t>
            </a:r>
            <a:r>
              <a:rPr lang="en-US" dirty="0"/>
              <a:t> </a:t>
            </a:r>
            <a:r>
              <a:rPr lang="en-US" dirty="0" smtClean="0"/>
              <a:t>or their simulations?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CNAF is probably not the solution for these necessities</a:t>
            </a:r>
          </a:p>
          <a:p>
            <a:pPr lvl="1"/>
            <a:r>
              <a:rPr lang="en-US" dirty="0" smtClean="0"/>
              <a:t>A local infrastructure is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experiments install CPU in LNGS?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lifecycle of an LNGS experiment is quite different from an LHC one</a:t>
            </a:r>
          </a:p>
          <a:p>
            <a:pPr lvl="1"/>
            <a:r>
              <a:rPr lang="en-US" dirty="0" smtClean="0"/>
              <a:t>Typically people building the detectors are the same that later develop the analysis</a:t>
            </a:r>
          </a:p>
          <a:p>
            <a:pPr lvl="1"/>
            <a:r>
              <a:rPr lang="en-US" dirty="0" smtClean="0"/>
              <a:t>Typically the computing infrastructures at LNGS spring from tiny systems where the users started early development</a:t>
            </a:r>
          </a:p>
          <a:p>
            <a:pPr lvl="2"/>
            <a:r>
              <a:rPr lang="en-US" dirty="0" smtClean="0"/>
              <a:t>Often realized during R&amp;D or the installation of the detector</a:t>
            </a:r>
          </a:p>
          <a:p>
            <a:pPr lvl="1"/>
            <a:r>
              <a:rPr lang="en-US" dirty="0" smtClean="0"/>
              <a:t>Typically the burden to move the programs to CNAF requires resources not easily allocable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 any case it is clear that there is a common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We should embrace this pattern and drive it to a direction compatible with INFN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closure from INFN could aggravate this pattern pushing future experiments to buy computing resources on CF (or on foreigner budget) 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819400"/>
            <a:ext cx="5410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How to continue</a:t>
            </a:r>
          </a:p>
          <a:p>
            <a:pPr algn="ctr"/>
            <a:r>
              <a:rPr lang="en-US" sz="3200" dirty="0" smtClean="0"/>
              <a:t>According to users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need a computing cluster in LNGS that </a:t>
            </a:r>
            <a:r>
              <a:rPr lang="en-US" dirty="0" smtClean="0"/>
              <a:t>is designed </a:t>
            </a:r>
            <a:r>
              <a:rPr lang="en-US" dirty="0" smtClean="0"/>
              <a:t>integrated with CNAF</a:t>
            </a:r>
          </a:p>
          <a:p>
            <a:pPr lvl="1"/>
            <a:r>
              <a:rPr lang="en-US" dirty="0" smtClean="0"/>
              <a:t>This can be done with the CLOUD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700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Scientific computing @ LNGS: users point of view</vt:lpstr>
      <vt:lpstr>LNGS is not a normal INFN Unit</vt:lpstr>
      <vt:lpstr>Users</vt:lpstr>
      <vt:lpstr>INFN Policy for Computing</vt:lpstr>
      <vt:lpstr>INFN Policy &amp; LNGS experiments</vt:lpstr>
      <vt:lpstr>INFN Policy &amp; LNGS users</vt:lpstr>
      <vt:lpstr>Why do experiments install CPU in LNGS? </vt:lpstr>
      <vt:lpstr>Slide 8</vt:lpstr>
      <vt:lpstr>Proposal</vt:lpstr>
      <vt:lpstr>Underground Clouds </vt:lpstr>
      <vt:lpstr>Resources</vt:lpstr>
      <vt:lpstr>Local Data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Alessandro Razeto</dc:creator>
  <cp:lastModifiedBy>Alessandro Razeto</cp:lastModifiedBy>
  <cp:revision>76</cp:revision>
  <dcterms:created xsi:type="dcterms:W3CDTF">2014-02-23T08:28:09Z</dcterms:created>
  <dcterms:modified xsi:type="dcterms:W3CDTF">2014-02-26T12:53:41Z</dcterms:modified>
</cp:coreProperties>
</file>