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2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02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0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8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85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56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00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49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99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3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15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56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817FD-FEFE-456D-8C5A-B761527FCCC0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3054-3C69-4078-A12C-9C301494049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77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2780928"/>
            <a:ext cx="567037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it-IT" sz="2400" b="1" dirty="0" err="1">
                <a:latin typeface="Calibri" pitchFamily="34" charset="0"/>
                <a:cs typeface="Times New Roman" pitchFamily="18" charset="0"/>
              </a:rPr>
              <a:t>Contratti</a:t>
            </a:r>
            <a:r>
              <a:rPr lang="en-US" altLang="it-IT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t-IT" sz="2400" b="1" dirty="0" err="1" smtClean="0">
                <a:latin typeface="Calibri" pitchFamily="34" charset="0"/>
                <a:cs typeface="Times New Roman" pitchFamily="18" charset="0"/>
              </a:rPr>
              <a:t>ed</a:t>
            </a:r>
            <a:r>
              <a:rPr lang="en-US" altLang="it-IT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t-IT" sz="2400" b="1" dirty="0" err="1" smtClean="0">
                <a:latin typeface="Calibri" pitchFamily="34" charset="0"/>
                <a:cs typeface="Times New Roman" pitchFamily="18" charset="0"/>
              </a:rPr>
              <a:t>accordi</a:t>
            </a:r>
            <a:r>
              <a:rPr lang="en-US" altLang="it-IT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t-IT" sz="2400" b="1" dirty="0" err="1" smtClean="0">
                <a:latin typeface="Calibri" pitchFamily="34" charset="0"/>
                <a:cs typeface="Times New Roman" pitchFamily="18" charset="0"/>
              </a:rPr>
              <a:t>quadro</a:t>
            </a:r>
            <a:r>
              <a:rPr lang="en-US" altLang="it-IT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t-IT" sz="2400" b="1" dirty="0" err="1" smtClean="0">
                <a:latin typeface="Calibri" pitchFamily="34" charset="0"/>
                <a:cs typeface="Times New Roman" pitchFamily="18" charset="0"/>
              </a:rPr>
              <a:t>nazionali</a:t>
            </a:r>
            <a:r>
              <a:rPr lang="en-US" altLang="it-IT" sz="2400" b="1" dirty="0" smtClean="0">
                <a:latin typeface="Calibri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altLang="it-IT" sz="2400" b="1" dirty="0" err="1" smtClean="0">
                <a:latin typeface="Calibri" pitchFamily="34" charset="0"/>
                <a:cs typeface="Times New Roman" pitchFamily="18" charset="0"/>
              </a:rPr>
              <a:t>hw</a:t>
            </a:r>
            <a:r>
              <a:rPr lang="en-US" altLang="it-IT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t-IT" sz="2400" b="1" dirty="0">
                <a:latin typeface="Calibri" pitchFamily="34" charset="0"/>
                <a:cs typeface="Times New Roman" pitchFamily="18" charset="0"/>
              </a:rPr>
              <a:t>e </a:t>
            </a:r>
            <a:r>
              <a:rPr lang="en-US" altLang="it-IT" sz="2400" b="1" dirty="0" err="1">
                <a:latin typeface="Calibri" pitchFamily="34" charset="0"/>
                <a:cs typeface="Times New Roman" pitchFamily="18" charset="0"/>
              </a:rPr>
              <a:t>sw</a:t>
            </a:r>
            <a:endParaRPr lang="en-US" altLang="it-IT" sz="2400" dirty="0"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altLang="it-IT" sz="1400" dirty="0">
                <a:latin typeface="Calibri" pitchFamily="34" charset="0"/>
                <a:cs typeface="Times New Roman" pitchFamily="18" charset="0"/>
              </a:rPr>
              <a:t>G. Vita </a:t>
            </a:r>
            <a:r>
              <a:rPr lang="en-US" altLang="it-IT" sz="1400" dirty="0" err="1">
                <a:latin typeface="Calibri" pitchFamily="34" charset="0"/>
                <a:cs typeface="Times New Roman" pitchFamily="18" charset="0"/>
              </a:rPr>
              <a:t>Finzi</a:t>
            </a:r>
            <a:endParaRPr lang="en-US" altLang="it-IT" sz="1400" dirty="0"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it-IT" sz="1600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altLang="it-IT" sz="1600" dirty="0" smtClean="0">
                <a:latin typeface="Calibri" pitchFamily="34" charset="0"/>
                <a:cs typeface="Times New Roman" pitchFamily="18" charset="0"/>
              </a:rPr>
              <a:t>Workshop CCR,  LNGS, 26-28 </a:t>
            </a:r>
            <a:r>
              <a:rPr lang="en-US" altLang="it-IT" sz="1600" dirty="0" err="1" smtClean="0">
                <a:latin typeface="Calibri" pitchFamily="34" charset="0"/>
                <a:cs typeface="Times New Roman" pitchFamily="18" charset="0"/>
              </a:rPr>
              <a:t>febbraio</a:t>
            </a:r>
            <a:r>
              <a:rPr lang="en-US" altLang="it-IT" sz="1600" dirty="0" smtClean="0">
                <a:latin typeface="Calibri" pitchFamily="34" charset="0"/>
                <a:cs typeface="Times New Roman" pitchFamily="18" charset="0"/>
              </a:rPr>
              <a:t> 2014</a:t>
            </a:r>
            <a:endParaRPr lang="en-US" altLang="it-IT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2" descr="INFNnew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50" y="323368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63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118595"/>
            <a:ext cx="2736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Quali contratti nazionali</a:t>
            </a:r>
            <a:endParaRPr lang="it-IT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384896" y="1844824"/>
            <a:ext cx="60486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contratti/ accordi quadro  per sw di largo consumo e per tutti gli utenti INFN: Microsoft, Adobe, Sophos, Alfresco, </a:t>
            </a:r>
            <a:r>
              <a:rPr lang="it-IT" dirty="0" smtClean="0">
                <a:solidFill>
                  <a:schemeClr val="tx1"/>
                </a:solidFill>
              </a:rPr>
              <a:t>Securew2, Adobe Connect, Seevogh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54741" y="2996951"/>
            <a:ext cx="6025571" cy="10720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contratti  centralizzati per   sw  specialistici : NAG, </a:t>
            </a:r>
            <a:r>
              <a:rPr lang="it-IT" i="1" dirty="0" smtClean="0">
                <a:solidFill>
                  <a:schemeClr val="tx1"/>
                </a:solidFill>
              </a:rPr>
              <a:t>NI Labview</a:t>
            </a:r>
            <a:r>
              <a:rPr lang="it-IT" dirty="0" smtClean="0">
                <a:solidFill>
                  <a:schemeClr val="tx1"/>
                </a:solidFill>
              </a:rPr>
              <a:t>, GPFS, TSM, LSF, </a:t>
            </a:r>
            <a:r>
              <a:rPr lang="it-IT" i="1" dirty="0" smtClean="0">
                <a:solidFill>
                  <a:schemeClr val="tx1"/>
                </a:solidFill>
              </a:rPr>
              <a:t>Mathematica</a:t>
            </a:r>
            <a:r>
              <a:rPr lang="it-IT" dirty="0" smtClean="0">
                <a:solidFill>
                  <a:schemeClr val="tx1"/>
                </a:solidFill>
              </a:rPr>
              <a:t>, AFS, Matlab, Mathcad, Jira, Autodesk, C++Test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84896" y="4221088"/>
            <a:ext cx="6118262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contratti centralizzati di   sw  di progettazione/simulazione: </a:t>
            </a:r>
            <a:r>
              <a:rPr lang="it-IT" i="1" dirty="0" smtClean="0">
                <a:solidFill>
                  <a:schemeClr val="tx1"/>
                </a:solidFill>
              </a:rPr>
              <a:t>Ansys, Comsol</a:t>
            </a:r>
            <a:r>
              <a:rPr lang="it-IT" dirty="0" smtClean="0">
                <a:solidFill>
                  <a:schemeClr val="tx1"/>
                </a:solidFill>
              </a:rPr>
              <a:t>, Esacomp, Cliosoft, </a:t>
            </a:r>
            <a:r>
              <a:rPr lang="it-IT" i="1" dirty="0" smtClean="0">
                <a:solidFill>
                  <a:schemeClr val="tx1"/>
                </a:solidFill>
              </a:rPr>
              <a:t>NX-Ideas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31640" y="764704"/>
            <a:ext cx="60486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manutenzione hw ed aggiornamento sw di apparati di rete multimarca: Cisco, Extreme,  Juniper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34592" y="5380120"/>
            <a:ext cx="6118262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</a:t>
            </a:r>
            <a:r>
              <a:rPr lang="it-IT" dirty="0" smtClean="0">
                <a:solidFill>
                  <a:schemeClr val="tx1"/>
                </a:solidFill>
              </a:rPr>
              <a:t>ccordo nazionale per la </a:t>
            </a:r>
            <a:r>
              <a:rPr lang="it-IT" dirty="0" smtClean="0">
                <a:solidFill>
                  <a:schemeClr val="tx1"/>
                </a:solidFill>
              </a:rPr>
              <a:t>manutenzione delle infrastrutture </a:t>
            </a:r>
            <a:r>
              <a:rPr lang="it-IT" dirty="0" smtClean="0">
                <a:solidFill>
                  <a:schemeClr val="tx1"/>
                </a:solidFill>
              </a:rPr>
              <a:t>locali degli apparati di alimentazione e  condizionamento Schneider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0" name="Picture 5" descr="INFNnew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92080" y="6488668"/>
            <a:ext cx="1782352" cy="216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 smtClean="0"/>
              <a:t>gvf</a:t>
            </a:r>
            <a:r>
              <a:rPr lang="it-IT" sz="800" dirty="0"/>
              <a:t>, WS CCR – LNGS 26-28/2/14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38775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16" y="80735"/>
            <a:ext cx="439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Distribuzione licenze di rete  e repository sw</a:t>
            </a:r>
            <a:endParaRPr lang="it-IT" b="1" dirty="0"/>
          </a:p>
        </p:txBody>
      </p:sp>
      <p:pic>
        <p:nvPicPr>
          <p:cNvPr id="1026" name="Picture 2" descr="http://www.rosalbacorallo.it/Ital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607" y="796362"/>
            <a:ext cx="4413522" cy="530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699128" y="1932207"/>
            <a:ext cx="465683" cy="20623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 11"/>
          <p:cNvSpPr/>
          <p:nvPr/>
        </p:nvSpPr>
        <p:spPr>
          <a:xfrm>
            <a:off x="5191585" y="3594267"/>
            <a:ext cx="465683" cy="2520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 12"/>
          <p:cNvSpPr/>
          <p:nvPr/>
        </p:nvSpPr>
        <p:spPr>
          <a:xfrm>
            <a:off x="3798047" y="1826802"/>
            <a:ext cx="465683" cy="3116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 13"/>
          <p:cNvSpPr/>
          <p:nvPr/>
        </p:nvSpPr>
        <p:spPr>
          <a:xfrm>
            <a:off x="4883127" y="3464393"/>
            <a:ext cx="465683" cy="2520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 14"/>
          <p:cNvSpPr/>
          <p:nvPr/>
        </p:nvSpPr>
        <p:spPr>
          <a:xfrm>
            <a:off x="5626581" y="4030494"/>
            <a:ext cx="465683" cy="2520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 15"/>
          <p:cNvSpPr/>
          <p:nvPr/>
        </p:nvSpPr>
        <p:spPr>
          <a:xfrm>
            <a:off x="4146975" y="2844568"/>
            <a:ext cx="465683" cy="2520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2944076"/>
            <a:ext cx="738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Mathcad</a:t>
            </a:r>
          </a:p>
          <a:p>
            <a:r>
              <a:rPr lang="it-IT" sz="1200" dirty="0"/>
              <a:t>C</a:t>
            </a:r>
            <a:r>
              <a:rPr lang="it-IT" sz="1200" dirty="0" smtClean="0"/>
              <a:t>liosoft</a:t>
            </a:r>
            <a:endParaRPr lang="it-IT" sz="12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694266" y="2974707"/>
            <a:ext cx="685551" cy="21747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48810" y="265401"/>
            <a:ext cx="921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Autodesk</a:t>
            </a:r>
          </a:p>
          <a:p>
            <a:r>
              <a:rPr lang="it-IT" sz="1200" dirty="0" smtClean="0"/>
              <a:t>Ansys</a:t>
            </a:r>
          </a:p>
          <a:p>
            <a:r>
              <a:rPr lang="it-IT" sz="1200" dirty="0" smtClean="0"/>
              <a:t>Comsol</a:t>
            </a:r>
          </a:p>
          <a:p>
            <a:r>
              <a:rPr lang="it-IT" sz="1200" dirty="0" smtClean="0"/>
              <a:t>Esacomp </a:t>
            </a:r>
          </a:p>
          <a:p>
            <a:r>
              <a:rPr lang="it-IT" sz="1200" dirty="0" smtClean="0"/>
              <a:t>Matlab</a:t>
            </a:r>
          </a:p>
          <a:p>
            <a:r>
              <a:rPr lang="it-IT" sz="1200" dirty="0" smtClean="0"/>
              <a:t>NX-Ideas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39274" y="994444"/>
            <a:ext cx="10045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Autodesk</a:t>
            </a:r>
          </a:p>
          <a:p>
            <a:r>
              <a:rPr lang="it-IT" sz="1200" dirty="0" smtClean="0"/>
              <a:t>Ansys</a:t>
            </a:r>
          </a:p>
          <a:p>
            <a:r>
              <a:rPr lang="it-IT" sz="1200" dirty="0" smtClean="0"/>
              <a:t>Comsol</a:t>
            </a:r>
          </a:p>
          <a:p>
            <a:r>
              <a:rPr lang="it-IT" sz="1200" dirty="0" smtClean="0"/>
              <a:t>Esacomp </a:t>
            </a:r>
          </a:p>
          <a:p>
            <a:r>
              <a:rPr lang="it-IT" sz="1200" dirty="0" smtClean="0"/>
              <a:t>Matlab</a:t>
            </a:r>
          </a:p>
          <a:p>
            <a:r>
              <a:rPr lang="it-IT" sz="1200" dirty="0" smtClean="0"/>
              <a:t>NX-Ideas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08143" y="3797807"/>
            <a:ext cx="1064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Autodesk</a:t>
            </a:r>
          </a:p>
          <a:p>
            <a:r>
              <a:rPr lang="it-IT" sz="1200" dirty="0" smtClean="0"/>
              <a:t>Ansys</a:t>
            </a:r>
          </a:p>
          <a:p>
            <a:r>
              <a:rPr lang="it-IT" sz="1200" dirty="0" smtClean="0"/>
              <a:t>Comsol</a:t>
            </a:r>
          </a:p>
          <a:p>
            <a:r>
              <a:rPr lang="it-IT" sz="1200" dirty="0" smtClean="0"/>
              <a:t>Esacomp </a:t>
            </a:r>
          </a:p>
          <a:p>
            <a:r>
              <a:rPr lang="it-IT" sz="1200" dirty="0" smtClean="0"/>
              <a:t>Matlab</a:t>
            </a:r>
          </a:p>
          <a:p>
            <a:r>
              <a:rPr lang="it-IT" sz="1200" dirty="0" smtClean="0"/>
              <a:t>NX-Ideas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663010" y="2018945"/>
            <a:ext cx="1470766" cy="175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3"/>
          </p:cNvCxnSpPr>
          <p:nvPr/>
        </p:nvCxnSpPr>
        <p:spPr>
          <a:xfrm flipH="1">
            <a:off x="4540984" y="3679512"/>
            <a:ext cx="410341" cy="166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68149" y="4647441"/>
            <a:ext cx="1017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Mathematica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5809370" y="4260291"/>
            <a:ext cx="53069" cy="43772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075301" y="2112640"/>
            <a:ext cx="465683" cy="2520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 52"/>
          <p:cNvSpPr/>
          <p:nvPr/>
        </p:nvSpPr>
        <p:spPr>
          <a:xfrm>
            <a:off x="4298906" y="1594608"/>
            <a:ext cx="465683" cy="2520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TextBox 49"/>
          <p:cNvSpPr txBox="1"/>
          <p:nvPr/>
        </p:nvSpPr>
        <p:spPr>
          <a:xfrm>
            <a:off x="5124291" y="1919688"/>
            <a:ext cx="692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Labview</a:t>
            </a:r>
            <a:endParaRPr lang="it-IT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423272" y="2342511"/>
            <a:ext cx="692697" cy="106323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322252" y="1826803"/>
            <a:ext cx="57565" cy="30718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4" idx="0"/>
          </p:cNvCxnSpPr>
          <p:nvPr/>
        </p:nvCxnSpPr>
        <p:spPr>
          <a:xfrm>
            <a:off x="4528005" y="1826803"/>
            <a:ext cx="587964" cy="163759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/>
          <p:nvPr/>
        </p:nvCxnSpPr>
        <p:spPr>
          <a:xfrm flipV="1">
            <a:off x="4699128" y="994444"/>
            <a:ext cx="649682" cy="600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424426" y="3380373"/>
            <a:ext cx="1621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Autodesk, Labview</a:t>
            </a:r>
            <a:r>
              <a:rPr lang="it-IT" sz="1400" dirty="0" smtClean="0"/>
              <a:t> </a:t>
            </a:r>
            <a:r>
              <a:rPr lang="it-IT" sz="1400" dirty="0" smtClean="0"/>
              <a:t>.....</a:t>
            </a:r>
            <a:endParaRPr lang="it-IT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3059832" y="1712323"/>
            <a:ext cx="108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Autodesk,</a:t>
            </a:r>
          </a:p>
          <a:p>
            <a:r>
              <a:rPr lang="it-IT" sz="1200" dirty="0" smtClean="0"/>
              <a:t>Matlab  </a:t>
            </a:r>
            <a:r>
              <a:rPr lang="it-IT" sz="1200" dirty="0" smtClean="0"/>
              <a:t>...</a:t>
            </a:r>
          </a:p>
        </p:txBody>
      </p:sp>
      <p:pic>
        <p:nvPicPr>
          <p:cNvPr id="28" name="Picture 5" descr="INFNnewlogo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55745" y="6336268"/>
            <a:ext cx="14943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800" dirty="0" smtClean="0"/>
              <a:t>gvf</a:t>
            </a:r>
            <a:r>
              <a:rPr lang="it-IT" sz="800" dirty="0"/>
              <a:t>, WS CCR – LNGS 26-28/2/14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8356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912" y="107526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la </a:t>
            </a:r>
            <a:r>
              <a:rPr lang="it-IT" dirty="0" smtClean="0"/>
              <a:t>scelta di promuovere un coordinamento a livello nazionale  dei contratti e accordi </a:t>
            </a:r>
          </a:p>
          <a:p>
            <a:r>
              <a:rPr lang="it-IT" dirty="0" smtClean="0"/>
              <a:t>quadro ed una politica di acquisto di licenze di rete  e’  tuttora fortemente voluta dalla CCR e dalla sua presidenza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dirty="0" smtClean="0"/>
              <a:t>- </a:t>
            </a:r>
            <a:r>
              <a:rPr lang="it-IT" dirty="0" smtClean="0"/>
              <a:t> se ci viene applicato un listino commerciale (per fortuna sono casi rarissimi), i </a:t>
            </a:r>
            <a:r>
              <a:rPr lang="it-IT" dirty="0" smtClean="0"/>
              <a:t>costi per il sw </a:t>
            </a:r>
            <a:r>
              <a:rPr lang="it-IT" dirty="0" smtClean="0"/>
              <a:t>aumentano </a:t>
            </a:r>
            <a:r>
              <a:rPr lang="it-IT" dirty="0" smtClean="0"/>
              <a:t>e tanto: unica soluzione e’ l’aggregazione e la razionalizzazione di quello che ci possiamo  permettere di acquistare o </a:t>
            </a:r>
            <a:r>
              <a:rPr lang="it-IT" dirty="0" smtClean="0"/>
              <a:t>mantenere</a:t>
            </a:r>
            <a:endParaRPr lang="it-IT" dirty="0" smtClean="0"/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inizialmente la  centralizzazione era vista con </a:t>
            </a:r>
            <a:r>
              <a:rPr lang="it-IT" dirty="0" smtClean="0"/>
              <a:t>preoccupazione; </a:t>
            </a:r>
            <a:r>
              <a:rPr lang="it-IT" dirty="0" smtClean="0"/>
              <a:t>adesso  </a:t>
            </a:r>
            <a:r>
              <a:rPr lang="it-IT" dirty="0" smtClean="0"/>
              <a:t>e’ invece </a:t>
            </a:r>
            <a:endParaRPr lang="it-IT" dirty="0" smtClean="0"/>
          </a:p>
          <a:p>
            <a:r>
              <a:rPr lang="it-IT" dirty="0" smtClean="0"/>
              <a:t>espressamente richiesta</a:t>
            </a:r>
            <a:r>
              <a:rPr lang="it-IT" dirty="0"/>
              <a:t>, vuoi per motivi economici, </a:t>
            </a:r>
            <a:r>
              <a:rPr lang="it-IT" dirty="0" smtClean="0"/>
              <a:t>vuoi </a:t>
            </a:r>
            <a:r>
              <a:rPr lang="it-IT" dirty="0" smtClean="0"/>
              <a:t>perche’ </a:t>
            </a:r>
            <a:r>
              <a:rPr lang="it-IT" dirty="0"/>
              <a:t> </a:t>
            </a:r>
            <a:r>
              <a:rPr lang="it-IT" dirty="0" smtClean="0"/>
              <a:t>ci </a:t>
            </a:r>
            <a:r>
              <a:rPr lang="it-IT" dirty="0" smtClean="0"/>
              <a:t>si e’ resi conto che  </a:t>
            </a:r>
            <a:r>
              <a:rPr lang="it-IT" dirty="0" smtClean="0"/>
              <a:t>e’ comodo trovare le licenze sempre aggiornate, il supporto tecnico a disposizione, non dover perdere tempo in trattative con i </a:t>
            </a:r>
            <a:r>
              <a:rPr lang="it-IT" dirty="0" smtClean="0"/>
              <a:t>fornitori,  </a:t>
            </a:r>
            <a:r>
              <a:rPr lang="it-IT" dirty="0" smtClean="0"/>
              <a:t>etc.etc</a:t>
            </a:r>
            <a:r>
              <a:rPr lang="it-IT" dirty="0" smtClean="0"/>
              <a:t>. </a:t>
            </a:r>
            <a:endParaRPr lang="it-IT" dirty="0" smtClean="0"/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q</a:t>
            </a:r>
            <a:r>
              <a:rPr lang="it-IT" dirty="0" smtClean="0"/>
              <a:t>ueste </a:t>
            </a:r>
            <a:r>
              <a:rPr lang="it-IT" dirty="0" smtClean="0"/>
              <a:t>iniziative stanno  creando </a:t>
            </a:r>
            <a:r>
              <a:rPr lang="it-IT" dirty="0" smtClean="0"/>
              <a:t>diverse</a:t>
            </a:r>
            <a:r>
              <a:rPr lang="it-IT" dirty="0" smtClean="0"/>
              <a:t> </a:t>
            </a:r>
            <a:r>
              <a:rPr lang="it-IT" dirty="0" smtClean="0"/>
              <a:t>comunita’ di colleghi con cui  condividere </a:t>
            </a:r>
            <a:endParaRPr lang="it-IT" dirty="0" smtClean="0"/>
          </a:p>
          <a:p>
            <a:r>
              <a:rPr lang="it-IT" dirty="0" smtClean="0"/>
              <a:t>problemi </a:t>
            </a:r>
            <a:r>
              <a:rPr lang="it-IT" dirty="0" smtClean="0"/>
              <a:t>e </a:t>
            </a:r>
            <a:r>
              <a:rPr lang="it-IT" dirty="0" smtClean="0"/>
              <a:t>soluzioni 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/>
              <a:t>i</a:t>
            </a:r>
            <a:r>
              <a:rPr lang="it-IT" dirty="0" smtClean="0"/>
              <a:t>n caso di corsi di formazione interni e’ utile poter disporre di un considerevole </a:t>
            </a:r>
          </a:p>
          <a:p>
            <a:r>
              <a:rPr lang="it-IT" dirty="0" smtClean="0"/>
              <a:t>numero di licenze per le classi</a:t>
            </a:r>
          </a:p>
          <a:p>
            <a:endParaRPr lang="it-IT" dirty="0"/>
          </a:p>
          <a:p>
            <a:r>
              <a:rPr lang="it-IT" dirty="0" smtClean="0"/>
              <a:t>- informazioni, avvisi, etc. attraverso mailing list degli utenti, dei  gestori e degli «esperti» con i quali vengono condivise le scelte operative</a:t>
            </a:r>
            <a:endParaRPr lang="it-IT" dirty="0" smtClean="0"/>
          </a:p>
        </p:txBody>
      </p:sp>
      <p:pic>
        <p:nvPicPr>
          <p:cNvPr id="3" name="Picture 5" descr="INFNnew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87624" y="6336268"/>
            <a:ext cx="15311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800" dirty="0" smtClean="0"/>
              <a:t>gvf</a:t>
            </a:r>
            <a:r>
              <a:rPr lang="it-IT" sz="1400" dirty="0"/>
              <a:t>, </a:t>
            </a:r>
            <a:r>
              <a:rPr lang="it-IT" sz="800" dirty="0"/>
              <a:t>WS CCR – LNGS 26-28/2/14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29488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47667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Novita’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398" y="1044485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   </a:t>
            </a: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 smtClean="0"/>
              <a:t>settimana prossima il Presidente dovrebbe firmare il contratto relativo al nuovo </a:t>
            </a:r>
            <a:r>
              <a:rPr lang="it-IT" dirty="0"/>
              <a:t>C</a:t>
            </a:r>
            <a:r>
              <a:rPr lang="it-IT" dirty="0" smtClean="0"/>
              <a:t>ampus Adobe; per un triennio avremo una versione aggiornata di Acrobat Professional e un certo numero di Master Suite Adobe (l’insieme di tutte le creative). </a:t>
            </a:r>
          </a:p>
          <a:p>
            <a:r>
              <a:rPr lang="it-IT" dirty="0" smtClean="0"/>
              <a:t>Le licenze  Master Suite verranno distribuite una o due per </a:t>
            </a:r>
            <a:r>
              <a:rPr lang="it-IT" dirty="0" smtClean="0"/>
              <a:t>sede.</a:t>
            </a:r>
          </a:p>
          <a:p>
            <a:r>
              <a:rPr lang="it-IT" dirty="0" smtClean="0"/>
              <a:t>Per </a:t>
            </a:r>
            <a:r>
              <a:rPr lang="it-IT" dirty="0" smtClean="0"/>
              <a:t>tutto quello che non e’ compreso in questo Campus potremo noleggiare il sw (non si puo’ piu’ acquistare nessuna licenza creative ) tramite un accordo parallelo, unico per tutto l’INFN,  creato ad hoc</a:t>
            </a:r>
            <a:r>
              <a:rPr lang="it-IT" dirty="0" smtClean="0"/>
              <a:t>.  </a:t>
            </a:r>
            <a:endParaRPr lang="it-IT" dirty="0" smtClean="0"/>
          </a:p>
          <a:p>
            <a:r>
              <a:rPr lang="it-IT" dirty="0" smtClean="0"/>
              <a:t>Ogni sede fara’ ordini autonomamente. 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TS ha appena fatto un ordine di licenze MS col quale abbiamo di nuovo </a:t>
            </a:r>
          </a:p>
          <a:p>
            <a:r>
              <a:rPr lang="it-IT" dirty="0" smtClean="0"/>
              <a:t>accesso al listino Open. Verra’ comunicato ai vostri rappresentanti CCR il codice da citare nei vostri ordini, </a:t>
            </a:r>
            <a:r>
              <a:rPr lang="it-IT" i="1" dirty="0" smtClean="0"/>
              <a:t>qualsiasi sia la ditta da cui acquistate, </a:t>
            </a:r>
            <a:r>
              <a:rPr lang="it-IT" dirty="0" smtClean="0"/>
              <a:t>in modo che tutte le sedi possano ottenere questo sconto.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p</a:t>
            </a:r>
            <a:r>
              <a:rPr lang="it-IT" dirty="0" smtClean="0"/>
              <a:t>artiranno </a:t>
            </a:r>
            <a:r>
              <a:rPr lang="it-IT" dirty="0" smtClean="0"/>
              <a:t>a breve i rinnovi dei contratti per  Labview, GPFS, Cisco, LSF</a:t>
            </a:r>
            <a:r>
              <a:rPr lang="it-IT" dirty="0" smtClean="0"/>
              <a:t>. </a:t>
            </a:r>
          </a:p>
          <a:p>
            <a:pPr marL="285750" indent="-285750">
              <a:buFontTx/>
              <a:buChar char="-"/>
            </a:pPr>
            <a:r>
              <a:rPr lang="it-IT" dirty="0"/>
              <a:t>e</a:t>
            </a:r>
            <a:r>
              <a:rPr lang="it-IT" dirty="0" smtClean="0"/>
              <a:t>’ in fase di studio un contratto nazionale per Cadence.</a:t>
            </a:r>
            <a:endParaRPr lang="it-IT" dirty="0"/>
          </a:p>
          <a:p>
            <a:r>
              <a:rPr lang="it-IT" sz="2800" dirty="0" smtClean="0"/>
              <a:t>                  </a:t>
            </a:r>
            <a:endParaRPr lang="it-IT" sz="2800" dirty="0" smtClean="0"/>
          </a:p>
          <a:p>
            <a:r>
              <a:rPr lang="it-IT" sz="2800" dirty="0"/>
              <a:t> </a:t>
            </a:r>
            <a:r>
              <a:rPr lang="it-IT" sz="2800" dirty="0" smtClean="0"/>
              <a:t>                    </a:t>
            </a:r>
            <a:r>
              <a:rPr lang="it-IT" sz="2800" dirty="0" smtClean="0"/>
              <a:t> DOMANDE</a:t>
            </a:r>
            <a:r>
              <a:rPr lang="it-IT" sz="2800" dirty="0" smtClean="0"/>
              <a:t>? CHIARIMENTI</a:t>
            </a:r>
            <a:r>
              <a:rPr lang="it-IT" sz="2800" dirty="0" smtClean="0"/>
              <a:t>?</a:t>
            </a:r>
            <a:endParaRPr lang="it-IT" sz="2800" dirty="0" smtClean="0"/>
          </a:p>
        </p:txBody>
      </p:sp>
      <p:pic>
        <p:nvPicPr>
          <p:cNvPr id="4" name="Picture 5" descr="INFNnew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6515100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/>
              <a:t>Gvf, WS CCR – LNGS 26-28/2/14</a:t>
            </a:r>
          </a:p>
          <a:p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24123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584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gvf</dc:creator>
  <cp:lastModifiedBy>gvf</cp:lastModifiedBy>
  <cp:revision>33</cp:revision>
  <dcterms:created xsi:type="dcterms:W3CDTF">2014-02-25T12:28:02Z</dcterms:created>
  <dcterms:modified xsi:type="dcterms:W3CDTF">2014-02-27T15:48:14Z</dcterms:modified>
</cp:coreProperties>
</file>