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5" r:id="rId13"/>
    <p:sldId id="264" r:id="rId14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2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1E426-852E-5D48-B70B-8DEEEF7DB333}" type="datetimeFigureOut">
              <a:rPr lang="it-IT" smtClean="0"/>
              <a:t>2/27/14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3A357-8EE1-564E-BA8E-E3DC35E734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372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FAF1A-F2AA-6848-97BB-1A8D8A8699A6}" type="datetimeFigureOut">
              <a:rPr lang="it-IT" smtClean="0"/>
              <a:t>2/27/14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02819-D4C7-A84F-BD87-DC3CE7DADD6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28629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00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534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87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166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22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35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64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3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374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66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Stefano Longo - Riccardo Veraldi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DA87-01CF-3140-8200-C14B7BF4B6A6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Picture 6" descr="Picture 1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89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tefano.Longo@cnaf.infn.it" TargetMode="External"/><Relationship Id="rId3" Type="http://schemas.openxmlformats.org/officeDocument/2006/relationships/hyperlink" Target="mailto:Riccardo.Veraldi@cnaf.infn.i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DNS HA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sz="1800" dirty="0" smtClean="0">
                <a:latin typeface="Courier"/>
                <a:cs typeface="Courier"/>
                <a:hlinkClick r:id="rId2"/>
              </a:rPr>
              <a:t>Stefano.Longo</a:t>
            </a:r>
            <a:r>
              <a:rPr lang="it-IT" sz="1800" dirty="0" smtClean="0">
                <a:latin typeface="Courier"/>
                <a:cs typeface="Courier"/>
                <a:hlinkClick r:id="rId2"/>
              </a:rPr>
              <a:t>@</a:t>
            </a:r>
            <a:r>
              <a:rPr lang="it-IT" sz="1800" dirty="0" smtClean="0">
                <a:latin typeface="Courier"/>
                <a:cs typeface="Courier"/>
                <a:hlinkClick r:id="rId2"/>
              </a:rPr>
              <a:t>cnaf.infn.it</a:t>
            </a:r>
            <a:endParaRPr lang="it-IT" sz="1800" dirty="0" smtClean="0">
              <a:latin typeface="Courier"/>
              <a:cs typeface="Courier"/>
            </a:endParaRPr>
          </a:p>
          <a:p>
            <a:r>
              <a:rPr lang="it-IT" sz="1800" dirty="0">
                <a:latin typeface="Courier"/>
                <a:cs typeface="Courier"/>
                <a:hlinkClick r:id="rId3"/>
              </a:rPr>
              <a:t>Riccardo.Veraldi@cnaf.infn.it</a:t>
            </a:r>
            <a:endParaRPr lang="it-IT" sz="1800" dirty="0">
              <a:latin typeface="Courier"/>
              <a:cs typeface="Courier"/>
            </a:endParaRPr>
          </a:p>
          <a:p>
            <a:endParaRPr lang="it-IT" sz="1800" dirty="0" smtClean="0">
              <a:latin typeface="Courier"/>
              <a:cs typeface="Courier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83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GALERA Cluster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4598"/>
            <a:ext cx="8293693" cy="503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GALERA associa ad ogni nodo un </a:t>
            </a:r>
            <a:r>
              <a:rPr lang="it-IT" sz="2400" b="1" dirty="0" smtClean="0"/>
              <a:t>GTID</a:t>
            </a:r>
            <a:r>
              <a:rPr lang="it-IT" sz="2400" dirty="0" smtClean="0"/>
              <a:t> (Global </a:t>
            </a:r>
            <a:r>
              <a:rPr lang="it-IT" sz="2400" dirty="0" err="1" smtClean="0"/>
              <a:t>Transaction</a:t>
            </a:r>
            <a:r>
              <a:rPr lang="it-IT" sz="2400" dirty="0" smtClean="0"/>
              <a:t> ID) che identifica lo stato del nodo (UUID), la sequenza di modifiche atomiche in corso e la posizione corrente nella sequenza</a:t>
            </a:r>
            <a:r>
              <a:rPr lang="it-IT" sz="2400" b="1" dirty="0" smtClean="0"/>
              <a:t>.</a:t>
            </a:r>
          </a:p>
          <a:p>
            <a:pPr marL="0" indent="0">
              <a:buNone/>
            </a:pPr>
            <a:endParaRPr lang="it-IT" sz="2400" b="1" dirty="0"/>
          </a:p>
          <a:p>
            <a:pPr marL="0" indent="0">
              <a:buNone/>
            </a:pPr>
            <a:r>
              <a:rPr lang="it-IT" sz="2400" dirty="0" smtClean="0"/>
              <a:t>Un cluster basato su GALERA</a:t>
            </a:r>
          </a:p>
          <a:p>
            <a:r>
              <a:rPr lang="it-IT" sz="2400" dirty="0" smtClean="0"/>
              <a:t>Garantisce l’esecuzione delle transazioni su ogni nodo</a:t>
            </a:r>
          </a:p>
          <a:p>
            <a:r>
              <a:rPr lang="it-IT" sz="2400" dirty="0" smtClean="0"/>
              <a:t>E’ multi-master (modifiche anche sullo stesso oggetto ammesse da nodi diversi)</a:t>
            </a:r>
          </a:p>
          <a:p>
            <a:r>
              <a:rPr lang="it-IT" sz="2400" dirty="0" smtClean="0"/>
              <a:t>Gestisce i conflitti tra </a:t>
            </a:r>
            <a:r>
              <a:rPr lang="it-IT" sz="2400" dirty="0" err="1" smtClean="0"/>
              <a:t>writesets</a:t>
            </a:r>
            <a:r>
              <a:rPr lang="it-IT" sz="2400" dirty="0" smtClean="0"/>
              <a:t>, permettendone l’applicazione parallela</a:t>
            </a:r>
          </a:p>
          <a:p>
            <a:r>
              <a:rPr lang="it-IT" sz="2400" dirty="0" smtClean="0"/>
              <a:t>Elimina single </a:t>
            </a:r>
            <a:r>
              <a:rPr lang="it-IT" sz="2400" dirty="0" err="1" smtClean="0"/>
              <a:t>point</a:t>
            </a:r>
            <a:r>
              <a:rPr lang="it-IT" sz="2400" dirty="0" smtClean="0"/>
              <a:t> of </a:t>
            </a:r>
            <a:r>
              <a:rPr lang="it-IT" sz="2400" dirty="0" err="1" smtClean="0"/>
              <a:t>failures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Workshop CCR LNGS 26-28 Feb 2014</a:t>
            </a: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Stefano Longo - Riccardo Veraldi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13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GALERA Cluster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24598"/>
            <a:ext cx="8293693" cy="5031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Alcune caratteristiche:</a:t>
            </a:r>
          </a:p>
          <a:p>
            <a:r>
              <a:rPr lang="it-IT" sz="2400" dirty="0" smtClean="0"/>
              <a:t>Ogni nodo monitora lo stato degli altri nodi mediante messaggi </a:t>
            </a:r>
            <a:r>
              <a:rPr lang="it-IT" sz="2400" dirty="0" err="1" smtClean="0"/>
              <a:t>keepalive</a:t>
            </a:r>
            <a:endParaRPr lang="it-IT" sz="2400" dirty="0" smtClean="0"/>
          </a:p>
          <a:p>
            <a:r>
              <a:rPr lang="it-IT" sz="2400" dirty="0" smtClean="0"/>
              <a:t>L’algoritmo di quorum determina il </a:t>
            </a:r>
            <a:r>
              <a:rPr lang="it-IT" sz="2400" i="1" dirty="0" err="1" smtClean="0"/>
              <a:t>Primary</a:t>
            </a:r>
            <a:r>
              <a:rPr lang="it-IT" sz="2400" i="1" dirty="0" smtClean="0"/>
              <a:t> Component</a:t>
            </a:r>
            <a:r>
              <a:rPr lang="it-IT" sz="2400" dirty="0" smtClean="0"/>
              <a:t>, l’insieme di nodi che può operare modifiche allo stato del cluster.</a:t>
            </a:r>
          </a:p>
          <a:p>
            <a:r>
              <a:rPr lang="it-IT" sz="2400" dirty="0" smtClean="0"/>
              <a:t>Per il DNS-HA sono in esecuzione 5 istanze, garantendo l’operatività con una 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component minima di 3 server</a:t>
            </a:r>
          </a:p>
          <a:p>
            <a:r>
              <a:rPr lang="it-IT" sz="2400" dirty="0" smtClean="0"/>
              <a:t>In assenza di una 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component si verifica una condizione di split-brain: il cluster diviene non operativo</a:t>
            </a:r>
          </a:p>
          <a:p>
            <a:r>
              <a:rPr lang="it-IT" sz="2400" dirty="0" smtClean="0"/>
              <a:t>I nodi della </a:t>
            </a:r>
            <a:r>
              <a:rPr lang="it-IT" sz="2400" dirty="0" err="1" smtClean="0"/>
              <a:t>primary</a:t>
            </a:r>
            <a:r>
              <a:rPr lang="it-IT" sz="2400" dirty="0" smtClean="0"/>
              <a:t> component sono paritetici: è possibile operare indifferentemente su ognuno di essi.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Workshop CCR LNGS 26-28 Feb 2014</a:t>
            </a: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Stefano Longo - Riccardo Veraldi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527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breve inserimento nel DNS HA della risoluzione per i </a:t>
            </a:r>
            <a:r>
              <a:rPr lang="it-IT" dirty="0" err="1" smtClean="0"/>
              <a:t>ridirettori</a:t>
            </a:r>
            <a:r>
              <a:rPr lang="it-IT" dirty="0" smtClean="0"/>
              <a:t> di CMS</a:t>
            </a:r>
          </a:p>
          <a:p>
            <a:r>
              <a:rPr lang="it-IT" dirty="0" smtClean="0"/>
              <a:t>Implementazione della risoluzione per i servizi centralizzati di AAI</a:t>
            </a:r>
          </a:p>
          <a:p>
            <a:r>
              <a:rPr lang="it-IT" dirty="0" smtClean="0"/>
              <a:t>Inserimento dei record in HA per alcuni servizi del sistema informativo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12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301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Ringraziamenti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Cristina </a:t>
            </a:r>
            <a:r>
              <a:rPr lang="it-IT" dirty="0" err="1" smtClean="0"/>
              <a:t>Bulfon</a:t>
            </a:r>
            <a:endParaRPr lang="it-IT" dirty="0"/>
          </a:p>
          <a:p>
            <a:pPr lvl="1"/>
            <a:r>
              <a:rPr lang="it-IT" dirty="0" smtClean="0"/>
              <a:t>Per il lavoro svolto a Roma1 a supporto del progetto DNS HA, installazione macchine e risoluzione problemi con il BIOS</a:t>
            </a:r>
          </a:p>
          <a:p>
            <a:r>
              <a:rPr lang="it-IT" dirty="0" smtClean="0"/>
              <a:t>Daniele Gregori del CNAF per il kick-off su </a:t>
            </a:r>
            <a:r>
              <a:rPr lang="it-IT" dirty="0" err="1" smtClean="0"/>
              <a:t>nagios</a:t>
            </a:r>
            <a:endParaRPr lang="it-IT" dirty="0" smtClean="0"/>
          </a:p>
          <a:p>
            <a:r>
              <a:rPr lang="it-IT" dirty="0" smtClean="0"/>
              <a:t>Leandro Lanzi</a:t>
            </a:r>
          </a:p>
          <a:p>
            <a:pPr lvl="1"/>
            <a:r>
              <a:rPr lang="it-IT" dirty="0" smtClean="0"/>
              <a:t>Per avere messo a disposizione gli </a:t>
            </a:r>
            <a:r>
              <a:rPr lang="it-IT" dirty="0" err="1" smtClean="0"/>
              <a:t>hypervisor</a:t>
            </a:r>
            <a:r>
              <a:rPr lang="it-IT" dirty="0" smtClean="0"/>
              <a:t> della sez. di </a:t>
            </a:r>
            <a:r>
              <a:rPr lang="it-IT" dirty="0" err="1" smtClean="0"/>
              <a:t>firenze</a:t>
            </a:r>
            <a:endParaRPr lang="it-IT" dirty="0"/>
          </a:p>
          <a:p>
            <a:r>
              <a:rPr lang="it-IT" dirty="0" smtClean="0"/>
              <a:t>Antonio Silvestri</a:t>
            </a:r>
          </a:p>
          <a:p>
            <a:pPr lvl="1"/>
            <a:r>
              <a:rPr lang="it-IT" dirty="0" smtClean="0"/>
              <a:t>Per avere dato piena disponibilità a inserire nel cluster </a:t>
            </a:r>
            <a:r>
              <a:rPr lang="it-IT" dirty="0" err="1" smtClean="0"/>
              <a:t>VMware</a:t>
            </a:r>
            <a:r>
              <a:rPr lang="it-IT" dirty="0" smtClean="0"/>
              <a:t> l’istanza DNS HA con considerevole lavoro di conversione di immagini delle VM</a:t>
            </a:r>
          </a:p>
          <a:p>
            <a:r>
              <a:rPr lang="it-IT" dirty="0" smtClean="0"/>
              <a:t>Stefano </a:t>
            </a:r>
            <a:r>
              <a:rPr lang="it-IT" dirty="0" err="1" smtClean="0"/>
              <a:t>Stalio</a:t>
            </a:r>
            <a:endParaRPr lang="it-IT" dirty="0" smtClean="0"/>
          </a:p>
          <a:p>
            <a:pPr lvl="1"/>
            <a:r>
              <a:rPr lang="it-IT" dirty="0" smtClean="0"/>
              <a:t>Per avere collaborato attivamente al primo use case di DNS HA ovvero il servizio </a:t>
            </a:r>
            <a:r>
              <a:rPr lang="it-IT" dirty="0" err="1" smtClean="0"/>
              <a:t>Cloud</a:t>
            </a:r>
            <a:r>
              <a:rPr lang="it-IT" dirty="0" smtClean="0"/>
              <a:t> di autenticazione Nazionale KEYSTONE e per avere portato pazienza quando le cose inizialmente non erano ancora a pieno regime di funzionamento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13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7172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DNS INFN.IT</a:t>
            </a:r>
            <a:endParaRPr lang="it-IT" dirty="0"/>
          </a:p>
        </p:txBody>
      </p:sp>
      <p:sp>
        <p:nvSpPr>
          <p:cNvPr id="15" name="Rettangolo arrotondato 14"/>
          <p:cNvSpPr/>
          <p:nvPr/>
        </p:nvSpPr>
        <p:spPr>
          <a:xfrm>
            <a:off x="1494158" y="3645024"/>
            <a:ext cx="5472608" cy="20882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782190" y="3758084"/>
            <a:ext cx="88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it-IT" sz="2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nfn.it</a:t>
            </a:r>
            <a:endParaRPr lang="it-IT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1494158" y="4794104"/>
            <a:ext cx="2215942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d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xcnaf.cnaf.infn.it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3710100" y="4158194"/>
            <a:ext cx="1168434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 rot="19101952">
            <a:off x="4048446" y="4640216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4750824" y="3870162"/>
            <a:ext cx="221594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erver2.infn.it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1413644" y="1709922"/>
            <a:ext cx="2322757" cy="7200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it-IT" b="1" dirty="0" smtClean="0">
                <a:solidFill>
                  <a:schemeClr val="accent5">
                    <a:lumMod val="50000"/>
                  </a:schemeClr>
                </a:solidFill>
              </a:rPr>
              <a:t>s1.garr.net</a:t>
            </a:r>
            <a:endParaRPr lang="it-IT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4644009" y="1709922"/>
            <a:ext cx="2322758" cy="72008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ext-dns-2.cern.ch</a:t>
            </a:r>
          </a:p>
        </p:txBody>
      </p:sp>
      <p:cxnSp>
        <p:nvCxnSpPr>
          <p:cNvPr id="23" name="Connettore 2 22"/>
          <p:cNvCxnSpPr>
            <a:stCxn id="20" idx="0"/>
          </p:cNvCxnSpPr>
          <p:nvPr/>
        </p:nvCxnSpPr>
        <p:spPr>
          <a:xfrm flipH="1" flipV="1">
            <a:off x="2555777" y="2430002"/>
            <a:ext cx="3303018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20" idx="0"/>
          </p:cNvCxnSpPr>
          <p:nvPr/>
        </p:nvCxnSpPr>
        <p:spPr>
          <a:xfrm flipV="1">
            <a:off x="5858795" y="2430003"/>
            <a:ext cx="9349" cy="14401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 rot="1413418">
            <a:off x="3523945" y="2975740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885333" y="2894218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Segnaposto piè di pa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28" name="Segnaposto numero diapositiva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2</a:t>
            </a:fld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7277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DNS HA.INFN.IT</a:t>
            </a:r>
            <a:endParaRPr lang="it-IT" dirty="0"/>
          </a:p>
        </p:txBody>
      </p:sp>
      <p:sp>
        <p:nvSpPr>
          <p:cNvPr id="5" name="Rettangolo arrotondato 4"/>
          <p:cNvSpPr/>
          <p:nvPr/>
        </p:nvSpPr>
        <p:spPr>
          <a:xfrm>
            <a:off x="112576" y="1442626"/>
            <a:ext cx="5971592" cy="26211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00608" y="1555687"/>
            <a:ext cx="882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>
                <a:solidFill>
                  <a:schemeClr val="tx2">
                    <a:lumMod val="90000"/>
                    <a:lumOff val="10000"/>
                  </a:schemeClr>
                </a:solidFill>
              </a:rPr>
              <a:t>i</a:t>
            </a:r>
            <a:r>
              <a:rPr lang="it-IT" sz="2000" b="1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nfn.it</a:t>
            </a:r>
            <a:endParaRPr lang="it-IT" sz="2000" b="1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12576" y="2027805"/>
            <a:ext cx="2215942" cy="72008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d</a:t>
            </a:r>
            <a:r>
              <a:rPr lang="it-IT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xcnaf.cnaf.infn.it</a:t>
            </a:r>
            <a:endParaRPr lang="it-IT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328518" y="1812369"/>
            <a:ext cx="1165378" cy="575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 rot="19860955">
            <a:off x="2428952" y="1801908"/>
            <a:ext cx="673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</a:rPr>
              <a:t>AXFR</a:t>
            </a:r>
            <a:endParaRPr lang="it-IT" sz="1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3372820" y="1442626"/>
            <a:ext cx="2215942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it-IT" b="1" dirty="0" smtClean="0">
                <a:solidFill>
                  <a:schemeClr val="accent3">
                    <a:lumMod val="75000"/>
                  </a:schemeClr>
                </a:solidFill>
              </a:rPr>
              <a:t>erver2.infn.it</a:t>
            </a:r>
            <a:endParaRPr lang="it-IT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2328518" y="2521964"/>
            <a:ext cx="3611051" cy="154184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89675" y="2547830"/>
            <a:ext cx="12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3661711" y="2925533"/>
            <a:ext cx="2205277" cy="7222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s1.ha.infn.it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4" name="Fumetto 1 13"/>
          <p:cNvSpPr/>
          <p:nvPr/>
        </p:nvSpPr>
        <p:spPr>
          <a:xfrm>
            <a:off x="5866988" y="1111150"/>
            <a:ext cx="2922289" cy="923942"/>
          </a:xfrm>
          <a:prstGeom prst="wedgeRectCallout">
            <a:avLst>
              <a:gd name="adj1" fmla="val -60068"/>
              <a:gd name="adj2" fmla="val 415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IN CNAME </a:t>
            </a:r>
            <a:r>
              <a:rPr lang="it-IT" sz="1400" dirty="0" err="1" smtClean="0">
                <a:solidFill>
                  <a:srgbClr val="0D0D0D"/>
                </a:solidFill>
              </a:rPr>
              <a:t>host.ha.infn.it</a:t>
            </a:r>
            <a:r>
              <a:rPr lang="it-IT" sz="1400" dirty="0" smtClean="0">
                <a:solidFill>
                  <a:srgbClr val="0D0D0D"/>
                </a:solidFill>
              </a:rPr>
              <a:t>.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3143398" y="5031926"/>
            <a:ext cx="2141617" cy="75754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ln>
                  <a:solidFill>
                    <a:srgbClr val="000000"/>
                  </a:solidFill>
                </a:ln>
              </a:rPr>
              <a:t>n</a:t>
            </a:r>
            <a:r>
              <a:rPr lang="it-IT" dirty="0" err="1" smtClean="0">
                <a:ln>
                  <a:solidFill>
                    <a:srgbClr val="000000"/>
                  </a:solidFill>
                </a:ln>
              </a:rPr>
              <a:t>agios-srv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6" name="Freccia destra 15"/>
          <p:cNvSpPr/>
          <p:nvPr/>
        </p:nvSpPr>
        <p:spPr>
          <a:xfrm rot="16200000">
            <a:off x="3831783" y="4291709"/>
            <a:ext cx="976378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112576" y="4422735"/>
            <a:ext cx="1921710" cy="5724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host.cnaf.infn.it</a:t>
            </a:r>
            <a:endParaRPr lang="it-IT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94094" y="5589362"/>
            <a:ext cx="1940192" cy="57247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host.lnf.infn.it</a:t>
            </a:r>
            <a:endParaRPr lang="it-IT" sz="1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cxnSp>
        <p:nvCxnSpPr>
          <p:cNvPr id="19" name="Connettore 2 18"/>
          <p:cNvCxnSpPr/>
          <p:nvPr/>
        </p:nvCxnSpPr>
        <p:spPr>
          <a:xfrm flipH="1" flipV="1">
            <a:off x="2034286" y="4708975"/>
            <a:ext cx="1192740" cy="7017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>
            <a:off x="2034286" y="5410698"/>
            <a:ext cx="1192740" cy="46490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 rot="1666716">
            <a:off x="2259759" y="4668956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22" name="CasellaDiTesto 21"/>
          <p:cNvSpPr txBox="1"/>
          <p:nvPr/>
        </p:nvSpPr>
        <p:spPr>
          <a:xfrm rot="20439964">
            <a:off x="2260349" y="5696950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23" name="Rettangolo arrotondato 22"/>
          <p:cNvSpPr/>
          <p:nvPr/>
        </p:nvSpPr>
        <p:spPr>
          <a:xfrm>
            <a:off x="5304257" y="4640252"/>
            <a:ext cx="3611051" cy="154184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649030" y="4670675"/>
            <a:ext cx="12531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886230" y="5798625"/>
            <a:ext cx="2959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master altra sez. INFN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227026" y="3686216"/>
            <a:ext cx="239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Istanza master CNAF</a:t>
            </a:r>
            <a:endParaRPr lang="it-IT" dirty="0"/>
          </a:p>
        </p:txBody>
      </p:sp>
      <p:sp>
        <p:nvSpPr>
          <p:cNvPr id="27" name="Rettangolo arrotondato 26"/>
          <p:cNvSpPr/>
          <p:nvPr/>
        </p:nvSpPr>
        <p:spPr>
          <a:xfrm>
            <a:off x="6594527" y="5061561"/>
            <a:ext cx="2205277" cy="72223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ns2.ha.infn.it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28" name="Freccia angolare bidirezionale 27"/>
          <p:cNvSpPr/>
          <p:nvPr/>
        </p:nvSpPr>
        <p:spPr>
          <a:xfrm rot="10800000" flipH="1">
            <a:off x="5866988" y="2812016"/>
            <a:ext cx="2449428" cy="2183198"/>
          </a:xfrm>
          <a:prstGeom prst="leftUpArrow">
            <a:avLst/>
          </a:prstGeom>
          <a:gradFill flip="none" rotWithShape="1">
            <a:gsLst>
              <a:gs pos="0">
                <a:srgbClr val="FF0000"/>
              </a:gs>
              <a:gs pos="52000">
                <a:srgbClr val="FFFFFF"/>
              </a:gs>
              <a:gs pos="100000">
                <a:srgbClr val="FF0000"/>
              </a:gs>
            </a:gsLst>
            <a:lin ang="0" scaled="1"/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umetto 1 28"/>
          <p:cNvSpPr/>
          <p:nvPr/>
        </p:nvSpPr>
        <p:spPr>
          <a:xfrm>
            <a:off x="6204469" y="2073511"/>
            <a:ext cx="2746603" cy="674374"/>
          </a:xfrm>
          <a:prstGeom prst="wedgeRectCallout">
            <a:avLst>
              <a:gd name="adj1" fmla="val -77968"/>
              <a:gd name="adj2" fmla="val 7318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60 IN </a:t>
            </a:r>
            <a:r>
              <a:rPr lang="it-IT" sz="1400" dirty="0">
                <a:solidFill>
                  <a:srgbClr val="0D0D0D"/>
                </a:solidFill>
              </a:rPr>
              <a:t>A </a:t>
            </a:r>
            <a:r>
              <a:rPr lang="it-IT" sz="1400" dirty="0" smtClean="0">
                <a:solidFill>
                  <a:srgbClr val="0D0D0D"/>
                </a:solidFill>
              </a:rPr>
              <a:t>193.206.y.z</a:t>
            </a:r>
          </a:p>
          <a:p>
            <a:r>
              <a:rPr lang="it-IT" sz="1400" dirty="0" err="1" smtClean="0">
                <a:solidFill>
                  <a:srgbClr val="0D0D0D"/>
                </a:solidFill>
              </a:rPr>
              <a:t>host</a:t>
            </a:r>
            <a:r>
              <a:rPr lang="it-IT" sz="1400" dirty="0" smtClean="0">
                <a:solidFill>
                  <a:srgbClr val="0D0D0D"/>
                </a:solidFill>
              </a:rPr>
              <a:t> 60 IN A 131.154.a.b </a:t>
            </a:r>
            <a:endParaRPr lang="it-IT" sz="1400" dirty="0">
              <a:solidFill>
                <a:srgbClr val="0D0D0D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3304315" y="5552374"/>
            <a:ext cx="11079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dirty="0" smtClean="0"/>
              <a:t>In sede roma1</a:t>
            </a:r>
            <a:endParaRPr lang="it-IT" sz="1050" dirty="0"/>
          </a:p>
        </p:txBody>
      </p:sp>
      <p:sp>
        <p:nvSpPr>
          <p:cNvPr id="31" name="Freccia destra 30"/>
          <p:cNvSpPr/>
          <p:nvPr/>
        </p:nvSpPr>
        <p:spPr>
          <a:xfrm>
            <a:off x="5275519" y="5134378"/>
            <a:ext cx="1303998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5307689" y="5244597"/>
            <a:ext cx="883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Db</a:t>
            </a:r>
            <a:r>
              <a:rPr lang="it-IT" sz="1100" dirty="0" smtClean="0"/>
              <a:t> update</a:t>
            </a:r>
            <a:endParaRPr lang="it-IT" sz="1100" dirty="0"/>
          </a:p>
        </p:txBody>
      </p:sp>
      <p:sp>
        <p:nvSpPr>
          <p:cNvPr id="33" name="CasellaDiTesto 32"/>
          <p:cNvSpPr txBox="1"/>
          <p:nvPr/>
        </p:nvSpPr>
        <p:spPr>
          <a:xfrm rot="16200000">
            <a:off x="3852261" y="4455251"/>
            <a:ext cx="8831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 smtClean="0"/>
              <a:t>Db</a:t>
            </a:r>
            <a:r>
              <a:rPr lang="it-IT" sz="1100" dirty="0" smtClean="0"/>
              <a:t> update</a:t>
            </a:r>
            <a:endParaRPr lang="it-IT" sz="1100" dirty="0"/>
          </a:p>
        </p:txBody>
      </p:sp>
      <p:cxnSp>
        <p:nvCxnSpPr>
          <p:cNvPr id="34" name="Connettore 1 33"/>
          <p:cNvCxnSpPr/>
          <p:nvPr/>
        </p:nvCxnSpPr>
        <p:spPr>
          <a:xfrm>
            <a:off x="6231101" y="2500591"/>
            <a:ext cx="222933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>
            <a:off x="6231101" y="2547830"/>
            <a:ext cx="222933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9" name="Segnaposto numero diapositiva 4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</p:spPr>
        <p:txBody>
          <a:bodyPr/>
          <a:lstStyle/>
          <a:p>
            <a:fld id="{BB325E09-9295-8F4E-8E27-BBAC168E6994}" type="slidenum">
              <a:rPr lang="it-IT" smtClean="0"/>
              <a:t>3</a:t>
            </a:fld>
            <a:endParaRPr lang="it-IT"/>
          </a:p>
        </p:txBody>
      </p:sp>
      <p:sp>
        <p:nvSpPr>
          <p:cNvPr id="40" name="Segnaposto piè di pagina 3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6741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funziona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" y="1325849"/>
            <a:ext cx="8945572" cy="4949819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it-IT" sz="1800" dirty="0">
                <a:latin typeface="News Gothic MT" charset="0"/>
                <a:ea typeface="ＭＳ Ｐゴシック" charset="0"/>
                <a:cs typeface="ＭＳ Ｐゴシック" charset="0"/>
              </a:rPr>
              <a:t>I</a:t>
            </a:r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servizi (</a:t>
            </a:r>
            <a:r>
              <a:rPr lang="it-IT" sz="18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host.infn.it</a:t>
            </a:r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) vengono ridondati geograficamente in 2 sedi (ad es: CNAF e altra sede INFN)</a:t>
            </a:r>
          </a:p>
          <a:p>
            <a:pPr algn="just" eaLnBrk="1" hangingPunct="1"/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Il sottodominio </a:t>
            </a:r>
            <a:r>
              <a:rPr lang="it-IT" sz="18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 viene implementato con architettura Multi Master in due sedi INFN (ad es. CNAF e ROMA1)</a:t>
            </a:r>
          </a:p>
          <a:p>
            <a:pPr lvl="1" algn="just" eaLnBrk="1" hangingPunct="1"/>
            <a:r>
              <a:rPr lang="it-IT" sz="16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Viene impostata la delega per </a:t>
            </a:r>
            <a:r>
              <a:rPr lang="it-IT" sz="16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r>
              <a:rPr lang="it-IT" sz="16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 su server2.infn.it verso ns1.ha.infn.it e ns2.ha.infn.it e gli </a:t>
            </a:r>
            <a:r>
              <a:rPr lang="it-IT" sz="16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</a:t>
            </a:r>
            <a:r>
              <a:rPr lang="it-IT" sz="16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  <a:r>
              <a:rPr lang="it-IT" sz="16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name</a:t>
            </a:r>
            <a:r>
              <a:rPr lang="it-IT" sz="16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 dei servizi HA vengono definiti su server2.infn.it come CNAME che puntano a </a:t>
            </a:r>
            <a:r>
              <a:rPr lang="it-IT" sz="16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6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 sul dominio </a:t>
            </a:r>
            <a:r>
              <a:rPr lang="it-IT" sz="16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ha.infn.it</a:t>
            </a:r>
            <a:endParaRPr lang="it-IT" sz="1600" b="1" dirty="0" smtClean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algn="just" eaLnBrk="1" hangingPunct="1"/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Gli </a:t>
            </a:r>
            <a:r>
              <a:rPr lang="it-IT" sz="18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hostname</a:t>
            </a:r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 definiti su ns1.ha.infn.it e ns2.ha.infn.it puntano all’IP di un'istanza del servizio con TTL 60 in una delle due sedi in cui è installato</a:t>
            </a:r>
          </a:p>
          <a:p>
            <a:pPr algn="just" eaLnBrk="1" hangingPunct="1"/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Nella sede di ROMA1 è presente un </a:t>
            </a:r>
            <a:r>
              <a:rPr lang="it-IT" sz="18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800" dirty="0" smtClean="0">
                <a:latin typeface="News Gothic MT" charset="0"/>
                <a:ea typeface="ＭＳ Ｐゴシック" charset="0"/>
                <a:cs typeface="ＭＳ Ｐゴシック" charset="0"/>
              </a:rPr>
              <a:t> server che fa probe verso i server su cui è implementato un determinato servizio ridondato geograficamente</a:t>
            </a:r>
          </a:p>
          <a:p>
            <a:pPr lvl="1" algn="just" eaLnBrk="1" hangingPunct="1"/>
            <a:r>
              <a:rPr lang="it-IT" sz="1600" dirty="0" smtClean="0">
                <a:latin typeface="News Gothic MT" charset="0"/>
                <a:ea typeface="ＭＳ Ｐゴシック" charset="0"/>
                <a:cs typeface="ＭＳ Ｐゴシック" charset="0"/>
              </a:rPr>
              <a:t>Se il server principale tra i due non risponde </a:t>
            </a:r>
            <a:r>
              <a:rPr lang="it-IT" sz="16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nagios</a:t>
            </a:r>
            <a:r>
              <a:rPr lang="it-IT" sz="1600" dirty="0" smtClean="0">
                <a:latin typeface="News Gothic MT" charset="0"/>
                <a:ea typeface="ＭＳ Ｐゴシック" charset="0"/>
                <a:cs typeface="ＭＳ Ｐゴシック" charset="0"/>
              </a:rPr>
              <a:t> fa partire un'opportuna procedura (</a:t>
            </a:r>
            <a:r>
              <a:rPr lang="it-IT" sz="1600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db</a:t>
            </a:r>
            <a:r>
              <a:rPr lang="it-IT" sz="1600" dirty="0" smtClean="0">
                <a:latin typeface="News Gothic MT" charset="0"/>
                <a:ea typeface="ＭＳ Ｐゴシック" charset="0"/>
                <a:cs typeface="ＭＳ Ｐゴシック" charset="0"/>
              </a:rPr>
              <a:t> update) che modifica l’IP del servizio su ns1.ha.infn.it oppure su ns2.cnaf.infn.it se il primo non è raggiungibile</a:t>
            </a:r>
          </a:p>
          <a:p>
            <a:pPr lvl="1" algn="just"/>
            <a:r>
              <a:rPr lang="it-IT" sz="1400" dirty="0"/>
              <a:t>Lo script di aggiornamento dei record DNS automaticamente contatta il </a:t>
            </a:r>
            <a:r>
              <a:rPr lang="it-IT" sz="1400" dirty="0" err="1"/>
              <a:t>nameserver</a:t>
            </a:r>
            <a:r>
              <a:rPr lang="it-IT" sz="1400" dirty="0"/>
              <a:t> che risponde per primo</a:t>
            </a:r>
          </a:p>
          <a:p>
            <a:pPr marL="349250" lvl="1" indent="0" algn="just" eaLnBrk="1" hangingPunct="1">
              <a:buNone/>
            </a:pPr>
            <a:endParaRPr lang="it-IT" sz="1600" b="1" dirty="0" smtClean="0">
              <a:latin typeface="News Gothic MT" charset="0"/>
              <a:ea typeface="ＭＳ Ｐゴシック" charset="0"/>
              <a:cs typeface="ＭＳ Ｐゴシック" charset="0"/>
            </a:endParaRPr>
          </a:p>
          <a:p>
            <a:pPr algn="just" eaLnBrk="1" hangingPunct="1"/>
            <a:r>
              <a:rPr lang="it-IT" sz="18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Attraverso il CNAME definito su server2.infn.it il servizio sarà sempre raggiungibile nella sede in cui è UP and </a:t>
            </a:r>
            <a:r>
              <a:rPr lang="it-IT" sz="1800" b="1" dirty="0" err="1" smtClean="0">
                <a:latin typeface="News Gothic MT" charset="0"/>
                <a:ea typeface="ＭＳ Ｐゴシック" charset="0"/>
                <a:cs typeface="ＭＳ Ｐゴシック" charset="0"/>
              </a:rPr>
              <a:t>running</a:t>
            </a:r>
            <a:r>
              <a:rPr lang="it-IT" sz="1800" b="1" dirty="0" smtClean="0">
                <a:latin typeface="News Gothic MT" charset="0"/>
                <a:ea typeface="ＭＳ Ｐゴシック" charset="0"/>
                <a:cs typeface="ＭＳ Ｐゴシック" charset="0"/>
              </a:rPr>
              <a:t> </a:t>
            </a:r>
          </a:p>
          <a:p>
            <a:pPr algn="just" eaLnBrk="1" hangingPunct="1"/>
            <a:endParaRPr lang="it-IT" sz="2200" dirty="0">
              <a:latin typeface="News Gothic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4</a:t>
            </a:fld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43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Architettura Multi-Master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dirty="0" smtClean="0"/>
              <a:t>Tutti i </a:t>
            </a:r>
            <a:r>
              <a:rPr lang="it-IT" dirty="0" err="1" smtClean="0"/>
              <a:t>nameserver</a:t>
            </a:r>
            <a:r>
              <a:rPr lang="it-IT" dirty="0" smtClean="0"/>
              <a:t> sono autoritativi e paritetici per la zona </a:t>
            </a:r>
            <a:r>
              <a:rPr lang="it-IT" dirty="0" err="1" smtClean="0"/>
              <a:t>ha.infn.it</a:t>
            </a:r>
            <a:endParaRPr lang="it-IT" dirty="0" smtClean="0"/>
          </a:p>
          <a:p>
            <a:pPr lvl="1" algn="just"/>
            <a:r>
              <a:rPr lang="it-IT" dirty="0"/>
              <a:t>n</a:t>
            </a:r>
            <a:r>
              <a:rPr lang="it-IT" dirty="0" smtClean="0"/>
              <a:t>s1.ha.infn.it</a:t>
            </a:r>
          </a:p>
          <a:p>
            <a:pPr lvl="1" algn="just"/>
            <a:r>
              <a:rPr lang="it-IT" dirty="0"/>
              <a:t>n</a:t>
            </a:r>
            <a:r>
              <a:rPr lang="it-IT" dirty="0" smtClean="0"/>
              <a:t>s2.ha.infn.it</a:t>
            </a:r>
          </a:p>
          <a:p>
            <a:pPr algn="just"/>
            <a:r>
              <a:rPr lang="it-IT" dirty="0" smtClean="0"/>
              <a:t>La modifica su un </a:t>
            </a:r>
            <a:r>
              <a:rPr lang="it-IT" dirty="0" err="1" smtClean="0"/>
              <a:t>nameserver</a:t>
            </a:r>
            <a:r>
              <a:rPr lang="it-IT" dirty="0" smtClean="0"/>
              <a:t> viene propagata automaticamente sull’altro</a:t>
            </a:r>
          </a:p>
          <a:p>
            <a:pPr algn="just"/>
            <a:r>
              <a:rPr lang="it-IT" dirty="0" smtClean="0"/>
              <a:t>Se uno dei due </a:t>
            </a:r>
            <a:r>
              <a:rPr lang="it-IT" dirty="0" err="1" smtClean="0"/>
              <a:t>nameserver</a:t>
            </a:r>
            <a:r>
              <a:rPr lang="it-IT" dirty="0" smtClean="0"/>
              <a:t> non </a:t>
            </a:r>
            <a:r>
              <a:rPr lang="it-IT" dirty="0"/>
              <a:t>è</a:t>
            </a:r>
            <a:r>
              <a:rPr lang="it-IT" dirty="0" smtClean="0"/>
              <a:t> raggiungibile si possono continuare a operare modifiche su quello disponibile e quando il secondo tornerà UP automaticamente si </a:t>
            </a:r>
            <a:r>
              <a:rPr lang="it-IT" dirty="0" err="1" smtClean="0"/>
              <a:t>sincronizzera’</a:t>
            </a:r>
            <a:r>
              <a:rPr lang="it-IT" dirty="0" smtClean="0"/>
              <a:t> con il suo </a:t>
            </a:r>
            <a:r>
              <a:rPr lang="it-IT" dirty="0" err="1" smtClean="0"/>
              <a:t>peer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5</a:t>
            </a:fld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062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Situazione in produzione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578975" y="1337515"/>
            <a:ext cx="4726937" cy="241901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02221" y="1515163"/>
            <a:ext cx="1351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ha.infn.it</a:t>
            </a:r>
            <a:endParaRPr lang="it-IT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435501" y="1352199"/>
            <a:ext cx="2544269" cy="4797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rgbClr val="FF0000"/>
                </a:solidFill>
              </a:rPr>
              <a:t>n</a:t>
            </a:r>
            <a:r>
              <a:rPr lang="it-IT" dirty="0" smtClean="0">
                <a:solidFill>
                  <a:srgbClr val="FF0000"/>
                </a:solidFill>
              </a:rPr>
              <a:t>s1.ha.infn.it - CNAF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435501" y="1835763"/>
            <a:ext cx="2544269" cy="4797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FF0000"/>
                </a:solidFill>
              </a:rPr>
              <a:t>ns2.ha.infn.it - Firenze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2435501" y="2315479"/>
            <a:ext cx="2544269" cy="4797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FF0000"/>
                </a:solidFill>
              </a:rPr>
              <a:t>ns3.ha.infn.it - Roma1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2435501" y="2795195"/>
            <a:ext cx="2544269" cy="4797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FF0000"/>
                </a:solidFill>
              </a:rPr>
              <a:t>ns4.ha.infn.it - CNAF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435501" y="3274911"/>
            <a:ext cx="2544269" cy="47971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rgbClr val="FF0000"/>
                </a:solidFill>
              </a:rPr>
              <a:t>ns5.ha.infn.it - Cagliari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1627702" y="5102526"/>
            <a:ext cx="2200126" cy="776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keystone.ha.infn.it</a:t>
            </a:r>
            <a:endParaRPr lang="it-IT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Padova</a:t>
            </a:r>
            <a:endParaRPr lang="it-IT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Connettore 2 13"/>
          <p:cNvCxnSpPr>
            <a:endCxn id="12" idx="0"/>
          </p:cNvCxnSpPr>
          <p:nvPr/>
        </p:nvCxnSpPr>
        <p:spPr>
          <a:xfrm flipH="1">
            <a:off x="2727765" y="2795195"/>
            <a:ext cx="4944063" cy="230733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 rot="20167733">
            <a:off x="4983987" y="3850928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18" name="Rettangolo 17"/>
          <p:cNvSpPr/>
          <p:nvPr/>
        </p:nvSpPr>
        <p:spPr>
          <a:xfrm>
            <a:off x="4049281" y="5108301"/>
            <a:ext cx="2200126" cy="776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keystone.ha.infn.it</a:t>
            </a:r>
            <a:endParaRPr lang="it-IT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LNGS</a:t>
            </a:r>
            <a:endParaRPr lang="it-IT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6545183" y="5102526"/>
            <a:ext cx="2200126" cy="7769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keystone.ha.infn.it</a:t>
            </a:r>
            <a:endParaRPr lang="it-IT" sz="20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it-IT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Bari</a:t>
            </a:r>
            <a:endParaRPr lang="it-IT" sz="20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3" name="Connettore 2 22"/>
          <p:cNvCxnSpPr>
            <a:endCxn id="18" idx="0"/>
          </p:cNvCxnSpPr>
          <p:nvPr/>
        </p:nvCxnSpPr>
        <p:spPr>
          <a:xfrm flipH="1">
            <a:off x="5149344" y="2795195"/>
            <a:ext cx="2522484" cy="231310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endCxn id="19" idx="0"/>
          </p:cNvCxnSpPr>
          <p:nvPr/>
        </p:nvCxnSpPr>
        <p:spPr>
          <a:xfrm flipH="1">
            <a:off x="7645246" y="2795195"/>
            <a:ext cx="26582" cy="230733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/>
          <p:cNvSpPr txBox="1"/>
          <p:nvPr/>
        </p:nvSpPr>
        <p:spPr>
          <a:xfrm rot="19071145">
            <a:off x="5927481" y="4121931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30" name="CasellaDiTesto 29"/>
          <p:cNvSpPr txBox="1"/>
          <p:nvPr/>
        </p:nvSpPr>
        <p:spPr>
          <a:xfrm rot="16200000">
            <a:off x="7477209" y="4130128"/>
            <a:ext cx="643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probe</a:t>
            </a:r>
            <a:endParaRPr lang="it-IT" sz="1400" dirty="0"/>
          </a:p>
        </p:txBody>
      </p:sp>
      <p:sp>
        <p:nvSpPr>
          <p:cNvPr id="32" name="Freccia destra 31"/>
          <p:cNvSpPr/>
          <p:nvPr/>
        </p:nvSpPr>
        <p:spPr>
          <a:xfrm rot="12767924">
            <a:off x="4906910" y="1790906"/>
            <a:ext cx="1886108" cy="504056"/>
          </a:xfrm>
          <a:prstGeom prst="rightArrow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69000">
                <a:schemeClr val="accent1">
                  <a:tint val="80000"/>
                  <a:shade val="100000"/>
                  <a:satMod val="15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gradFill flip="none" rotWithShape="1">
              <a:gsLst>
                <a:gs pos="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arrotondato 10"/>
          <p:cNvSpPr/>
          <p:nvPr/>
        </p:nvSpPr>
        <p:spPr>
          <a:xfrm>
            <a:off x="6545183" y="2315479"/>
            <a:ext cx="2141617" cy="4797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ln>
                  <a:solidFill>
                    <a:srgbClr val="000000"/>
                  </a:solidFill>
                </a:ln>
              </a:rPr>
              <a:t>Nagiosha</a:t>
            </a:r>
            <a:r>
              <a:rPr lang="it-IT" dirty="0">
                <a:ln>
                  <a:solidFill>
                    <a:srgbClr val="000000"/>
                  </a:solidFill>
                </a:ln>
              </a:rPr>
              <a:t> </a:t>
            </a:r>
            <a:r>
              <a:rPr lang="it-IT" dirty="0" smtClean="0">
                <a:ln>
                  <a:solidFill>
                    <a:srgbClr val="000000"/>
                  </a:solidFill>
                </a:ln>
              </a:rPr>
              <a:t>- Roma1</a:t>
            </a:r>
            <a:endParaRPr lang="it-IT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4" name="CasellaDiTesto 33"/>
          <p:cNvSpPr txBox="1"/>
          <p:nvPr/>
        </p:nvSpPr>
        <p:spPr>
          <a:xfrm rot="2070348">
            <a:off x="5314992" y="190196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/>
              <a:t>d</a:t>
            </a:r>
            <a:r>
              <a:rPr lang="it-IT" b="1" dirty="0" err="1" smtClean="0"/>
              <a:t>o_dns.py</a:t>
            </a:r>
            <a:endParaRPr lang="it-IT" b="1" dirty="0"/>
          </a:p>
        </p:txBody>
      </p:sp>
      <p:sp>
        <p:nvSpPr>
          <p:cNvPr id="35" name="Segnaposto piè di pagina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36" name="Segnaposto numero diapositiva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6</a:t>
            </a:fld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18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Evoluzione e Problemi </a:t>
            </a:r>
            <a:br>
              <a:rPr lang="it-IT" dirty="0" smtClean="0"/>
            </a:br>
            <a:r>
              <a:rPr lang="it-IT" dirty="0" smtClean="0"/>
              <a:t>nella </a:t>
            </a:r>
            <a:r>
              <a:rPr lang="it-IT" dirty="0" err="1" smtClean="0"/>
              <a:t>roadmap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26249"/>
            <a:ext cx="8229600" cy="4905551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(2011) </a:t>
            </a:r>
            <a:r>
              <a:rPr lang="it-IT" dirty="0" err="1" smtClean="0"/>
              <a:t>bind</a:t>
            </a:r>
            <a:r>
              <a:rPr lang="it-IT" dirty="0" smtClean="0"/>
              <a:t> con </a:t>
            </a:r>
            <a:r>
              <a:rPr lang="it-IT" dirty="0" err="1" smtClean="0"/>
              <a:t>backend</a:t>
            </a:r>
            <a:r>
              <a:rPr lang="it-IT" dirty="0" smtClean="0"/>
              <a:t> </a:t>
            </a:r>
            <a:r>
              <a:rPr lang="it-IT" dirty="0" err="1" smtClean="0"/>
              <a:t>mysql</a:t>
            </a:r>
            <a:r>
              <a:rPr lang="it-IT" dirty="0" smtClean="0"/>
              <a:t> scritta da Riccardo</a:t>
            </a:r>
          </a:p>
          <a:p>
            <a:pPr lvl="1"/>
            <a:r>
              <a:rPr lang="it-IT" dirty="0" smtClean="0"/>
              <a:t>Funzionante ma poco mantenibile</a:t>
            </a:r>
          </a:p>
          <a:p>
            <a:pPr lvl="2"/>
            <a:r>
              <a:rPr lang="it-IT" dirty="0" smtClean="0"/>
              <a:t>Modifica alla patch per ogni nuova versione di </a:t>
            </a:r>
            <a:r>
              <a:rPr lang="it-IT" dirty="0" err="1" smtClean="0"/>
              <a:t>mysql</a:t>
            </a:r>
            <a:endParaRPr lang="it-IT" dirty="0" smtClean="0"/>
          </a:p>
          <a:p>
            <a:pPr lvl="3"/>
            <a:r>
              <a:rPr lang="it-IT" dirty="0" smtClean="0"/>
              <a:t>Testare il tutto ogni volta</a:t>
            </a:r>
          </a:p>
          <a:p>
            <a:pPr lvl="3"/>
            <a:r>
              <a:rPr lang="it-IT" dirty="0" err="1" smtClean="0"/>
              <a:t>Produre</a:t>
            </a:r>
            <a:r>
              <a:rPr lang="it-IT" dirty="0" smtClean="0"/>
              <a:t> le </a:t>
            </a:r>
            <a:r>
              <a:rPr lang="it-IT" dirty="0" err="1" smtClean="0"/>
              <a:t>rpm</a:t>
            </a:r>
            <a:r>
              <a:rPr lang="it-IT" dirty="0" smtClean="0"/>
              <a:t> specifiche</a:t>
            </a:r>
          </a:p>
          <a:p>
            <a:pPr lvl="1"/>
            <a:r>
              <a:rPr lang="it-IT" dirty="0" smtClean="0"/>
              <a:t>Non prevista HA del database</a:t>
            </a:r>
          </a:p>
          <a:p>
            <a:r>
              <a:rPr lang="it-IT" dirty="0" smtClean="0"/>
              <a:t>(2011 – 2012)</a:t>
            </a:r>
            <a:r>
              <a:rPr lang="it-IT" dirty="0" err="1" smtClean="0"/>
              <a:t>bind-dlz</a:t>
            </a:r>
            <a:r>
              <a:rPr lang="it-IT" dirty="0" smtClean="0"/>
              <a:t> con </a:t>
            </a:r>
            <a:r>
              <a:rPr lang="it-IT" dirty="0" err="1" smtClean="0"/>
              <a:t>MySQL</a:t>
            </a:r>
            <a:r>
              <a:rPr lang="it-IT" dirty="0" smtClean="0"/>
              <a:t> </a:t>
            </a:r>
            <a:r>
              <a:rPr lang="it-IT" dirty="0" err="1" smtClean="0"/>
              <a:t>backend</a:t>
            </a:r>
            <a:endParaRPr lang="it-IT" dirty="0" smtClean="0"/>
          </a:p>
          <a:p>
            <a:pPr lvl="1"/>
            <a:r>
              <a:rPr lang="it-IT" dirty="0" smtClean="0"/>
              <a:t>Caratteristiche multi-master date dalla configurazione specifica di </a:t>
            </a:r>
            <a:r>
              <a:rPr lang="it-IT" dirty="0" err="1" smtClean="0"/>
              <a:t>Mysql</a:t>
            </a:r>
            <a:endParaRPr lang="it-IT" dirty="0" smtClean="0"/>
          </a:p>
          <a:p>
            <a:pPr lvl="2"/>
            <a:r>
              <a:rPr lang="it-IT" dirty="0" smtClean="0">
                <a:solidFill>
                  <a:srgbClr val="008000"/>
                </a:solidFill>
              </a:rPr>
              <a:t>Sistema funzionante anche con un solo nodo </a:t>
            </a:r>
            <a:r>
              <a:rPr lang="it-IT" dirty="0" err="1" smtClean="0">
                <a:solidFill>
                  <a:srgbClr val="008000"/>
                </a:solidFill>
              </a:rPr>
              <a:t>mysql</a:t>
            </a:r>
            <a:r>
              <a:rPr lang="it-IT" dirty="0" smtClean="0">
                <a:solidFill>
                  <a:srgbClr val="008000"/>
                </a:solidFill>
              </a:rPr>
              <a:t> UP</a:t>
            </a:r>
            <a:endParaRPr lang="it-IT" dirty="0">
              <a:solidFill>
                <a:srgbClr val="008000"/>
              </a:solidFill>
            </a:endParaRPr>
          </a:p>
          <a:p>
            <a:pPr lvl="2"/>
            <a:r>
              <a:rPr lang="it-IT" dirty="0" smtClean="0">
                <a:solidFill>
                  <a:srgbClr val="FF0000"/>
                </a:solidFill>
              </a:rPr>
              <a:t>Configurazione complessa</a:t>
            </a:r>
          </a:p>
          <a:p>
            <a:pPr lvl="2"/>
            <a:r>
              <a:rPr lang="it-IT" dirty="0" smtClean="0">
                <a:solidFill>
                  <a:srgbClr val="FF0000"/>
                </a:solidFill>
              </a:rPr>
              <a:t>Difficoltà ad aggiungere o modificare l’IP di un nodo del cluster</a:t>
            </a:r>
          </a:p>
          <a:p>
            <a:pPr lvl="2"/>
            <a:r>
              <a:rPr lang="it-IT" dirty="0" smtClean="0">
                <a:solidFill>
                  <a:srgbClr val="FF0000"/>
                </a:solidFill>
              </a:rPr>
              <a:t>Scalabilità a più di 2-3 nodi difficilmente realizzabile a causa della complessità (facilità di </a:t>
            </a:r>
            <a:r>
              <a:rPr lang="it-IT" dirty="0" err="1" smtClean="0">
                <a:solidFill>
                  <a:srgbClr val="FF0000"/>
                </a:solidFill>
              </a:rPr>
              <a:t>commettereerrori</a:t>
            </a:r>
            <a:r>
              <a:rPr lang="it-IT" dirty="0" smtClean="0">
                <a:solidFill>
                  <a:srgbClr val="FF0000"/>
                </a:solidFill>
              </a:rPr>
              <a:t> ecc.)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(2013) Crash improvviso di </a:t>
            </a:r>
            <a:r>
              <a:rPr lang="it-IT" dirty="0" err="1" smtClean="0">
                <a:solidFill>
                  <a:srgbClr val="FF0000"/>
                </a:solidFill>
              </a:rPr>
              <a:t>bind</a:t>
            </a:r>
            <a:r>
              <a:rPr lang="it-IT" dirty="0" smtClean="0">
                <a:solidFill>
                  <a:srgbClr val="FF0000"/>
                </a:solidFill>
              </a:rPr>
              <a:t> nell’uso delle librerie </a:t>
            </a:r>
            <a:r>
              <a:rPr lang="it-IT" dirty="0" err="1" smtClean="0">
                <a:solidFill>
                  <a:srgbClr val="FF0000"/>
                </a:solidFill>
              </a:rPr>
              <a:t>mysql</a:t>
            </a:r>
            <a:endParaRPr lang="it-IT" dirty="0" smtClean="0"/>
          </a:p>
          <a:p>
            <a:pPr marL="1371600" lvl="3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52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Realizzazione definitiva </a:t>
            </a:r>
            <a:br>
              <a:rPr lang="it-IT" dirty="0" smtClean="0"/>
            </a:br>
            <a:r>
              <a:rPr lang="it-IT" dirty="0" smtClean="0"/>
              <a:t>(2014)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Utilizzo di </a:t>
            </a:r>
            <a:r>
              <a:rPr lang="it-IT" dirty="0" err="1" smtClean="0"/>
              <a:t>bind-dlz</a:t>
            </a:r>
            <a:r>
              <a:rPr lang="it-IT" dirty="0" smtClean="0"/>
              <a:t> con </a:t>
            </a:r>
            <a:r>
              <a:rPr lang="it-IT" dirty="0" err="1" smtClean="0"/>
              <a:t>MySQL</a:t>
            </a:r>
            <a:r>
              <a:rPr lang="it-IT" dirty="0" smtClean="0"/>
              <a:t> </a:t>
            </a:r>
            <a:r>
              <a:rPr lang="it-IT" dirty="0" err="1" smtClean="0"/>
              <a:t>backend</a:t>
            </a:r>
            <a:r>
              <a:rPr lang="it-IT" dirty="0" smtClean="0"/>
              <a:t> e cluster GALERA</a:t>
            </a:r>
          </a:p>
          <a:p>
            <a:pPr lvl="1"/>
            <a:r>
              <a:rPr lang="it-IT" dirty="0" smtClean="0"/>
              <a:t>Soluzione Cluster </a:t>
            </a:r>
            <a:r>
              <a:rPr lang="it-IT" dirty="0" err="1" smtClean="0"/>
              <a:t>MySQL</a:t>
            </a:r>
            <a:r>
              <a:rPr lang="it-IT" dirty="0" smtClean="0"/>
              <a:t> ben consolidata</a:t>
            </a:r>
          </a:p>
          <a:p>
            <a:pPr lvl="1"/>
            <a:r>
              <a:rPr lang="it-IT" dirty="0" smtClean="0"/>
              <a:t>Sistema da pochissimo in produzione ma sembra </a:t>
            </a:r>
            <a:r>
              <a:rPr lang="it-IT" dirty="0" err="1" smtClean="0"/>
              <a:t>sufficentemente</a:t>
            </a:r>
            <a:r>
              <a:rPr lang="it-IT" dirty="0" smtClean="0"/>
              <a:t> robusto</a:t>
            </a:r>
          </a:p>
          <a:p>
            <a:pPr lvl="1"/>
            <a:r>
              <a:rPr lang="it-IT" dirty="0" smtClean="0"/>
              <a:t>Semplificazione della complessità di avere più nodi </a:t>
            </a:r>
            <a:r>
              <a:rPr lang="it-IT" dirty="0" err="1" smtClean="0"/>
              <a:t>MySQL</a:t>
            </a:r>
            <a:r>
              <a:rPr lang="it-IT" dirty="0" smtClean="0"/>
              <a:t> multi-master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Fail</a:t>
            </a:r>
            <a:r>
              <a:rPr lang="it-IT" dirty="0" smtClean="0">
                <a:solidFill>
                  <a:srgbClr val="FF0000"/>
                </a:solidFill>
              </a:rPr>
              <a:t> della rete significa problemi al cluster</a:t>
            </a:r>
          </a:p>
          <a:p>
            <a:pPr lvl="2"/>
            <a:r>
              <a:rPr lang="it-IT" dirty="0" smtClean="0">
                <a:solidFill>
                  <a:srgbClr val="FF0000"/>
                </a:solidFill>
              </a:rPr>
              <a:t>Abbiamo aumentato il numero di nodi geografici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8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825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GALERA Cluster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77302"/>
            <a:ext cx="8293693" cy="2579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 err="1" smtClean="0"/>
              <a:t>W</a:t>
            </a:r>
            <a:r>
              <a:rPr lang="it-IT" sz="2000" dirty="0" err="1" smtClean="0"/>
              <a:t>rite</a:t>
            </a:r>
            <a:r>
              <a:rPr lang="it-IT" sz="2000" b="1" dirty="0" err="1" smtClean="0"/>
              <a:t>S</a:t>
            </a:r>
            <a:r>
              <a:rPr lang="it-IT" sz="2000" dirty="0" err="1" smtClean="0"/>
              <a:t>et</a:t>
            </a:r>
            <a:r>
              <a:rPr lang="it-IT" sz="2000" dirty="0" smtClean="0"/>
              <a:t> </a:t>
            </a:r>
            <a:r>
              <a:rPr lang="it-IT" sz="2000" b="1" dirty="0" smtClean="0"/>
              <a:t>R</a:t>
            </a:r>
            <a:r>
              <a:rPr lang="it-IT" sz="2000" dirty="0" smtClean="0"/>
              <a:t>eplication (</a:t>
            </a:r>
            <a:r>
              <a:rPr lang="it-IT" sz="2000" dirty="0" err="1" smtClean="0"/>
              <a:t>wsrep</a:t>
            </a:r>
            <a:r>
              <a:rPr lang="it-IT" sz="2000" dirty="0" smtClean="0"/>
              <a:t>) definisce un insieme di API per la replicazione dei dati di un’applicazione. In un cluster con </a:t>
            </a:r>
            <a:r>
              <a:rPr lang="it-IT" sz="2000" dirty="0" err="1" smtClean="0"/>
              <a:t>wsrep</a:t>
            </a:r>
            <a:endParaRPr lang="it-IT" sz="2000" dirty="0" smtClean="0"/>
          </a:p>
          <a:p>
            <a:r>
              <a:rPr lang="it-IT" sz="2000" dirty="0" smtClean="0"/>
              <a:t>I client modificano lo stato di un’applicazione (ad esempio un DBMS)</a:t>
            </a:r>
          </a:p>
          <a:p>
            <a:r>
              <a:rPr lang="it-IT" sz="2000" dirty="0" smtClean="0"/>
              <a:t>Variazioni di stato sono rappresentate da una serie di operazioni atomiche.</a:t>
            </a:r>
          </a:p>
          <a:p>
            <a:r>
              <a:rPr lang="it-IT" sz="2000" dirty="0" smtClean="0"/>
              <a:t>I nodi del cluster mantengono la sincronizzazione replicando le variazioni atomiche nello stesso ordine di esecuzione</a:t>
            </a:r>
          </a:p>
          <a:p>
            <a:pPr marL="0" indent="0">
              <a:buNone/>
            </a:pPr>
            <a:r>
              <a:rPr lang="it-IT" sz="2000" dirty="0" smtClean="0"/>
              <a:t>GALERA è un’implementazione multi-master di </a:t>
            </a:r>
            <a:r>
              <a:rPr lang="it-IT" sz="2000" dirty="0" err="1" smtClean="0"/>
              <a:t>wsrep</a:t>
            </a:r>
            <a:r>
              <a:rPr lang="it-IT" sz="2000" dirty="0" smtClean="0"/>
              <a:t> per </a:t>
            </a:r>
            <a:r>
              <a:rPr lang="it-IT" sz="2000" dirty="0" err="1" smtClean="0"/>
              <a:t>MySQL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Workshop CCR LNGS 26-28 Feb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DA87-01CF-3140-8200-C14B7BF4B6A6}" type="slidenum">
              <a:rPr lang="it-IT" smtClean="0"/>
              <a:t>9</a:t>
            </a:fld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t-IT" smtClean="0"/>
              <a:t>Stefano Longo - Riccardo Veraldi</a:t>
            </a:r>
            <a:endParaRPr lang="it-IT" dirty="0"/>
          </a:p>
        </p:txBody>
      </p:sp>
      <p:pic>
        <p:nvPicPr>
          <p:cNvPr id="1026" name="Picture 2" descr="http://opentodo.files.wordpress.com/2012/12/galera-over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953" y="936707"/>
            <a:ext cx="6930640" cy="2737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8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1130</Words>
  <Application>Microsoft Macintosh PowerPoint</Application>
  <PresentationFormat>Presentazione su schermo (4:3)</PresentationFormat>
  <Paragraphs>160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DNS HA</vt:lpstr>
      <vt:lpstr>DNS INFN.IT</vt:lpstr>
      <vt:lpstr>DNS HA.INFN.IT</vt:lpstr>
      <vt:lpstr>Come funziona</vt:lpstr>
      <vt:lpstr>Architettura Multi-Master</vt:lpstr>
      <vt:lpstr>Situazione in produzione</vt:lpstr>
      <vt:lpstr>Evoluzione e Problemi  nella roadmap</vt:lpstr>
      <vt:lpstr>Realizzazione definitiva  (2014)</vt:lpstr>
      <vt:lpstr>GALERA Cluster</vt:lpstr>
      <vt:lpstr>GALERA Cluster</vt:lpstr>
      <vt:lpstr>GALERA Cluster</vt:lpstr>
      <vt:lpstr>ToDo</vt:lpstr>
      <vt:lpstr>Ringraziamenti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 HA</dc:title>
  <dc:creator>Riccardo Veraldi</dc:creator>
  <cp:lastModifiedBy>Riccardo Veraldi</cp:lastModifiedBy>
  <cp:revision>23</cp:revision>
  <dcterms:created xsi:type="dcterms:W3CDTF">2014-02-23T11:15:47Z</dcterms:created>
  <dcterms:modified xsi:type="dcterms:W3CDTF">2014-02-27T08:10:57Z</dcterms:modified>
</cp:coreProperties>
</file>