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0" r:id="rId2"/>
    <p:sldMasterId id="2147483653" r:id="rId3"/>
  </p:sldMasterIdLst>
  <p:notesMasterIdLst>
    <p:notesMasterId r:id="rId26"/>
  </p:notesMasterIdLst>
  <p:handoutMasterIdLst>
    <p:handoutMasterId r:id="rId27"/>
  </p:handoutMasterIdLst>
  <p:sldIdLst>
    <p:sldId id="724" r:id="rId4"/>
    <p:sldId id="706" r:id="rId5"/>
    <p:sldId id="708" r:id="rId6"/>
    <p:sldId id="702" r:id="rId7"/>
    <p:sldId id="725" r:id="rId8"/>
    <p:sldId id="727" r:id="rId9"/>
    <p:sldId id="710" r:id="rId10"/>
    <p:sldId id="713" r:id="rId11"/>
    <p:sldId id="714" r:id="rId12"/>
    <p:sldId id="715" r:id="rId13"/>
    <p:sldId id="716" r:id="rId14"/>
    <p:sldId id="726" r:id="rId15"/>
    <p:sldId id="717" r:id="rId16"/>
    <p:sldId id="718" r:id="rId17"/>
    <p:sldId id="720" r:id="rId18"/>
    <p:sldId id="668" r:id="rId19"/>
    <p:sldId id="707" r:id="rId20"/>
    <p:sldId id="709" r:id="rId21"/>
    <p:sldId id="728" r:id="rId22"/>
    <p:sldId id="722" r:id="rId23"/>
    <p:sldId id="723" r:id="rId24"/>
    <p:sldId id="699" r:id="rId25"/>
  </p:sldIdLst>
  <p:sldSz cx="9144000" cy="6858000" type="screen4x3"/>
  <p:notesSz cx="6858000" cy="9144000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F2C"/>
    <a:srgbClr val="967200"/>
    <a:srgbClr val="C89800"/>
    <a:srgbClr val="FE3E14"/>
    <a:srgbClr val="A71C19"/>
    <a:srgbClr val="003054"/>
    <a:srgbClr val="A6D85F"/>
    <a:srgbClr val="615A20"/>
    <a:srgbClr val="FFB300"/>
    <a:srgbClr val="8A4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54" autoAdjust="0"/>
    <p:restoredTop sz="90924" autoAdjust="0"/>
  </p:normalViewPr>
  <p:slideViewPr>
    <p:cSldViewPr>
      <p:cViewPr>
        <p:scale>
          <a:sx n="81" d="100"/>
          <a:sy n="81" d="100"/>
        </p:scale>
        <p:origin x="-18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586CCB09-663B-47B8-B85F-818908CC40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44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E584B4FC-D224-412C-8320-A39CE9D051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287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84B4FC-D224-412C-8320-A39CE9D0513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9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5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6" name="Picture 1040" descr="physics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390525"/>
            <a:ext cx="27368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7E981CE-A554-482F-B9EE-E3FAD869A6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4A81-E4B4-4740-8B74-B5B57B4B6A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4879F-8188-41DC-A870-A3B43392A8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B62EC-7C18-42BD-A4EA-F403127979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82884-F58C-4C51-8456-97FC82C3FA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val="007275"/>
              </a:gs>
              <a:gs pos="100000">
                <a:srgbClr val="008CA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5" name="Rectangle 1032"/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val="00727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6" name="Picture 1037" descr="physics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390525"/>
            <a:ext cx="27368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07B1B-DB19-4240-A7B0-C30610AFD4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539AF-82C1-4ABF-9BC6-27DD26EF36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76D0D-7C53-4B35-B063-143D3AED27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FF9BB-F725-404B-8F11-DCCC715129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29779-5CE4-4216-8F19-20B8371D38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CAC7A-0F1E-48BF-BCFF-28899CFE93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CEA07-5E85-4864-86BF-D8182DD84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1B045-B4BA-4984-A714-39D2D524D7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3318C-CC82-4069-B54A-2DDDB759B1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2DE23-A063-442F-A03B-4769E3304C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FA043-C6D9-49CA-99C7-446D694399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73F0B-F16D-46B5-98B9-C6419D661C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blipFill>
            <a:blip r:embed="rId2">
              <a:lum bright="4000" contrast="-38000"/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rtlCol="0">
            <a:normAutofit fontScale="90000"/>
          </a:bodyPr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527C-3372-49BF-8072-6272657BDDBC}" type="datetime1">
              <a:rPr lang="de-DE"/>
              <a:pPr>
                <a:defRPr/>
              </a:pPr>
              <a:t>12/03/2014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de-AT"/>
              <a:t>ESF – </a:t>
            </a:r>
            <a:r>
              <a:rPr lang="de-AT" err="1"/>
              <a:t>workshop</a:t>
            </a:r>
            <a:r>
              <a:rPr lang="de-AT"/>
              <a:t> – Oktober 2007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de-AT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D254F-DFE1-4CDD-A36A-555C1FD977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10653-ED86-40CD-83CE-9BD6C0171D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690E7-4F63-42BC-B91A-BE3BFF8739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5A72E-9AE0-4D0A-94F5-0C3F0292D6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4CB32-9D61-495E-BAD3-7D167DC0A6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CE300-047C-4919-9473-9BE2ACD6FA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ＭＳ Ｐゴシック" pitchFamily="16" charset="-128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16" charset="-128"/>
              </a:defRPr>
            </a:lvl1pPr>
          </a:lstStyle>
          <a:p>
            <a:pPr>
              <a:defRPr/>
            </a:pPr>
            <a:fld id="{CC2E7646-2065-4D0D-B756-28DA157D8F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273" name="Picture 13" descr="physic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588125" y="260350"/>
            <a:ext cx="216058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16" charset="-128"/>
              </a:defRPr>
            </a:lvl1pPr>
          </a:lstStyle>
          <a:p>
            <a:pPr>
              <a:defRPr/>
            </a:pPr>
            <a:fld id="{08531714-E147-4065-AA82-04FC3C417C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2295" name="Picture 14" descr="physics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88125" y="260350"/>
            <a:ext cx="216058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4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wmf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61669" y="-46252"/>
            <a:ext cx="9205669" cy="690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56" y="-387424"/>
            <a:ext cx="8958244" cy="2000250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normAutofit/>
          </a:bodyPr>
          <a:lstStyle/>
          <a:p>
            <a:r>
              <a:rPr lang="en-GB" sz="4000" b="1" dirty="0" smtClean="0">
                <a:solidFill>
                  <a:srgbClr val="FF6600"/>
                </a:solidFill>
              </a:rPr>
              <a:t>Testing the quantum superposition principle</a:t>
            </a:r>
            <a:endParaRPr lang="en-GB" sz="4000" dirty="0">
              <a:solidFill>
                <a:srgbClr val="FF6600"/>
              </a:solidFill>
            </a:endParaRPr>
          </a:p>
        </p:txBody>
      </p:sp>
      <p:sp>
        <p:nvSpPr>
          <p:cNvPr id="4100" name="Subtitle 2"/>
          <p:cNvSpPr>
            <a:spLocks noGrp="1"/>
          </p:cNvSpPr>
          <p:nvPr>
            <p:ph type="subTitle" idx="1"/>
          </p:nvPr>
        </p:nvSpPr>
        <p:spPr>
          <a:xfrm>
            <a:off x="547117" y="4048985"/>
            <a:ext cx="4471987" cy="1857375"/>
          </a:xfr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isometricLeftDown"/>
            <a:lightRig rig="threePt" dir="t"/>
          </a:scene3d>
        </p:spPr>
        <p:txBody>
          <a:bodyPr/>
          <a:lstStyle/>
          <a:p>
            <a:pPr algn="l" eaLnBrk="1" hangingPunct="1"/>
            <a:r>
              <a:rPr lang="en-GB" sz="2400" b="1" dirty="0" smtClean="0">
                <a:solidFill>
                  <a:srgbClr val="C00000"/>
                </a:solidFill>
              </a:rPr>
              <a:t>Hendrik Ulbricht</a:t>
            </a:r>
          </a:p>
          <a:p>
            <a:pPr algn="l" eaLnBrk="1" hangingPunct="1"/>
            <a:r>
              <a:rPr lang="en-GB" sz="2400" b="1" dirty="0" smtClean="0">
                <a:solidFill>
                  <a:srgbClr val="C00000"/>
                </a:solidFill>
              </a:rPr>
              <a:t>School of Physics and Astronomy</a:t>
            </a:r>
          </a:p>
          <a:p>
            <a:pPr algn="l" eaLnBrk="1" hangingPunct="1"/>
            <a:r>
              <a:rPr lang="en-GB" sz="2400" b="1" dirty="0" smtClean="0">
                <a:solidFill>
                  <a:srgbClr val="C00000"/>
                </a:solidFill>
              </a:rPr>
              <a:t>University of Southampton</a:t>
            </a:r>
          </a:p>
          <a:p>
            <a:pPr algn="l" eaLnBrk="1" hangingPunct="1"/>
            <a:r>
              <a:rPr lang="en-GB" sz="2400" b="1" dirty="0" smtClean="0">
                <a:solidFill>
                  <a:srgbClr val="C00000"/>
                </a:solidFill>
              </a:rPr>
              <a:t>United Kingdom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E63033-8653-45EA-80C6-0ED7E631A309}" type="slidenum">
              <a:rPr lang="en-GB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62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48" y="-27384"/>
            <a:ext cx="8856340" cy="649288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>
                <a:latin typeface="Comic Sans MS" pitchFamily="66" charset="0"/>
              </a:rPr>
              <a:t>Scheme: Matter-wave interferometry of 10 nm sphere</a:t>
            </a:r>
            <a:endParaRPr lang="en-GB" sz="2800" b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92696"/>
            <a:ext cx="5122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 smtClean="0"/>
              <a:t>Talbot interference of mass: </a:t>
            </a:r>
            <a:r>
              <a:rPr lang="en-GB" sz="2000" dirty="0" smtClean="0"/>
              <a:t>10</a:t>
            </a:r>
            <a:r>
              <a:rPr lang="en-GB" sz="2000" baseline="30000" dirty="0" smtClean="0"/>
              <a:t>6</a:t>
            </a:r>
            <a:r>
              <a:rPr lang="en-GB" sz="2000" dirty="0" smtClean="0"/>
              <a:t> </a:t>
            </a:r>
            <a:r>
              <a:rPr lang="en-GB" sz="2000" dirty="0" err="1" smtClean="0"/>
              <a:t>amu</a:t>
            </a:r>
            <a:endParaRPr lang="en-GB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3412300"/>
            <a:ext cx="3384375" cy="34010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717032"/>
            <a:ext cx="5328592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1800" b="1" dirty="0" smtClean="0"/>
              <a:t>Wigner function model of interference pattern </a:t>
            </a:r>
            <a:r>
              <a:rPr lang="en-GB" sz="1800" dirty="0" smtClean="0"/>
              <a:t>with all known </a:t>
            </a:r>
            <a:r>
              <a:rPr lang="en-GB" sz="1800" dirty="0" err="1" smtClean="0"/>
              <a:t>dephasing</a:t>
            </a:r>
            <a:r>
              <a:rPr lang="en-GB" sz="1800" dirty="0" smtClean="0"/>
              <a:t> and </a:t>
            </a:r>
            <a:r>
              <a:rPr lang="en-GB" sz="1800" dirty="0" err="1" smtClean="0"/>
              <a:t>decoherence</a:t>
            </a:r>
            <a:r>
              <a:rPr lang="en-GB" sz="1800" dirty="0" smtClean="0"/>
              <a:t> effects.  </a:t>
            </a:r>
          </a:p>
          <a:p>
            <a:pPr marL="285750" indent="-285750" algn="l">
              <a:buFont typeface="Arial"/>
              <a:buChar char="•"/>
            </a:pPr>
            <a:r>
              <a:rPr lang="en-GB" sz="1800" b="1" dirty="0" smtClean="0"/>
              <a:t>Dominating </a:t>
            </a:r>
            <a:r>
              <a:rPr lang="en-GB" sz="1800" b="1" dirty="0" err="1" smtClean="0"/>
              <a:t>decoherence</a:t>
            </a:r>
            <a:r>
              <a:rPr lang="en-GB" sz="1800" b="1" dirty="0" smtClean="0"/>
              <a:t> effect:</a:t>
            </a:r>
            <a:r>
              <a:rPr lang="en-GB" sz="1800" dirty="0" smtClean="0"/>
              <a:t> </a:t>
            </a:r>
            <a:r>
              <a:rPr lang="en-GB" sz="1800" dirty="0"/>
              <a:t>T</a:t>
            </a:r>
            <a:r>
              <a:rPr lang="en-GB" sz="1800" dirty="0" smtClean="0"/>
              <a:t>hermal photo-emission.</a:t>
            </a:r>
          </a:p>
          <a:p>
            <a:pPr marL="285750" indent="-285750" algn="l">
              <a:buFont typeface="Arial"/>
              <a:buChar char="•"/>
            </a:pPr>
            <a:r>
              <a:rPr lang="en-GB" sz="1800" b="1" dirty="0" smtClean="0"/>
              <a:t>Mass of particle is limited by Earth’s gravity … future experiment in space</a:t>
            </a:r>
          </a:p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solidFill>
                  <a:srgbClr val="FF0000"/>
                </a:solidFill>
              </a:rPr>
              <a:t>Based on existing techniques!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12776"/>
            <a:ext cx="5184576" cy="20157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835126"/>
            <a:ext cx="2771800" cy="2696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161" y="6206898"/>
            <a:ext cx="6411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Bateman, J., S. </a:t>
            </a:r>
            <a:r>
              <a:rPr lang="en-US" dirty="0" err="1"/>
              <a:t>Nimmrichter</a:t>
            </a:r>
            <a:r>
              <a:rPr lang="en-US" dirty="0"/>
              <a:t>, K. </a:t>
            </a:r>
            <a:r>
              <a:rPr lang="en-US" dirty="0" err="1"/>
              <a:t>Hornberger</a:t>
            </a:r>
            <a:r>
              <a:rPr lang="en-US" dirty="0"/>
              <a:t>, and H. Ulbricht</a:t>
            </a:r>
          </a:p>
          <a:p>
            <a:pPr algn="l"/>
            <a:r>
              <a:rPr lang="en-US" b="1" dirty="0"/>
              <a:t>Near-field interferometry of a free-falling nanoparticle from a point-like source</a:t>
            </a:r>
            <a:endParaRPr lang="en-US" dirty="0"/>
          </a:p>
          <a:p>
            <a:pPr algn="l"/>
            <a:r>
              <a:rPr lang="en-US" dirty="0"/>
              <a:t>arXiv:1312.0500 (2013).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0152" y="796642"/>
            <a:ext cx="987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Setup: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8391" y="3429000"/>
            <a:ext cx="2378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Quantum carpet: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2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32656"/>
            <a:ext cx="8496300" cy="649288"/>
          </a:xfrm>
        </p:spPr>
        <p:txBody>
          <a:bodyPr/>
          <a:lstStyle/>
          <a:p>
            <a:r>
              <a:rPr lang="en-US" sz="2400" b="1" dirty="0"/>
              <a:t>Experiments with </a:t>
            </a:r>
            <a:r>
              <a:rPr lang="en-US" sz="2400" b="1" dirty="0" smtClean="0"/>
              <a:t>nanoparticles</a:t>
            </a:r>
            <a:r>
              <a:rPr lang="en-US" sz="2400" dirty="0" smtClean="0"/>
              <a:t>: </a:t>
            </a:r>
            <a:r>
              <a:rPr lang="en-US" sz="2400" dirty="0"/>
              <a:t>the particle optical trap (single site trap)</a:t>
            </a:r>
          </a:p>
        </p:txBody>
      </p:sp>
      <p:pic>
        <p:nvPicPr>
          <p:cNvPr id="4" name="Picture 3" descr="paraboloid set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" y="2276872"/>
            <a:ext cx="4996106" cy="3530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052736"/>
            <a:ext cx="8661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Trap with 1550 nm laser to reduce absorption/heating effects</a:t>
            </a:r>
          </a:p>
          <a:p>
            <a:pPr marL="171450" indent="-171450" algn="l">
              <a:buFont typeface="Arial"/>
              <a:buChar char="•"/>
            </a:pPr>
            <a:r>
              <a:rPr lang="en-US" sz="1600" b="1" dirty="0" smtClean="0">
                <a:solidFill>
                  <a:srgbClr val="000090"/>
                </a:solidFill>
              </a:rPr>
              <a:t>Use of reflective optics to form trap, to avoid lens errors and chromatic effects</a:t>
            </a:r>
          </a:p>
          <a:p>
            <a:pPr algn="l"/>
            <a:r>
              <a:rPr lang="en-US" sz="1600" b="1" dirty="0" smtClean="0">
                <a:solidFill>
                  <a:srgbClr val="000090"/>
                </a:solidFill>
              </a:rPr>
              <a:t>   and for high NA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186" y="1916832"/>
            <a:ext cx="183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Setup schematics: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21189" y="1916832"/>
            <a:ext cx="4036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/>
              <a:t>Particle in the trap: </a:t>
            </a:r>
          </a:p>
          <a:p>
            <a:pPr algn="l"/>
            <a:r>
              <a:rPr lang="en-US" sz="1400" dirty="0" smtClean="0"/>
              <a:t>100 nm polystyrene, ~ 1 W, NA=0.9, 1 mbar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074132"/>
            <a:ext cx="816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/>
              <a:t>Next steps: </a:t>
            </a:r>
            <a:r>
              <a:rPr lang="en-US" sz="1400" dirty="0" smtClean="0"/>
              <a:t>Feedback cooling (</a:t>
            </a:r>
            <a:r>
              <a:rPr lang="en-US" sz="1400" dirty="0"/>
              <a:t>fast FPGA electronics for feedback</a:t>
            </a:r>
            <a:r>
              <a:rPr lang="en-US" sz="1400" dirty="0" smtClean="0"/>
              <a:t>), 10 </a:t>
            </a:r>
            <a:r>
              <a:rPr lang="en-US" sz="1400" dirty="0" err="1" smtClean="0"/>
              <a:t>mK</a:t>
            </a:r>
            <a:r>
              <a:rPr lang="en-US" sz="1400" dirty="0" smtClean="0"/>
              <a:t> </a:t>
            </a:r>
            <a:r>
              <a:rPr lang="en-US" sz="1400" i="1" dirty="0" smtClean="0"/>
              <a:t>com</a:t>
            </a:r>
            <a:r>
              <a:rPr lang="en-US" sz="1400" dirty="0" smtClean="0"/>
              <a:t> motion, 3 d,</a:t>
            </a:r>
          </a:p>
          <a:p>
            <a:pPr algn="l"/>
            <a:r>
              <a:rPr lang="en-US" sz="1400" dirty="0" smtClean="0"/>
              <a:t>… then evacuate (10</a:t>
            </a:r>
            <a:r>
              <a:rPr lang="en-US" sz="1400" baseline="30000" dirty="0" smtClean="0"/>
              <a:t>-9 </a:t>
            </a:r>
            <a:r>
              <a:rPr lang="en-US" sz="1400" dirty="0" smtClean="0"/>
              <a:t>mbar), then do with 10 nm particle, … then interferometry. </a:t>
            </a:r>
            <a:endParaRPr lang="en-US" sz="1400" dirty="0"/>
          </a:p>
        </p:txBody>
      </p:sp>
      <p:pic>
        <p:nvPicPr>
          <p:cNvPr id="9" name="Picture 8" descr="13282456-2014-02-18-1816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64904"/>
            <a:ext cx="1440160" cy="1080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1301" y="3789040"/>
            <a:ext cx="3549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Mechanical frequency measurement:</a:t>
            </a:r>
            <a:endParaRPr lang="en-US" sz="1400" b="1" dirty="0"/>
          </a:p>
        </p:txBody>
      </p:sp>
      <p:pic>
        <p:nvPicPr>
          <p:cNvPr id="14" name="Picture 13" descr="PS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39110"/>
            <a:ext cx="2592288" cy="19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32656"/>
            <a:ext cx="8496300" cy="649288"/>
          </a:xfrm>
        </p:spPr>
        <p:txBody>
          <a:bodyPr/>
          <a:lstStyle/>
          <a:p>
            <a:r>
              <a:rPr lang="en-US" dirty="0" smtClean="0"/>
              <a:t>See the mechanical oscillation ….</a:t>
            </a:r>
            <a:endParaRPr lang="en-US" dirty="0"/>
          </a:p>
        </p:txBody>
      </p:sp>
      <p:pic>
        <p:nvPicPr>
          <p:cNvPr id="5" name="Picture 4" descr="C1para00019.txt-timedom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9144000" cy="459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4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26064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/>
              <a:t>Experiments with </a:t>
            </a:r>
            <a:r>
              <a:rPr lang="en-US" sz="2400" b="1" dirty="0" smtClean="0"/>
              <a:t>nanoparticles</a:t>
            </a:r>
            <a:r>
              <a:rPr lang="en-US" sz="2400" dirty="0" smtClean="0"/>
              <a:t>: In-situ particle source (laser ablation of Si nanoparticles)</a:t>
            </a:r>
            <a:endParaRPr lang="en-US" sz="2400" dirty="0"/>
          </a:p>
        </p:txBody>
      </p:sp>
      <p:pic>
        <p:nvPicPr>
          <p:cNvPr id="5" name="Picture 6" descr="Z:\David\1st year\Documents\Presentations\power depe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1" y="4830030"/>
            <a:ext cx="3492389" cy="19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:\David\1st year\Documents\Presentations\0.5m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379866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t="1424" r="524" b="2893"/>
          <a:stretch/>
        </p:blipFill>
        <p:spPr bwMode="auto">
          <a:xfrm>
            <a:off x="5904016" y="1249078"/>
            <a:ext cx="2484408" cy="160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Z:\David\1st year\Documents\Presentations\setu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5" y="1124744"/>
            <a:ext cx="5026670" cy="374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4955684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90"/>
                </a:solidFill>
              </a:rPr>
              <a:t>Frequency Doubled YAG, 5 ns at 10Hz. Pulse power of 250 </a:t>
            </a:r>
            <a:r>
              <a:rPr lang="en-GB" sz="1600" dirty="0" err="1" smtClean="0">
                <a:solidFill>
                  <a:srgbClr val="000090"/>
                </a:solidFill>
              </a:rPr>
              <a:t>mW</a:t>
            </a:r>
            <a:endParaRPr lang="en-GB" sz="1600" dirty="0" smtClean="0">
              <a:solidFill>
                <a:srgbClr val="00009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90"/>
                </a:solidFill>
              </a:rPr>
              <a:t>Initially trapped with 5 W at atmosphere, standing wave trap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90"/>
                </a:solidFill>
              </a:rPr>
              <a:t>Pumped down slowly to 0.5 mbar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90"/>
                </a:solidFill>
              </a:rPr>
              <a:t>Lowest trapping power at 2.5 W</a:t>
            </a:r>
          </a:p>
        </p:txBody>
      </p:sp>
    </p:spTree>
    <p:extLst>
      <p:ext uri="{BB962C8B-B14F-4D97-AF65-F5344CB8AC3E}">
        <p14:creationId xmlns:p14="http://schemas.microsoft.com/office/powerpoint/2010/main" val="304292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23" descr="technical_require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78" y="1196752"/>
            <a:ext cx="5085367" cy="527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323850" y="116632"/>
            <a:ext cx="8496300" cy="649288"/>
          </a:xfrm>
        </p:spPr>
        <p:txBody>
          <a:bodyPr/>
          <a:lstStyle/>
          <a:p>
            <a:pPr eaLnBrk="1" hangingPunct="1"/>
            <a:r>
              <a:rPr lang="de-DE" dirty="0" smtClean="0">
                <a:latin typeface="Arial" charset="0"/>
                <a:cs typeface="Arial" charset="0"/>
              </a:rPr>
              <a:t>MAQRO</a:t>
            </a:r>
            <a:endParaRPr lang="de-DE" dirty="0">
              <a:latin typeface="Arial" charset="0"/>
              <a:cs typeface="Arial" charset="0"/>
            </a:endParaRPr>
          </a:p>
        </p:txBody>
      </p:sp>
      <p:pic>
        <p:nvPicPr>
          <p:cNvPr id="8199" name="Picture 4" descr="spacecraft_plus_thermal_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938"/>
            <a:ext cx="24638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Line 6"/>
          <p:cNvSpPr>
            <a:spLocks noChangeShapeType="1"/>
          </p:cNvSpPr>
          <p:nvPr/>
        </p:nvSpPr>
        <p:spPr bwMode="auto">
          <a:xfrm flipH="1" flipV="1">
            <a:off x="1301750" y="2189163"/>
            <a:ext cx="39688" cy="1447800"/>
          </a:xfrm>
          <a:prstGeom prst="line">
            <a:avLst/>
          </a:prstGeom>
          <a:noFill/>
          <a:ln w="38100">
            <a:solidFill>
              <a:srgbClr val="ECA01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0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21088"/>
            <a:ext cx="24876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exterior_platfo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690938"/>
            <a:ext cx="188595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Grafik 16" descr="Heat_Shield_18_Trunc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0868"/>
            <a:ext cx="1863296" cy="165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021288"/>
            <a:ext cx="45191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Consortium of 40 scientists from all over the world</a:t>
            </a:r>
          </a:p>
          <a:p>
            <a:pPr marL="171450" indent="-171450" algn="l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Planned application for a M4 class mission in 2014</a:t>
            </a:r>
          </a:p>
          <a:p>
            <a:pPr marL="171450" indent="-171450" algn="l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It is to bring our nanoparticle interferometer into space!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051720" y="260648"/>
            <a:ext cx="8229600" cy="395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1313" indent="-341313" algn="l">
              <a:spcBef>
                <a:spcPts val="600"/>
              </a:spcBef>
              <a:buClr>
                <a:srgbClr val="0A3B49"/>
              </a:buClr>
              <a:buFont typeface="Arial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Nanoparticle interferometer in space to control</a:t>
            </a:r>
          </a:p>
          <a:p>
            <a:pPr marL="341313" indent="-341313" algn="l">
              <a:spcBef>
                <a:spcPts val="600"/>
              </a:spcBef>
              <a:buClr>
                <a:srgbClr val="0A3B49"/>
              </a:buClr>
              <a:buFont typeface="Arial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influence of gravitation, it is impossible on Earth above </a:t>
            </a:r>
          </a:p>
          <a:p>
            <a:pPr marL="341313" indent="-341313" algn="l">
              <a:spcBef>
                <a:spcPts val="600"/>
              </a:spcBef>
              <a:buClr>
                <a:srgbClr val="0A3B49"/>
              </a:buClr>
              <a:buFont typeface="Arial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certain mass </a:t>
            </a:r>
            <a:endParaRPr lang="en-US" sz="200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34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matter-wave </a:t>
            </a:r>
            <a:r>
              <a:rPr lang="en-US" sz="3600" dirty="0" smtClean="0"/>
              <a:t>to </a:t>
            </a:r>
            <a:r>
              <a:rPr lang="en-US" sz="3600" dirty="0" err="1" smtClean="0"/>
              <a:t>opto</a:t>
            </a:r>
            <a:r>
              <a:rPr lang="en-US" sz="3600" dirty="0" smtClean="0"/>
              <a:t>-mechanics </a:t>
            </a:r>
            <a:r>
              <a:rPr lang="en-US" sz="3600" dirty="0" smtClean="0">
                <a:solidFill>
                  <a:schemeClr val="tx1"/>
                </a:solidFill>
              </a:rPr>
              <a:t>interface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To scale mass even further …. (10</a:t>
            </a:r>
            <a:r>
              <a:rPr lang="en-US" baseline="30000" dirty="0" smtClean="0">
                <a:solidFill>
                  <a:srgbClr val="FF0000"/>
                </a:solidFill>
              </a:rPr>
              <a:t>13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amu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9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4624"/>
            <a:ext cx="8496300" cy="649288"/>
          </a:xfrm>
        </p:spPr>
        <p:txBody>
          <a:bodyPr/>
          <a:lstStyle/>
          <a:p>
            <a:r>
              <a:rPr lang="en-US" dirty="0" smtClean="0"/>
              <a:t>How to go bigger?</a:t>
            </a:r>
            <a:r>
              <a:rPr lang="en-US" dirty="0" smtClean="0"/>
              <a:t>:</a:t>
            </a:r>
            <a:r>
              <a:rPr lang="en-US" sz="2800" dirty="0" smtClean="0"/>
              <a:t> Transfer </a:t>
            </a:r>
            <a:r>
              <a:rPr lang="en-US" sz="2800" dirty="0" smtClean="0"/>
              <a:t>superposition state!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844824"/>
            <a:ext cx="6300192" cy="2722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5220488"/>
            <a:ext cx="78406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1600" dirty="0" smtClean="0"/>
              <a:t>All parts of this proposal are b</a:t>
            </a:r>
            <a:r>
              <a:rPr lang="en-US" sz="1600" dirty="0" smtClean="0"/>
              <a:t>ased </a:t>
            </a:r>
            <a:r>
              <a:rPr lang="en-US" sz="1600" dirty="0" smtClean="0"/>
              <a:t>on </a:t>
            </a:r>
            <a:r>
              <a:rPr lang="en-US" sz="1600" dirty="0" smtClean="0"/>
              <a:t>existing, demonstrated technology</a:t>
            </a:r>
            <a:endParaRPr lang="en-US" sz="1600" dirty="0" smtClean="0"/>
          </a:p>
          <a:p>
            <a:pPr marL="285750" indent="-285750" algn="l">
              <a:buFont typeface="Arial"/>
              <a:buChar char="•"/>
            </a:pPr>
            <a:r>
              <a:rPr lang="en-US" sz="1600" dirty="0" err="1"/>
              <a:t>M</a:t>
            </a:r>
            <a:r>
              <a:rPr lang="en-US" sz="1600" dirty="0" err="1" smtClean="0"/>
              <a:t>acroscopicity</a:t>
            </a:r>
            <a:r>
              <a:rPr lang="en-US" sz="1600" dirty="0" smtClean="0"/>
              <a:t> </a:t>
            </a:r>
            <a:r>
              <a:rPr lang="en-US" sz="1600" dirty="0" smtClean="0"/>
              <a:t>of 30 </a:t>
            </a:r>
            <a:r>
              <a:rPr lang="en-US" sz="1600" dirty="0" smtClean="0"/>
              <a:t>(</a:t>
            </a:r>
            <a:r>
              <a:rPr lang="en-US" sz="1600" dirty="0" err="1" smtClean="0"/>
              <a:t>Nimmrichter</a:t>
            </a:r>
            <a:r>
              <a:rPr lang="en-US" sz="1600" dirty="0" smtClean="0"/>
              <a:t> </a:t>
            </a:r>
            <a:r>
              <a:rPr lang="en-US" sz="1600" dirty="0" err="1" smtClean="0"/>
              <a:t>macroscopicity</a:t>
            </a:r>
            <a:r>
              <a:rPr lang="en-US" sz="1600" dirty="0" smtClean="0"/>
              <a:t>)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51520" y="692696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000090"/>
                </a:solidFill>
              </a:rPr>
              <a:t>Scheme for experiment (</a:t>
            </a:r>
            <a:r>
              <a:rPr lang="en-US" sz="1400" dirty="0" smtClean="0">
                <a:solidFill>
                  <a:srgbClr val="000090"/>
                </a:solidFill>
              </a:rPr>
              <a:t>matter-wave-&gt;mechanics-&gt;optics</a:t>
            </a:r>
            <a:r>
              <a:rPr lang="en-US" sz="1400" b="1" dirty="0" smtClean="0">
                <a:solidFill>
                  <a:srgbClr val="000090"/>
                </a:solidFill>
              </a:rPr>
              <a:t>):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</a:rPr>
              <a:t>Spatial </a:t>
            </a:r>
            <a:r>
              <a:rPr lang="en-US" sz="1400" dirty="0" smtClean="0">
                <a:solidFill>
                  <a:srgbClr val="000090"/>
                </a:solidFill>
              </a:rPr>
              <a:t>superposition state </a:t>
            </a:r>
            <a:r>
              <a:rPr lang="en-US" sz="1400" dirty="0" smtClean="0">
                <a:solidFill>
                  <a:srgbClr val="000090"/>
                </a:solidFill>
              </a:rPr>
              <a:t>of atomic He</a:t>
            </a:r>
            <a:r>
              <a:rPr lang="en-US" sz="1400" baseline="30000" dirty="0" smtClean="0">
                <a:solidFill>
                  <a:srgbClr val="000090"/>
                </a:solidFill>
              </a:rPr>
              <a:t>+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90"/>
                </a:solidFill>
              </a:rPr>
              <a:t>is incident to a pair of </a:t>
            </a:r>
            <a:r>
              <a:rPr lang="en-US" sz="1400" dirty="0" smtClean="0">
                <a:solidFill>
                  <a:srgbClr val="000090"/>
                </a:solidFill>
              </a:rPr>
              <a:t>mirrors 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</a:rPr>
              <a:t>Mirrors are coupled to light in cavity</a:t>
            </a:r>
            <a:endParaRPr lang="en-US" sz="1400" dirty="0" smtClean="0">
              <a:solidFill>
                <a:srgbClr val="000090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</a:rPr>
              <a:t>Read</a:t>
            </a:r>
            <a:r>
              <a:rPr lang="en-US" sz="1400" dirty="0" smtClean="0">
                <a:solidFill>
                  <a:srgbClr val="000090"/>
                </a:solidFill>
              </a:rPr>
              <a:t>-out </a:t>
            </a:r>
            <a:r>
              <a:rPr lang="en-US" sz="1400" dirty="0" smtClean="0">
                <a:solidFill>
                  <a:srgbClr val="000090"/>
                </a:solidFill>
              </a:rPr>
              <a:t>of light field by state tomography by pulsed </a:t>
            </a:r>
            <a:r>
              <a:rPr lang="en-US" sz="1400" dirty="0" err="1" smtClean="0">
                <a:solidFill>
                  <a:srgbClr val="000090"/>
                </a:solidFill>
              </a:rPr>
              <a:t>opto</a:t>
            </a:r>
            <a:r>
              <a:rPr lang="en-US" sz="1400" dirty="0" smtClean="0">
                <a:solidFill>
                  <a:srgbClr val="000090"/>
                </a:solidFill>
              </a:rPr>
              <a:t>-mechanics scheme</a:t>
            </a:r>
            <a:endParaRPr lang="en-US" sz="1400" dirty="0" smtClean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6525344"/>
            <a:ext cx="9721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err="1"/>
              <a:t>Xuereb</a:t>
            </a:r>
            <a:r>
              <a:rPr lang="en-US" sz="1000" dirty="0"/>
              <a:t>, A., H. Ulbricht, and M. </a:t>
            </a:r>
            <a:r>
              <a:rPr lang="en-US" sz="1000" dirty="0" err="1" smtClean="0"/>
              <a:t>Paternostro</a:t>
            </a:r>
            <a:r>
              <a:rPr lang="en-US" sz="1000" dirty="0" smtClean="0"/>
              <a:t>, </a:t>
            </a:r>
            <a:r>
              <a:rPr lang="en-US" sz="1000" b="1" dirty="0" err="1" smtClean="0"/>
              <a:t>Optomechanical</a:t>
            </a:r>
            <a:r>
              <a:rPr lang="en-US" sz="1000" b="1" dirty="0" smtClean="0"/>
              <a:t> </a:t>
            </a:r>
            <a:r>
              <a:rPr lang="en-US" sz="1000" b="1" dirty="0"/>
              <a:t>interface for matter-wave </a:t>
            </a:r>
            <a:r>
              <a:rPr lang="en-US" sz="1000" b="1" dirty="0" smtClean="0"/>
              <a:t>interferometry</a:t>
            </a:r>
            <a:r>
              <a:rPr lang="en-US" sz="1000" dirty="0" smtClean="0"/>
              <a:t>, </a:t>
            </a:r>
            <a:r>
              <a:rPr lang="en-US" sz="1000" dirty="0" smtClean="0"/>
              <a:t>Scientific </a:t>
            </a:r>
            <a:r>
              <a:rPr lang="en-US" sz="1000" dirty="0"/>
              <a:t>Reports 3, </a:t>
            </a:r>
            <a:r>
              <a:rPr lang="en-US" sz="1000" dirty="0" smtClean="0"/>
              <a:t>3378 (</a:t>
            </a:r>
            <a:r>
              <a:rPr lang="en-US" sz="1000" dirty="0"/>
              <a:t>2013).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52520" y="1484784"/>
            <a:ext cx="7730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Optics is coupling the motional state of the two ‘initially’ independent </a:t>
            </a:r>
            <a:r>
              <a:rPr lang="en-US" dirty="0" err="1" smtClean="0"/>
              <a:t>opto</a:t>
            </a:r>
            <a:r>
              <a:rPr lang="en-US" dirty="0" smtClean="0"/>
              <a:t>-mechanical </a:t>
            </a:r>
          </a:p>
          <a:p>
            <a:pPr algn="l"/>
            <a:r>
              <a:rPr lang="en-US" dirty="0" smtClean="0"/>
              <a:t>systems., generating a joint motional state. All individual (solid-state) effects in each </a:t>
            </a:r>
            <a:r>
              <a:rPr lang="en-US" dirty="0" err="1" smtClean="0"/>
              <a:t>optomechanical</a:t>
            </a:r>
            <a:endParaRPr lang="en-US" dirty="0" smtClean="0"/>
          </a:p>
          <a:p>
            <a:pPr algn="l"/>
            <a:r>
              <a:rPr lang="en-US" dirty="0" smtClean="0"/>
              <a:t>System is erased – and the spatial information about them is lost, </a:t>
            </a:r>
          </a:p>
          <a:p>
            <a:pPr algn="l"/>
            <a:r>
              <a:rPr lang="en-US" dirty="0" smtClean="0"/>
              <a:t>Then the particle hit ….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58" y="2348880"/>
            <a:ext cx="3138462" cy="17281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20272" y="3573016"/>
            <a:ext cx="216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Faster than </a:t>
            </a:r>
            <a:r>
              <a:rPr lang="en-US" b="1" dirty="0" err="1" smtClean="0">
                <a:solidFill>
                  <a:srgbClr val="FF0000"/>
                </a:solidFill>
              </a:rPr>
              <a:t>decoherence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9991" y="2132856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dirty="0" smtClean="0"/>
              <a:t>ime- scales involved: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074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300" cy="649288"/>
          </a:xfrm>
        </p:spPr>
        <p:txBody>
          <a:bodyPr/>
          <a:lstStyle/>
          <a:p>
            <a:r>
              <a:rPr lang="en-US" dirty="0" smtClean="0"/>
              <a:t>Theoretical analysis: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0361"/>
            <a:ext cx="9144000" cy="1876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908720"/>
            <a:ext cx="907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b="1" dirty="0" smtClean="0"/>
              <a:t>Number state for incoming particle in superposition</a:t>
            </a:r>
          </a:p>
          <a:p>
            <a:pPr marL="171450" indent="-171450" algn="l">
              <a:buFont typeface="Arial"/>
              <a:buChar char="•"/>
            </a:pPr>
            <a:r>
              <a:rPr lang="en-US" b="1" dirty="0" smtClean="0"/>
              <a:t>Thermal state for both </a:t>
            </a:r>
            <a:r>
              <a:rPr lang="en-US" b="1" dirty="0" err="1" smtClean="0"/>
              <a:t>opto</a:t>
            </a:r>
            <a:r>
              <a:rPr lang="en-US" b="1" dirty="0" smtClean="0"/>
              <a:t>-mechanical systems (no ground state needed!, state can be different for both)</a:t>
            </a:r>
          </a:p>
          <a:p>
            <a:pPr marL="171450" indent="-171450" algn="l">
              <a:buFont typeface="Arial"/>
              <a:buChar char="•"/>
            </a:pPr>
            <a:r>
              <a:rPr lang="en-US" b="1" dirty="0" smtClean="0"/>
              <a:t>Definition of joint motional state of </a:t>
            </a:r>
            <a:r>
              <a:rPr lang="en-US" b="1" dirty="0" err="1" smtClean="0"/>
              <a:t>opto</a:t>
            </a:r>
            <a:r>
              <a:rPr lang="en-US" b="1" dirty="0" smtClean="0"/>
              <a:t>-mechanics</a:t>
            </a:r>
          </a:p>
          <a:p>
            <a:pPr marL="171450" indent="-171450" algn="l">
              <a:buFont typeface="Arial"/>
              <a:buChar char="•"/>
            </a:pPr>
            <a:r>
              <a:rPr lang="en-US" b="1" dirty="0" smtClean="0"/>
              <a:t>Negativity of Wigner function of the joint mechanical state by state tomography (as by pulsed </a:t>
            </a:r>
            <a:r>
              <a:rPr lang="en-US" b="1" dirty="0" err="1" smtClean="0"/>
              <a:t>optomechanics</a:t>
            </a:r>
            <a:r>
              <a:rPr lang="en-US" b="1" dirty="0" smtClean="0"/>
              <a:t>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040012"/>
            <a:ext cx="3009900" cy="59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6525344"/>
            <a:ext cx="9721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err="1"/>
              <a:t>Xuereb</a:t>
            </a:r>
            <a:r>
              <a:rPr lang="en-US" sz="1000" dirty="0"/>
              <a:t>, A., H. Ulbricht, and M. </a:t>
            </a:r>
            <a:r>
              <a:rPr lang="en-US" sz="1000" dirty="0" err="1" smtClean="0"/>
              <a:t>Paternostro</a:t>
            </a:r>
            <a:r>
              <a:rPr lang="en-US" sz="1000" dirty="0" smtClean="0"/>
              <a:t>, </a:t>
            </a:r>
            <a:r>
              <a:rPr lang="en-US" sz="1000" b="1" dirty="0" err="1" smtClean="0"/>
              <a:t>Optomechanical</a:t>
            </a:r>
            <a:r>
              <a:rPr lang="en-US" sz="1000" b="1" dirty="0" smtClean="0"/>
              <a:t> </a:t>
            </a:r>
            <a:r>
              <a:rPr lang="en-US" sz="1000" b="1" dirty="0"/>
              <a:t>interface for matter-wave </a:t>
            </a:r>
            <a:r>
              <a:rPr lang="en-US" sz="1000" b="1" dirty="0" smtClean="0"/>
              <a:t>interferometry</a:t>
            </a:r>
            <a:r>
              <a:rPr lang="en-US" sz="1000" dirty="0" smtClean="0"/>
              <a:t>, </a:t>
            </a:r>
            <a:r>
              <a:rPr lang="en-US" sz="1000" dirty="0" smtClean="0"/>
              <a:t>Scientific </a:t>
            </a:r>
            <a:r>
              <a:rPr lang="en-US" sz="1000" dirty="0"/>
              <a:t>Reports 3, </a:t>
            </a:r>
            <a:r>
              <a:rPr lang="en-US" sz="1000" dirty="0" smtClean="0"/>
              <a:t>3378 (</a:t>
            </a:r>
            <a:r>
              <a:rPr lang="en-US" sz="1000" dirty="0"/>
              <a:t>2013).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5373216"/>
            <a:ext cx="5743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FF6600"/>
                </a:solidFill>
              </a:rPr>
              <a:t>Result: </a:t>
            </a:r>
            <a:r>
              <a:rPr lang="en-US" sz="2000" dirty="0" smtClean="0">
                <a:solidFill>
                  <a:srgbClr val="FF6600"/>
                </a:solidFill>
              </a:rPr>
              <a:t>Superposition state survives transfer! 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7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300" cy="649288"/>
          </a:xfrm>
        </p:spPr>
        <p:txBody>
          <a:bodyPr/>
          <a:lstStyle/>
          <a:p>
            <a:r>
              <a:rPr lang="en-US" sz="3200" dirty="0" smtClean="0"/>
              <a:t>Study the system: </a:t>
            </a:r>
            <a:r>
              <a:rPr lang="en-US" sz="2400" dirty="0" smtClean="0"/>
              <a:t>Look into a definition of </a:t>
            </a:r>
            <a:r>
              <a:rPr lang="en-US" sz="2400" dirty="0" err="1" smtClean="0"/>
              <a:t>macroscopicity</a:t>
            </a:r>
            <a:r>
              <a:rPr lang="en-US" sz="2400" dirty="0" smtClean="0"/>
              <a:t> of this specific system </a:t>
            </a:r>
            <a:r>
              <a:rPr lang="en-US" sz="2400" dirty="0"/>
              <a:t>treatment of </a:t>
            </a:r>
            <a:r>
              <a:rPr lang="en-US" sz="2400" dirty="0" err="1"/>
              <a:t>decoherence</a:t>
            </a:r>
            <a:r>
              <a:rPr lang="en-US" sz="2400" dirty="0"/>
              <a:t> </a:t>
            </a:r>
            <a:r>
              <a:rPr lang="en-US" sz="2400" dirty="0" smtClean="0"/>
              <a:t> …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2398960"/>
            <a:ext cx="4650592" cy="2542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0051" y="1414517"/>
            <a:ext cx="3666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FF6600"/>
                </a:solidFill>
              </a:rPr>
              <a:t>Macroscopicity</a:t>
            </a:r>
            <a:r>
              <a:rPr lang="en-US" sz="1800" b="1" dirty="0" smtClean="0">
                <a:solidFill>
                  <a:srgbClr val="FF6600"/>
                </a:solidFill>
              </a:rPr>
              <a:t> depending on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generic </a:t>
            </a:r>
            <a:r>
              <a:rPr lang="en-US" sz="1800" b="1" dirty="0" err="1" smtClean="0">
                <a:solidFill>
                  <a:srgbClr val="FF6600"/>
                </a:solidFill>
              </a:rPr>
              <a:t>decoherence</a:t>
            </a:r>
            <a:endParaRPr lang="en-US" sz="1800" b="1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158" y="5157192"/>
            <a:ext cx="4266330" cy="100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216865"/>
            <a:ext cx="2088232" cy="348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473694"/>
            <a:ext cx="3960440" cy="739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3462" y="1340768"/>
            <a:ext cx="2754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FF6600"/>
                </a:solidFill>
              </a:rPr>
              <a:t>Macroscopicity</a:t>
            </a:r>
            <a:r>
              <a:rPr lang="en-US" sz="1800" b="1" dirty="0" smtClean="0">
                <a:solidFill>
                  <a:srgbClr val="FF6600"/>
                </a:solidFill>
              </a:rPr>
              <a:t> of our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system</a:t>
            </a:r>
            <a:endParaRPr lang="en-US" sz="1800" b="1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3068960"/>
            <a:ext cx="4334580" cy="3456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4273" y="1583671"/>
            <a:ext cx="45719" cy="4869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36512" y="6525344"/>
            <a:ext cx="9269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A. </a:t>
            </a:r>
            <a:r>
              <a:rPr lang="en-US" b="1" dirty="0" err="1" smtClean="0"/>
              <a:t>Xuereb</a:t>
            </a:r>
            <a:r>
              <a:rPr lang="en-US" b="1" dirty="0" smtClean="0"/>
              <a:t>, H. U., M. </a:t>
            </a:r>
            <a:r>
              <a:rPr lang="en-US" b="1" dirty="0" err="1" smtClean="0"/>
              <a:t>Paternostro</a:t>
            </a:r>
            <a:r>
              <a:rPr lang="en-US" b="1" dirty="0" smtClean="0"/>
              <a:t>, </a:t>
            </a:r>
            <a:r>
              <a:rPr lang="en-US" b="1" dirty="0" err="1" smtClean="0"/>
              <a:t>Macroscopicity</a:t>
            </a:r>
            <a:r>
              <a:rPr lang="en-US" b="1" dirty="0" smtClean="0"/>
              <a:t> in an </a:t>
            </a:r>
            <a:r>
              <a:rPr lang="en-US" b="1" dirty="0" err="1" smtClean="0"/>
              <a:t>optomechanical</a:t>
            </a:r>
            <a:r>
              <a:rPr lang="en-US" b="1" dirty="0" smtClean="0"/>
              <a:t> matter-wave </a:t>
            </a:r>
            <a:r>
              <a:rPr lang="en-US" b="1" dirty="0" err="1" smtClean="0"/>
              <a:t>interfrometer</a:t>
            </a:r>
            <a:r>
              <a:rPr lang="en-US" b="1" dirty="0" smtClean="0"/>
              <a:t>, submitted (2014).  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1988840"/>
            <a:ext cx="3384376" cy="43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2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Different approach: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Frequency domain tests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1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16632"/>
            <a:ext cx="8496300" cy="649288"/>
          </a:xfrm>
        </p:spPr>
        <p:txBody>
          <a:bodyPr/>
          <a:lstStyle/>
          <a:p>
            <a:r>
              <a:rPr lang="en-US" sz="3600" i="1" dirty="0"/>
              <a:t> </a:t>
            </a:r>
            <a:r>
              <a:rPr lang="en-US" sz="3600" i="1" dirty="0" smtClean="0"/>
              <a:t>Motivation: Test Collapse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95246"/>
            <a:ext cx="6048672" cy="5214074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470877" y="2276872"/>
            <a:ext cx="2781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 smtClean="0"/>
              <a:t>Collapse models:</a:t>
            </a:r>
          </a:p>
          <a:p>
            <a:pPr algn="l"/>
            <a:r>
              <a:rPr lang="en-US" sz="1800" b="1" dirty="0" smtClean="0"/>
              <a:t>CSL, GRW, </a:t>
            </a:r>
          </a:p>
          <a:p>
            <a:pPr algn="l"/>
            <a:r>
              <a:rPr lang="en-US" sz="1800" b="1" dirty="0" err="1" smtClean="0"/>
              <a:t>Schroedinger</a:t>
            </a:r>
            <a:r>
              <a:rPr lang="en-US" sz="1800" b="1" dirty="0" smtClean="0"/>
              <a:t>-Newton, </a:t>
            </a:r>
          </a:p>
          <a:p>
            <a:pPr algn="l"/>
            <a:r>
              <a:rPr lang="en-US" sz="1800" b="1" dirty="0" err="1" smtClean="0"/>
              <a:t>Diosi</a:t>
            </a:r>
            <a:r>
              <a:rPr lang="en-US" sz="1800" b="1" dirty="0" smtClean="0"/>
              <a:t>-Penrose, …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9169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75456"/>
            <a:ext cx="8496300" cy="649288"/>
          </a:xfrm>
        </p:spPr>
        <p:txBody>
          <a:bodyPr/>
          <a:lstStyle/>
          <a:p>
            <a:r>
              <a:rPr lang="en-US" dirty="0" smtClean="0"/>
              <a:t>Generic broadening of spectral </a:t>
            </a:r>
            <a:r>
              <a:rPr lang="en-US" dirty="0" err="1" smtClean="0"/>
              <a:t>linewidth</a:t>
            </a:r>
            <a:r>
              <a:rPr lang="en-US" dirty="0" smtClean="0"/>
              <a:t> from collapse (noise):</a:t>
            </a:r>
            <a:endParaRPr lang="en-US" dirty="0"/>
          </a:p>
        </p:txBody>
      </p:sp>
      <p:pic>
        <p:nvPicPr>
          <p:cNvPr id="5" name="Picture 4" descr="spectral_dens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51" y="1052736"/>
            <a:ext cx="3498473" cy="2455168"/>
          </a:xfrm>
          <a:prstGeom prst="rect">
            <a:avLst/>
          </a:prstGeom>
        </p:spPr>
      </p:pic>
      <p:pic>
        <p:nvPicPr>
          <p:cNvPr id="6" name="Picture 5" descr="two_lev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52" y="1556792"/>
            <a:ext cx="2781300" cy="177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1008"/>
            <a:ext cx="9144000" cy="2883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8" y="6211669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Bahrami</a:t>
            </a:r>
            <a:r>
              <a:rPr lang="en-US" dirty="0"/>
              <a:t>, M., A. </a:t>
            </a:r>
            <a:r>
              <a:rPr lang="en-US" dirty="0" err="1"/>
              <a:t>Bassi</a:t>
            </a:r>
            <a:r>
              <a:rPr lang="en-US" dirty="0"/>
              <a:t>, and H. Ulbricht</a:t>
            </a:r>
          </a:p>
          <a:p>
            <a:pPr algn="l"/>
            <a:r>
              <a:rPr lang="en-US" b="1" dirty="0"/>
              <a:t>Testing the quantum superposition principle in the frequency domain</a:t>
            </a:r>
            <a:endParaRPr lang="en-US" dirty="0"/>
          </a:p>
          <a:p>
            <a:pPr algn="l"/>
            <a:r>
              <a:rPr lang="en-US" dirty="0"/>
              <a:t>arXiv:1309.5889 (2013)</a:t>
            </a:r>
            <a:r>
              <a:rPr lang="en-US" dirty="0" smtClean="0"/>
              <a:t>. [accepted for publ. in Phys. Rev. A]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9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03448"/>
            <a:ext cx="8496300" cy="649288"/>
          </a:xfrm>
        </p:spPr>
        <p:txBody>
          <a:bodyPr/>
          <a:lstStyle/>
          <a:p>
            <a:r>
              <a:rPr lang="en-US" dirty="0" smtClean="0"/>
              <a:t>Applied to </a:t>
            </a:r>
            <a:r>
              <a:rPr lang="en-US" dirty="0" err="1" smtClean="0"/>
              <a:t>opto</a:t>
            </a:r>
            <a:r>
              <a:rPr lang="en-US" dirty="0" smtClean="0"/>
              <a:t>-mechanical system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56792"/>
            <a:ext cx="3600400" cy="23769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84784"/>
            <a:ext cx="3376865" cy="2294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933056"/>
            <a:ext cx="2880320" cy="2270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495" y="4365104"/>
            <a:ext cx="4275529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dirty="0" smtClean="0"/>
              <a:t>Collapse noise affects mechanical motion of </a:t>
            </a:r>
          </a:p>
          <a:p>
            <a:pPr algn="l"/>
            <a:r>
              <a:rPr lang="en-US" dirty="0" err="1" smtClean="0"/>
              <a:t>opto</a:t>
            </a:r>
            <a:r>
              <a:rPr lang="en-US" dirty="0" smtClean="0"/>
              <a:t>-mechanical system, read out by optics</a:t>
            </a:r>
          </a:p>
          <a:p>
            <a:pPr algn="l"/>
            <a:endParaRPr lang="en-US" dirty="0" smtClean="0"/>
          </a:p>
          <a:p>
            <a:pPr marL="171450" indent="-171450" algn="l">
              <a:buFont typeface="Arial"/>
              <a:buChar char="•"/>
            </a:pPr>
            <a:r>
              <a:rPr lang="en-US" dirty="0" smtClean="0"/>
              <a:t>Broadening effect modeled by input/output theory</a:t>
            </a:r>
          </a:p>
          <a:p>
            <a:pPr algn="l"/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 err="1" smtClean="0"/>
              <a:t>opto</a:t>
            </a:r>
            <a:r>
              <a:rPr lang="en-US" dirty="0" smtClean="0"/>
              <a:t>-mechanics.</a:t>
            </a:r>
          </a:p>
          <a:p>
            <a:pPr algn="l"/>
            <a:endParaRPr lang="en-US" dirty="0"/>
          </a:p>
          <a:p>
            <a:pPr marL="171450" indent="-171450" algn="l">
              <a:buFont typeface="Arial"/>
              <a:buChar char="•"/>
            </a:pPr>
            <a:r>
              <a:rPr lang="en-US" dirty="0" smtClean="0"/>
              <a:t>Factor of 5 effect for cooled mechanics predicted for</a:t>
            </a:r>
          </a:p>
          <a:p>
            <a:pPr algn="l"/>
            <a:r>
              <a:rPr lang="en-US" dirty="0"/>
              <a:t>r</a:t>
            </a:r>
            <a:r>
              <a:rPr lang="en-US" dirty="0" smtClean="0"/>
              <a:t>ealistic experimental conditions to test Adler CSL.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6403394"/>
            <a:ext cx="66530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i="1" dirty="0" smtClean="0">
                <a:solidFill>
                  <a:srgbClr val="323D43"/>
                </a:solidFill>
              </a:rPr>
              <a:t>M. </a:t>
            </a:r>
            <a:r>
              <a:rPr lang="en-US" sz="1000" i="1" dirty="0" err="1" smtClean="0">
                <a:solidFill>
                  <a:srgbClr val="323D43"/>
                </a:solidFill>
              </a:rPr>
              <a:t>Bahrami</a:t>
            </a:r>
            <a:r>
              <a:rPr lang="en-US" sz="1000" i="1" dirty="0" smtClean="0">
                <a:solidFill>
                  <a:srgbClr val="323D43"/>
                </a:solidFill>
              </a:rPr>
              <a:t>, M. </a:t>
            </a:r>
            <a:r>
              <a:rPr lang="en-US" sz="1000" i="1" dirty="0" err="1" smtClean="0">
                <a:solidFill>
                  <a:srgbClr val="323D43"/>
                </a:solidFill>
              </a:rPr>
              <a:t>Paternostro</a:t>
            </a:r>
            <a:r>
              <a:rPr lang="en-US" sz="1000" i="1" dirty="0" smtClean="0">
                <a:solidFill>
                  <a:srgbClr val="323D43"/>
                </a:solidFill>
              </a:rPr>
              <a:t>, A. </a:t>
            </a:r>
            <a:r>
              <a:rPr lang="en-US" sz="1000" i="1" dirty="0" err="1" smtClean="0">
                <a:solidFill>
                  <a:srgbClr val="323D43"/>
                </a:solidFill>
              </a:rPr>
              <a:t>Bassi</a:t>
            </a:r>
            <a:r>
              <a:rPr lang="en-US" sz="1000" i="1" dirty="0" smtClean="0">
                <a:solidFill>
                  <a:srgbClr val="323D43"/>
                </a:solidFill>
              </a:rPr>
              <a:t> and H. Ulbricht</a:t>
            </a:r>
          </a:p>
          <a:p>
            <a:pPr algn="l"/>
            <a:r>
              <a:rPr lang="en-US" sz="1000" b="1" i="1" dirty="0" smtClean="0">
                <a:solidFill>
                  <a:srgbClr val="323D43"/>
                </a:solidFill>
              </a:rPr>
              <a:t>Non</a:t>
            </a:r>
            <a:r>
              <a:rPr lang="en-US" sz="1000" b="1" i="1" dirty="0">
                <a:solidFill>
                  <a:srgbClr val="323D43"/>
                </a:solidFill>
              </a:rPr>
              <a:t>-</a:t>
            </a:r>
            <a:r>
              <a:rPr lang="en-US" sz="1000" b="1" i="1" dirty="0" err="1">
                <a:solidFill>
                  <a:srgbClr val="323D43"/>
                </a:solidFill>
              </a:rPr>
              <a:t>interferometric</a:t>
            </a:r>
            <a:r>
              <a:rPr lang="en-US" sz="1000" b="1" i="1" dirty="0">
                <a:solidFill>
                  <a:srgbClr val="323D43"/>
                </a:solidFill>
              </a:rPr>
              <a:t> Test of Collapse Models in </a:t>
            </a:r>
            <a:r>
              <a:rPr lang="en-US" sz="1000" b="1" i="1" dirty="0" err="1">
                <a:solidFill>
                  <a:srgbClr val="323D43"/>
                </a:solidFill>
              </a:rPr>
              <a:t>Optomechanical</a:t>
            </a:r>
            <a:r>
              <a:rPr lang="en-US" sz="1000" b="1" i="1" dirty="0">
                <a:solidFill>
                  <a:srgbClr val="323D43"/>
                </a:solidFill>
              </a:rPr>
              <a:t> </a:t>
            </a:r>
            <a:r>
              <a:rPr lang="en-US" sz="1000" b="1" i="1" dirty="0" smtClean="0">
                <a:solidFill>
                  <a:srgbClr val="323D43"/>
                </a:solidFill>
              </a:rPr>
              <a:t>Systems</a:t>
            </a:r>
            <a:r>
              <a:rPr lang="en-US" sz="1000" i="1" dirty="0" smtClean="0">
                <a:solidFill>
                  <a:srgbClr val="323D43"/>
                </a:solidFill>
              </a:rPr>
              <a:t>, arXive:1402.5421 (2014).</a:t>
            </a:r>
            <a:endParaRPr lang="en-US" sz="1000" i="1" dirty="0">
              <a:solidFill>
                <a:srgbClr val="323D43"/>
              </a:solidFill>
            </a:endParaRPr>
          </a:p>
          <a:p>
            <a:pPr algn="l"/>
            <a:endParaRPr lang="en-US" sz="1000" i="1" dirty="0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02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640"/>
            <a:ext cx="8496300" cy="64928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Thanks to ….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91270"/>
            <a:ext cx="8496300" cy="4525962"/>
          </a:xfrm>
        </p:spPr>
        <p:txBody>
          <a:bodyPr/>
          <a:lstStyle/>
          <a:p>
            <a:r>
              <a:rPr lang="en-US" b="1" dirty="0"/>
              <a:t>G</a:t>
            </a:r>
            <a:r>
              <a:rPr lang="en-US" b="1" dirty="0" smtClean="0"/>
              <a:t>roup at Southampton: </a:t>
            </a:r>
            <a:r>
              <a:rPr lang="en-US" dirty="0" smtClean="0"/>
              <a:t>James Bateman, Nathan Cooper, </a:t>
            </a:r>
            <a:r>
              <a:rPr lang="en-US" dirty="0" err="1" smtClean="0"/>
              <a:t>Muddassar</a:t>
            </a:r>
            <a:r>
              <a:rPr lang="en-US" dirty="0" smtClean="0"/>
              <a:t> Rashid, David </a:t>
            </a:r>
            <a:r>
              <a:rPr lang="en-US" dirty="0" err="1" smtClean="0"/>
              <a:t>Hempston</a:t>
            </a:r>
            <a:r>
              <a:rPr lang="en-US" dirty="0" smtClean="0"/>
              <a:t>, Jamie </a:t>
            </a:r>
            <a:r>
              <a:rPr lang="en-US" dirty="0" err="1" smtClean="0"/>
              <a:t>Vovrosh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b="1" dirty="0" smtClean="0"/>
              <a:t>Quantum Optics theory: </a:t>
            </a:r>
            <a:r>
              <a:rPr lang="en-US" dirty="0" smtClean="0"/>
              <a:t>Mauro </a:t>
            </a:r>
            <a:r>
              <a:rPr lang="en-US" dirty="0" err="1" smtClean="0"/>
              <a:t>Paternostro</a:t>
            </a:r>
            <a:r>
              <a:rPr lang="en-US" dirty="0" smtClean="0"/>
              <a:t>, Andre </a:t>
            </a:r>
            <a:r>
              <a:rPr lang="en-US" dirty="0" err="1" smtClean="0"/>
              <a:t>Xuereb</a:t>
            </a:r>
            <a:r>
              <a:rPr lang="en-US" dirty="0" smtClean="0"/>
              <a:t>, </a:t>
            </a:r>
            <a:endParaRPr lang="en-US" dirty="0" smtClean="0"/>
          </a:p>
          <a:p>
            <a:r>
              <a:rPr lang="en-US" b="1" dirty="0" smtClean="0"/>
              <a:t>Matter</a:t>
            </a:r>
            <a:r>
              <a:rPr lang="en-US" b="1" dirty="0" smtClean="0"/>
              <a:t>-wave interferometry and experiments: </a:t>
            </a:r>
            <a:r>
              <a:rPr lang="en-US" dirty="0" smtClean="0"/>
              <a:t>Peter Barker, Markus Arndt, Klaus </a:t>
            </a:r>
            <a:r>
              <a:rPr lang="en-US" dirty="0" err="1" smtClean="0"/>
              <a:t>Hornberger</a:t>
            </a:r>
            <a:r>
              <a:rPr lang="en-US" dirty="0" smtClean="0"/>
              <a:t>, Stefan </a:t>
            </a:r>
            <a:r>
              <a:rPr lang="en-US" dirty="0" err="1" smtClean="0"/>
              <a:t>Nimmrichter</a:t>
            </a:r>
            <a:r>
              <a:rPr lang="en-US" dirty="0" smtClean="0"/>
              <a:t>, </a:t>
            </a:r>
            <a:r>
              <a:rPr lang="en-US" b="1" dirty="0" smtClean="0"/>
              <a:t>MAQRO</a:t>
            </a:r>
            <a:r>
              <a:rPr lang="en-US" dirty="0" smtClean="0"/>
              <a:t> consortium</a:t>
            </a:r>
          </a:p>
          <a:p>
            <a:r>
              <a:rPr lang="en-US" b="1" dirty="0" smtClean="0"/>
              <a:t>Foundations </a:t>
            </a:r>
            <a:r>
              <a:rPr lang="en-US" b="1" dirty="0" smtClean="0"/>
              <a:t>of Physics: </a:t>
            </a:r>
            <a:r>
              <a:rPr lang="en-US" dirty="0" smtClean="0"/>
              <a:t>Angelo </a:t>
            </a:r>
            <a:r>
              <a:rPr lang="en-US" dirty="0" err="1" smtClean="0"/>
              <a:t>Bassi</a:t>
            </a:r>
            <a:r>
              <a:rPr lang="en-US" dirty="0" smtClean="0"/>
              <a:t>, Mohammad </a:t>
            </a:r>
            <a:r>
              <a:rPr lang="en-US" dirty="0" err="1" smtClean="0"/>
              <a:t>Bahrami</a:t>
            </a:r>
            <a:r>
              <a:rPr lang="en-US" dirty="0" smtClean="0"/>
              <a:t>, </a:t>
            </a:r>
            <a:r>
              <a:rPr lang="en-US" dirty="0" err="1" smtClean="0"/>
              <a:t>Tejinder</a:t>
            </a:r>
            <a:r>
              <a:rPr lang="en-US" dirty="0" smtClean="0"/>
              <a:t> P Singh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250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59432"/>
            <a:ext cx="8496300" cy="649288"/>
          </a:xfrm>
        </p:spPr>
        <p:txBody>
          <a:bodyPr/>
          <a:lstStyle/>
          <a:p>
            <a:r>
              <a:rPr lang="en-US" sz="2800" dirty="0" smtClean="0"/>
              <a:t>What system parameters do we need to generate macroscopic </a:t>
            </a:r>
            <a:r>
              <a:rPr lang="en-US" sz="2800" dirty="0" err="1"/>
              <a:t>Q</a:t>
            </a:r>
            <a:r>
              <a:rPr lang="en-US" sz="2800" dirty="0" err="1" smtClean="0"/>
              <a:t>uantumness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270501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Large mass</a:t>
            </a:r>
          </a:p>
          <a:p>
            <a:pPr marL="171450" indent="-171450" algn="l"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Larger spatial separation/ size of superposition state</a:t>
            </a:r>
          </a:p>
          <a:p>
            <a:pPr marL="171450" indent="-171450" algn="l"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Large time for the superposition state to exist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5679904" cy="4436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132856"/>
            <a:ext cx="3003748" cy="624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327676"/>
            <a:ext cx="4320480" cy="5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32656"/>
            <a:ext cx="8496300" cy="649288"/>
          </a:xfrm>
        </p:spPr>
        <p:txBody>
          <a:bodyPr/>
          <a:lstStyle/>
          <a:p>
            <a:r>
              <a:rPr lang="en-US" dirty="0" err="1" smtClean="0"/>
              <a:t>Macroscopicity</a:t>
            </a:r>
            <a:r>
              <a:rPr lang="en-US" dirty="0" smtClean="0"/>
              <a:t> measure: </a:t>
            </a:r>
            <a:r>
              <a:rPr lang="en-US" sz="2000" dirty="0" smtClean="0"/>
              <a:t>to compare different experiments and to check if they test the superposition principle and CSL models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1988840"/>
            <a:ext cx="5616624" cy="1889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77072"/>
            <a:ext cx="4155260" cy="2505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125" y="1124744"/>
            <a:ext cx="4226387" cy="2171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551908"/>
            <a:ext cx="2921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6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Molecule </a:t>
            </a:r>
            <a:r>
              <a:rPr lang="en-US" dirty="0" err="1" smtClean="0"/>
              <a:t>interfrometry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Scaling mass in matter-wave interferometry 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5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640"/>
            <a:ext cx="8496300" cy="649288"/>
          </a:xfrm>
        </p:spPr>
        <p:txBody>
          <a:bodyPr/>
          <a:lstStyle/>
          <a:p>
            <a:r>
              <a:rPr lang="en-GB" sz="2800" b="1" dirty="0" smtClean="0"/>
              <a:t>Mass record in matter-wave interferometry, </a:t>
            </a:r>
            <a:r>
              <a:rPr lang="en-GB" sz="2800" b="1" dirty="0" smtClean="0"/>
              <a:t>2013, Vienna: 10,000amu</a:t>
            </a:r>
            <a:endParaRPr lang="en-GB" sz="2800" b="1" dirty="0"/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3" y="3949329"/>
            <a:ext cx="3623140" cy="2792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420963" cy="369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6" y="977848"/>
            <a:ext cx="4104456" cy="295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3970" y="1196752"/>
            <a:ext cx="438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Kapitza</a:t>
            </a:r>
            <a:r>
              <a:rPr lang="en-US" sz="1600" b="1" dirty="0" smtClean="0"/>
              <a:t>-Dirac Talbot-Lau Interferometer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8818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27" y="620688"/>
            <a:ext cx="4786313" cy="1643062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000" dirty="0" smtClean="0"/>
              <a:t>Set up of vertical </a:t>
            </a:r>
            <a:r>
              <a:rPr lang="en-GB" sz="2000" dirty="0" smtClean="0"/>
              <a:t>interferometer</a:t>
            </a:r>
            <a:endParaRPr lang="en-GB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000" dirty="0"/>
              <a:t>i</a:t>
            </a:r>
            <a:r>
              <a:rPr lang="en-GB" sz="2000" dirty="0" smtClean="0"/>
              <a:t>n </a:t>
            </a:r>
            <a:r>
              <a:rPr lang="en-GB" sz="2000" dirty="0" smtClean="0"/>
              <a:t>Southampton: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20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000" dirty="0" smtClean="0"/>
              <a:t>Van der Waals/</a:t>
            </a:r>
            <a:r>
              <a:rPr lang="en-GB" sz="2000" dirty="0" err="1" smtClean="0"/>
              <a:t>Casimir</a:t>
            </a:r>
            <a:r>
              <a:rPr lang="en-GB" sz="2000" dirty="0" smtClean="0"/>
              <a:t> Polder interactions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 smtClean="0"/>
              <a:t>Wigner function reconstruction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 smtClean="0"/>
              <a:t>Spin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067944" y="2348880"/>
            <a:ext cx="2952328" cy="46085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11270" name="Picture 4" descr="uosblue_bitmap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165100"/>
            <a:ext cx="24447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569368" y="-171400"/>
            <a:ext cx="8229600" cy="114300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latin typeface="+mj-lt"/>
                <a:ea typeface="+mj-ea"/>
                <a:cs typeface="+mj-cs"/>
              </a:rPr>
              <a:t>Talbot-Lau </a:t>
            </a:r>
            <a:r>
              <a:rPr lang="en-GB" sz="2800" b="1" dirty="0" smtClean="0">
                <a:latin typeface="+mj-lt"/>
                <a:ea typeface="+mj-ea"/>
                <a:cs typeface="+mj-cs"/>
              </a:rPr>
              <a:t>Interferometer</a:t>
            </a:r>
            <a:endParaRPr lang="en-GB" i="1" dirty="0">
              <a:latin typeface="+mj-lt"/>
              <a:ea typeface="+mj-ea"/>
              <a:cs typeface="+mj-cs"/>
            </a:endParaRPr>
          </a:p>
        </p:txBody>
      </p:sp>
      <p:pic>
        <p:nvPicPr>
          <p:cNvPr id="11274" name="Picture 8" descr="setup_molecul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5088" y="2214554"/>
            <a:ext cx="4857752" cy="495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0F505B-EB0D-4504-BC96-A73AC3C105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 pitchFamily="34" charset="0"/>
                <a:ea typeface="ＭＳ Ｐゴシック" pitchFamily="34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2040" y="764704"/>
            <a:ext cx="4163248" cy="138499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1400" b="1" dirty="0" smtClean="0">
                <a:solidFill>
                  <a:srgbClr val="323D43"/>
                </a:solidFill>
              </a:rPr>
              <a:t>Settings: </a:t>
            </a:r>
          </a:p>
          <a:p>
            <a:pPr marL="285750" indent="-285750" algn="l">
              <a:buFont typeface="Arial"/>
              <a:buChar char="•"/>
            </a:pPr>
            <a:r>
              <a:rPr lang="en-GB" sz="1400" b="1" dirty="0" smtClean="0">
                <a:solidFill>
                  <a:srgbClr val="323D43"/>
                </a:solidFill>
              </a:rPr>
              <a:t>10</a:t>
            </a:r>
            <a:r>
              <a:rPr lang="en-GB" sz="1400" b="1" baseline="30000" dirty="0" smtClean="0">
                <a:solidFill>
                  <a:srgbClr val="323D43"/>
                </a:solidFill>
              </a:rPr>
              <a:t>-8</a:t>
            </a:r>
            <a:r>
              <a:rPr lang="en-GB" sz="1400" b="1" dirty="0" smtClean="0">
                <a:solidFill>
                  <a:srgbClr val="323D43"/>
                </a:solidFill>
              </a:rPr>
              <a:t> mbar base pressure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1400" b="1" dirty="0" smtClean="0">
                <a:solidFill>
                  <a:srgbClr val="323D43"/>
                </a:solidFill>
              </a:rPr>
              <a:t>Water cooled Knudsen source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1400" b="1" dirty="0" smtClean="0">
                <a:solidFill>
                  <a:srgbClr val="323D43"/>
                </a:solidFill>
              </a:rPr>
              <a:t>In-situ grating alignment &amp; positioning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1400" b="1" dirty="0" smtClean="0">
                <a:solidFill>
                  <a:srgbClr val="323D43"/>
                </a:solidFill>
              </a:rPr>
              <a:t>TOF scheme</a:t>
            </a:r>
            <a:endParaRPr lang="en-GB" sz="1400" b="1" dirty="0" smtClean="0">
              <a:solidFill>
                <a:srgbClr val="323D43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GB" sz="1400" b="1" dirty="0" smtClean="0">
              <a:solidFill>
                <a:srgbClr val="323D4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2865" y="5076472"/>
            <a:ext cx="16870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3</a:t>
            </a:r>
            <a:r>
              <a:rPr lang="en-GB" sz="1600" b="1" baseline="30000" dirty="0" smtClean="0"/>
              <a:t>rd</a:t>
            </a:r>
            <a:r>
              <a:rPr lang="en-GB" sz="1600" b="1" dirty="0" smtClean="0"/>
              <a:t> grating position (µm)</a:t>
            </a:r>
            <a:endParaRPr lang="en-GB" sz="16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44887" y="2813183"/>
            <a:ext cx="1039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Count rate (cps)</a:t>
            </a:r>
            <a:endParaRPr lang="en-GB" sz="16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795896"/>
            <a:ext cx="4118091" cy="29137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625195" y="4988945"/>
            <a:ext cx="2808312" cy="212269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1745" y="2852936"/>
            <a:ext cx="1801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00F2C"/>
                </a:solidFill>
              </a:rPr>
              <a:t>First signs of life!</a:t>
            </a:r>
            <a:endParaRPr lang="en-US" sz="1400" b="1" dirty="0">
              <a:solidFill>
                <a:srgbClr val="F00F2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4881041"/>
            <a:ext cx="2520280" cy="1976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2760905"/>
            <a:ext cx="2448272" cy="18922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79484" y="2420888"/>
            <a:ext cx="2696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Time-of Flight modification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4807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640"/>
            <a:ext cx="8496300" cy="649288"/>
          </a:xfrm>
        </p:spPr>
        <p:txBody>
          <a:bodyPr/>
          <a:lstStyle/>
          <a:p>
            <a:r>
              <a:rPr lang="en-US" dirty="0" smtClean="0"/>
              <a:t>Measuring and using the spin of matter-waves </a:t>
            </a:r>
            <a:endParaRPr lang="en-US" dirty="0"/>
          </a:p>
        </p:txBody>
      </p:sp>
      <p:pic>
        <p:nvPicPr>
          <p:cNvPr id="3" name="Picture 2" descr="sg-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2761205" cy="5201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1221" y="6093296"/>
            <a:ext cx="53780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Step 1) Adding magnetic field to the TLI</a:t>
            </a:r>
          </a:p>
          <a:p>
            <a:pPr algn="l"/>
            <a:r>
              <a:rPr lang="en-US" sz="1600" dirty="0" smtClean="0"/>
              <a:t>Step 2) removing TLI -&gt; </a:t>
            </a:r>
            <a:r>
              <a:rPr lang="en-US" sz="1600" dirty="0" smtClean="0"/>
              <a:t>pure magnetic </a:t>
            </a:r>
            <a:r>
              <a:rPr lang="en-US" sz="1600" dirty="0" smtClean="0"/>
              <a:t>manipulation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76170" y="1124744"/>
            <a:ext cx="329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660066"/>
                </a:solidFill>
              </a:rPr>
              <a:t>Matter-wave Stern-</a:t>
            </a:r>
            <a:r>
              <a:rPr lang="en-US" sz="1800" b="1" dirty="0" err="1" smtClean="0">
                <a:solidFill>
                  <a:srgbClr val="660066"/>
                </a:solidFill>
              </a:rPr>
              <a:t>Gerlach</a:t>
            </a:r>
            <a:endParaRPr lang="en-US" sz="1800" b="1" dirty="0">
              <a:solidFill>
                <a:srgbClr val="660066"/>
              </a:solidFill>
            </a:endParaRPr>
          </a:p>
        </p:txBody>
      </p:sp>
      <p:pic>
        <p:nvPicPr>
          <p:cNvPr id="6" name="Picture 5" descr="rabi-pr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76" y="1703288"/>
            <a:ext cx="3238500" cy="431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9299" y="1187460"/>
            <a:ext cx="385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660066"/>
                </a:solidFill>
              </a:rPr>
              <a:t>Matter-wave Rabi RF deflection</a:t>
            </a:r>
            <a:endParaRPr lang="en-US" sz="18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4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Nanoparticle interferometry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Scaling mass even further … </a:t>
            </a:r>
            <a:r>
              <a:rPr lang="en-US" dirty="0" smtClean="0"/>
              <a:t>good for gravity sensing (</a:t>
            </a:r>
            <a:r>
              <a:rPr lang="en-US" dirty="0" err="1" smtClean="0"/>
              <a:t>decoherence</a:t>
            </a:r>
            <a:r>
              <a:rPr lang="en-US" dirty="0" smtClean="0"/>
              <a:t> and </a:t>
            </a:r>
            <a:r>
              <a:rPr lang="en-US" dirty="0" err="1" smtClean="0"/>
              <a:t>dephasing</a:t>
            </a:r>
            <a:r>
              <a:rPr lang="en-US" dirty="0" smtClean="0"/>
              <a:t>) … technologies much simpler than for molecules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2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os_ppt__template_physics">
  <a:themeElements>
    <a:clrScheme name="uos_ppt__template_v7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v7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S divider slide design">
  <a:themeElements>
    <a:clrScheme name="UOS divider slide design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divider slide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divider slide design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full bleed imag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full bleed imag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uos_ppt__template_physics</Template>
  <TotalTime>59901</TotalTime>
  <Words>1123</Words>
  <Application>Microsoft Macintosh PowerPoint</Application>
  <PresentationFormat>On-screen Show (4:3)</PresentationFormat>
  <Paragraphs>129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uos_ppt__template_physics</vt:lpstr>
      <vt:lpstr>UOS divider slide design</vt:lpstr>
      <vt:lpstr>UOS full bleed image</vt:lpstr>
      <vt:lpstr>Testing the quantum superposition principle</vt:lpstr>
      <vt:lpstr> Motivation: Test Collapse models</vt:lpstr>
      <vt:lpstr>What system parameters do we need to generate macroscopic Quantumness?</vt:lpstr>
      <vt:lpstr>Macroscopicity measure: to compare different experiments and to check if they test the superposition principle and CSL models</vt:lpstr>
      <vt:lpstr>Molecule interfrometry</vt:lpstr>
      <vt:lpstr>Mass record in matter-wave interferometry, 2013, Vienna: 10,000amu</vt:lpstr>
      <vt:lpstr>PowerPoint Presentation</vt:lpstr>
      <vt:lpstr>Measuring and using the spin of matter-waves </vt:lpstr>
      <vt:lpstr>Nanoparticle interferometry</vt:lpstr>
      <vt:lpstr>Scheme: Matter-wave interferometry of 10 nm sphere</vt:lpstr>
      <vt:lpstr>Experiments with nanoparticles: the particle optical trap (single site trap)</vt:lpstr>
      <vt:lpstr>See the mechanical oscillation ….</vt:lpstr>
      <vt:lpstr>PowerPoint Presentation</vt:lpstr>
      <vt:lpstr>MAQRO</vt:lpstr>
      <vt:lpstr>The matter-wave to opto-mechanics interface</vt:lpstr>
      <vt:lpstr>How to go bigger?: Transfer superposition state!</vt:lpstr>
      <vt:lpstr>Theoretical analysis:</vt:lpstr>
      <vt:lpstr>Study the system: Look into a definition of macroscopicity of this specific system treatment of decoherence  …</vt:lpstr>
      <vt:lpstr>Different approach: Frequency domain tests</vt:lpstr>
      <vt:lpstr>Generic broadening of spectral linewidth from collapse (noise):</vt:lpstr>
      <vt:lpstr>Applied to opto-mechanical system</vt:lpstr>
      <vt:lpstr>Thanks to ….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Molecule interference and metrology applications.</dc:title>
  <dc:creator>hu1p07</dc:creator>
  <cp:lastModifiedBy>Hendrik</cp:lastModifiedBy>
  <cp:revision>1210</cp:revision>
  <dcterms:created xsi:type="dcterms:W3CDTF">2009-01-07T20:53:30Z</dcterms:created>
  <dcterms:modified xsi:type="dcterms:W3CDTF">2014-03-24T13:11:08Z</dcterms:modified>
</cp:coreProperties>
</file>