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73" r:id="rId10"/>
    <p:sldId id="274" r:id="rId11"/>
    <p:sldId id="261" r:id="rId12"/>
    <p:sldId id="265" r:id="rId13"/>
    <p:sldId id="263" r:id="rId14"/>
    <p:sldId id="264" r:id="rId15"/>
    <p:sldId id="270" r:id="rId16"/>
    <p:sldId id="271" r:id="rId17"/>
    <p:sldId id="267" r:id="rId18"/>
    <p:sldId id="266" r:id="rId19"/>
    <p:sldId id="268" r:id="rId20"/>
    <p:sldId id="269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AABDD-7F62-43DE-B97F-B9A4A2B75E4A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17ACD-84BA-4AE2-A390-50C80BB80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63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7ACD-84BA-4AE2-A390-50C80BB806E3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773A769-84AB-4ACF-9047-1496B96335EA}" type="slidenum">
              <a:rPr lang="it-IT" altLang="it-IT">
                <a:solidFill>
                  <a:prstClr val="black"/>
                </a:solidFill>
              </a:rPr>
              <a:pPr/>
              <a:t>19</a:t>
            </a:fld>
            <a:endParaRPr lang="it-IT" alt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2AA7-FD23-4AAA-A84F-3652F3F4895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0CF4-B152-42D8-99F0-B669A3C56E3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3200-AE4A-4691-8770-5170E8373C7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5C1B-537F-4E43-A01B-3E445D011A6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E806-6D36-4BAA-B28D-B01767611CB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028D-8E08-4FAF-87B1-316D77572F1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7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FBFE-0A16-483B-9F83-C8887167D70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C081-92D0-45AC-9233-A54242828F1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7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1DFAF-A605-4956-B316-67780B8D30A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4CA7-A217-4359-8F02-467306C4A5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4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ADC7-A423-4EFE-9BB5-9C6A5E1FF12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3444-18F4-481C-9A30-C36F4FA9CAF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37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7CB1-9617-4D5F-A457-025CB251078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0895-CF97-41F7-8C0D-B4FDAC92F6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A621-798A-4065-B755-F7D2FA1B731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49DD-BAE2-4BCD-9400-C09607B6821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7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7580-9AC4-4FF0-AFC2-10B1A7C0B58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234A-B548-42C4-8D8E-BFD6D79C2FF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48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1FF7-6F6B-4EC6-9E62-C08EB4D637C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A1F3-2EA0-4F6A-9F7B-56204EE12D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7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BDE7-5E37-4F21-8AC2-0DA5A09C22B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895A-31BC-4867-920C-5EE4380A5F3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71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6244-64EF-4BB7-BCEA-0EB9C1B1E5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EE3B-4947-4443-B5C5-29A2A7D2293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05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CF70-E2BB-4F21-BD55-8A67A903AE8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12D4-8560-4726-A1E2-18E99336E6B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78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DAD5-80C0-4309-8F69-92A63926B9B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310-A1D7-4C0B-A333-144E2397A0A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9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3C8-9F7D-471C-BB00-CD33705C1CF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66A8-7102-4AA0-9376-4C3D1081B2A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46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45D6-8B0D-4F15-8D32-494E132075A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3CA7-38AD-4FCA-9990-E9063A34FA6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9AAD9-135A-4D5A-919E-539066920F5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0B91-FA1A-44A2-A92C-B752CFF6576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62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9FCF-A588-4CCB-AF18-0EE9DF625A6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6861-0DBE-4847-A1CE-612B1238214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1D44-471C-4A13-9B3C-52823D657CE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AF87-9AAA-4F20-A59E-DC156E4FC9E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64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A5E2-1C8A-4E22-9007-22FA49FF399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A399-9B7C-45C9-BE3C-782CB6CDA6D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52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732A-D9F6-46A9-B33D-0725AA93F4A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094E-130D-40B7-9D41-46C8F9A44B1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7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6BB8-2F8B-4B59-A0FD-699C066DCF9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E0D6-40A8-483A-B8F6-65747551C4D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90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C28B-8FDD-4938-AF0B-B04C6D4F46E0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6D51-F16C-42DD-97EF-7FCDA80214E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578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2B74-55F5-4027-BD10-A377F9898BE4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2D7E7-53F0-4905-A6C1-DBFEA7859E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0912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5E14-502F-4D67-98A9-DA6543CC990A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7F551-1CB5-4F69-A598-AC38DE9D37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5514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5526-1F06-426B-82A0-C908123EE908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7D2A4-C193-4087-992D-06B0B9F06A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3343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30256-8E0D-4A44-845C-1B912D44D966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1F87-748A-4E7F-AEFB-17555852E7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8431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57E8-2AF3-4849-B5A4-BEFDA3316B1B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7460B-B405-48A1-B8C4-72F616ED9D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477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2341-2880-476F-AA7A-518D08EDA39D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47BFD-7BF7-46D2-BB0C-7482005A93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9544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1514-426A-4794-B4F6-F19F378BA207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00121-E189-4F6A-A629-AB98580ABE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5669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72038-B03E-40F6-B757-8F78BEC9FB57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B31F4-F012-49DF-BC43-5DC45ABB44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7104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E12D-B487-4041-840F-FE67F38F5DA0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A204E-A618-42CC-8C8C-3786FEB4C8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2271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5EC6-08E9-4CEF-ADDB-8615C7E8C155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1FF-3A4F-4C2A-B8B6-BBD27253F6B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895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2A629-BDB9-4BED-8D11-64E950F66F3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71743E-BC3A-40C2-AD36-361845DD9F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F4E58-9393-4F1F-9987-DD38A836247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D805F-2C7A-4670-AD51-E02ABBE742C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3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F7EFA-50D1-4C34-8CEB-E2AEACE6585A}" type="datetimeFigureOut">
              <a:rPr lang="it-IT"/>
              <a:pPr>
                <a:defRPr/>
              </a:pPr>
              <a:t>27/01/2014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4D9598-C1A5-4906-813F-80F001356EE8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213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it-IT" dirty="0" smtClean="0"/>
              <a:t>RD </a:t>
            </a:r>
            <a:r>
              <a:rPr lang="it-IT" dirty="0" err="1" smtClean="0"/>
              <a:t>at</a:t>
            </a:r>
            <a:r>
              <a:rPr lang="it-IT" dirty="0" smtClean="0"/>
              <a:t> RM3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2420888"/>
            <a:ext cx="24810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RM3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Preliminary </a:t>
            </a:r>
            <a:r>
              <a:rPr lang="it-IT" sz="2000" dirty="0" err="1" smtClean="0"/>
              <a:t>results</a:t>
            </a: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APD UV </a:t>
            </a:r>
            <a:r>
              <a:rPr lang="it-IT" sz="2000" dirty="0" err="1" smtClean="0"/>
              <a:t>extended</a:t>
            </a:r>
            <a:endParaRPr lang="it-IT" sz="20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835696" y="4941168"/>
            <a:ext cx="194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Roma3 and</a:t>
            </a:r>
            <a:r>
              <a:rPr lang="it-IT" dirty="0" smtClean="0"/>
              <a:t> </a:t>
            </a:r>
            <a:r>
              <a:rPr lang="it-IT" dirty="0" smtClean="0"/>
              <a:t>I. </a:t>
            </a:r>
            <a:r>
              <a:rPr lang="it-IT" dirty="0" err="1" smtClean="0"/>
              <a:t>Sarra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57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Pre Charge Amplifier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Charge - Preamplifier</a:t>
            </a:r>
          </a:p>
          <a:p>
            <a:r>
              <a:rPr lang="it-IT" altLang="it-IT" smtClean="0"/>
              <a:t>Gain = 1.4V/pC</a:t>
            </a:r>
          </a:p>
          <a:p>
            <a:r>
              <a:rPr lang="it-IT" altLang="it-IT" smtClean="0"/>
              <a:t>Single power = 6V - GND</a:t>
            </a:r>
          </a:p>
          <a:p>
            <a:r>
              <a:rPr lang="it-IT" altLang="it-IT" smtClean="0"/>
              <a:t>Power dissipation = 16mW 6V</a:t>
            </a:r>
          </a:p>
          <a:p>
            <a:r>
              <a:rPr lang="it-IT" altLang="it-IT" smtClean="0"/>
              <a:t>Dynamic Range 2.2V su 50R</a:t>
            </a:r>
          </a:p>
          <a:p>
            <a:r>
              <a:rPr lang="it-IT" altLang="it-IT" smtClean="0"/>
              <a:t>Tau = 150ns</a:t>
            </a:r>
          </a:p>
        </p:txBody>
      </p:sp>
    </p:spTree>
    <p:extLst>
      <p:ext uri="{BB962C8B-B14F-4D97-AF65-F5344CB8AC3E}">
        <p14:creationId xmlns:p14="http://schemas.microsoft.com/office/powerpoint/2010/main" val="16288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68064" cy="1282154"/>
          </a:xfrm>
        </p:spPr>
        <p:txBody>
          <a:bodyPr/>
          <a:lstStyle/>
          <a:p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deposition</a:t>
            </a:r>
            <a:r>
              <a:rPr lang="it-IT" dirty="0" smtClean="0"/>
              <a:t> </a:t>
            </a:r>
            <a:r>
              <a:rPr lang="it-IT" dirty="0" err="1" smtClean="0"/>
              <a:t>unshaped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373" r="5451" b="2031"/>
          <a:stretch/>
        </p:blipFill>
        <p:spPr>
          <a:xfrm>
            <a:off x="179512" y="1340768"/>
            <a:ext cx="4376928" cy="4638300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 flipV="1">
            <a:off x="611560" y="5805264"/>
            <a:ext cx="0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83568" y="6381328"/>
            <a:ext cx="315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 do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look </a:t>
            </a:r>
            <a:r>
              <a:rPr lang="it-IT" dirty="0" err="1" smtClean="0"/>
              <a:t>like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4782" r="3578" b="5251"/>
          <a:stretch/>
        </p:blipFill>
        <p:spPr>
          <a:xfrm>
            <a:off x="4992914" y="1988840"/>
            <a:ext cx="3802743" cy="36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Background </a:t>
            </a:r>
            <a:r>
              <a:rPr lang="it-IT" dirty="0" err="1" smtClean="0"/>
              <a:t>shapes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4691" r="3853" b="4135"/>
          <a:stretch/>
        </p:blipFill>
        <p:spPr>
          <a:xfrm>
            <a:off x="251520" y="1332182"/>
            <a:ext cx="5384800" cy="521062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64088" y="2204864"/>
            <a:ext cx="2328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drives</a:t>
            </a:r>
            <a:r>
              <a:rPr lang="it-IT" dirty="0" smtClean="0"/>
              <a:t> the</a:t>
            </a:r>
          </a:p>
          <a:p>
            <a:r>
              <a:rPr lang="it-IT" dirty="0" err="1"/>
              <a:t>n</a:t>
            </a:r>
            <a:r>
              <a:rPr lang="it-IT" dirty="0" err="1" smtClean="0"/>
              <a:t>oise</a:t>
            </a:r>
            <a:r>
              <a:rPr lang="it-IT" dirty="0" smtClean="0"/>
              <a:t> </a:t>
            </a:r>
            <a:r>
              <a:rPr lang="it-IT" dirty="0" err="1" smtClean="0"/>
              <a:t>shape</a:t>
            </a:r>
            <a:r>
              <a:rPr lang="it-IT" dirty="0" smtClean="0"/>
              <a:t> 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35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4114" r="4066" b="5757"/>
          <a:stretch/>
        </p:blipFill>
        <p:spPr>
          <a:xfrm>
            <a:off x="2355272" y="1676400"/>
            <a:ext cx="4308763" cy="419792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O yes!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08372" y="4365104"/>
            <a:ext cx="16717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FFT Background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28184" y="5805264"/>
            <a:ext cx="5501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10 </a:t>
            </a:r>
            <a:r>
              <a:rPr lang="it-IT" baseline="30000" dirty="0" smtClean="0"/>
              <a:t>5</a:t>
            </a:r>
            <a:endParaRPr lang="it-IT" baseline="30000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3707904" y="5874327"/>
            <a:ext cx="0" cy="434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4067944" y="5877272"/>
            <a:ext cx="0" cy="434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05264"/>
            <a:ext cx="158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805264"/>
            <a:ext cx="158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350911" y="6381328"/>
            <a:ext cx="43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Though</a:t>
            </a:r>
            <a:r>
              <a:rPr lang="it-IT" dirty="0" smtClean="0"/>
              <a:t> in log scale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be </a:t>
            </a:r>
            <a:r>
              <a:rPr lang="it-IT" dirty="0" err="1" smtClean="0"/>
              <a:t>studied</a:t>
            </a:r>
            <a:r>
              <a:rPr lang="it-IT" dirty="0" smtClean="0"/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19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Signal</a:t>
            </a:r>
            <a:r>
              <a:rPr lang="it-IT" dirty="0" smtClean="0"/>
              <a:t> to </a:t>
            </a:r>
            <a:r>
              <a:rPr lang="it-IT" dirty="0" err="1" smtClean="0"/>
              <a:t>noise</a:t>
            </a:r>
            <a:r>
              <a:rPr lang="it-IT" dirty="0" smtClean="0"/>
              <a:t> ratio </a:t>
            </a:r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shaping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5362" r="6764" b="5995"/>
          <a:stretch/>
        </p:blipFill>
        <p:spPr>
          <a:xfrm>
            <a:off x="4955410" y="1514128"/>
            <a:ext cx="4156364" cy="412865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6693" r="3715" b="4222"/>
          <a:stretch/>
        </p:blipFill>
        <p:spPr>
          <a:xfrm>
            <a:off x="194161" y="1625600"/>
            <a:ext cx="4194629" cy="401718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91475" y="4005064"/>
            <a:ext cx="156927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Low</a:t>
            </a:r>
            <a:r>
              <a:rPr lang="it-IT" dirty="0" smtClean="0"/>
              <a:t> gain </a:t>
            </a:r>
            <a:r>
              <a:rPr lang="it-IT" dirty="0" err="1" smtClean="0"/>
              <a:t>chain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4189730"/>
            <a:ext cx="161345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High gain </a:t>
            </a:r>
            <a:r>
              <a:rPr lang="it-IT" dirty="0" err="1" smtClean="0"/>
              <a:t>chain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83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Signal</a:t>
            </a:r>
            <a:r>
              <a:rPr lang="it-IT" dirty="0" smtClean="0"/>
              <a:t> to </a:t>
            </a:r>
            <a:r>
              <a:rPr lang="it-IT" dirty="0" err="1" smtClean="0"/>
              <a:t>noise</a:t>
            </a:r>
            <a:r>
              <a:rPr lang="it-IT" dirty="0" smtClean="0"/>
              <a:t> ratio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smtClean="0"/>
              <a:t>shaping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4702" r="5122" b="5886"/>
          <a:stretch/>
        </p:blipFill>
        <p:spPr>
          <a:xfrm>
            <a:off x="332509" y="1690255"/>
            <a:ext cx="3920836" cy="390698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4148" r="4706" b="4897"/>
          <a:stretch/>
        </p:blipFill>
        <p:spPr>
          <a:xfrm>
            <a:off x="4918364" y="1842655"/>
            <a:ext cx="3643745" cy="36021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35696" y="4581128"/>
            <a:ext cx="162217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Low</a:t>
            </a:r>
            <a:r>
              <a:rPr lang="it-IT" dirty="0" smtClean="0"/>
              <a:t> gain </a:t>
            </a:r>
            <a:r>
              <a:rPr lang="it-IT" dirty="0" err="1" smtClean="0"/>
              <a:t>chain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940152" y="3933056"/>
            <a:ext cx="161345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High gain </a:t>
            </a:r>
            <a:r>
              <a:rPr lang="it-IT" dirty="0" err="1" smtClean="0"/>
              <a:t>chain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04248" y="306896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Mean</a:t>
            </a:r>
            <a:r>
              <a:rPr lang="it-IT" dirty="0" smtClean="0"/>
              <a:t> = 60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79712" y="325362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Mean</a:t>
            </a:r>
            <a:r>
              <a:rPr lang="it-IT" dirty="0" smtClean="0"/>
              <a:t> = 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42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err="1" smtClean="0"/>
              <a:t>Low</a:t>
            </a:r>
            <a:r>
              <a:rPr lang="it-IT" dirty="0" smtClean="0"/>
              <a:t> pass </a:t>
            </a:r>
            <a:r>
              <a:rPr lang="it-IT" dirty="0" err="1" smtClean="0"/>
              <a:t>filter</a:t>
            </a:r>
            <a:r>
              <a:rPr lang="it-IT" dirty="0" smtClean="0"/>
              <a:t> (CH1)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728" r="4127" b="5728"/>
          <a:stretch/>
        </p:blipFill>
        <p:spPr>
          <a:xfrm>
            <a:off x="464457" y="1915886"/>
            <a:ext cx="3744686" cy="361405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71600" y="4787860"/>
            <a:ext cx="259006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Filtered</a:t>
            </a:r>
            <a:r>
              <a:rPr lang="it-IT" dirty="0" smtClean="0"/>
              <a:t> vs </a:t>
            </a:r>
            <a:r>
              <a:rPr lang="it-IT" dirty="0" err="1" smtClean="0"/>
              <a:t>unfiltered</a:t>
            </a:r>
            <a:r>
              <a:rPr lang="it-IT" dirty="0" smtClean="0"/>
              <a:t> data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6739" r="4788" b="6739"/>
          <a:stretch/>
        </p:blipFill>
        <p:spPr>
          <a:xfrm>
            <a:off x="5724128" y="3872282"/>
            <a:ext cx="2664296" cy="256981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6586" r="6928" b="6148"/>
          <a:stretch/>
        </p:blipFill>
        <p:spPr>
          <a:xfrm>
            <a:off x="5883368" y="1268760"/>
            <a:ext cx="2345815" cy="23375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44208" y="2924944"/>
            <a:ext cx="104708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About</a:t>
            </a:r>
            <a:r>
              <a:rPr lang="it-IT" dirty="0" smtClean="0"/>
              <a:t> 50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12160" y="4067780"/>
            <a:ext cx="104708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About</a:t>
            </a:r>
            <a:r>
              <a:rPr lang="it-IT" dirty="0" smtClean="0"/>
              <a:t> 80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-36512" y="5877272"/>
            <a:ext cx="4873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case the </a:t>
            </a:r>
            <a:r>
              <a:rPr lang="it-IT" dirty="0" err="1" smtClean="0"/>
              <a:t>signal</a:t>
            </a:r>
            <a:r>
              <a:rPr lang="it-IT" dirty="0" smtClean="0"/>
              <a:t> to </a:t>
            </a:r>
            <a:r>
              <a:rPr lang="it-IT" dirty="0" err="1" smtClean="0"/>
              <a:t>noise</a:t>
            </a:r>
            <a:r>
              <a:rPr lang="it-IT" dirty="0" smtClean="0"/>
              <a:t> ratio for a </a:t>
            </a:r>
            <a:r>
              <a:rPr lang="it-IT" dirty="0" err="1" smtClean="0"/>
              <a:t>improves</a:t>
            </a:r>
            <a:endParaRPr lang="it-IT" dirty="0" smtClean="0"/>
          </a:p>
          <a:p>
            <a:r>
              <a:rPr lang="it-IT" dirty="0" smtClean="0"/>
              <a:t>from 50 to 80.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25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Fitered</a:t>
            </a:r>
            <a:r>
              <a:rPr lang="it-IT" dirty="0" smtClean="0"/>
              <a:t> data on Ch2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3555" r="4889" b="4863"/>
          <a:stretch/>
        </p:blipFill>
        <p:spPr>
          <a:xfrm>
            <a:off x="551543" y="1843314"/>
            <a:ext cx="3657600" cy="367211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4974" r="4673" b="6646"/>
          <a:stretch/>
        </p:blipFill>
        <p:spPr>
          <a:xfrm>
            <a:off x="4992914" y="2032000"/>
            <a:ext cx="3483429" cy="3352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47664" y="6165304"/>
            <a:ext cx="571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case the </a:t>
            </a:r>
            <a:r>
              <a:rPr lang="it-IT" dirty="0" err="1" smtClean="0"/>
              <a:t>signal</a:t>
            </a:r>
            <a:r>
              <a:rPr lang="it-IT" dirty="0" smtClean="0"/>
              <a:t> to </a:t>
            </a:r>
            <a:r>
              <a:rPr lang="it-IT" dirty="0" err="1" smtClean="0"/>
              <a:t>noise</a:t>
            </a:r>
            <a:r>
              <a:rPr lang="it-IT" dirty="0" smtClean="0"/>
              <a:t> ratio </a:t>
            </a:r>
            <a:r>
              <a:rPr lang="it-IT" dirty="0" err="1" smtClean="0"/>
              <a:t>improves</a:t>
            </a:r>
            <a:r>
              <a:rPr lang="it-IT" dirty="0" smtClean="0"/>
              <a:t> from 22 to 27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31640" y="4149080"/>
            <a:ext cx="212801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 to n </a:t>
            </a:r>
            <a:r>
              <a:rPr lang="it-IT" dirty="0" err="1" smtClean="0"/>
              <a:t>ratio:About</a:t>
            </a:r>
            <a:r>
              <a:rPr lang="it-IT" dirty="0" smtClean="0"/>
              <a:t> 22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12160" y="4149080"/>
            <a:ext cx="224503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 to N </a:t>
            </a:r>
            <a:r>
              <a:rPr lang="it-IT" dirty="0" err="1" smtClean="0"/>
              <a:t>ration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27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13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Scintillation emission CsI(Pure)</a:t>
            </a: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</p:nvPr>
        </p:nvGraphicFramePr>
        <p:xfrm>
          <a:off x="457200" y="1639888"/>
          <a:ext cx="4186238" cy="459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5523"/>
                <a:gridCol w="106229"/>
                <a:gridCol w="1234486"/>
              </a:tblGrid>
              <a:tr h="296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  <a:latin typeface="Comic Sans MS" panose="030F0702030302020204" pitchFamily="66" charset="0"/>
                        </a:rPr>
                        <a:t>CsI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296896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  <a:latin typeface="Comic Sans MS" panose="030F0702030302020204" pitchFamily="66" charset="0"/>
                        </a:rPr>
                        <a:t>Density</a:t>
                      </a: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[g/cm</a:t>
                      </a:r>
                      <a:r>
                        <a:rPr lang="it-IT" sz="1200" baseline="300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]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4.51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296896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  <a:latin typeface="Comic Sans MS" panose="030F0702030302020204" pitchFamily="66" charset="0"/>
                        </a:rPr>
                        <a:t>Melting</a:t>
                      </a: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sz="1200" dirty="0" err="1">
                          <a:effectLst/>
                          <a:latin typeface="Comic Sans MS" panose="030F0702030302020204" pitchFamily="66" charset="0"/>
                        </a:rPr>
                        <a:t>point</a:t>
                      </a: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[K]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894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407110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Thermal </a:t>
                      </a:r>
                      <a:r>
                        <a:rPr lang="it-IT" sz="1200" dirty="0" err="1">
                          <a:effectLst/>
                          <a:latin typeface="Comic Sans MS" panose="030F0702030302020204" pitchFamily="66" charset="0"/>
                        </a:rPr>
                        <a:t>expansion</a:t>
                      </a: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sz="1200" dirty="0" err="1">
                          <a:effectLst/>
                          <a:latin typeface="Comic Sans MS" panose="030F0702030302020204" pitchFamily="66" charset="0"/>
                        </a:rPr>
                        <a:t>coefficient</a:t>
                      </a: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[K</a:t>
                      </a:r>
                      <a:r>
                        <a:rPr lang="it-IT" sz="1200" baseline="30000" dirty="0">
                          <a:effectLst/>
                          <a:latin typeface="Comic Sans MS" panose="030F0702030302020204" pitchFamily="66" charset="0"/>
                        </a:rPr>
                        <a:t>-1</a:t>
                      </a: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]\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49×10</a:t>
                      </a:r>
                      <a:r>
                        <a:rPr lang="it-IT" sz="1200" baseline="30000" dirty="0">
                          <a:effectLst/>
                          <a:latin typeface="Comic Sans MS" panose="030F0702030302020204" pitchFamily="66" charset="0"/>
                        </a:rPr>
                        <a:t>-6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296896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omic Sans MS" panose="030F0702030302020204" pitchFamily="66" charset="0"/>
                        </a:rPr>
                        <a:t>Cleavage plane</a:t>
                      </a:r>
                      <a:endParaRPr lang="it-IT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None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296896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omic Sans MS" panose="030F0702030302020204" pitchFamily="66" charset="0"/>
                        </a:rPr>
                        <a:t>Hardness(Mho)</a:t>
                      </a:r>
                      <a:endParaRPr lang="it-IT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296896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omic Sans MS" panose="030F0702030302020204" pitchFamily="66" charset="0"/>
                        </a:rPr>
                        <a:t>Hygroscopic</a:t>
                      </a:r>
                      <a:endParaRPr lang="it-IT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  <a:latin typeface="Comic Sans MS" panose="030F0702030302020204" pitchFamily="66" charset="0"/>
                        </a:rPr>
                        <a:t>slightly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407110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Wavelength of emission maximum[nm]</a:t>
                      </a:r>
                      <a:endParaRPr lang="it-IT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315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296896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omic Sans MS" panose="030F0702030302020204" pitchFamily="66" charset="0"/>
                        </a:rPr>
                        <a:t>Lower wavelength cutoff[nm]</a:t>
                      </a:r>
                      <a:endParaRPr lang="it-IT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260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407110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Refractive index at emission maximum</a:t>
                      </a:r>
                      <a:endParaRPr lang="it-IT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1.95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296896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omic Sans MS" panose="030F0702030302020204" pitchFamily="66" charset="0"/>
                        </a:rPr>
                        <a:t>Primary decay time[us]</a:t>
                      </a:r>
                      <a:endParaRPr lang="it-IT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0.016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296896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omic Sans MS" panose="030F0702030302020204" pitchFamily="66" charset="0"/>
                        </a:rPr>
                        <a:t>Afterglow(after 6ms)[%]</a:t>
                      </a:r>
                      <a:endParaRPr lang="it-IT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296896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omic Sans MS" panose="030F0702030302020204" pitchFamily="66" charset="0"/>
                        </a:rPr>
                        <a:t>Light yield[photons/MeVγ]</a:t>
                      </a:r>
                      <a:endParaRPr lang="it-IT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2×10</a:t>
                      </a:r>
                      <a:r>
                        <a:rPr lang="it-IT" sz="1200" baseline="300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407110">
                <a:tc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Photoelectron yield[% of NaI(Tl)](</a:t>
                      </a:r>
                      <a:r>
                        <a:rPr lang="it-IT" sz="1200">
                          <a:effectLst/>
                          <a:latin typeface="Comic Sans MS" panose="030F0702030302020204" pitchFamily="66" charset="0"/>
                        </a:rPr>
                        <a:t>γ</a:t>
                      </a: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rays)</a:t>
                      </a:r>
                      <a:endParaRPr lang="it-IT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omic Sans MS" panose="030F0702030302020204" pitchFamily="66" charset="0"/>
                        </a:rPr>
                        <a:t>4-6</a:t>
                      </a:r>
                      <a:endParaRPr lang="it-IT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</a:tbl>
          </a:graphicData>
        </a:graphic>
      </p:graphicFrame>
      <p:pic>
        <p:nvPicPr>
          <p:cNvPr id="4161" name="Picture 2" descr="http://www.crystalsland.com/images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39449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ttore 2 13"/>
          <p:cNvCxnSpPr/>
          <p:nvPr/>
        </p:nvCxnSpPr>
        <p:spPr>
          <a:xfrm flipV="1">
            <a:off x="5580063" y="2636838"/>
            <a:ext cx="504825" cy="23050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3" name="CasellaDiTesto 16"/>
          <p:cNvSpPr txBox="1">
            <a:spLocks noChangeArrowheads="1"/>
          </p:cNvSpPr>
          <p:nvPr/>
        </p:nvSpPr>
        <p:spPr bwMode="auto">
          <a:xfrm>
            <a:off x="5219700" y="4941888"/>
            <a:ext cx="295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smtClean="0">
                <a:solidFill>
                  <a:prstClr val="black"/>
                </a:solidFill>
              </a:rPr>
              <a:t>Wavelenght of emission max CsI(PURE) = 315nm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smtClean="0">
                <a:solidFill>
                  <a:prstClr val="black"/>
                </a:solidFill>
              </a:rPr>
              <a:t>Lower wavelenght cutoff CsI(PURE) = 260nm</a:t>
            </a:r>
          </a:p>
        </p:txBody>
      </p:sp>
    </p:spTree>
    <p:extLst>
      <p:ext uri="{BB962C8B-B14F-4D97-AF65-F5344CB8AC3E}">
        <p14:creationId xmlns:p14="http://schemas.microsoft.com/office/powerpoint/2010/main" val="36988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it-IT" smtClean="0">
                <a:ea typeface="MS PGothic" pitchFamily="34" charset="-128"/>
              </a:rPr>
              <a:t>APD UV extended vs CsI(PURE)</a:t>
            </a:r>
            <a:endParaRPr lang="it-IT" altLang="it-IT" smtClean="0"/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457200" y="1235075"/>
            <a:ext cx="8229600" cy="1173163"/>
          </a:xfrm>
        </p:spPr>
        <p:txBody>
          <a:bodyPr/>
          <a:lstStyle/>
          <a:p>
            <a:pPr eaLnBrk="1" hangingPunct="1"/>
            <a:r>
              <a:rPr lang="en-US" altLang="it-IT" sz="1600" smtClean="0">
                <a:latin typeface="Comic Sans MS" pitchFamily="66" charset="0"/>
                <a:ea typeface="MS PGothic" pitchFamily="34" charset="-128"/>
                <a:sym typeface="Wingdings" pitchFamily="2" charset="2"/>
              </a:rPr>
              <a:t>Today we can get a APD UV extended, It’s working at 200 nm</a:t>
            </a:r>
          </a:p>
          <a:p>
            <a:pPr eaLnBrk="1" hangingPunct="1"/>
            <a:r>
              <a:rPr lang="en-US" altLang="it-IT" sz="1600" smtClean="0">
                <a:latin typeface="Comic Sans MS" pitchFamily="66" charset="0"/>
                <a:ea typeface="MS PGothic" pitchFamily="34" charset="-128"/>
                <a:sym typeface="Wingdings" pitchFamily="2" charset="2"/>
              </a:rPr>
              <a:t>This matches the CsI(pure) spectrum!!</a:t>
            </a:r>
          </a:p>
          <a:p>
            <a:pPr eaLnBrk="1" hangingPunct="1"/>
            <a:r>
              <a:rPr lang="en-US" altLang="it-IT" sz="1600" smtClean="0">
                <a:latin typeface="Comic Sans MS" pitchFamily="66" charset="0"/>
                <a:ea typeface="MS PGothic" pitchFamily="34" charset="-128"/>
                <a:sym typeface="Wingdings" pitchFamily="2" charset="2"/>
              </a:rPr>
              <a:t>Quantum efficiency: 80-90% in the working region.</a:t>
            </a:r>
          </a:p>
          <a:p>
            <a:pPr lvl="1" eaLnBrk="1" hangingPunct="1"/>
            <a:r>
              <a:rPr lang="en-US" altLang="it-IT" sz="1200" smtClean="0">
                <a:latin typeface="Comic Sans MS" pitchFamily="66" charset="0"/>
                <a:ea typeface="MS PGothic" pitchFamily="34" charset="-128"/>
                <a:sym typeface="Wingdings" pitchFamily="2" charset="2"/>
              </a:rPr>
              <a:t>Standard APD: 40-50% in the working region.</a:t>
            </a:r>
          </a:p>
          <a:p>
            <a:pPr eaLnBrk="1" hangingPunct="1"/>
            <a:endParaRPr lang="it-IT" altLang="it-IT" smtClean="0"/>
          </a:p>
        </p:txBody>
      </p:sp>
      <p:pic>
        <p:nvPicPr>
          <p:cNvPr id="5124" name="Picture 2" descr="http://pibeta.phys.virginia.edu/docs/publications/tom_diss/html/csi_sp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2075"/>
            <a:ext cx="3671888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633538" y="5084763"/>
            <a:ext cx="647700" cy="328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95450" y="4922838"/>
            <a:ext cx="496888" cy="328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770188" y="4824413"/>
            <a:ext cx="1009650" cy="33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965325" y="2781300"/>
            <a:ext cx="14288" cy="3384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CasellaDiTesto 13"/>
          <p:cNvSpPr txBox="1">
            <a:spLocks noChangeArrowheads="1"/>
          </p:cNvSpPr>
          <p:nvPr/>
        </p:nvSpPr>
        <p:spPr bwMode="auto">
          <a:xfrm>
            <a:off x="1620838" y="622617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prstClr val="black"/>
                </a:solidFill>
              </a:rPr>
              <a:t>315nm</a:t>
            </a:r>
          </a:p>
        </p:txBody>
      </p:sp>
      <p:pic>
        <p:nvPicPr>
          <p:cNvPr id="5130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5" t="45468" r="35057" b="15549"/>
          <a:stretch>
            <a:fillRect/>
          </a:stretch>
        </p:blipFill>
        <p:spPr bwMode="auto">
          <a:xfrm>
            <a:off x="4141788" y="2420938"/>
            <a:ext cx="4789487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7275513" y="5659438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000" b="1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APD Standard</a:t>
            </a: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7740650" y="4149725"/>
            <a:ext cx="647700" cy="1511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503863" y="2778125"/>
            <a:ext cx="22225" cy="352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CasellaDiTesto 13"/>
          <p:cNvSpPr txBox="1">
            <a:spLocks noChangeArrowheads="1"/>
          </p:cNvSpPr>
          <p:nvPr/>
        </p:nvSpPr>
        <p:spPr bwMode="auto">
          <a:xfrm>
            <a:off x="5233988" y="62245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prstClr val="black"/>
                </a:solidFill>
              </a:rPr>
              <a:t>315nm</a:t>
            </a:r>
          </a:p>
        </p:txBody>
      </p:sp>
      <p:sp>
        <p:nvSpPr>
          <p:cNvPr id="13" name="Figura a mano libera 12"/>
          <p:cNvSpPr/>
          <p:nvPr/>
        </p:nvSpPr>
        <p:spPr>
          <a:xfrm>
            <a:off x="5132388" y="3135313"/>
            <a:ext cx="1474787" cy="122237"/>
          </a:xfrm>
          <a:custGeom>
            <a:avLst/>
            <a:gdLst>
              <a:gd name="connsiteX0" fmla="*/ 1473958 w 1473958"/>
              <a:gd name="connsiteY0" fmla="*/ 0 h 122829"/>
              <a:gd name="connsiteX1" fmla="*/ 491319 w 1473958"/>
              <a:gd name="connsiteY1" fmla="*/ 27295 h 122829"/>
              <a:gd name="connsiteX2" fmla="*/ 0 w 1473958"/>
              <a:gd name="connsiteY2" fmla="*/ 122829 h 12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958" h="122829">
                <a:moveTo>
                  <a:pt x="1473958" y="0"/>
                </a:moveTo>
                <a:cubicBezTo>
                  <a:pt x="1105468" y="3411"/>
                  <a:pt x="736979" y="6823"/>
                  <a:pt x="491319" y="27295"/>
                </a:cubicBezTo>
                <a:cubicBezTo>
                  <a:pt x="245659" y="47767"/>
                  <a:pt x="122829" y="85298"/>
                  <a:pt x="0" y="122829"/>
                </a:cubicBezTo>
              </a:path>
            </a:pathLst>
          </a:custGeom>
          <a:noFill/>
          <a:ln w="31750"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4570413" y="3270250"/>
            <a:ext cx="735012" cy="30051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TextBox 10"/>
          <p:cNvSpPr txBox="1">
            <a:spLocks noChangeArrowheads="1"/>
          </p:cNvSpPr>
          <p:nvPr/>
        </p:nvSpPr>
        <p:spPr bwMode="auto">
          <a:xfrm>
            <a:off x="2881313" y="6208713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000" b="1" smtClean="0">
                <a:solidFill>
                  <a:srgbClr val="4F81BD"/>
                </a:solidFill>
                <a:latin typeface="Arial" charset="0"/>
                <a:ea typeface="MS PGothic" pitchFamily="34" charset="-128"/>
              </a:rPr>
              <a:t>APD UV extended</a:t>
            </a:r>
          </a:p>
        </p:txBody>
      </p:sp>
    </p:spTree>
    <p:extLst>
      <p:ext uri="{BB962C8B-B14F-4D97-AF65-F5344CB8AC3E}">
        <p14:creationId xmlns:p14="http://schemas.microsoft.com/office/powerpoint/2010/main" val="4033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RM3 setup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63688" y="1988840"/>
            <a:ext cx="50369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two</a:t>
            </a:r>
            <a:r>
              <a:rPr lang="it-IT" b="1" dirty="0" smtClean="0"/>
              <a:t> </a:t>
            </a:r>
            <a:r>
              <a:rPr lang="it-IT" b="1" dirty="0" err="1" smtClean="0"/>
              <a:t>copper</a:t>
            </a:r>
            <a:r>
              <a:rPr lang="it-IT" b="1" dirty="0" smtClean="0"/>
              <a:t> faraday </a:t>
            </a:r>
            <a:r>
              <a:rPr lang="it-IT" b="1" dirty="0" err="1" smtClean="0"/>
              <a:t>cages</a:t>
            </a:r>
            <a:r>
              <a:rPr lang="it-IT" b="1" dirty="0" smtClean="0"/>
              <a:t> for </a:t>
            </a:r>
            <a:r>
              <a:rPr lang="it-IT" b="1" dirty="0" err="1" smtClean="0"/>
              <a:t>our</a:t>
            </a:r>
            <a:r>
              <a:rPr lang="it-IT" b="1" dirty="0" smtClean="0"/>
              <a:t> </a:t>
            </a:r>
            <a:r>
              <a:rPr lang="it-IT" b="1" dirty="0" err="1" smtClean="0"/>
              <a:t>PhotoPentode</a:t>
            </a:r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Voltage divider </a:t>
            </a:r>
            <a:r>
              <a:rPr lang="it-IT" b="1" dirty="0" err="1" smtClean="0"/>
              <a:t>received</a:t>
            </a:r>
            <a:r>
              <a:rPr lang="it-IT" b="1" dirty="0" smtClean="0"/>
              <a:t> and </a:t>
            </a:r>
            <a:r>
              <a:rPr lang="it-IT" b="1" dirty="0" err="1" smtClean="0"/>
              <a:t>tested</a:t>
            </a:r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Big (</a:t>
            </a:r>
            <a:r>
              <a:rPr lang="it-IT" b="1" dirty="0" err="1" smtClean="0"/>
              <a:t>unfortunately</a:t>
            </a:r>
            <a:r>
              <a:rPr lang="it-IT" b="1" dirty="0" smtClean="0"/>
              <a:t>) dark faraday </a:t>
            </a:r>
            <a:r>
              <a:rPr lang="it-IT" b="1" dirty="0" err="1" smtClean="0"/>
              <a:t>cage</a:t>
            </a:r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Setup </a:t>
            </a:r>
            <a:r>
              <a:rPr lang="it-IT" b="1" dirty="0" err="1" smtClean="0"/>
              <a:t>overview</a:t>
            </a:r>
            <a:r>
              <a:rPr lang="it-IT" b="1" dirty="0" smtClean="0"/>
              <a:t> 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207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it-IT" smtClean="0">
                <a:ea typeface="MS PGothic" pitchFamily="34" charset="-128"/>
              </a:rPr>
              <a:t>APD extended costs and sizes</a:t>
            </a:r>
            <a:endParaRPr lang="it-IT" altLang="it-IT" smtClean="0"/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1992313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it-IT" smtClean="0"/>
              <a:t>Quotation by Hamamatsu for the 10x10 mm2 APD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it-IT" smtClean="0"/>
              <a:t>Now we have:</a:t>
            </a:r>
          </a:p>
          <a:p>
            <a:pPr marL="742950" lvl="2" indent="-342900" eaLnBrk="1" hangingPunct="1"/>
            <a:r>
              <a:rPr lang="en-US" altLang="it-IT" smtClean="0"/>
              <a:t>2 detectors with the window UV extended.</a:t>
            </a:r>
          </a:p>
          <a:p>
            <a:pPr marL="742950" lvl="2" indent="-342900" eaLnBrk="1" hangingPunct="1"/>
            <a:r>
              <a:rPr lang="en-US" altLang="it-IT" smtClean="0"/>
              <a:t>1 detector without protective window.</a:t>
            </a:r>
            <a:endParaRPr lang="it-IT" altLang="it-IT" smtClean="0"/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222250" y="3214688"/>
            <a:ext cx="2425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it-IT" sz="1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S11759-1010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it-IT" sz="1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          </a:t>
            </a:r>
            <a:endParaRPr lang="it-IT" altLang="it-IT" sz="1800" b="1" i="1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1</a:t>
            </a:r>
            <a:r>
              <a:rPr lang="hu-HU" altLang="it-IT" sz="1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-4pcs   </a:t>
            </a:r>
            <a:r>
              <a:rPr lang="it-IT" altLang="it-IT" sz="1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1</a:t>
            </a:r>
            <a:r>
              <a:rPr lang="hu-HU" altLang="it-IT" sz="1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.080Euro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it-IT" sz="1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4000pcs    263Euro </a:t>
            </a:r>
          </a:p>
        </p:txBody>
      </p:sp>
      <p:pic>
        <p:nvPicPr>
          <p:cNvPr id="7173" name="Picture 7" descr="Screen Shot 2013-11-07 at 10.3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24175"/>
            <a:ext cx="5522912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Future </a:t>
            </a:r>
            <a:r>
              <a:rPr lang="en-US" altLang="it-IT" smtClean="0"/>
              <a:t>developments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Test UV APD with UV windows.</a:t>
            </a:r>
          </a:p>
          <a:p>
            <a:pPr lvl="2"/>
            <a:r>
              <a:rPr lang="en-US" altLang="it-IT" smtClean="0"/>
              <a:t>Performance</a:t>
            </a:r>
            <a:r>
              <a:rPr lang="it-IT" altLang="it-IT" smtClean="0"/>
              <a:t> gain.</a:t>
            </a:r>
          </a:p>
          <a:p>
            <a:pPr lvl="2"/>
            <a:r>
              <a:rPr lang="en-US" altLang="it-IT" smtClean="0"/>
              <a:t>Quantum</a:t>
            </a:r>
            <a:r>
              <a:rPr lang="it-IT" altLang="it-IT" smtClean="0"/>
              <a:t> </a:t>
            </a:r>
            <a:r>
              <a:rPr lang="en-US" altLang="it-IT" smtClean="0"/>
              <a:t>efficiently.</a:t>
            </a:r>
          </a:p>
          <a:p>
            <a:pPr lvl="2"/>
            <a:r>
              <a:rPr lang="en-US" altLang="it-IT" smtClean="0"/>
              <a:t>Test cosmic	-&gt; APD UV vs APD standard vs PP</a:t>
            </a:r>
          </a:p>
          <a:p>
            <a:pPr lvl="2"/>
            <a:r>
              <a:rPr lang="en-US" altLang="it-IT" smtClean="0"/>
              <a:t>Test beam	-&gt; APD UV vs APD standard vs PP</a:t>
            </a:r>
          </a:p>
        </p:txBody>
      </p:sp>
    </p:spTree>
    <p:extLst>
      <p:ext uri="{BB962C8B-B14F-4D97-AF65-F5344CB8AC3E}">
        <p14:creationId xmlns:p14="http://schemas.microsoft.com/office/powerpoint/2010/main" val="23398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Photopentode</a:t>
            </a:r>
            <a:r>
              <a:rPr lang="it-IT" dirty="0" smtClean="0"/>
              <a:t> </a:t>
            </a:r>
            <a:r>
              <a:rPr lang="it-IT" dirty="0" err="1" smtClean="0"/>
              <a:t>cages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151237" cy="42016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149205" cy="30963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2607" y="5085184"/>
            <a:ext cx="288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Photopentode</a:t>
            </a:r>
            <a:r>
              <a:rPr lang="it-IT" b="1" dirty="0" smtClean="0"/>
              <a:t> Faraday </a:t>
            </a:r>
            <a:r>
              <a:rPr lang="it-IT" b="1" dirty="0" err="1" smtClean="0"/>
              <a:t>cage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39952" y="5877272"/>
            <a:ext cx="469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Faraday </a:t>
            </a:r>
            <a:r>
              <a:rPr lang="it-IT" b="1" dirty="0" err="1" smtClean="0"/>
              <a:t>cage</a:t>
            </a:r>
            <a:r>
              <a:rPr lang="it-IT" b="1" dirty="0" smtClean="0"/>
              <a:t> </a:t>
            </a:r>
            <a:r>
              <a:rPr lang="it-IT" b="1" dirty="0" err="1" smtClean="0"/>
              <a:t>mounted</a:t>
            </a:r>
            <a:r>
              <a:rPr lang="it-IT" b="1" dirty="0" smtClean="0"/>
              <a:t> on the </a:t>
            </a:r>
            <a:r>
              <a:rPr lang="it-IT" b="1" dirty="0" err="1" smtClean="0"/>
              <a:t>mechanics</a:t>
            </a:r>
            <a:r>
              <a:rPr lang="it-IT" b="1" dirty="0" smtClean="0"/>
              <a:t> </a:t>
            </a:r>
            <a:r>
              <a:rPr lang="it-IT" b="1" dirty="0" err="1" smtClean="0"/>
              <a:t>which</a:t>
            </a:r>
            <a:endParaRPr lang="it-IT" b="1" dirty="0" smtClean="0"/>
          </a:p>
          <a:p>
            <a:r>
              <a:rPr lang="it-IT" b="1" dirty="0" err="1" smtClean="0"/>
              <a:t>Hosts</a:t>
            </a:r>
            <a:r>
              <a:rPr lang="it-IT" b="1" dirty="0" smtClean="0"/>
              <a:t> the </a:t>
            </a:r>
            <a:r>
              <a:rPr lang="it-IT" b="1" dirty="0" err="1" smtClean="0"/>
              <a:t>photopentode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276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Voltage Divider and </a:t>
            </a:r>
            <a:r>
              <a:rPr lang="it-IT" dirty="0" err="1" smtClean="0"/>
              <a:t>pre-amp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5"/>
            <a:ext cx="4342191" cy="324036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1"/>
            <a:ext cx="2863205" cy="381760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66290" y="5374398"/>
            <a:ext cx="162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Voltage divider</a:t>
            </a:r>
            <a:endParaRPr lang="it-IT" b="1" dirty="0"/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1547664" y="3465594"/>
            <a:ext cx="216024" cy="19088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4644008" y="3645024"/>
            <a:ext cx="1440160" cy="17293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211960" y="5373216"/>
            <a:ext cx="99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p</a:t>
            </a:r>
            <a:r>
              <a:rPr lang="it-IT" b="1" dirty="0" err="1" smtClean="0"/>
              <a:t>re-amp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491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Dark </a:t>
            </a:r>
            <a:r>
              <a:rPr lang="it-IT" dirty="0" err="1" smtClean="0"/>
              <a:t>box&amp;setup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91" y="1196752"/>
            <a:ext cx="6402288" cy="480171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20" y="2996952"/>
            <a:ext cx="1840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HV &amp; </a:t>
            </a:r>
            <a:r>
              <a:rPr lang="it-IT" b="1" dirty="0" err="1" smtClean="0"/>
              <a:t>signal</a:t>
            </a:r>
            <a:r>
              <a:rPr lang="it-IT" b="1" dirty="0" smtClean="0"/>
              <a:t> </a:t>
            </a:r>
            <a:r>
              <a:rPr lang="it-IT" b="1" dirty="0" err="1" smtClean="0"/>
              <a:t>cable</a:t>
            </a:r>
            <a:endParaRPr lang="it-IT" b="1" dirty="0" smtClean="0"/>
          </a:p>
          <a:p>
            <a:r>
              <a:rPr lang="it-IT" b="1" dirty="0" err="1" smtClean="0"/>
              <a:t>connections</a:t>
            </a:r>
            <a:endParaRPr lang="it-IT" b="1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1547664" y="3643283"/>
            <a:ext cx="2808312" cy="14419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Trigger Setup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6603770" y="2222866"/>
            <a:ext cx="2340260" cy="3672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783790" y="23782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VIEW</a:t>
            </a:r>
            <a:endParaRPr lang="it-IT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64288" y="3861048"/>
            <a:ext cx="1152128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719894" y="3801722"/>
            <a:ext cx="90010" cy="2700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653188" y="3441682"/>
            <a:ext cx="216024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316416" y="3848348"/>
            <a:ext cx="370384" cy="230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33840" y="30769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Finger UP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167098" y="3228268"/>
            <a:ext cx="91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Finger DOWN</a:t>
            </a:r>
            <a:endParaRPr lang="it-IT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165286" y="5086163"/>
            <a:ext cx="1152128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317414" y="5086163"/>
            <a:ext cx="37038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89824" y="5056935"/>
            <a:ext cx="1368152" cy="2700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234838" y="430211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Finger UP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168096" y="4453383"/>
            <a:ext cx="91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Finger DOWN</a:t>
            </a:r>
            <a:endParaRPr lang="it-IT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698804" y="524422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CsI</a:t>
            </a:r>
            <a:r>
              <a:rPr lang="it-IT" dirty="0" smtClean="0">
                <a:solidFill>
                  <a:srgbClr val="FF0000"/>
                </a:solidFill>
              </a:rPr>
              <a:t> Pure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096249" y="1289700"/>
            <a:ext cx="5187800" cy="45234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716572" y="141375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it-IT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6907058" y="4302111"/>
            <a:ext cx="1855204" cy="0"/>
          </a:xfrm>
          <a:prstGeom prst="line">
            <a:avLst/>
          </a:prstGeom>
          <a:ln w="63500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3419872" y="2412076"/>
            <a:ext cx="576064" cy="1528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229641" y="20368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Finger UP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339752" y="2902799"/>
            <a:ext cx="2766817" cy="3588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988778" y="2912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CsI</a:t>
            </a:r>
            <a:r>
              <a:rPr lang="it-IT" dirty="0" smtClean="0">
                <a:solidFill>
                  <a:prstClr val="black"/>
                </a:solidFill>
              </a:rPr>
              <a:t> Pure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466884" y="3386806"/>
            <a:ext cx="2396923" cy="109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863807" y="3341294"/>
            <a:ext cx="37038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127331" y="2968984"/>
            <a:ext cx="370384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944677" y="2968984"/>
            <a:ext cx="370384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897927" y="3468513"/>
            <a:ext cx="15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Finger DOWN</a:t>
            </a:r>
            <a:endParaRPr lang="it-IT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2897927" y="4302111"/>
            <a:ext cx="1690853" cy="10481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2987824" y="4377057"/>
            <a:ext cx="1104805" cy="557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173210" y="4407622"/>
            <a:ext cx="326782" cy="708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975934" y="3960059"/>
            <a:ext cx="15348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SCOPE</a:t>
            </a:r>
            <a:endParaRPr lang="it-IT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5" name="Connettore 1 44"/>
          <p:cNvCxnSpPr/>
          <p:nvPr/>
        </p:nvCxnSpPr>
        <p:spPr>
          <a:xfrm flipH="1">
            <a:off x="1517173" y="2492896"/>
            <a:ext cx="1906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>
            <a:off x="1513765" y="5589240"/>
            <a:ext cx="1906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V="1">
            <a:off x="1513634" y="2492896"/>
            <a:ext cx="131" cy="30963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3419872" y="5099714"/>
            <a:ext cx="0" cy="4895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H="1" flipV="1">
            <a:off x="1708374" y="3076996"/>
            <a:ext cx="23630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708374" y="3076997"/>
            <a:ext cx="0" cy="23682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flipH="1">
            <a:off x="1708374" y="5445224"/>
            <a:ext cx="1413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>
            <a:off x="3121986" y="5116091"/>
            <a:ext cx="0" cy="3291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30" idx="3"/>
          </p:cNvCxnSpPr>
          <p:nvPr/>
        </p:nvCxnSpPr>
        <p:spPr>
          <a:xfrm>
            <a:off x="5497715" y="3076996"/>
            <a:ext cx="2984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5796136" y="3076997"/>
            <a:ext cx="0" cy="25122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H="1" flipV="1">
            <a:off x="3717758" y="5589240"/>
            <a:ext cx="2078380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3717758" y="5099714"/>
            <a:ext cx="0" cy="4895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>
            <a:stCxn id="29" idx="3"/>
          </p:cNvCxnSpPr>
          <p:nvPr/>
        </p:nvCxnSpPr>
        <p:spPr>
          <a:xfrm>
            <a:off x="5234191" y="3449306"/>
            <a:ext cx="284286" cy="4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 flipH="1">
            <a:off x="5497714" y="3449306"/>
            <a:ext cx="20764" cy="19772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 flipH="1" flipV="1">
            <a:off x="3983236" y="5445223"/>
            <a:ext cx="152653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>
            <a:off x="3995936" y="5116091"/>
            <a:ext cx="0" cy="3291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/>
          <p:cNvSpPr txBox="1"/>
          <p:nvPr/>
        </p:nvSpPr>
        <p:spPr>
          <a:xfrm>
            <a:off x="2822939" y="1764872"/>
            <a:ext cx="194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Electronics</a:t>
            </a:r>
            <a:r>
              <a:rPr lang="it-IT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System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94" name="Connettore 2 93"/>
          <p:cNvCxnSpPr/>
          <p:nvPr/>
        </p:nvCxnSpPr>
        <p:spPr>
          <a:xfrm flipH="1">
            <a:off x="2129869" y="2134204"/>
            <a:ext cx="1131401" cy="768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/>
          <p:cNvCxnSpPr/>
          <p:nvPr/>
        </p:nvCxnSpPr>
        <p:spPr>
          <a:xfrm>
            <a:off x="4432764" y="2144205"/>
            <a:ext cx="853825" cy="753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sellaDiTesto 96"/>
          <p:cNvSpPr txBox="1"/>
          <p:nvPr/>
        </p:nvSpPr>
        <p:spPr>
          <a:xfrm>
            <a:off x="1280197" y="6007043"/>
            <a:ext cx="3378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Trigger Finger UP &amp; Finger DOWN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Threshold</a:t>
            </a:r>
            <a:r>
              <a:rPr lang="it-IT" b="1" smtClean="0">
                <a:solidFill>
                  <a:prstClr val="black"/>
                </a:solidFill>
              </a:rPr>
              <a:t>: </a:t>
            </a:r>
            <a:r>
              <a:rPr lang="it-IT" b="1" dirty="0" smtClean="0">
                <a:solidFill>
                  <a:prstClr val="black"/>
                </a:solidFill>
              </a:rPr>
              <a:t>-200mV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261270" y="2584871"/>
            <a:ext cx="911940" cy="300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861697" y="2555612"/>
            <a:ext cx="5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Pb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139952" y="2555612"/>
            <a:ext cx="77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5cm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7575936" y="5107903"/>
            <a:ext cx="365342" cy="1680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720892" y="5026837"/>
            <a:ext cx="90010" cy="2700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654186" y="4666797"/>
            <a:ext cx="216024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7876857" y="4997230"/>
            <a:ext cx="5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Pb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Comparison</a:t>
            </a:r>
            <a:r>
              <a:rPr lang="it-IT" dirty="0" smtClean="0"/>
              <a:t> with/</a:t>
            </a:r>
            <a:r>
              <a:rPr lang="it-IT" dirty="0" err="1" smtClean="0"/>
              <a:t>wo</a:t>
            </a:r>
            <a:r>
              <a:rPr lang="it-IT" dirty="0" smtClean="0"/>
              <a:t> </a:t>
            </a:r>
            <a:r>
              <a:rPr lang="it-IT" dirty="0" err="1" smtClean="0"/>
              <a:t>lead</a:t>
            </a:r>
            <a:r>
              <a:rPr lang="it-IT" dirty="0" smtClean="0"/>
              <a:t> </a:t>
            </a:r>
            <a:r>
              <a:rPr lang="it-IT" dirty="0" err="1" smtClean="0"/>
              <a:t>absorber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5496" r="3691" b="5948"/>
          <a:stretch/>
        </p:blipFill>
        <p:spPr>
          <a:xfrm>
            <a:off x="579579" y="1700808"/>
            <a:ext cx="3919422" cy="36217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6347" r="4713" b="6307"/>
          <a:stretch/>
        </p:blipFill>
        <p:spPr>
          <a:xfrm>
            <a:off x="4949371" y="1814286"/>
            <a:ext cx="3599543" cy="339634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63688" y="3429000"/>
            <a:ext cx="184742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No Lead </a:t>
            </a:r>
            <a:r>
              <a:rPr lang="it-IT" dirty="0" err="1" smtClean="0"/>
              <a:t>absorber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3779748"/>
            <a:ext cx="198849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With </a:t>
            </a:r>
            <a:r>
              <a:rPr lang="it-IT" dirty="0" err="1" smtClean="0"/>
              <a:t>lead</a:t>
            </a:r>
            <a:r>
              <a:rPr lang="it-IT" dirty="0" smtClean="0"/>
              <a:t> </a:t>
            </a:r>
            <a:r>
              <a:rPr lang="it-IT" dirty="0" err="1" smtClean="0"/>
              <a:t>absorber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01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Setup </a:t>
            </a:r>
            <a:r>
              <a:rPr lang="it-IT" smtClean="0"/>
              <a:t>topview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8"/>
          <a:stretch/>
        </p:blipFill>
        <p:spPr>
          <a:xfrm>
            <a:off x="971600" y="1772816"/>
            <a:ext cx="6834336" cy="44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684213" y="20638"/>
            <a:ext cx="7772400" cy="1470025"/>
          </a:xfrm>
        </p:spPr>
        <p:txBody>
          <a:bodyPr/>
          <a:lstStyle/>
          <a:p>
            <a:pPr eaLnBrk="1" hangingPunct="1"/>
            <a:r>
              <a:rPr lang="it-IT" altLang="it-IT" smtClean="0"/>
              <a:t>Voltage divider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20331" r="61684" b="25987"/>
          <a:stretch>
            <a:fillRect/>
          </a:stretch>
        </p:blipFill>
        <p:spPr bwMode="auto">
          <a:xfrm>
            <a:off x="334963" y="1125538"/>
            <a:ext cx="73374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sellaDiTesto 3"/>
          <p:cNvSpPr txBox="1">
            <a:spLocks noChangeArrowheads="1"/>
          </p:cNvSpPr>
          <p:nvPr/>
        </p:nvSpPr>
        <p:spPr bwMode="auto">
          <a:xfrm>
            <a:off x="6156325" y="1196975"/>
            <a:ext cx="1439863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prstClr val="black"/>
                </a:solidFill>
              </a:rPr>
              <a:t>Pre Charge Amplifier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5867400" y="1439863"/>
            <a:ext cx="2889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867400" y="1519238"/>
            <a:ext cx="288925" cy="1111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endCxn id="2058" idx="1"/>
          </p:cNvCxnSpPr>
          <p:nvPr/>
        </p:nvCxnSpPr>
        <p:spPr>
          <a:xfrm flipV="1">
            <a:off x="7596188" y="1125538"/>
            <a:ext cx="390525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7596188" y="1217613"/>
            <a:ext cx="390525" cy="22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1530350"/>
            <a:ext cx="17557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CasellaDiTesto 24"/>
          <p:cNvSpPr txBox="1">
            <a:spLocks noChangeArrowheads="1"/>
          </p:cNvSpPr>
          <p:nvPr/>
        </p:nvSpPr>
        <p:spPr bwMode="auto">
          <a:xfrm>
            <a:off x="7986713" y="939800"/>
            <a:ext cx="947737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prstClr val="black"/>
                </a:solidFill>
              </a:rPr>
              <a:t>LV PW</a:t>
            </a:r>
          </a:p>
        </p:txBody>
      </p:sp>
      <p:sp>
        <p:nvSpPr>
          <p:cNvPr id="2059" name="CasellaDiTesto 31"/>
          <p:cNvSpPr txBox="1">
            <a:spLocks noChangeArrowheads="1"/>
          </p:cNvSpPr>
          <p:nvPr/>
        </p:nvSpPr>
        <p:spPr bwMode="auto">
          <a:xfrm>
            <a:off x="7791450" y="3860800"/>
            <a:ext cx="947738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prstClr val="black"/>
                </a:solidFill>
              </a:rPr>
              <a:t>HV PW</a:t>
            </a:r>
          </a:p>
        </p:txBody>
      </p:sp>
      <p:cxnSp>
        <p:nvCxnSpPr>
          <p:cNvPr id="33" name="Connettore 1 32"/>
          <p:cNvCxnSpPr>
            <a:endCxn id="2059" idx="1"/>
          </p:cNvCxnSpPr>
          <p:nvPr/>
        </p:nvCxnSpPr>
        <p:spPr>
          <a:xfrm flipV="1">
            <a:off x="7280275" y="4044950"/>
            <a:ext cx="511175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t="16887" r="62573" b="18802"/>
          <a:stretch>
            <a:fillRect/>
          </a:stretch>
        </p:blipFill>
        <p:spPr bwMode="auto">
          <a:xfrm>
            <a:off x="712788" y="4868863"/>
            <a:ext cx="22590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5302" r="62433" b="18982"/>
          <a:stretch>
            <a:fillRect/>
          </a:stretch>
        </p:blipFill>
        <p:spPr bwMode="auto">
          <a:xfrm>
            <a:off x="6238875" y="4868863"/>
            <a:ext cx="21939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19191" r="62376" b="16084"/>
          <a:stretch>
            <a:fillRect/>
          </a:stretch>
        </p:blipFill>
        <p:spPr bwMode="auto">
          <a:xfrm>
            <a:off x="3040063" y="4868863"/>
            <a:ext cx="31162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473</Words>
  <Application>Microsoft Office PowerPoint</Application>
  <PresentationFormat>Presentazione su schermo (4:3)</PresentationFormat>
  <Paragraphs>157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Tema di Office</vt:lpstr>
      <vt:lpstr>2_Tema di Office</vt:lpstr>
      <vt:lpstr>3_Tema di Office</vt:lpstr>
      <vt:lpstr>4_Tema di Office</vt:lpstr>
      <vt:lpstr>RD at RM3</vt:lpstr>
      <vt:lpstr>RM3 setup</vt:lpstr>
      <vt:lpstr>Photopentode cages</vt:lpstr>
      <vt:lpstr>Voltage Divider and pre-amp </vt:lpstr>
      <vt:lpstr>Dark box&amp;setup</vt:lpstr>
      <vt:lpstr>Trigger Setup</vt:lpstr>
      <vt:lpstr>Comparison with/wo lead absorber</vt:lpstr>
      <vt:lpstr>Setup topview </vt:lpstr>
      <vt:lpstr>Voltage divider</vt:lpstr>
      <vt:lpstr>Pre Charge Amplifier</vt:lpstr>
      <vt:lpstr>Cosmic energy deposition unshaped</vt:lpstr>
      <vt:lpstr>Background shapes</vt:lpstr>
      <vt:lpstr>O yes!</vt:lpstr>
      <vt:lpstr>Signal to noise ratio before shaping</vt:lpstr>
      <vt:lpstr>Signal to noise ratio after shaping</vt:lpstr>
      <vt:lpstr>Low pass filter (CH1)</vt:lpstr>
      <vt:lpstr>Fitered data on Ch2</vt:lpstr>
      <vt:lpstr>Scintillation emission CsI(Pure)</vt:lpstr>
      <vt:lpstr>APD UV extended vs CsI(PURE)</vt:lpstr>
      <vt:lpstr>APD extended costs and sizes</vt:lpstr>
      <vt:lpstr>Future developments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 at RM3</dc:title>
  <dc:creator>paolo</dc:creator>
  <cp:lastModifiedBy>paolo</cp:lastModifiedBy>
  <cp:revision>22</cp:revision>
  <dcterms:created xsi:type="dcterms:W3CDTF">2014-01-24T05:50:37Z</dcterms:created>
  <dcterms:modified xsi:type="dcterms:W3CDTF">2014-01-27T09:20:27Z</dcterms:modified>
</cp:coreProperties>
</file>