
<file path=[Content_Types].xml><?xml version="1.0" encoding="utf-8"?>
<Types xmlns="http://schemas.openxmlformats.org/package/2006/content-types">
  <Default Extension="xml" ContentType="application/xml"/>
  <Default Extension="doc" ContentType="application/msword"/>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6.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7.bin" ContentType="application/vnd.openxmlformats-officedocument.oleObject"/>
  <Override PartName="/ppt/notesSlides/notesSlide9.xml" ContentType="application/vnd.openxmlformats-officedocument.presentationml.notesSlide+xml"/>
  <Override PartName="/ppt/embeddings/oleObject8.bin" ContentType="application/vnd.openxmlformats-officedocument.oleObject"/>
  <Override PartName="/ppt/notesSlides/notesSlide10.xml" ContentType="application/vnd.openxmlformats-officedocument.presentationml.notesSlide+xml"/>
  <Override PartName="/ppt/embeddings/oleObject9.bin" ContentType="application/vnd.openxmlformats-officedocument.oleObject"/>
  <Override PartName="/ppt/notesSlides/notesSlide11.xml" ContentType="application/vnd.openxmlformats-officedocument.presentationml.notesSlide+xml"/>
  <Override PartName="/ppt/embeddings/oleObject10.bin" ContentType="application/vnd.openxmlformats-officedocument.oleObject"/>
  <Override PartName="/ppt/notesSlides/notesSlide12.xml" ContentType="application/vnd.openxmlformats-officedocument.presentationml.notesSlide+xml"/>
  <Override PartName="/ppt/embeddings/oleObject11.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12.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13.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14.bin" ContentType="application/vnd.openxmlformats-officedocument.oleObject"/>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15.bin" ContentType="application/vnd.openxmlformats-officedocument.oleObject"/>
  <Override PartName="/ppt/embeddings/oleObject16.bin" ContentType="application/vnd.openxmlformats-officedocument.oleObject"/>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embeddings/oleObject17.bin" ContentType="application/vnd.openxmlformats-officedocument.oleObject"/>
  <Override PartName="/ppt/notesSlides/notesSlide33.xml" ContentType="application/vnd.openxmlformats-officedocument.presentationml.notesSlide+xml"/>
  <Override PartName="/ppt/embeddings/oleObject18.bin" ContentType="application/vnd.openxmlformats-officedocument.oleObject"/>
  <Override PartName="/ppt/notesSlides/notesSlide34.xml" ContentType="application/vnd.openxmlformats-officedocument.presentationml.notesSlide+xml"/>
  <Override PartName="/ppt/notesSlides/notesSlide35.xml" ContentType="application/vnd.openxmlformats-officedocument.presentationml.notesSlide+xml"/>
  <Override PartName="/ppt/embeddings/oleObject19.bin" ContentType="application/vnd.openxmlformats-officedocument.oleObject"/>
  <Override PartName="/ppt/notesSlides/notesSlide36.xml" ContentType="application/vnd.openxmlformats-officedocument.presentationml.notesSlide+xml"/>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307" r:id="rId25"/>
    <p:sldId id="306" r:id="rId26"/>
    <p:sldId id="308" r:id="rId27"/>
    <p:sldId id="280" r:id="rId28"/>
    <p:sldId id="301" r:id="rId29"/>
    <p:sldId id="302" r:id="rId30"/>
    <p:sldId id="300" r:id="rId31"/>
    <p:sldId id="303" r:id="rId32"/>
    <p:sldId id="281" r:id="rId33"/>
    <p:sldId id="282" r:id="rId34"/>
    <p:sldId id="283" r:id="rId35"/>
    <p:sldId id="284" r:id="rId36"/>
    <p:sldId id="299" r:id="rId37"/>
    <p:sldId id="285" r:id="rId38"/>
    <p:sldId id="286" r:id="rId39"/>
    <p:sldId id="287" r:id="rId40"/>
    <p:sldId id="288" r:id="rId41"/>
    <p:sldId id="291" r:id="rId42"/>
    <p:sldId id="292" r:id="rId43"/>
    <p:sldId id="293" r:id="rId44"/>
    <p:sldId id="295" r:id="rId45"/>
    <p:sldId id="296" r:id="rId46"/>
    <p:sldId id="297" r:id="rId47"/>
    <p:sldId id="305" r:id="rId48"/>
    <p:sldId id="304" r:id="rId49"/>
    <p:sldId id="309" r:id="rId50"/>
    <p:sldId id="310" r:id="rId51"/>
    <p:sldId id="311" r:id="rId52"/>
    <p:sldId id="298" r:id="rId53"/>
    <p:sldId id="294" r:id="rId54"/>
    <p:sldId id="289" r:id="rId55"/>
    <p:sldId id="290" r:id="rId56"/>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8" d="100"/>
          <a:sy n="148" d="100"/>
        </p:scale>
        <p:origin x="-96" y="-2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3.emf"/><Relationship Id="rId2" Type="http://schemas.openxmlformats.org/officeDocument/2006/relationships/image" Target="../media/image4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0.emf"/><Relationship Id="rId2" Type="http://schemas.openxmlformats.org/officeDocument/2006/relationships/image" Target="../media/image61.emf"/><Relationship Id="rId3" Type="http://schemas.openxmlformats.org/officeDocument/2006/relationships/image" Target="../media/image6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 Id="rId2" Type="http://schemas.openxmlformats.org/officeDocument/2006/relationships/image" Target="../media/image6.emf"/><Relationship Id="rId3"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 Id="rId2"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80AC47-C009-7D46-9F75-261C64FCA295}" type="datetimeFigureOut">
              <a:rPr lang="it-IT" smtClean="0"/>
              <a:t>3/25/14</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5A460E-485B-4D47-AC2F-6A79BB19FB36}" type="slidenum">
              <a:rPr lang="it-IT" smtClean="0"/>
              <a:t>‹n.›</a:t>
            </a:fld>
            <a:endParaRPr lang="it-IT"/>
          </a:p>
        </p:txBody>
      </p:sp>
    </p:spTree>
    <p:extLst>
      <p:ext uri="{BB962C8B-B14F-4D97-AF65-F5344CB8AC3E}">
        <p14:creationId xmlns:p14="http://schemas.microsoft.com/office/powerpoint/2010/main" val="41745154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BB7CCD5-FB0F-2744-A7F2-494FC51F16D4}" type="slidenum">
              <a:rPr lang="en-GB"/>
              <a:pPr>
                <a:defRPr/>
              </a:pPr>
              <a:t>1</a:t>
            </a:fld>
            <a:endParaRPr lang="en-GB"/>
          </a:p>
        </p:txBody>
      </p:sp>
      <p:sp>
        <p:nvSpPr>
          <p:cNvPr id="3993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399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93DE87D-4393-9044-8CE0-A0DB5EF6F749}" type="slidenum">
              <a:rPr lang="en-GB"/>
              <a:pPr>
                <a:defRPr/>
              </a:pPr>
              <a:t>11</a:t>
            </a:fld>
            <a:endParaRPr lang="en-GB"/>
          </a:p>
        </p:txBody>
      </p:sp>
      <p:sp>
        <p:nvSpPr>
          <p:cNvPr id="264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4195" name="Rectangle 3"/>
          <p:cNvSpPr>
            <a:spLocks noGrp="1" noChangeArrowheads="1"/>
          </p:cNvSpPr>
          <p:nvPr>
            <p:ph type="body" idx="1"/>
          </p:nvPr>
        </p:nvSpPr>
        <p:spPr/>
        <p:txBody>
          <a:bodyPr/>
          <a:lstStyle/>
          <a:p>
            <a:pPr eaLnBrk="1" hangingPunct="1">
              <a:defRPr/>
            </a:pPr>
            <a:endParaRPr lang="en-GB"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8DE4A1-624C-9842-9DE5-7C7A312D7F1E}" type="slidenum">
              <a:rPr lang="en-GB"/>
              <a:pPr>
                <a:defRPr/>
              </a:pPr>
              <a:t>12</a:t>
            </a:fld>
            <a:endParaRPr lang="en-GB"/>
          </a:p>
        </p:txBody>
      </p:sp>
      <p:sp>
        <p:nvSpPr>
          <p:cNvPr id="266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6243" name="Rectangle 3"/>
          <p:cNvSpPr>
            <a:spLocks noGrp="1" noChangeArrowheads="1"/>
          </p:cNvSpPr>
          <p:nvPr>
            <p:ph type="body" idx="1"/>
          </p:nvPr>
        </p:nvSpPr>
        <p:spPr/>
        <p:txBody>
          <a:bodyPr/>
          <a:lstStyle/>
          <a:p>
            <a:pPr eaLnBrk="1" hangingPunct="1">
              <a:defRPr/>
            </a:pPr>
            <a:endParaRPr lang="en-GB"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6FF0B1B-CA94-A74E-8596-B92CD3219170}" type="slidenum">
              <a:rPr lang="en-GB"/>
              <a:pPr>
                <a:defRPr/>
              </a:pPr>
              <a:t>13</a:t>
            </a:fld>
            <a:endParaRPr lang="en-GB"/>
          </a:p>
        </p:txBody>
      </p:sp>
      <p:sp>
        <p:nvSpPr>
          <p:cNvPr id="267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7267" name="Rectangle 3"/>
          <p:cNvSpPr>
            <a:spLocks noGrp="1" noChangeArrowheads="1"/>
          </p:cNvSpPr>
          <p:nvPr>
            <p:ph type="body" idx="1"/>
          </p:nvPr>
        </p:nvSpPr>
        <p:spPr/>
        <p:txBody>
          <a:bodyPr/>
          <a:lstStyle/>
          <a:p>
            <a:pPr eaLnBrk="1" hangingPunct="1">
              <a:defRPr/>
            </a:pPr>
            <a:endParaRPr lang="en-GB"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95CF0A-0FC9-024E-A368-2FE8A51187D1}" type="slidenum">
              <a:rPr lang="en-GB"/>
              <a:pPr>
                <a:defRPr/>
              </a:pPr>
              <a:t>14</a:t>
            </a:fld>
            <a:endParaRPr lang="en-GB"/>
          </a:p>
        </p:txBody>
      </p:sp>
      <p:sp>
        <p:nvSpPr>
          <p:cNvPr id="151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1555" name="Rectangle 3"/>
          <p:cNvSpPr>
            <a:spLocks noGrp="1" noChangeArrowheads="1"/>
          </p:cNvSpPr>
          <p:nvPr>
            <p:ph type="body" idx="1"/>
          </p:nvPr>
        </p:nvSpPr>
        <p:spPr/>
        <p:txBody>
          <a:bodyPr/>
          <a:lstStyle/>
          <a:p>
            <a:pPr>
              <a:defRPr/>
            </a:pPr>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808BC16-EDAF-7C4B-9340-12F85B055BC2}" type="slidenum">
              <a:rPr lang="en-GB"/>
              <a:pPr>
                <a:defRPr/>
              </a:pPr>
              <a:t>15</a:t>
            </a:fld>
            <a:endParaRPr lang="en-GB"/>
          </a:p>
        </p:txBody>
      </p:sp>
      <p:sp>
        <p:nvSpPr>
          <p:cNvPr id="152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2579" name="Rectangle 3"/>
          <p:cNvSpPr>
            <a:spLocks noGrp="1" noChangeArrowheads="1"/>
          </p:cNvSpPr>
          <p:nvPr>
            <p:ph type="body" idx="1"/>
          </p:nvPr>
        </p:nvSpPr>
        <p:spPr/>
        <p:txBody>
          <a:bodyPr/>
          <a:lstStyle/>
          <a:p>
            <a:pPr>
              <a:defRPr/>
            </a:pPr>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90577D8-C0DC-A842-B1B0-7F565E87D4C7}" type="slidenum">
              <a:rPr lang="en-US"/>
              <a:pPr>
                <a:defRPr/>
              </a:pPr>
              <a:t>17</a:t>
            </a:fld>
            <a:endParaRPr lang="en-US"/>
          </a:p>
        </p:txBody>
      </p:sp>
      <p:sp>
        <p:nvSpPr>
          <p:cNvPr id="37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p:txBody>
          <a:bodyPr/>
          <a:lstStyle/>
          <a:p>
            <a:pPr>
              <a:defRPr/>
            </a:pPr>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C8FF859-F24F-DC4E-9869-C95D8349A4AB}" type="slidenum">
              <a:rPr lang="en-GB"/>
              <a:pPr>
                <a:defRPr/>
              </a:pPr>
              <a:t>18</a:t>
            </a:fld>
            <a:endParaRPr lang="en-GB"/>
          </a:p>
        </p:txBody>
      </p:sp>
      <p:sp>
        <p:nvSpPr>
          <p:cNvPr id="3225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22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E91DAB9-1DFF-664C-AD12-B0BC617DE3A6}" type="slidenum">
              <a:rPr lang="en-US"/>
              <a:pPr>
                <a:defRPr/>
              </a:pPr>
              <a:t>19</a:t>
            </a:fld>
            <a:endParaRPr lang="en-US"/>
          </a:p>
        </p:txBody>
      </p:sp>
      <p:sp>
        <p:nvSpPr>
          <p:cNvPr id="2355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355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E50066D-3624-1F4E-9524-85BF22F6D984}" type="slidenum">
              <a:rPr lang="en-US"/>
              <a:pPr>
                <a:defRPr/>
              </a:pPr>
              <a:t>20</a:t>
            </a:fld>
            <a:endParaRPr lang="en-US"/>
          </a:p>
        </p:txBody>
      </p:sp>
      <p:sp>
        <p:nvSpPr>
          <p:cNvPr id="2375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375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C338F86-D1E6-C44F-8180-233C418CC907}" type="slidenum">
              <a:rPr lang="en-US"/>
              <a:pPr>
                <a:defRPr/>
              </a:pPr>
              <a:t>21</a:t>
            </a:fld>
            <a:endParaRPr lang="en-US"/>
          </a:p>
        </p:txBody>
      </p:sp>
      <p:sp>
        <p:nvSpPr>
          <p:cNvPr id="2396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396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6F6892F-4A5F-AB4B-8989-1B540EE361FE}" type="slidenum">
              <a:rPr lang="en-GB"/>
              <a:pPr>
                <a:defRPr/>
              </a:pPr>
              <a:t>2</a:t>
            </a:fld>
            <a:endParaRPr lang="en-GB"/>
          </a:p>
        </p:txBody>
      </p:sp>
      <p:sp>
        <p:nvSpPr>
          <p:cNvPr id="31129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1299" name="Rectangle 1027"/>
          <p:cNvSpPr>
            <a:spLocks noGrp="1" noChangeArrowheads="1"/>
          </p:cNvSpPr>
          <p:nvPr>
            <p:ph type="body" idx="1"/>
          </p:nvPr>
        </p:nvSpPr>
        <p:spPr/>
        <p:txBody>
          <a:bodyPr/>
          <a:lstStyle/>
          <a:p>
            <a:pPr eaLnBrk="1" hangingPunct="1">
              <a:defRPr/>
            </a:pPr>
            <a:endParaRPr lang="en-GB"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4B57A45-1A57-ED43-9D38-30104F3CFD81}" type="slidenum">
              <a:rPr lang="en-GB"/>
              <a:pPr>
                <a:defRPr/>
              </a:pPr>
              <a:t>23</a:t>
            </a:fld>
            <a:endParaRPr lang="en-GB"/>
          </a:p>
        </p:txBody>
      </p:sp>
      <p:sp>
        <p:nvSpPr>
          <p:cNvPr id="3051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051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F089A21-4BD8-904C-B882-3FED4D519378}" type="slidenum">
              <a:rPr lang="en-US"/>
              <a:pPr/>
              <a:t>24</a:t>
            </a:fld>
            <a:endParaRPr lang="en-US"/>
          </a:p>
        </p:txBody>
      </p:sp>
      <p:sp>
        <p:nvSpPr>
          <p:cNvPr id="4055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3B96C04-5EA7-094B-A54F-E34771BAD95D}" type="slidenum">
              <a:rPr lang="en-GB" sz="1200">
                <a:cs typeface="Arial" charset="0"/>
              </a:rPr>
              <a:pPr algn="r" eaLnBrk="1" hangingPunct="1"/>
              <a:t>24</a:t>
            </a:fld>
            <a:endParaRPr lang="en-GB" sz="1200">
              <a:cs typeface="Arial" charset="0"/>
            </a:endParaRPr>
          </a:p>
        </p:txBody>
      </p:sp>
      <p:sp>
        <p:nvSpPr>
          <p:cNvPr id="405507"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5508" name="Rectangle 3"/>
          <p:cNvSpPr>
            <a:spLocks noGrp="1" noChangeArrowheads="1"/>
          </p:cNvSpPr>
          <p:nvPr>
            <p:ph type="body" idx="1"/>
          </p:nvPr>
        </p:nvSpPr>
        <p:spPr bwMode="auto">
          <a:xfrm>
            <a:off x="685800" y="4343400"/>
            <a:ext cx="54864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defTabSz="457200"/>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4CDB23D-7591-BB41-9F1A-F0600012BA8D}" type="slidenum">
              <a:rPr lang="en-US"/>
              <a:pPr/>
              <a:t>25</a:t>
            </a:fld>
            <a:endParaRPr lang="en-US"/>
          </a:p>
        </p:txBody>
      </p:sp>
      <p:sp>
        <p:nvSpPr>
          <p:cNvPr id="4034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FCD9058-1684-AC4A-875A-4B8D5FB2B154}" type="slidenum">
              <a:rPr lang="en-GB" sz="1200">
                <a:cs typeface="Arial" charset="0"/>
              </a:rPr>
              <a:pPr algn="r" eaLnBrk="1" hangingPunct="1"/>
              <a:t>25</a:t>
            </a:fld>
            <a:endParaRPr lang="en-GB" sz="1200">
              <a:cs typeface="Arial" charset="0"/>
            </a:endParaRPr>
          </a:p>
        </p:txBody>
      </p:sp>
      <p:sp>
        <p:nvSpPr>
          <p:cNvPr id="403459"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3460" name="Rectangle 3"/>
          <p:cNvSpPr>
            <a:spLocks noGrp="1" noChangeArrowheads="1"/>
          </p:cNvSpPr>
          <p:nvPr>
            <p:ph type="body" idx="1"/>
          </p:nvPr>
        </p:nvSpPr>
        <p:spPr bwMode="auto">
          <a:xfrm>
            <a:off x="685800" y="4343400"/>
            <a:ext cx="54864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defTabSz="457200"/>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269A5D0-9E00-A848-819A-19B467E5865C}" type="slidenum">
              <a:rPr lang="en-US"/>
              <a:pPr/>
              <a:t>26</a:t>
            </a:fld>
            <a:endParaRPr lang="en-US"/>
          </a:p>
        </p:txBody>
      </p:sp>
      <p:sp>
        <p:nvSpPr>
          <p:cNvPr id="1495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0435C431-A37A-3F4C-AF90-58BB219A0C62}" type="slidenum">
              <a:rPr lang="en-GB" sz="1200">
                <a:latin typeface="Futura" charset="0"/>
              </a:rPr>
              <a:pPr algn="r"/>
              <a:t>26</a:t>
            </a:fld>
            <a:endParaRPr lang="en-GB" sz="1200">
              <a:latin typeface="Futura" charset="0"/>
            </a:endParaRPr>
          </a:p>
        </p:txBody>
      </p:sp>
      <p:sp>
        <p:nvSpPr>
          <p:cNvPr id="14950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endParaRPr lang="en-GB">
              <a:latin typeface="Futura" charset="0"/>
            </a:endParaRPr>
          </a:p>
        </p:txBody>
      </p:sp>
      <p:sp>
        <p:nvSpPr>
          <p:cNvPr id="149508" name="Text Box 3"/>
          <p:cNvSpPr>
            <a:spLocks noGrp="1" noChangeArrowheads="1"/>
          </p:cNvSpPr>
          <p:nvPr>
            <p:ph type="body"/>
          </p:nvPr>
        </p:nvSpPr>
        <p:spPr bwMode="auto">
          <a:xfrm>
            <a:off x="914400" y="4343400"/>
            <a:ext cx="5029200" cy="4116388"/>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wrap="none" anchor="ctr"/>
          <a:lstStyle/>
          <a:p>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5F24CDD-82BB-6D4A-962C-EC4CC0298A01}" type="slidenum">
              <a:rPr lang="en-US"/>
              <a:pPr>
                <a:defRPr/>
              </a:pPr>
              <a:t>27</a:t>
            </a:fld>
            <a:endParaRPr lang="en-US"/>
          </a:p>
        </p:txBody>
      </p:sp>
      <p:sp>
        <p:nvSpPr>
          <p:cNvPr id="40653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06531" name="Rectangle 1027"/>
          <p:cNvSpPr>
            <a:spLocks noGrp="1" noChangeArrowheads="1"/>
          </p:cNvSpPr>
          <p:nvPr>
            <p:ph type="body" idx="1"/>
          </p:nvPr>
        </p:nvSpPr>
        <p:spPr/>
        <p:txBody>
          <a:bodyPr/>
          <a:lstStyle/>
          <a:p>
            <a:pPr>
              <a:defRPr/>
            </a:pPr>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9686D64-E898-074F-974B-BC874E455423}" type="slidenum">
              <a:rPr lang="en-US"/>
              <a:pPr>
                <a:defRPr/>
              </a:pPr>
              <a:t>32</a:t>
            </a:fld>
            <a:endParaRPr lang="en-US"/>
          </a:p>
        </p:txBody>
      </p:sp>
      <p:sp>
        <p:nvSpPr>
          <p:cNvPr id="2498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498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70EC9E4-BAF1-AD43-9B8D-014A614BF687}" type="slidenum">
              <a:rPr lang="en-GB"/>
              <a:pPr>
                <a:defRPr/>
              </a:pPr>
              <a:t>33</a:t>
            </a:fld>
            <a:endParaRPr lang="en-GB"/>
          </a:p>
        </p:txBody>
      </p:sp>
      <p:sp>
        <p:nvSpPr>
          <p:cNvPr id="2826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826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97EF3B-0E25-A14A-8DCA-96FA8491B498}" type="slidenum">
              <a:rPr lang="en-GB"/>
              <a:pPr>
                <a:defRPr/>
              </a:pPr>
              <a:t>34</a:t>
            </a:fld>
            <a:endParaRPr lang="en-GB"/>
          </a:p>
        </p:txBody>
      </p:sp>
      <p:sp>
        <p:nvSpPr>
          <p:cNvPr id="284674"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84675"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2A9F65F-DC04-3C46-AEA6-977F32D04380}" type="slidenum">
              <a:rPr lang="en-GB"/>
              <a:pPr>
                <a:defRPr/>
              </a:pPr>
              <a:t>35</a:t>
            </a:fld>
            <a:endParaRPr lang="en-GB"/>
          </a:p>
        </p:txBody>
      </p:sp>
      <p:sp>
        <p:nvSpPr>
          <p:cNvPr id="2867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8672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69F79CE-DE6B-6F4B-ADC5-14FEFE0C9158}" type="slidenum">
              <a:rPr lang="en-GB"/>
              <a:pPr>
                <a:defRPr/>
              </a:pPr>
              <a:t>37</a:t>
            </a:fld>
            <a:endParaRPr lang="en-GB"/>
          </a:p>
        </p:txBody>
      </p:sp>
      <p:sp>
        <p:nvSpPr>
          <p:cNvPr id="309250"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09251"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1D4E8E0-184B-0B4A-B1AB-3E83C6DBB980}" type="slidenum">
              <a:rPr lang="en-US"/>
              <a:pPr>
                <a:defRPr/>
              </a:pPr>
              <a:t>4</a:t>
            </a:fld>
            <a:endParaRPr lang="en-US"/>
          </a:p>
        </p:txBody>
      </p:sp>
      <p:sp>
        <p:nvSpPr>
          <p:cNvPr id="346114" name="Rectangle 2"/>
          <p:cNvSpPr>
            <a:spLocks noGrp="1" noRot="1" noChangeAspect="1" noChangeArrowheads="1"/>
          </p:cNvSpPr>
          <p:nvPr>
            <p:ph type="sldImg"/>
          </p:nvPr>
        </p:nvSpPr>
        <p:spPr>
          <a:xfrm>
            <a:off x="1143000" y="685800"/>
            <a:ext cx="4573588" cy="3429000"/>
          </a:xfrm>
          <a:solidFill>
            <a:srgbClr val="FFFFFF"/>
          </a:solidFill>
          <a:ln/>
          <a:extLst>
            <a:ext uri="{FAA26D3D-D897-4be2-8F04-BA451C77F1D7}">
              <ma14:placeholderFlag xmlns:ma14="http://schemas.microsoft.com/office/mac/drawingml/2011/main" val="1"/>
            </a:ext>
          </a:extLst>
        </p:spPr>
      </p:sp>
      <p:sp>
        <p:nvSpPr>
          <p:cNvPr id="34611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defRPr/>
            </a:pPr>
            <a:endParaRPr 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EE46D1A-CC14-224F-A0A1-01DDC7947DD8}" type="slidenum">
              <a:rPr lang="en-GB"/>
              <a:pPr>
                <a:defRPr/>
              </a:pPr>
              <a:t>40</a:t>
            </a:fld>
            <a:endParaRPr lang="en-GB"/>
          </a:p>
        </p:txBody>
      </p:sp>
      <p:sp>
        <p:nvSpPr>
          <p:cNvPr id="2908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908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2F16BE5-357E-B646-BFA9-FDBC74DBE472}" type="slidenum">
              <a:rPr lang="en-GB"/>
              <a:pPr>
                <a:defRPr/>
              </a:pPr>
              <a:t>41</a:t>
            </a:fld>
            <a:endParaRPr lang="en-GB"/>
          </a:p>
        </p:txBody>
      </p:sp>
      <p:sp>
        <p:nvSpPr>
          <p:cNvPr id="296962"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96963"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37CB037-DE29-6547-AECD-E4487468F3A5}" type="slidenum">
              <a:rPr lang="en-GB"/>
              <a:pPr>
                <a:defRPr/>
              </a:pPr>
              <a:t>42</a:t>
            </a:fld>
            <a:endParaRPr lang="en-GB"/>
          </a:p>
        </p:txBody>
      </p:sp>
      <p:sp>
        <p:nvSpPr>
          <p:cNvPr id="29901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990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EEBE7F0-FC5F-8E48-9139-EB58C131BA6F}" type="slidenum">
              <a:rPr lang="en-GB"/>
              <a:pPr>
                <a:defRPr/>
              </a:pPr>
              <a:t>43</a:t>
            </a:fld>
            <a:endParaRPr lang="en-GB"/>
          </a:p>
        </p:txBody>
      </p:sp>
      <p:sp>
        <p:nvSpPr>
          <p:cNvPr id="3010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01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986BAB7-E380-8140-AEF0-BA4090F7D7FD}" type="slidenum">
              <a:rPr lang="en-GB"/>
              <a:pPr>
                <a:defRPr/>
              </a:pPr>
              <a:t>52</a:t>
            </a:fld>
            <a:endParaRPr lang="en-GB"/>
          </a:p>
        </p:txBody>
      </p:sp>
      <p:sp>
        <p:nvSpPr>
          <p:cNvPr id="288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887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7D7D755-CDC9-FA4D-BFD8-46E062A89119}" type="slidenum">
              <a:rPr lang="en-GB"/>
              <a:pPr>
                <a:defRPr/>
              </a:pPr>
              <a:t>53</a:t>
            </a:fld>
            <a:endParaRPr lang="en-GB"/>
          </a:p>
        </p:txBody>
      </p:sp>
      <p:sp>
        <p:nvSpPr>
          <p:cNvPr id="3031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031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AEAEC5A-3C02-2B4D-8A00-D57796966A53}" type="slidenum">
              <a:rPr lang="en-GB"/>
              <a:pPr>
                <a:defRPr/>
              </a:pPr>
              <a:t>54</a:t>
            </a:fld>
            <a:endParaRPr lang="en-GB"/>
          </a:p>
        </p:txBody>
      </p:sp>
      <p:sp>
        <p:nvSpPr>
          <p:cNvPr id="2928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928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C524FB0-2829-9A49-8200-3C66C7076412}" type="slidenum">
              <a:rPr lang="en-GB"/>
              <a:pPr>
                <a:defRPr/>
              </a:pPr>
              <a:t>55</a:t>
            </a:fld>
            <a:endParaRPr lang="en-GB"/>
          </a:p>
        </p:txBody>
      </p:sp>
      <p:sp>
        <p:nvSpPr>
          <p:cNvPr id="2949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949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75FC027-AFFF-2743-9533-97EA77F79CC3}" type="slidenum">
              <a:rPr lang="en-GB"/>
              <a:pPr>
                <a:defRPr/>
              </a:pPr>
              <a:t>5</a:t>
            </a:fld>
            <a:endParaRPr lang="en-GB"/>
          </a:p>
        </p:txBody>
      </p:sp>
      <p:sp>
        <p:nvSpPr>
          <p:cNvPr id="234498"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34499"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13A32D6-FD39-3447-ACA7-A470B8B04D71}" type="slidenum">
              <a:rPr lang="en-GB"/>
              <a:pPr>
                <a:defRPr/>
              </a:pPr>
              <a:t>6</a:t>
            </a:fld>
            <a:endParaRPr lang="en-GB"/>
          </a:p>
        </p:txBody>
      </p:sp>
      <p:sp>
        <p:nvSpPr>
          <p:cNvPr id="258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8051" name="Rectangle 3"/>
          <p:cNvSpPr>
            <a:spLocks noGrp="1" noChangeArrowheads="1"/>
          </p:cNvSpPr>
          <p:nvPr>
            <p:ph type="body" idx="1"/>
          </p:nvPr>
        </p:nvSpPr>
        <p:spPr/>
        <p:txBody>
          <a:bodyPr/>
          <a:lstStyle/>
          <a:p>
            <a:pPr eaLnBrk="1" hangingPunct="1">
              <a:defRPr/>
            </a:pPr>
            <a:endParaRPr lang="en-GB"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2EEB672-955A-EB4E-9846-7EAC51B880AE}" type="slidenum">
              <a:rPr lang="en-GB"/>
              <a:pPr>
                <a:defRPr/>
              </a:pPr>
              <a:t>7</a:t>
            </a:fld>
            <a:endParaRPr lang="en-GB"/>
          </a:p>
        </p:txBody>
      </p:sp>
      <p:sp>
        <p:nvSpPr>
          <p:cNvPr id="259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9075" name="Rectangle 3"/>
          <p:cNvSpPr>
            <a:spLocks noGrp="1" noChangeArrowheads="1"/>
          </p:cNvSpPr>
          <p:nvPr>
            <p:ph type="body" idx="1"/>
          </p:nvPr>
        </p:nvSpPr>
        <p:spPr/>
        <p:txBody>
          <a:bodyPr/>
          <a:lstStyle/>
          <a:p>
            <a:pPr eaLnBrk="1" hangingPunct="1">
              <a:defRPr/>
            </a:pPr>
            <a:endParaRPr lang="en-GB"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2040F55-B489-3443-9FFF-DB9DB20A867E}" type="slidenum">
              <a:rPr lang="en-GB"/>
              <a:pPr>
                <a:defRPr/>
              </a:pPr>
              <a:t>8</a:t>
            </a:fld>
            <a:endParaRPr lang="en-GB"/>
          </a:p>
        </p:txBody>
      </p:sp>
      <p:sp>
        <p:nvSpPr>
          <p:cNvPr id="260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0099" name="Rectangle 3"/>
          <p:cNvSpPr>
            <a:spLocks noGrp="1" noChangeArrowheads="1"/>
          </p:cNvSpPr>
          <p:nvPr>
            <p:ph type="body" idx="1"/>
          </p:nvPr>
        </p:nvSpPr>
        <p:spPr/>
        <p:txBody>
          <a:bodyPr/>
          <a:lstStyle/>
          <a:p>
            <a:pPr eaLnBrk="1" hangingPunct="1">
              <a:defRPr/>
            </a:pPr>
            <a:endParaRPr lang="en-GB"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CFA358A-275A-F34A-BFEA-037A7806CB76}" type="slidenum">
              <a:rPr lang="en-GB"/>
              <a:pPr>
                <a:defRPr/>
              </a:pPr>
              <a:t>9</a:t>
            </a:fld>
            <a:endParaRPr lang="en-GB"/>
          </a:p>
        </p:txBody>
      </p:sp>
      <p:sp>
        <p:nvSpPr>
          <p:cNvPr id="26214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2147" name="Rectangle 1027"/>
          <p:cNvSpPr>
            <a:spLocks noGrp="1" noChangeArrowheads="1"/>
          </p:cNvSpPr>
          <p:nvPr>
            <p:ph type="body" idx="1"/>
          </p:nvPr>
        </p:nvSpPr>
        <p:spPr/>
        <p:txBody>
          <a:bodyPr/>
          <a:lstStyle/>
          <a:p>
            <a:pPr eaLnBrk="1" hangingPunct="1">
              <a:defRPr/>
            </a:pPr>
            <a:endParaRPr lang="en-GB"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DED8218-B2BB-C84D-B728-8111C5AB315E}" type="slidenum">
              <a:rPr lang="en-GB"/>
              <a:pPr>
                <a:defRPr/>
              </a:pPr>
              <a:t>10</a:t>
            </a:fld>
            <a:endParaRPr lang="en-GB"/>
          </a:p>
        </p:txBody>
      </p:sp>
      <p:sp>
        <p:nvSpPr>
          <p:cNvPr id="263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3171" name="Rectangle 3"/>
          <p:cNvSpPr>
            <a:spLocks noGrp="1" noChangeArrowheads="1"/>
          </p:cNvSpPr>
          <p:nvPr>
            <p:ph type="body" idx="1"/>
          </p:nvPr>
        </p:nvSpPr>
        <p:spPr/>
        <p:txBody>
          <a:bodyPr/>
          <a:lstStyle/>
          <a:p>
            <a:pPr eaLnBrk="1" hangingPunct="1">
              <a:defRPr/>
            </a:pPr>
            <a:endParaRPr lang="en-GB"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en-US"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06EE3A24-0AED-3A44-AE71-FE575D1DAB42}" type="datetimeFigureOut">
              <a:rPr lang="it-IT" smtClean="0"/>
              <a:t>3/25/14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96D845C-30B3-1A4B-B158-C3BF930FE4DE}" type="slidenum">
              <a:rPr lang="it-IT" smtClean="0"/>
              <a:t>‹n.›</a:t>
            </a:fld>
            <a:endParaRPr lang="it-IT"/>
          </a:p>
        </p:txBody>
      </p:sp>
    </p:spTree>
    <p:extLst>
      <p:ext uri="{BB962C8B-B14F-4D97-AF65-F5344CB8AC3E}">
        <p14:creationId xmlns:p14="http://schemas.microsoft.com/office/powerpoint/2010/main" val="1788219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10"/>
          </p:nvPr>
        </p:nvSpPr>
        <p:spPr/>
        <p:txBody>
          <a:bodyPr/>
          <a:lstStyle/>
          <a:p>
            <a:fld id="{06EE3A24-0AED-3A44-AE71-FE575D1DAB42}" type="datetimeFigureOut">
              <a:rPr lang="it-IT" smtClean="0"/>
              <a:t>3/25/14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96D845C-30B3-1A4B-B158-C3BF930FE4DE}" type="slidenum">
              <a:rPr lang="it-IT" smtClean="0"/>
              <a:t>‹n.›</a:t>
            </a:fld>
            <a:endParaRPr lang="it-IT"/>
          </a:p>
        </p:txBody>
      </p:sp>
    </p:spTree>
    <p:extLst>
      <p:ext uri="{BB962C8B-B14F-4D97-AF65-F5344CB8AC3E}">
        <p14:creationId xmlns:p14="http://schemas.microsoft.com/office/powerpoint/2010/main" val="1186375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en-US"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10"/>
          </p:nvPr>
        </p:nvSpPr>
        <p:spPr/>
        <p:txBody>
          <a:bodyPr/>
          <a:lstStyle/>
          <a:p>
            <a:fld id="{06EE3A24-0AED-3A44-AE71-FE575D1DAB42}" type="datetimeFigureOut">
              <a:rPr lang="it-IT" smtClean="0"/>
              <a:t>3/25/14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96D845C-30B3-1A4B-B158-C3BF930FE4DE}" type="slidenum">
              <a:rPr lang="it-IT" smtClean="0"/>
              <a:t>‹n.›</a:t>
            </a:fld>
            <a:endParaRPr lang="it-IT"/>
          </a:p>
        </p:txBody>
      </p:sp>
    </p:spTree>
    <p:extLst>
      <p:ext uri="{BB962C8B-B14F-4D97-AF65-F5344CB8AC3E}">
        <p14:creationId xmlns:p14="http://schemas.microsoft.com/office/powerpoint/2010/main" val="3847040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contenuto 2"/>
          <p:cNvSpPr>
            <a:spLocks noGrp="1"/>
          </p:cNvSpPr>
          <p:nvPr>
            <p:ph idx="1"/>
          </p:nvPr>
        </p:nvSpPr>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10"/>
          </p:nvPr>
        </p:nvSpPr>
        <p:spPr/>
        <p:txBody>
          <a:bodyPr/>
          <a:lstStyle/>
          <a:p>
            <a:fld id="{06EE3A24-0AED-3A44-AE71-FE575D1DAB42}" type="datetimeFigureOut">
              <a:rPr lang="it-IT" smtClean="0"/>
              <a:t>3/25/14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96D845C-30B3-1A4B-B158-C3BF930FE4DE}" type="slidenum">
              <a:rPr lang="it-IT" smtClean="0"/>
              <a:t>‹n.›</a:t>
            </a:fld>
            <a:endParaRPr lang="it-IT"/>
          </a:p>
        </p:txBody>
      </p:sp>
    </p:spTree>
    <p:extLst>
      <p:ext uri="{BB962C8B-B14F-4D97-AF65-F5344CB8AC3E}">
        <p14:creationId xmlns:p14="http://schemas.microsoft.com/office/powerpoint/2010/main" val="266453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en-US"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Fare clic per modificare gli stili del testo dello schema</a:t>
            </a:r>
          </a:p>
        </p:txBody>
      </p:sp>
      <p:sp>
        <p:nvSpPr>
          <p:cNvPr id="4" name="Segnaposto data 3"/>
          <p:cNvSpPr>
            <a:spLocks noGrp="1"/>
          </p:cNvSpPr>
          <p:nvPr>
            <p:ph type="dt" sz="half" idx="10"/>
          </p:nvPr>
        </p:nvSpPr>
        <p:spPr/>
        <p:txBody>
          <a:bodyPr/>
          <a:lstStyle/>
          <a:p>
            <a:fld id="{06EE3A24-0AED-3A44-AE71-FE575D1DAB42}" type="datetimeFigureOut">
              <a:rPr lang="it-IT" smtClean="0"/>
              <a:t>3/25/14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96D845C-30B3-1A4B-B158-C3BF930FE4DE}" type="slidenum">
              <a:rPr lang="it-IT" smtClean="0"/>
              <a:t>‹n.›</a:t>
            </a:fld>
            <a:endParaRPr lang="it-IT"/>
          </a:p>
        </p:txBody>
      </p:sp>
    </p:spTree>
    <p:extLst>
      <p:ext uri="{BB962C8B-B14F-4D97-AF65-F5344CB8AC3E}">
        <p14:creationId xmlns:p14="http://schemas.microsoft.com/office/powerpoint/2010/main" val="347848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Segnaposto data 4"/>
          <p:cNvSpPr>
            <a:spLocks noGrp="1"/>
          </p:cNvSpPr>
          <p:nvPr>
            <p:ph type="dt" sz="half" idx="10"/>
          </p:nvPr>
        </p:nvSpPr>
        <p:spPr/>
        <p:txBody>
          <a:bodyPr/>
          <a:lstStyle/>
          <a:p>
            <a:fld id="{06EE3A24-0AED-3A44-AE71-FE575D1DAB42}" type="datetimeFigureOut">
              <a:rPr lang="it-IT" smtClean="0"/>
              <a:t>3/25/14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96D845C-30B3-1A4B-B158-C3BF930FE4DE}" type="slidenum">
              <a:rPr lang="it-IT" smtClean="0"/>
              <a:t>‹n.›</a:t>
            </a:fld>
            <a:endParaRPr lang="it-IT"/>
          </a:p>
        </p:txBody>
      </p:sp>
    </p:spTree>
    <p:extLst>
      <p:ext uri="{BB962C8B-B14F-4D97-AF65-F5344CB8AC3E}">
        <p14:creationId xmlns:p14="http://schemas.microsoft.com/office/powerpoint/2010/main" val="4281757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en-US"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7" name="Segnaposto data 6"/>
          <p:cNvSpPr>
            <a:spLocks noGrp="1"/>
          </p:cNvSpPr>
          <p:nvPr>
            <p:ph type="dt" sz="half" idx="10"/>
          </p:nvPr>
        </p:nvSpPr>
        <p:spPr/>
        <p:txBody>
          <a:bodyPr/>
          <a:lstStyle/>
          <a:p>
            <a:fld id="{06EE3A24-0AED-3A44-AE71-FE575D1DAB42}" type="datetimeFigureOut">
              <a:rPr lang="it-IT" smtClean="0"/>
              <a:t>3/25/14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196D845C-30B3-1A4B-B158-C3BF930FE4DE}" type="slidenum">
              <a:rPr lang="it-IT" smtClean="0"/>
              <a:t>‹n.›</a:t>
            </a:fld>
            <a:endParaRPr lang="it-IT"/>
          </a:p>
        </p:txBody>
      </p:sp>
    </p:spTree>
    <p:extLst>
      <p:ext uri="{BB962C8B-B14F-4D97-AF65-F5344CB8AC3E}">
        <p14:creationId xmlns:p14="http://schemas.microsoft.com/office/powerpoint/2010/main" val="2934751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data 2"/>
          <p:cNvSpPr>
            <a:spLocks noGrp="1"/>
          </p:cNvSpPr>
          <p:nvPr>
            <p:ph type="dt" sz="half" idx="10"/>
          </p:nvPr>
        </p:nvSpPr>
        <p:spPr/>
        <p:txBody>
          <a:bodyPr/>
          <a:lstStyle/>
          <a:p>
            <a:fld id="{06EE3A24-0AED-3A44-AE71-FE575D1DAB42}" type="datetimeFigureOut">
              <a:rPr lang="it-IT" smtClean="0"/>
              <a:t>3/25/14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96D845C-30B3-1A4B-B158-C3BF930FE4DE}" type="slidenum">
              <a:rPr lang="it-IT" smtClean="0"/>
              <a:t>‹n.›</a:t>
            </a:fld>
            <a:endParaRPr lang="it-IT"/>
          </a:p>
        </p:txBody>
      </p:sp>
    </p:spTree>
    <p:extLst>
      <p:ext uri="{BB962C8B-B14F-4D97-AF65-F5344CB8AC3E}">
        <p14:creationId xmlns:p14="http://schemas.microsoft.com/office/powerpoint/2010/main" val="465986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6EE3A24-0AED-3A44-AE71-FE575D1DAB42}" type="datetimeFigureOut">
              <a:rPr lang="it-IT" smtClean="0"/>
              <a:t>3/25/14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196D845C-30B3-1A4B-B158-C3BF930FE4DE}" type="slidenum">
              <a:rPr lang="it-IT" smtClean="0"/>
              <a:t>‹n.›</a:t>
            </a:fld>
            <a:endParaRPr lang="it-IT"/>
          </a:p>
        </p:txBody>
      </p:sp>
    </p:spTree>
    <p:extLst>
      <p:ext uri="{BB962C8B-B14F-4D97-AF65-F5344CB8AC3E}">
        <p14:creationId xmlns:p14="http://schemas.microsoft.com/office/powerpoint/2010/main" val="2517950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en-US"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Fare clic per modificare gli stili del testo dello schema</a:t>
            </a:r>
          </a:p>
        </p:txBody>
      </p:sp>
      <p:sp>
        <p:nvSpPr>
          <p:cNvPr id="5" name="Segnaposto data 4"/>
          <p:cNvSpPr>
            <a:spLocks noGrp="1"/>
          </p:cNvSpPr>
          <p:nvPr>
            <p:ph type="dt" sz="half" idx="10"/>
          </p:nvPr>
        </p:nvSpPr>
        <p:spPr/>
        <p:txBody>
          <a:bodyPr/>
          <a:lstStyle/>
          <a:p>
            <a:fld id="{06EE3A24-0AED-3A44-AE71-FE575D1DAB42}" type="datetimeFigureOut">
              <a:rPr lang="it-IT" smtClean="0"/>
              <a:t>3/25/14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96D845C-30B3-1A4B-B158-C3BF930FE4DE}" type="slidenum">
              <a:rPr lang="it-IT" smtClean="0"/>
              <a:t>‹n.›</a:t>
            </a:fld>
            <a:endParaRPr lang="it-IT"/>
          </a:p>
        </p:txBody>
      </p:sp>
    </p:spTree>
    <p:extLst>
      <p:ext uri="{BB962C8B-B14F-4D97-AF65-F5344CB8AC3E}">
        <p14:creationId xmlns:p14="http://schemas.microsoft.com/office/powerpoint/2010/main" val="1306714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en-US"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Fare clic per modificare gli stili del testo dello schema</a:t>
            </a:r>
          </a:p>
        </p:txBody>
      </p:sp>
      <p:sp>
        <p:nvSpPr>
          <p:cNvPr id="5" name="Segnaposto data 4"/>
          <p:cNvSpPr>
            <a:spLocks noGrp="1"/>
          </p:cNvSpPr>
          <p:nvPr>
            <p:ph type="dt" sz="half" idx="10"/>
          </p:nvPr>
        </p:nvSpPr>
        <p:spPr/>
        <p:txBody>
          <a:bodyPr/>
          <a:lstStyle/>
          <a:p>
            <a:fld id="{06EE3A24-0AED-3A44-AE71-FE575D1DAB42}" type="datetimeFigureOut">
              <a:rPr lang="it-IT" smtClean="0"/>
              <a:t>3/25/14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96D845C-30B3-1A4B-B158-C3BF930FE4DE}" type="slidenum">
              <a:rPr lang="it-IT" smtClean="0"/>
              <a:t>‹n.›</a:t>
            </a:fld>
            <a:endParaRPr lang="it-IT"/>
          </a:p>
        </p:txBody>
      </p:sp>
    </p:spTree>
    <p:extLst>
      <p:ext uri="{BB962C8B-B14F-4D97-AF65-F5344CB8AC3E}">
        <p14:creationId xmlns:p14="http://schemas.microsoft.com/office/powerpoint/2010/main" val="1100881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EE3A24-0AED-3A44-AE71-FE575D1DAB42}" type="datetimeFigureOut">
              <a:rPr lang="it-IT" smtClean="0"/>
              <a:t>3/25/14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6D845C-30B3-1A4B-B158-C3BF930FE4DE}" type="slidenum">
              <a:rPr lang="it-IT" smtClean="0"/>
              <a:t>‹n.›</a:t>
            </a:fld>
            <a:endParaRPr lang="it-IT"/>
          </a:p>
        </p:txBody>
      </p:sp>
    </p:spTree>
    <p:extLst>
      <p:ext uri="{BB962C8B-B14F-4D97-AF65-F5344CB8AC3E}">
        <p14:creationId xmlns:p14="http://schemas.microsoft.com/office/powerpoint/2010/main" val="2295059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8.bin"/><Relationship Id="rId5" Type="http://schemas.openxmlformats.org/officeDocument/2006/relationships/image" Target="../media/image12.emf"/><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9.bin"/><Relationship Id="rId5" Type="http://schemas.openxmlformats.org/officeDocument/2006/relationships/image" Target="../media/image13.emf"/><Relationship Id="rId1" Type="http://schemas.openxmlformats.org/officeDocument/2006/relationships/vmlDrawing" Target="../drawings/vmlDrawing6.vml"/><Relationship Id="rId2"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15.png"/><Relationship Id="rId5" Type="http://schemas.openxmlformats.org/officeDocument/2006/relationships/oleObject" Target="../embeddings/oleObject10.bin"/><Relationship Id="rId6" Type="http://schemas.openxmlformats.org/officeDocument/2006/relationships/image" Target="../media/image14.emf"/><Relationship Id="rId1" Type="http://schemas.openxmlformats.org/officeDocument/2006/relationships/vmlDrawing" Target="../drawings/vmlDrawing7.vml"/><Relationship Id="rId2"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11.bin"/><Relationship Id="rId5" Type="http://schemas.openxmlformats.org/officeDocument/2006/relationships/image" Target="../media/image16.emf"/><Relationship Id="rId6" Type="http://schemas.openxmlformats.org/officeDocument/2006/relationships/image" Target="../media/image17.jpeg"/><Relationship Id="rId1" Type="http://schemas.openxmlformats.org/officeDocument/2006/relationships/vmlDrawing" Target="../drawings/vmlDrawing8.vml"/><Relationship Id="rId2"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12.bin"/><Relationship Id="rId5" Type="http://schemas.openxmlformats.org/officeDocument/2006/relationships/oleObject" Target="../embeddings/Documento_di_Microsoft_Word_97_-_20042.doc"/><Relationship Id="rId6" Type="http://schemas.openxmlformats.org/officeDocument/2006/relationships/image" Target="../media/image20.emf"/><Relationship Id="rId7" Type="http://schemas.openxmlformats.org/officeDocument/2006/relationships/image" Target="../media/image21.png"/><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13.bin"/><Relationship Id="rId5" Type="http://schemas.openxmlformats.org/officeDocument/2006/relationships/oleObject" Target="../embeddings/Documento_di_Microsoft_Word_97_-_20043.doc"/><Relationship Id="rId6" Type="http://schemas.openxmlformats.org/officeDocument/2006/relationships/image" Target="../media/image23.emf"/><Relationship Id="rId1" Type="http://schemas.openxmlformats.org/officeDocument/2006/relationships/vmlDrawing" Target="../drawings/vmlDrawing10.vml"/><Relationship Id="rId2"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14.bin"/><Relationship Id="rId5" Type="http://schemas.openxmlformats.org/officeDocument/2006/relationships/oleObject" Target="../embeddings/Documento_di_Microsoft_Word_97_-_20044.doc"/><Relationship Id="rId6" Type="http://schemas.openxmlformats.org/officeDocument/2006/relationships/image" Target="../media/image24.emf"/><Relationship Id="rId1" Type="http://schemas.openxmlformats.org/officeDocument/2006/relationships/vmlDrawing" Target="../drawings/vmlDrawing11.vml"/><Relationship Id="rId2"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6.xml"/><Relationship Id="rId5" Type="http://schemas.openxmlformats.org/officeDocument/2006/relationships/image" Target="../media/image37.png"/><Relationship Id="rId1" Type="http://schemas.microsoft.com/office/2007/relationships/media" Target="file://localhost/Users/danilogiulietti/Agosto%202013/MacBookPro3,1/Documents/PRESENTAZIONI%20NOSTRE/presentazioni-11/seminario%20LNS/BO_FLAME.mpg" TargetMode="External"/><Relationship Id="rId2" Type="http://schemas.openxmlformats.org/officeDocument/2006/relationships/video" Target="file://localhost/Users/danilogiulietti/Agosto%202013/MacBookPro3,1/Documents/PRESENTAZIONI%20NOSTRE/presentazioni-11/seminario%20LNS/BO_FLAME.mp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15.bin"/><Relationship Id="rId5" Type="http://schemas.openxmlformats.org/officeDocument/2006/relationships/image" Target="../media/image43.emf"/><Relationship Id="rId6" Type="http://schemas.openxmlformats.org/officeDocument/2006/relationships/oleObject" Target="../embeddings/oleObject16.bin"/><Relationship Id="rId7" Type="http://schemas.openxmlformats.org/officeDocument/2006/relationships/image" Target="../media/image44.e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17.bin"/><Relationship Id="rId5" Type="http://schemas.openxmlformats.org/officeDocument/2006/relationships/image" Target="../media/image48.e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oleObject" Target="../embeddings/oleObject18.bin"/><Relationship Id="rId5" Type="http://schemas.openxmlformats.org/officeDocument/2006/relationships/image" Target="../media/image49.emf"/><Relationship Id="rId1" Type="http://schemas.openxmlformats.org/officeDocument/2006/relationships/vmlDrawing" Target="../drawings/vmlDrawing14.vml"/><Relationship Id="rId2"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 Id="rId3" Type="http://schemas.openxmlformats.org/officeDocument/2006/relationships/image" Target="../media/image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54.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oleObject" Target="../embeddings/Documento_di_Microsoft_Word_97_-_20041.doc"/><Relationship Id="rId6" Type="http://schemas.openxmlformats.org/officeDocument/2006/relationships/image" Target="../media/image4.e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36.png"/><Relationship Id="rId5" Type="http://schemas.openxmlformats.org/officeDocument/2006/relationships/image" Target="../media/image58.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oleObject" Target="../embeddings/oleObject19.bin"/><Relationship Id="rId5" Type="http://schemas.openxmlformats.org/officeDocument/2006/relationships/image" Target="../media/image59.emf"/><Relationship Id="rId1" Type="http://schemas.openxmlformats.org/officeDocument/2006/relationships/vmlDrawing" Target="../drawings/vmlDrawing15.vml"/><Relationship Id="rId2"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oleObject" Target="../embeddings/oleObject20.bin"/><Relationship Id="rId5" Type="http://schemas.openxmlformats.org/officeDocument/2006/relationships/image" Target="../media/image60.emf"/><Relationship Id="rId6" Type="http://schemas.openxmlformats.org/officeDocument/2006/relationships/oleObject" Target="../embeddings/oleObject21.bin"/><Relationship Id="rId7" Type="http://schemas.openxmlformats.org/officeDocument/2006/relationships/image" Target="../media/image61.emf"/><Relationship Id="rId8" Type="http://schemas.openxmlformats.org/officeDocument/2006/relationships/oleObject" Target="../embeddings/oleObject22.bin"/><Relationship Id="rId9" Type="http://schemas.openxmlformats.org/officeDocument/2006/relationships/oleObject" Target="../embeddings/Documento_di_Microsoft_Word_97_-_20045.doc"/><Relationship Id="rId10" Type="http://schemas.openxmlformats.org/officeDocument/2006/relationships/image" Target="../media/image62.emf"/><Relationship Id="rId1" Type="http://schemas.openxmlformats.org/officeDocument/2006/relationships/vmlDrawing" Target="../drawings/vmlDrawing16.vml"/><Relationship Id="rId2"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2.bin"/><Relationship Id="rId5" Type="http://schemas.openxmlformats.org/officeDocument/2006/relationships/image" Target="../media/image5.emf"/><Relationship Id="rId6" Type="http://schemas.openxmlformats.org/officeDocument/2006/relationships/oleObject" Target="../embeddings/oleObject3.bin"/><Relationship Id="rId7" Type="http://schemas.openxmlformats.org/officeDocument/2006/relationships/image" Target="../media/image6.emf"/><Relationship Id="rId8" Type="http://schemas.openxmlformats.org/officeDocument/2006/relationships/oleObject" Target="../embeddings/oleObject4.bin"/><Relationship Id="rId9" Type="http://schemas.openxmlformats.org/officeDocument/2006/relationships/image" Target="../media/image7.emf"/><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5.bin"/><Relationship Id="rId5" Type="http://schemas.openxmlformats.org/officeDocument/2006/relationships/image" Target="../media/image8.emf"/><Relationship Id="rId6" Type="http://schemas.openxmlformats.org/officeDocument/2006/relationships/oleObject" Target="../embeddings/oleObject6.bin"/><Relationship Id="rId7" Type="http://schemas.openxmlformats.org/officeDocument/2006/relationships/image" Target="../media/image9.emf"/><Relationship Id="rId1" Type="http://schemas.openxmlformats.org/officeDocument/2006/relationships/vmlDrawing" Target="../drawings/vmlDrawing3.vml"/><Relationship Id="rId2"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7.bin"/><Relationship Id="rId5" Type="http://schemas.openxmlformats.org/officeDocument/2006/relationships/image" Target="../media/image11.emf"/><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piè di pagina 3"/>
          <p:cNvSpPr>
            <a:spLocks noGrp="1"/>
          </p:cNvSpPr>
          <p:nvPr>
            <p:ph type="ftr" sz="quarter" idx="11"/>
          </p:nvPr>
        </p:nvSpPr>
        <p:spPr/>
        <p:txBody>
          <a:bodyPr/>
          <a:lstStyle/>
          <a:p>
            <a:pPr>
              <a:defRPr/>
            </a:pPr>
            <a:r>
              <a:rPr lang="it-IT" dirty="0" smtClean="0"/>
              <a:t>Pisa 25.03.2014</a:t>
            </a:r>
            <a:endParaRPr lang="it-IT" dirty="0"/>
          </a:p>
        </p:txBody>
      </p:sp>
      <p:sp>
        <p:nvSpPr>
          <p:cNvPr id="8" name="Segnaposto numero diapositiva 4"/>
          <p:cNvSpPr>
            <a:spLocks noGrp="1"/>
          </p:cNvSpPr>
          <p:nvPr>
            <p:ph type="sldNum" sz="quarter" idx="12"/>
          </p:nvPr>
        </p:nvSpPr>
        <p:spPr/>
        <p:txBody>
          <a:bodyPr/>
          <a:lstStyle/>
          <a:p>
            <a:pPr>
              <a:defRPr/>
            </a:pPr>
            <a:fld id="{CC2493DB-091D-854F-BA12-0102A1D3E622}" type="slidenum">
              <a:rPr lang="it-IT"/>
              <a:pPr>
                <a:defRPr/>
              </a:pPr>
              <a:t>1</a:t>
            </a:fld>
            <a:endParaRPr lang="it-IT"/>
          </a:p>
        </p:txBody>
      </p:sp>
      <p:sp>
        <p:nvSpPr>
          <p:cNvPr id="38914" name="Rectangle 2"/>
          <p:cNvSpPr>
            <a:spLocks noGrp="1" noChangeArrowheads="1"/>
          </p:cNvSpPr>
          <p:nvPr>
            <p:ph type="title"/>
          </p:nvPr>
        </p:nvSpPr>
        <p:spPr>
          <a:xfrm>
            <a:off x="228600" y="228600"/>
            <a:ext cx="8305800" cy="1905000"/>
          </a:xfrm>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rgbClr val="CCECFF"/>
                </a:solidFill>
                <a:miter lim="800000"/>
                <a:headEnd/>
                <a:tailEnd/>
              </a14:hiddenLine>
            </a:ext>
          </a:extLst>
        </p:spPr>
        <p:txBody>
          <a:bodyPr/>
          <a:lstStyle/>
          <a:p>
            <a:pPr eaLnBrk="1" hangingPunct="1">
              <a:defRPr/>
            </a:pPr>
            <a:r>
              <a:rPr lang="it-IT" sz="3200" b="1" dirty="0"/>
              <a:t>Nuove Tecniche di Accelerazione basate su plasmi prodotti da laser</a:t>
            </a:r>
            <a:endParaRPr lang="en-GB" b="1" dirty="0" smtClean="0">
              <a:solidFill>
                <a:schemeClr val="tx1"/>
              </a:solidFill>
              <a:cs typeface="+mj-cs"/>
            </a:endParaRPr>
          </a:p>
        </p:txBody>
      </p:sp>
      <p:sp>
        <p:nvSpPr>
          <p:cNvPr id="38915" name="Rectangle 3"/>
          <p:cNvSpPr>
            <a:spLocks noChangeArrowheads="1"/>
          </p:cNvSpPr>
          <p:nvPr/>
        </p:nvSpPr>
        <p:spPr bwMode="auto">
          <a:xfrm>
            <a:off x="381000" y="2514600"/>
            <a:ext cx="8077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he-IL" sz="2800" b="1" i="1" dirty="0">
                <a:solidFill>
                  <a:schemeClr val="accent2"/>
                </a:solidFill>
                <a:latin typeface="Times" charset="0"/>
                <a:cs typeface="Times New Roman" charset="0"/>
              </a:rPr>
              <a:t>Danilo Giulietti</a:t>
            </a:r>
          </a:p>
        </p:txBody>
      </p:sp>
      <p:sp>
        <p:nvSpPr>
          <p:cNvPr id="38916" name="Rectangle 4"/>
          <p:cNvSpPr>
            <a:spLocks noChangeArrowheads="1"/>
          </p:cNvSpPr>
          <p:nvPr/>
        </p:nvSpPr>
        <p:spPr bwMode="auto">
          <a:xfrm>
            <a:off x="1600200" y="2997200"/>
            <a:ext cx="5867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it-IT" sz="2000" b="1" i="1" dirty="0">
                <a:solidFill>
                  <a:schemeClr val="accent2"/>
                </a:solidFill>
                <a:latin typeface="Times" charset="0"/>
                <a:cs typeface="Times New Roman" charset="0"/>
              </a:rPr>
              <a:t>Dipartimento di Fisica dell</a:t>
            </a:r>
            <a:r>
              <a:rPr lang="it-IT" sz="2000" b="1" i="1" dirty="0">
                <a:solidFill>
                  <a:schemeClr val="accent2"/>
                </a:solidFill>
                <a:latin typeface="Palatino Linotype"/>
                <a:cs typeface="Times New Roman" charset="0"/>
              </a:rPr>
              <a:t>’</a:t>
            </a:r>
            <a:r>
              <a:rPr lang="it-IT" sz="2000" b="1" i="1" dirty="0">
                <a:solidFill>
                  <a:schemeClr val="accent2"/>
                </a:solidFill>
                <a:latin typeface="Times" charset="0"/>
                <a:cs typeface="Times New Roman" charset="0"/>
              </a:rPr>
              <a:t>Università e INFN, Pisa.</a:t>
            </a:r>
          </a:p>
        </p:txBody>
      </p:sp>
      <p:pic>
        <p:nvPicPr>
          <p:cNvPr id="15367" name="Picture 6" descr="front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508952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000" y="5149850"/>
            <a:ext cx="1497013"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4669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2400" y="76200"/>
            <a:ext cx="8839200" cy="990600"/>
          </a:xfrm>
          <a:solidFill>
            <a:srgbClr val="9EFF5E"/>
          </a:solidFill>
        </p:spPr>
        <p:txBody>
          <a:bodyPr>
            <a:normAutofit fontScale="90000"/>
          </a:bodyPr>
          <a:lstStyle/>
          <a:p>
            <a:pPr eaLnBrk="1" hangingPunct="1">
              <a:defRPr/>
            </a:pPr>
            <a:r>
              <a:rPr lang="en-GB" sz="3200" b="1" dirty="0" smtClean="0">
                <a:cs typeface="+mj-cs"/>
              </a:rPr>
              <a:t>ELECTRON PLASMA WAVE  EXCITATION BY PONDEROMOTIVE FORCES (1)</a:t>
            </a:r>
            <a:endParaRPr lang="en-GB" dirty="0" smtClean="0">
              <a:cs typeface="+mj-cs"/>
            </a:endParaRPr>
          </a:p>
        </p:txBody>
      </p:sp>
      <p:graphicFrame>
        <p:nvGraphicFramePr>
          <p:cNvPr id="32771" name="Object 3"/>
          <p:cNvGraphicFramePr>
            <a:graphicFrameLocks noChangeAspect="1"/>
          </p:cNvGraphicFramePr>
          <p:nvPr/>
        </p:nvGraphicFramePr>
        <p:xfrm>
          <a:off x="381000" y="990600"/>
          <a:ext cx="4964113" cy="5462588"/>
        </p:xfrm>
        <a:graphic>
          <a:graphicData uri="http://schemas.openxmlformats.org/presentationml/2006/ole">
            <mc:AlternateContent xmlns:mc="http://schemas.openxmlformats.org/markup-compatibility/2006">
              <mc:Choice xmlns:v="urn:schemas-microsoft-com:vml" Requires="v">
                <p:oleObj spid="_x0000_s18459" name="Equation" r:id="rId4" imgW="1892300" imgH="2082800" progId="Equation.3">
                  <p:embed/>
                </p:oleObj>
              </mc:Choice>
              <mc:Fallback>
                <p:oleObj name="Equation" r:id="rId4" imgW="1892300" imgH="2082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990600"/>
                        <a:ext cx="4964113" cy="546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6020" name="Text Box 4"/>
          <p:cNvSpPr txBox="1">
            <a:spLocks noChangeArrowheads="1"/>
          </p:cNvSpPr>
          <p:nvPr/>
        </p:nvSpPr>
        <p:spPr bwMode="auto">
          <a:xfrm>
            <a:off x="5486400" y="2057400"/>
            <a:ext cx="3429000" cy="457200"/>
          </a:xfrm>
          <a:prstGeom prst="rect">
            <a:avLst/>
          </a:prstGeom>
          <a:solidFill>
            <a:srgbClr val="FFFF00"/>
          </a:solidFill>
          <a:ln>
            <a:noFill/>
          </a:ln>
          <a:effectLst/>
          <a:extLst/>
        </p:spPr>
        <p:txBody>
          <a:bodyPr>
            <a:spAutoFit/>
          </a:bodyPr>
          <a:lstStyle/>
          <a:p>
            <a:pPr>
              <a:spcBef>
                <a:spcPct val="50000"/>
              </a:spcBef>
              <a:defRPr/>
            </a:pPr>
            <a:r>
              <a:rPr lang="en-GB" dirty="0">
                <a:solidFill>
                  <a:srgbClr val="FF3300"/>
                </a:solidFill>
                <a:cs typeface="+mn-cs"/>
              </a:rPr>
              <a:t>non relativistic intensities</a:t>
            </a:r>
          </a:p>
        </p:txBody>
      </p:sp>
      <p:sp>
        <p:nvSpPr>
          <p:cNvPr id="86021" name="Text Box 5"/>
          <p:cNvSpPr txBox="1">
            <a:spLocks noChangeArrowheads="1"/>
          </p:cNvSpPr>
          <p:nvPr/>
        </p:nvSpPr>
        <p:spPr bwMode="auto">
          <a:xfrm>
            <a:off x="4267200" y="4419600"/>
            <a:ext cx="3429000" cy="457200"/>
          </a:xfrm>
          <a:prstGeom prst="rect">
            <a:avLst/>
          </a:prstGeom>
          <a:solidFill>
            <a:srgbClr val="FFFF00"/>
          </a:solidFill>
          <a:ln>
            <a:noFill/>
          </a:ln>
          <a:effectLst/>
          <a:extLst/>
        </p:spPr>
        <p:txBody>
          <a:bodyPr>
            <a:spAutoFit/>
          </a:bodyPr>
          <a:lstStyle/>
          <a:p>
            <a:pPr>
              <a:spcBef>
                <a:spcPct val="50000"/>
              </a:spcBef>
              <a:defRPr/>
            </a:pPr>
            <a:r>
              <a:rPr lang="en-GB">
                <a:solidFill>
                  <a:srgbClr val="FF3300"/>
                </a:solidFill>
                <a:cs typeface="+mn-cs"/>
              </a:rPr>
              <a:t> relativistic intensities</a:t>
            </a:r>
          </a:p>
        </p:txBody>
      </p:sp>
      <p:sp>
        <p:nvSpPr>
          <p:cNvPr id="86022" name="Text Box 6"/>
          <p:cNvSpPr txBox="1">
            <a:spLocks noChangeArrowheads="1"/>
          </p:cNvSpPr>
          <p:nvPr/>
        </p:nvSpPr>
        <p:spPr bwMode="auto">
          <a:xfrm>
            <a:off x="3733800" y="5638800"/>
            <a:ext cx="4876800" cy="822325"/>
          </a:xfrm>
          <a:prstGeom prst="rect">
            <a:avLst/>
          </a:prstGeom>
          <a:solidFill>
            <a:srgbClr val="FFFF00"/>
          </a:solidFill>
          <a:ln>
            <a:noFill/>
          </a:ln>
          <a:effectLst/>
          <a:extLst/>
        </p:spPr>
        <p:txBody>
          <a:bodyPr>
            <a:spAutoFit/>
          </a:bodyPr>
          <a:lstStyle/>
          <a:p>
            <a:pPr>
              <a:spcBef>
                <a:spcPct val="50000"/>
              </a:spcBef>
              <a:defRPr/>
            </a:pPr>
            <a:r>
              <a:rPr lang="en-GB" dirty="0">
                <a:solidFill>
                  <a:srgbClr val="FF3300"/>
                </a:solidFill>
                <a:cs typeface="+mn-cs"/>
              </a:rPr>
              <a:t>the excited E.P.W. phase velocity equals the </a:t>
            </a:r>
            <a:r>
              <a:rPr lang="en-GB" dirty="0" err="1">
                <a:solidFill>
                  <a:srgbClr val="FF3300"/>
                </a:solidFill>
                <a:cs typeface="+mn-cs"/>
              </a:rPr>
              <a:t>e.m</a:t>
            </a:r>
            <a:r>
              <a:rPr lang="en-GB" dirty="0">
                <a:solidFill>
                  <a:srgbClr val="FF3300"/>
                </a:solidFill>
                <a:cs typeface="+mn-cs"/>
              </a:rPr>
              <a:t>. wave group velocity</a:t>
            </a:r>
            <a:r>
              <a:rPr lang="en-GB" dirty="0">
                <a:cs typeface="+mn-cs"/>
              </a:rPr>
              <a:t> </a:t>
            </a:r>
          </a:p>
        </p:txBody>
      </p:sp>
    </p:spTree>
    <p:extLst>
      <p:ext uri="{BB962C8B-B14F-4D97-AF65-F5344CB8AC3E}">
        <p14:creationId xmlns:p14="http://schemas.microsoft.com/office/powerpoint/2010/main" val="2490278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152400" y="76200"/>
            <a:ext cx="8839200" cy="990600"/>
          </a:xfrm>
          <a:solidFill>
            <a:srgbClr val="9EFF5E"/>
          </a:solidFill>
        </p:spPr>
        <p:txBody>
          <a:bodyPr>
            <a:normAutofit fontScale="90000"/>
          </a:bodyPr>
          <a:lstStyle/>
          <a:p>
            <a:pPr eaLnBrk="1" hangingPunct="1">
              <a:defRPr/>
            </a:pPr>
            <a:r>
              <a:rPr lang="en-GB" sz="3200" b="1" dirty="0" smtClean="0">
                <a:cs typeface="+mj-cs"/>
              </a:rPr>
              <a:t>ELECTRON PLASMA WAVE  EXCITATION BY PONDEROMOTIVE FORCES (2)</a:t>
            </a:r>
            <a:endParaRPr lang="en-GB" dirty="0" smtClean="0">
              <a:cs typeface="+mj-cs"/>
            </a:endParaRPr>
          </a:p>
        </p:txBody>
      </p:sp>
      <p:sp>
        <p:nvSpPr>
          <p:cNvPr id="201736" name="Text Box 8"/>
          <p:cNvSpPr txBox="1">
            <a:spLocks noChangeArrowheads="1"/>
          </p:cNvSpPr>
          <p:nvPr/>
        </p:nvSpPr>
        <p:spPr bwMode="auto">
          <a:xfrm>
            <a:off x="1143000" y="2362200"/>
            <a:ext cx="3155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GB">
              <a:cs typeface="+mn-cs"/>
            </a:endParaRPr>
          </a:p>
        </p:txBody>
      </p:sp>
      <p:graphicFrame>
        <p:nvGraphicFramePr>
          <p:cNvPr id="34820" name="Object 11"/>
          <p:cNvGraphicFramePr>
            <a:graphicFrameLocks noChangeAspect="1"/>
          </p:cNvGraphicFramePr>
          <p:nvPr/>
        </p:nvGraphicFramePr>
        <p:xfrm>
          <a:off x="684213" y="1974850"/>
          <a:ext cx="7588250" cy="3830638"/>
        </p:xfrm>
        <a:graphic>
          <a:graphicData uri="http://schemas.openxmlformats.org/presentationml/2006/ole">
            <mc:AlternateContent xmlns:mc="http://schemas.openxmlformats.org/markup-compatibility/2006">
              <mc:Choice xmlns:v="urn:schemas-microsoft-com:vml" Requires="v">
                <p:oleObj spid="_x0000_s20507" name="Equation" r:id="rId4" imgW="3276600" imgH="1498600" progId="Equation.3">
                  <p:embed/>
                </p:oleObj>
              </mc:Choice>
              <mc:Fallback>
                <p:oleObj name="Equation" r:id="rId4" imgW="3276600" imgH="149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1974850"/>
                        <a:ext cx="7588250" cy="3830638"/>
                      </a:xfrm>
                      <a:prstGeom prst="rect">
                        <a:avLst/>
                      </a:prstGeom>
                      <a:solidFill>
                        <a:srgbClr val="FFE9A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42704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228600" y="228600"/>
            <a:ext cx="8763000" cy="609600"/>
          </a:xfrm>
          <a:solidFill>
            <a:srgbClr val="FFFF00"/>
          </a:solidFill>
        </p:spPr>
        <p:txBody>
          <a:bodyPr/>
          <a:lstStyle/>
          <a:p>
            <a:pPr eaLnBrk="1" hangingPunct="1">
              <a:defRPr/>
            </a:pPr>
            <a:r>
              <a:rPr lang="it-IT" sz="2800" b="1" dirty="0" smtClean="0">
                <a:cs typeface="+mj-cs"/>
              </a:rPr>
              <a:t>E.P.W. EXCITATION BY LASER WAKE FIELD</a:t>
            </a:r>
            <a:endParaRPr lang="it-IT" b="1" dirty="0" smtClean="0">
              <a:cs typeface="+mj-cs"/>
            </a:endParaRPr>
          </a:p>
        </p:txBody>
      </p:sp>
      <p:pic>
        <p:nvPicPr>
          <p:cNvPr id="368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143000"/>
            <a:ext cx="53467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ext Box 4"/>
          <p:cNvSpPr txBox="1">
            <a:spLocks noChangeArrowheads="1"/>
          </p:cNvSpPr>
          <p:nvPr/>
        </p:nvSpPr>
        <p:spPr bwMode="auto">
          <a:xfrm>
            <a:off x="1981200" y="2071688"/>
            <a:ext cx="838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800">
                <a:cs typeface="+mn-cs"/>
              </a:rPr>
              <a:t>E.P.W.</a:t>
            </a:r>
            <a:endParaRPr lang="it-IT">
              <a:cs typeface="+mn-cs"/>
            </a:endParaRPr>
          </a:p>
        </p:txBody>
      </p:sp>
      <p:sp>
        <p:nvSpPr>
          <p:cNvPr id="88070" name="Line 6"/>
          <p:cNvSpPr>
            <a:spLocks noChangeShapeType="1"/>
          </p:cNvSpPr>
          <p:nvPr/>
        </p:nvSpPr>
        <p:spPr bwMode="auto">
          <a:xfrm>
            <a:off x="6172200" y="2438400"/>
            <a:ext cx="990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88071" name="Line 7"/>
          <p:cNvSpPr>
            <a:spLocks noChangeShapeType="1"/>
          </p:cNvSpPr>
          <p:nvPr/>
        </p:nvSpPr>
        <p:spPr bwMode="auto">
          <a:xfrm>
            <a:off x="6324600" y="1752600"/>
            <a:ext cx="5334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88073" name="Text Box 9"/>
          <p:cNvSpPr txBox="1">
            <a:spLocks noChangeArrowheads="1"/>
          </p:cNvSpPr>
          <p:nvPr/>
        </p:nvSpPr>
        <p:spPr bwMode="auto">
          <a:xfrm>
            <a:off x="4635500" y="1233488"/>
            <a:ext cx="1308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800">
                <a:cs typeface="+mn-cs"/>
              </a:rPr>
              <a:t>second push</a:t>
            </a:r>
            <a:endParaRPr lang="it-IT">
              <a:cs typeface="+mn-cs"/>
            </a:endParaRPr>
          </a:p>
        </p:txBody>
      </p:sp>
      <p:sp>
        <p:nvSpPr>
          <p:cNvPr id="88074" name="Text Box 10"/>
          <p:cNvSpPr txBox="1">
            <a:spLocks noChangeArrowheads="1"/>
          </p:cNvSpPr>
          <p:nvPr/>
        </p:nvSpPr>
        <p:spPr bwMode="auto">
          <a:xfrm>
            <a:off x="6172200" y="1249363"/>
            <a:ext cx="1524000"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800">
                <a:cs typeface="+mn-cs"/>
              </a:rPr>
              <a:t>first push</a:t>
            </a:r>
            <a:endParaRPr lang="it-IT">
              <a:cs typeface="+mn-cs"/>
            </a:endParaRPr>
          </a:p>
          <a:p>
            <a:pPr>
              <a:defRPr/>
            </a:pPr>
            <a:endParaRPr lang="it-IT">
              <a:cs typeface="+mn-cs"/>
            </a:endParaRPr>
          </a:p>
        </p:txBody>
      </p:sp>
      <p:sp>
        <p:nvSpPr>
          <p:cNvPr id="88075" name="Text Box 11"/>
          <p:cNvSpPr txBox="1">
            <a:spLocks noChangeArrowheads="1"/>
          </p:cNvSpPr>
          <p:nvPr/>
        </p:nvSpPr>
        <p:spPr bwMode="auto">
          <a:xfrm>
            <a:off x="6019800" y="19050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a:cs typeface="+mn-cs"/>
              </a:rPr>
              <a:t>v</a:t>
            </a:r>
            <a:r>
              <a:rPr lang="it-IT" baseline="-25000">
                <a:cs typeface="+mn-cs"/>
              </a:rPr>
              <a:t>g</a:t>
            </a:r>
            <a:r>
              <a:rPr lang="it-IT">
                <a:cs typeface="+mn-cs"/>
              </a:rPr>
              <a:t> </a:t>
            </a:r>
            <a:r>
              <a:rPr lang="it-IT" baseline="-25000">
                <a:cs typeface="+mn-cs"/>
              </a:rPr>
              <a:t>LASER</a:t>
            </a:r>
            <a:endParaRPr lang="it-IT">
              <a:cs typeface="+mn-cs"/>
            </a:endParaRPr>
          </a:p>
        </p:txBody>
      </p:sp>
      <p:graphicFrame>
        <p:nvGraphicFramePr>
          <p:cNvPr id="36874" name="Object 12"/>
          <p:cNvGraphicFramePr>
            <a:graphicFrameLocks noChangeAspect="1"/>
          </p:cNvGraphicFramePr>
          <p:nvPr/>
        </p:nvGraphicFramePr>
        <p:xfrm>
          <a:off x="1477963" y="3838575"/>
          <a:ext cx="6188075" cy="2447925"/>
        </p:xfrm>
        <a:graphic>
          <a:graphicData uri="http://schemas.openxmlformats.org/presentationml/2006/ole">
            <mc:AlternateContent xmlns:mc="http://schemas.openxmlformats.org/markup-compatibility/2006">
              <mc:Choice xmlns:v="urn:schemas-microsoft-com:vml" Requires="v">
                <p:oleObj spid="_x0000_s22555" name="Equation" r:id="rId5" imgW="2857500" imgH="1130300" progId="Equation.3">
                  <p:embed/>
                </p:oleObj>
              </mc:Choice>
              <mc:Fallback>
                <p:oleObj name="Equation" r:id="rId5" imgW="2857500" imgH="1130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7963" y="3838575"/>
                        <a:ext cx="6188075" cy="2447925"/>
                      </a:xfrm>
                      <a:prstGeom prst="rect">
                        <a:avLst/>
                      </a:prstGeom>
                      <a:solidFill>
                        <a:srgbClr val="FFE9A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8077" name="Line 13"/>
          <p:cNvSpPr>
            <a:spLocks noChangeShapeType="1"/>
          </p:cNvSpPr>
          <p:nvPr/>
        </p:nvSpPr>
        <p:spPr bwMode="auto">
          <a:xfrm rot="-32298003">
            <a:off x="5410200" y="1752600"/>
            <a:ext cx="5334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Tree>
    <p:extLst>
      <p:ext uri="{BB962C8B-B14F-4D97-AF65-F5344CB8AC3E}">
        <p14:creationId xmlns:p14="http://schemas.microsoft.com/office/powerpoint/2010/main" val="3112818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228600" y="228600"/>
            <a:ext cx="8610600" cy="762000"/>
          </a:xfrm>
          <a:solidFill>
            <a:srgbClr val="9EFF5E"/>
          </a:solidFill>
        </p:spPr>
        <p:txBody>
          <a:bodyPr/>
          <a:lstStyle/>
          <a:p>
            <a:pPr eaLnBrk="1" hangingPunct="1">
              <a:defRPr/>
            </a:pPr>
            <a:r>
              <a:rPr lang="en-GB" sz="3200" b="1" dirty="0" smtClean="0">
                <a:cs typeface="+mj-cs"/>
              </a:rPr>
              <a:t>ELECTRON ACCELERATION IN E.P.W.</a:t>
            </a:r>
            <a:endParaRPr lang="en-GB" dirty="0" smtClean="0">
              <a:cs typeface="+mj-cs"/>
            </a:endParaRPr>
          </a:p>
        </p:txBody>
      </p:sp>
      <p:graphicFrame>
        <p:nvGraphicFramePr>
          <p:cNvPr id="38915" name="Object 4"/>
          <p:cNvGraphicFramePr>
            <a:graphicFrameLocks noChangeAspect="1"/>
          </p:cNvGraphicFramePr>
          <p:nvPr/>
        </p:nvGraphicFramePr>
        <p:xfrm>
          <a:off x="349250" y="3429000"/>
          <a:ext cx="8240713" cy="3211513"/>
        </p:xfrm>
        <a:graphic>
          <a:graphicData uri="http://schemas.openxmlformats.org/presentationml/2006/ole">
            <mc:AlternateContent xmlns:mc="http://schemas.openxmlformats.org/markup-compatibility/2006">
              <mc:Choice xmlns:v="urn:schemas-microsoft-com:vml" Requires="v">
                <p:oleObj spid="_x0000_s24603" name="Equation" r:id="rId4" imgW="6375400" imgH="2603500" progId="Equation.3">
                  <p:embed/>
                </p:oleObj>
              </mc:Choice>
              <mc:Fallback>
                <p:oleObj name="Equation" r:id="rId4" imgW="6375400" imgH="26035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0" y="3429000"/>
                        <a:ext cx="8240713" cy="3211513"/>
                      </a:xfrm>
                      <a:prstGeom prst="rect">
                        <a:avLst/>
                      </a:prstGeom>
                      <a:solidFill>
                        <a:srgbClr val="FFE9A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916" name="WordArt 5"/>
          <p:cNvSpPr>
            <a:spLocks noChangeArrowheads="1" noChangeShapeType="1" noTextEdit="1"/>
          </p:cNvSpPr>
          <p:nvPr/>
        </p:nvSpPr>
        <p:spPr bwMode="auto">
          <a:xfrm>
            <a:off x="533400" y="1277938"/>
            <a:ext cx="1689100" cy="855662"/>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it-IT" sz="3600" kern="10">
                <a:ln w="9525">
                  <a:round/>
                  <a:headEnd/>
                  <a:tailEnd/>
                </a:ln>
                <a:gradFill rotWithShape="1">
                  <a:gsLst>
                    <a:gs pos="0">
                      <a:srgbClr val="FFE701"/>
                    </a:gs>
                    <a:gs pos="100000">
                      <a:srgbClr val="FE3E02"/>
                    </a:gs>
                  </a:gsLst>
                  <a:lin ang="5400000" scaled="1"/>
                </a:gradFill>
                <a:latin typeface="Impact"/>
                <a:ea typeface="Impact"/>
                <a:cs typeface="Impact"/>
              </a:rPr>
              <a:t>1D MODEL</a:t>
            </a:r>
          </a:p>
        </p:txBody>
      </p:sp>
      <p:grpSp>
        <p:nvGrpSpPr>
          <p:cNvPr id="38917" name="Gruppo 1"/>
          <p:cNvGrpSpPr>
            <a:grpSpLocks/>
          </p:cNvGrpSpPr>
          <p:nvPr/>
        </p:nvGrpSpPr>
        <p:grpSpPr bwMode="auto">
          <a:xfrm>
            <a:off x="2771775" y="1125538"/>
            <a:ext cx="3173413" cy="2066925"/>
            <a:chOff x="4676006" y="1124744"/>
            <a:chExt cx="3172594" cy="2067711"/>
          </a:xfrm>
        </p:grpSpPr>
        <p:pic>
          <p:nvPicPr>
            <p:cNvPr id="389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1124744"/>
              <a:ext cx="3060576" cy="206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7" name="Text Box 7"/>
            <p:cNvSpPr txBox="1">
              <a:spLocks noChangeArrowheads="1"/>
            </p:cNvSpPr>
            <p:nvPr/>
          </p:nvSpPr>
          <p:spPr bwMode="auto">
            <a:xfrm>
              <a:off x="4676006" y="1675815"/>
              <a:ext cx="399947" cy="45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dirty="0">
                  <a:latin typeface="Symbol" charset="0"/>
                  <a:cs typeface="+mn-cs"/>
                </a:rPr>
                <a:t></a:t>
              </a:r>
              <a:r>
                <a:rPr lang="it-IT" baseline="-25000" dirty="0">
                  <a:latin typeface="Times" charset="0"/>
                  <a:cs typeface="+mn-cs"/>
                </a:rPr>
                <a:t></a:t>
              </a:r>
              <a:endParaRPr lang="it-IT" dirty="0">
                <a:latin typeface="Symbol" charset="0"/>
                <a:cs typeface="+mn-cs"/>
              </a:endParaRPr>
            </a:p>
          </p:txBody>
        </p:sp>
        <p:sp>
          <p:nvSpPr>
            <p:cNvPr id="87048" name="Text Box 8"/>
            <p:cNvSpPr txBox="1">
              <a:spLocks noChangeArrowheads="1"/>
            </p:cNvSpPr>
            <p:nvPr/>
          </p:nvSpPr>
          <p:spPr bwMode="auto">
            <a:xfrm>
              <a:off x="6012336" y="2709671"/>
              <a:ext cx="549133" cy="455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dirty="0">
                  <a:latin typeface="Symbol" charset="0"/>
                  <a:cs typeface="+mn-cs"/>
                </a:rPr>
                <a:t></a:t>
              </a:r>
              <a:r>
                <a:rPr lang="it-IT" baseline="-25000" dirty="0">
                  <a:latin typeface="Times" charset="0"/>
                  <a:cs typeface="+mn-cs"/>
                </a:rPr>
                <a:t></a:t>
              </a:r>
            </a:p>
          </p:txBody>
        </p:sp>
      </p:grpSp>
    </p:spTree>
    <p:extLst>
      <p:ext uri="{BB962C8B-B14F-4D97-AF65-F5344CB8AC3E}">
        <p14:creationId xmlns:p14="http://schemas.microsoft.com/office/powerpoint/2010/main" val="1034786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37431" y="-1189831"/>
            <a:ext cx="6916738" cy="929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3"/>
          <p:cNvSpPr txBox="1">
            <a:spLocks noChangeArrowheads="1"/>
          </p:cNvSpPr>
          <p:nvPr/>
        </p:nvSpPr>
        <p:spPr bwMode="auto">
          <a:xfrm>
            <a:off x="4876800" y="3276600"/>
            <a:ext cx="3581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1600" b="1">
                <a:solidFill>
                  <a:schemeClr val="bg1"/>
                </a:solidFill>
              </a:rPr>
              <a:t>WAVE WAKE / </a:t>
            </a:r>
            <a:r>
              <a:rPr lang="en-GB" sz="1600" b="1">
                <a:solidFill>
                  <a:srgbClr val="FF0000"/>
                </a:solidFill>
              </a:rPr>
              <a:t>PLASMA WAVE</a:t>
            </a:r>
            <a:endParaRPr lang="en-GB" sz="1600" b="1"/>
          </a:p>
        </p:txBody>
      </p:sp>
      <p:sp>
        <p:nvSpPr>
          <p:cNvPr id="9220" name="Text Box 4"/>
          <p:cNvSpPr txBox="1">
            <a:spLocks noChangeArrowheads="1"/>
          </p:cNvSpPr>
          <p:nvPr/>
        </p:nvSpPr>
        <p:spPr bwMode="auto">
          <a:xfrm>
            <a:off x="228600" y="1828800"/>
            <a:ext cx="2362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1400" b="1">
                <a:solidFill>
                  <a:schemeClr val="bg1"/>
                </a:solidFill>
              </a:rPr>
              <a:t>BOAT /</a:t>
            </a:r>
            <a:r>
              <a:rPr lang="en-GB" sz="1400" b="1"/>
              <a:t> </a:t>
            </a:r>
            <a:r>
              <a:rPr lang="en-GB" sz="1400" b="1">
                <a:solidFill>
                  <a:srgbClr val="FF0000"/>
                </a:solidFill>
              </a:rPr>
              <a:t>LASER PULSE</a:t>
            </a:r>
          </a:p>
        </p:txBody>
      </p:sp>
    </p:spTree>
    <p:extLst>
      <p:ext uri="{BB962C8B-B14F-4D97-AF65-F5344CB8AC3E}">
        <p14:creationId xmlns:p14="http://schemas.microsoft.com/office/powerpoint/2010/main" val="1136672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6200"/>
            <a:ext cx="9677400"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3"/>
          <p:cNvSpPr txBox="1">
            <a:spLocks noChangeArrowheads="1"/>
          </p:cNvSpPr>
          <p:nvPr/>
        </p:nvSpPr>
        <p:spPr bwMode="auto">
          <a:xfrm>
            <a:off x="4343400" y="4038600"/>
            <a:ext cx="2514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1600" b="1"/>
              <a:t>SURFER / </a:t>
            </a:r>
            <a:r>
              <a:rPr lang="en-GB" sz="1600" b="1">
                <a:solidFill>
                  <a:srgbClr val="FF0000"/>
                </a:solidFill>
              </a:rPr>
              <a:t>ELECTRON</a:t>
            </a:r>
            <a:endParaRPr lang="en-GB" b="1">
              <a:solidFill>
                <a:srgbClr val="FF0000"/>
              </a:solidFill>
            </a:endParaRPr>
          </a:p>
        </p:txBody>
      </p:sp>
      <p:sp>
        <p:nvSpPr>
          <p:cNvPr id="10244" name="Text Box 4"/>
          <p:cNvSpPr txBox="1">
            <a:spLocks noChangeArrowheads="1"/>
          </p:cNvSpPr>
          <p:nvPr/>
        </p:nvSpPr>
        <p:spPr bwMode="auto">
          <a:xfrm>
            <a:off x="6096000" y="2438400"/>
            <a:ext cx="297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1600" b="1"/>
              <a:t>WATER SCOOTER / </a:t>
            </a:r>
            <a:r>
              <a:rPr lang="en-GB" sz="1600" b="1">
                <a:solidFill>
                  <a:srgbClr val="FF0000"/>
                </a:solidFill>
              </a:rPr>
              <a:t>LINAC</a:t>
            </a:r>
            <a:endParaRPr lang="en-GB" b="1"/>
          </a:p>
        </p:txBody>
      </p:sp>
    </p:spTree>
    <p:extLst>
      <p:ext uri="{BB962C8B-B14F-4D97-AF65-F5344CB8AC3E}">
        <p14:creationId xmlns:p14="http://schemas.microsoft.com/office/powerpoint/2010/main" val="998269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850" y="925513"/>
            <a:ext cx="8351838" cy="4159250"/>
          </a:xfrm>
        </p:spPr>
        <p:txBody>
          <a:bodyPr>
            <a:normAutofit fontScale="90000"/>
          </a:bodyPr>
          <a:lstStyle/>
          <a:p>
            <a:pPr algn="just">
              <a:defRPr/>
            </a:pPr>
            <a:r>
              <a:rPr lang="it-IT" dirty="0"/>
              <a:t>L</a:t>
            </a:r>
            <a:r>
              <a:rPr lang="it-IT" dirty="0" smtClean="0"/>
              <a:t>’</a:t>
            </a:r>
            <a:r>
              <a:rPr lang="it-IT" b="1" dirty="0" smtClean="0"/>
              <a:t>Accelerazione Laser-Plasma </a:t>
            </a:r>
            <a:r>
              <a:rPr lang="it-IT" dirty="0" smtClean="0"/>
              <a:t>è un’avventura scientifica nata </a:t>
            </a:r>
            <a:r>
              <a:rPr lang="it-IT" b="1" dirty="0" smtClean="0">
                <a:solidFill>
                  <a:srgbClr val="FF0000"/>
                </a:solidFill>
              </a:rPr>
              <a:t>“per caso”</a:t>
            </a:r>
            <a:r>
              <a:rPr lang="it-IT" dirty="0" smtClean="0"/>
              <a:t>; indissolubilmente legata all’</a:t>
            </a:r>
            <a:r>
              <a:rPr lang="it-IT" b="1" dirty="0" smtClean="0">
                <a:solidFill>
                  <a:srgbClr val="000090"/>
                </a:solidFill>
              </a:rPr>
              <a:t>impetuoso sviluppo dei sistemi laser di grande potenza ad impulsi ultra corti </a:t>
            </a:r>
            <a:r>
              <a:rPr lang="it-IT" dirty="0" smtClean="0"/>
              <a:t>ed al loro utilizzo nel campo degli studi sulla Fusione Termonucleare Controllata (</a:t>
            </a:r>
            <a:r>
              <a:rPr lang="it-IT" b="1" dirty="0" err="1" smtClean="0"/>
              <a:t>Inertial</a:t>
            </a:r>
            <a:r>
              <a:rPr lang="it-IT" b="1" dirty="0" smtClean="0"/>
              <a:t> </a:t>
            </a:r>
            <a:r>
              <a:rPr lang="it-IT" b="1" dirty="0" err="1" smtClean="0"/>
              <a:t>Confinement</a:t>
            </a:r>
            <a:r>
              <a:rPr lang="it-IT" b="1" dirty="0" smtClean="0"/>
              <a:t> Fusion</a:t>
            </a:r>
            <a:r>
              <a:rPr lang="it-IT" dirty="0" smtClean="0"/>
              <a:t>)</a:t>
            </a:r>
            <a:endParaRPr lang="it-IT" dirty="0"/>
          </a:p>
        </p:txBody>
      </p:sp>
      <p:sp>
        <p:nvSpPr>
          <p:cNvPr id="3" name="Segnaposto piè di pagina 2"/>
          <p:cNvSpPr>
            <a:spLocks noGrp="1"/>
          </p:cNvSpPr>
          <p:nvPr>
            <p:ph type="ftr" sz="quarter" idx="11"/>
          </p:nvPr>
        </p:nvSpPr>
        <p:spPr/>
        <p:txBody>
          <a:bodyPr/>
          <a:lstStyle/>
          <a:p>
            <a:pPr>
              <a:defRPr/>
            </a:pPr>
            <a:r>
              <a:rPr lang="it-IT" smtClean="0"/>
              <a:t>danilo.giulietti@df.unipi.it</a:t>
            </a:r>
            <a:endParaRPr lang="it-IT"/>
          </a:p>
        </p:txBody>
      </p:sp>
      <p:sp>
        <p:nvSpPr>
          <p:cNvPr id="4" name="Segnaposto numero diapositiva 3"/>
          <p:cNvSpPr>
            <a:spLocks noGrp="1"/>
          </p:cNvSpPr>
          <p:nvPr>
            <p:ph type="sldNum" sz="quarter" idx="12"/>
          </p:nvPr>
        </p:nvSpPr>
        <p:spPr/>
        <p:txBody>
          <a:bodyPr/>
          <a:lstStyle/>
          <a:p>
            <a:pPr>
              <a:defRPr/>
            </a:pPr>
            <a:fld id="{FBC75CBE-AEA0-4146-A4B1-8EC535258B43}" type="slidenum">
              <a:rPr lang="it-IT" smtClean="0"/>
              <a:pPr>
                <a:defRPr/>
              </a:pPr>
              <a:t>16</a:t>
            </a:fld>
            <a:endParaRPr lang="it-IT"/>
          </a:p>
        </p:txBody>
      </p:sp>
    </p:spTree>
    <p:extLst>
      <p:ext uri="{BB962C8B-B14F-4D97-AF65-F5344CB8AC3E}">
        <p14:creationId xmlns:p14="http://schemas.microsoft.com/office/powerpoint/2010/main" val="1618542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1" name="Object 4"/>
          <p:cNvGraphicFramePr>
            <a:graphicFrameLocks noChangeAspect="1"/>
          </p:cNvGraphicFramePr>
          <p:nvPr/>
        </p:nvGraphicFramePr>
        <p:xfrm>
          <a:off x="1187450" y="260350"/>
          <a:ext cx="6769100" cy="6392863"/>
        </p:xfrm>
        <a:graphic>
          <a:graphicData uri="http://schemas.openxmlformats.org/presentationml/2006/ole">
            <mc:AlternateContent xmlns:mc="http://schemas.openxmlformats.org/markup-compatibility/2006">
              <mc:Choice xmlns:v="urn:schemas-microsoft-com:vml" Requires="v">
                <p:oleObj spid="_x0000_s31771" name="Documento" r:id="rId5" imgW="5689600" imgH="7010400" progId="Word.Document.8">
                  <p:embed/>
                </p:oleObj>
              </mc:Choice>
              <mc:Fallback>
                <p:oleObj name="Documento" r:id="rId5" imgW="5689600" imgH="70104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450" y="260350"/>
                        <a:ext cx="6769100" cy="639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845" name="Text Box 5"/>
          <p:cNvSpPr txBox="1">
            <a:spLocks noChangeArrowheads="1"/>
          </p:cNvSpPr>
          <p:nvPr/>
        </p:nvSpPr>
        <p:spPr bwMode="auto">
          <a:xfrm rot="-2537707">
            <a:off x="1535113" y="1211263"/>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dirty="0">
                <a:solidFill>
                  <a:srgbClr val="FF1411"/>
                </a:solidFill>
              </a:rPr>
              <a:t>2005</a:t>
            </a:r>
          </a:p>
        </p:txBody>
      </p:sp>
      <p:pic>
        <p:nvPicPr>
          <p:cNvPr id="46083" name="Picture 4" descr="Immagine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2213" y="1343025"/>
            <a:ext cx="16129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9803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2"/>
          <p:cNvSpPr>
            <a:spLocks noGrp="1"/>
          </p:cNvSpPr>
          <p:nvPr>
            <p:ph type="ftr" sz="quarter" idx="11"/>
          </p:nvPr>
        </p:nvSpPr>
        <p:spPr/>
        <p:txBody>
          <a:bodyPr/>
          <a:lstStyle/>
          <a:p>
            <a:pPr>
              <a:defRPr/>
            </a:pPr>
            <a:r>
              <a:rPr lang="it-IT"/>
              <a:t>danilo.giulietti@df.unipi.it</a:t>
            </a:r>
          </a:p>
        </p:txBody>
      </p:sp>
      <p:sp>
        <p:nvSpPr>
          <p:cNvPr id="5" name="Segnaposto numero diapositiva 3"/>
          <p:cNvSpPr>
            <a:spLocks noGrp="1"/>
          </p:cNvSpPr>
          <p:nvPr>
            <p:ph type="sldNum" sz="quarter" idx="12"/>
          </p:nvPr>
        </p:nvSpPr>
        <p:spPr/>
        <p:txBody>
          <a:bodyPr/>
          <a:lstStyle/>
          <a:p>
            <a:pPr>
              <a:defRPr/>
            </a:pPr>
            <a:fld id="{A4F666F4-9FE1-284A-B5B1-3D83DB73C840}" type="slidenum">
              <a:rPr lang="it-IT"/>
              <a:pPr>
                <a:defRPr/>
              </a:pPr>
              <a:t>18</a:t>
            </a:fld>
            <a:endParaRPr lang="it-IT"/>
          </a:p>
        </p:txBody>
      </p:sp>
      <p:sp>
        <p:nvSpPr>
          <p:cNvPr id="321538" name="Text Box 2"/>
          <p:cNvSpPr txBox="1">
            <a:spLocks noChangeArrowheads="1"/>
          </p:cNvSpPr>
          <p:nvPr/>
        </p:nvSpPr>
        <p:spPr bwMode="auto">
          <a:xfrm>
            <a:off x="152400" y="152400"/>
            <a:ext cx="89154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GB" sz="2800" b="1">
                <a:latin typeface="Times" charset="0"/>
                <a:cs typeface="+mn-cs"/>
              </a:rPr>
              <a:t>The </a:t>
            </a:r>
            <a:r>
              <a:rPr lang="en-GB" sz="2800" b="1">
                <a:solidFill>
                  <a:srgbClr val="FF1411"/>
                </a:solidFill>
                <a:latin typeface="Times" charset="0"/>
                <a:cs typeface="+mn-cs"/>
              </a:rPr>
              <a:t>ponderomotive force</a:t>
            </a:r>
            <a:r>
              <a:rPr lang="en-GB" sz="2800" b="1">
                <a:latin typeface="Times" charset="0"/>
                <a:cs typeface="+mn-cs"/>
              </a:rPr>
              <a:t>  related to the </a:t>
            </a:r>
            <a:r>
              <a:rPr lang="en-GB" sz="2800" b="1">
                <a:solidFill>
                  <a:srgbClr val="FF1411"/>
                </a:solidFill>
                <a:latin typeface="Times" charset="0"/>
                <a:cs typeface="+mn-cs"/>
              </a:rPr>
              <a:t>laser pulse </a:t>
            </a:r>
            <a:r>
              <a:rPr lang="en-GB" sz="2800" b="1">
                <a:latin typeface="Times" charset="0"/>
                <a:cs typeface="+mn-cs"/>
              </a:rPr>
              <a:t>produces the </a:t>
            </a:r>
            <a:r>
              <a:rPr lang="en-GB" sz="2800" b="1">
                <a:solidFill>
                  <a:srgbClr val="FF1411"/>
                </a:solidFill>
                <a:latin typeface="Times" charset="0"/>
                <a:cs typeface="+mn-cs"/>
              </a:rPr>
              <a:t>Wake Field</a:t>
            </a:r>
            <a:r>
              <a:rPr lang="en-GB" sz="2800" b="1">
                <a:latin typeface="Times" charset="0"/>
                <a:cs typeface="+mn-cs"/>
              </a:rPr>
              <a:t> and the </a:t>
            </a:r>
            <a:r>
              <a:rPr lang="en-GB" sz="2800" b="1">
                <a:solidFill>
                  <a:srgbClr val="0000FF"/>
                </a:solidFill>
                <a:latin typeface="Times" charset="0"/>
                <a:cs typeface="+mn-cs"/>
              </a:rPr>
              <a:t>Coulomb force</a:t>
            </a:r>
            <a:r>
              <a:rPr lang="en-GB" sz="2800" b="1">
                <a:latin typeface="Times" charset="0"/>
                <a:cs typeface="+mn-cs"/>
              </a:rPr>
              <a:t> related to the </a:t>
            </a:r>
            <a:r>
              <a:rPr lang="en-GB" sz="2800" b="1">
                <a:solidFill>
                  <a:srgbClr val="FF1411"/>
                </a:solidFill>
                <a:latin typeface="Times" charset="0"/>
                <a:cs typeface="+mn-cs"/>
              </a:rPr>
              <a:t>Electron Plasma Wave</a:t>
            </a:r>
            <a:r>
              <a:rPr lang="en-GB" sz="2800" b="1">
                <a:latin typeface="Times" charset="0"/>
                <a:cs typeface="+mn-cs"/>
              </a:rPr>
              <a:t> </a:t>
            </a:r>
            <a:r>
              <a:rPr lang="en-GB" sz="2800" b="1">
                <a:solidFill>
                  <a:srgbClr val="0000FF"/>
                </a:solidFill>
                <a:latin typeface="Times" charset="0"/>
                <a:cs typeface="+mn-cs"/>
              </a:rPr>
              <a:t>accelerates the electrons</a:t>
            </a:r>
            <a:endParaRPr lang="en-GB" sz="2800">
              <a:latin typeface="Times" charset="0"/>
              <a:cs typeface="+mn-cs"/>
            </a:endParaRPr>
          </a:p>
        </p:txBody>
      </p:sp>
      <p:pic>
        <p:nvPicPr>
          <p:cNvPr id="481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055813"/>
            <a:ext cx="7086600" cy="414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08264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piè di pagina 3"/>
          <p:cNvSpPr>
            <a:spLocks noGrp="1"/>
          </p:cNvSpPr>
          <p:nvPr>
            <p:ph type="ftr" sz="quarter" idx="11"/>
          </p:nvPr>
        </p:nvSpPr>
        <p:spPr>
          <a:xfrm>
            <a:off x="381000" y="6284913"/>
            <a:ext cx="7391400" cy="457200"/>
          </a:xfrm>
        </p:spPr>
        <p:txBody>
          <a:bodyPr/>
          <a:lstStyle/>
          <a:p>
            <a:pPr>
              <a:defRPr/>
            </a:pPr>
            <a:r>
              <a:rPr lang="en-US" dirty="0" err="1"/>
              <a:t>danilo.giulietti@df.unipi.it</a:t>
            </a:r>
            <a:endParaRPr lang="en-US" dirty="0"/>
          </a:p>
        </p:txBody>
      </p:sp>
      <p:sp>
        <p:nvSpPr>
          <p:cNvPr id="234498" name="Rectangle 2"/>
          <p:cNvSpPr>
            <a:spLocks noGrp="1" noChangeArrowheads="1"/>
          </p:cNvSpPr>
          <p:nvPr>
            <p:ph type="title"/>
          </p:nvPr>
        </p:nvSpPr>
        <p:spPr>
          <a:xfrm>
            <a:off x="685800" y="228600"/>
            <a:ext cx="7772400" cy="1143000"/>
          </a:xfrm>
        </p:spPr>
        <p:txBody>
          <a:bodyPr/>
          <a:lstStyle/>
          <a:p>
            <a:pPr>
              <a:defRPr/>
            </a:pPr>
            <a:r>
              <a:rPr lang="en-GB" sz="2800" b="1">
                <a:solidFill>
                  <a:schemeClr val="tx1"/>
                </a:solidFill>
              </a:rPr>
              <a:t>LWFA acceleration of  externally injected electrons in a gas-jet plasma</a:t>
            </a:r>
            <a:endParaRPr lang="en-US">
              <a:solidFill>
                <a:schemeClr val="tx1"/>
              </a:solidFill>
            </a:endParaRPr>
          </a:p>
        </p:txBody>
      </p:sp>
      <p:graphicFrame>
        <p:nvGraphicFramePr>
          <p:cNvPr id="50179" name="Object 3"/>
          <p:cNvGraphicFramePr>
            <a:graphicFrameLocks noChangeAspect="1"/>
          </p:cNvGraphicFramePr>
          <p:nvPr/>
        </p:nvGraphicFramePr>
        <p:xfrm>
          <a:off x="685800" y="1981200"/>
          <a:ext cx="7696200" cy="3733800"/>
        </p:xfrm>
        <a:graphic>
          <a:graphicData uri="http://schemas.openxmlformats.org/presentationml/2006/ole">
            <mc:AlternateContent xmlns:mc="http://schemas.openxmlformats.org/markup-compatibility/2006">
              <mc:Choice xmlns:v="urn:schemas-microsoft-com:vml" Requires="v">
                <p:oleObj spid="_x0000_s35867" name="Documento" r:id="rId5" imgW="4102100" imgH="1511300" progId="Word.Document.8">
                  <p:embed/>
                </p:oleObj>
              </mc:Choice>
              <mc:Fallback>
                <p:oleObj name="Documento" r:id="rId5" imgW="4102100" imgH="15113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1981200"/>
                        <a:ext cx="7696200" cy="373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747656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pPr>
              <a:defRPr/>
            </a:pPr>
            <a:fld id="{350B1602-B39D-6743-A8E3-60B9F17216B2}" type="slidenum">
              <a:rPr lang="it-IT"/>
              <a:pPr>
                <a:defRPr/>
              </a:pPr>
              <a:t>2</a:t>
            </a:fld>
            <a:endParaRPr lang="it-IT"/>
          </a:p>
        </p:txBody>
      </p:sp>
      <p:sp>
        <p:nvSpPr>
          <p:cNvPr id="278530" name="Rectangle 1026"/>
          <p:cNvSpPr>
            <a:spLocks noGrp="1" noChangeArrowheads="1"/>
          </p:cNvSpPr>
          <p:nvPr>
            <p:ph type="title"/>
          </p:nvPr>
        </p:nvSpPr>
        <p:spPr>
          <a:xfrm>
            <a:off x="3203575" y="260350"/>
            <a:ext cx="2520950" cy="431800"/>
          </a:xfrm>
          <a:solidFill>
            <a:srgbClr val="9EFF5E"/>
          </a:solidFill>
        </p:spPr>
        <p:txBody>
          <a:bodyPr>
            <a:normAutofit fontScale="90000"/>
          </a:bodyPr>
          <a:lstStyle/>
          <a:p>
            <a:pPr eaLnBrk="1" hangingPunct="1">
              <a:defRPr/>
            </a:pPr>
            <a:r>
              <a:rPr lang="en-GB" sz="2800" dirty="0" smtClean="0">
                <a:cs typeface="+mj-cs"/>
              </a:rPr>
              <a:t>Abstract</a:t>
            </a:r>
          </a:p>
        </p:txBody>
      </p:sp>
      <p:sp>
        <p:nvSpPr>
          <p:cNvPr id="278531" name="Text Box 1027"/>
          <p:cNvSpPr txBox="1">
            <a:spLocks noChangeArrowheads="1"/>
          </p:cNvSpPr>
          <p:nvPr/>
        </p:nvSpPr>
        <p:spPr bwMode="auto">
          <a:xfrm>
            <a:off x="457200" y="836613"/>
            <a:ext cx="8534400" cy="595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2300" dirty="0">
                <a:latin typeface="Times" charset="0"/>
                <a:cs typeface="+mn-cs"/>
              </a:rPr>
              <a:t>Lo sviluppo dei laser ad impulsi ultra-corti (</a:t>
            </a:r>
            <a:r>
              <a:rPr lang="it-IT" sz="2300" dirty="0" err="1">
                <a:latin typeface="Times" charset="0"/>
                <a:cs typeface="+mn-cs"/>
              </a:rPr>
              <a:t>fs</a:t>
            </a:r>
            <a:r>
              <a:rPr lang="it-IT" sz="2300" dirty="0">
                <a:latin typeface="Times" charset="0"/>
                <a:cs typeface="+mn-cs"/>
              </a:rPr>
              <a:t>) basati sulla tecnologia CPA  consente di realizzare sistemi "</a:t>
            </a:r>
            <a:r>
              <a:rPr lang="it-IT" sz="2300" dirty="0" err="1">
                <a:latin typeface="Times" charset="0"/>
                <a:cs typeface="+mn-cs"/>
              </a:rPr>
              <a:t>table</a:t>
            </a:r>
            <a:r>
              <a:rPr lang="it-IT" sz="2300" dirty="0">
                <a:latin typeface="Times" charset="0"/>
                <a:cs typeface="+mn-cs"/>
              </a:rPr>
              <a:t>-top" di grande potenza di picco (PW).</a:t>
            </a:r>
            <a:br>
              <a:rPr lang="it-IT" sz="2300" dirty="0">
                <a:latin typeface="Times" charset="0"/>
                <a:cs typeface="+mn-cs"/>
              </a:rPr>
            </a:br>
            <a:endParaRPr lang="it-IT" sz="2300" dirty="0">
              <a:latin typeface="Times" charset="0"/>
              <a:cs typeface="+mn-cs"/>
            </a:endParaRPr>
          </a:p>
          <a:p>
            <a:pPr>
              <a:defRPr/>
            </a:pPr>
            <a:r>
              <a:rPr lang="it-IT" sz="2300" dirty="0">
                <a:latin typeface="Times" charset="0"/>
                <a:cs typeface="+mn-cs"/>
              </a:rPr>
              <a:t>Una volta che tali  impulsi vengono focalizzati sulla materia si producono pressioni di centinaia di miliardi di Atmosfere e nei plasmi così generati enormi forze, capaci di contrastare localmente la neutralità del plasma eccitando onde elettroniche di grande ampiezza, cui sono associati campi elettrici longitudinali di centinaia di </a:t>
            </a:r>
            <a:r>
              <a:rPr lang="it-IT" sz="2300" dirty="0" err="1">
                <a:latin typeface="Times" charset="0"/>
                <a:cs typeface="+mn-cs"/>
              </a:rPr>
              <a:t>GeV</a:t>
            </a:r>
            <a:r>
              <a:rPr lang="it-IT" sz="2300" dirty="0">
                <a:latin typeface="Times" charset="0"/>
                <a:cs typeface="+mn-cs"/>
              </a:rPr>
              <a:t>/m.</a:t>
            </a:r>
          </a:p>
          <a:p>
            <a:pPr>
              <a:defRPr/>
            </a:pPr>
            <a:endParaRPr lang="it-IT" sz="2300" dirty="0">
              <a:latin typeface="Times" charset="0"/>
              <a:cs typeface="+mn-cs"/>
            </a:endParaRPr>
          </a:p>
          <a:p>
            <a:pPr>
              <a:defRPr/>
            </a:pPr>
            <a:r>
              <a:rPr lang="it-IT" sz="2300" dirty="0">
                <a:latin typeface="Times" charset="0"/>
                <a:cs typeface="+mn-cs"/>
              </a:rPr>
              <a:t>La propagazione nel plasma di questi impulsi laser è caratterizzata da meccanismi fisici completamente nuovi. In particolare si creano condizioni favorevoli per l'accelerazione di elettroni e ioni ad altissimo gradiente di campo, ma anche per la realizzazione di sorgenti secondarie di radiazione energetica di elevata brillanza. </a:t>
            </a:r>
          </a:p>
          <a:p>
            <a:pPr>
              <a:spcBef>
                <a:spcPct val="50000"/>
              </a:spcBef>
              <a:defRPr/>
            </a:pPr>
            <a:endParaRPr lang="en-GB" dirty="0">
              <a:cs typeface="+mn-cs"/>
            </a:endParaRPr>
          </a:p>
        </p:txBody>
      </p:sp>
    </p:spTree>
    <p:extLst>
      <p:ext uri="{BB962C8B-B14F-4D97-AF65-F5344CB8AC3E}">
        <p14:creationId xmlns:p14="http://schemas.microsoft.com/office/powerpoint/2010/main" val="847905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egnaposto piè di pagina 4"/>
          <p:cNvSpPr>
            <a:spLocks noGrp="1"/>
          </p:cNvSpPr>
          <p:nvPr>
            <p:ph type="ftr" sz="quarter" idx="11"/>
          </p:nvPr>
        </p:nvSpPr>
        <p:spPr>
          <a:xfrm>
            <a:off x="381000" y="5589588"/>
            <a:ext cx="7391400" cy="457200"/>
          </a:xfrm>
        </p:spPr>
        <p:txBody>
          <a:bodyPr/>
          <a:lstStyle/>
          <a:p>
            <a:pPr>
              <a:defRPr/>
            </a:pPr>
            <a:r>
              <a:rPr lang="en-US" dirty="0" err="1"/>
              <a:t>danilo.giulietti@df.unipi.it</a:t>
            </a:r>
            <a:endParaRPr lang="en-US" dirty="0"/>
          </a:p>
        </p:txBody>
      </p:sp>
      <p:sp>
        <p:nvSpPr>
          <p:cNvPr id="236546" name="Rectangle 1026"/>
          <p:cNvSpPr>
            <a:spLocks noGrp="1" noChangeArrowheads="1"/>
          </p:cNvSpPr>
          <p:nvPr>
            <p:ph type="title"/>
          </p:nvPr>
        </p:nvSpPr>
        <p:spPr>
          <a:xfrm>
            <a:off x="76200" y="152400"/>
            <a:ext cx="8915400" cy="762000"/>
          </a:xfrm>
        </p:spPr>
        <p:txBody>
          <a:bodyPr>
            <a:normAutofit fontScale="90000"/>
          </a:bodyPr>
          <a:lstStyle/>
          <a:p>
            <a:pPr>
              <a:defRPr/>
            </a:pPr>
            <a:r>
              <a:rPr lang="it-IT" b="1" dirty="0" smtClean="0">
                <a:latin typeface="Times"/>
              </a:rPr>
              <a:t>Ultra-</a:t>
            </a:r>
            <a:r>
              <a:rPr lang="it-IT" b="1" dirty="0" err="1" smtClean="0">
                <a:latin typeface="Times"/>
              </a:rPr>
              <a:t>bright</a:t>
            </a:r>
            <a:r>
              <a:rPr lang="it-IT" b="1" dirty="0" smtClean="0">
                <a:latin typeface="Times"/>
              </a:rPr>
              <a:t> </a:t>
            </a:r>
            <a:r>
              <a:rPr lang="it-IT" b="1" dirty="0" err="1" smtClean="0">
                <a:latin typeface="Times"/>
              </a:rPr>
              <a:t>femtosecond</a:t>
            </a:r>
            <a:r>
              <a:rPr lang="it-IT" b="1" dirty="0" smtClean="0">
                <a:latin typeface="Times"/>
              </a:rPr>
              <a:t> </a:t>
            </a:r>
            <a:r>
              <a:rPr lang="it-IT" b="1" dirty="0" smtClean="0">
                <a:latin typeface="Symbol" charset="2"/>
                <a:cs typeface="Symbol" charset="2"/>
              </a:rPr>
              <a:t>g</a:t>
            </a:r>
            <a:r>
              <a:rPr lang="it-IT" b="1" dirty="0" smtClean="0">
                <a:latin typeface="Times"/>
              </a:rPr>
              <a:t>-</a:t>
            </a:r>
            <a:r>
              <a:rPr lang="it-IT" b="1" dirty="0" err="1" smtClean="0">
                <a:latin typeface="Times"/>
              </a:rPr>
              <a:t>ray</a:t>
            </a:r>
            <a:r>
              <a:rPr lang="it-IT" b="1" dirty="0" smtClean="0">
                <a:latin typeface="Times"/>
              </a:rPr>
              <a:t> source</a:t>
            </a:r>
            <a:endParaRPr lang="en-GB" b="1" dirty="0">
              <a:latin typeface="Times"/>
            </a:endParaRPr>
          </a:p>
        </p:txBody>
      </p:sp>
      <p:sp>
        <p:nvSpPr>
          <p:cNvPr id="236547" name="Rectangle 1027"/>
          <p:cNvSpPr>
            <a:spLocks noChangeArrowheads="1"/>
          </p:cNvSpPr>
          <p:nvPr/>
        </p:nvSpPr>
        <p:spPr bwMode="auto">
          <a:xfrm>
            <a:off x="1447800" y="3068638"/>
            <a:ext cx="6248400" cy="3048000"/>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GB" i="1"/>
          </a:p>
        </p:txBody>
      </p:sp>
      <p:sp>
        <p:nvSpPr>
          <p:cNvPr id="236548" name="Line 1028"/>
          <p:cNvSpPr>
            <a:spLocks noChangeShapeType="1"/>
          </p:cNvSpPr>
          <p:nvPr/>
        </p:nvSpPr>
        <p:spPr bwMode="auto">
          <a:xfrm>
            <a:off x="3048000" y="3429000"/>
            <a:ext cx="15240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36549" name="Line 1029"/>
          <p:cNvSpPr>
            <a:spLocks noChangeShapeType="1"/>
          </p:cNvSpPr>
          <p:nvPr/>
        </p:nvSpPr>
        <p:spPr bwMode="auto">
          <a:xfrm>
            <a:off x="5715000" y="3429000"/>
            <a:ext cx="15240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36550" name="Rectangle 1030"/>
          <p:cNvSpPr>
            <a:spLocks noChangeArrowheads="1"/>
          </p:cNvSpPr>
          <p:nvPr/>
        </p:nvSpPr>
        <p:spPr bwMode="auto">
          <a:xfrm>
            <a:off x="4800600" y="4953000"/>
            <a:ext cx="762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36551" name="Rectangle 1031"/>
          <p:cNvSpPr>
            <a:spLocks noChangeArrowheads="1"/>
          </p:cNvSpPr>
          <p:nvPr/>
        </p:nvSpPr>
        <p:spPr bwMode="auto">
          <a:xfrm>
            <a:off x="4648200" y="5334000"/>
            <a:ext cx="3810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36552" name="Line 1032"/>
          <p:cNvSpPr>
            <a:spLocks noChangeShapeType="1"/>
          </p:cNvSpPr>
          <p:nvPr/>
        </p:nvSpPr>
        <p:spPr bwMode="auto">
          <a:xfrm flipH="1">
            <a:off x="5715000" y="4724400"/>
            <a:ext cx="22860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36553" name="Line 1033"/>
          <p:cNvSpPr>
            <a:spLocks noChangeShapeType="1"/>
          </p:cNvSpPr>
          <p:nvPr/>
        </p:nvSpPr>
        <p:spPr bwMode="auto">
          <a:xfrm>
            <a:off x="3048000" y="4724400"/>
            <a:ext cx="15240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grpSp>
        <p:nvGrpSpPr>
          <p:cNvPr id="236554" name="Group 1034"/>
          <p:cNvGrpSpPr>
            <a:grpSpLocks/>
          </p:cNvGrpSpPr>
          <p:nvPr/>
        </p:nvGrpSpPr>
        <p:grpSpPr bwMode="auto">
          <a:xfrm>
            <a:off x="1066800" y="4191000"/>
            <a:ext cx="1981200" cy="762000"/>
            <a:chOff x="672" y="2640"/>
            <a:chExt cx="1248" cy="480"/>
          </a:xfrm>
        </p:grpSpPr>
        <p:grpSp>
          <p:nvGrpSpPr>
            <p:cNvPr id="52266" name="Group 1035"/>
            <p:cNvGrpSpPr>
              <a:grpSpLocks/>
            </p:cNvGrpSpPr>
            <p:nvPr/>
          </p:nvGrpSpPr>
          <p:grpSpPr bwMode="auto">
            <a:xfrm>
              <a:off x="672" y="2928"/>
              <a:ext cx="1248" cy="192"/>
              <a:chOff x="1056" y="3360"/>
              <a:chExt cx="1248" cy="192"/>
            </a:xfrm>
          </p:grpSpPr>
          <p:sp>
            <p:nvSpPr>
              <p:cNvPr id="236556" name="Line 1036"/>
              <p:cNvSpPr>
                <a:spLocks noChangeShapeType="1"/>
              </p:cNvSpPr>
              <p:nvPr/>
            </p:nvSpPr>
            <p:spPr bwMode="auto">
              <a:xfrm flipH="1" flipV="1">
                <a:off x="1056" y="3360"/>
                <a:ext cx="1248"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36557" name="Line 1037"/>
              <p:cNvSpPr>
                <a:spLocks noChangeShapeType="1"/>
              </p:cNvSpPr>
              <p:nvPr/>
            </p:nvSpPr>
            <p:spPr bwMode="auto">
              <a:xfrm flipH="1">
                <a:off x="1104" y="3456"/>
                <a:ext cx="1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36558" name="Line 1038"/>
              <p:cNvSpPr>
                <a:spLocks noChangeShapeType="1"/>
              </p:cNvSpPr>
              <p:nvPr/>
            </p:nvSpPr>
            <p:spPr bwMode="auto">
              <a:xfrm flipH="1">
                <a:off x="1152" y="3456"/>
                <a:ext cx="1104"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grpSp>
        <p:sp>
          <p:nvSpPr>
            <p:cNvPr id="236559" name="Text Box 1039"/>
            <p:cNvSpPr txBox="1">
              <a:spLocks noChangeArrowheads="1"/>
            </p:cNvSpPr>
            <p:nvPr/>
          </p:nvSpPr>
          <p:spPr bwMode="auto">
            <a:xfrm>
              <a:off x="1100" y="2640"/>
              <a:ext cx="62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b="1" i="1" dirty="0">
                  <a:latin typeface="Symbol"/>
                </a:rPr>
                <a:t>g</a:t>
              </a:r>
              <a:r>
                <a:rPr lang="it-IT" i="1" dirty="0"/>
                <a:t>-</a:t>
              </a:r>
              <a:r>
                <a:rPr lang="it-IT" i="1" dirty="0" err="1"/>
                <a:t>rays</a:t>
              </a:r>
              <a:endParaRPr lang="en-GB" i="1" dirty="0"/>
            </a:p>
          </p:txBody>
        </p:sp>
      </p:grpSp>
      <p:grpSp>
        <p:nvGrpSpPr>
          <p:cNvPr id="236560" name="Group 1040"/>
          <p:cNvGrpSpPr>
            <a:grpSpLocks/>
          </p:cNvGrpSpPr>
          <p:nvPr/>
        </p:nvGrpSpPr>
        <p:grpSpPr bwMode="auto">
          <a:xfrm>
            <a:off x="3276600" y="4191000"/>
            <a:ext cx="1295400" cy="685800"/>
            <a:chOff x="2064" y="2640"/>
            <a:chExt cx="816" cy="432"/>
          </a:xfrm>
        </p:grpSpPr>
        <p:grpSp>
          <p:nvGrpSpPr>
            <p:cNvPr id="52262" name="Group 1041"/>
            <p:cNvGrpSpPr>
              <a:grpSpLocks/>
            </p:cNvGrpSpPr>
            <p:nvPr/>
          </p:nvGrpSpPr>
          <p:grpSpPr bwMode="auto">
            <a:xfrm>
              <a:off x="2448" y="2976"/>
              <a:ext cx="432" cy="96"/>
              <a:chOff x="1920" y="3456"/>
              <a:chExt cx="432" cy="96"/>
            </a:xfrm>
          </p:grpSpPr>
          <p:sp>
            <p:nvSpPr>
              <p:cNvPr id="236562" name="Oval 1042"/>
              <p:cNvSpPr>
                <a:spLocks noChangeArrowheads="1"/>
              </p:cNvSpPr>
              <p:nvPr/>
            </p:nvSpPr>
            <p:spPr bwMode="auto">
              <a:xfrm>
                <a:off x="2112" y="3456"/>
                <a:ext cx="240"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36563" name="Line 1043"/>
              <p:cNvSpPr>
                <a:spLocks noChangeShapeType="1"/>
              </p:cNvSpPr>
              <p:nvPr/>
            </p:nvSpPr>
            <p:spPr bwMode="auto">
              <a:xfrm flipH="1">
                <a:off x="1920" y="3504"/>
                <a:ext cx="19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grpSp>
        <p:sp>
          <p:nvSpPr>
            <p:cNvPr id="236564" name="Text Box 1044"/>
            <p:cNvSpPr txBox="1">
              <a:spLocks noChangeArrowheads="1"/>
            </p:cNvSpPr>
            <p:nvPr/>
          </p:nvSpPr>
          <p:spPr bwMode="auto">
            <a:xfrm>
              <a:off x="2064" y="2640"/>
              <a:ext cx="70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i="1"/>
                <a:t>e</a:t>
              </a:r>
              <a:r>
                <a:rPr lang="it-IT" i="1" baseline="30000"/>
                <a:t>-</a:t>
              </a:r>
              <a:r>
                <a:rPr lang="it-IT" i="1"/>
                <a:t> beam</a:t>
              </a:r>
              <a:endParaRPr lang="en-GB" i="1"/>
            </a:p>
          </p:txBody>
        </p:sp>
      </p:grpSp>
      <p:grpSp>
        <p:nvGrpSpPr>
          <p:cNvPr id="236565" name="Group 1045"/>
          <p:cNvGrpSpPr>
            <a:grpSpLocks/>
          </p:cNvGrpSpPr>
          <p:nvPr/>
        </p:nvGrpSpPr>
        <p:grpSpPr bwMode="auto">
          <a:xfrm>
            <a:off x="4495800" y="3886200"/>
            <a:ext cx="920750" cy="1025525"/>
            <a:chOff x="2832" y="2448"/>
            <a:chExt cx="580" cy="646"/>
          </a:xfrm>
        </p:grpSpPr>
        <p:grpSp>
          <p:nvGrpSpPr>
            <p:cNvPr id="52255" name="Group 1046"/>
            <p:cNvGrpSpPr>
              <a:grpSpLocks/>
            </p:cNvGrpSpPr>
            <p:nvPr/>
          </p:nvGrpSpPr>
          <p:grpSpPr bwMode="auto">
            <a:xfrm>
              <a:off x="2890" y="2710"/>
              <a:ext cx="288" cy="384"/>
              <a:chOff x="2880" y="2736"/>
              <a:chExt cx="288" cy="384"/>
            </a:xfrm>
          </p:grpSpPr>
          <p:sp>
            <p:nvSpPr>
              <p:cNvPr id="236567" name="Line 1047"/>
              <p:cNvSpPr>
                <a:spLocks noChangeShapeType="1"/>
              </p:cNvSpPr>
              <p:nvPr/>
            </p:nvSpPr>
            <p:spPr bwMode="auto">
              <a:xfrm flipV="1">
                <a:off x="3072" y="2784"/>
                <a:ext cx="96"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36568" name="Line 1048"/>
              <p:cNvSpPr>
                <a:spLocks noChangeShapeType="1"/>
              </p:cNvSpPr>
              <p:nvPr/>
            </p:nvSpPr>
            <p:spPr bwMode="auto">
              <a:xfrm flipH="1" flipV="1">
                <a:off x="2880" y="2784"/>
                <a:ext cx="144"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36569" name="Line 1049"/>
              <p:cNvSpPr>
                <a:spLocks noChangeShapeType="1"/>
              </p:cNvSpPr>
              <p:nvPr/>
            </p:nvSpPr>
            <p:spPr bwMode="auto">
              <a:xfrm flipH="1" flipV="1">
                <a:off x="3024" y="2784"/>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36570" name="Line 1050"/>
              <p:cNvSpPr>
                <a:spLocks noChangeShapeType="1"/>
              </p:cNvSpPr>
              <p:nvPr/>
            </p:nvSpPr>
            <p:spPr bwMode="auto">
              <a:xfrm flipV="1">
                <a:off x="3072" y="2736"/>
                <a:ext cx="48"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36571" name="Line 1051"/>
              <p:cNvSpPr>
                <a:spLocks noChangeShapeType="1"/>
              </p:cNvSpPr>
              <p:nvPr/>
            </p:nvSpPr>
            <p:spPr bwMode="auto">
              <a:xfrm flipH="1" flipV="1">
                <a:off x="2976" y="2784"/>
                <a:ext cx="48"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grpSp>
        <p:sp>
          <p:nvSpPr>
            <p:cNvPr id="236572" name="Text Box 1052"/>
            <p:cNvSpPr txBox="1">
              <a:spLocks noChangeArrowheads="1"/>
            </p:cNvSpPr>
            <p:nvPr/>
          </p:nvSpPr>
          <p:spPr bwMode="auto">
            <a:xfrm>
              <a:off x="2832" y="2448"/>
              <a:ext cx="5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i="1"/>
                <a:t>He jet</a:t>
              </a:r>
              <a:endParaRPr lang="en-GB" i="1"/>
            </a:p>
          </p:txBody>
        </p:sp>
      </p:grpSp>
      <p:sp>
        <p:nvSpPr>
          <p:cNvPr id="236573" name="Text Box 1053"/>
          <p:cNvSpPr txBox="1">
            <a:spLocks noChangeArrowheads="1"/>
          </p:cNvSpPr>
          <p:nvPr/>
        </p:nvSpPr>
        <p:spPr bwMode="auto">
          <a:xfrm>
            <a:off x="3886200" y="5562600"/>
            <a:ext cx="1987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a:t>Gas-jet system</a:t>
            </a:r>
            <a:endParaRPr lang="en-GB"/>
          </a:p>
        </p:txBody>
      </p:sp>
      <p:grpSp>
        <p:nvGrpSpPr>
          <p:cNvPr id="236574" name="Group 1054"/>
          <p:cNvGrpSpPr>
            <a:grpSpLocks/>
          </p:cNvGrpSpPr>
          <p:nvPr/>
        </p:nvGrpSpPr>
        <p:grpSpPr bwMode="auto">
          <a:xfrm>
            <a:off x="1676400" y="3124200"/>
            <a:ext cx="4114800" cy="1676400"/>
            <a:chOff x="1056" y="1968"/>
            <a:chExt cx="2592" cy="1056"/>
          </a:xfrm>
        </p:grpSpPr>
        <p:sp>
          <p:nvSpPr>
            <p:cNvPr id="236575" name="Line 1055"/>
            <p:cNvSpPr>
              <a:spLocks noChangeShapeType="1"/>
            </p:cNvSpPr>
            <p:nvPr/>
          </p:nvSpPr>
          <p:spPr bwMode="auto">
            <a:xfrm>
              <a:off x="1968" y="2256"/>
              <a:ext cx="1680" cy="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36576" name="Line 1056"/>
            <p:cNvSpPr>
              <a:spLocks noChangeShapeType="1"/>
            </p:cNvSpPr>
            <p:nvPr/>
          </p:nvSpPr>
          <p:spPr bwMode="auto">
            <a:xfrm>
              <a:off x="3648" y="2256"/>
              <a:ext cx="0" cy="768"/>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grpSp>
          <p:nvGrpSpPr>
            <p:cNvPr id="52247" name="Group 1057"/>
            <p:cNvGrpSpPr>
              <a:grpSpLocks/>
            </p:cNvGrpSpPr>
            <p:nvPr/>
          </p:nvGrpSpPr>
          <p:grpSpPr bwMode="auto">
            <a:xfrm>
              <a:off x="3072" y="3024"/>
              <a:ext cx="576" cy="0"/>
              <a:chOff x="3072" y="3024"/>
              <a:chExt cx="576" cy="0"/>
            </a:xfrm>
          </p:grpSpPr>
          <p:sp>
            <p:nvSpPr>
              <p:cNvPr id="236578" name="Line 1058"/>
              <p:cNvSpPr>
                <a:spLocks noChangeShapeType="1"/>
              </p:cNvSpPr>
              <p:nvPr/>
            </p:nvSpPr>
            <p:spPr bwMode="auto">
              <a:xfrm flipH="1">
                <a:off x="3216" y="3024"/>
                <a:ext cx="432" cy="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36579" name="Line 1059"/>
              <p:cNvSpPr>
                <a:spLocks noChangeShapeType="1"/>
              </p:cNvSpPr>
              <p:nvPr/>
            </p:nvSpPr>
            <p:spPr bwMode="auto">
              <a:xfrm flipH="1">
                <a:off x="3072" y="3024"/>
                <a:ext cx="192" cy="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grpSp>
        <p:sp>
          <p:nvSpPr>
            <p:cNvPr id="236580" name="Line 1060"/>
            <p:cNvSpPr>
              <a:spLocks noChangeShapeType="1"/>
            </p:cNvSpPr>
            <p:nvPr/>
          </p:nvSpPr>
          <p:spPr bwMode="auto">
            <a:xfrm>
              <a:off x="1056" y="2256"/>
              <a:ext cx="912" cy="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36581" name="Text Box 1061"/>
            <p:cNvSpPr txBox="1">
              <a:spLocks noChangeArrowheads="1"/>
            </p:cNvSpPr>
            <p:nvPr/>
          </p:nvSpPr>
          <p:spPr bwMode="auto">
            <a:xfrm>
              <a:off x="1104" y="1968"/>
              <a:ext cx="74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dirty="0"/>
                <a:t>6J </a:t>
              </a:r>
              <a:r>
                <a:rPr lang="it-IT" dirty="0" err="1"/>
                <a:t>pulse</a:t>
              </a:r>
              <a:endParaRPr lang="en-GB" dirty="0"/>
            </a:p>
          </p:txBody>
        </p:sp>
        <p:sp>
          <p:nvSpPr>
            <p:cNvPr id="236582" name="Line 1062"/>
            <p:cNvSpPr>
              <a:spLocks noChangeShapeType="1"/>
            </p:cNvSpPr>
            <p:nvPr/>
          </p:nvSpPr>
          <p:spPr bwMode="auto">
            <a:xfrm>
              <a:off x="1728" y="2256"/>
              <a:ext cx="96" cy="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36583" name="Line 1063"/>
            <p:cNvSpPr>
              <a:spLocks noChangeShapeType="1"/>
            </p:cNvSpPr>
            <p:nvPr/>
          </p:nvSpPr>
          <p:spPr bwMode="auto">
            <a:xfrm>
              <a:off x="2448" y="2256"/>
              <a:ext cx="96" cy="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36584" name="Line 1064"/>
            <p:cNvSpPr>
              <a:spLocks noChangeShapeType="1"/>
            </p:cNvSpPr>
            <p:nvPr/>
          </p:nvSpPr>
          <p:spPr bwMode="auto">
            <a:xfrm>
              <a:off x="3648" y="2592"/>
              <a:ext cx="0" cy="96"/>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grpSp>
      <p:grpSp>
        <p:nvGrpSpPr>
          <p:cNvPr id="236585" name="Group 1065"/>
          <p:cNvGrpSpPr>
            <a:grpSpLocks/>
          </p:cNvGrpSpPr>
          <p:nvPr/>
        </p:nvGrpSpPr>
        <p:grpSpPr bwMode="auto">
          <a:xfrm>
            <a:off x="3124200" y="3581400"/>
            <a:ext cx="990600" cy="1219200"/>
            <a:chOff x="1968" y="2256"/>
            <a:chExt cx="624" cy="768"/>
          </a:xfrm>
        </p:grpSpPr>
        <p:sp>
          <p:nvSpPr>
            <p:cNvPr id="236586" name="Line 1066"/>
            <p:cNvSpPr>
              <a:spLocks noChangeShapeType="1"/>
            </p:cNvSpPr>
            <p:nvPr/>
          </p:nvSpPr>
          <p:spPr bwMode="auto">
            <a:xfrm>
              <a:off x="1968" y="2256"/>
              <a:ext cx="0" cy="768"/>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grpSp>
          <p:nvGrpSpPr>
            <p:cNvPr id="52241" name="Group 1067"/>
            <p:cNvGrpSpPr>
              <a:grpSpLocks/>
            </p:cNvGrpSpPr>
            <p:nvPr/>
          </p:nvGrpSpPr>
          <p:grpSpPr bwMode="auto">
            <a:xfrm>
              <a:off x="1968" y="3024"/>
              <a:ext cx="624" cy="0"/>
              <a:chOff x="1968" y="3072"/>
              <a:chExt cx="624" cy="0"/>
            </a:xfrm>
          </p:grpSpPr>
          <p:sp>
            <p:nvSpPr>
              <p:cNvPr id="236588" name="Line 1068"/>
              <p:cNvSpPr>
                <a:spLocks noChangeShapeType="1"/>
              </p:cNvSpPr>
              <p:nvPr/>
            </p:nvSpPr>
            <p:spPr bwMode="auto">
              <a:xfrm>
                <a:off x="1968" y="3072"/>
                <a:ext cx="576"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36589" name="Line 1069"/>
              <p:cNvSpPr>
                <a:spLocks noChangeShapeType="1"/>
              </p:cNvSpPr>
              <p:nvPr/>
            </p:nvSpPr>
            <p:spPr bwMode="auto">
              <a:xfrm>
                <a:off x="2544" y="3072"/>
                <a:ext cx="48" cy="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grpSp>
        <p:sp>
          <p:nvSpPr>
            <p:cNvPr id="236590" name="Line 1070"/>
            <p:cNvSpPr>
              <a:spLocks noChangeShapeType="1"/>
            </p:cNvSpPr>
            <p:nvPr/>
          </p:nvSpPr>
          <p:spPr bwMode="auto">
            <a:xfrm>
              <a:off x="1968" y="2544"/>
              <a:ext cx="0" cy="96"/>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grpSp>
    </p:spTree>
    <p:extLst>
      <p:ext uri="{BB962C8B-B14F-4D97-AF65-F5344CB8AC3E}">
        <p14:creationId xmlns:p14="http://schemas.microsoft.com/office/powerpoint/2010/main" val="363699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74400536" presetClass="entr" presetSubtype="0" fill="hold" nodeType="clickEffect">
                                  <p:stCondLst>
                                    <p:cond delay="0"/>
                                  </p:stCondLst>
                                  <p:childTnLst>
                                    <p:set>
                                      <p:cBhvr>
                                        <p:cTn id="6" dur="1" fill="hold">
                                          <p:stCondLst>
                                            <p:cond delay="499"/>
                                          </p:stCondLst>
                                        </p:cTn>
                                        <p:tgtEl>
                                          <p:spTgt spid="2365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74400536" presetClass="entr" presetSubtype="0" fill="hold" nodeType="clickEffect">
                                  <p:stCondLst>
                                    <p:cond delay="0"/>
                                  </p:stCondLst>
                                  <p:childTnLst>
                                    <p:set>
                                      <p:cBhvr>
                                        <p:cTn id="10" dur="1" fill="hold">
                                          <p:stCondLst>
                                            <p:cond delay="499"/>
                                          </p:stCondLst>
                                        </p:cTn>
                                        <p:tgtEl>
                                          <p:spTgt spid="23656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74400536" presetClass="entr" presetSubtype="0" fill="hold" nodeType="clickEffect">
                                  <p:stCondLst>
                                    <p:cond delay="0"/>
                                  </p:stCondLst>
                                  <p:childTnLst>
                                    <p:set>
                                      <p:cBhvr>
                                        <p:cTn id="14" dur="1" fill="hold">
                                          <p:stCondLst>
                                            <p:cond delay="499"/>
                                          </p:stCondLst>
                                        </p:cTn>
                                        <p:tgtEl>
                                          <p:spTgt spid="23656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74400536" presetClass="entr" presetSubtype="0" fill="hold" nodeType="clickEffect">
                                  <p:stCondLst>
                                    <p:cond delay="0"/>
                                  </p:stCondLst>
                                  <p:childTnLst>
                                    <p:set>
                                      <p:cBhvr>
                                        <p:cTn id="18" dur="1" fill="hold">
                                          <p:stCondLst>
                                            <p:cond delay="499"/>
                                          </p:stCondLst>
                                        </p:cTn>
                                        <p:tgtEl>
                                          <p:spTgt spid="23658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74400536" presetClass="entr" presetSubtype="0" fill="hold" nodeType="clickEffect">
                                  <p:stCondLst>
                                    <p:cond delay="0"/>
                                  </p:stCondLst>
                                  <p:childTnLst>
                                    <p:set>
                                      <p:cBhvr>
                                        <p:cTn id="22" dur="1" fill="hold">
                                          <p:stCondLst>
                                            <p:cond delay="499"/>
                                          </p:stCondLst>
                                        </p:cTn>
                                        <p:tgtEl>
                                          <p:spTgt spid="236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3"/>
          <p:cNvSpPr>
            <a:spLocks noGrp="1"/>
          </p:cNvSpPr>
          <p:nvPr>
            <p:ph type="ftr" sz="quarter" idx="11"/>
          </p:nvPr>
        </p:nvSpPr>
        <p:spPr>
          <a:xfrm>
            <a:off x="381000" y="6356350"/>
            <a:ext cx="7391400" cy="457200"/>
          </a:xfrm>
        </p:spPr>
        <p:txBody>
          <a:bodyPr/>
          <a:lstStyle/>
          <a:p>
            <a:pPr>
              <a:defRPr/>
            </a:pPr>
            <a:r>
              <a:rPr lang="en-US" dirty="0" err="1"/>
              <a:t>danilo.giulietti@df.unipi.it</a:t>
            </a:r>
            <a:endParaRPr lang="en-US" dirty="0"/>
          </a:p>
        </p:txBody>
      </p:sp>
      <p:sp>
        <p:nvSpPr>
          <p:cNvPr id="238594" name="Rectangle 2"/>
          <p:cNvSpPr>
            <a:spLocks noGrp="1" noChangeArrowheads="1"/>
          </p:cNvSpPr>
          <p:nvPr>
            <p:ph type="title"/>
          </p:nvPr>
        </p:nvSpPr>
        <p:spPr>
          <a:xfrm>
            <a:off x="457200" y="609600"/>
            <a:ext cx="8001000" cy="1143000"/>
          </a:xfrm>
        </p:spPr>
        <p:txBody>
          <a:bodyPr/>
          <a:lstStyle/>
          <a:p>
            <a:pPr>
              <a:defRPr/>
            </a:pPr>
            <a:r>
              <a:rPr lang="en-GB" sz="2800" b="1">
                <a:solidFill>
                  <a:schemeClr val="tx1"/>
                </a:solidFill>
              </a:rPr>
              <a:t>Tuneable X-ray radiation source based on  Thomson Scattering </a:t>
            </a:r>
            <a:endParaRPr lang="en-US">
              <a:solidFill>
                <a:schemeClr val="tx1"/>
              </a:solidFill>
            </a:endParaRPr>
          </a:p>
        </p:txBody>
      </p:sp>
      <p:graphicFrame>
        <p:nvGraphicFramePr>
          <p:cNvPr id="54275" name="Object 3"/>
          <p:cNvGraphicFramePr>
            <a:graphicFrameLocks noChangeAspect="1"/>
          </p:cNvGraphicFramePr>
          <p:nvPr/>
        </p:nvGraphicFramePr>
        <p:xfrm>
          <a:off x="1143000" y="2362200"/>
          <a:ext cx="6567488" cy="3044825"/>
        </p:xfrm>
        <a:graphic>
          <a:graphicData uri="http://schemas.openxmlformats.org/presentationml/2006/ole">
            <mc:AlternateContent xmlns:mc="http://schemas.openxmlformats.org/markup-compatibility/2006">
              <mc:Choice xmlns:v="urn:schemas-microsoft-com:vml" Requires="v">
                <p:oleObj spid="_x0000_s39963" name="Documento" r:id="rId5" imgW="3987800" imgH="1524000" progId="Word.Document.8">
                  <p:embed/>
                </p:oleObj>
              </mc:Choice>
              <mc:Fallback>
                <p:oleObj name="Documento" r:id="rId5" imgW="3987800" imgH="15240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2362200"/>
                        <a:ext cx="6567488" cy="304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70900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400" y="2060575"/>
            <a:ext cx="6629400" cy="1439863"/>
          </a:xfrm>
        </p:spPr>
        <p:txBody>
          <a:bodyPr>
            <a:normAutofit fontScale="90000"/>
          </a:bodyPr>
          <a:lstStyle/>
          <a:p>
            <a:pPr>
              <a:defRPr/>
            </a:pPr>
            <a:r>
              <a:rPr lang="it-IT" dirty="0" smtClean="0"/>
              <a:t>APPARATI SPERIMENTALI</a:t>
            </a:r>
            <a:br>
              <a:rPr lang="it-IT" dirty="0" smtClean="0"/>
            </a:br>
            <a:r>
              <a:rPr lang="it-IT" dirty="0" smtClean="0"/>
              <a:t>@</a:t>
            </a:r>
            <a:br>
              <a:rPr lang="it-IT" dirty="0" smtClean="0"/>
            </a:br>
            <a:r>
              <a:rPr lang="it-IT" dirty="0" smtClean="0"/>
              <a:t>LNF</a:t>
            </a:r>
            <a:endParaRPr lang="it-IT" dirty="0"/>
          </a:p>
        </p:txBody>
      </p:sp>
      <p:sp>
        <p:nvSpPr>
          <p:cNvPr id="3" name="Segnaposto piè di pagina 2"/>
          <p:cNvSpPr>
            <a:spLocks noGrp="1"/>
          </p:cNvSpPr>
          <p:nvPr>
            <p:ph type="ftr" sz="quarter" idx="11"/>
          </p:nvPr>
        </p:nvSpPr>
        <p:spPr/>
        <p:txBody>
          <a:bodyPr/>
          <a:lstStyle/>
          <a:p>
            <a:pPr>
              <a:defRPr/>
            </a:pPr>
            <a:r>
              <a:rPr lang="it-IT" smtClean="0"/>
              <a:t>danilo.giulietti@df.unipi.it</a:t>
            </a:r>
            <a:endParaRPr lang="it-IT"/>
          </a:p>
        </p:txBody>
      </p:sp>
      <p:sp>
        <p:nvSpPr>
          <p:cNvPr id="4" name="Segnaposto numero diapositiva 3"/>
          <p:cNvSpPr>
            <a:spLocks noGrp="1"/>
          </p:cNvSpPr>
          <p:nvPr>
            <p:ph type="sldNum" sz="quarter" idx="12"/>
          </p:nvPr>
        </p:nvSpPr>
        <p:spPr/>
        <p:txBody>
          <a:bodyPr/>
          <a:lstStyle/>
          <a:p>
            <a:pPr>
              <a:defRPr/>
            </a:pPr>
            <a:fld id="{C6B9CE54-6BD0-A14F-BE90-2897C17E0DAE}" type="slidenum">
              <a:rPr lang="it-IT" smtClean="0"/>
              <a:pPr>
                <a:defRPr/>
              </a:pPr>
              <a:t>22</a:t>
            </a:fld>
            <a:endParaRPr lang="it-IT"/>
          </a:p>
        </p:txBody>
      </p:sp>
    </p:spTree>
    <p:extLst>
      <p:ext uri="{BB962C8B-B14F-4D97-AF65-F5344CB8AC3E}">
        <p14:creationId xmlns:p14="http://schemas.microsoft.com/office/powerpoint/2010/main" val="1869289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3"/>
          <p:cNvSpPr>
            <a:spLocks noGrp="1"/>
          </p:cNvSpPr>
          <p:nvPr>
            <p:ph type="sldNum" sz="quarter" idx="12"/>
          </p:nvPr>
        </p:nvSpPr>
        <p:spPr/>
        <p:txBody>
          <a:bodyPr/>
          <a:lstStyle/>
          <a:p>
            <a:pPr>
              <a:defRPr/>
            </a:pPr>
            <a:fld id="{01AF4EC8-844A-E140-806D-12211F81DCD7}" type="slidenum">
              <a:rPr lang="it-IT"/>
              <a:pPr>
                <a:defRPr/>
              </a:pPr>
              <a:t>23</a:t>
            </a:fld>
            <a:endParaRPr lang="it-IT"/>
          </a:p>
        </p:txBody>
      </p:sp>
      <p:pic>
        <p:nvPicPr>
          <p:cNvPr id="56322" name="Picture 3" descr="Img01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43000"/>
            <a:ext cx="6191250" cy="41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141"/>
          <p:cNvSpPr>
            <a:spLocks noChangeArrowheads="1"/>
          </p:cNvSpPr>
          <p:nvPr/>
        </p:nvSpPr>
        <p:spPr bwMode="auto">
          <a:xfrm>
            <a:off x="4114800" y="5356225"/>
            <a:ext cx="2895600" cy="1273175"/>
          </a:xfrm>
          <a:prstGeom prst="rect">
            <a:avLst/>
          </a:prstGeom>
          <a:solidFill>
            <a:schemeClr val="accent1"/>
          </a:solidFill>
          <a:ln w="3175">
            <a:solidFill>
              <a:schemeClr val="accent1"/>
            </a:solidFill>
            <a:miter lim="800000"/>
            <a:headEnd/>
            <a:tailEnd type="none" w="sm" len="sm"/>
          </a:ln>
          <a:effectLst>
            <a:outerShdw blurRad="50800" dist="38100" dir="2700000" rotWithShape="0">
              <a:srgbClr val="FFFF00">
                <a:alpha val="42999"/>
              </a:srgbClr>
            </a:outerShdw>
          </a:effectLst>
        </p:spPr>
        <p:txBody>
          <a:bodyPr>
            <a:spAutoFit/>
          </a:bodyPr>
          <a:lstStyle/>
          <a:p>
            <a:pPr eaLnBrk="0" hangingPunct="0">
              <a:defRPr/>
            </a:pPr>
            <a:r>
              <a:rPr lang="en-GB" sz="1100" dirty="0">
                <a:solidFill>
                  <a:srgbClr val="000000"/>
                </a:solidFill>
                <a:latin typeface="Arial Black" charset="0"/>
                <a:cs typeface="Arial Black" charset="0"/>
              </a:rPr>
              <a:t>LASER  PARAMETERS</a:t>
            </a:r>
          </a:p>
          <a:p>
            <a:pPr eaLnBrk="0" hangingPunct="0">
              <a:defRPr/>
            </a:pPr>
            <a:r>
              <a:rPr lang="en-GB" sz="1100" dirty="0">
                <a:solidFill>
                  <a:srgbClr val="000000"/>
                </a:solidFill>
                <a:latin typeface="Arial Black" charset="0"/>
                <a:cs typeface="Arial Black" charset="0"/>
              </a:rPr>
              <a:t>Pulse duration          20 </a:t>
            </a:r>
            <a:r>
              <a:rPr lang="en-GB" sz="1100" dirty="0" err="1">
                <a:solidFill>
                  <a:srgbClr val="000000"/>
                </a:solidFill>
                <a:latin typeface="Arial Black" charset="0"/>
                <a:cs typeface="Arial Black" charset="0"/>
              </a:rPr>
              <a:t>fs</a:t>
            </a:r>
            <a:endParaRPr lang="en-GB" sz="1100" dirty="0">
              <a:solidFill>
                <a:srgbClr val="000000"/>
              </a:solidFill>
              <a:latin typeface="Arial Black" charset="0"/>
              <a:cs typeface="Arial Black" charset="0"/>
            </a:endParaRPr>
          </a:p>
          <a:p>
            <a:pPr eaLnBrk="0" hangingPunct="0">
              <a:defRPr/>
            </a:pPr>
            <a:r>
              <a:rPr lang="en-GB" sz="1100" dirty="0">
                <a:solidFill>
                  <a:srgbClr val="000000"/>
                </a:solidFill>
                <a:latin typeface="Arial Black" charset="0"/>
                <a:cs typeface="Arial Black" charset="0"/>
              </a:rPr>
              <a:t>Pulse energy            6J</a:t>
            </a:r>
          </a:p>
          <a:p>
            <a:pPr eaLnBrk="0" hangingPunct="0">
              <a:defRPr/>
            </a:pPr>
            <a:r>
              <a:rPr lang="en-GB" sz="1100" dirty="0">
                <a:solidFill>
                  <a:srgbClr val="000000"/>
                </a:solidFill>
                <a:latin typeface="Arial Black" charset="0"/>
                <a:cs typeface="Arial Black" charset="0"/>
              </a:rPr>
              <a:t>Rep. Rate                 10Hz</a:t>
            </a:r>
          </a:p>
          <a:p>
            <a:pPr eaLnBrk="0" hangingPunct="0">
              <a:defRPr/>
            </a:pPr>
            <a:r>
              <a:rPr lang="en-GB" sz="1100" dirty="0">
                <a:solidFill>
                  <a:srgbClr val="000000"/>
                </a:solidFill>
                <a:latin typeface="Arial Black" charset="0"/>
                <a:cs typeface="Arial Black" charset="0"/>
              </a:rPr>
              <a:t>Peak power up to     300 TW</a:t>
            </a:r>
          </a:p>
          <a:p>
            <a:pPr eaLnBrk="0" hangingPunct="0">
              <a:defRPr/>
            </a:pPr>
            <a:r>
              <a:rPr lang="en-GB" sz="1100" dirty="0">
                <a:solidFill>
                  <a:srgbClr val="000000"/>
                </a:solidFill>
                <a:latin typeface="Arial Black" charset="0"/>
                <a:cs typeface="Arial Black" charset="0"/>
              </a:rPr>
              <a:t>ASE contrast            ≈10</a:t>
            </a:r>
            <a:r>
              <a:rPr lang="en-GB" sz="1100" baseline="30000" dirty="0">
                <a:solidFill>
                  <a:srgbClr val="000000"/>
                </a:solidFill>
                <a:latin typeface="Arial Black" charset="0"/>
                <a:cs typeface="Arial Black" charset="0"/>
              </a:rPr>
              <a:t>-10</a:t>
            </a:r>
            <a:endParaRPr lang="en-GB" sz="1100" dirty="0">
              <a:solidFill>
                <a:srgbClr val="000000"/>
              </a:solidFill>
              <a:latin typeface="Arial Black" charset="0"/>
              <a:cs typeface="Arial Black" charset="0"/>
            </a:endParaRPr>
          </a:p>
          <a:p>
            <a:pPr eaLnBrk="0" hangingPunct="0">
              <a:defRPr/>
            </a:pPr>
            <a:r>
              <a:rPr lang="en-GB" sz="1100" dirty="0">
                <a:solidFill>
                  <a:srgbClr val="000000"/>
                </a:solidFill>
                <a:latin typeface="Arial Black" charset="0"/>
                <a:cs typeface="Arial Black" charset="0"/>
              </a:rPr>
              <a:t>Pre-pulse contrast   &lt; 10</a:t>
            </a:r>
            <a:r>
              <a:rPr lang="en-GB" sz="1100" baseline="30000" dirty="0">
                <a:solidFill>
                  <a:srgbClr val="000000"/>
                </a:solidFill>
                <a:latin typeface="Arial Black" charset="0"/>
                <a:cs typeface="Arial Black" charset="0"/>
              </a:rPr>
              <a:t>-8</a:t>
            </a:r>
            <a:endParaRPr lang="en-GB" sz="1100" dirty="0">
              <a:solidFill>
                <a:srgbClr val="000000"/>
              </a:solidFill>
              <a:latin typeface="Arial Black" charset="0"/>
              <a:cs typeface="Arial Black" charset="0"/>
            </a:endParaRPr>
          </a:p>
        </p:txBody>
      </p:sp>
      <p:pic>
        <p:nvPicPr>
          <p:cNvPr id="56324" name="Picture 4" descr="Immagine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404813"/>
            <a:ext cx="16129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CasellaDiTesto 1"/>
          <p:cNvSpPr txBox="1">
            <a:spLocks noChangeArrowheads="1"/>
          </p:cNvSpPr>
          <p:nvPr/>
        </p:nvSpPr>
        <p:spPr bwMode="auto">
          <a:xfrm>
            <a:off x="2484438" y="447675"/>
            <a:ext cx="2159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b="1"/>
              <a:t>IL LASER DI</a:t>
            </a:r>
          </a:p>
        </p:txBody>
      </p:sp>
    </p:spTree>
    <p:extLst>
      <p:ext uri="{BB962C8B-B14F-4D97-AF65-F5344CB8AC3E}">
        <p14:creationId xmlns:p14="http://schemas.microsoft.com/office/powerpoint/2010/main" val="40062949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piè di pagina 2"/>
          <p:cNvSpPr>
            <a:spLocks noGrp="1"/>
          </p:cNvSpPr>
          <p:nvPr>
            <p:ph type="ftr" sz="quarter" idx="11"/>
          </p:nvPr>
        </p:nvSpPr>
        <p:spPr/>
        <p:txBody>
          <a:bodyPr/>
          <a:lstStyle/>
          <a:p>
            <a:r>
              <a:rPr lang="en-US"/>
              <a:t>danilo giulietti</a:t>
            </a:r>
          </a:p>
        </p:txBody>
      </p:sp>
      <p:sp>
        <p:nvSpPr>
          <p:cNvPr id="38916" name="Title 36"/>
          <p:cNvSpPr>
            <a:spLocks noGrp="1"/>
          </p:cNvSpPr>
          <p:nvPr>
            <p:ph type="ctrTitle" idx="4294967295"/>
          </p:nvPr>
        </p:nvSpPr>
        <p:spPr>
          <a:xfrm>
            <a:off x="990600" y="206375"/>
            <a:ext cx="7340600" cy="631825"/>
          </a:xfrm>
        </p:spPr>
        <p:txBody>
          <a:bodyPr>
            <a:normAutofit fontScale="90000"/>
          </a:bodyPr>
          <a:lstStyle/>
          <a:p>
            <a:r>
              <a:rPr lang="en-US" b="1">
                <a:solidFill>
                  <a:srgbClr val="C3090E"/>
                </a:solidFill>
                <a:effectLst>
                  <a:outerShdw blurRad="38100" dist="38100" dir="2700000" algn="tl">
                    <a:srgbClr val="DDDDDD"/>
                  </a:outerShdw>
                </a:effectLst>
                <a:cs typeface="Arial Rounded MT Bold" charset="0"/>
              </a:rPr>
              <a:t>FOCUSING LASER</a:t>
            </a:r>
          </a:p>
        </p:txBody>
      </p:sp>
      <p:pic>
        <p:nvPicPr>
          <p:cNvPr id="404483" name="Picture 5" descr="oa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81200"/>
            <a:ext cx="4978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484" name="Picture 6" descr="OAP_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752600"/>
            <a:ext cx="30861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5" name="TextBox 7"/>
          <p:cNvSpPr txBox="1">
            <a:spLocks noChangeArrowheads="1"/>
          </p:cNvSpPr>
          <p:nvPr/>
        </p:nvSpPr>
        <p:spPr bwMode="auto">
          <a:xfrm>
            <a:off x="1524000" y="1219200"/>
            <a:ext cx="6980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cs typeface="Arial" charset="0"/>
              </a:rPr>
              <a:t>1 m focal length, 7</a:t>
            </a:r>
            <a:r>
              <a:rPr lang="ja-JP" altLang="en-US">
                <a:cs typeface="Arial" charset="0"/>
              </a:rPr>
              <a:t>”</a:t>
            </a:r>
            <a:r>
              <a:rPr lang="en-US">
                <a:cs typeface="Arial" charset="0"/>
              </a:rPr>
              <a:t>, 15° Off Axis Parabola (SORL)</a:t>
            </a:r>
          </a:p>
        </p:txBody>
      </p:sp>
    </p:spTree>
    <p:extLst>
      <p:ext uri="{BB962C8B-B14F-4D97-AF65-F5344CB8AC3E}">
        <p14:creationId xmlns:p14="http://schemas.microsoft.com/office/powerpoint/2010/main" val="91575866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Title 36"/>
          <p:cNvSpPr>
            <a:spLocks noGrp="1"/>
          </p:cNvSpPr>
          <p:nvPr>
            <p:ph type="ctrTitle" idx="4294967295"/>
          </p:nvPr>
        </p:nvSpPr>
        <p:spPr>
          <a:xfrm>
            <a:off x="838200" y="152400"/>
            <a:ext cx="7340600" cy="631825"/>
          </a:xfrm>
        </p:spPr>
        <p:txBody>
          <a:bodyPr/>
          <a:lstStyle/>
          <a:p>
            <a:r>
              <a:rPr lang="en-US" sz="3200" b="1">
                <a:solidFill>
                  <a:srgbClr val="C3090E"/>
                </a:solidFill>
                <a:effectLst>
                  <a:outerShdw blurRad="38100" dist="38100" dir="2700000" algn="tl">
                    <a:srgbClr val="DDDDDD"/>
                  </a:outerShdw>
                </a:effectLst>
                <a:cs typeface="Arial Rounded MT Bold" charset="0"/>
              </a:rPr>
              <a:t>MAIN BEAM OPTICS IN PLACE</a:t>
            </a:r>
            <a:endParaRPr lang="en-US" b="1">
              <a:solidFill>
                <a:srgbClr val="C3090E"/>
              </a:solidFill>
              <a:effectLst>
                <a:outerShdw blurRad="38100" dist="38100" dir="2700000" algn="tl">
                  <a:srgbClr val="DDDDDD"/>
                </a:outerShdw>
              </a:effectLst>
              <a:cs typeface="Arial Rounded MT Bold" charset="0"/>
            </a:endParaRPr>
          </a:p>
        </p:txBody>
      </p:sp>
      <p:sp>
        <p:nvSpPr>
          <p:cNvPr id="402435" name="TextBox 7"/>
          <p:cNvSpPr txBox="1">
            <a:spLocks noChangeArrowheads="1"/>
          </p:cNvSpPr>
          <p:nvPr/>
        </p:nvSpPr>
        <p:spPr bwMode="auto">
          <a:xfrm>
            <a:off x="3429000" y="1143000"/>
            <a:ext cx="4708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cs typeface="Arial" charset="0"/>
              </a:rPr>
              <a:t>45 AND 15° TURNING MIRROR MOUNTED</a:t>
            </a:r>
          </a:p>
        </p:txBody>
      </p:sp>
      <p:pic>
        <p:nvPicPr>
          <p:cNvPr id="402436" name="Picture 5" descr="OAP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524000"/>
            <a:ext cx="650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484476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piè di pagina 2"/>
          <p:cNvSpPr>
            <a:spLocks noGrp="1"/>
          </p:cNvSpPr>
          <p:nvPr>
            <p:ph type="ftr" sz="quarter" idx="11"/>
          </p:nvPr>
        </p:nvSpPr>
        <p:spPr/>
        <p:txBody>
          <a:bodyPr/>
          <a:lstStyle/>
          <a:p>
            <a:r>
              <a:rPr lang="en-US"/>
              <a:t>danilo giulietti</a:t>
            </a:r>
          </a:p>
        </p:txBody>
      </p:sp>
      <p:sp>
        <p:nvSpPr>
          <p:cNvPr id="246787" name="Rectangle 3"/>
          <p:cNvSpPr>
            <a:spLocks noGrp="1" noChangeArrowheads="1"/>
          </p:cNvSpPr>
          <p:nvPr>
            <p:ph type="title" idx="4294967295"/>
          </p:nvPr>
        </p:nvSpPr>
        <p:spPr>
          <a:xfrm>
            <a:off x="685800" y="152400"/>
            <a:ext cx="7848600" cy="838200"/>
          </a:xfrm>
          <a:effectLst>
            <a:outerShdw blurRad="63500" dist="38099" dir="2700000" algn="ctr" rotWithShape="0">
              <a:srgbClr val="000000">
                <a:alpha val="74998"/>
              </a:srgbClr>
            </a:outerShdw>
          </a:effectLst>
        </p:spPr>
        <p:txBody>
          <a:bodyPr lIns="90000" tIns="46800" rIns="90000" bIns="46800"/>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6F644F"/>
                </a:solidFill>
                <a:latin typeface="Century Schoolbook" charset="0"/>
              </a:rPr>
              <a:t>Gas-Jet nozzle</a:t>
            </a:r>
            <a:endParaRPr lang="en-GB">
              <a:solidFill>
                <a:srgbClr val="6F644F"/>
              </a:solidFill>
            </a:endParaRPr>
          </a:p>
        </p:txBody>
      </p:sp>
      <p:pic>
        <p:nvPicPr>
          <p:cNvPr id="148483" name="Picture 27" descr="Nozz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990600"/>
            <a:ext cx="6400800"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Line 24"/>
          <p:cNvSpPr>
            <a:spLocks noChangeShapeType="1"/>
          </p:cNvSpPr>
          <p:nvPr/>
        </p:nvSpPr>
        <p:spPr bwMode="auto">
          <a:xfrm flipH="1" flipV="1">
            <a:off x="4641850" y="3911600"/>
            <a:ext cx="1336675" cy="1295400"/>
          </a:xfrm>
          <a:prstGeom prst="line">
            <a:avLst/>
          </a:prstGeom>
          <a:noFill/>
          <a:ln w="104775">
            <a:solidFill>
              <a:srgbClr val="FF090C">
                <a:alpha val="58038"/>
              </a:srgb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48485" name="Text Box 26"/>
          <p:cNvSpPr txBox="1">
            <a:spLocks noChangeArrowheads="1"/>
          </p:cNvSpPr>
          <p:nvPr/>
        </p:nvSpPr>
        <p:spPr bwMode="auto">
          <a:xfrm rot="2631188">
            <a:off x="5186363" y="4114800"/>
            <a:ext cx="908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GB">
                <a:solidFill>
                  <a:srgbClr val="FF090C"/>
                </a:solidFill>
                <a:latin typeface="Futura" charset="0"/>
              </a:rPr>
              <a:t>Laser</a:t>
            </a:r>
          </a:p>
        </p:txBody>
      </p:sp>
    </p:spTree>
    <p:extLst>
      <p:ext uri="{BB962C8B-B14F-4D97-AF65-F5344CB8AC3E}">
        <p14:creationId xmlns:p14="http://schemas.microsoft.com/office/powerpoint/2010/main" val="1100462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pPr>
              <a:defRPr/>
            </a:pPr>
            <a:r>
              <a:rPr lang="en-US"/>
              <a:t>danilo giulietti</a:t>
            </a:r>
          </a:p>
        </p:txBody>
      </p:sp>
      <p:pic>
        <p:nvPicPr>
          <p:cNvPr id="58370" name="Picture 4" descr="SPAR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02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5"/>
          <p:cNvSpPr txBox="1">
            <a:spLocks noChangeArrowheads="1"/>
          </p:cNvSpPr>
          <p:nvPr/>
        </p:nvSpPr>
        <p:spPr bwMode="auto">
          <a:xfrm>
            <a:off x="1187450" y="1844675"/>
            <a:ext cx="6516688" cy="400050"/>
          </a:xfrm>
          <a:prstGeom prst="rect">
            <a:avLst/>
          </a:prstGeom>
          <a:solidFill>
            <a:srgbClr val="FFFF00"/>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GB" sz="2000" b="1">
                <a:solidFill>
                  <a:srgbClr val="0000FF"/>
                </a:solidFill>
                <a:latin typeface="Myriad Pro Semibold" charset="0"/>
              </a:rPr>
              <a:t>SPARC: the 200MeV LINAC and the UNDULATORS</a:t>
            </a:r>
            <a:endParaRPr lang="en-GB">
              <a:latin typeface="Myriad Pro Semibold" charset="0"/>
            </a:endParaRPr>
          </a:p>
        </p:txBody>
      </p:sp>
      <p:sp>
        <p:nvSpPr>
          <p:cNvPr id="58372" name="CasellaDiTesto 1"/>
          <p:cNvSpPr txBox="1">
            <a:spLocks noChangeArrowheads="1"/>
          </p:cNvSpPr>
          <p:nvPr/>
        </p:nvSpPr>
        <p:spPr bwMode="auto">
          <a:xfrm>
            <a:off x="250825" y="260350"/>
            <a:ext cx="8785225" cy="8318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it-IT" b="1"/>
              <a:t>S</a:t>
            </a:r>
            <a:r>
              <a:rPr lang="it-IT"/>
              <a:t>orgente </a:t>
            </a:r>
            <a:r>
              <a:rPr lang="it-IT" b="1"/>
              <a:t>P</a:t>
            </a:r>
            <a:r>
              <a:rPr lang="it-IT"/>
              <a:t>ulsata ed </a:t>
            </a:r>
            <a:r>
              <a:rPr lang="it-IT" b="1"/>
              <a:t>A</a:t>
            </a:r>
            <a:r>
              <a:rPr lang="it-IT"/>
              <a:t>mlpificata di</a:t>
            </a:r>
            <a:r>
              <a:rPr lang="it-IT" b="1"/>
              <a:t> R</a:t>
            </a:r>
            <a:r>
              <a:rPr lang="it-IT"/>
              <a:t>adiazione</a:t>
            </a:r>
            <a:r>
              <a:rPr lang="it-IT" b="1"/>
              <a:t> C</a:t>
            </a:r>
            <a:r>
              <a:rPr lang="it-IT"/>
              <a:t>oerente (SPARC)</a:t>
            </a:r>
          </a:p>
          <a:p>
            <a:pPr algn="ctr" eaLnBrk="1" hangingPunct="1"/>
            <a:r>
              <a:rPr lang="it-IT"/>
              <a:t>Collaborazione INFN-ENEA</a:t>
            </a:r>
          </a:p>
        </p:txBody>
      </p:sp>
    </p:spTree>
    <p:extLst>
      <p:ext uri="{BB962C8B-B14F-4D97-AF65-F5344CB8AC3E}">
        <p14:creationId xmlns:p14="http://schemas.microsoft.com/office/powerpoint/2010/main" val="219112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ENEA UNDULATOR</a:t>
            </a:r>
            <a:endParaRPr lang="it-IT" dirty="0"/>
          </a:p>
        </p:txBody>
      </p:sp>
      <p:pic>
        <p:nvPicPr>
          <p:cNvPr id="4" name="Segnaposto contenuto 3" descr="DSCN1243.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356872453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ENEA UNDULATORS</a:t>
            </a:r>
            <a:endParaRPr lang="it-IT" dirty="0"/>
          </a:p>
        </p:txBody>
      </p:sp>
      <p:pic>
        <p:nvPicPr>
          <p:cNvPr id="4" name="Segnaposto contenuto 3" descr="DSCN1244.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236064674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03575" y="115888"/>
            <a:ext cx="2417763" cy="874712"/>
          </a:xfrm>
          <a:solidFill>
            <a:srgbClr val="9EFF5E"/>
          </a:solidFill>
        </p:spPr>
        <p:txBody>
          <a:bodyPr/>
          <a:lstStyle/>
          <a:p>
            <a:pPr>
              <a:defRPr/>
            </a:pPr>
            <a:r>
              <a:rPr lang="it-IT" dirty="0" err="1" smtClean="0"/>
              <a:t>Summary</a:t>
            </a:r>
            <a:endParaRPr lang="it-IT" dirty="0"/>
          </a:p>
        </p:txBody>
      </p:sp>
      <p:sp>
        <p:nvSpPr>
          <p:cNvPr id="3" name="Segnaposto piè di pagina 2"/>
          <p:cNvSpPr>
            <a:spLocks noGrp="1"/>
          </p:cNvSpPr>
          <p:nvPr>
            <p:ph type="ftr" sz="quarter" idx="11"/>
          </p:nvPr>
        </p:nvSpPr>
        <p:spPr/>
        <p:txBody>
          <a:bodyPr/>
          <a:lstStyle/>
          <a:p>
            <a:pPr>
              <a:defRPr/>
            </a:pPr>
            <a:r>
              <a:rPr lang="it-IT" smtClean="0"/>
              <a:t>danilo.giulietti@df.unipi.it</a:t>
            </a:r>
            <a:endParaRPr lang="it-IT"/>
          </a:p>
        </p:txBody>
      </p:sp>
      <p:sp>
        <p:nvSpPr>
          <p:cNvPr id="4" name="Segnaposto numero diapositiva 3"/>
          <p:cNvSpPr>
            <a:spLocks noGrp="1"/>
          </p:cNvSpPr>
          <p:nvPr>
            <p:ph type="sldNum" sz="quarter" idx="12"/>
          </p:nvPr>
        </p:nvSpPr>
        <p:spPr/>
        <p:txBody>
          <a:bodyPr/>
          <a:lstStyle/>
          <a:p>
            <a:pPr>
              <a:defRPr/>
            </a:pPr>
            <a:fld id="{E15B5C12-4D28-724E-BD87-C04798F78B77}" type="slidenum">
              <a:rPr lang="it-IT" smtClean="0"/>
              <a:pPr>
                <a:defRPr/>
              </a:pPr>
              <a:t>3</a:t>
            </a:fld>
            <a:endParaRPr lang="it-IT"/>
          </a:p>
        </p:txBody>
      </p:sp>
      <p:sp>
        <p:nvSpPr>
          <p:cNvPr id="19460" name="CasellaDiTesto 4"/>
          <p:cNvSpPr txBox="1">
            <a:spLocks noChangeArrowheads="1"/>
          </p:cNvSpPr>
          <p:nvPr/>
        </p:nvSpPr>
        <p:spPr bwMode="auto">
          <a:xfrm>
            <a:off x="395288" y="1052513"/>
            <a:ext cx="856932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200000"/>
              </a:lnSpc>
              <a:buFontTx/>
              <a:buChar char="•"/>
            </a:pPr>
            <a:r>
              <a:rPr lang="it-IT" sz="2000" b="1"/>
              <a:t>Evoluzione dei sistemi LASER di grande potenza</a:t>
            </a:r>
          </a:p>
          <a:p>
            <a:pPr eaLnBrk="1" hangingPunct="1">
              <a:lnSpc>
                <a:spcPct val="200000"/>
              </a:lnSpc>
              <a:buFontTx/>
              <a:buChar char="•"/>
            </a:pPr>
            <a:r>
              <a:rPr lang="it-IT" sz="2000" b="1"/>
              <a:t>Interazione laser-materia ad intensità relativistiche</a:t>
            </a:r>
          </a:p>
          <a:p>
            <a:pPr eaLnBrk="1" hangingPunct="1">
              <a:lnSpc>
                <a:spcPct val="200000"/>
              </a:lnSpc>
              <a:buFontTx/>
              <a:buChar char="•"/>
            </a:pPr>
            <a:r>
              <a:rPr lang="it-IT" sz="2000" b="1"/>
              <a:t>Onde di plasma elettroniche e campi elettrici acceleranti</a:t>
            </a:r>
          </a:p>
          <a:p>
            <a:pPr eaLnBrk="1" hangingPunct="1">
              <a:lnSpc>
                <a:spcPct val="200000"/>
              </a:lnSpc>
              <a:buFontTx/>
              <a:buChar char="•"/>
            </a:pPr>
            <a:r>
              <a:rPr lang="it-IT" sz="2000" b="1"/>
              <a:t>Accelerazione laser-plasma di elettroni</a:t>
            </a:r>
          </a:p>
          <a:p>
            <a:pPr eaLnBrk="1" hangingPunct="1">
              <a:lnSpc>
                <a:spcPct val="200000"/>
              </a:lnSpc>
              <a:buFontTx/>
              <a:buChar char="•"/>
            </a:pPr>
            <a:r>
              <a:rPr lang="it-IT" sz="2000" b="1"/>
              <a:t>NTA-PLASMONX: accelerazione laser-plasma e Thomson Scattering</a:t>
            </a:r>
          </a:p>
          <a:p>
            <a:pPr eaLnBrk="1" hangingPunct="1">
              <a:lnSpc>
                <a:spcPct val="200000"/>
              </a:lnSpc>
              <a:buFontTx/>
              <a:buChar char="•"/>
            </a:pPr>
            <a:r>
              <a:rPr lang="it-IT" sz="2000" b="1"/>
              <a:t>Primi risultati sperimentali a LNF</a:t>
            </a:r>
          </a:p>
          <a:p>
            <a:pPr eaLnBrk="1" hangingPunct="1">
              <a:lnSpc>
                <a:spcPct val="200000"/>
              </a:lnSpc>
              <a:buFontTx/>
              <a:buChar char="•"/>
            </a:pPr>
            <a:r>
              <a:rPr lang="it-IT" sz="2000" b="1"/>
              <a:t>Sorgenti secondarie</a:t>
            </a:r>
          </a:p>
          <a:p>
            <a:pPr eaLnBrk="1" hangingPunct="1">
              <a:lnSpc>
                <a:spcPct val="200000"/>
              </a:lnSpc>
              <a:buFontTx/>
              <a:buChar char="•"/>
            </a:pPr>
            <a:r>
              <a:rPr lang="it-IT" sz="2000" b="1"/>
              <a:t>Conclusioni e prospettive</a:t>
            </a:r>
          </a:p>
          <a:p>
            <a:pPr eaLnBrk="1" hangingPunct="1">
              <a:buFontTx/>
              <a:buChar char="•"/>
            </a:pPr>
            <a:endParaRPr lang="it-IT" sz="2000"/>
          </a:p>
        </p:txBody>
      </p:sp>
    </p:spTree>
    <p:extLst>
      <p:ext uri="{BB962C8B-B14F-4D97-AF65-F5344CB8AC3E}">
        <p14:creationId xmlns:p14="http://schemas.microsoft.com/office/powerpoint/2010/main" val="2313242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Thomson </a:t>
            </a:r>
            <a:r>
              <a:rPr lang="it-IT" dirty="0" err="1" smtClean="0"/>
              <a:t>Scattering</a:t>
            </a:r>
            <a:r>
              <a:rPr lang="it-IT" dirty="0" smtClean="0"/>
              <a:t> </a:t>
            </a:r>
            <a:r>
              <a:rPr lang="it-IT" dirty="0" err="1" smtClean="0"/>
              <a:t>beam</a:t>
            </a:r>
            <a:r>
              <a:rPr lang="it-IT" dirty="0" smtClean="0"/>
              <a:t> line</a:t>
            </a:r>
            <a:endParaRPr lang="it-IT" dirty="0"/>
          </a:p>
        </p:txBody>
      </p:sp>
      <p:pic>
        <p:nvPicPr>
          <p:cNvPr id="4" name="Segnaposto contenuto 3" descr="DSCN1242.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153120955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TS and </a:t>
            </a:r>
            <a:r>
              <a:rPr lang="it-IT" dirty="0" err="1" smtClean="0"/>
              <a:t>External</a:t>
            </a:r>
            <a:r>
              <a:rPr lang="it-IT" dirty="0" smtClean="0"/>
              <a:t> </a:t>
            </a:r>
            <a:r>
              <a:rPr lang="it-IT" dirty="0" err="1" smtClean="0"/>
              <a:t>Injection</a:t>
            </a:r>
            <a:r>
              <a:rPr lang="it-IT" dirty="0" smtClean="0"/>
              <a:t> </a:t>
            </a:r>
            <a:r>
              <a:rPr lang="it-IT" dirty="0" err="1" smtClean="0"/>
              <a:t>beam</a:t>
            </a:r>
            <a:r>
              <a:rPr lang="it-IT" dirty="0" smtClean="0"/>
              <a:t> </a:t>
            </a:r>
            <a:r>
              <a:rPr lang="it-IT" dirty="0" err="1" smtClean="0"/>
              <a:t>lines</a:t>
            </a:r>
            <a:endParaRPr lang="it-IT" dirty="0"/>
          </a:p>
        </p:txBody>
      </p:sp>
      <p:pic>
        <p:nvPicPr>
          <p:cNvPr id="4" name="Segnaposto contenuto 3" descr="DSCN1245.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123771959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egnaposto piè di pagina 2"/>
          <p:cNvSpPr>
            <a:spLocks noGrp="1"/>
          </p:cNvSpPr>
          <p:nvPr>
            <p:ph type="ftr" sz="quarter" idx="11"/>
          </p:nvPr>
        </p:nvSpPr>
        <p:spPr/>
        <p:txBody>
          <a:bodyPr/>
          <a:lstStyle/>
          <a:p>
            <a:pPr>
              <a:defRPr/>
            </a:pPr>
            <a:r>
              <a:rPr lang="en-US"/>
              <a:t>danilo giulietti</a:t>
            </a:r>
          </a:p>
        </p:txBody>
      </p:sp>
      <p:pic>
        <p:nvPicPr>
          <p:cNvPr id="60418" name="Picture 2" descr="sparc-h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5" name="Text Box 3"/>
          <p:cNvSpPr txBox="1">
            <a:spLocks noChangeArrowheads="1"/>
          </p:cNvSpPr>
          <p:nvPr/>
        </p:nvSpPr>
        <p:spPr bwMode="auto">
          <a:xfrm>
            <a:off x="0" y="2667000"/>
            <a:ext cx="804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600" b="1">
                <a:solidFill>
                  <a:srgbClr val="FFFF00"/>
                </a:solidFill>
                <a:latin typeface="Helvetica" charset="0"/>
              </a:rPr>
              <a:t>LINAC</a:t>
            </a:r>
          </a:p>
        </p:txBody>
      </p:sp>
      <p:sp>
        <p:nvSpPr>
          <p:cNvPr id="248836" name="Text Box 4"/>
          <p:cNvSpPr txBox="1">
            <a:spLocks noChangeArrowheads="1"/>
          </p:cNvSpPr>
          <p:nvPr/>
        </p:nvSpPr>
        <p:spPr bwMode="auto">
          <a:xfrm>
            <a:off x="457200" y="5181600"/>
            <a:ext cx="14716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600" b="1">
                <a:solidFill>
                  <a:srgbClr val="FFFF00"/>
                </a:solidFill>
                <a:latin typeface="Helvetica" charset="0"/>
              </a:rPr>
              <a:t>UNDULATOR</a:t>
            </a:r>
          </a:p>
        </p:txBody>
      </p:sp>
      <p:sp>
        <p:nvSpPr>
          <p:cNvPr id="248837" name="Line 5"/>
          <p:cNvSpPr>
            <a:spLocks noChangeShapeType="1"/>
          </p:cNvSpPr>
          <p:nvPr/>
        </p:nvSpPr>
        <p:spPr bwMode="auto">
          <a:xfrm flipV="1">
            <a:off x="457200" y="2057400"/>
            <a:ext cx="1143000" cy="6096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48838" name="Line 6"/>
          <p:cNvSpPr>
            <a:spLocks noChangeShapeType="1"/>
          </p:cNvSpPr>
          <p:nvPr/>
        </p:nvSpPr>
        <p:spPr bwMode="auto">
          <a:xfrm flipV="1">
            <a:off x="1066800" y="4267200"/>
            <a:ext cx="1752600" cy="9144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48839" name="Oval 7"/>
          <p:cNvSpPr>
            <a:spLocks noChangeArrowheads="1"/>
          </p:cNvSpPr>
          <p:nvPr/>
        </p:nvSpPr>
        <p:spPr bwMode="auto">
          <a:xfrm>
            <a:off x="5410200" y="1752600"/>
            <a:ext cx="304800" cy="457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grpSp>
        <p:nvGrpSpPr>
          <p:cNvPr id="60424" name="Group 8"/>
          <p:cNvGrpSpPr>
            <a:grpSpLocks/>
          </p:cNvGrpSpPr>
          <p:nvPr/>
        </p:nvGrpSpPr>
        <p:grpSpPr bwMode="auto">
          <a:xfrm>
            <a:off x="6172200" y="3581400"/>
            <a:ext cx="1143000" cy="609600"/>
            <a:chOff x="3888" y="2256"/>
            <a:chExt cx="720" cy="384"/>
          </a:xfrm>
        </p:grpSpPr>
        <p:sp>
          <p:nvSpPr>
            <p:cNvPr id="248841" name="Line 9"/>
            <p:cNvSpPr>
              <a:spLocks noChangeShapeType="1"/>
            </p:cNvSpPr>
            <p:nvPr/>
          </p:nvSpPr>
          <p:spPr bwMode="auto">
            <a:xfrm>
              <a:off x="4176" y="2256"/>
              <a:ext cx="432"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48842" name="Line 10"/>
            <p:cNvSpPr>
              <a:spLocks noChangeShapeType="1"/>
            </p:cNvSpPr>
            <p:nvPr/>
          </p:nvSpPr>
          <p:spPr bwMode="auto">
            <a:xfrm>
              <a:off x="3888" y="2304"/>
              <a:ext cx="432"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48843" name="Line 11"/>
            <p:cNvSpPr>
              <a:spLocks noChangeShapeType="1"/>
            </p:cNvSpPr>
            <p:nvPr/>
          </p:nvSpPr>
          <p:spPr bwMode="auto">
            <a:xfrm flipV="1">
              <a:off x="3888" y="2256"/>
              <a:ext cx="288"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48844" name="Line 12"/>
            <p:cNvSpPr>
              <a:spLocks noChangeShapeType="1"/>
            </p:cNvSpPr>
            <p:nvPr/>
          </p:nvSpPr>
          <p:spPr bwMode="auto">
            <a:xfrm flipV="1">
              <a:off x="4320" y="2592"/>
              <a:ext cx="288"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grpSp>
      <p:sp>
        <p:nvSpPr>
          <p:cNvPr id="248845" name="Line 13"/>
          <p:cNvSpPr>
            <a:spLocks noChangeShapeType="1"/>
          </p:cNvSpPr>
          <p:nvPr/>
        </p:nvSpPr>
        <p:spPr bwMode="auto">
          <a:xfrm>
            <a:off x="7467600" y="4254500"/>
            <a:ext cx="987425" cy="746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48846" name="Line 14"/>
          <p:cNvSpPr>
            <a:spLocks noChangeShapeType="1"/>
          </p:cNvSpPr>
          <p:nvPr/>
        </p:nvSpPr>
        <p:spPr bwMode="auto">
          <a:xfrm>
            <a:off x="7010400" y="4343400"/>
            <a:ext cx="1000125" cy="7985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48847" name="Line 15"/>
          <p:cNvSpPr>
            <a:spLocks noChangeShapeType="1"/>
          </p:cNvSpPr>
          <p:nvPr/>
        </p:nvSpPr>
        <p:spPr bwMode="auto">
          <a:xfrm flipV="1">
            <a:off x="7010400" y="4267200"/>
            <a:ext cx="45720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48848" name="Line 16"/>
          <p:cNvSpPr>
            <a:spLocks noChangeShapeType="1"/>
          </p:cNvSpPr>
          <p:nvPr/>
        </p:nvSpPr>
        <p:spPr bwMode="auto">
          <a:xfrm flipV="1">
            <a:off x="7924800" y="5638800"/>
            <a:ext cx="121920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48849" name="Line 17"/>
          <p:cNvSpPr>
            <a:spLocks noChangeShapeType="1"/>
          </p:cNvSpPr>
          <p:nvPr/>
        </p:nvSpPr>
        <p:spPr bwMode="auto">
          <a:xfrm flipV="1">
            <a:off x="7620000" y="5257800"/>
            <a:ext cx="121920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48850" name="Line 18"/>
          <p:cNvSpPr>
            <a:spLocks noChangeShapeType="1"/>
          </p:cNvSpPr>
          <p:nvPr/>
        </p:nvSpPr>
        <p:spPr bwMode="auto">
          <a:xfrm>
            <a:off x="7620000" y="5638800"/>
            <a:ext cx="30480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48851" name="Line 19"/>
          <p:cNvSpPr>
            <a:spLocks noChangeShapeType="1"/>
          </p:cNvSpPr>
          <p:nvPr/>
        </p:nvSpPr>
        <p:spPr bwMode="auto">
          <a:xfrm>
            <a:off x="8839200" y="5257800"/>
            <a:ext cx="304800" cy="25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48852" name="Line 20"/>
          <p:cNvSpPr>
            <a:spLocks noChangeShapeType="1"/>
          </p:cNvSpPr>
          <p:nvPr/>
        </p:nvSpPr>
        <p:spPr bwMode="auto">
          <a:xfrm flipV="1">
            <a:off x="8008938" y="5018088"/>
            <a:ext cx="452437" cy="112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48853" name="Line 21"/>
          <p:cNvSpPr>
            <a:spLocks noChangeShapeType="1"/>
          </p:cNvSpPr>
          <p:nvPr/>
        </p:nvSpPr>
        <p:spPr bwMode="auto">
          <a:xfrm rot="14941889" flipV="1">
            <a:off x="4822032" y="1393031"/>
            <a:ext cx="0" cy="414337"/>
          </a:xfrm>
          <a:prstGeom prst="line">
            <a:avLst/>
          </a:prstGeom>
          <a:noFill/>
          <a:ln w="476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48854" name="Line 22"/>
          <p:cNvSpPr>
            <a:spLocks noChangeShapeType="1"/>
          </p:cNvSpPr>
          <p:nvPr/>
        </p:nvSpPr>
        <p:spPr bwMode="auto">
          <a:xfrm rot="4363865">
            <a:off x="5299869" y="1870869"/>
            <a:ext cx="68262" cy="457200"/>
          </a:xfrm>
          <a:prstGeom prst="line">
            <a:avLst/>
          </a:prstGeom>
          <a:noFill/>
          <a:ln w="57150">
            <a:solidFill>
              <a:srgbClr val="FF323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48855" name="Line 23"/>
          <p:cNvSpPr>
            <a:spLocks noChangeShapeType="1"/>
          </p:cNvSpPr>
          <p:nvPr/>
        </p:nvSpPr>
        <p:spPr bwMode="auto">
          <a:xfrm rot="9878885" flipV="1">
            <a:off x="5029200" y="381000"/>
            <a:ext cx="1676400" cy="8382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48856" name="Line 24"/>
          <p:cNvSpPr>
            <a:spLocks noChangeShapeType="1"/>
          </p:cNvSpPr>
          <p:nvPr/>
        </p:nvSpPr>
        <p:spPr bwMode="auto">
          <a:xfrm rot="9460749" flipV="1">
            <a:off x="5203825" y="801688"/>
            <a:ext cx="1752600" cy="9144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48857" name="Line 25"/>
          <p:cNvSpPr>
            <a:spLocks noChangeShapeType="1"/>
          </p:cNvSpPr>
          <p:nvPr/>
        </p:nvSpPr>
        <p:spPr bwMode="auto">
          <a:xfrm rot="7582014" flipV="1">
            <a:off x="5547519" y="1702594"/>
            <a:ext cx="2622550" cy="1493838"/>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48858" name="Line 26"/>
          <p:cNvSpPr>
            <a:spLocks noChangeShapeType="1"/>
          </p:cNvSpPr>
          <p:nvPr/>
        </p:nvSpPr>
        <p:spPr bwMode="auto">
          <a:xfrm rot="7582014" flipV="1">
            <a:off x="6275388" y="2251075"/>
            <a:ext cx="2393950" cy="16383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48859" name="Line 27"/>
          <p:cNvSpPr>
            <a:spLocks noChangeShapeType="1"/>
          </p:cNvSpPr>
          <p:nvPr/>
        </p:nvSpPr>
        <p:spPr bwMode="auto">
          <a:xfrm rot="7582014" flipV="1">
            <a:off x="6804819" y="2558257"/>
            <a:ext cx="2752725" cy="2465387"/>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48860" name="Text Box 28"/>
          <p:cNvSpPr txBox="1">
            <a:spLocks noChangeArrowheads="1"/>
          </p:cNvSpPr>
          <p:nvPr/>
        </p:nvSpPr>
        <p:spPr bwMode="auto">
          <a:xfrm>
            <a:off x="6583363" y="-68263"/>
            <a:ext cx="1668462" cy="33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00" b="1">
                <a:solidFill>
                  <a:srgbClr val="FFFC35"/>
                </a:solidFill>
                <a:latin typeface="Comic Sans MS" charset="0"/>
              </a:rPr>
              <a:t>synchronisation</a:t>
            </a:r>
            <a:endParaRPr lang="en-GB" sz="1400">
              <a:solidFill>
                <a:srgbClr val="FFFC35"/>
              </a:solidFill>
              <a:latin typeface="Comic Sans MS" charset="0"/>
            </a:endParaRPr>
          </a:p>
        </p:txBody>
      </p:sp>
      <p:sp>
        <p:nvSpPr>
          <p:cNvPr id="248861" name="Text Box 29"/>
          <p:cNvSpPr txBox="1">
            <a:spLocks noChangeArrowheads="1"/>
          </p:cNvSpPr>
          <p:nvPr/>
        </p:nvSpPr>
        <p:spPr bwMode="auto">
          <a:xfrm>
            <a:off x="6697663" y="282575"/>
            <a:ext cx="2085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00" b="1">
                <a:solidFill>
                  <a:srgbClr val="FFFC35"/>
                </a:solidFill>
                <a:latin typeface="Comic Sans MS" charset="0"/>
              </a:rPr>
              <a:t>uncompressed pulse</a:t>
            </a:r>
          </a:p>
        </p:txBody>
      </p:sp>
      <p:sp>
        <p:nvSpPr>
          <p:cNvPr id="248862" name="Text Box 30"/>
          <p:cNvSpPr txBox="1">
            <a:spLocks noChangeArrowheads="1"/>
          </p:cNvSpPr>
          <p:nvPr/>
        </p:nvSpPr>
        <p:spPr bwMode="auto">
          <a:xfrm>
            <a:off x="6630988" y="635000"/>
            <a:ext cx="20494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00" b="1">
                <a:solidFill>
                  <a:srgbClr val="FFFC35"/>
                </a:solidFill>
                <a:latin typeface="Comic Sans MS" charset="0"/>
              </a:rPr>
              <a:t>vacuum compressor</a:t>
            </a:r>
          </a:p>
        </p:txBody>
      </p:sp>
      <p:sp>
        <p:nvSpPr>
          <p:cNvPr id="248863" name="Text Box 31"/>
          <p:cNvSpPr txBox="1">
            <a:spLocks noChangeArrowheads="1"/>
          </p:cNvSpPr>
          <p:nvPr/>
        </p:nvSpPr>
        <p:spPr bwMode="auto">
          <a:xfrm>
            <a:off x="7212013" y="1092200"/>
            <a:ext cx="1452562"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70000"/>
              </a:lnSpc>
              <a:defRPr/>
            </a:pPr>
            <a:r>
              <a:rPr lang="en-GB" sz="1600" b="1">
                <a:solidFill>
                  <a:srgbClr val="FFFC35"/>
                </a:solidFill>
                <a:latin typeface="Comic Sans MS" charset="0"/>
              </a:rPr>
              <a:t>acceleration </a:t>
            </a:r>
          </a:p>
          <a:p>
            <a:pPr>
              <a:lnSpc>
                <a:spcPct val="70000"/>
              </a:lnSpc>
              <a:defRPr/>
            </a:pPr>
            <a:r>
              <a:rPr lang="en-GB" sz="1600" b="1">
                <a:solidFill>
                  <a:srgbClr val="FFFC35"/>
                </a:solidFill>
                <a:latin typeface="Comic Sans MS" charset="0"/>
              </a:rPr>
              <a:t>chamber</a:t>
            </a:r>
          </a:p>
        </p:txBody>
      </p:sp>
      <p:sp>
        <p:nvSpPr>
          <p:cNvPr id="248864" name="Text Box 32"/>
          <p:cNvSpPr txBox="1">
            <a:spLocks noChangeArrowheads="1"/>
          </p:cNvSpPr>
          <p:nvPr/>
        </p:nvSpPr>
        <p:spPr bwMode="auto">
          <a:xfrm>
            <a:off x="7994650" y="1619250"/>
            <a:ext cx="1130300"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70000"/>
              </a:lnSpc>
              <a:defRPr/>
            </a:pPr>
            <a:r>
              <a:rPr lang="en-GB" sz="1600" b="1">
                <a:solidFill>
                  <a:srgbClr val="FFFC35"/>
                </a:solidFill>
                <a:latin typeface="Comic Sans MS" charset="0"/>
              </a:rPr>
              <a:t>detectors</a:t>
            </a:r>
          </a:p>
          <a:p>
            <a:pPr>
              <a:lnSpc>
                <a:spcPct val="70000"/>
              </a:lnSpc>
              <a:defRPr/>
            </a:pPr>
            <a:r>
              <a:rPr lang="en-GB" sz="1600" b="1">
                <a:solidFill>
                  <a:srgbClr val="FFFC35"/>
                </a:solidFill>
                <a:latin typeface="Comic Sans MS" charset="0"/>
              </a:rPr>
              <a:t>area</a:t>
            </a:r>
          </a:p>
        </p:txBody>
      </p:sp>
      <p:sp>
        <p:nvSpPr>
          <p:cNvPr id="248865" name="Line 33"/>
          <p:cNvSpPr>
            <a:spLocks noChangeShapeType="1"/>
          </p:cNvSpPr>
          <p:nvPr/>
        </p:nvSpPr>
        <p:spPr bwMode="auto">
          <a:xfrm flipV="1">
            <a:off x="8777288" y="3005138"/>
            <a:ext cx="25400" cy="2341562"/>
          </a:xfrm>
          <a:prstGeom prst="line">
            <a:avLst/>
          </a:prstGeom>
          <a:noFill/>
          <a:ln w="476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48866" name="Oval 34"/>
          <p:cNvSpPr>
            <a:spLocks noChangeArrowheads="1"/>
          </p:cNvSpPr>
          <p:nvPr/>
        </p:nvSpPr>
        <p:spPr bwMode="auto">
          <a:xfrm>
            <a:off x="8650288" y="2943225"/>
            <a:ext cx="322262" cy="8731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48867" name="Line 35"/>
          <p:cNvSpPr>
            <a:spLocks noChangeShapeType="1"/>
          </p:cNvSpPr>
          <p:nvPr/>
        </p:nvSpPr>
        <p:spPr bwMode="auto">
          <a:xfrm rot="12440302" flipH="1" flipV="1">
            <a:off x="8577263" y="2528888"/>
            <a:ext cx="330200" cy="32385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48868" name="Text Box 36"/>
          <p:cNvSpPr txBox="1">
            <a:spLocks noChangeArrowheads="1"/>
          </p:cNvSpPr>
          <p:nvPr/>
        </p:nvSpPr>
        <p:spPr bwMode="auto">
          <a:xfrm>
            <a:off x="8355013" y="2058988"/>
            <a:ext cx="857250"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70000"/>
              </a:lnSpc>
              <a:defRPr/>
            </a:pPr>
            <a:r>
              <a:rPr lang="en-GB" sz="1600" b="1">
                <a:solidFill>
                  <a:srgbClr val="FFFC35"/>
                </a:solidFill>
                <a:latin typeface="Comic Sans MS" charset="0"/>
              </a:rPr>
              <a:t>control</a:t>
            </a:r>
          </a:p>
          <a:p>
            <a:pPr>
              <a:lnSpc>
                <a:spcPct val="70000"/>
              </a:lnSpc>
              <a:defRPr/>
            </a:pPr>
            <a:r>
              <a:rPr lang="en-GB" sz="1600" b="1">
                <a:solidFill>
                  <a:srgbClr val="FFFC35"/>
                </a:solidFill>
                <a:latin typeface="Comic Sans MS" charset="0"/>
              </a:rPr>
              <a:t>&amp; data</a:t>
            </a:r>
          </a:p>
        </p:txBody>
      </p:sp>
      <p:sp>
        <p:nvSpPr>
          <p:cNvPr id="248869" name="Line 37"/>
          <p:cNvSpPr>
            <a:spLocks noChangeShapeType="1"/>
          </p:cNvSpPr>
          <p:nvPr/>
        </p:nvSpPr>
        <p:spPr bwMode="auto">
          <a:xfrm flipV="1">
            <a:off x="7620000" y="3030538"/>
            <a:ext cx="1119188" cy="1584325"/>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48870" name="Line 38"/>
          <p:cNvSpPr>
            <a:spLocks noChangeShapeType="1"/>
          </p:cNvSpPr>
          <p:nvPr/>
        </p:nvSpPr>
        <p:spPr bwMode="auto">
          <a:xfrm flipV="1">
            <a:off x="6864350" y="3017838"/>
            <a:ext cx="1824038" cy="942975"/>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48871" name="Oval 39"/>
          <p:cNvSpPr>
            <a:spLocks noChangeArrowheads="1"/>
          </p:cNvSpPr>
          <p:nvPr/>
        </p:nvSpPr>
        <p:spPr bwMode="auto">
          <a:xfrm>
            <a:off x="4876800" y="1295400"/>
            <a:ext cx="304800" cy="457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pic>
        <p:nvPicPr>
          <p:cNvPr id="60452" name="Picture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971800"/>
            <a:ext cx="15240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53" name="WordArt 41"/>
          <p:cNvSpPr>
            <a:spLocks noChangeArrowheads="1" noChangeShapeType="1" noTextEdit="1"/>
          </p:cNvSpPr>
          <p:nvPr/>
        </p:nvSpPr>
        <p:spPr bwMode="auto">
          <a:xfrm>
            <a:off x="5257800" y="2209800"/>
            <a:ext cx="457200" cy="241300"/>
          </a:xfrm>
          <a:prstGeom prst="rect">
            <a:avLst/>
          </a:prstGeom>
        </p:spPr>
        <p:txBody>
          <a:bodyPr wrap="none" fromWordArt="1">
            <a:prstTxWarp prst="textPlain">
              <a:avLst>
                <a:gd name="adj" fmla="val 50000"/>
              </a:avLst>
            </a:prstTxWarp>
          </a:bodyPr>
          <a:lstStyle/>
          <a:p>
            <a:pPr algn="ctr"/>
            <a:r>
              <a:rPr lang="it-IT"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pple Casual"/>
                <a:ea typeface="Apple Casual"/>
                <a:cs typeface="Apple Casual"/>
              </a:rPr>
              <a:t>FLAME</a:t>
            </a:r>
          </a:p>
        </p:txBody>
      </p:sp>
    </p:spTree>
    <p:extLst>
      <p:ext uri="{BB962C8B-B14F-4D97-AF65-F5344CB8AC3E}">
        <p14:creationId xmlns:p14="http://schemas.microsoft.com/office/powerpoint/2010/main" val="202500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piè di pagina 4"/>
          <p:cNvSpPr>
            <a:spLocks noGrp="1"/>
          </p:cNvSpPr>
          <p:nvPr>
            <p:ph type="ftr" sz="quarter" idx="11"/>
          </p:nvPr>
        </p:nvSpPr>
        <p:spPr/>
        <p:txBody>
          <a:bodyPr/>
          <a:lstStyle/>
          <a:p>
            <a:pPr>
              <a:defRPr/>
            </a:pPr>
            <a:r>
              <a:rPr lang="it-IT"/>
              <a:t>danilo.giulietti@df.unipi.it</a:t>
            </a:r>
          </a:p>
        </p:txBody>
      </p:sp>
      <p:sp>
        <p:nvSpPr>
          <p:cNvPr id="8" name="Segnaposto numero diapositiva 5"/>
          <p:cNvSpPr>
            <a:spLocks noGrp="1"/>
          </p:cNvSpPr>
          <p:nvPr>
            <p:ph type="sldNum" sz="quarter" idx="12"/>
          </p:nvPr>
        </p:nvSpPr>
        <p:spPr/>
        <p:txBody>
          <a:bodyPr/>
          <a:lstStyle/>
          <a:p>
            <a:pPr>
              <a:defRPr/>
            </a:pPr>
            <a:fld id="{4F26B73B-5CBE-AD41-A59B-B9CB00021BE2}" type="slidenum">
              <a:rPr lang="it-IT"/>
              <a:pPr>
                <a:defRPr/>
              </a:pPr>
              <a:t>33</a:t>
            </a:fld>
            <a:endParaRPr lang="it-IT"/>
          </a:p>
        </p:txBody>
      </p:sp>
      <p:sp>
        <p:nvSpPr>
          <p:cNvPr id="281602" name="Rectangle 2"/>
          <p:cNvSpPr>
            <a:spLocks noGrp="1" noChangeArrowheads="1"/>
          </p:cNvSpPr>
          <p:nvPr>
            <p:ph type="title"/>
          </p:nvPr>
        </p:nvSpPr>
        <p:spPr>
          <a:xfrm>
            <a:off x="609600" y="228600"/>
            <a:ext cx="7772400" cy="457200"/>
          </a:xfrm>
        </p:spPr>
        <p:txBody>
          <a:bodyPr>
            <a:normAutofit fontScale="90000"/>
          </a:bodyPr>
          <a:lstStyle/>
          <a:p>
            <a:pPr eaLnBrk="1" hangingPunct="1">
              <a:defRPr/>
            </a:pPr>
            <a:r>
              <a:rPr lang="en-US" sz="2800" smtClean="0">
                <a:cs typeface="+mj-cs"/>
              </a:rPr>
              <a:t>LASER PLASMA ACCELERATION</a:t>
            </a:r>
            <a:endParaRPr lang="en-US" smtClean="0">
              <a:cs typeface="+mj-cs"/>
            </a:endParaRPr>
          </a:p>
        </p:txBody>
      </p:sp>
      <p:pic>
        <p:nvPicPr>
          <p:cNvPr id="281603" name="BO_FLAME.mpg" descr="/Users/danilogiulietti/Agosto 2013/MacBookPro3,1/Documents/PRESENTAZIONI NOSTRE/presentazioni-11/seminario LNS/BO_FLAME.mpg">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685800" y="838200"/>
            <a:ext cx="5537200" cy="506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04" name="Text Box 4"/>
          <p:cNvSpPr txBox="1">
            <a:spLocks noChangeArrowheads="1"/>
          </p:cNvSpPr>
          <p:nvPr/>
        </p:nvSpPr>
        <p:spPr bwMode="auto">
          <a:xfrm>
            <a:off x="1676400" y="5638800"/>
            <a:ext cx="3810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GB" sz="1400">
                <a:latin typeface="Times" charset="0"/>
                <a:cs typeface="+mn-cs"/>
              </a:rPr>
              <a:t>PIC simulation by Carlo Benedetti, INFN-BO</a:t>
            </a:r>
          </a:p>
        </p:txBody>
      </p:sp>
      <p:sp>
        <p:nvSpPr>
          <p:cNvPr id="281605" name="Text Box 5"/>
          <p:cNvSpPr txBox="1">
            <a:spLocks noChangeArrowheads="1"/>
          </p:cNvSpPr>
          <p:nvPr/>
        </p:nvSpPr>
        <p:spPr bwMode="auto">
          <a:xfrm>
            <a:off x="6858000" y="1295400"/>
            <a:ext cx="1981200" cy="243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GB" sz="1800">
                <a:latin typeface="Times" charset="0"/>
                <a:cs typeface="+mn-cs"/>
              </a:rPr>
              <a:t>N</a:t>
            </a:r>
            <a:r>
              <a:rPr lang="en-GB" sz="1800" baseline="-25000">
                <a:latin typeface="Times" charset="0"/>
                <a:cs typeface="+mn-cs"/>
              </a:rPr>
              <a:t>e</a:t>
            </a:r>
            <a:r>
              <a:rPr lang="en-GB" sz="1800">
                <a:latin typeface="Times" charset="0"/>
                <a:cs typeface="+mn-cs"/>
              </a:rPr>
              <a:t>=10</a:t>
            </a:r>
            <a:r>
              <a:rPr lang="en-GB" sz="1800" baseline="30000">
                <a:latin typeface="Times" charset="0"/>
                <a:cs typeface="+mn-cs"/>
              </a:rPr>
              <a:t>19</a:t>
            </a:r>
            <a:r>
              <a:rPr lang="en-GB" sz="1800">
                <a:latin typeface="Times" charset="0"/>
                <a:cs typeface="+mn-cs"/>
              </a:rPr>
              <a:t>cm</a:t>
            </a:r>
            <a:r>
              <a:rPr lang="en-GB" sz="1800" baseline="30000">
                <a:latin typeface="Times" charset="0"/>
                <a:cs typeface="+mn-cs"/>
              </a:rPr>
              <a:t>-3</a:t>
            </a:r>
            <a:endParaRPr lang="en-GB" sz="1800">
              <a:latin typeface="Times" charset="0"/>
              <a:cs typeface="+mn-cs"/>
            </a:endParaRPr>
          </a:p>
          <a:p>
            <a:pPr eaLnBrk="0" hangingPunct="0">
              <a:spcBef>
                <a:spcPct val="50000"/>
              </a:spcBef>
              <a:defRPr/>
            </a:pPr>
            <a:r>
              <a:rPr lang="en-GB" sz="1800">
                <a:latin typeface="Times" charset="0"/>
                <a:cs typeface="+mn-cs"/>
              </a:rPr>
              <a:t>L=1mm</a:t>
            </a:r>
          </a:p>
          <a:p>
            <a:pPr eaLnBrk="0" hangingPunct="0">
              <a:spcBef>
                <a:spcPct val="50000"/>
              </a:spcBef>
              <a:defRPr/>
            </a:pPr>
            <a:r>
              <a:rPr lang="en-GB" sz="1800">
                <a:latin typeface="Times" charset="0"/>
                <a:cs typeface="+mn-cs"/>
              </a:rPr>
              <a:t>T=20fs</a:t>
            </a:r>
          </a:p>
          <a:p>
            <a:pPr eaLnBrk="0" hangingPunct="0">
              <a:spcBef>
                <a:spcPct val="50000"/>
              </a:spcBef>
              <a:defRPr/>
            </a:pPr>
            <a:r>
              <a:rPr lang="en-GB" sz="1800">
                <a:latin typeface="Times" charset="0"/>
                <a:cs typeface="+mn-cs"/>
              </a:rPr>
              <a:t>W=9µm</a:t>
            </a:r>
          </a:p>
          <a:p>
            <a:pPr eaLnBrk="0" hangingPunct="0">
              <a:spcBef>
                <a:spcPct val="50000"/>
              </a:spcBef>
              <a:defRPr/>
            </a:pPr>
            <a:r>
              <a:rPr lang="en-GB" sz="1800">
                <a:latin typeface="Times" charset="0"/>
                <a:cs typeface="+mn-cs"/>
              </a:rPr>
              <a:t>I=1.5 10</a:t>
            </a:r>
            <a:r>
              <a:rPr lang="en-GB" sz="1800" baseline="30000">
                <a:latin typeface="Times" charset="0"/>
                <a:cs typeface="+mn-cs"/>
              </a:rPr>
              <a:t>20</a:t>
            </a:r>
            <a:r>
              <a:rPr lang="en-GB" sz="1800">
                <a:latin typeface="Times" charset="0"/>
                <a:cs typeface="+mn-cs"/>
              </a:rPr>
              <a:t>W/cm</a:t>
            </a:r>
            <a:r>
              <a:rPr lang="en-GB" sz="1800" baseline="30000">
                <a:latin typeface="Times" charset="0"/>
                <a:cs typeface="+mn-cs"/>
              </a:rPr>
              <a:t>2</a:t>
            </a:r>
            <a:endParaRPr lang="en-GB" sz="1800">
              <a:latin typeface="Times" charset="0"/>
              <a:cs typeface="+mn-cs"/>
            </a:endParaRPr>
          </a:p>
          <a:p>
            <a:pPr eaLnBrk="0" hangingPunct="0">
              <a:spcBef>
                <a:spcPct val="50000"/>
              </a:spcBef>
              <a:defRPr/>
            </a:pPr>
            <a:r>
              <a:rPr lang="en-GB" sz="1800">
                <a:latin typeface="Times" charset="0"/>
                <a:cs typeface="+mn-cs"/>
              </a:rPr>
              <a:t>U</a:t>
            </a:r>
            <a:r>
              <a:rPr lang="en-GB" sz="1800" baseline="-25000">
                <a:latin typeface="Times" charset="0"/>
                <a:cs typeface="+mn-cs"/>
              </a:rPr>
              <a:t>el</a:t>
            </a:r>
            <a:r>
              <a:rPr lang="en-GB" sz="1800">
                <a:latin typeface="Times" charset="0"/>
                <a:cs typeface="+mn-cs"/>
              </a:rPr>
              <a:t>≈400MeV</a:t>
            </a:r>
            <a:endParaRPr lang="en-GB">
              <a:latin typeface="Times" charset="0"/>
              <a:cs typeface="+mn-cs"/>
            </a:endParaRPr>
          </a:p>
        </p:txBody>
      </p:sp>
      <p:sp>
        <p:nvSpPr>
          <p:cNvPr id="281606" name="Text Box 6"/>
          <p:cNvSpPr txBox="1">
            <a:spLocks noChangeArrowheads="1"/>
          </p:cNvSpPr>
          <p:nvPr/>
        </p:nvSpPr>
        <p:spPr bwMode="auto">
          <a:xfrm>
            <a:off x="6629400" y="3962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a:cs typeface="+mn-cs"/>
              </a:rPr>
              <a:t>Bubble regime</a:t>
            </a:r>
          </a:p>
        </p:txBody>
      </p:sp>
    </p:spTree>
    <p:extLst>
      <p:ext uri="{BB962C8B-B14F-4D97-AF65-F5344CB8AC3E}">
        <p14:creationId xmlns:p14="http://schemas.microsoft.com/office/powerpoint/2010/main" val="313694005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8160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81603"/>
                                        </p:tgtEl>
                                      </p:cBhvr>
                                    </p:cmd>
                                  </p:childTnLst>
                                </p:cTn>
                              </p:par>
                            </p:childTnLst>
                          </p:cTn>
                        </p:par>
                      </p:childTnLst>
                    </p:cTn>
                  </p:par>
                </p:childTnLst>
              </p:cTn>
              <p:nextCondLst>
                <p:cond evt="onClick" delay="0">
                  <p:tgtEl>
                    <p:spTgt spid="281603"/>
                  </p:tgtEl>
                </p:cond>
              </p:nextCondLst>
            </p:seq>
            <p:video>
              <p:cMediaNode>
                <p:cTn id="7" fill="hold" display="0">
                  <p:stCondLst>
                    <p:cond delay="indefinite"/>
                  </p:stCondLst>
                  <p:endCondLst>
                    <p:cond evt="onNext" delay="0">
                      <p:tgtEl>
                        <p:sldTgt/>
                      </p:tgtEl>
                    </p:cond>
                    <p:cond evt="onPrev" delay="0">
                      <p:tgtEl>
                        <p:sldTgt/>
                      </p:tgtEl>
                    </p:cond>
                  </p:endCondLst>
                </p:cTn>
                <p:tgtEl>
                  <p:spTgt spid="28160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piè di pagina 2"/>
          <p:cNvSpPr>
            <a:spLocks noGrp="1"/>
          </p:cNvSpPr>
          <p:nvPr>
            <p:ph type="ftr" sz="quarter" idx="11"/>
          </p:nvPr>
        </p:nvSpPr>
        <p:spPr/>
        <p:txBody>
          <a:bodyPr/>
          <a:lstStyle/>
          <a:p>
            <a:pPr>
              <a:defRPr/>
            </a:pPr>
            <a:r>
              <a:rPr lang="it-IT"/>
              <a:t>danilo.giulietti@df.unipi.it</a:t>
            </a:r>
          </a:p>
        </p:txBody>
      </p:sp>
      <p:sp>
        <p:nvSpPr>
          <p:cNvPr id="8" name="Segnaposto numero diapositiva 3"/>
          <p:cNvSpPr>
            <a:spLocks noGrp="1"/>
          </p:cNvSpPr>
          <p:nvPr>
            <p:ph type="sldNum" sz="quarter" idx="12"/>
          </p:nvPr>
        </p:nvSpPr>
        <p:spPr/>
        <p:txBody>
          <a:bodyPr/>
          <a:lstStyle/>
          <a:p>
            <a:pPr>
              <a:defRPr/>
            </a:pPr>
            <a:fld id="{5E57DCF6-53E3-DD45-B87C-A86A74BBF768}" type="slidenum">
              <a:rPr lang="it-IT"/>
              <a:pPr>
                <a:defRPr/>
              </a:pPr>
              <a:t>34</a:t>
            </a:fld>
            <a:endParaRPr lang="it-IT"/>
          </a:p>
        </p:txBody>
      </p:sp>
      <p:sp>
        <p:nvSpPr>
          <p:cNvPr id="283650" name="Title 1"/>
          <p:cNvSpPr>
            <a:spLocks noGrp="1"/>
          </p:cNvSpPr>
          <p:nvPr>
            <p:ph type="title" idx="4294967295"/>
          </p:nvPr>
        </p:nvSpPr>
        <p:spPr>
          <a:xfrm>
            <a:off x="990600" y="228600"/>
            <a:ext cx="7543800" cy="838200"/>
          </a:xfrm>
        </p:spPr>
        <p:txBody>
          <a:bodyPr/>
          <a:lstStyle/>
          <a:p>
            <a:pPr eaLnBrk="1" hangingPunct="1">
              <a:defRPr/>
            </a:pPr>
            <a:r>
              <a:rPr lang="en-US" sz="2400" b="1" smtClean="0">
                <a:cs typeface="Arial" charset="0"/>
              </a:rPr>
              <a:t>SIMULAZIONI ALADYN </a:t>
            </a:r>
            <a:r>
              <a:rPr lang="en-US" sz="2400" smtClean="0">
                <a:cs typeface="Arial" charset="0"/>
              </a:rPr>
              <a:t/>
            </a:r>
            <a:br>
              <a:rPr lang="en-US" sz="2400" smtClean="0">
                <a:cs typeface="Arial" charset="0"/>
              </a:rPr>
            </a:br>
            <a:r>
              <a:rPr lang="en-US" sz="1600" smtClean="0">
                <a:cs typeface="Arial" charset="0"/>
              </a:rPr>
              <a:t>(di C. BENEDETTI ET AL.,)</a:t>
            </a:r>
            <a:endParaRPr lang="en-US" sz="2800" smtClean="0">
              <a:cs typeface="Arial" charset="0"/>
            </a:endParaRPr>
          </a:p>
        </p:txBody>
      </p:sp>
      <p:sp>
        <p:nvSpPr>
          <p:cNvPr id="64516" name="Slide Number Placeholder 3"/>
          <p:cNvSpPr txBox="1">
            <a:spLocks noGrp="1"/>
          </p:cNvSpPr>
          <p:nvPr/>
        </p:nvSpPr>
        <p:spPr bwMode="auto">
          <a:xfrm>
            <a:off x="6400800" y="6248400"/>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endParaRPr lang="en-GB" sz="1400">
              <a:latin typeface="Times" charset="0"/>
            </a:endParaRPr>
          </a:p>
          <a:p>
            <a:pPr algn="r"/>
            <a:endParaRPr lang="en-GB" sz="1400">
              <a:latin typeface="Times" charset="0"/>
            </a:endParaRPr>
          </a:p>
        </p:txBody>
      </p:sp>
      <p:pic>
        <p:nvPicPr>
          <p:cNvPr id="64517" name="Picture 6"/>
          <p:cNvPicPr>
            <a:picLocks noChangeAspect="1"/>
          </p:cNvPicPr>
          <p:nvPr/>
        </p:nvPicPr>
        <p:blipFill>
          <a:blip r:embed="rId3">
            <a:extLst>
              <a:ext uri="{28A0092B-C50C-407E-A947-70E740481C1C}">
                <a14:useLocalDpi xmlns:a14="http://schemas.microsoft.com/office/drawing/2010/main" val="0"/>
              </a:ext>
            </a:extLst>
          </a:blip>
          <a:srcRect t="4163" r="12616" b="83348"/>
          <a:stretch>
            <a:fillRect/>
          </a:stretch>
        </p:blipFill>
        <p:spPr bwMode="auto">
          <a:xfrm>
            <a:off x="444500" y="12954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057400"/>
            <a:ext cx="82296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54" name="Text Box 6"/>
          <p:cNvSpPr txBox="1">
            <a:spLocks noChangeArrowheads="1"/>
          </p:cNvSpPr>
          <p:nvPr/>
        </p:nvSpPr>
        <p:spPr bwMode="auto">
          <a:xfrm>
            <a:off x="6629400" y="914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a:solidFill>
                  <a:srgbClr val="FF3300"/>
                </a:solidFill>
                <a:cs typeface="+mn-cs"/>
              </a:rPr>
              <a:t>Bubble regime</a:t>
            </a:r>
            <a:endParaRPr lang="en-GB">
              <a:cs typeface="+mn-cs"/>
            </a:endParaRPr>
          </a:p>
        </p:txBody>
      </p:sp>
    </p:spTree>
    <p:extLst>
      <p:ext uri="{BB962C8B-B14F-4D97-AF65-F5344CB8AC3E}">
        <p14:creationId xmlns:p14="http://schemas.microsoft.com/office/powerpoint/2010/main" val="203252564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piè di pagina 2"/>
          <p:cNvSpPr>
            <a:spLocks noGrp="1"/>
          </p:cNvSpPr>
          <p:nvPr>
            <p:ph type="ftr" sz="quarter" idx="11"/>
          </p:nvPr>
        </p:nvSpPr>
        <p:spPr/>
        <p:txBody>
          <a:bodyPr/>
          <a:lstStyle/>
          <a:p>
            <a:pPr>
              <a:defRPr/>
            </a:pPr>
            <a:r>
              <a:rPr lang="it-IT"/>
              <a:t>danilo.giulietti@df.unipi.it</a:t>
            </a:r>
          </a:p>
        </p:txBody>
      </p:sp>
      <p:sp>
        <p:nvSpPr>
          <p:cNvPr id="11" name="Segnaposto numero diapositiva 3"/>
          <p:cNvSpPr>
            <a:spLocks noGrp="1"/>
          </p:cNvSpPr>
          <p:nvPr>
            <p:ph type="sldNum" sz="quarter" idx="12"/>
          </p:nvPr>
        </p:nvSpPr>
        <p:spPr/>
        <p:txBody>
          <a:bodyPr/>
          <a:lstStyle/>
          <a:p>
            <a:pPr>
              <a:defRPr/>
            </a:pPr>
            <a:fld id="{F853C890-47E8-6D46-BC9E-62A9BC70C180}" type="slidenum">
              <a:rPr lang="it-IT"/>
              <a:pPr>
                <a:defRPr/>
              </a:pPr>
              <a:t>35</a:t>
            </a:fld>
            <a:endParaRPr lang="it-IT"/>
          </a:p>
        </p:txBody>
      </p:sp>
      <p:sp>
        <p:nvSpPr>
          <p:cNvPr id="2" name="Title 1"/>
          <p:cNvSpPr>
            <a:spLocks noGrp="1"/>
          </p:cNvSpPr>
          <p:nvPr>
            <p:ph type="title" idx="4294967295"/>
          </p:nvPr>
        </p:nvSpPr>
        <p:spPr>
          <a:xfrm>
            <a:off x="685800" y="228600"/>
            <a:ext cx="7772400" cy="685800"/>
          </a:xfrm>
        </p:spPr>
        <p:txBody>
          <a:bodyPr>
            <a:normAutofit fontScale="90000"/>
          </a:bodyPr>
          <a:lstStyle/>
          <a:p>
            <a:pPr eaLnBrk="1" hangingPunct="1">
              <a:defRPr/>
            </a:pPr>
            <a:r>
              <a:rPr lang="en-US" b="1" smtClean="0">
                <a:solidFill>
                  <a:srgbClr val="C3090E"/>
                </a:solidFill>
                <a:effectLst>
                  <a:outerShdw blurRad="38100" dist="38100" dir="2700000" algn="tl">
                    <a:srgbClr val="DDDDDD"/>
                  </a:outerShdw>
                </a:effectLst>
                <a:cs typeface="+mj-cs"/>
              </a:rPr>
              <a:t>PLASMONX first results</a:t>
            </a:r>
          </a:p>
        </p:txBody>
      </p:sp>
      <p:grpSp>
        <p:nvGrpSpPr>
          <p:cNvPr id="66564" name="Group 11"/>
          <p:cNvGrpSpPr>
            <a:grpSpLocks/>
          </p:cNvGrpSpPr>
          <p:nvPr/>
        </p:nvGrpSpPr>
        <p:grpSpPr bwMode="auto">
          <a:xfrm>
            <a:off x="533400" y="1828800"/>
            <a:ext cx="3429000" cy="2971800"/>
            <a:chOff x="2438400" y="762000"/>
            <a:chExt cx="3429000" cy="2971800"/>
          </a:xfrm>
        </p:grpSpPr>
        <p:pic>
          <p:nvPicPr>
            <p:cNvPr id="66568" name="Picture 4" descr="IMGP0946.JPG"/>
            <p:cNvPicPr>
              <a:picLocks noChangeAspect="1"/>
            </p:cNvPicPr>
            <p:nvPr/>
          </p:nvPicPr>
          <p:blipFill>
            <a:blip r:embed="rId3">
              <a:lum bright="-2000" contrast="-6000"/>
              <a:extLst>
                <a:ext uri="{28A0092B-C50C-407E-A947-70E740481C1C}">
                  <a14:useLocalDpi xmlns:a14="http://schemas.microsoft.com/office/drawing/2010/main" val="0"/>
                </a:ext>
              </a:extLst>
            </a:blip>
            <a:srcRect l="46509" t="36177" r="34961" b="39734"/>
            <a:stretch>
              <a:fillRect/>
            </a:stretch>
          </p:blipFill>
          <p:spPr bwMode="auto">
            <a:xfrm>
              <a:off x="2438400" y="762000"/>
              <a:ext cx="3429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a:off x="4343400" y="1828800"/>
              <a:ext cx="720725" cy="1588"/>
            </a:xfrm>
            <a:prstGeom prst="straightConnector1">
              <a:avLst/>
            </a:prstGeom>
            <a:ln>
              <a:headEnd type="arrow"/>
              <a:tailEnd type="arrow"/>
            </a:ln>
          </p:spPr>
          <p:style>
            <a:lnRef idx="3">
              <a:schemeClr val="accent5"/>
            </a:lnRef>
            <a:fillRef idx="0">
              <a:schemeClr val="accent5"/>
            </a:fillRef>
            <a:effectRef idx="2">
              <a:schemeClr val="accent5"/>
            </a:effectRef>
            <a:fontRef idx="minor">
              <a:schemeClr val="tx1"/>
            </a:fontRef>
          </p:style>
        </p:cxnSp>
        <p:sp>
          <p:nvSpPr>
            <p:cNvPr id="66570" name="TextBox 8"/>
            <p:cNvSpPr txBox="1">
              <a:spLocks noChangeArrowheads="1"/>
            </p:cNvSpPr>
            <p:nvPr/>
          </p:nvSpPr>
          <p:spPr bwMode="auto">
            <a:xfrm>
              <a:off x="4114800" y="1219295"/>
              <a:ext cx="1301750" cy="457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chemeClr val="bg1"/>
                  </a:solidFill>
                  <a:latin typeface="Arial" charset="0"/>
                  <a:cs typeface="Arial" charset="0"/>
                </a:rPr>
                <a:t>20 mrad</a:t>
              </a:r>
            </a:p>
          </p:txBody>
        </p:sp>
      </p:grpSp>
      <p:pic>
        <p:nvPicPr>
          <p:cNvPr id="66565"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038350"/>
            <a:ext cx="3568700" cy="23812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85704" name="Text Box 8"/>
          <p:cNvSpPr txBox="1">
            <a:spLocks noChangeArrowheads="1"/>
          </p:cNvSpPr>
          <p:nvPr/>
        </p:nvSpPr>
        <p:spPr bwMode="auto">
          <a:xfrm>
            <a:off x="1219200" y="4953000"/>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a:cs typeface="+mn-cs"/>
              </a:rPr>
              <a:t>lanex screen</a:t>
            </a:r>
          </a:p>
        </p:txBody>
      </p:sp>
      <p:sp>
        <p:nvSpPr>
          <p:cNvPr id="285706" name="Text Box 10"/>
          <p:cNvSpPr txBox="1">
            <a:spLocks noChangeArrowheads="1"/>
          </p:cNvSpPr>
          <p:nvPr/>
        </p:nvSpPr>
        <p:spPr bwMode="auto">
          <a:xfrm>
            <a:off x="4800600" y="4800600"/>
            <a:ext cx="3459163"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400" b="1" i="1">
                <a:effectLst>
                  <a:outerShdw blurRad="38100" dist="38100" dir="2700000" algn="tl">
                    <a:srgbClr val="DDDDDD"/>
                  </a:outerShdw>
                </a:effectLst>
                <a:cs typeface="+mn-cs"/>
                <a:sym typeface="Wingdings" charset="0"/>
              </a:rPr>
              <a:t></a:t>
            </a:r>
            <a:r>
              <a:rPr lang="it-IT" sz="1400" b="1" i="1">
                <a:effectLst>
                  <a:outerShdw blurRad="38100" dist="38100" dir="2700000" algn="tl">
                    <a:srgbClr val="DDDDDD"/>
                  </a:outerShdw>
                </a:effectLst>
                <a:cs typeface="+mn-cs"/>
              </a:rPr>
              <a:t>Laser Energy before compression ≈550mJ</a:t>
            </a:r>
          </a:p>
          <a:p>
            <a:pPr>
              <a:defRPr/>
            </a:pPr>
            <a:r>
              <a:rPr lang="it-IT" sz="1400" b="1" i="1">
                <a:effectLst>
                  <a:outerShdw blurRad="38100" dist="38100" dir="2700000" algn="tl">
                    <a:srgbClr val="DDDDDD"/>
                  </a:outerShdw>
                </a:effectLst>
                <a:cs typeface="+mn-cs"/>
                <a:sym typeface="Wingdings" charset="0"/>
              </a:rPr>
              <a:t></a:t>
            </a:r>
            <a:r>
              <a:rPr lang="it-IT" sz="1400" b="1" i="1">
                <a:effectLst>
                  <a:outerShdw blurRad="38100" dist="38100" dir="2700000" algn="tl">
                    <a:srgbClr val="DDDDDD"/>
                  </a:outerShdw>
                </a:effectLst>
                <a:cs typeface="+mn-cs"/>
              </a:rPr>
              <a:t>Laser pulse duration ≈25fs (FWHM)</a:t>
            </a:r>
          </a:p>
          <a:p>
            <a:pPr>
              <a:defRPr/>
            </a:pPr>
            <a:r>
              <a:rPr lang="it-IT" sz="1400" b="1" i="1">
                <a:effectLst>
                  <a:outerShdw blurRad="38100" dist="38100" dir="2700000" algn="tl">
                    <a:srgbClr val="DDDDDD"/>
                  </a:outerShdw>
                </a:effectLst>
                <a:cs typeface="+mn-cs"/>
                <a:sym typeface="Wingdings" charset="0"/>
              </a:rPr>
              <a:t></a:t>
            </a:r>
            <a:r>
              <a:rPr lang="it-IT" sz="1400" b="1" i="1">
                <a:effectLst>
                  <a:outerShdw blurRad="38100" dist="38100" dir="2700000" algn="tl">
                    <a:srgbClr val="DDDDDD"/>
                  </a:outerShdw>
                </a:effectLst>
                <a:cs typeface="+mn-cs"/>
              </a:rPr>
              <a:t> W &lt; 20TW</a:t>
            </a:r>
          </a:p>
          <a:p>
            <a:pPr>
              <a:defRPr/>
            </a:pPr>
            <a:r>
              <a:rPr lang="it-IT" sz="1400" b="1" i="1">
                <a:effectLst>
                  <a:outerShdw blurRad="38100" dist="38100" dir="2700000" algn="tl">
                    <a:srgbClr val="DDDDDD"/>
                  </a:outerShdw>
                </a:effectLst>
                <a:cs typeface="+mn-cs"/>
                <a:sym typeface="Wingdings" charset="0"/>
              </a:rPr>
              <a:t></a:t>
            </a:r>
            <a:r>
              <a:rPr lang="it-IT" sz="1400" b="1" i="1">
                <a:effectLst>
                  <a:outerShdw blurRad="38100" dist="38100" dir="2700000" algn="tl">
                    <a:srgbClr val="DDDDDD"/>
                  </a:outerShdw>
                </a:effectLst>
                <a:cs typeface="+mn-cs"/>
              </a:rPr>
              <a:t>Off-axis Parabola 1m focal lenght</a:t>
            </a:r>
          </a:p>
          <a:p>
            <a:pPr>
              <a:defRPr/>
            </a:pPr>
            <a:r>
              <a:rPr lang="it-IT" sz="1400" b="1" i="1">
                <a:effectLst>
                  <a:outerShdw blurRad="38100" dist="38100" dir="2700000" algn="tl">
                    <a:srgbClr val="DDDDDD"/>
                  </a:outerShdw>
                </a:effectLst>
                <a:cs typeface="+mn-cs"/>
                <a:sym typeface="Wingdings" charset="0"/>
              </a:rPr>
              <a:t></a:t>
            </a:r>
            <a:r>
              <a:rPr lang="it-IT" sz="1400" b="1" i="1">
                <a:effectLst>
                  <a:outerShdw blurRad="38100" dist="38100" dir="2700000" algn="tl">
                    <a:srgbClr val="DDDDDD"/>
                  </a:outerShdw>
                </a:effectLst>
                <a:cs typeface="+mn-cs"/>
              </a:rPr>
              <a:t>Back Pressure ≈17bar of N</a:t>
            </a:r>
            <a:r>
              <a:rPr lang="it-IT" sz="1400" b="1" i="1" baseline="-25000">
                <a:effectLst>
                  <a:outerShdw blurRad="38100" dist="38100" dir="2700000" algn="tl">
                    <a:srgbClr val="DDDDDD"/>
                  </a:outerShdw>
                </a:effectLst>
                <a:cs typeface="+mn-cs"/>
              </a:rPr>
              <a:t>2</a:t>
            </a:r>
            <a:r>
              <a:rPr lang="it-IT" sz="1400" b="1" i="1">
                <a:effectLst>
                  <a:outerShdw blurRad="38100" dist="38100" dir="2700000" algn="tl">
                    <a:srgbClr val="DDDDDD"/>
                  </a:outerShdw>
                </a:effectLst>
                <a:cs typeface="+mn-cs"/>
              </a:rPr>
              <a:t> </a:t>
            </a:r>
          </a:p>
        </p:txBody>
      </p:sp>
    </p:spTree>
    <p:extLst>
      <p:ext uri="{BB962C8B-B14F-4D97-AF65-F5344CB8AC3E}">
        <p14:creationId xmlns:p14="http://schemas.microsoft.com/office/powerpoint/2010/main" val="410957474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728396" y="1683992"/>
            <a:ext cx="5853102" cy="4876283"/>
          </a:xfrm>
          <a:prstGeom prst="rect">
            <a:avLst/>
          </a:prstGeom>
        </p:spPr>
      </p:pic>
      <p:sp>
        <p:nvSpPr>
          <p:cNvPr id="3" name="CasellaDiTesto 2"/>
          <p:cNvSpPr txBox="1"/>
          <p:nvPr/>
        </p:nvSpPr>
        <p:spPr>
          <a:xfrm>
            <a:off x="437400" y="1096065"/>
            <a:ext cx="2013626" cy="1200329"/>
          </a:xfrm>
          <a:prstGeom prst="rect">
            <a:avLst/>
          </a:prstGeom>
          <a:noFill/>
        </p:spPr>
        <p:txBody>
          <a:bodyPr wrap="square" rtlCol="0">
            <a:spAutoFit/>
          </a:bodyPr>
          <a:lstStyle/>
          <a:p>
            <a:r>
              <a:rPr lang="it-IT" dirty="0" smtClean="0"/>
              <a:t>10mm He gas-jet</a:t>
            </a:r>
          </a:p>
          <a:p>
            <a:r>
              <a:rPr lang="it-IT" dirty="0" smtClean="0"/>
              <a:t>n</a:t>
            </a:r>
            <a:r>
              <a:rPr lang="it-IT" baseline="-25000" dirty="0" smtClean="0"/>
              <a:t>e</a:t>
            </a:r>
            <a:r>
              <a:rPr lang="it-IT" dirty="0" smtClean="0"/>
              <a:t>= 1-4x10</a:t>
            </a:r>
            <a:r>
              <a:rPr lang="it-IT" baseline="30000" dirty="0" smtClean="0"/>
              <a:t>19</a:t>
            </a:r>
            <a:r>
              <a:rPr lang="it-IT" dirty="0" smtClean="0"/>
              <a:t> cm</a:t>
            </a:r>
            <a:r>
              <a:rPr lang="it-IT" baseline="30000" dirty="0" smtClean="0"/>
              <a:t>-3</a:t>
            </a:r>
          </a:p>
          <a:p>
            <a:r>
              <a:rPr lang="it-IT" dirty="0" err="1" smtClean="0">
                <a:latin typeface="Symbol"/>
              </a:rPr>
              <a:t>l</a:t>
            </a:r>
            <a:r>
              <a:rPr lang="it-IT" baseline="-25000" dirty="0" err="1" smtClean="0"/>
              <a:t>L</a:t>
            </a:r>
            <a:r>
              <a:rPr lang="it-IT" dirty="0" smtClean="0"/>
              <a:t>=0.815 µm</a:t>
            </a:r>
          </a:p>
          <a:p>
            <a:r>
              <a:rPr lang="it-IT" dirty="0" smtClean="0"/>
              <a:t>I</a:t>
            </a:r>
            <a:r>
              <a:rPr lang="it-IT" baseline="-25000" dirty="0" smtClean="0"/>
              <a:t>0</a:t>
            </a:r>
            <a:r>
              <a:rPr lang="it-IT" dirty="0" smtClean="0"/>
              <a:t>=2x10</a:t>
            </a:r>
            <a:r>
              <a:rPr lang="it-IT" baseline="30000" dirty="0" smtClean="0"/>
              <a:t>19</a:t>
            </a:r>
            <a:r>
              <a:rPr lang="it-IT" dirty="0" smtClean="0"/>
              <a:t>Wcm</a:t>
            </a:r>
            <a:r>
              <a:rPr lang="it-IT" baseline="30000" dirty="0" smtClean="0"/>
              <a:t>-2</a:t>
            </a:r>
            <a:endParaRPr lang="it-IT" baseline="30000" dirty="0"/>
          </a:p>
        </p:txBody>
      </p:sp>
      <p:sp>
        <p:nvSpPr>
          <p:cNvPr id="4" name="CasellaDiTesto 3"/>
          <p:cNvSpPr txBox="1"/>
          <p:nvPr/>
        </p:nvSpPr>
        <p:spPr>
          <a:xfrm>
            <a:off x="2328474" y="490154"/>
            <a:ext cx="4211309" cy="369332"/>
          </a:xfrm>
          <a:prstGeom prst="rect">
            <a:avLst/>
          </a:prstGeom>
          <a:noFill/>
        </p:spPr>
        <p:txBody>
          <a:bodyPr wrap="square" rtlCol="0">
            <a:spAutoFit/>
          </a:bodyPr>
          <a:lstStyle/>
          <a:p>
            <a:r>
              <a:rPr lang="it-IT" dirty="0" smtClean="0"/>
              <a:t>SPECTRUM OF ACCELERATED ELECTRONS</a:t>
            </a:r>
            <a:endParaRPr lang="it-IT" dirty="0"/>
          </a:p>
        </p:txBody>
      </p:sp>
    </p:spTree>
    <p:extLst>
      <p:ext uri="{BB962C8B-B14F-4D97-AF65-F5344CB8AC3E}">
        <p14:creationId xmlns:p14="http://schemas.microsoft.com/office/powerpoint/2010/main" val="63765552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piè di pagina 4"/>
          <p:cNvSpPr>
            <a:spLocks noGrp="1"/>
          </p:cNvSpPr>
          <p:nvPr>
            <p:ph type="ftr" sz="quarter" idx="11"/>
          </p:nvPr>
        </p:nvSpPr>
        <p:spPr/>
        <p:txBody>
          <a:bodyPr/>
          <a:lstStyle/>
          <a:p>
            <a:pPr>
              <a:defRPr/>
            </a:pPr>
            <a:r>
              <a:rPr lang="it-IT"/>
              <a:t>danilo.giulietti@df.unipi.it</a:t>
            </a:r>
          </a:p>
        </p:txBody>
      </p:sp>
      <p:sp>
        <p:nvSpPr>
          <p:cNvPr id="8" name="Segnaposto numero diapositiva 5"/>
          <p:cNvSpPr>
            <a:spLocks noGrp="1"/>
          </p:cNvSpPr>
          <p:nvPr>
            <p:ph type="sldNum" sz="quarter" idx="12"/>
          </p:nvPr>
        </p:nvSpPr>
        <p:spPr/>
        <p:txBody>
          <a:bodyPr/>
          <a:lstStyle/>
          <a:p>
            <a:pPr>
              <a:defRPr/>
            </a:pPr>
            <a:fld id="{BEE883A5-2DBB-A44C-BBF9-BCBD45E7A5EB}" type="slidenum">
              <a:rPr lang="it-IT"/>
              <a:pPr>
                <a:defRPr/>
              </a:pPr>
              <a:t>37</a:t>
            </a:fld>
            <a:endParaRPr lang="it-IT"/>
          </a:p>
        </p:txBody>
      </p:sp>
      <p:sp>
        <p:nvSpPr>
          <p:cNvPr id="308226" name="Rectangle 1026"/>
          <p:cNvSpPr>
            <a:spLocks noGrp="1" noChangeArrowheads="1"/>
          </p:cNvSpPr>
          <p:nvPr>
            <p:ph type="title"/>
          </p:nvPr>
        </p:nvSpPr>
        <p:spPr>
          <a:xfrm>
            <a:off x="533400" y="152400"/>
            <a:ext cx="8153400" cy="838200"/>
          </a:xfrm>
        </p:spPr>
        <p:txBody>
          <a:bodyPr/>
          <a:lstStyle/>
          <a:p>
            <a:pPr eaLnBrk="1" hangingPunct="1">
              <a:defRPr/>
            </a:pPr>
            <a:r>
              <a:rPr lang="it-IT" sz="2000" b="1" smtClean="0">
                <a:cs typeface="+mj-cs"/>
              </a:rPr>
              <a:t>THOMSON BACK-SCATTERING</a:t>
            </a:r>
            <a:endParaRPr lang="it-IT" smtClean="0">
              <a:cs typeface="+mj-cs"/>
            </a:endParaRPr>
          </a:p>
        </p:txBody>
      </p:sp>
      <p:sp>
        <p:nvSpPr>
          <p:cNvPr id="308227" name="Rectangle 1027"/>
          <p:cNvSpPr>
            <a:spLocks noGrp="1" noChangeArrowheads="1"/>
          </p:cNvSpPr>
          <p:nvPr>
            <p:ph type="body" idx="1"/>
          </p:nvPr>
        </p:nvSpPr>
        <p:spPr>
          <a:xfrm>
            <a:off x="152400" y="990600"/>
            <a:ext cx="8839200" cy="4876800"/>
          </a:xfrm>
        </p:spPr>
        <p:txBody>
          <a:bodyPr/>
          <a:lstStyle/>
          <a:p>
            <a:pPr>
              <a:spcBef>
                <a:spcPct val="0"/>
              </a:spcBef>
              <a:buFontTx/>
              <a:buNone/>
              <a:defRPr/>
            </a:pPr>
            <a:endParaRPr lang="en-US" sz="1600" dirty="0" smtClean="0">
              <a:latin typeface="Futura" charset="0"/>
              <a:cs typeface="+mn-cs"/>
            </a:endParaRPr>
          </a:p>
          <a:p>
            <a:pPr>
              <a:spcBef>
                <a:spcPct val="0"/>
              </a:spcBef>
              <a:buFontTx/>
              <a:buNone/>
              <a:defRPr/>
            </a:pPr>
            <a:endParaRPr lang="en-US" sz="1600" dirty="0" smtClean="0">
              <a:latin typeface="Futura" charset="0"/>
              <a:cs typeface="+mn-cs"/>
            </a:endParaRPr>
          </a:p>
          <a:p>
            <a:pPr>
              <a:spcBef>
                <a:spcPct val="0"/>
              </a:spcBef>
              <a:buFontTx/>
              <a:buNone/>
              <a:defRPr/>
            </a:pPr>
            <a:endParaRPr lang="en-US" sz="1600" dirty="0" smtClean="0">
              <a:latin typeface="Futura" charset="0"/>
              <a:cs typeface="+mn-cs"/>
            </a:endParaRPr>
          </a:p>
          <a:p>
            <a:pPr>
              <a:spcBef>
                <a:spcPct val="0"/>
              </a:spcBef>
              <a:buFontTx/>
              <a:buNone/>
              <a:defRPr/>
            </a:pPr>
            <a:endParaRPr lang="en-US" sz="1600" dirty="0" smtClean="0">
              <a:latin typeface="Futura" charset="0"/>
              <a:cs typeface="+mn-cs"/>
            </a:endParaRPr>
          </a:p>
          <a:p>
            <a:pPr>
              <a:spcBef>
                <a:spcPct val="0"/>
              </a:spcBef>
              <a:buFontTx/>
              <a:buNone/>
              <a:defRPr/>
            </a:pPr>
            <a:endParaRPr lang="en-US" sz="1600" dirty="0" smtClean="0">
              <a:latin typeface="Futura" charset="0"/>
              <a:cs typeface="+mn-cs"/>
            </a:endParaRPr>
          </a:p>
          <a:p>
            <a:pPr>
              <a:spcBef>
                <a:spcPct val="0"/>
              </a:spcBef>
              <a:buFontTx/>
              <a:buNone/>
              <a:defRPr/>
            </a:pPr>
            <a:endParaRPr lang="en-US" sz="1600" dirty="0" smtClean="0">
              <a:latin typeface="Futura" charset="0"/>
              <a:cs typeface="+mn-cs"/>
            </a:endParaRPr>
          </a:p>
          <a:p>
            <a:pPr>
              <a:spcBef>
                <a:spcPct val="0"/>
              </a:spcBef>
              <a:buFontTx/>
              <a:buNone/>
              <a:defRPr/>
            </a:pPr>
            <a:endParaRPr lang="en-US" sz="1600" dirty="0" smtClean="0">
              <a:latin typeface="Futura" charset="0"/>
              <a:cs typeface="+mn-cs"/>
            </a:endParaRPr>
          </a:p>
          <a:p>
            <a:pPr>
              <a:spcBef>
                <a:spcPct val="0"/>
              </a:spcBef>
              <a:buFontTx/>
              <a:buNone/>
              <a:defRPr/>
            </a:pPr>
            <a:endParaRPr lang="en-US" sz="1600" dirty="0" smtClean="0">
              <a:latin typeface="Futura" charset="0"/>
              <a:cs typeface="+mn-cs"/>
            </a:endParaRPr>
          </a:p>
          <a:p>
            <a:pPr>
              <a:spcBef>
                <a:spcPct val="0"/>
              </a:spcBef>
              <a:buFontTx/>
              <a:buNone/>
              <a:defRPr/>
            </a:pPr>
            <a:endParaRPr lang="en-US" sz="1600" dirty="0" smtClean="0">
              <a:latin typeface="Futura" charset="0"/>
              <a:cs typeface="+mn-cs"/>
            </a:endParaRPr>
          </a:p>
          <a:p>
            <a:pPr>
              <a:spcBef>
                <a:spcPct val="0"/>
              </a:spcBef>
              <a:buFontTx/>
              <a:buNone/>
              <a:defRPr/>
            </a:pPr>
            <a:endParaRPr lang="en-US" sz="1600" dirty="0">
              <a:latin typeface="Futura" charset="0"/>
              <a:cs typeface="+mn-cs"/>
            </a:endParaRPr>
          </a:p>
          <a:p>
            <a:pPr>
              <a:spcBef>
                <a:spcPct val="0"/>
              </a:spcBef>
              <a:buFontTx/>
              <a:buNone/>
              <a:defRPr/>
            </a:pPr>
            <a:endParaRPr lang="en-US" sz="1600" dirty="0" smtClean="0">
              <a:latin typeface="Futura" charset="0"/>
              <a:cs typeface="+mn-cs"/>
            </a:endParaRPr>
          </a:p>
          <a:p>
            <a:pPr algn="ctr">
              <a:spcBef>
                <a:spcPct val="0"/>
              </a:spcBef>
              <a:buFontTx/>
              <a:buNone/>
              <a:defRPr/>
            </a:pPr>
            <a:r>
              <a:rPr lang="en-US" sz="1600" dirty="0" smtClean="0">
                <a:latin typeface="Futura" charset="0"/>
                <a:cs typeface="+mn-cs"/>
              </a:rPr>
              <a:t>e</a:t>
            </a:r>
            <a:r>
              <a:rPr lang="en-US" sz="1600" baseline="30000" dirty="0" smtClean="0">
                <a:latin typeface="Futura" charset="0"/>
                <a:cs typeface="+mn-cs"/>
              </a:rPr>
              <a:t>-</a:t>
            </a:r>
            <a:r>
              <a:rPr lang="en-US" sz="1600" dirty="0" smtClean="0">
                <a:latin typeface="Futura" charset="0"/>
                <a:cs typeface="+mn-cs"/>
              </a:rPr>
              <a:t>  (30MeV);  </a:t>
            </a:r>
            <a:r>
              <a:rPr lang="en-US" sz="1600" dirty="0" smtClean="0">
                <a:latin typeface="Symbol" charset="0"/>
                <a:cs typeface="+mn-cs"/>
              </a:rPr>
              <a:t>l</a:t>
            </a:r>
            <a:r>
              <a:rPr lang="en-US" sz="1600" baseline="-25000" dirty="0" smtClean="0">
                <a:latin typeface="Futura" charset="0"/>
                <a:cs typeface="+mn-cs"/>
              </a:rPr>
              <a:t>0</a:t>
            </a:r>
            <a:r>
              <a:rPr lang="en-US" sz="1600" dirty="0" smtClean="0">
                <a:latin typeface="Futura" charset="0"/>
                <a:cs typeface="+mn-cs"/>
              </a:rPr>
              <a:t>=1µm, E</a:t>
            </a:r>
            <a:r>
              <a:rPr lang="en-US" sz="1600" baseline="-25000" dirty="0" smtClean="0">
                <a:latin typeface="Futura" charset="0"/>
                <a:cs typeface="+mn-cs"/>
              </a:rPr>
              <a:t>0</a:t>
            </a:r>
            <a:r>
              <a:rPr lang="en-US" sz="1600" dirty="0" smtClean="0">
                <a:latin typeface="Futura" charset="0"/>
                <a:cs typeface="+mn-cs"/>
              </a:rPr>
              <a:t>=1.24 </a:t>
            </a:r>
            <a:r>
              <a:rPr lang="en-US" sz="1600" dirty="0" err="1" smtClean="0">
                <a:latin typeface="Futura" charset="0"/>
                <a:cs typeface="+mn-cs"/>
              </a:rPr>
              <a:t>eV</a:t>
            </a:r>
            <a:r>
              <a:rPr lang="en-US" sz="1600" dirty="0" smtClean="0">
                <a:latin typeface="Futura" charset="0"/>
                <a:cs typeface="+mn-cs"/>
              </a:rPr>
              <a:t>                </a:t>
            </a:r>
            <a:r>
              <a:rPr lang="en-US" sz="1600" dirty="0" err="1" smtClean="0">
                <a:latin typeface="Symbol" charset="0"/>
                <a:cs typeface="+mn-cs"/>
              </a:rPr>
              <a:t>l</a:t>
            </a:r>
            <a:r>
              <a:rPr lang="en-US" sz="1600" baseline="-25000" dirty="0" err="1" smtClean="0">
                <a:latin typeface="Futura" charset="0"/>
                <a:cs typeface="+mn-cs"/>
              </a:rPr>
              <a:t>T</a:t>
            </a:r>
            <a:r>
              <a:rPr lang="en-US" sz="1600" dirty="0" smtClean="0">
                <a:latin typeface="Futura" charset="0"/>
                <a:cs typeface="+mn-cs"/>
              </a:rPr>
              <a:t>=0.069 x10</a:t>
            </a:r>
            <a:r>
              <a:rPr lang="en-US" sz="1600" baseline="30000" dirty="0" smtClean="0">
                <a:latin typeface="Futura" charset="0"/>
                <a:cs typeface="+mn-cs"/>
              </a:rPr>
              <a:t>-8</a:t>
            </a:r>
            <a:r>
              <a:rPr lang="en-US" sz="1600" dirty="0" smtClean="0">
                <a:latin typeface="Futura" charset="0"/>
                <a:cs typeface="+mn-cs"/>
              </a:rPr>
              <a:t>nm, E</a:t>
            </a:r>
            <a:r>
              <a:rPr lang="en-US" sz="1600" baseline="-25000" dirty="0" smtClean="0">
                <a:latin typeface="Futura" charset="0"/>
                <a:cs typeface="+mn-cs"/>
              </a:rPr>
              <a:t>T</a:t>
            </a:r>
            <a:r>
              <a:rPr lang="en-US" sz="1600" dirty="0" smtClean="0">
                <a:latin typeface="Futura" charset="0"/>
                <a:cs typeface="+mn-cs"/>
              </a:rPr>
              <a:t>=18 </a:t>
            </a:r>
            <a:r>
              <a:rPr lang="en-US" sz="1600" dirty="0" err="1" smtClean="0">
                <a:latin typeface="Futura" charset="0"/>
                <a:cs typeface="+mn-cs"/>
              </a:rPr>
              <a:t>KeV</a:t>
            </a:r>
            <a:r>
              <a:rPr lang="en-US" sz="1600" dirty="0" smtClean="0">
                <a:latin typeface="Futura" charset="0"/>
                <a:cs typeface="+mn-cs"/>
              </a:rPr>
              <a:t> </a:t>
            </a:r>
          </a:p>
          <a:p>
            <a:pPr>
              <a:spcBef>
                <a:spcPct val="0"/>
              </a:spcBef>
              <a:buFontTx/>
              <a:buNone/>
              <a:defRPr/>
            </a:pPr>
            <a:endParaRPr lang="en-US" sz="1600" dirty="0" smtClean="0">
              <a:latin typeface="Futura" charset="0"/>
              <a:cs typeface="+mn-cs"/>
            </a:endParaRPr>
          </a:p>
          <a:p>
            <a:pPr>
              <a:spcBef>
                <a:spcPct val="0"/>
              </a:spcBef>
              <a:buFontTx/>
              <a:buNone/>
              <a:defRPr/>
            </a:pPr>
            <a:endParaRPr lang="en-US" sz="1600" dirty="0" smtClean="0">
              <a:latin typeface="Futura" charset="0"/>
              <a:cs typeface="+mn-cs"/>
            </a:endParaRPr>
          </a:p>
          <a:p>
            <a:pPr algn="ctr">
              <a:spcBef>
                <a:spcPct val="0"/>
              </a:spcBef>
              <a:buFontTx/>
              <a:buNone/>
              <a:defRPr/>
            </a:pPr>
            <a:r>
              <a:rPr lang="en-US" sz="1600" dirty="0" smtClean="0">
                <a:latin typeface="Futura" charset="0"/>
                <a:cs typeface="+mn-cs"/>
              </a:rPr>
              <a:t>e</a:t>
            </a:r>
            <a:r>
              <a:rPr lang="en-US" sz="1600" baseline="30000" dirty="0" smtClean="0">
                <a:latin typeface="Futura" charset="0"/>
                <a:cs typeface="+mn-cs"/>
              </a:rPr>
              <a:t>-</a:t>
            </a:r>
            <a:r>
              <a:rPr lang="en-US" sz="1600" dirty="0" smtClean="0">
                <a:latin typeface="Futura" charset="0"/>
                <a:cs typeface="+mn-cs"/>
              </a:rPr>
              <a:t>  (200 MeV);  </a:t>
            </a:r>
            <a:r>
              <a:rPr lang="en-US" sz="1600" dirty="0" smtClean="0">
                <a:latin typeface="Symbol" charset="0"/>
                <a:cs typeface="+mn-cs"/>
              </a:rPr>
              <a:t>l</a:t>
            </a:r>
            <a:r>
              <a:rPr lang="en-US" sz="1600" baseline="-25000" dirty="0" smtClean="0">
                <a:latin typeface="Futura" charset="0"/>
                <a:cs typeface="+mn-cs"/>
              </a:rPr>
              <a:t>0</a:t>
            </a:r>
            <a:r>
              <a:rPr lang="en-US" sz="1600" dirty="0" smtClean="0">
                <a:latin typeface="Futura" charset="0"/>
                <a:cs typeface="+mn-cs"/>
              </a:rPr>
              <a:t>=1µm, E</a:t>
            </a:r>
            <a:r>
              <a:rPr lang="en-US" sz="1600" baseline="-25000" dirty="0" smtClean="0">
                <a:latin typeface="Futura" charset="0"/>
                <a:cs typeface="+mn-cs"/>
              </a:rPr>
              <a:t>0</a:t>
            </a:r>
            <a:r>
              <a:rPr lang="en-US" sz="1600" dirty="0" smtClean="0">
                <a:latin typeface="Futura" charset="0"/>
                <a:cs typeface="+mn-cs"/>
              </a:rPr>
              <a:t>=1.24 </a:t>
            </a:r>
            <a:r>
              <a:rPr lang="en-US" sz="1600" dirty="0" err="1" smtClean="0">
                <a:latin typeface="Futura" charset="0"/>
                <a:cs typeface="+mn-cs"/>
              </a:rPr>
              <a:t>eV</a:t>
            </a:r>
            <a:r>
              <a:rPr lang="en-US" sz="1600" dirty="0" smtClean="0">
                <a:latin typeface="Futura" charset="0"/>
                <a:cs typeface="+mn-cs"/>
              </a:rPr>
              <a:t>         </a:t>
            </a:r>
            <a:r>
              <a:rPr lang="en-US" sz="1600" dirty="0" err="1" smtClean="0">
                <a:latin typeface="Symbol" charset="0"/>
                <a:cs typeface="+mn-cs"/>
              </a:rPr>
              <a:t>l</a:t>
            </a:r>
            <a:r>
              <a:rPr lang="en-US" sz="1600" baseline="-25000" dirty="0" err="1" smtClean="0">
                <a:latin typeface="Futura" charset="0"/>
                <a:cs typeface="+mn-cs"/>
              </a:rPr>
              <a:t>T</a:t>
            </a:r>
            <a:r>
              <a:rPr lang="en-US" sz="1600" dirty="0" smtClean="0">
                <a:latin typeface="Futura" charset="0"/>
                <a:cs typeface="+mn-cs"/>
              </a:rPr>
              <a:t>=1.56 x10</a:t>
            </a:r>
            <a:r>
              <a:rPr lang="en-US" sz="1600" baseline="30000" dirty="0" smtClean="0">
                <a:latin typeface="Futura" charset="0"/>
                <a:cs typeface="+mn-cs"/>
              </a:rPr>
              <a:t>-3</a:t>
            </a:r>
            <a:r>
              <a:rPr lang="en-US" sz="1600" dirty="0" smtClean="0">
                <a:latin typeface="Futura" charset="0"/>
                <a:cs typeface="+mn-cs"/>
              </a:rPr>
              <a:t> nm, E</a:t>
            </a:r>
            <a:r>
              <a:rPr lang="en-US" sz="1600" baseline="-25000" dirty="0" smtClean="0">
                <a:latin typeface="Futura" charset="0"/>
                <a:cs typeface="+mn-cs"/>
              </a:rPr>
              <a:t>T</a:t>
            </a:r>
            <a:r>
              <a:rPr lang="en-US" sz="1600" dirty="0" smtClean="0">
                <a:latin typeface="Futura" charset="0"/>
                <a:cs typeface="+mn-cs"/>
              </a:rPr>
              <a:t>=800 </a:t>
            </a:r>
            <a:r>
              <a:rPr lang="en-US" sz="1600" dirty="0" err="1" smtClean="0">
                <a:latin typeface="Futura" charset="0"/>
                <a:cs typeface="+mn-cs"/>
              </a:rPr>
              <a:t>KeV</a:t>
            </a:r>
            <a:endParaRPr lang="en-US" sz="1600" dirty="0" smtClean="0">
              <a:latin typeface="Futura" charset="0"/>
              <a:cs typeface="+mn-cs"/>
            </a:endParaRPr>
          </a:p>
          <a:p>
            <a:pPr eaLnBrk="1" hangingPunct="1">
              <a:defRPr/>
            </a:pPr>
            <a:endParaRPr lang="it-IT" sz="2400" dirty="0" smtClean="0">
              <a:cs typeface="+mn-cs"/>
            </a:endParaRPr>
          </a:p>
        </p:txBody>
      </p:sp>
      <p:graphicFrame>
        <p:nvGraphicFramePr>
          <p:cNvPr id="68613" name="Object 1028"/>
          <p:cNvGraphicFramePr>
            <a:graphicFrameLocks noChangeAspect="1"/>
          </p:cNvGraphicFramePr>
          <p:nvPr/>
        </p:nvGraphicFramePr>
        <p:xfrm>
          <a:off x="803275" y="1219200"/>
          <a:ext cx="7226300" cy="1757363"/>
        </p:xfrm>
        <a:graphic>
          <a:graphicData uri="http://schemas.openxmlformats.org/presentationml/2006/ole">
            <mc:AlternateContent xmlns:mc="http://schemas.openxmlformats.org/markup-compatibility/2006">
              <mc:Choice xmlns:v="urn:schemas-microsoft-com:vml" Requires="v">
                <p:oleObj spid="_x0000_s55347" name="Equation" r:id="rId4" imgW="2616200" imgH="635000" progId="Equation.DSMT4">
                  <p:embed/>
                </p:oleObj>
              </mc:Choice>
              <mc:Fallback>
                <p:oleObj name="Equation" r:id="rId4" imgW="2616200" imgH="6350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275" y="1219200"/>
                        <a:ext cx="7226300" cy="175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08229" name="Line 1029"/>
          <p:cNvSpPr>
            <a:spLocks noChangeShapeType="1"/>
          </p:cNvSpPr>
          <p:nvPr/>
        </p:nvSpPr>
        <p:spPr bwMode="auto">
          <a:xfrm>
            <a:off x="4695825" y="3860800"/>
            <a:ext cx="3810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308230" name="Line 1030"/>
          <p:cNvSpPr>
            <a:spLocks noChangeShapeType="1"/>
          </p:cNvSpPr>
          <p:nvPr/>
        </p:nvSpPr>
        <p:spPr bwMode="auto">
          <a:xfrm>
            <a:off x="4772025" y="4581525"/>
            <a:ext cx="3048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graphicFrame>
        <p:nvGraphicFramePr>
          <p:cNvPr id="68616" name="Oggetto 1"/>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55348" name="Equation" r:id="rId6" imgW="114300" imgH="165100" progId="Equation.3">
                  <p:embed/>
                </p:oleObj>
              </mc:Choice>
              <mc:Fallback>
                <p:oleObj name="Equation" r:id="rId6" imgW="114300" imgH="1651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6983605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defRPr/>
            </a:pPr>
            <a:r>
              <a:rPr lang="it-IT" dirty="0" smtClean="0"/>
              <a:t>Primi fotoni dal Thomson </a:t>
            </a:r>
            <a:r>
              <a:rPr lang="it-IT" dirty="0" err="1" smtClean="0"/>
              <a:t>Scattering</a:t>
            </a:r>
            <a:r>
              <a:rPr lang="it-IT" dirty="0" smtClean="0"/>
              <a:t> 04.03.2014</a:t>
            </a:r>
            <a:endParaRPr lang="it-IT" dirty="0"/>
          </a:p>
        </p:txBody>
      </p:sp>
      <p:sp>
        <p:nvSpPr>
          <p:cNvPr id="4" name="Segnaposto piè di pagina 3"/>
          <p:cNvSpPr>
            <a:spLocks noGrp="1"/>
          </p:cNvSpPr>
          <p:nvPr>
            <p:ph type="ftr" sz="quarter" idx="11"/>
          </p:nvPr>
        </p:nvSpPr>
        <p:spPr/>
        <p:txBody>
          <a:bodyPr/>
          <a:lstStyle/>
          <a:p>
            <a:pPr>
              <a:defRPr/>
            </a:pPr>
            <a:r>
              <a:rPr lang="it-IT" smtClean="0"/>
              <a:t>danilo.giulietti@df.unipi.it</a:t>
            </a:r>
            <a:endParaRPr lang="it-IT"/>
          </a:p>
        </p:txBody>
      </p:sp>
      <p:sp>
        <p:nvSpPr>
          <p:cNvPr id="5" name="Segnaposto numero diapositiva 4"/>
          <p:cNvSpPr>
            <a:spLocks noGrp="1"/>
          </p:cNvSpPr>
          <p:nvPr>
            <p:ph type="sldNum" sz="quarter" idx="12"/>
          </p:nvPr>
        </p:nvSpPr>
        <p:spPr/>
        <p:txBody>
          <a:bodyPr/>
          <a:lstStyle/>
          <a:p>
            <a:pPr>
              <a:defRPr/>
            </a:pPr>
            <a:fld id="{3BE50BB9-C6D1-D140-B340-1F7677E8DF2D}" type="slidenum">
              <a:rPr lang="it-IT" smtClean="0"/>
              <a:pPr>
                <a:defRPr/>
              </a:pPr>
              <a:t>38</a:t>
            </a:fld>
            <a:endParaRPr lang="it-IT"/>
          </a:p>
        </p:txBody>
      </p:sp>
      <p:pic>
        <p:nvPicPr>
          <p:cNvPr id="90116" name="Immagine 6" descr="x-rays.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87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CasellaDiTesto 8"/>
          <p:cNvSpPr txBox="1">
            <a:spLocks noChangeArrowheads="1"/>
          </p:cNvSpPr>
          <p:nvPr/>
        </p:nvSpPr>
        <p:spPr bwMode="auto">
          <a:xfrm>
            <a:off x="4427538" y="1844675"/>
            <a:ext cx="417671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a:t>LINAC @ 50MeV</a:t>
            </a:r>
          </a:p>
          <a:p>
            <a:pPr eaLnBrk="1" hangingPunct="1"/>
            <a:endParaRPr lang="it-IT"/>
          </a:p>
          <a:p>
            <a:pPr eaLnBrk="1" hangingPunct="1"/>
            <a:r>
              <a:rPr lang="it-IT"/>
              <a:t>Fotoni Thomson 60KeV</a:t>
            </a:r>
          </a:p>
          <a:p>
            <a:pPr eaLnBrk="1" hangingPunct="1"/>
            <a:r>
              <a:rPr lang="it-IT"/>
              <a:t>Rivelati con PM+ Scint NaI</a:t>
            </a:r>
          </a:p>
        </p:txBody>
      </p:sp>
    </p:spTree>
    <p:extLst>
      <p:ext uri="{BB962C8B-B14F-4D97-AF65-F5344CB8AC3E}">
        <p14:creationId xmlns:p14="http://schemas.microsoft.com/office/powerpoint/2010/main" val="1877548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dirty="0" err="1" smtClean="0"/>
              <a:t>Secondary</a:t>
            </a:r>
            <a:r>
              <a:rPr lang="it-IT" dirty="0" smtClean="0"/>
              <a:t> </a:t>
            </a:r>
            <a:r>
              <a:rPr lang="it-IT" dirty="0" err="1" smtClean="0"/>
              <a:t>Sources</a:t>
            </a:r>
            <a:endParaRPr lang="it-IT" dirty="0"/>
          </a:p>
        </p:txBody>
      </p:sp>
      <p:sp>
        <p:nvSpPr>
          <p:cNvPr id="3" name="Segnaposto contenuto 2"/>
          <p:cNvSpPr>
            <a:spLocks noGrp="1"/>
          </p:cNvSpPr>
          <p:nvPr>
            <p:ph idx="1"/>
          </p:nvPr>
        </p:nvSpPr>
        <p:spPr/>
        <p:txBody>
          <a:bodyPr/>
          <a:lstStyle/>
          <a:p>
            <a:pPr>
              <a:defRPr/>
            </a:pPr>
            <a:r>
              <a:rPr lang="it-IT" dirty="0" err="1" smtClean="0"/>
              <a:t>Ion</a:t>
            </a:r>
            <a:r>
              <a:rPr lang="it-IT" dirty="0" smtClean="0"/>
              <a:t> LPA</a:t>
            </a:r>
          </a:p>
          <a:p>
            <a:pPr>
              <a:defRPr/>
            </a:pPr>
            <a:r>
              <a:rPr lang="it-IT" dirty="0" smtClean="0">
                <a:latin typeface="Symbol"/>
              </a:rPr>
              <a:t>g</a:t>
            </a:r>
            <a:r>
              <a:rPr lang="it-IT" dirty="0" smtClean="0"/>
              <a:t>-</a:t>
            </a:r>
            <a:r>
              <a:rPr lang="it-IT" dirty="0" err="1" smtClean="0"/>
              <a:t>rays</a:t>
            </a:r>
            <a:r>
              <a:rPr lang="it-IT" dirty="0" smtClean="0"/>
              <a:t> via </a:t>
            </a:r>
            <a:r>
              <a:rPr lang="it-IT" dirty="0" err="1" smtClean="0"/>
              <a:t>Bremsttrahlung</a:t>
            </a:r>
            <a:endParaRPr lang="it-IT" dirty="0" smtClean="0"/>
          </a:p>
          <a:p>
            <a:pPr>
              <a:defRPr/>
            </a:pPr>
            <a:r>
              <a:rPr lang="it-IT" dirty="0" err="1" smtClean="0"/>
              <a:t>Betatron</a:t>
            </a:r>
            <a:r>
              <a:rPr lang="it-IT" dirty="0" smtClean="0"/>
              <a:t> </a:t>
            </a:r>
            <a:r>
              <a:rPr lang="it-IT" dirty="0" err="1" smtClean="0"/>
              <a:t>radiation</a:t>
            </a:r>
            <a:endParaRPr lang="it-IT" dirty="0" smtClean="0"/>
          </a:p>
          <a:p>
            <a:pPr>
              <a:defRPr/>
            </a:pPr>
            <a:r>
              <a:rPr lang="it-IT" dirty="0" smtClean="0"/>
              <a:t>e+</a:t>
            </a:r>
            <a:endParaRPr lang="it-IT" dirty="0"/>
          </a:p>
        </p:txBody>
      </p:sp>
      <p:sp>
        <p:nvSpPr>
          <p:cNvPr id="4" name="Segnaposto piè di pagina 3"/>
          <p:cNvSpPr>
            <a:spLocks noGrp="1"/>
          </p:cNvSpPr>
          <p:nvPr>
            <p:ph type="ftr" sz="quarter" idx="11"/>
          </p:nvPr>
        </p:nvSpPr>
        <p:spPr/>
        <p:txBody>
          <a:bodyPr/>
          <a:lstStyle/>
          <a:p>
            <a:pPr>
              <a:defRPr/>
            </a:pPr>
            <a:r>
              <a:rPr lang="it-IT" smtClean="0"/>
              <a:t>danilo.giulietti@df.unipi.it</a:t>
            </a:r>
            <a:endParaRPr lang="it-IT"/>
          </a:p>
        </p:txBody>
      </p:sp>
      <p:sp>
        <p:nvSpPr>
          <p:cNvPr id="5" name="Segnaposto numero diapositiva 4"/>
          <p:cNvSpPr>
            <a:spLocks noGrp="1"/>
          </p:cNvSpPr>
          <p:nvPr>
            <p:ph type="sldNum" sz="quarter" idx="12"/>
          </p:nvPr>
        </p:nvSpPr>
        <p:spPr/>
        <p:txBody>
          <a:bodyPr/>
          <a:lstStyle/>
          <a:p>
            <a:pPr>
              <a:defRPr/>
            </a:pPr>
            <a:fld id="{BDC6CFB6-0217-A948-AB31-8D68630B2583}" type="slidenum">
              <a:rPr lang="it-IT" smtClean="0"/>
              <a:pPr>
                <a:defRPr/>
              </a:pPr>
              <a:t>39</a:t>
            </a:fld>
            <a:endParaRPr lang="it-IT"/>
          </a:p>
        </p:txBody>
      </p:sp>
    </p:spTree>
    <p:extLst>
      <p:ext uri="{BB962C8B-B14F-4D97-AF65-F5344CB8AC3E}">
        <p14:creationId xmlns:p14="http://schemas.microsoft.com/office/powerpoint/2010/main" val="2460098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 name="Gruppo 4"/>
          <p:cNvGrpSpPr>
            <a:grpSpLocks/>
          </p:cNvGrpSpPr>
          <p:nvPr/>
        </p:nvGrpSpPr>
        <p:grpSpPr bwMode="auto">
          <a:xfrm>
            <a:off x="533400" y="304800"/>
            <a:ext cx="7369175" cy="6273800"/>
            <a:chOff x="533400" y="304800"/>
            <a:chExt cx="7369175" cy="6273800"/>
          </a:xfrm>
        </p:grpSpPr>
        <p:pic>
          <p:nvPicPr>
            <p:cNvPr id="20484" name="Picture 11" descr="Intens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4800"/>
              <a:ext cx="5688013" cy="627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12"/>
            <p:cNvSpPr txBox="1">
              <a:spLocks noChangeArrowheads="1"/>
            </p:cNvSpPr>
            <p:nvPr/>
          </p:nvSpPr>
          <p:spPr bwMode="auto">
            <a:xfrm>
              <a:off x="2133600" y="2209800"/>
              <a:ext cx="1958975"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000" i="1">
                  <a:solidFill>
                    <a:srgbClr val="E31228"/>
                  </a:solidFill>
                  <a:latin typeface="Comic Sans MS" charset="0"/>
                </a:rPr>
                <a:t>E</a:t>
              </a:r>
              <a:r>
                <a:rPr lang="en-US" sz="2000" i="1" baseline="-25000">
                  <a:solidFill>
                    <a:srgbClr val="E31228"/>
                  </a:solidFill>
                  <a:latin typeface="Comic Sans MS" charset="0"/>
                </a:rPr>
                <a:t>Q</a:t>
              </a:r>
              <a:r>
                <a:rPr lang="en-US" sz="2000" i="1">
                  <a:solidFill>
                    <a:srgbClr val="E31228"/>
                  </a:solidFill>
                  <a:latin typeface="Comic Sans MS" charset="0"/>
                </a:rPr>
                <a:t>=m</a:t>
              </a:r>
              <a:r>
                <a:rPr lang="en-US" sz="2000" i="1" baseline="-25000">
                  <a:solidFill>
                    <a:srgbClr val="E31228"/>
                  </a:solidFill>
                  <a:latin typeface="Comic Sans MS" charset="0"/>
                </a:rPr>
                <a:t>p</a:t>
              </a:r>
              <a:r>
                <a:rPr lang="en-US" sz="2000" i="1">
                  <a:solidFill>
                    <a:srgbClr val="E31228"/>
                  </a:solidFill>
                  <a:latin typeface="Comic Sans MS" charset="0"/>
                </a:rPr>
                <a:t>c</a:t>
              </a:r>
              <a:r>
                <a:rPr lang="en-US" sz="2000" i="1" baseline="30000">
                  <a:solidFill>
                    <a:srgbClr val="E31228"/>
                  </a:solidFill>
                  <a:latin typeface="Comic Sans MS" charset="0"/>
                </a:rPr>
                <a:t>2</a:t>
              </a:r>
              <a:endParaRPr lang="en-US" sz="2000">
                <a:solidFill>
                  <a:srgbClr val="E31228"/>
                </a:solidFill>
                <a:latin typeface="Comic Sans MS" charset="0"/>
              </a:endParaRPr>
            </a:p>
          </p:txBody>
        </p:sp>
        <p:sp>
          <p:nvSpPr>
            <p:cNvPr id="345102" name="Line 14"/>
            <p:cNvSpPr>
              <a:spLocks noChangeShapeType="1"/>
            </p:cNvSpPr>
            <p:nvPr/>
          </p:nvSpPr>
          <p:spPr bwMode="auto">
            <a:xfrm>
              <a:off x="1828800" y="5943600"/>
              <a:ext cx="3657600" cy="0"/>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345103" name="Line 15"/>
            <p:cNvSpPr>
              <a:spLocks noChangeShapeType="1"/>
            </p:cNvSpPr>
            <p:nvPr/>
          </p:nvSpPr>
          <p:spPr bwMode="auto">
            <a:xfrm>
              <a:off x="3124200" y="58674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345104" name="Line 16"/>
            <p:cNvSpPr>
              <a:spLocks noChangeShapeType="1"/>
            </p:cNvSpPr>
            <p:nvPr/>
          </p:nvSpPr>
          <p:spPr bwMode="auto">
            <a:xfrm>
              <a:off x="1828800" y="3810000"/>
              <a:ext cx="3657600" cy="0"/>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345105" name="Line 17"/>
            <p:cNvSpPr>
              <a:spLocks noChangeShapeType="1"/>
            </p:cNvSpPr>
            <p:nvPr/>
          </p:nvSpPr>
          <p:spPr bwMode="auto">
            <a:xfrm>
              <a:off x="1828800" y="2667000"/>
              <a:ext cx="3657600" cy="0"/>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345106" name="Text Box 18"/>
            <p:cNvSpPr txBox="1">
              <a:spLocks noChangeArrowheads="1"/>
            </p:cNvSpPr>
            <p:nvPr/>
          </p:nvSpPr>
          <p:spPr bwMode="auto">
            <a:xfrm>
              <a:off x="4022725" y="5567363"/>
              <a:ext cx="1203325" cy="376237"/>
            </a:xfrm>
            <a:prstGeom prst="rect">
              <a:avLst/>
            </a:prstGeom>
            <a:noFill/>
            <a:ln w="952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b="1">
                  <a:solidFill>
                    <a:srgbClr val="CC0000"/>
                  </a:solidFill>
                  <a:latin typeface="Times" charset="0"/>
                </a:rPr>
                <a:t>NL Optics</a:t>
              </a:r>
            </a:p>
          </p:txBody>
        </p:sp>
        <p:sp>
          <p:nvSpPr>
            <p:cNvPr id="345107" name="Line 19"/>
            <p:cNvSpPr>
              <a:spLocks noChangeShapeType="1"/>
            </p:cNvSpPr>
            <p:nvPr/>
          </p:nvSpPr>
          <p:spPr bwMode="auto">
            <a:xfrm>
              <a:off x="1752600" y="5257800"/>
              <a:ext cx="533400" cy="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345108" name="Line 20"/>
            <p:cNvSpPr>
              <a:spLocks noChangeShapeType="1"/>
            </p:cNvSpPr>
            <p:nvPr/>
          </p:nvSpPr>
          <p:spPr bwMode="auto">
            <a:xfrm>
              <a:off x="4038600" y="5334000"/>
              <a:ext cx="1371600" cy="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345109" name="Text Box 21"/>
            <p:cNvSpPr txBox="1">
              <a:spLocks noChangeArrowheads="1"/>
            </p:cNvSpPr>
            <p:nvPr/>
          </p:nvSpPr>
          <p:spPr bwMode="auto">
            <a:xfrm>
              <a:off x="7718425" y="449263"/>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it-IT" sz="1600">
                <a:latin typeface="Symbol" charset="0"/>
              </a:endParaRPr>
            </a:p>
          </p:txBody>
        </p:sp>
        <p:sp>
          <p:nvSpPr>
            <p:cNvPr id="345111" name="Text Box 23"/>
            <p:cNvSpPr txBox="1">
              <a:spLocks noChangeArrowheads="1"/>
            </p:cNvSpPr>
            <p:nvPr/>
          </p:nvSpPr>
          <p:spPr bwMode="auto">
            <a:xfrm>
              <a:off x="1905000" y="304800"/>
              <a:ext cx="2174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sz="2000"/>
                <a:t>QCD ~10</a:t>
              </a:r>
              <a:r>
                <a:rPr lang="fr-FR" sz="2000" baseline="30000"/>
                <a:t>35</a:t>
              </a:r>
              <a:r>
                <a:rPr lang="fr-FR" sz="2000"/>
                <a:t>W/cm</a:t>
              </a:r>
              <a:r>
                <a:rPr lang="fr-FR" sz="2000" baseline="30000"/>
                <a:t>2</a:t>
              </a:r>
              <a:endParaRPr lang="fr-FR" sz="2000"/>
            </a:p>
          </p:txBody>
        </p:sp>
        <p:sp>
          <p:nvSpPr>
            <p:cNvPr id="20495" name="Ovale 2"/>
            <p:cNvSpPr>
              <a:spLocks noChangeArrowheads="1"/>
            </p:cNvSpPr>
            <p:nvPr/>
          </p:nvSpPr>
          <p:spPr bwMode="auto">
            <a:xfrm>
              <a:off x="5292080" y="3356992"/>
              <a:ext cx="144016" cy="144016"/>
            </a:xfrm>
            <a:prstGeom prst="ellipse">
              <a:avLst/>
            </a:prstGeom>
            <a:solidFill>
              <a:srgbClr val="FF0000"/>
            </a:solidFill>
            <a:ln w="9525">
              <a:solidFill>
                <a:schemeClr val="tx1"/>
              </a:solidFill>
              <a:round/>
              <a:headEnd/>
              <a:tailEnd/>
            </a:ln>
          </p:spPr>
          <p:txBody>
            <a:bodyPr/>
            <a:lstStyle/>
            <a:p>
              <a:endParaRPr lang="it-IT" sz="600">
                <a:solidFill>
                  <a:srgbClr val="000000"/>
                </a:solidFill>
              </a:endParaRPr>
            </a:p>
          </p:txBody>
        </p:sp>
        <p:sp>
          <p:nvSpPr>
            <p:cNvPr id="20496" name="CasellaDiTesto 3"/>
            <p:cNvSpPr txBox="1">
              <a:spLocks noChangeArrowheads="1"/>
            </p:cNvSpPr>
            <p:nvPr/>
          </p:nvSpPr>
          <p:spPr bwMode="auto">
            <a:xfrm>
              <a:off x="5364088" y="3212976"/>
              <a:ext cx="12241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400" b="1">
                  <a:solidFill>
                    <a:srgbClr val="FF0000"/>
                  </a:solidFill>
                </a:rPr>
                <a:t>PLASMONX</a:t>
              </a:r>
            </a:p>
          </p:txBody>
        </p:sp>
      </p:grpSp>
      <p:sp>
        <p:nvSpPr>
          <p:cNvPr id="20482" name="CasellaDiTesto 5"/>
          <p:cNvSpPr txBox="1">
            <a:spLocks noChangeArrowheads="1"/>
          </p:cNvSpPr>
          <p:nvPr/>
        </p:nvSpPr>
        <p:spPr bwMode="auto">
          <a:xfrm rot="3180000">
            <a:off x="5948363" y="2530475"/>
            <a:ext cx="3671888" cy="369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it-IT" sz="1800" b="1"/>
              <a:t>LASER INTENSITY vs YEAR</a:t>
            </a:r>
          </a:p>
        </p:txBody>
      </p:sp>
      <p:sp>
        <p:nvSpPr>
          <p:cNvPr id="20483" name="CasellaDiTesto 6"/>
          <p:cNvSpPr txBox="1">
            <a:spLocks noChangeArrowheads="1"/>
          </p:cNvSpPr>
          <p:nvPr/>
        </p:nvSpPr>
        <p:spPr bwMode="auto">
          <a:xfrm>
            <a:off x="6732588" y="6381750"/>
            <a:ext cx="15113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000"/>
              <a:t>Courtesy G. Mourou</a:t>
            </a:r>
          </a:p>
        </p:txBody>
      </p:sp>
    </p:spTree>
    <p:extLst>
      <p:ext uri="{BB962C8B-B14F-4D97-AF65-F5344CB8AC3E}">
        <p14:creationId xmlns:p14="http://schemas.microsoft.com/office/powerpoint/2010/main" val="2992159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4"/>
          <p:cNvSpPr>
            <a:spLocks noGrp="1"/>
          </p:cNvSpPr>
          <p:nvPr>
            <p:ph type="ftr" sz="quarter" idx="11"/>
          </p:nvPr>
        </p:nvSpPr>
        <p:spPr/>
        <p:txBody>
          <a:bodyPr/>
          <a:lstStyle/>
          <a:p>
            <a:pPr>
              <a:defRPr/>
            </a:pPr>
            <a:r>
              <a:rPr lang="it-IT"/>
              <a:t>danilo.giulietti@df.unipi.it</a:t>
            </a:r>
          </a:p>
        </p:txBody>
      </p:sp>
      <p:sp>
        <p:nvSpPr>
          <p:cNvPr id="5" name="Segnaposto numero diapositiva 5"/>
          <p:cNvSpPr>
            <a:spLocks noGrp="1"/>
          </p:cNvSpPr>
          <p:nvPr>
            <p:ph type="sldNum" sz="quarter" idx="12"/>
          </p:nvPr>
        </p:nvSpPr>
        <p:spPr/>
        <p:txBody>
          <a:bodyPr/>
          <a:lstStyle/>
          <a:p>
            <a:pPr>
              <a:defRPr/>
            </a:pPr>
            <a:fld id="{93A9B4A3-A086-F44B-B6EC-2417BF0BB78C}" type="slidenum">
              <a:rPr lang="it-IT"/>
              <a:pPr>
                <a:defRPr/>
              </a:pPr>
              <a:t>40</a:t>
            </a:fld>
            <a:endParaRPr lang="it-IT"/>
          </a:p>
        </p:txBody>
      </p:sp>
      <p:sp>
        <p:nvSpPr>
          <p:cNvPr id="289794" name="Rectangle 2"/>
          <p:cNvSpPr>
            <a:spLocks noGrp="1" noChangeArrowheads="1"/>
          </p:cNvSpPr>
          <p:nvPr>
            <p:ph type="ctrTitle"/>
          </p:nvPr>
        </p:nvSpPr>
        <p:spPr>
          <a:xfrm>
            <a:off x="381000" y="152400"/>
            <a:ext cx="7772400" cy="1143000"/>
          </a:xfrm>
        </p:spPr>
        <p:txBody>
          <a:bodyPr/>
          <a:lstStyle/>
          <a:p>
            <a:pPr eaLnBrk="1" hangingPunct="1">
              <a:defRPr/>
            </a:pPr>
            <a:r>
              <a:rPr lang="en-GB" smtClean="0">
                <a:cs typeface="+mj-cs"/>
              </a:rPr>
              <a:t>UNDULATOR</a:t>
            </a:r>
          </a:p>
        </p:txBody>
      </p:sp>
      <p:pic>
        <p:nvPicPr>
          <p:cNvPr id="70660" name="Picture 3" descr="undulator_e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77988"/>
            <a:ext cx="7818438" cy="399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35100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pPr>
              <a:defRPr/>
            </a:pPr>
            <a:r>
              <a:rPr lang="it-IT"/>
              <a:t>danilo.giulietti@df.unipi.it</a:t>
            </a:r>
          </a:p>
        </p:txBody>
      </p:sp>
      <p:sp>
        <p:nvSpPr>
          <p:cNvPr id="6" name="Segnaposto numero diapositiva 5"/>
          <p:cNvSpPr>
            <a:spLocks noGrp="1"/>
          </p:cNvSpPr>
          <p:nvPr>
            <p:ph type="sldNum" sz="quarter" idx="12"/>
          </p:nvPr>
        </p:nvSpPr>
        <p:spPr/>
        <p:txBody>
          <a:bodyPr/>
          <a:lstStyle/>
          <a:p>
            <a:pPr>
              <a:defRPr/>
            </a:pPr>
            <a:fld id="{46162B26-8748-E948-898B-6EF42AE49C72}" type="slidenum">
              <a:rPr lang="it-IT"/>
              <a:pPr>
                <a:defRPr/>
              </a:pPr>
              <a:t>41</a:t>
            </a:fld>
            <a:endParaRPr lang="it-IT"/>
          </a:p>
        </p:txBody>
      </p:sp>
      <p:sp>
        <p:nvSpPr>
          <p:cNvPr id="295938" name="Rectangle 2"/>
          <p:cNvSpPr>
            <a:spLocks noGrp="1" noChangeArrowheads="1"/>
          </p:cNvSpPr>
          <p:nvPr>
            <p:ph type="ctrTitle"/>
          </p:nvPr>
        </p:nvSpPr>
        <p:spPr>
          <a:xfrm>
            <a:off x="609600" y="228600"/>
            <a:ext cx="7772400" cy="838200"/>
          </a:xfrm>
        </p:spPr>
        <p:txBody>
          <a:bodyPr/>
          <a:lstStyle/>
          <a:p>
            <a:pPr eaLnBrk="1" hangingPunct="1">
              <a:defRPr/>
            </a:pPr>
            <a:r>
              <a:rPr lang="en-GB" sz="2400" smtClean="0">
                <a:cs typeface="+mj-cs"/>
              </a:rPr>
              <a:t>Laser based synchrotron radiation</a:t>
            </a:r>
            <a:endParaRPr lang="en-GB" smtClean="0">
              <a:cs typeface="+mj-cs"/>
            </a:endParaRPr>
          </a:p>
        </p:txBody>
      </p:sp>
      <p:pic>
        <p:nvPicPr>
          <p:cNvPr id="295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28750"/>
            <a:ext cx="78486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95940" name="Text Box 4"/>
          <p:cNvSpPr txBox="1">
            <a:spLocks noChangeArrowheads="1"/>
          </p:cNvSpPr>
          <p:nvPr/>
        </p:nvSpPr>
        <p:spPr bwMode="auto">
          <a:xfrm>
            <a:off x="7162800" y="6324600"/>
            <a:ext cx="1752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GB" sz="1200">
                <a:latin typeface="Times" charset="0"/>
                <a:cs typeface="+mn-cs"/>
              </a:rPr>
              <a:t>Courtesy Antoine Rousse</a:t>
            </a:r>
          </a:p>
        </p:txBody>
      </p:sp>
    </p:spTree>
    <p:extLst>
      <p:ext uri="{BB962C8B-B14F-4D97-AF65-F5344CB8AC3E}">
        <p14:creationId xmlns:p14="http://schemas.microsoft.com/office/powerpoint/2010/main" val="120446188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5"/>
          <p:cNvSpPr>
            <a:spLocks noGrp="1"/>
          </p:cNvSpPr>
          <p:nvPr>
            <p:ph type="sldNum" sz="quarter" idx="12"/>
          </p:nvPr>
        </p:nvSpPr>
        <p:spPr/>
        <p:txBody>
          <a:bodyPr/>
          <a:lstStyle/>
          <a:p>
            <a:pPr>
              <a:defRPr/>
            </a:pPr>
            <a:fld id="{AB12E6F4-097C-6A44-AEFF-779FD2885D00}" type="slidenum">
              <a:rPr lang="it-IT"/>
              <a:pPr>
                <a:defRPr/>
              </a:pPr>
              <a:t>42</a:t>
            </a:fld>
            <a:endParaRPr lang="it-IT"/>
          </a:p>
        </p:txBody>
      </p:sp>
      <p:sp>
        <p:nvSpPr>
          <p:cNvPr id="297986" name="Rectangle 2"/>
          <p:cNvSpPr>
            <a:spLocks noGrp="1" noChangeArrowheads="1"/>
          </p:cNvSpPr>
          <p:nvPr>
            <p:ph type="title"/>
          </p:nvPr>
        </p:nvSpPr>
        <p:spPr>
          <a:xfrm>
            <a:off x="533400" y="228600"/>
            <a:ext cx="8001000" cy="762000"/>
          </a:xfrm>
        </p:spPr>
        <p:txBody>
          <a:bodyPr/>
          <a:lstStyle/>
          <a:p>
            <a:pPr eaLnBrk="1" hangingPunct="1">
              <a:defRPr/>
            </a:pPr>
            <a:r>
              <a:rPr lang="en-GB" sz="1800" smtClean="0">
                <a:cs typeface="+mj-cs"/>
              </a:rPr>
              <a:t>Oscillatory motion of the relativistic electron in the ion channel</a:t>
            </a:r>
            <a:endParaRPr lang="en-GB" sz="2400" smtClean="0">
              <a:cs typeface="+mj-cs"/>
            </a:endParaRPr>
          </a:p>
        </p:txBody>
      </p:sp>
      <p:graphicFrame>
        <p:nvGraphicFramePr>
          <p:cNvPr id="78851" name="Object 3"/>
          <p:cNvGraphicFramePr>
            <a:graphicFrameLocks noChangeAspect="1"/>
          </p:cNvGraphicFramePr>
          <p:nvPr/>
        </p:nvGraphicFramePr>
        <p:xfrm>
          <a:off x="1101725" y="1244600"/>
          <a:ext cx="6827838" cy="5021263"/>
        </p:xfrm>
        <a:graphic>
          <a:graphicData uri="http://schemas.openxmlformats.org/presentationml/2006/ole">
            <mc:AlternateContent xmlns:mc="http://schemas.openxmlformats.org/markup-compatibility/2006">
              <mc:Choice xmlns:v="urn:schemas-microsoft-com:vml" Requires="v">
                <p:oleObj spid="_x0000_s67611" name="Equation" r:id="rId4" imgW="4991100" imgH="3670300" progId="Equation.3">
                  <p:embed/>
                </p:oleObj>
              </mc:Choice>
              <mc:Fallback>
                <p:oleObj name="Equation" r:id="rId4" imgW="4991100" imgH="3670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1725" y="1244600"/>
                        <a:ext cx="6827838" cy="502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13806100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4"/>
          <p:cNvSpPr>
            <a:spLocks noGrp="1"/>
          </p:cNvSpPr>
          <p:nvPr>
            <p:ph type="ftr" sz="quarter" idx="11"/>
          </p:nvPr>
        </p:nvSpPr>
        <p:spPr/>
        <p:txBody>
          <a:bodyPr/>
          <a:lstStyle/>
          <a:p>
            <a:pPr>
              <a:defRPr/>
            </a:pPr>
            <a:r>
              <a:rPr lang="it-IT"/>
              <a:t>danilo.giulietti@df.unipi.it</a:t>
            </a:r>
          </a:p>
        </p:txBody>
      </p:sp>
      <p:sp>
        <p:nvSpPr>
          <p:cNvPr id="5" name="Segnaposto numero diapositiva 5"/>
          <p:cNvSpPr>
            <a:spLocks noGrp="1"/>
          </p:cNvSpPr>
          <p:nvPr>
            <p:ph type="sldNum" sz="quarter" idx="12"/>
          </p:nvPr>
        </p:nvSpPr>
        <p:spPr/>
        <p:txBody>
          <a:bodyPr/>
          <a:lstStyle/>
          <a:p>
            <a:pPr>
              <a:defRPr/>
            </a:pPr>
            <a:fld id="{A15522D6-DADE-F04A-BC3B-71CA94D944E9}" type="slidenum">
              <a:rPr lang="it-IT"/>
              <a:pPr>
                <a:defRPr/>
              </a:pPr>
              <a:t>43</a:t>
            </a:fld>
            <a:endParaRPr lang="it-IT"/>
          </a:p>
        </p:txBody>
      </p:sp>
      <p:sp>
        <p:nvSpPr>
          <p:cNvPr id="300034" name="Rectangle 2"/>
          <p:cNvSpPr>
            <a:spLocks noGrp="1" noChangeArrowheads="1"/>
          </p:cNvSpPr>
          <p:nvPr>
            <p:ph type="ctrTitle"/>
          </p:nvPr>
        </p:nvSpPr>
        <p:spPr>
          <a:xfrm>
            <a:off x="685800" y="152400"/>
            <a:ext cx="7772400" cy="609600"/>
          </a:xfrm>
        </p:spPr>
        <p:txBody>
          <a:bodyPr/>
          <a:lstStyle/>
          <a:p>
            <a:pPr eaLnBrk="1" hangingPunct="1">
              <a:defRPr/>
            </a:pPr>
            <a:r>
              <a:rPr lang="en-GB" sz="2000" smtClean="0">
                <a:cs typeface="+mj-cs"/>
              </a:rPr>
              <a:t>Emitted radiation</a:t>
            </a:r>
            <a:endParaRPr lang="en-GB" smtClean="0">
              <a:cs typeface="+mj-cs"/>
            </a:endParaRPr>
          </a:p>
        </p:txBody>
      </p:sp>
      <p:graphicFrame>
        <p:nvGraphicFramePr>
          <p:cNvPr id="80900" name="Object 3"/>
          <p:cNvGraphicFramePr>
            <a:graphicFrameLocks noChangeAspect="1"/>
          </p:cNvGraphicFramePr>
          <p:nvPr/>
        </p:nvGraphicFramePr>
        <p:xfrm>
          <a:off x="601663" y="1455738"/>
          <a:ext cx="8031162" cy="3527425"/>
        </p:xfrm>
        <a:graphic>
          <a:graphicData uri="http://schemas.openxmlformats.org/presentationml/2006/ole">
            <mc:AlternateContent xmlns:mc="http://schemas.openxmlformats.org/markup-compatibility/2006">
              <mc:Choice xmlns:v="urn:schemas-microsoft-com:vml" Requires="v">
                <p:oleObj spid="_x0000_s69659" name="Equation" r:id="rId4" imgW="6388100" imgH="2806700" progId="Equation.3">
                  <p:embed/>
                </p:oleObj>
              </mc:Choice>
              <mc:Fallback>
                <p:oleObj name="Equation" r:id="rId4" imgW="6388100" imgH="2806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663" y="1455738"/>
                        <a:ext cx="8031162"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0450704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pPr>
              <a:defRPr/>
            </a:pPr>
            <a:r>
              <a:rPr lang="it-IT" smtClean="0"/>
              <a:t>danilo.giulietti@df.unipi.it</a:t>
            </a:r>
            <a:endParaRPr lang="it-IT"/>
          </a:p>
        </p:txBody>
      </p:sp>
      <p:sp>
        <p:nvSpPr>
          <p:cNvPr id="3" name="Segnaposto numero diapositiva 2"/>
          <p:cNvSpPr>
            <a:spLocks noGrp="1"/>
          </p:cNvSpPr>
          <p:nvPr>
            <p:ph type="sldNum" sz="quarter" idx="12"/>
          </p:nvPr>
        </p:nvSpPr>
        <p:spPr/>
        <p:txBody>
          <a:bodyPr/>
          <a:lstStyle/>
          <a:p>
            <a:pPr>
              <a:defRPr/>
            </a:pPr>
            <a:fld id="{9F22107A-722A-9342-8CC9-B150E91874C5}" type="slidenum">
              <a:rPr lang="it-IT" smtClean="0"/>
              <a:pPr>
                <a:defRPr/>
              </a:pPr>
              <a:t>44</a:t>
            </a:fld>
            <a:endParaRPr lang="it-IT"/>
          </a:p>
        </p:txBody>
      </p:sp>
      <p:sp>
        <p:nvSpPr>
          <p:cNvPr id="92163" name="CasellaDiTesto 3"/>
          <p:cNvSpPr txBox="1">
            <a:spLocks noChangeArrowheads="1"/>
          </p:cNvSpPr>
          <p:nvPr/>
        </p:nvSpPr>
        <p:spPr bwMode="auto">
          <a:xfrm>
            <a:off x="2124075" y="476250"/>
            <a:ext cx="561657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2800" b="1"/>
              <a:t>Da PLASMONX a SPARC-LAB</a:t>
            </a:r>
          </a:p>
        </p:txBody>
      </p:sp>
      <p:sp>
        <p:nvSpPr>
          <p:cNvPr id="92164" name="CasellaDiTesto 5"/>
          <p:cNvSpPr txBox="1">
            <a:spLocks noChangeArrowheads="1"/>
          </p:cNvSpPr>
          <p:nvPr/>
        </p:nvSpPr>
        <p:spPr bwMode="auto">
          <a:xfrm>
            <a:off x="971550" y="2852738"/>
            <a:ext cx="2232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a:t>PLASMONX </a:t>
            </a:r>
            <a:r>
              <a:rPr lang="it-IT">
                <a:sym typeface="Wingdings" charset="0"/>
              </a:rPr>
              <a:t></a:t>
            </a:r>
            <a:endParaRPr lang="it-IT"/>
          </a:p>
        </p:txBody>
      </p:sp>
      <p:sp>
        <p:nvSpPr>
          <p:cNvPr id="7" name="CasellaDiTesto 6"/>
          <p:cNvSpPr txBox="1"/>
          <p:nvPr/>
        </p:nvSpPr>
        <p:spPr>
          <a:xfrm>
            <a:off x="3635375" y="1412875"/>
            <a:ext cx="2232025" cy="3786188"/>
          </a:xfrm>
          <a:prstGeom prst="rect">
            <a:avLst/>
          </a:prstGeom>
          <a:solidFill>
            <a:srgbClr val="CCFFCC"/>
          </a:solidFill>
        </p:spPr>
        <p:txBody>
          <a:bodyPr>
            <a:spAutoFit/>
          </a:bodyPr>
          <a:lstStyle/>
          <a:p>
            <a:pPr marL="342900" indent="-342900">
              <a:buFontTx/>
              <a:buChar char="•"/>
              <a:defRPr/>
            </a:pPr>
            <a:r>
              <a:rPr lang="it-IT" dirty="0"/>
              <a:t>MAMBO</a:t>
            </a:r>
          </a:p>
          <a:p>
            <a:pPr marL="342900" indent="-342900">
              <a:buFontTx/>
              <a:buChar char="•"/>
              <a:defRPr/>
            </a:pPr>
            <a:r>
              <a:rPr lang="it-IT" dirty="0"/>
              <a:t>Q-FEL</a:t>
            </a:r>
          </a:p>
          <a:p>
            <a:pPr marL="342900" indent="-342900">
              <a:buFontTx/>
              <a:buChar char="•"/>
              <a:defRPr/>
            </a:pPr>
            <a:r>
              <a:rPr lang="it-IT" dirty="0"/>
              <a:t>FAST</a:t>
            </a:r>
          </a:p>
          <a:p>
            <a:pPr marL="342900" indent="-342900">
              <a:buFontTx/>
              <a:buChar char="•"/>
              <a:defRPr/>
            </a:pPr>
            <a:r>
              <a:rPr lang="it-IT" dirty="0"/>
              <a:t>BEATS </a:t>
            </a:r>
          </a:p>
          <a:p>
            <a:pPr marL="342900" indent="-342900">
              <a:buFontTx/>
              <a:buChar char="•"/>
              <a:defRPr/>
            </a:pPr>
            <a:r>
              <a:rPr lang="it-IT" dirty="0"/>
              <a:t>LILIA        </a:t>
            </a:r>
            <a:r>
              <a:rPr lang="it-IT" dirty="0">
                <a:sym typeface="Wingdings"/>
              </a:rPr>
              <a:t></a:t>
            </a:r>
            <a:endParaRPr lang="it-IT" dirty="0"/>
          </a:p>
          <a:p>
            <a:pPr marL="342900" indent="-342900">
              <a:buFontTx/>
              <a:buChar char="•"/>
              <a:defRPr/>
            </a:pPr>
            <a:r>
              <a:rPr lang="it-IT" dirty="0"/>
              <a:t>G-RESIST</a:t>
            </a:r>
          </a:p>
          <a:p>
            <a:pPr marL="342900" indent="-342900">
              <a:buFontTx/>
              <a:buChar char="•"/>
              <a:defRPr/>
            </a:pPr>
            <a:r>
              <a:rPr lang="it-IT" dirty="0"/>
              <a:t>THOMSON</a:t>
            </a:r>
          </a:p>
          <a:p>
            <a:pPr marL="342900" indent="-342900">
              <a:buFontTx/>
              <a:buChar char="•"/>
              <a:defRPr/>
            </a:pPr>
            <a:r>
              <a:rPr lang="it-IT" dirty="0"/>
              <a:t>EXIN</a:t>
            </a:r>
          </a:p>
          <a:p>
            <a:pPr marL="342900" indent="-342900">
              <a:buFontTx/>
              <a:buChar char="•"/>
              <a:defRPr/>
            </a:pPr>
            <a:r>
              <a:rPr lang="it-IT" dirty="0"/>
              <a:t>………</a:t>
            </a:r>
          </a:p>
          <a:p>
            <a:pPr>
              <a:defRPr/>
            </a:pPr>
            <a:endParaRPr lang="it-IT" dirty="0"/>
          </a:p>
        </p:txBody>
      </p:sp>
      <p:sp>
        <p:nvSpPr>
          <p:cNvPr id="92166" name="CasellaDiTesto 7"/>
          <p:cNvSpPr txBox="1">
            <a:spLocks noChangeArrowheads="1"/>
          </p:cNvSpPr>
          <p:nvPr/>
        </p:nvSpPr>
        <p:spPr bwMode="auto">
          <a:xfrm>
            <a:off x="6011863" y="2895600"/>
            <a:ext cx="2674937" cy="4616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dirty="0">
                <a:sym typeface="Wingdings" charset="0"/>
              </a:rPr>
              <a:t>  </a:t>
            </a:r>
            <a:r>
              <a:rPr lang="it-IT" dirty="0" smtClean="0">
                <a:sym typeface="Wingdings" charset="0"/>
              </a:rPr>
              <a:t>S</a:t>
            </a:r>
            <a:r>
              <a:rPr lang="it-IT" dirty="0" smtClean="0"/>
              <a:t>PARC</a:t>
            </a:r>
            <a:r>
              <a:rPr lang="it-IT" dirty="0"/>
              <a:t>-LAB </a:t>
            </a:r>
          </a:p>
        </p:txBody>
      </p:sp>
      <p:sp>
        <p:nvSpPr>
          <p:cNvPr id="92167" name="CasellaDiTesto 8"/>
          <p:cNvSpPr txBox="1">
            <a:spLocks noChangeArrowheads="1"/>
          </p:cNvSpPr>
          <p:nvPr/>
        </p:nvSpPr>
        <p:spPr bwMode="auto">
          <a:xfrm>
            <a:off x="1116013" y="4686300"/>
            <a:ext cx="1655762" cy="830263"/>
          </a:xfrm>
          <a:prstGeom prst="rect">
            <a:avLst/>
          </a:prstGeom>
          <a:solidFill>
            <a:srgbClr val="E1FFE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it-IT"/>
              <a:t>ELI</a:t>
            </a:r>
          </a:p>
          <a:p>
            <a:pPr eaLnBrk="1" hangingPunct="1">
              <a:buFontTx/>
              <a:buChar char="•"/>
            </a:pPr>
            <a:r>
              <a:rPr lang="it-IT"/>
              <a:t>HiPER</a:t>
            </a:r>
          </a:p>
        </p:txBody>
      </p:sp>
      <p:sp>
        <p:nvSpPr>
          <p:cNvPr id="92168" name="CasellaDiTesto 9"/>
          <p:cNvSpPr txBox="1">
            <a:spLocks noChangeArrowheads="1"/>
          </p:cNvSpPr>
          <p:nvPr/>
        </p:nvSpPr>
        <p:spPr bwMode="auto">
          <a:xfrm>
            <a:off x="971550" y="2852738"/>
            <a:ext cx="2520950" cy="461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a:t>PLASMONX </a:t>
            </a:r>
            <a:r>
              <a:rPr lang="it-IT">
                <a:sym typeface="Wingdings" charset="0"/>
              </a:rPr>
              <a:t></a:t>
            </a:r>
            <a:endParaRPr lang="it-IT"/>
          </a:p>
        </p:txBody>
      </p:sp>
      <p:sp>
        <p:nvSpPr>
          <p:cNvPr id="17" name="Freccia giù 16"/>
          <p:cNvSpPr/>
          <p:nvPr/>
        </p:nvSpPr>
        <p:spPr bwMode="auto">
          <a:xfrm flipH="1">
            <a:off x="1881188" y="3644900"/>
            <a:ext cx="314325" cy="936625"/>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sz="600">
              <a:solidFill>
                <a:srgbClr val="000000"/>
              </a:solidFill>
            </a:endParaRPr>
          </a:p>
        </p:txBody>
      </p:sp>
    </p:spTree>
    <p:extLst>
      <p:ext uri="{BB962C8B-B14F-4D97-AF65-F5344CB8AC3E}">
        <p14:creationId xmlns:p14="http://schemas.microsoft.com/office/powerpoint/2010/main" val="2196659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piè di pagina 3"/>
          <p:cNvSpPr>
            <a:spLocks noGrp="1"/>
          </p:cNvSpPr>
          <p:nvPr>
            <p:ph type="ftr" sz="quarter" idx="11"/>
          </p:nvPr>
        </p:nvSpPr>
        <p:spPr>
          <a:xfrm>
            <a:off x="381000" y="6356350"/>
            <a:ext cx="7391400" cy="457200"/>
          </a:xfrm>
        </p:spPr>
        <p:txBody>
          <a:bodyPr/>
          <a:lstStyle/>
          <a:p>
            <a:pPr>
              <a:defRPr/>
            </a:pPr>
            <a:r>
              <a:rPr lang="en-US" dirty="0" err="1"/>
              <a:t>danilo.giulietti@df.unipi.it</a:t>
            </a:r>
            <a:endParaRPr lang="en-US" dirty="0"/>
          </a:p>
        </p:txBody>
      </p:sp>
      <p:sp>
        <p:nvSpPr>
          <p:cNvPr id="168962" name="Rectangle 2"/>
          <p:cNvSpPr>
            <a:spLocks noGrp="1" noChangeArrowheads="1"/>
          </p:cNvSpPr>
          <p:nvPr>
            <p:ph type="title"/>
          </p:nvPr>
        </p:nvSpPr>
        <p:spPr/>
        <p:txBody>
          <a:bodyPr>
            <a:normAutofit fontScale="90000"/>
          </a:bodyPr>
          <a:lstStyle/>
          <a:p>
            <a:pPr>
              <a:defRPr/>
            </a:pPr>
            <a:r>
              <a:rPr lang="en-GB"/>
              <a:t>ELI</a:t>
            </a:r>
            <a:br>
              <a:rPr lang="en-GB"/>
            </a:br>
            <a:r>
              <a:rPr lang="en-GB"/>
              <a:t>Extreme Light Infrastructure</a:t>
            </a:r>
          </a:p>
        </p:txBody>
      </p:sp>
      <p:sp>
        <p:nvSpPr>
          <p:cNvPr id="168963" name="Text Box 3"/>
          <p:cNvSpPr txBox="1">
            <a:spLocks noChangeArrowheads="1"/>
          </p:cNvSpPr>
          <p:nvPr/>
        </p:nvSpPr>
        <p:spPr bwMode="auto">
          <a:xfrm>
            <a:off x="533400" y="2097088"/>
            <a:ext cx="7086600" cy="369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spcAft>
                <a:spcPts val="1200"/>
              </a:spcAft>
              <a:defRPr/>
            </a:pPr>
            <a:r>
              <a:rPr lang="en-US" sz="1400" b="1">
                <a:solidFill>
                  <a:srgbClr val="000000"/>
                </a:solidFill>
                <a:latin typeface="Times" charset="0"/>
              </a:rPr>
              <a:t>ELI would be the first infrastructure dedicated to the fundamental study of laser-matter interaction in a new and unsurpassed regime of laser intensity: the ultra-relativistic regime (I</a:t>
            </a:r>
            <a:r>
              <a:rPr lang="en-US" sz="1400" b="1" baseline="-25000">
                <a:solidFill>
                  <a:srgbClr val="000000"/>
                </a:solidFill>
                <a:latin typeface="Times" charset="0"/>
              </a:rPr>
              <a:t>L</a:t>
            </a:r>
            <a:r>
              <a:rPr lang="en-US" sz="1400" b="1">
                <a:solidFill>
                  <a:srgbClr val="000000"/>
                </a:solidFill>
                <a:latin typeface="Times" charset="0"/>
              </a:rPr>
              <a:t>&gt;10</a:t>
            </a:r>
            <a:r>
              <a:rPr lang="en-US" sz="1400" b="1" baseline="30000">
                <a:solidFill>
                  <a:srgbClr val="000000"/>
                </a:solidFill>
                <a:latin typeface="Times" charset="0"/>
              </a:rPr>
              <a:t>23</a:t>
            </a:r>
            <a:r>
              <a:rPr lang="en-US" sz="1400" b="1">
                <a:solidFill>
                  <a:srgbClr val="000000"/>
                </a:solidFill>
                <a:latin typeface="Times" charset="0"/>
              </a:rPr>
              <a:t> W/cm</a:t>
            </a:r>
            <a:r>
              <a:rPr lang="en-US" sz="1400" b="1" baseline="30000">
                <a:solidFill>
                  <a:srgbClr val="000000"/>
                </a:solidFill>
                <a:latin typeface="Times" charset="0"/>
              </a:rPr>
              <a:t>2</a:t>
            </a:r>
            <a:r>
              <a:rPr lang="en-US" sz="1400" b="1">
                <a:solidFill>
                  <a:srgbClr val="000000"/>
                </a:solidFill>
                <a:latin typeface="Times" charset="0"/>
              </a:rPr>
              <a:t>). At its centre would be an exawatt-class laser ~1000 times more powerful than either the Laser Mégajoule in France or the National Ignition Facility (NIF) in the US. In contrast to these projects, ELI would attain its extreme power from the shortness of its pulses (femtosecond and attosecond).</a:t>
            </a:r>
            <a:endParaRPr lang="en-US" sz="1400">
              <a:solidFill>
                <a:srgbClr val="000000"/>
              </a:solidFill>
              <a:latin typeface="Times" charset="0"/>
            </a:endParaRPr>
          </a:p>
          <a:p>
            <a:pPr algn="just">
              <a:spcAft>
                <a:spcPts val="1200"/>
              </a:spcAft>
              <a:defRPr/>
            </a:pPr>
            <a:r>
              <a:rPr lang="en-US" sz="1400">
                <a:solidFill>
                  <a:srgbClr val="000000"/>
                </a:solidFill>
                <a:latin typeface="Times" charset="0"/>
              </a:rPr>
              <a:t>The infrastructure would serve to investigate a new generation of compact accelerators delivering energetic particle and radiation beams of femtosecond (10</a:t>
            </a:r>
            <a:r>
              <a:rPr lang="en-US" sz="1400" baseline="30000">
                <a:solidFill>
                  <a:srgbClr val="000000"/>
                </a:solidFill>
                <a:latin typeface="Times" charset="0"/>
              </a:rPr>
              <a:t>-15</a:t>
            </a:r>
            <a:r>
              <a:rPr lang="en-US" sz="1400">
                <a:solidFill>
                  <a:srgbClr val="000000"/>
                </a:solidFill>
                <a:latin typeface="Times" charset="0"/>
              </a:rPr>
              <a:t>s) to attosecond (10</a:t>
            </a:r>
            <a:r>
              <a:rPr lang="en-US" sz="1400" baseline="30000">
                <a:solidFill>
                  <a:srgbClr val="000000"/>
                </a:solidFill>
                <a:latin typeface="Times" charset="0"/>
              </a:rPr>
              <a:t>-18</a:t>
            </a:r>
            <a:r>
              <a:rPr lang="en-US" sz="1400">
                <a:solidFill>
                  <a:srgbClr val="000000"/>
                </a:solidFill>
                <a:latin typeface="Times" charset="0"/>
              </a:rPr>
              <a:t>s) duration. Relativistic compression offers the potential of intensities exceeding I</a:t>
            </a:r>
            <a:r>
              <a:rPr lang="en-US" sz="1400" baseline="-25000">
                <a:solidFill>
                  <a:srgbClr val="000000"/>
                </a:solidFill>
                <a:latin typeface="Times" charset="0"/>
              </a:rPr>
              <a:t>L</a:t>
            </a:r>
            <a:r>
              <a:rPr lang="en-US" sz="1400">
                <a:solidFill>
                  <a:srgbClr val="000000"/>
                </a:solidFill>
                <a:latin typeface="Times" charset="0"/>
              </a:rPr>
              <a:t>&gt;10</a:t>
            </a:r>
            <a:r>
              <a:rPr lang="en-US" sz="1400" baseline="30000">
                <a:solidFill>
                  <a:srgbClr val="000000"/>
                </a:solidFill>
                <a:latin typeface="Times" charset="0"/>
              </a:rPr>
              <a:t>25</a:t>
            </a:r>
            <a:r>
              <a:rPr lang="en-US" sz="1400">
                <a:solidFill>
                  <a:srgbClr val="000000"/>
                </a:solidFill>
                <a:latin typeface="Times" charset="0"/>
              </a:rPr>
              <a:t> W/cm², which would challenge the vacuum critical field as well as provide a new avenue to ultrafast attosecond to zeptosecond (10</a:t>
            </a:r>
            <a:r>
              <a:rPr lang="en-US" sz="1400" baseline="30000">
                <a:solidFill>
                  <a:srgbClr val="000000"/>
                </a:solidFill>
                <a:latin typeface="Times" charset="0"/>
              </a:rPr>
              <a:t>-21</a:t>
            </a:r>
            <a:r>
              <a:rPr lang="en-US" sz="1400">
                <a:solidFill>
                  <a:srgbClr val="000000"/>
                </a:solidFill>
                <a:latin typeface="Times" charset="0"/>
              </a:rPr>
              <a:t>s) studies of laser-matter interaction.</a:t>
            </a:r>
          </a:p>
          <a:p>
            <a:pPr>
              <a:defRPr/>
            </a:pPr>
            <a:r>
              <a:rPr lang="en-US" sz="1400">
                <a:solidFill>
                  <a:srgbClr val="000000"/>
                </a:solidFill>
                <a:latin typeface="Times" charset="0"/>
              </a:rPr>
              <a:t>ELI would afford wide benefits to society ranging from improvement of oncology treatment, medical imaging, fast electronics and our understanding of aging nuclear reactor materials to development of new methods of nuclear waste processing.</a:t>
            </a:r>
            <a:endParaRPr lang="it-IT" sz="1400">
              <a:solidFill>
                <a:srgbClr val="000000"/>
              </a:solidFill>
              <a:latin typeface="Times" charset="0"/>
            </a:endParaRPr>
          </a:p>
          <a:p>
            <a:pPr>
              <a:spcBef>
                <a:spcPct val="50000"/>
              </a:spcBef>
              <a:defRPr/>
            </a:pPr>
            <a:endParaRPr lang="en-GB" sz="1400">
              <a:latin typeface="Times" charset="0"/>
            </a:endParaRPr>
          </a:p>
        </p:txBody>
      </p:sp>
      <p:pic>
        <p:nvPicPr>
          <p:cNvPr id="84996" name="Picture 4" descr="Senza titol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838" y="1494933"/>
            <a:ext cx="123507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2037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piè di pagina 3"/>
          <p:cNvSpPr>
            <a:spLocks noGrp="1"/>
          </p:cNvSpPr>
          <p:nvPr>
            <p:ph type="ftr" sz="quarter" idx="11"/>
          </p:nvPr>
        </p:nvSpPr>
        <p:spPr/>
        <p:txBody>
          <a:bodyPr/>
          <a:lstStyle/>
          <a:p>
            <a:pPr>
              <a:defRPr/>
            </a:pPr>
            <a:r>
              <a:rPr lang="en-US"/>
              <a:t>danilo.giulietti@df.unipi.it</a:t>
            </a:r>
          </a:p>
        </p:txBody>
      </p:sp>
      <p:sp>
        <p:nvSpPr>
          <p:cNvPr id="172034" name="Rectangle 2"/>
          <p:cNvSpPr>
            <a:spLocks noGrp="1" noChangeArrowheads="1"/>
          </p:cNvSpPr>
          <p:nvPr>
            <p:ph type="title"/>
          </p:nvPr>
        </p:nvSpPr>
        <p:spPr>
          <a:xfrm>
            <a:off x="3048000" y="152400"/>
            <a:ext cx="2895600" cy="914400"/>
          </a:xfrm>
        </p:spPr>
        <p:txBody>
          <a:bodyPr/>
          <a:lstStyle/>
          <a:p>
            <a:pPr>
              <a:defRPr/>
            </a:pPr>
            <a:r>
              <a:rPr lang="en-GB"/>
              <a:t>HiPER</a:t>
            </a:r>
          </a:p>
        </p:txBody>
      </p:sp>
      <p:pic>
        <p:nvPicPr>
          <p:cNvPr id="86019" name="Picture 3" descr="hiper.img_assist_custom.JPG                                    000BD32EMacintosh HD                   C3621A8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295400"/>
            <a:ext cx="4071938"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7" name="Text Box 5"/>
          <p:cNvSpPr txBox="1">
            <a:spLocks noChangeArrowheads="1"/>
          </p:cNvSpPr>
          <p:nvPr/>
        </p:nvSpPr>
        <p:spPr bwMode="auto">
          <a:xfrm>
            <a:off x="228600" y="4724400"/>
            <a:ext cx="85344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1600">
                <a:solidFill>
                  <a:srgbClr val="123596"/>
                </a:solidFill>
                <a:latin typeface="ArialMT" charset="0"/>
              </a:rPr>
              <a:t>HiPER is a proposed European </a:t>
            </a:r>
            <a:r>
              <a:rPr lang="en-GB" sz="1600" b="1">
                <a:solidFill>
                  <a:srgbClr val="123596"/>
                </a:solidFill>
                <a:latin typeface="ArialMT" charset="0"/>
              </a:rPr>
              <a:t>Hi</a:t>
            </a:r>
            <a:r>
              <a:rPr lang="en-GB" sz="1600">
                <a:solidFill>
                  <a:srgbClr val="123596"/>
                </a:solidFill>
                <a:latin typeface="ArialMT" charset="0"/>
              </a:rPr>
              <a:t>gh </a:t>
            </a:r>
            <a:r>
              <a:rPr lang="en-GB" sz="1600" b="1">
                <a:solidFill>
                  <a:srgbClr val="123596"/>
                </a:solidFill>
                <a:latin typeface="ArialMT" charset="0"/>
              </a:rPr>
              <a:t>P</a:t>
            </a:r>
            <a:r>
              <a:rPr lang="en-GB" sz="1600">
                <a:solidFill>
                  <a:srgbClr val="123596"/>
                </a:solidFill>
                <a:latin typeface="ArialMT" charset="0"/>
              </a:rPr>
              <a:t>ower laser </a:t>
            </a:r>
            <a:r>
              <a:rPr lang="en-GB" sz="1600" b="1">
                <a:solidFill>
                  <a:srgbClr val="123596"/>
                </a:solidFill>
                <a:latin typeface="ArialMT" charset="0"/>
              </a:rPr>
              <a:t>E</a:t>
            </a:r>
            <a:r>
              <a:rPr lang="en-GB" sz="1600">
                <a:solidFill>
                  <a:srgbClr val="123596"/>
                </a:solidFill>
                <a:latin typeface="ArialMT" charset="0"/>
              </a:rPr>
              <a:t>nergy </a:t>
            </a:r>
            <a:r>
              <a:rPr lang="en-GB" sz="1600" b="1">
                <a:solidFill>
                  <a:srgbClr val="123596"/>
                </a:solidFill>
                <a:latin typeface="ArialMT" charset="0"/>
              </a:rPr>
              <a:t>R</a:t>
            </a:r>
            <a:r>
              <a:rPr lang="en-GB" sz="1600">
                <a:solidFill>
                  <a:srgbClr val="123596"/>
                </a:solidFill>
                <a:latin typeface="ArialMT" charset="0"/>
              </a:rPr>
              <a:t>esearch facility dedicated to demonstrating the feasibility of laser driven fusion as a </a:t>
            </a:r>
            <a:r>
              <a:rPr lang="en-GB" sz="1600" b="1">
                <a:solidFill>
                  <a:srgbClr val="123596"/>
                </a:solidFill>
                <a:latin typeface="ArialMT" charset="0"/>
              </a:rPr>
              <a:t>future energy source</a:t>
            </a:r>
            <a:r>
              <a:rPr lang="en-GB" sz="1600">
                <a:solidFill>
                  <a:srgbClr val="123596"/>
                </a:solidFill>
                <a:latin typeface="ArialMT" charset="0"/>
              </a:rPr>
              <a:t>. HiPER is being designed to enable a broad array of new science including extreme material studies, astrophysics in the laboratory, miniaturised particle accelerators and a wide range of fundamental physics research.</a:t>
            </a:r>
            <a:endParaRPr lang="en-GB">
              <a:solidFill>
                <a:srgbClr val="123596"/>
              </a:solidFill>
              <a:latin typeface="ArialMT" charset="0"/>
            </a:endParaRPr>
          </a:p>
        </p:txBody>
      </p:sp>
    </p:spTree>
    <p:extLst>
      <p:ext uri="{BB962C8B-B14F-4D97-AF65-F5344CB8AC3E}">
        <p14:creationId xmlns:p14="http://schemas.microsoft.com/office/powerpoint/2010/main" val="4066118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1026" descr="LNF00600.jpg                                                   00000013Mac HD                         BD22B0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672" y="1028870"/>
            <a:ext cx="6111367" cy="4828061"/>
          </a:xfrm>
          <a:prstGeom prst="rect">
            <a:avLst/>
          </a:prstGeom>
          <a:noFill/>
          <a:extLst>
            <a:ext uri="{909E8E84-426E-40dd-AFC4-6F175D3DCCD1}">
              <a14:hiddenFill xmlns:a14="http://schemas.microsoft.com/office/drawing/2010/main">
                <a:solidFill>
                  <a:srgbClr val="FFFFFF"/>
                </a:solidFill>
              </a14:hiddenFill>
            </a:ext>
          </a:extLst>
        </p:spPr>
      </p:pic>
      <p:sp>
        <p:nvSpPr>
          <p:cNvPr id="228355" name="Text Box 1027"/>
          <p:cNvSpPr txBox="1">
            <a:spLocks noChangeArrowheads="1"/>
          </p:cNvSpPr>
          <p:nvPr/>
        </p:nvSpPr>
        <p:spPr bwMode="auto">
          <a:xfrm>
            <a:off x="4800600" y="304800"/>
            <a:ext cx="434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solidFill>
                  <a:schemeClr val="bg1"/>
                </a:solidFill>
              </a:rPr>
              <a:t>Laboratori Nazionali di Frascati</a:t>
            </a:r>
          </a:p>
        </p:txBody>
      </p:sp>
      <p:sp>
        <p:nvSpPr>
          <p:cNvPr id="2" name="CasellaDiTesto 1"/>
          <p:cNvSpPr txBox="1"/>
          <p:nvPr/>
        </p:nvSpPr>
        <p:spPr>
          <a:xfrm>
            <a:off x="3036426" y="437978"/>
            <a:ext cx="3167828" cy="369332"/>
          </a:xfrm>
          <a:prstGeom prst="rect">
            <a:avLst/>
          </a:prstGeom>
          <a:noFill/>
        </p:spPr>
        <p:txBody>
          <a:bodyPr wrap="square" rtlCol="0">
            <a:spAutoFit/>
          </a:bodyPr>
          <a:lstStyle/>
          <a:p>
            <a:r>
              <a:rPr lang="it-IT" dirty="0" smtClean="0"/>
              <a:t>Laboratori Nazionali di Frascati</a:t>
            </a:r>
            <a:endParaRPr lang="it-IT" dirty="0"/>
          </a:p>
        </p:txBody>
      </p:sp>
      <p:pic>
        <p:nvPicPr>
          <p:cNvPr id="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315" y="258677"/>
            <a:ext cx="758084" cy="55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040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Centro Ricerche ENEA di Frascati</a:t>
            </a:r>
            <a:endParaRPr lang="it-IT" dirty="0"/>
          </a:p>
        </p:txBody>
      </p:sp>
      <p:pic>
        <p:nvPicPr>
          <p:cNvPr id="8" name="Segnaposto contenuto 7"/>
          <p:cNvPicPr>
            <a:picLocks noGrp="1" noChangeAspect="1"/>
          </p:cNvPicPr>
          <p:nvPr>
            <p:ph idx="1"/>
          </p:nvPr>
        </p:nvPicPr>
        <p:blipFill>
          <a:blip r:embed="rId2"/>
          <a:srcRect t="8522" b="8522"/>
          <a:stretch>
            <a:fillRect/>
          </a:stretch>
        </p:blipFill>
        <p:spPr>
          <a:xfrm>
            <a:off x="1583779" y="1523307"/>
            <a:ext cx="5922682" cy="3257247"/>
          </a:xfrm>
        </p:spPr>
      </p:pic>
      <p:pic>
        <p:nvPicPr>
          <p:cNvPr id="9" name="Immagine 8" descr="LOGO_ENEA_it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8162" y="5192470"/>
            <a:ext cx="3071114" cy="1244708"/>
          </a:xfrm>
          <a:prstGeom prst="rect">
            <a:avLst/>
          </a:prstGeom>
        </p:spPr>
      </p:pic>
    </p:spTree>
    <p:extLst>
      <p:ext uri="{BB962C8B-B14F-4D97-AF65-F5344CB8AC3E}">
        <p14:creationId xmlns:p14="http://schemas.microsoft.com/office/powerpoint/2010/main" val="106141045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b="1" dirty="0" smtClean="0"/>
              <a:t>ABC: the  Nd LASER</a:t>
            </a:r>
            <a:r>
              <a:rPr lang="it-IT" sz="3200" b="1" dirty="0"/>
              <a:t>,</a:t>
            </a:r>
            <a:r>
              <a:rPr lang="it-IT" sz="3200" b="1" dirty="0" smtClean="0"/>
              <a:t> 2 x  100j in 2ns</a:t>
            </a:r>
            <a:br>
              <a:rPr lang="it-IT" sz="3200" b="1" dirty="0" smtClean="0"/>
            </a:br>
            <a:r>
              <a:rPr lang="it-IT" sz="3200" b="1" dirty="0" smtClean="0"/>
              <a:t>@ Centro Ricerche ENEA di Frascati</a:t>
            </a:r>
            <a:endParaRPr lang="it-IT" sz="3200" b="1" dirty="0"/>
          </a:p>
        </p:txBody>
      </p:sp>
      <p:pic>
        <p:nvPicPr>
          <p:cNvPr id="4" name="Segnaposto contenuto 3" descr="ABC-Laser.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141417055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4"/>
          <p:cNvSpPr>
            <a:spLocks noGrp="1"/>
          </p:cNvSpPr>
          <p:nvPr>
            <p:ph type="ftr" sz="quarter" idx="11"/>
          </p:nvPr>
        </p:nvSpPr>
        <p:spPr/>
        <p:txBody>
          <a:bodyPr/>
          <a:lstStyle/>
          <a:p>
            <a:pPr>
              <a:defRPr/>
            </a:pPr>
            <a:r>
              <a:rPr lang="it-IT"/>
              <a:t>danilo.giulietti@df.unipi.it</a:t>
            </a:r>
          </a:p>
        </p:txBody>
      </p:sp>
      <p:sp>
        <p:nvSpPr>
          <p:cNvPr id="5" name="Segnaposto numero diapositiva 5"/>
          <p:cNvSpPr>
            <a:spLocks noGrp="1"/>
          </p:cNvSpPr>
          <p:nvPr>
            <p:ph type="sldNum" sz="quarter" idx="12"/>
          </p:nvPr>
        </p:nvSpPr>
        <p:spPr/>
        <p:txBody>
          <a:bodyPr/>
          <a:lstStyle/>
          <a:p>
            <a:pPr>
              <a:defRPr/>
            </a:pPr>
            <a:fld id="{E64FAAB6-F3B6-CC48-92C8-D224E38E97D7}" type="slidenum">
              <a:rPr lang="it-IT"/>
              <a:pPr>
                <a:defRPr/>
              </a:pPr>
              <a:t>5</a:t>
            </a:fld>
            <a:endParaRPr lang="it-IT"/>
          </a:p>
        </p:txBody>
      </p:sp>
      <p:sp>
        <p:nvSpPr>
          <p:cNvPr id="233474" name="Rectangle 2"/>
          <p:cNvSpPr>
            <a:spLocks noGrp="1" noChangeArrowheads="1"/>
          </p:cNvSpPr>
          <p:nvPr>
            <p:ph type="ctrTitle"/>
          </p:nvPr>
        </p:nvSpPr>
        <p:spPr>
          <a:xfrm>
            <a:off x="609600" y="152400"/>
            <a:ext cx="7772400" cy="1066800"/>
          </a:xfrm>
        </p:spPr>
        <p:txBody>
          <a:bodyPr/>
          <a:lstStyle/>
          <a:p>
            <a:pPr eaLnBrk="1" hangingPunct="1">
              <a:defRPr/>
            </a:pPr>
            <a:r>
              <a:rPr lang="en-GB" smtClean="0">
                <a:cs typeface="+mj-cs"/>
              </a:rPr>
              <a:t>Laser-Matter Interaction</a:t>
            </a:r>
          </a:p>
        </p:txBody>
      </p:sp>
      <p:graphicFrame>
        <p:nvGraphicFramePr>
          <p:cNvPr id="22533" name="Object 4"/>
          <p:cNvGraphicFramePr>
            <a:graphicFrameLocks noChangeAspect="1"/>
          </p:cNvGraphicFramePr>
          <p:nvPr/>
        </p:nvGraphicFramePr>
        <p:xfrm>
          <a:off x="381000" y="1295400"/>
          <a:ext cx="8153400" cy="4003675"/>
        </p:xfrm>
        <a:graphic>
          <a:graphicData uri="http://schemas.openxmlformats.org/presentationml/2006/ole">
            <mc:AlternateContent xmlns:mc="http://schemas.openxmlformats.org/markup-compatibility/2006">
              <mc:Choice xmlns:v="urn:schemas-microsoft-com:vml" Requires="v">
                <p:oleObj spid="_x0000_s8219" name="Documento" r:id="rId5" imgW="5029200" imgH="2463800" progId="Word.Document.8">
                  <p:embed/>
                </p:oleObj>
              </mc:Choice>
              <mc:Fallback>
                <p:oleObj name="Documento" r:id="rId5" imgW="5029200" imgH="24638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295400"/>
                        <a:ext cx="8153400" cy="4003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390792281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ABC: the </a:t>
            </a:r>
            <a:r>
              <a:rPr lang="it-IT" dirty="0" err="1" smtClean="0"/>
              <a:t>interaction</a:t>
            </a:r>
            <a:r>
              <a:rPr lang="it-IT" dirty="0" smtClean="0"/>
              <a:t> </a:t>
            </a:r>
            <a:r>
              <a:rPr lang="it-IT" dirty="0" err="1" smtClean="0"/>
              <a:t>chamber</a:t>
            </a:r>
            <a:endParaRPr lang="it-IT" dirty="0"/>
          </a:p>
        </p:txBody>
      </p:sp>
      <p:pic>
        <p:nvPicPr>
          <p:cNvPr id="4" name="Segnaposto contenuto 3" descr="ABC-Camera Sperimentale1.jpg"/>
          <p:cNvPicPr>
            <a:picLocks noGrp="1" noChangeAspect="1"/>
          </p:cNvPicPr>
          <p:nvPr>
            <p:ph idx="1"/>
          </p:nvPr>
        </p:nvPicPr>
        <p:blipFill>
          <a:blip r:embed="rId2">
            <a:extLst>
              <a:ext uri="{28A0092B-C50C-407E-A947-70E740481C1C}">
                <a14:useLocalDpi xmlns:a14="http://schemas.microsoft.com/office/drawing/2010/main" val="0"/>
              </a:ext>
            </a:extLst>
          </a:blip>
          <a:srcRect t="8493" b="8493"/>
          <a:stretch>
            <a:fillRect/>
          </a:stretch>
        </p:blipFill>
        <p:spPr/>
      </p:pic>
    </p:spTree>
    <p:extLst>
      <p:ext uri="{BB962C8B-B14F-4D97-AF65-F5344CB8AC3E}">
        <p14:creationId xmlns:p14="http://schemas.microsoft.com/office/powerpoint/2010/main" val="364591363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Targets for ICF </a:t>
            </a:r>
            <a:r>
              <a:rPr lang="it-IT" dirty="0" err="1" smtClean="0"/>
              <a:t>stidies</a:t>
            </a:r>
            <a:endParaRPr lang="it-IT" dirty="0"/>
          </a:p>
        </p:txBody>
      </p:sp>
      <p:pic>
        <p:nvPicPr>
          <p:cNvPr id="4" name="Segnaposto contenuto 3" descr="ABC-Alcuni Bersagli.jpg"/>
          <p:cNvPicPr>
            <a:picLocks noGrp="1" noChangeAspect="1"/>
          </p:cNvPicPr>
          <p:nvPr>
            <p:ph idx="1"/>
          </p:nvPr>
        </p:nvPicPr>
        <p:blipFill>
          <a:blip r:embed="rId2">
            <a:extLst>
              <a:ext uri="{28A0092B-C50C-407E-A947-70E740481C1C}">
                <a14:useLocalDpi xmlns:a14="http://schemas.microsoft.com/office/drawing/2010/main" val="0"/>
              </a:ext>
            </a:extLst>
          </a:blip>
          <a:srcRect t="8580" b="8580"/>
          <a:stretch>
            <a:fillRect/>
          </a:stretch>
        </p:blipFill>
        <p:spPr/>
      </p:pic>
    </p:spTree>
    <p:extLst>
      <p:ext uri="{BB962C8B-B14F-4D97-AF65-F5344CB8AC3E}">
        <p14:creationId xmlns:p14="http://schemas.microsoft.com/office/powerpoint/2010/main" val="190920518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piè di pagina 4"/>
          <p:cNvSpPr>
            <a:spLocks noGrp="1"/>
          </p:cNvSpPr>
          <p:nvPr>
            <p:ph type="ftr" sz="quarter" idx="11"/>
          </p:nvPr>
        </p:nvSpPr>
        <p:spPr/>
        <p:txBody>
          <a:bodyPr/>
          <a:lstStyle/>
          <a:p>
            <a:pPr>
              <a:defRPr/>
            </a:pPr>
            <a:r>
              <a:rPr lang="it-IT"/>
              <a:t>danilo.giulietti@df.unipi.it</a:t>
            </a:r>
          </a:p>
        </p:txBody>
      </p:sp>
      <p:sp>
        <p:nvSpPr>
          <p:cNvPr id="8" name="Segnaposto numero diapositiva 5"/>
          <p:cNvSpPr>
            <a:spLocks noGrp="1"/>
          </p:cNvSpPr>
          <p:nvPr>
            <p:ph type="sldNum" sz="quarter" idx="12"/>
          </p:nvPr>
        </p:nvSpPr>
        <p:spPr/>
        <p:txBody>
          <a:bodyPr/>
          <a:lstStyle/>
          <a:p>
            <a:pPr>
              <a:defRPr/>
            </a:pPr>
            <a:fld id="{60D9F481-5BE2-CA45-A54C-8D753FFAE5F1}" type="slidenum">
              <a:rPr lang="it-IT"/>
              <a:pPr>
                <a:defRPr/>
              </a:pPr>
              <a:t>52</a:t>
            </a:fld>
            <a:endParaRPr lang="it-IT"/>
          </a:p>
        </p:txBody>
      </p:sp>
      <p:sp>
        <p:nvSpPr>
          <p:cNvPr id="287746" name="Rectangle 2"/>
          <p:cNvSpPr>
            <a:spLocks noGrp="1" noChangeArrowheads="1"/>
          </p:cNvSpPr>
          <p:nvPr>
            <p:ph type="title"/>
          </p:nvPr>
        </p:nvSpPr>
        <p:spPr>
          <a:xfrm>
            <a:off x="1676400" y="762000"/>
            <a:ext cx="5410200" cy="1143000"/>
          </a:xfrm>
        </p:spPr>
        <p:txBody>
          <a:bodyPr/>
          <a:lstStyle/>
          <a:p>
            <a:pPr eaLnBrk="1" hangingPunct="1">
              <a:defRPr/>
            </a:pPr>
            <a:r>
              <a:rPr lang="en-GB" smtClean="0">
                <a:cs typeface="+mj-cs"/>
              </a:rPr>
              <a:t>CONCLUSIONS</a:t>
            </a:r>
          </a:p>
        </p:txBody>
      </p:sp>
      <p:sp>
        <p:nvSpPr>
          <p:cNvPr id="287747" name="Rectangle 3"/>
          <p:cNvSpPr>
            <a:spLocks noGrp="1" noChangeArrowheads="1"/>
          </p:cNvSpPr>
          <p:nvPr>
            <p:ph type="body" idx="1"/>
          </p:nvPr>
        </p:nvSpPr>
        <p:spPr>
          <a:xfrm>
            <a:off x="76200" y="2438400"/>
            <a:ext cx="8991600" cy="3962400"/>
          </a:xfrm>
        </p:spPr>
        <p:txBody>
          <a:bodyPr/>
          <a:lstStyle/>
          <a:p>
            <a:pPr eaLnBrk="1" hangingPunct="1">
              <a:defRPr/>
            </a:pPr>
            <a:r>
              <a:rPr lang="en-GB" sz="2000" dirty="0" smtClean="0">
                <a:solidFill>
                  <a:srgbClr val="FF1411"/>
                </a:solidFill>
                <a:cs typeface="+mn-cs"/>
              </a:rPr>
              <a:t>At LNF the SPARC-LAB facility based on the synchronization of an ultra-intense and ultra-short pulse  </a:t>
            </a:r>
            <a:r>
              <a:rPr lang="en-GB" sz="2000" dirty="0" err="1" smtClean="0">
                <a:solidFill>
                  <a:srgbClr val="FF1411"/>
                </a:solidFill>
                <a:cs typeface="+mn-cs"/>
              </a:rPr>
              <a:t>Ti:Sa</a:t>
            </a:r>
            <a:r>
              <a:rPr lang="en-GB" sz="2000" dirty="0" smtClean="0">
                <a:solidFill>
                  <a:srgbClr val="FF1411"/>
                </a:solidFill>
                <a:cs typeface="+mn-cs"/>
              </a:rPr>
              <a:t> laser system with a 150MeV LINAC is opening </a:t>
            </a:r>
            <a:r>
              <a:rPr lang="en-GB" sz="2000" dirty="0" smtClean="0">
                <a:solidFill>
                  <a:srgbClr val="FF0000"/>
                </a:solidFill>
                <a:cs typeface="+mn-cs"/>
              </a:rPr>
              <a:t>unique opportunities  for:</a:t>
            </a:r>
          </a:p>
          <a:p>
            <a:pPr eaLnBrk="1" hangingPunct="1">
              <a:buFontTx/>
              <a:buNone/>
              <a:defRPr/>
            </a:pPr>
            <a:endParaRPr lang="en-GB" sz="2000" dirty="0" smtClean="0">
              <a:cs typeface="+mn-cs"/>
            </a:endParaRPr>
          </a:p>
          <a:p>
            <a:pPr eaLnBrk="1" hangingPunct="1">
              <a:defRPr/>
            </a:pPr>
            <a:r>
              <a:rPr lang="en-GB" sz="2000" dirty="0" smtClean="0">
                <a:cs typeface="+mn-cs"/>
              </a:rPr>
              <a:t>New Acceleration Techniques</a:t>
            </a:r>
          </a:p>
          <a:p>
            <a:pPr eaLnBrk="1" hangingPunct="1">
              <a:defRPr/>
            </a:pPr>
            <a:r>
              <a:rPr lang="en-GB" sz="2000" dirty="0" smtClean="0">
                <a:cs typeface="+mn-cs"/>
              </a:rPr>
              <a:t>High brightness sources of electrons, protons, ions, neutrons, positrons, X &amp; </a:t>
            </a:r>
            <a:r>
              <a:rPr lang="en-GB" sz="2000" dirty="0" smtClean="0">
                <a:latin typeface="Symbol" charset="0"/>
                <a:cs typeface="+mn-cs"/>
              </a:rPr>
              <a:t>g</a:t>
            </a:r>
            <a:r>
              <a:rPr lang="en-GB" sz="2000" dirty="0" smtClean="0">
                <a:cs typeface="+mn-cs"/>
              </a:rPr>
              <a:t>-rays, …</a:t>
            </a:r>
          </a:p>
          <a:p>
            <a:pPr eaLnBrk="1" hangingPunct="1">
              <a:defRPr/>
            </a:pPr>
            <a:r>
              <a:rPr lang="en-GB" sz="2000" dirty="0" smtClean="0">
                <a:cs typeface="+mn-cs"/>
              </a:rPr>
              <a:t>Applications in HEP, medicine, ICF, material science, astrophysics, </a:t>
            </a:r>
            <a:r>
              <a:rPr lang="en-GB" sz="2000" dirty="0" err="1" smtClean="0">
                <a:cs typeface="+mn-cs"/>
              </a:rPr>
              <a:t>femtochemistry</a:t>
            </a:r>
            <a:r>
              <a:rPr lang="en-GB" sz="2000" dirty="0" smtClean="0">
                <a:cs typeface="+mn-cs"/>
              </a:rPr>
              <a:t>, </a:t>
            </a:r>
            <a:r>
              <a:rPr lang="en-GB" sz="2000" dirty="0" err="1" smtClean="0">
                <a:cs typeface="+mn-cs"/>
              </a:rPr>
              <a:t>attosecond</a:t>
            </a:r>
            <a:r>
              <a:rPr lang="en-GB" sz="2000" dirty="0" smtClean="0">
                <a:cs typeface="+mn-cs"/>
              </a:rPr>
              <a:t> science, …</a:t>
            </a:r>
          </a:p>
        </p:txBody>
      </p:sp>
      <p:pic>
        <p:nvPicPr>
          <p:cNvPr id="87045" name="Picture 4" descr="Immagin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4800"/>
            <a:ext cx="16129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5" descr="spar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52400"/>
            <a:ext cx="2187575"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6" descr="ELI logo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52400"/>
            <a:ext cx="12192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4755" y="1695940"/>
            <a:ext cx="868689" cy="63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8752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5"/>
          <p:cNvSpPr>
            <a:spLocks noGrp="1"/>
          </p:cNvSpPr>
          <p:nvPr>
            <p:ph type="sldNum" sz="quarter" idx="12"/>
          </p:nvPr>
        </p:nvSpPr>
        <p:spPr/>
        <p:txBody>
          <a:bodyPr/>
          <a:lstStyle/>
          <a:p>
            <a:pPr>
              <a:defRPr/>
            </a:pPr>
            <a:fld id="{7EC6EC6E-06F2-C349-A9D2-0B1DC06A8CF7}" type="slidenum">
              <a:rPr lang="it-IT"/>
              <a:pPr>
                <a:defRPr/>
              </a:pPr>
              <a:t>53</a:t>
            </a:fld>
            <a:endParaRPr lang="it-IT"/>
          </a:p>
        </p:txBody>
      </p:sp>
      <p:sp>
        <p:nvSpPr>
          <p:cNvPr id="302082" name="Rectangle 2"/>
          <p:cNvSpPr>
            <a:spLocks noGrp="1" noChangeArrowheads="1"/>
          </p:cNvSpPr>
          <p:nvPr>
            <p:ph type="ctrTitle"/>
          </p:nvPr>
        </p:nvSpPr>
        <p:spPr>
          <a:xfrm>
            <a:off x="609600" y="152400"/>
            <a:ext cx="7772400" cy="533400"/>
          </a:xfrm>
        </p:spPr>
        <p:txBody>
          <a:bodyPr/>
          <a:lstStyle/>
          <a:p>
            <a:pPr eaLnBrk="1" hangingPunct="1">
              <a:defRPr/>
            </a:pPr>
            <a:r>
              <a:rPr lang="en-GB" sz="2000" smtClean="0">
                <a:cs typeface="+mj-cs"/>
              </a:rPr>
              <a:t>30-300-1000 MeV electrons</a:t>
            </a:r>
            <a:endParaRPr lang="en-GB" smtClean="0">
              <a:cs typeface="+mj-cs"/>
            </a:endParaRPr>
          </a:p>
        </p:txBody>
      </p:sp>
      <p:graphicFrame>
        <p:nvGraphicFramePr>
          <p:cNvPr id="82947" name="Object 3"/>
          <p:cNvGraphicFramePr>
            <a:graphicFrameLocks noChangeAspect="1"/>
          </p:cNvGraphicFramePr>
          <p:nvPr/>
        </p:nvGraphicFramePr>
        <p:xfrm>
          <a:off x="1416050" y="703263"/>
          <a:ext cx="6234113" cy="5849937"/>
        </p:xfrm>
        <a:graphic>
          <a:graphicData uri="http://schemas.openxmlformats.org/presentationml/2006/ole">
            <mc:AlternateContent xmlns:mc="http://schemas.openxmlformats.org/markup-compatibility/2006">
              <mc:Choice xmlns:v="urn:schemas-microsoft-com:vml" Requires="v">
                <p:oleObj spid="_x0000_s71707" name="Equation" r:id="rId4" imgW="4737100" imgH="4445000" progId="Equation.3">
                  <p:embed/>
                </p:oleObj>
              </mc:Choice>
              <mc:Fallback>
                <p:oleObj name="Equation" r:id="rId4" imgW="4737100" imgH="4445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6050" y="703263"/>
                        <a:ext cx="6234113" cy="584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18720827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piè di pagina 4"/>
          <p:cNvSpPr>
            <a:spLocks noGrp="1"/>
          </p:cNvSpPr>
          <p:nvPr>
            <p:ph type="ftr" sz="quarter" idx="11"/>
          </p:nvPr>
        </p:nvSpPr>
        <p:spPr/>
        <p:txBody>
          <a:bodyPr/>
          <a:lstStyle/>
          <a:p>
            <a:pPr>
              <a:defRPr/>
            </a:pPr>
            <a:r>
              <a:rPr lang="it-IT"/>
              <a:t>danilo.giulietti@df.unipi.it</a:t>
            </a:r>
          </a:p>
        </p:txBody>
      </p:sp>
      <p:sp>
        <p:nvSpPr>
          <p:cNvPr id="7" name="Segnaposto numero diapositiva 5"/>
          <p:cNvSpPr>
            <a:spLocks noGrp="1"/>
          </p:cNvSpPr>
          <p:nvPr>
            <p:ph type="sldNum" sz="quarter" idx="12"/>
          </p:nvPr>
        </p:nvSpPr>
        <p:spPr/>
        <p:txBody>
          <a:bodyPr/>
          <a:lstStyle/>
          <a:p>
            <a:pPr>
              <a:defRPr/>
            </a:pPr>
            <a:fld id="{052F04DD-DBA9-6C44-9715-04767B644245}" type="slidenum">
              <a:rPr lang="it-IT"/>
              <a:pPr>
                <a:defRPr/>
              </a:pPr>
              <a:t>54</a:t>
            </a:fld>
            <a:endParaRPr lang="it-IT"/>
          </a:p>
        </p:txBody>
      </p:sp>
      <p:sp>
        <p:nvSpPr>
          <p:cNvPr id="291842" name="Rectangle 2"/>
          <p:cNvSpPr>
            <a:spLocks noGrp="1" noChangeArrowheads="1"/>
          </p:cNvSpPr>
          <p:nvPr>
            <p:ph type="ctrTitle"/>
          </p:nvPr>
        </p:nvSpPr>
        <p:spPr>
          <a:xfrm>
            <a:off x="685800" y="228600"/>
            <a:ext cx="7772400" cy="762000"/>
          </a:xfrm>
        </p:spPr>
        <p:txBody>
          <a:bodyPr/>
          <a:lstStyle/>
          <a:p>
            <a:pPr eaLnBrk="1" hangingPunct="1">
              <a:defRPr/>
            </a:pPr>
            <a:r>
              <a:rPr lang="en-GB" sz="2400" smtClean="0">
                <a:cs typeface="+mj-cs"/>
              </a:rPr>
              <a:t>UNDULATOR EMISSION</a:t>
            </a:r>
            <a:endParaRPr lang="en-GB" smtClean="0">
              <a:cs typeface="+mj-cs"/>
            </a:endParaRPr>
          </a:p>
        </p:txBody>
      </p:sp>
      <p:graphicFrame>
        <p:nvGraphicFramePr>
          <p:cNvPr id="72708" name="Object 3"/>
          <p:cNvGraphicFramePr>
            <a:graphicFrameLocks noChangeAspect="1"/>
          </p:cNvGraphicFramePr>
          <p:nvPr/>
        </p:nvGraphicFramePr>
        <p:xfrm>
          <a:off x="685800" y="685800"/>
          <a:ext cx="8002588" cy="3743325"/>
        </p:xfrm>
        <a:graphic>
          <a:graphicData uri="http://schemas.openxmlformats.org/presentationml/2006/ole">
            <mc:AlternateContent xmlns:mc="http://schemas.openxmlformats.org/markup-compatibility/2006">
              <mc:Choice xmlns:v="urn:schemas-microsoft-com:vml" Requires="v">
                <p:oleObj spid="_x0000_s61515" name="Documento" r:id="rId4" imgW="5486400" imgH="2565400" progId="Word.Document.8">
                  <p:embed/>
                </p:oleObj>
              </mc:Choice>
              <mc:Fallback>
                <p:oleObj name="Documento" r:id="rId4" imgW="5486400" imgH="25654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685800"/>
                        <a:ext cx="8002588" cy="3743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72709" name="Object 4"/>
          <p:cNvGraphicFramePr>
            <a:graphicFrameLocks noChangeAspect="1"/>
          </p:cNvGraphicFramePr>
          <p:nvPr/>
        </p:nvGraphicFramePr>
        <p:xfrm>
          <a:off x="838200" y="5111750"/>
          <a:ext cx="7010400" cy="1441450"/>
        </p:xfrm>
        <a:graphic>
          <a:graphicData uri="http://schemas.openxmlformats.org/presentationml/2006/ole">
            <mc:AlternateContent xmlns:mc="http://schemas.openxmlformats.org/markup-compatibility/2006">
              <mc:Choice xmlns:v="urn:schemas-microsoft-com:vml" Requires="v">
                <p:oleObj spid="_x0000_s61516" name="Documento" r:id="rId6" imgW="4267200" imgH="876300" progId="Word.Document.8">
                  <p:embed/>
                </p:oleObj>
              </mc:Choice>
              <mc:Fallback>
                <p:oleObj name="Documento" r:id="rId6" imgW="4267200" imgH="876300"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5111750"/>
                        <a:ext cx="7010400" cy="1441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72710" name="Object 5"/>
          <p:cNvGraphicFramePr>
            <a:graphicFrameLocks noChangeAspect="1"/>
          </p:cNvGraphicFramePr>
          <p:nvPr/>
        </p:nvGraphicFramePr>
        <p:xfrm>
          <a:off x="990600" y="4343400"/>
          <a:ext cx="5867400" cy="650875"/>
        </p:xfrm>
        <a:graphic>
          <a:graphicData uri="http://schemas.openxmlformats.org/presentationml/2006/ole">
            <mc:AlternateContent xmlns:mc="http://schemas.openxmlformats.org/markup-compatibility/2006">
              <mc:Choice xmlns:v="urn:schemas-microsoft-com:vml" Requires="v">
                <p:oleObj spid="_x0000_s61517" name="Documento" r:id="rId9" imgW="3543300" imgH="393700" progId="Word.Document.8">
                  <p:embed/>
                </p:oleObj>
              </mc:Choice>
              <mc:Fallback>
                <p:oleObj name="Documento" r:id="rId9" imgW="3543300" imgH="393700" progId="Word.Document.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4343400"/>
                        <a:ext cx="5867400" cy="650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9116448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4"/>
          <p:cNvSpPr>
            <a:spLocks noGrp="1"/>
          </p:cNvSpPr>
          <p:nvPr>
            <p:ph type="ftr" sz="quarter" idx="11"/>
          </p:nvPr>
        </p:nvSpPr>
        <p:spPr/>
        <p:txBody>
          <a:bodyPr/>
          <a:lstStyle/>
          <a:p>
            <a:pPr>
              <a:defRPr/>
            </a:pPr>
            <a:r>
              <a:rPr lang="it-IT"/>
              <a:t>danilo.giulietti@df.unipi.it</a:t>
            </a:r>
          </a:p>
        </p:txBody>
      </p:sp>
      <p:sp>
        <p:nvSpPr>
          <p:cNvPr id="5" name="Segnaposto numero diapositiva 5"/>
          <p:cNvSpPr>
            <a:spLocks noGrp="1"/>
          </p:cNvSpPr>
          <p:nvPr>
            <p:ph type="sldNum" sz="quarter" idx="12"/>
          </p:nvPr>
        </p:nvSpPr>
        <p:spPr/>
        <p:txBody>
          <a:bodyPr/>
          <a:lstStyle/>
          <a:p>
            <a:pPr>
              <a:defRPr/>
            </a:pPr>
            <a:fld id="{4F6A724F-2512-4640-BBB4-5686B188B0ED}" type="slidenum">
              <a:rPr lang="it-IT"/>
              <a:pPr>
                <a:defRPr/>
              </a:pPr>
              <a:t>55</a:t>
            </a:fld>
            <a:endParaRPr lang="it-IT"/>
          </a:p>
        </p:txBody>
      </p:sp>
      <p:sp>
        <p:nvSpPr>
          <p:cNvPr id="293890" name="Rectangle 2"/>
          <p:cNvSpPr>
            <a:spLocks noGrp="1" noChangeArrowheads="1"/>
          </p:cNvSpPr>
          <p:nvPr>
            <p:ph type="title"/>
          </p:nvPr>
        </p:nvSpPr>
        <p:spPr>
          <a:xfrm>
            <a:off x="609600" y="304800"/>
            <a:ext cx="7772400" cy="1143000"/>
          </a:xfrm>
        </p:spPr>
        <p:txBody>
          <a:bodyPr/>
          <a:lstStyle/>
          <a:p>
            <a:pPr eaLnBrk="1" hangingPunct="1">
              <a:defRPr/>
            </a:pPr>
            <a:r>
              <a:rPr lang="en-GB" smtClean="0">
                <a:cs typeface="+mj-cs"/>
              </a:rPr>
              <a:t>WIGGLER</a:t>
            </a:r>
          </a:p>
        </p:txBody>
      </p:sp>
      <p:sp>
        <p:nvSpPr>
          <p:cNvPr id="293891" name="Rectangle 3"/>
          <p:cNvSpPr>
            <a:spLocks noGrp="1" noChangeArrowheads="1"/>
          </p:cNvSpPr>
          <p:nvPr>
            <p:ph type="body" idx="1"/>
          </p:nvPr>
        </p:nvSpPr>
        <p:spPr>
          <a:xfrm>
            <a:off x="533400" y="1981200"/>
            <a:ext cx="8077200" cy="4114800"/>
          </a:xfrm>
        </p:spPr>
        <p:txBody>
          <a:bodyPr/>
          <a:lstStyle/>
          <a:p>
            <a:pPr eaLnBrk="1" hangingPunct="1">
              <a:defRPr/>
            </a:pPr>
            <a:r>
              <a:rPr lang="it-IT" smtClean="0">
                <a:cs typeface="+mn-cs"/>
              </a:rPr>
              <a:t>B</a:t>
            </a:r>
            <a:r>
              <a:rPr lang="it-IT" smtClean="0">
                <a:cs typeface="+mn-cs"/>
                <a:sym typeface="Symbol" charset="0"/>
              </a:rPr>
              <a:t></a:t>
            </a:r>
            <a:r>
              <a:rPr lang="it-IT" smtClean="0">
                <a:cs typeface="+mn-cs"/>
              </a:rPr>
              <a:t>    K</a:t>
            </a:r>
            <a:r>
              <a:rPr lang="it-IT" smtClean="0">
                <a:cs typeface="+mn-cs"/>
                <a:sym typeface="Symbol" charset="0"/>
              </a:rPr>
              <a:t></a:t>
            </a:r>
            <a:r>
              <a:rPr lang="it-IT" smtClean="0">
                <a:cs typeface="+mn-cs"/>
              </a:rPr>
              <a:t>    transverse oscillations </a:t>
            </a:r>
            <a:r>
              <a:rPr lang="it-IT" smtClean="0">
                <a:cs typeface="+mn-cs"/>
                <a:sym typeface="Symbol" charset="0"/>
              </a:rPr>
              <a:t></a:t>
            </a:r>
            <a:r>
              <a:rPr lang="it-IT" smtClean="0">
                <a:cs typeface="+mn-cs"/>
              </a:rPr>
              <a:t>      </a:t>
            </a:r>
            <a:r>
              <a:rPr lang="it-IT" smtClean="0">
                <a:latin typeface="Symbol" charset="0"/>
                <a:cs typeface="+mn-cs"/>
                <a:sym typeface="Symbol" charset="0"/>
              </a:rPr>
              <a:t>l</a:t>
            </a:r>
            <a:r>
              <a:rPr lang="it-IT" baseline="-25000" smtClean="0">
                <a:cs typeface="+mn-cs"/>
              </a:rPr>
              <a:t>L</a:t>
            </a:r>
            <a:r>
              <a:rPr lang="it-IT" smtClean="0">
                <a:cs typeface="+mn-cs"/>
                <a:sym typeface="Symbol" charset="0"/>
              </a:rPr>
              <a:t></a:t>
            </a:r>
            <a:endParaRPr lang="it-IT" smtClean="0">
              <a:cs typeface="+mn-cs"/>
            </a:endParaRPr>
          </a:p>
          <a:p>
            <a:pPr eaLnBrk="1" hangingPunct="1">
              <a:defRPr/>
            </a:pPr>
            <a:endParaRPr lang="it-IT" smtClean="0">
              <a:cs typeface="+mn-cs"/>
            </a:endParaRPr>
          </a:p>
          <a:p>
            <a:pPr eaLnBrk="1" hangingPunct="1">
              <a:defRPr/>
            </a:pPr>
            <a:r>
              <a:rPr lang="it-IT" smtClean="0">
                <a:cs typeface="+mn-cs"/>
              </a:rPr>
              <a:t>The emission in the harmonics </a:t>
            </a:r>
            <a:r>
              <a:rPr lang="it-IT" smtClean="0">
                <a:cs typeface="+mn-cs"/>
                <a:sym typeface="Symbol" charset="0"/>
              </a:rPr>
              <a:t></a:t>
            </a:r>
          </a:p>
          <a:p>
            <a:pPr eaLnBrk="1" hangingPunct="1">
              <a:buFontTx/>
              <a:buNone/>
              <a:defRPr/>
            </a:pPr>
            <a:endParaRPr lang="it-IT" smtClean="0">
              <a:cs typeface="+mn-cs"/>
            </a:endParaRPr>
          </a:p>
          <a:p>
            <a:pPr eaLnBrk="1" hangingPunct="1">
              <a:defRPr/>
            </a:pPr>
            <a:r>
              <a:rPr lang="it-IT" smtClean="0">
                <a:cs typeface="+mn-cs"/>
              </a:rPr>
              <a:t>Continuum spectrum: central wavelength </a:t>
            </a:r>
            <a:r>
              <a:rPr lang="it-IT" smtClean="0">
                <a:latin typeface="Symbol" charset="0"/>
                <a:cs typeface="+mn-cs"/>
                <a:sym typeface="Symbol" charset="0"/>
              </a:rPr>
              <a:t>l</a:t>
            </a:r>
            <a:r>
              <a:rPr lang="it-IT" baseline="-25000" smtClean="0">
                <a:cs typeface="+mn-cs"/>
              </a:rPr>
              <a:t>C</a:t>
            </a:r>
            <a:r>
              <a:rPr lang="it-IT" smtClean="0">
                <a:cs typeface="+mn-cs"/>
                <a:sym typeface="Symbol" charset="0"/>
              </a:rPr>
              <a:t></a:t>
            </a:r>
            <a:r>
              <a:rPr lang="it-IT" smtClean="0">
                <a:cs typeface="+mn-cs"/>
              </a:rPr>
              <a:t> </a:t>
            </a:r>
          </a:p>
          <a:p>
            <a:pPr eaLnBrk="1" hangingPunct="1">
              <a:buFontTx/>
              <a:buNone/>
              <a:defRPr/>
            </a:pPr>
            <a:endParaRPr lang="en-GB" smtClean="0">
              <a:cs typeface="+mn-cs"/>
            </a:endParaRPr>
          </a:p>
        </p:txBody>
      </p:sp>
    </p:spTree>
    <p:extLst>
      <p:ext uri="{BB962C8B-B14F-4D97-AF65-F5344CB8AC3E}">
        <p14:creationId xmlns:p14="http://schemas.microsoft.com/office/powerpoint/2010/main" val="156350478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5"/>
          <p:cNvSpPr>
            <a:spLocks noGrp="1"/>
          </p:cNvSpPr>
          <p:nvPr>
            <p:ph type="sldNum" sz="quarter" idx="12"/>
          </p:nvPr>
        </p:nvSpPr>
        <p:spPr/>
        <p:txBody>
          <a:bodyPr/>
          <a:lstStyle/>
          <a:p>
            <a:pPr>
              <a:defRPr/>
            </a:pPr>
            <a:fld id="{5CE42A61-25B7-4742-9BC6-F6947CF99C72}" type="slidenum">
              <a:rPr lang="it-IT"/>
              <a:pPr>
                <a:defRPr/>
              </a:pPr>
              <a:t>6</a:t>
            </a:fld>
            <a:endParaRPr lang="it-IT"/>
          </a:p>
        </p:txBody>
      </p:sp>
      <p:sp>
        <p:nvSpPr>
          <p:cNvPr id="48130" name="Rectangle 2"/>
          <p:cNvSpPr>
            <a:spLocks noGrp="1" noChangeArrowheads="1"/>
          </p:cNvSpPr>
          <p:nvPr>
            <p:ph type="ctrTitle"/>
          </p:nvPr>
        </p:nvSpPr>
        <p:spPr>
          <a:xfrm>
            <a:off x="685800" y="228600"/>
            <a:ext cx="7772400" cy="762000"/>
          </a:xfrm>
          <a:solidFill>
            <a:srgbClr val="9EFF5E"/>
          </a:solidFill>
        </p:spPr>
        <p:txBody>
          <a:bodyPr/>
          <a:lstStyle/>
          <a:p>
            <a:pPr eaLnBrk="1" hangingPunct="1">
              <a:defRPr/>
            </a:pPr>
            <a:r>
              <a:rPr lang="en-US" sz="3200" b="1" dirty="0" smtClean="0">
                <a:solidFill>
                  <a:schemeClr val="tx1"/>
                </a:solidFill>
                <a:cs typeface="+mj-cs"/>
              </a:rPr>
              <a:t>Super-intense laser pulse in a plasma (1)</a:t>
            </a:r>
            <a:endParaRPr lang="en-US" dirty="0" smtClean="0">
              <a:cs typeface="+mj-cs"/>
            </a:endParaRPr>
          </a:p>
        </p:txBody>
      </p:sp>
      <p:sp>
        <p:nvSpPr>
          <p:cNvPr id="48131" name="Rectangle 3"/>
          <p:cNvSpPr>
            <a:spLocks noGrp="1" noChangeArrowheads="1"/>
          </p:cNvSpPr>
          <p:nvPr>
            <p:ph type="subTitle" idx="1"/>
          </p:nvPr>
        </p:nvSpPr>
        <p:spPr>
          <a:xfrm>
            <a:off x="1219200" y="6477000"/>
            <a:ext cx="6781800" cy="76200"/>
          </a:xfrm>
        </p:spPr>
        <p:txBody>
          <a:bodyPr>
            <a:normAutofit fontScale="25000" lnSpcReduction="20000"/>
          </a:bodyPr>
          <a:lstStyle/>
          <a:p>
            <a:pPr algn="just" eaLnBrk="1" hangingPunct="1">
              <a:buFontTx/>
              <a:buChar char="-"/>
              <a:defRPr/>
            </a:pPr>
            <a:endParaRPr lang="it-IT" sz="2000" i="1" dirty="0" smtClean="0">
              <a:cs typeface="+mn-cs"/>
            </a:endParaRPr>
          </a:p>
        </p:txBody>
      </p:sp>
      <p:graphicFrame>
        <p:nvGraphicFramePr>
          <p:cNvPr id="24581" name="Object 4"/>
          <p:cNvGraphicFramePr>
            <a:graphicFrameLocks noChangeAspect="1"/>
          </p:cNvGraphicFramePr>
          <p:nvPr/>
        </p:nvGraphicFramePr>
        <p:xfrm>
          <a:off x="696913" y="1308100"/>
          <a:ext cx="4451350" cy="1257300"/>
        </p:xfrm>
        <a:graphic>
          <a:graphicData uri="http://schemas.openxmlformats.org/presentationml/2006/ole">
            <mc:AlternateContent xmlns:mc="http://schemas.openxmlformats.org/markup-compatibility/2006">
              <mc:Choice xmlns:v="urn:schemas-microsoft-com:vml" Requires="v">
                <p:oleObj spid="_x0000_s10315" name="Equation" r:id="rId4" imgW="2159000" imgH="609600" progId="Equation.3">
                  <p:embed/>
                </p:oleObj>
              </mc:Choice>
              <mc:Fallback>
                <p:oleObj name="Equation" r:id="rId4" imgW="2159000" imgH="609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913" y="1308100"/>
                        <a:ext cx="4451350" cy="1257300"/>
                      </a:xfrm>
                      <a:prstGeom prst="rect">
                        <a:avLst/>
                      </a:prstGeom>
                      <a:solidFill>
                        <a:srgbClr val="FFE9A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582" name="Object 5"/>
          <p:cNvGraphicFramePr>
            <a:graphicFrameLocks noChangeAspect="1"/>
          </p:cNvGraphicFramePr>
          <p:nvPr/>
        </p:nvGraphicFramePr>
        <p:xfrm>
          <a:off x="4500563" y="2708275"/>
          <a:ext cx="3395662" cy="1774825"/>
        </p:xfrm>
        <a:graphic>
          <a:graphicData uri="http://schemas.openxmlformats.org/presentationml/2006/ole">
            <mc:AlternateContent xmlns:mc="http://schemas.openxmlformats.org/markup-compatibility/2006">
              <mc:Choice xmlns:v="urn:schemas-microsoft-com:vml" Requires="v">
                <p:oleObj spid="_x0000_s10316" name="Equation" r:id="rId6" imgW="1917700" imgH="1003300" progId="Equation.3">
                  <p:embed/>
                </p:oleObj>
              </mc:Choice>
              <mc:Fallback>
                <p:oleObj name="Equation" r:id="rId6" imgW="1917700" imgH="1003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0563" y="2708275"/>
                        <a:ext cx="3395662" cy="1774825"/>
                      </a:xfrm>
                      <a:prstGeom prst="rect">
                        <a:avLst/>
                      </a:prstGeom>
                      <a:solidFill>
                        <a:srgbClr val="FFE9A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583" name="Object 6"/>
          <p:cNvGraphicFramePr>
            <a:graphicFrameLocks noChangeAspect="1"/>
          </p:cNvGraphicFramePr>
          <p:nvPr/>
        </p:nvGraphicFramePr>
        <p:xfrm>
          <a:off x="827088" y="4637088"/>
          <a:ext cx="4822825" cy="1600200"/>
        </p:xfrm>
        <a:graphic>
          <a:graphicData uri="http://schemas.openxmlformats.org/presentationml/2006/ole">
            <mc:AlternateContent xmlns:mc="http://schemas.openxmlformats.org/markup-compatibility/2006">
              <mc:Choice xmlns:v="urn:schemas-microsoft-com:vml" Requires="v">
                <p:oleObj spid="_x0000_s10317" name="Equation" r:id="rId8" imgW="2832100" imgH="939800" progId="Equation.3">
                  <p:embed/>
                </p:oleObj>
              </mc:Choice>
              <mc:Fallback>
                <p:oleObj name="Equation" r:id="rId8" imgW="2832100" imgH="939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7088" y="4637088"/>
                        <a:ext cx="4822825" cy="1600200"/>
                      </a:xfrm>
                      <a:prstGeom prst="rect">
                        <a:avLst/>
                      </a:prstGeom>
                      <a:solidFill>
                        <a:srgbClr val="FFE9A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0143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p:txBody>
          <a:bodyPr/>
          <a:lstStyle/>
          <a:p>
            <a:pPr>
              <a:defRPr/>
            </a:pPr>
            <a:fld id="{962D6F00-3E4B-6245-A8A8-5695F01C493E}" type="slidenum">
              <a:rPr lang="it-IT"/>
              <a:pPr>
                <a:defRPr/>
              </a:pPr>
              <a:t>7</a:t>
            </a:fld>
            <a:endParaRPr lang="it-IT"/>
          </a:p>
        </p:txBody>
      </p:sp>
      <p:sp>
        <p:nvSpPr>
          <p:cNvPr id="49154" name="Rectangle 2"/>
          <p:cNvSpPr>
            <a:spLocks noGrp="1" noChangeArrowheads="1"/>
          </p:cNvSpPr>
          <p:nvPr>
            <p:ph type="ctrTitle"/>
          </p:nvPr>
        </p:nvSpPr>
        <p:spPr>
          <a:xfrm>
            <a:off x="762000" y="304800"/>
            <a:ext cx="7772400" cy="762000"/>
          </a:xfrm>
          <a:solidFill>
            <a:srgbClr val="9EFF5E"/>
          </a:solidFill>
        </p:spPr>
        <p:txBody>
          <a:bodyPr/>
          <a:lstStyle/>
          <a:p>
            <a:pPr eaLnBrk="1" hangingPunct="1">
              <a:defRPr/>
            </a:pPr>
            <a:r>
              <a:rPr lang="en-US" sz="3200" b="1" dirty="0" smtClean="0">
                <a:solidFill>
                  <a:schemeClr val="tx1"/>
                </a:solidFill>
                <a:cs typeface="+mj-cs"/>
              </a:rPr>
              <a:t>Super-intense laser pulse in a plasma (2)</a:t>
            </a:r>
            <a:endParaRPr lang="en-US" dirty="0" smtClean="0">
              <a:cs typeface="+mj-cs"/>
            </a:endParaRPr>
          </a:p>
        </p:txBody>
      </p:sp>
      <p:sp>
        <p:nvSpPr>
          <p:cNvPr id="49155" name="Rectangle 3"/>
          <p:cNvSpPr>
            <a:spLocks noGrp="1" noChangeArrowheads="1"/>
          </p:cNvSpPr>
          <p:nvPr>
            <p:ph type="subTitle" idx="1"/>
          </p:nvPr>
        </p:nvSpPr>
        <p:spPr>
          <a:xfrm>
            <a:off x="1219200" y="6477000"/>
            <a:ext cx="6781800" cy="76200"/>
          </a:xfrm>
        </p:spPr>
        <p:txBody>
          <a:bodyPr>
            <a:normAutofit fontScale="25000" lnSpcReduction="20000"/>
          </a:bodyPr>
          <a:lstStyle/>
          <a:p>
            <a:pPr algn="just" eaLnBrk="1" hangingPunct="1">
              <a:buFontTx/>
              <a:buChar char="-"/>
              <a:defRPr/>
            </a:pPr>
            <a:endParaRPr lang="it-IT" sz="2000" i="1" smtClean="0">
              <a:cs typeface="+mn-cs"/>
            </a:endParaRPr>
          </a:p>
        </p:txBody>
      </p:sp>
      <p:graphicFrame>
        <p:nvGraphicFramePr>
          <p:cNvPr id="26629" name="Object 4"/>
          <p:cNvGraphicFramePr>
            <a:graphicFrameLocks noChangeAspect="1"/>
          </p:cNvGraphicFramePr>
          <p:nvPr/>
        </p:nvGraphicFramePr>
        <p:xfrm>
          <a:off x="684213" y="1484313"/>
          <a:ext cx="5486400" cy="2952750"/>
        </p:xfrm>
        <a:graphic>
          <a:graphicData uri="http://schemas.openxmlformats.org/presentationml/2006/ole">
            <mc:AlternateContent xmlns:mc="http://schemas.openxmlformats.org/markup-compatibility/2006">
              <mc:Choice xmlns:v="urn:schemas-microsoft-com:vml" Requires="v">
                <p:oleObj spid="_x0000_s12339" name="Equation" r:id="rId4" imgW="2527300" imgH="1358900" progId="Equation.DSMT4">
                  <p:embed/>
                </p:oleObj>
              </mc:Choice>
              <mc:Fallback>
                <p:oleObj name="Equation" r:id="rId4" imgW="2527300" imgH="13589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1484313"/>
                        <a:ext cx="5486400" cy="2952750"/>
                      </a:xfrm>
                      <a:prstGeom prst="rect">
                        <a:avLst/>
                      </a:prstGeom>
                      <a:solidFill>
                        <a:srgbClr val="FFE9A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630" name="Object 5"/>
          <p:cNvGraphicFramePr>
            <a:graphicFrameLocks noChangeAspect="1"/>
          </p:cNvGraphicFramePr>
          <p:nvPr/>
        </p:nvGraphicFramePr>
        <p:xfrm>
          <a:off x="1204913" y="4724400"/>
          <a:ext cx="6735762" cy="1500188"/>
        </p:xfrm>
        <a:graphic>
          <a:graphicData uri="http://schemas.openxmlformats.org/presentationml/2006/ole">
            <mc:AlternateContent xmlns:mc="http://schemas.openxmlformats.org/markup-compatibility/2006">
              <mc:Choice xmlns:v="urn:schemas-microsoft-com:vml" Requires="v">
                <p:oleObj spid="_x0000_s12340" name="Equation" r:id="rId6" imgW="2908300" imgH="647700" progId="Equation.3">
                  <p:embed/>
                </p:oleObj>
              </mc:Choice>
              <mc:Fallback>
                <p:oleObj name="Equation" r:id="rId6" imgW="2908300" imgH="647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4913" y="4724400"/>
                        <a:ext cx="6735762" cy="1500188"/>
                      </a:xfrm>
                      <a:prstGeom prst="rect">
                        <a:avLst/>
                      </a:prstGeom>
                      <a:solidFill>
                        <a:srgbClr val="FFE9A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3727958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pPr>
              <a:defRPr/>
            </a:pPr>
            <a:r>
              <a:rPr lang="it-IT"/>
              <a:t>danilo.giulietti@df.unipi.it</a:t>
            </a:r>
          </a:p>
        </p:txBody>
      </p:sp>
      <p:sp>
        <p:nvSpPr>
          <p:cNvPr id="6" name="Segnaposto numero diapositiva 5"/>
          <p:cNvSpPr>
            <a:spLocks noGrp="1"/>
          </p:cNvSpPr>
          <p:nvPr>
            <p:ph type="sldNum" sz="quarter" idx="12"/>
          </p:nvPr>
        </p:nvSpPr>
        <p:spPr/>
        <p:txBody>
          <a:bodyPr/>
          <a:lstStyle/>
          <a:p>
            <a:pPr>
              <a:defRPr/>
            </a:pPr>
            <a:fld id="{3FE3DE13-7689-E74B-B914-3FC40961902B}" type="slidenum">
              <a:rPr lang="it-IT"/>
              <a:pPr>
                <a:defRPr/>
              </a:pPr>
              <a:t>8</a:t>
            </a:fld>
            <a:endParaRPr lang="it-IT"/>
          </a:p>
        </p:txBody>
      </p:sp>
      <p:sp>
        <p:nvSpPr>
          <p:cNvPr id="50178" name="Rectangle 2"/>
          <p:cNvSpPr>
            <a:spLocks noGrp="1" noChangeArrowheads="1"/>
          </p:cNvSpPr>
          <p:nvPr>
            <p:ph type="ctrTitle"/>
          </p:nvPr>
        </p:nvSpPr>
        <p:spPr>
          <a:xfrm>
            <a:off x="971550" y="152400"/>
            <a:ext cx="6981825" cy="684213"/>
          </a:xfrm>
          <a:solidFill>
            <a:srgbClr val="9EFF5E"/>
          </a:solidFill>
        </p:spPr>
        <p:txBody>
          <a:bodyPr/>
          <a:lstStyle/>
          <a:p>
            <a:pPr eaLnBrk="1" hangingPunct="1">
              <a:defRPr/>
            </a:pPr>
            <a:r>
              <a:rPr lang="en-US" sz="3200" b="1" dirty="0" smtClean="0">
                <a:solidFill>
                  <a:schemeClr val="tx1"/>
                </a:solidFill>
                <a:cs typeface="+mj-cs"/>
              </a:rPr>
              <a:t>ELECTRON PLASMA WAVE (1)</a:t>
            </a:r>
            <a:endParaRPr lang="en-US" dirty="0" smtClean="0">
              <a:cs typeface="+mj-cs"/>
            </a:endParaRPr>
          </a:p>
        </p:txBody>
      </p:sp>
      <p:sp>
        <p:nvSpPr>
          <p:cNvPr id="50179" name="Rectangle 3"/>
          <p:cNvSpPr>
            <a:spLocks noGrp="1" noChangeArrowheads="1"/>
          </p:cNvSpPr>
          <p:nvPr>
            <p:ph type="subTitle" idx="1"/>
          </p:nvPr>
        </p:nvSpPr>
        <p:spPr>
          <a:xfrm>
            <a:off x="1219200" y="6477000"/>
            <a:ext cx="6781800" cy="76200"/>
          </a:xfrm>
        </p:spPr>
        <p:txBody>
          <a:bodyPr>
            <a:normAutofit fontScale="25000" lnSpcReduction="20000"/>
          </a:bodyPr>
          <a:lstStyle/>
          <a:p>
            <a:pPr algn="just" eaLnBrk="1" hangingPunct="1">
              <a:buFontTx/>
              <a:buChar char="-"/>
              <a:defRPr/>
            </a:pPr>
            <a:endParaRPr lang="it-IT" sz="1800" i="1" smtClean="0">
              <a:cs typeface="+mn-cs"/>
            </a:endParaRPr>
          </a:p>
        </p:txBody>
      </p:sp>
      <p:pic>
        <p:nvPicPr>
          <p:cNvPr id="501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143000"/>
            <a:ext cx="5562600" cy="5076825"/>
          </a:xfrm>
          <a:prstGeom prst="rect">
            <a:avLst/>
          </a:prstGeom>
          <a:solidFill>
            <a:schemeClr val="bg1"/>
          </a:solidFill>
          <a:ln>
            <a:noFill/>
          </a:ln>
          <a:effectLst/>
          <a:extLs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3245484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295400" y="152400"/>
            <a:ext cx="6629400" cy="838200"/>
          </a:xfrm>
          <a:solidFill>
            <a:srgbClr val="9EFF5E"/>
          </a:solidFill>
        </p:spPr>
        <p:txBody>
          <a:bodyPr/>
          <a:lstStyle/>
          <a:p>
            <a:pPr eaLnBrk="1" hangingPunct="1">
              <a:defRPr/>
            </a:pPr>
            <a:r>
              <a:rPr lang="en-US" sz="3200" b="1" dirty="0" smtClean="0">
                <a:solidFill>
                  <a:schemeClr val="tx1"/>
                </a:solidFill>
                <a:cs typeface="+mj-cs"/>
              </a:rPr>
              <a:t>ELECTRON PLASMA WAVE (2)</a:t>
            </a:r>
            <a:endParaRPr lang="it-IT" sz="3200" b="1" dirty="0" smtClean="0">
              <a:solidFill>
                <a:schemeClr val="tx1"/>
              </a:solidFill>
              <a:cs typeface="+mj-cs"/>
            </a:endParaRPr>
          </a:p>
        </p:txBody>
      </p:sp>
      <p:sp>
        <p:nvSpPr>
          <p:cNvPr id="84995" name="Rectangle 3"/>
          <p:cNvSpPr>
            <a:spLocks noChangeArrowheads="1"/>
          </p:cNvSpPr>
          <p:nvPr/>
        </p:nvSpPr>
        <p:spPr bwMode="auto">
          <a:xfrm>
            <a:off x="284163" y="1306513"/>
            <a:ext cx="35258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it-IT">
              <a:cs typeface="+mn-cs"/>
            </a:endParaRPr>
          </a:p>
        </p:txBody>
      </p:sp>
      <p:graphicFrame>
        <p:nvGraphicFramePr>
          <p:cNvPr id="30724" name="Object 4"/>
          <p:cNvGraphicFramePr>
            <a:graphicFrameLocks noChangeAspect="1"/>
          </p:cNvGraphicFramePr>
          <p:nvPr/>
        </p:nvGraphicFramePr>
        <p:xfrm>
          <a:off x="657225" y="1524000"/>
          <a:ext cx="7953375" cy="4394200"/>
        </p:xfrm>
        <a:graphic>
          <a:graphicData uri="http://schemas.openxmlformats.org/presentationml/2006/ole">
            <mc:AlternateContent xmlns:mc="http://schemas.openxmlformats.org/markup-compatibility/2006">
              <mc:Choice xmlns:v="urn:schemas-microsoft-com:vml" Requires="v">
                <p:oleObj spid="_x0000_s16411" name="Equation" r:id="rId4" imgW="4711700" imgH="2603500" progId="Equation.3">
                  <p:embed/>
                </p:oleObj>
              </mc:Choice>
              <mc:Fallback>
                <p:oleObj name="Equation" r:id="rId4" imgW="4711700" imgH="26035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225" y="1524000"/>
                        <a:ext cx="7953375" cy="439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4997" name="Rectangle 5"/>
          <p:cNvSpPr>
            <a:spLocks noChangeArrowheads="1"/>
          </p:cNvSpPr>
          <p:nvPr/>
        </p:nvSpPr>
        <p:spPr bwMode="auto">
          <a:xfrm>
            <a:off x="5562600" y="2514600"/>
            <a:ext cx="2794000" cy="457200"/>
          </a:xfrm>
          <a:prstGeom prst="rect">
            <a:avLst/>
          </a:prstGeom>
          <a:solidFill>
            <a:srgbClr val="FFFF00"/>
          </a:solidFill>
          <a:ln>
            <a:noFill/>
          </a:ln>
          <a:effectLst/>
          <a:extLst/>
        </p:spPr>
        <p:txBody>
          <a:bodyPr>
            <a:spAutoFit/>
          </a:bodyPr>
          <a:lstStyle/>
          <a:p>
            <a:pPr>
              <a:defRPr/>
            </a:pPr>
            <a:r>
              <a:rPr lang="en-GB" b="1" i="1" dirty="0">
                <a:solidFill>
                  <a:srgbClr val="FF3300"/>
                </a:solidFill>
                <a:cs typeface="+mn-cs"/>
              </a:rPr>
              <a:t>DAWSON LIMIT</a:t>
            </a:r>
            <a:endParaRPr lang="en-GB" dirty="0">
              <a:cs typeface="+mn-cs"/>
            </a:endParaRPr>
          </a:p>
        </p:txBody>
      </p:sp>
    </p:spTree>
    <p:extLst>
      <p:ext uri="{BB962C8B-B14F-4D97-AF65-F5344CB8AC3E}">
        <p14:creationId xmlns:p14="http://schemas.microsoft.com/office/powerpoint/2010/main" val="547315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113</TotalTime>
  <Words>1102</Words>
  <Application>Microsoft Macintosh PowerPoint</Application>
  <PresentationFormat>Presentazione su schermo (4:3)</PresentationFormat>
  <Paragraphs>283</Paragraphs>
  <Slides>55</Slides>
  <Notes>37</Notes>
  <HiddenSlides>0</HiddenSlides>
  <MMClips>1</MMClips>
  <ScaleCrop>false</ScaleCrop>
  <HeadingPairs>
    <vt:vector size="6" baseType="variant">
      <vt:variant>
        <vt:lpstr>Tema</vt:lpstr>
      </vt:variant>
      <vt:variant>
        <vt:i4>1</vt:i4>
      </vt:variant>
      <vt:variant>
        <vt:lpstr>Server OLE incorporati</vt:lpstr>
      </vt:variant>
      <vt:variant>
        <vt:i4>2</vt:i4>
      </vt:variant>
      <vt:variant>
        <vt:lpstr>Titoli diapositive</vt:lpstr>
      </vt:variant>
      <vt:variant>
        <vt:i4>55</vt:i4>
      </vt:variant>
    </vt:vector>
  </HeadingPairs>
  <TitlesOfParts>
    <vt:vector size="58" baseType="lpstr">
      <vt:lpstr>Tema di Office</vt:lpstr>
      <vt:lpstr>Documento</vt:lpstr>
      <vt:lpstr>Equation</vt:lpstr>
      <vt:lpstr>Nuove Tecniche di Accelerazione basate su plasmi prodotti da laser</vt:lpstr>
      <vt:lpstr>Abstract</vt:lpstr>
      <vt:lpstr>Summary</vt:lpstr>
      <vt:lpstr>Presentazione di PowerPoint</vt:lpstr>
      <vt:lpstr>Laser-Matter Interaction</vt:lpstr>
      <vt:lpstr>Super-intense laser pulse in a plasma (1)</vt:lpstr>
      <vt:lpstr>Super-intense laser pulse in a plasma (2)</vt:lpstr>
      <vt:lpstr>ELECTRON PLASMA WAVE (1)</vt:lpstr>
      <vt:lpstr>ELECTRON PLASMA WAVE (2)</vt:lpstr>
      <vt:lpstr>ELECTRON PLASMA WAVE  EXCITATION BY PONDEROMOTIVE FORCES (1)</vt:lpstr>
      <vt:lpstr>ELECTRON PLASMA WAVE  EXCITATION BY PONDEROMOTIVE FORCES (2)</vt:lpstr>
      <vt:lpstr>E.P.W. EXCITATION BY LASER WAKE FIELD</vt:lpstr>
      <vt:lpstr>ELECTRON ACCELERATION IN E.P.W.</vt:lpstr>
      <vt:lpstr>Presentazione di PowerPoint</vt:lpstr>
      <vt:lpstr>Presentazione di PowerPoint</vt:lpstr>
      <vt:lpstr>L’Accelerazione Laser-Plasma è un’avventura scientifica nata “per caso”; indissolubilmente legata all’impetuoso sviluppo dei sistemi laser di grande potenza ad impulsi ultra corti ed al loro utilizzo nel campo degli studi sulla Fusione Termonucleare Controllata (Inertial Confinement Fusion)</vt:lpstr>
      <vt:lpstr>Presentazione di PowerPoint</vt:lpstr>
      <vt:lpstr>Presentazione di PowerPoint</vt:lpstr>
      <vt:lpstr>LWFA acceleration of  externally injected electrons in a gas-jet plasma</vt:lpstr>
      <vt:lpstr>Ultra-bright femtosecond g-ray source</vt:lpstr>
      <vt:lpstr>Tuneable X-ray radiation source based on  Thomson Scattering </vt:lpstr>
      <vt:lpstr>APPARATI SPERIMENTALI @ LNF</vt:lpstr>
      <vt:lpstr>Presentazione di PowerPoint</vt:lpstr>
      <vt:lpstr>FOCUSING LASER</vt:lpstr>
      <vt:lpstr>MAIN BEAM OPTICS IN PLACE</vt:lpstr>
      <vt:lpstr>Gas-Jet nozzle</vt:lpstr>
      <vt:lpstr>Presentazione di PowerPoint</vt:lpstr>
      <vt:lpstr>ENEA UNDULATOR</vt:lpstr>
      <vt:lpstr>ENEA UNDULATORS</vt:lpstr>
      <vt:lpstr>Thomson Scattering beam line</vt:lpstr>
      <vt:lpstr>TS and External Injection beam lines</vt:lpstr>
      <vt:lpstr>Presentazione di PowerPoint</vt:lpstr>
      <vt:lpstr>LASER PLASMA ACCELERATION</vt:lpstr>
      <vt:lpstr>SIMULAZIONI ALADYN  (di C. BENEDETTI ET AL.,)</vt:lpstr>
      <vt:lpstr>PLASMONX first results</vt:lpstr>
      <vt:lpstr>Presentazione di PowerPoint</vt:lpstr>
      <vt:lpstr>THOMSON BACK-SCATTERING</vt:lpstr>
      <vt:lpstr>Primi fotoni dal Thomson Scattering 04.03.2014</vt:lpstr>
      <vt:lpstr>Secondary Sources</vt:lpstr>
      <vt:lpstr>UNDULATOR</vt:lpstr>
      <vt:lpstr>Laser based synchrotron radiation</vt:lpstr>
      <vt:lpstr>Oscillatory motion of the relativistic electron in the ion channel</vt:lpstr>
      <vt:lpstr>Emitted radiation</vt:lpstr>
      <vt:lpstr>Presentazione di PowerPoint</vt:lpstr>
      <vt:lpstr>ELI Extreme Light Infrastructure</vt:lpstr>
      <vt:lpstr>HiPER</vt:lpstr>
      <vt:lpstr>Presentazione di PowerPoint</vt:lpstr>
      <vt:lpstr>Centro Ricerche ENEA di Frascati</vt:lpstr>
      <vt:lpstr>ABC: the  Nd LASER, 2 x  100j in 2ns @ Centro Ricerche ENEA di Frascati</vt:lpstr>
      <vt:lpstr>ABC: the interaction chamber</vt:lpstr>
      <vt:lpstr>Targets for ICF stidies</vt:lpstr>
      <vt:lpstr>CONCLUSIONS</vt:lpstr>
      <vt:lpstr>30-300-1000 MeV electrons</vt:lpstr>
      <vt:lpstr>UNDULATOR EMISSION</vt:lpstr>
      <vt:lpstr>WIGGLER</vt:lpstr>
    </vt:vector>
  </TitlesOfParts>
  <Company>University of Pisa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Danilo Giulietti</dc:creator>
  <cp:lastModifiedBy>d g</cp:lastModifiedBy>
  <cp:revision>24</cp:revision>
  <dcterms:created xsi:type="dcterms:W3CDTF">2014-03-24T21:14:28Z</dcterms:created>
  <dcterms:modified xsi:type="dcterms:W3CDTF">2014-03-25T18:58:10Z</dcterms:modified>
</cp:coreProperties>
</file>