
<file path=[Content_Types].xml><?xml version="1.0" encoding="utf-8"?>
<Types xmlns="http://schemas.openxmlformats.org/package/2006/content-types">
  <Default Extension="png" ContentType="image/png"/>
  <Default Extension="bmp" ContentType="image/bmp"/>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 id="2147483651" r:id="rId2"/>
  </p:sldMasterIdLst>
  <p:notesMasterIdLst>
    <p:notesMasterId r:id="rId45"/>
  </p:notesMasterIdLst>
  <p:handoutMasterIdLst>
    <p:handoutMasterId r:id="rId46"/>
  </p:handoutMasterIdLst>
  <p:sldIdLst>
    <p:sldId id="299" r:id="rId3"/>
    <p:sldId id="323" r:id="rId4"/>
    <p:sldId id="350" r:id="rId5"/>
    <p:sldId id="392" r:id="rId6"/>
    <p:sldId id="393" r:id="rId7"/>
    <p:sldId id="394" r:id="rId8"/>
    <p:sldId id="400" r:id="rId9"/>
    <p:sldId id="351" r:id="rId10"/>
    <p:sldId id="352" r:id="rId11"/>
    <p:sldId id="353" r:id="rId12"/>
    <p:sldId id="355" r:id="rId13"/>
    <p:sldId id="356" r:id="rId14"/>
    <p:sldId id="354" r:id="rId15"/>
    <p:sldId id="391" r:id="rId16"/>
    <p:sldId id="357" r:id="rId17"/>
    <p:sldId id="358" r:id="rId18"/>
    <p:sldId id="395" r:id="rId19"/>
    <p:sldId id="359" r:id="rId20"/>
    <p:sldId id="360" r:id="rId21"/>
    <p:sldId id="396" r:id="rId22"/>
    <p:sldId id="361" r:id="rId23"/>
    <p:sldId id="377" r:id="rId24"/>
    <p:sldId id="362" r:id="rId25"/>
    <p:sldId id="401" r:id="rId26"/>
    <p:sldId id="408" r:id="rId27"/>
    <p:sldId id="383" r:id="rId28"/>
    <p:sldId id="364" r:id="rId29"/>
    <p:sldId id="398" r:id="rId30"/>
    <p:sldId id="399" r:id="rId31"/>
    <p:sldId id="397" r:id="rId32"/>
    <p:sldId id="371" r:id="rId33"/>
    <p:sldId id="373" r:id="rId34"/>
    <p:sldId id="390" r:id="rId35"/>
    <p:sldId id="372" r:id="rId36"/>
    <p:sldId id="386" r:id="rId37"/>
    <p:sldId id="387" r:id="rId38"/>
    <p:sldId id="409" r:id="rId39"/>
    <p:sldId id="403" r:id="rId40"/>
    <p:sldId id="404" r:id="rId41"/>
    <p:sldId id="405" r:id="rId42"/>
    <p:sldId id="406" r:id="rId43"/>
    <p:sldId id="407" r:id="rId44"/>
  </p:sldIdLst>
  <p:sldSz cx="9144000" cy="6858000" type="screen4x3"/>
  <p:notesSz cx="6781800" cy="9918700"/>
  <p:defaultTextStyle>
    <a:defPPr>
      <a:defRPr lang="en-US"/>
    </a:defPPr>
    <a:lvl1pPr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Book Antiqua" pitchFamily="18" charset="0"/>
        <a:ea typeface="ＭＳ Ｐゴシック" pitchFamily="34" charset="-128"/>
        <a:cs typeface="Arial" charset="0"/>
      </a:defRPr>
    </a:lvl5pPr>
    <a:lvl6pPr marL="2286000" algn="l" defTabSz="914400" rtl="0" eaLnBrk="1" latinLnBrk="0" hangingPunct="1">
      <a:defRPr sz="2400" kern="1200">
        <a:solidFill>
          <a:schemeClr val="tx1"/>
        </a:solidFill>
        <a:latin typeface="Book Antiqua" pitchFamily="18" charset="0"/>
        <a:ea typeface="ＭＳ Ｐゴシック" pitchFamily="34" charset="-128"/>
        <a:cs typeface="Arial" charset="0"/>
      </a:defRPr>
    </a:lvl6pPr>
    <a:lvl7pPr marL="2743200" algn="l" defTabSz="914400" rtl="0" eaLnBrk="1" latinLnBrk="0" hangingPunct="1">
      <a:defRPr sz="2400" kern="1200">
        <a:solidFill>
          <a:schemeClr val="tx1"/>
        </a:solidFill>
        <a:latin typeface="Book Antiqua" pitchFamily="18" charset="0"/>
        <a:ea typeface="ＭＳ Ｐゴシック" pitchFamily="34" charset="-128"/>
        <a:cs typeface="Arial" charset="0"/>
      </a:defRPr>
    </a:lvl7pPr>
    <a:lvl8pPr marL="3200400" algn="l" defTabSz="914400" rtl="0" eaLnBrk="1" latinLnBrk="0" hangingPunct="1">
      <a:defRPr sz="2400" kern="1200">
        <a:solidFill>
          <a:schemeClr val="tx1"/>
        </a:solidFill>
        <a:latin typeface="Book Antiqua" pitchFamily="18" charset="0"/>
        <a:ea typeface="ＭＳ Ｐゴシック" pitchFamily="34" charset="-128"/>
        <a:cs typeface="Arial" charset="0"/>
      </a:defRPr>
    </a:lvl8pPr>
    <a:lvl9pPr marL="3657600" algn="l" defTabSz="914400" rtl="0" eaLnBrk="1" latinLnBrk="0" hangingPunct="1">
      <a:defRPr sz="2400" kern="1200">
        <a:solidFill>
          <a:schemeClr val="tx1"/>
        </a:solidFill>
        <a:latin typeface="Book Antiqua" pitchFamily="18"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0000"/>
    <a:srgbClr val="0066FF"/>
    <a:srgbClr val="FF3300"/>
    <a:srgbClr val="1F3361"/>
    <a:srgbClr val="1C2A64"/>
    <a:srgbClr val="23415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79831" autoAdjust="0"/>
  </p:normalViewPr>
  <p:slideViewPr>
    <p:cSldViewPr snapToGrid="0">
      <p:cViewPr>
        <p:scale>
          <a:sx n="60" d="100"/>
          <a:sy n="60" d="100"/>
        </p:scale>
        <p:origin x="-1800" y="-384"/>
      </p:cViewPr>
      <p:guideLst>
        <p:guide orient="horz" pos="3888"/>
        <p:guide pos="2888"/>
      </p:guideLst>
    </p:cSldViewPr>
  </p:slideViewPr>
  <p:outlineViewPr>
    <p:cViewPr>
      <p:scale>
        <a:sx n="33" d="100"/>
        <a:sy n="33" d="100"/>
      </p:scale>
      <p:origin x="12" y="0"/>
    </p:cViewPr>
  </p:outlineViewPr>
  <p:notesTextViewPr>
    <p:cViewPr>
      <p:scale>
        <a:sx n="75" d="100"/>
        <a:sy n="75" d="100"/>
      </p:scale>
      <p:origin x="0" y="0"/>
    </p:cViewPr>
  </p:notesTextViewPr>
  <p:sorterViewPr>
    <p:cViewPr>
      <p:scale>
        <a:sx n="75" d="100"/>
        <a:sy n="75" d="100"/>
      </p:scale>
      <p:origin x="0" y="0"/>
    </p:cViewPr>
  </p:sorterViewPr>
  <p:notesViewPr>
    <p:cSldViewPr snapToGrid="0">
      <p:cViewPr varScale="1">
        <p:scale>
          <a:sx n="53" d="100"/>
          <a:sy n="53" d="100"/>
        </p:scale>
        <p:origin x="-1890" y="-84"/>
      </p:cViewPr>
      <p:guideLst>
        <p:guide orient="horz" pos="3124"/>
        <p:guide pos="21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492547"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492548"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492549"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eaLnBrk="0" hangingPunct="0">
              <a:defRPr sz="1200">
                <a:latin typeface="Arial" charset="0"/>
                <a:cs typeface="+mn-cs"/>
              </a:defRPr>
            </a:lvl1pPr>
          </a:lstStyle>
          <a:p>
            <a:pPr>
              <a:defRPr/>
            </a:pPr>
            <a:fld id="{E35B14F8-D1A9-4BFB-A907-12FBC1553276}" type="slidenum">
              <a:rPr lang="en-US"/>
              <a:pPr>
                <a:defRPr/>
              </a:pPr>
              <a:t>‹N°›</a:t>
            </a:fld>
            <a:endParaRPr lang="en-US"/>
          </a:p>
        </p:txBody>
      </p:sp>
    </p:spTree>
    <p:extLst>
      <p:ext uri="{BB962C8B-B14F-4D97-AF65-F5344CB8AC3E}">
        <p14:creationId xmlns:p14="http://schemas.microsoft.com/office/powerpoint/2010/main" val="1909158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38463"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23555" name="Rectangle 3"/>
          <p:cNvSpPr>
            <a:spLocks noGrp="1" noChangeArrowheads="1"/>
          </p:cNvSpPr>
          <p:nvPr>
            <p:ph type="dt" idx="1"/>
          </p:nvPr>
        </p:nvSpPr>
        <p:spPr bwMode="auto">
          <a:xfrm>
            <a:off x="3843338" y="0"/>
            <a:ext cx="2938462" cy="49530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eaLnBrk="0" hangingPunct="0">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11225" y="742950"/>
            <a:ext cx="4959350" cy="3719513"/>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3288" y="4710113"/>
            <a:ext cx="4975225" cy="4465637"/>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423400"/>
            <a:ext cx="2938463"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eaLnBrk="0" hangingPunct="0">
              <a:defRPr sz="1200">
                <a:latin typeface="Arial" charset="0"/>
                <a:cs typeface="+mn-cs"/>
              </a:defRPr>
            </a:lvl1pPr>
          </a:lstStyle>
          <a:p>
            <a:pPr>
              <a:defRPr/>
            </a:pPr>
            <a:endParaRPr lang="en-US"/>
          </a:p>
        </p:txBody>
      </p:sp>
      <p:sp>
        <p:nvSpPr>
          <p:cNvPr id="23559" name="Rectangle 7"/>
          <p:cNvSpPr>
            <a:spLocks noGrp="1" noChangeArrowheads="1"/>
          </p:cNvSpPr>
          <p:nvPr>
            <p:ph type="sldNum" sz="quarter" idx="5"/>
          </p:nvPr>
        </p:nvSpPr>
        <p:spPr bwMode="auto">
          <a:xfrm>
            <a:off x="3843338" y="9423400"/>
            <a:ext cx="2938462" cy="49530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eaLnBrk="0" hangingPunct="0">
              <a:defRPr sz="1200">
                <a:latin typeface="Arial" charset="0"/>
                <a:cs typeface="+mn-cs"/>
              </a:defRPr>
            </a:lvl1pPr>
          </a:lstStyle>
          <a:p>
            <a:pPr>
              <a:defRPr/>
            </a:pPr>
            <a:fld id="{B77E8B5F-8F28-4D9E-9194-EBC3DD8429B4}" type="slidenum">
              <a:rPr lang="en-US"/>
              <a:pPr>
                <a:defRPr/>
              </a:pPr>
              <a:t>‹N°›</a:t>
            </a:fld>
            <a:endParaRPr lang="en-US"/>
          </a:p>
        </p:txBody>
      </p:sp>
    </p:spTree>
    <p:extLst>
      <p:ext uri="{BB962C8B-B14F-4D97-AF65-F5344CB8AC3E}">
        <p14:creationId xmlns:p14="http://schemas.microsoft.com/office/powerpoint/2010/main" val="1983798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9DAE88CA-4741-4460-86C8-927E31A2D358}" type="slidenum">
              <a:rPr lang="en-US" smtClean="0"/>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3207" y="94342"/>
            <a:ext cx="1835262" cy="885989"/>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45BF70B8-FB1A-401C-9D1E-9A1CF54AFA77}" type="slidenum">
              <a:rPr lang="en-US"/>
              <a:pPr>
                <a:defRPr/>
              </a:pPr>
              <a:t>‹N°›</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96838"/>
            <a:ext cx="2168525" cy="6334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6700" y="96838"/>
            <a:ext cx="6356350" cy="633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0D7C56AA-9E16-48F4-A100-532F54D044DA}" type="slidenum">
              <a:rPr lang="en-US"/>
              <a:pPr>
                <a:defRPr/>
              </a:pPr>
              <a:t>‹N°›</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8CD44-603A-4C03-9C6B-358F9A332B4B}" type="slidenum">
              <a:rPr lang="en-US"/>
              <a:pPr>
                <a:defRPr/>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7D058C-0AB0-4DDD-9814-4ABA60311789}" type="slidenum">
              <a:rPr lang="en-US"/>
              <a:pPr>
                <a:defRPr/>
              </a:pPr>
              <a:t>‹N°›</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3FA7DB-E3C2-42D7-B7C3-2225C0A55AA0}" type="slidenum">
              <a:rPr lang="en-US"/>
              <a:pPr>
                <a:defRPr/>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A9F3EF-1375-45A3-AE09-4C27F4CDA5D4}" type="slidenum">
              <a:rPr lang="en-US"/>
              <a:pPr>
                <a:defRPr/>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12C446-1027-40F9-B75F-DC7788EDB3F9}" type="slidenum">
              <a:rPr lang="en-US"/>
              <a:pPr>
                <a:defRPr/>
              </a:pPr>
              <a:t>‹N°›</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0D3E19-F67B-49DD-A8FE-A3A8A8246515}" type="slidenum">
              <a:rPr lang="en-US"/>
              <a:pPr>
                <a:defRPr/>
              </a:pPr>
              <a:t>‹N°›</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B2EEA7-3887-490D-835D-9527999CF50E}" type="slidenum">
              <a:rPr lang="en-US"/>
              <a:pPr>
                <a:defRPr/>
              </a:pPr>
              <a:t>‹N°›</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6B8689-C7B2-4749-8663-55E293440A3D}"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6300" y="96838"/>
            <a:ext cx="6971163" cy="90487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defRPr baseline="0"/>
            </a:lvl2pPr>
            <a:lvl3pPr>
              <a:defRPr sz="18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858E49-D2F2-4D10-916D-BB9DDF2EE7C6}" type="slidenum">
              <a:rPr lang="en-US"/>
              <a:pPr>
                <a:defRPr/>
              </a:pPr>
              <a:t>‹N°›</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42756F-DF6F-4617-8B09-EEEAFB6BEE8F}" type="slidenum">
              <a:rPr lang="en-US"/>
              <a:pPr>
                <a:defRPr/>
              </a:pPr>
              <a:t>‹N°›</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35ED96-C721-48BD-BCDE-4859E595C251}"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5EF11689-3773-470F-9C1A-1250138DFCC5}" type="slidenum">
              <a:rPr lang="en-US"/>
              <a:pPr>
                <a:defRPr/>
              </a:pPr>
              <a:t>‹N°›</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6700" y="1190625"/>
            <a:ext cx="4262438"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1538" y="1190625"/>
            <a:ext cx="4262437" cy="5240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30B17E8F-3EEC-46E1-BD90-D3EFC440AAFD}" type="slidenum">
              <a:rPr lang="en-US"/>
              <a:pPr>
                <a:defRPr/>
              </a:pPr>
              <a:t>‹N°›</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9C3B1A39-512F-4361-B36E-BFDEA4A9D986}" type="slidenum">
              <a:rPr lang="en-US"/>
              <a:pPr>
                <a:defRPr/>
              </a:pPr>
              <a:t>‹N°›</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18</a:t>
            </a:r>
            <a:r>
              <a:rPr lang="en-US" baseline="30000"/>
              <a:t>h</a:t>
            </a:r>
            <a:r>
              <a:rPr lang="en-US"/>
              <a:t> January 2009 – </a:t>
            </a:r>
            <a:r>
              <a:rPr lang="en-US" err="1"/>
              <a:t>FiDeL</a:t>
            </a:r>
            <a:r>
              <a:rPr lang="en-US"/>
              <a:t> 2009 - </a:t>
            </a:r>
            <a:fld id="{7C77E0AC-3982-4D60-BEA0-4CF57A49C793}" type="slidenum">
              <a:rPr lang="en-US"/>
              <a:pPr>
                <a:defRPr/>
              </a:pPr>
              <a:t>‹N°›</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3CD580D0-A27D-44BC-AD74-5741019FBA05}" type="slidenum">
              <a:rPr lang="en-US"/>
              <a:pPr>
                <a:defRPr/>
              </a:pPr>
              <a:t>‹N°›</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F0C594C9-1956-476E-BFD2-51D7675E2DEE}" type="slidenum">
              <a:rPr lang="en-US"/>
              <a:pPr>
                <a:defRPr/>
              </a:pPr>
              <a:t>‹N°›</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r>
              <a:rPr lang="en-US"/>
              <a:t>27</a:t>
            </a:r>
            <a:r>
              <a:rPr lang="en-US" baseline="30000"/>
              <a:t>h</a:t>
            </a:r>
            <a:r>
              <a:rPr lang="en-US"/>
              <a:t> January 2009 – FiDeL 2009 - </a:t>
            </a:r>
            <a:fld id="{5CA4267F-4BC8-4069-9CEE-8B2BE2F3A2BF}" type="slidenum">
              <a:rPr lang="en-US"/>
              <a:pPr>
                <a:defRPr/>
              </a:pPr>
              <a:t>‹N°›</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bm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ChangeArrowheads="1"/>
          </p:cNvSpPr>
          <p:nvPr/>
        </p:nvSpPr>
        <p:spPr bwMode="auto">
          <a:xfrm>
            <a:off x="0" y="0"/>
            <a:ext cx="9144000" cy="1060450"/>
          </a:xfrm>
          <a:prstGeom prst="rect">
            <a:avLst/>
          </a:prstGeom>
          <a:solidFill>
            <a:srgbClr val="1F3361"/>
          </a:solidFill>
          <a:ln w="9525" algn="ctr">
            <a:noFill/>
            <a:miter lim="800000"/>
            <a:headEnd/>
            <a:tailEnd/>
          </a:ln>
          <a:effectLst/>
        </p:spPr>
        <p:txBody>
          <a:bodyPr anchor="ctr">
            <a:spAutoFit/>
          </a:bodyPr>
          <a:lstStyle/>
          <a:p>
            <a:pPr eaLnBrk="0" hangingPunct="0">
              <a:defRPr/>
            </a:pPr>
            <a:endParaRPr lang="en-US">
              <a:cs typeface="+mn-cs"/>
            </a:endParaRPr>
          </a:p>
        </p:txBody>
      </p:sp>
      <p:sp>
        <p:nvSpPr>
          <p:cNvPr id="1027" name="Rectangle 3"/>
          <p:cNvSpPr>
            <a:spLocks noGrp="1" noChangeArrowheads="1"/>
          </p:cNvSpPr>
          <p:nvPr>
            <p:ph type="title"/>
          </p:nvPr>
        </p:nvSpPr>
        <p:spPr bwMode="auto">
          <a:xfrm>
            <a:off x="876300" y="96838"/>
            <a:ext cx="7678738" cy="904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66700" y="1190625"/>
            <a:ext cx="8677275" cy="5240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8997" name="Rectangle 5"/>
          <p:cNvSpPr>
            <a:spLocks noGrp="1" noChangeArrowheads="1"/>
          </p:cNvSpPr>
          <p:nvPr>
            <p:ph type="sldNum" sz="quarter" idx="4"/>
          </p:nvPr>
        </p:nvSpPr>
        <p:spPr bwMode="auto">
          <a:xfrm>
            <a:off x="4414838" y="6524625"/>
            <a:ext cx="4519612"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3399FF"/>
                </a:solidFill>
                <a:cs typeface="+mn-cs"/>
              </a:defRPr>
            </a:lvl1pPr>
          </a:lstStyle>
          <a:p>
            <a:pPr>
              <a:defRPr/>
            </a:pPr>
            <a:r>
              <a:rPr lang="en-US" dirty="0" smtClean="0"/>
              <a:t>20</a:t>
            </a:r>
            <a:r>
              <a:rPr lang="en-US" baseline="30000" dirty="0" smtClean="0"/>
              <a:t>th</a:t>
            </a:r>
            <a:r>
              <a:rPr lang="en-US" dirty="0" smtClean="0"/>
              <a:t> July 2010 – HL-LHC Design study: Magnets - </a:t>
            </a:r>
            <a:fld id="{9CCD2D1B-C2F2-4D40-86C9-FFF418E5A162}" type="slidenum">
              <a:rPr lang="en-US" smtClean="0"/>
              <a:pPr>
                <a:defRPr/>
              </a:pPr>
              <a:t>‹N°›</a:t>
            </a:fld>
            <a:endParaRPr lang="en-US" dirty="0"/>
          </a:p>
        </p:txBody>
      </p:sp>
      <p:pic>
        <p:nvPicPr>
          <p:cNvPr id="1030" name="Picture 13"/>
          <p:cNvPicPr>
            <a:picLocks noChangeAspect="1" noChangeArrowheads="1"/>
          </p:cNvPicPr>
          <p:nvPr/>
        </p:nvPicPr>
        <p:blipFill>
          <a:blip r:embed="rId13" cstate="print"/>
          <a:srcRect r="1060" b="1387"/>
          <a:stretch>
            <a:fillRect/>
          </a:stretch>
        </p:blipFill>
        <p:spPr bwMode="auto">
          <a:xfrm>
            <a:off x="114300" y="217488"/>
            <a:ext cx="693738" cy="706437"/>
          </a:xfrm>
          <a:prstGeom prst="rect">
            <a:avLst/>
          </a:prstGeom>
          <a:noFill/>
          <a:ln w="9525">
            <a:noFill/>
            <a:miter lim="800000"/>
            <a:headEnd/>
            <a:tailEnd/>
          </a:ln>
        </p:spPr>
      </p:pic>
      <p:sp>
        <p:nvSpPr>
          <p:cNvPr id="469009" name="Rectangle 17"/>
          <p:cNvSpPr>
            <a:spLocks noChangeArrowheads="1"/>
          </p:cNvSpPr>
          <p:nvPr/>
        </p:nvSpPr>
        <p:spPr bwMode="auto">
          <a:xfrm>
            <a:off x="190500" y="6534150"/>
            <a:ext cx="4791075" cy="247650"/>
          </a:xfrm>
          <a:prstGeom prst="rect">
            <a:avLst/>
          </a:prstGeom>
          <a:noFill/>
          <a:ln w="9525">
            <a:noFill/>
            <a:miter lim="800000"/>
            <a:headEnd/>
            <a:tailEnd/>
          </a:ln>
          <a:effectLst/>
        </p:spPr>
        <p:txBody>
          <a:bodyPr/>
          <a:lstStyle/>
          <a:p>
            <a:pPr>
              <a:defRPr/>
            </a:pPr>
            <a:r>
              <a:rPr lang="en-US" sz="1000" u="sng">
                <a:solidFill>
                  <a:srgbClr val="3399FF"/>
                </a:solidFill>
                <a:cs typeface="+mn-cs"/>
              </a:rPr>
              <a:t>E. Todesco</a:t>
            </a:r>
          </a:p>
        </p:txBody>
      </p:sp>
      <p:pic>
        <p:nvPicPr>
          <p:cNvPr id="8" name="Imag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96271" y="218362"/>
            <a:ext cx="1352197" cy="652785"/>
          </a:xfrm>
          <a:prstGeom prst="rect">
            <a:avLst/>
          </a:prstGeom>
        </p:spPr>
      </p:pic>
    </p:spTree>
  </p:cSld>
  <p:clrMap bg1="lt1" tx1="dk1" bg2="lt2" tx2="dk2" accent1="accent1" accent2="accent2" accent3="accent3" accent4="accent4" accent5="accent5" accent6="accent6" hlink="hlink" folHlink="folHlink"/>
  <p:sldLayoutIdLst>
    <p:sldLayoutId id="2147484117" r:id="rId1"/>
    <p:sldLayoutId id="2147484130" r:id="rId2"/>
    <p:sldLayoutId id="2147484131" r:id="rId3"/>
    <p:sldLayoutId id="2147484132" r:id="rId4"/>
    <p:sldLayoutId id="2147484133" r:id="rId5"/>
    <p:sldLayoutId id="2147484118" r:id="rId6"/>
    <p:sldLayoutId id="2147484134" r:id="rId7"/>
    <p:sldLayoutId id="2147484135" r:id="rId8"/>
    <p:sldLayoutId id="2147484136" r:id="rId9"/>
    <p:sldLayoutId id="2147484137" r:id="rId10"/>
    <p:sldLayoutId id="2147484138"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2600">
          <a:solidFill>
            <a:srgbClr val="FFFFFF"/>
          </a:solidFill>
          <a:latin typeface="+mj-lt"/>
          <a:ea typeface="+mj-ea"/>
          <a:cs typeface="+mj-cs"/>
        </a:defRPr>
      </a:lvl1pPr>
      <a:lvl2pPr algn="ctr" rtl="0" eaLnBrk="0" fontAlgn="base" hangingPunct="0">
        <a:spcBef>
          <a:spcPct val="0"/>
        </a:spcBef>
        <a:spcAft>
          <a:spcPct val="0"/>
        </a:spcAft>
        <a:defRPr sz="2600">
          <a:solidFill>
            <a:srgbClr val="FFFFFF"/>
          </a:solidFill>
          <a:latin typeface="Felix Titling" pitchFamily="82" charset="0"/>
        </a:defRPr>
      </a:lvl2pPr>
      <a:lvl3pPr algn="ctr" rtl="0" eaLnBrk="0" fontAlgn="base" hangingPunct="0">
        <a:spcBef>
          <a:spcPct val="0"/>
        </a:spcBef>
        <a:spcAft>
          <a:spcPct val="0"/>
        </a:spcAft>
        <a:defRPr sz="2600">
          <a:solidFill>
            <a:srgbClr val="FFFFFF"/>
          </a:solidFill>
          <a:latin typeface="Felix Titling" pitchFamily="82" charset="0"/>
        </a:defRPr>
      </a:lvl3pPr>
      <a:lvl4pPr algn="ctr" rtl="0" eaLnBrk="0" fontAlgn="base" hangingPunct="0">
        <a:spcBef>
          <a:spcPct val="0"/>
        </a:spcBef>
        <a:spcAft>
          <a:spcPct val="0"/>
        </a:spcAft>
        <a:defRPr sz="2600">
          <a:solidFill>
            <a:srgbClr val="FFFFFF"/>
          </a:solidFill>
          <a:latin typeface="Felix Titling" pitchFamily="82" charset="0"/>
        </a:defRPr>
      </a:lvl4pPr>
      <a:lvl5pPr algn="ctr" rtl="0" eaLnBrk="0" fontAlgn="base" hangingPunct="0">
        <a:spcBef>
          <a:spcPct val="0"/>
        </a:spcBef>
        <a:spcAft>
          <a:spcPct val="0"/>
        </a:spcAft>
        <a:defRPr sz="2600">
          <a:solidFill>
            <a:srgbClr val="FFFFFF"/>
          </a:solidFill>
          <a:latin typeface="Felix Titling" pitchFamily="82" charset="0"/>
        </a:defRPr>
      </a:lvl5pPr>
      <a:lvl6pPr marL="457200" algn="ctr" rtl="0" fontAlgn="base">
        <a:spcBef>
          <a:spcPct val="0"/>
        </a:spcBef>
        <a:spcAft>
          <a:spcPct val="0"/>
        </a:spcAft>
        <a:defRPr sz="2600">
          <a:solidFill>
            <a:srgbClr val="FFFFFF"/>
          </a:solidFill>
          <a:latin typeface="Felix Titling" pitchFamily="82" charset="0"/>
        </a:defRPr>
      </a:lvl6pPr>
      <a:lvl7pPr marL="914400" algn="ctr" rtl="0" fontAlgn="base">
        <a:spcBef>
          <a:spcPct val="0"/>
        </a:spcBef>
        <a:spcAft>
          <a:spcPct val="0"/>
        </a:spcAft>
        <a:defRPr sz="2600">
          <a:solidFill>
            <a:srgbClr val="FFFFFF"/>
          </a:solidFill>
          <a:latin typeface="Felix Titling" pitchFamily="82" charset="0"/>
        </a:defRPr>
      </a:lvl7pPr>
      <a:lvl8pPr marL="1371600" algn="ctr" rtl="0" fontAlgn="base">
        <a:spcBef>
          <a:spcPct val="0"/>
        </a:spcBef>
        <a:spcAft>
          <a:spcPct val="0"/>
        </a:spcAft>
        <a:defRPr sz="2600">
          <a:solidFill>
            <a:srgbClr val="FFFFFF"/>
          </a:solidFill>
          <a:latin typeface="Felix Titling" pitchFamily="82" charset="0"/>
        </a:defRPr>
      </a:lvl8pPr>
      <a:lvl9pPr marL="1828800" algn="ctr" rtl="0" fontAlgn="base">
        <a:spcBef>
          <a:spcPct val="0"/>
        </a:spcBef>
        <a:spcAft>
          <a:spcPct val="0"/>
        </a:spcAft>
        <a:defRPr sz="2600">
          <a:solidFill>
            <a:srgbClr val="FFFFFF"/>
          </a:solidFill>
          <a:latin typeface="Felix Titling" pitchFamily="82" charset="0"/>
        </a:defRPr>
      </a:lvl9pPr>
    </p:titleStyle>
    <p:bodyStyle>
      <a:lvl1pPr marL="342900" indent="-342900" algn="l" rtl="0" eaLnBrk="0" fontAlgn="base" hangingPunct="0">
        <a:spcBef>
          <a:spcPct val="20000"/>
        </a:spcBef>
        <a:spcAft>
          <a:spcPct val="0"/>
        </a:spcAft>
        <a:buSzPct val="65000"/>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65000"/>
        <a:buBlip>
          <a:blip r:embed="rId16"/>
        </a:buBlip>
        <a:defRPr sz="2000">
          <a:solidFill>
            <a:schemeClr val="tx1"/>
          </a:solidFill>
          <a:latin typeface="+mn-lt"/>
        </a:defRPr>
      </a:lvl2pPr>
      <a:lvl3pPr marL="1143000" indent="-228600" algn="l" rtl="0" eaLnBrk="0" fontAlgn="base" hangingPunct="0">
        <a:spcBef>
          <a:spcPct val="20000"/>
        </a:spcBef>
        <a:spcAft>
          <a:spcPct val="0"/>
        </a:spcAft>
        <a:buSzPct val="65000"/>
        <a:buBlip>
          <a:blip r:embed="rId17"/>
        </a:buBlip>
        <a:defRPr sz="2400">
          <a:solidFill>
            <a:schemeClr val="tx1"/>
          </a:solidFill>
          <a:latin typeface="+mn-lt"/>
        </a:defRPr>
      </a:lvl3pPr>
      <a:lvl4pPr marL="1600200" indent="-228600" algn="l" rtl="0" eaLnBrk="0" fontAlgn="base" hangingPunct="0">
        <a:spcBef>
          <a:spcPct val="20000"/>
        </a:spcBef>
        <a:spcAft>
          <a:spcPct val="0"/>
        </a:spcAft>
        <a:buSzPct val="65000"/>
        <a:buBlip>
          <a:blip r:embed="rId18"/>
        </a:buBlip>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2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en-US"/>
          </a:p>
        </p:txBody>
      </p:sp>
      <p:sp>
        <p:nvSpPr>
          <p:cNvPr id="1122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en-US"/>
          </a:p>
        </p:txBody>
      </p:sp>
      <p:sp>
        <p:nvSpPr>
          <p:cNvPr id="1122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9D34DE3B-079A-4601-8D17-8B2F991EEA8C}"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image" Target="../media/image17.wmf"/></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9.bin"/><Relationship Id="rId4" Type="http://schemas.openxmlformats.org/officeDocument/2006/relationships/image" Target="../media/image17.wmf"/><Relationship Id="rId9"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media/image24.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1.wmf"/><Relationship Id="rId5" Type="http://schemas.openxmlformats.org/officeDocument/2006/relationships/oleObject" Target="../embeddings/oleObject12.bin"/><Relationship Id="rId4"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cern.ch/hilumi" TargetMode="Externa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31.w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hyperlink" Target="http://www.cern.ch/he-lh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indico.cern.ch/conferenceDisplay.py?confId=257368" TargetMode="External"/><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ern.ch/ls1dashboard"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266700" y="1800225"/>
            <a:ext cx="8497888" cy="1743075"/>
          </a:xfrm>
        </p:spPr>
        <p:txBody>
          <a:bodyPr/>
          <a:lstStyle/>
          <a:p>
            <a:pPr eaLnBrk="1" hangingPunct="1"/>
            <a:r>
              <a:rPr lang="en-US" sz="3200" dirty="0" smtClean="0">
                <a:solidFill>
                  <a:schemeClr val="tx1"/>
                </a:solidFill>
              </a:rPr>
              <a:t>LHC: PRESENT STATUS </a:t>
            </a:r>
            <a:br>
              <a:rPr lang="en-US" sz="3200" dirty="0" smtClean="0">
                <a:solidFill>
                  <a:schemeClr val="tx1"/>
                </a:solidFill>
              </a:rPr>
            </a:br>
            <a:r>
              <a:rPr lang="en-US" sz="3200" dirty="0" smtClean="0">
                <a:solidFill>
                  <a:schemeClr val="tx1"/>
                </a:solidFill>
              </a:rPr>
              <a:t>AND FUTURE PROJECTS</a:t>
            </a:r>
            <a:endParaRPr lang="en-US" sz="1800" dirty="0" smtClean="0">
              <a:solidFill>
                <a:schemeClr val="tx1"/>
              </a:solidFill>
            </a:endParaRPr>
          </a:p>
        </p:txBody>
      </p:sp>
      <p:sp>
        <p:nvSpPr>
          <p:cNvPr id="12291" name="Rectangle 3"/>
          <p:cNvSpPr>
            <a:spLocks noGrp="1" noChangeArrowheads="1"/>
          </p:cNvSpPr>
          <p:nvPr>
            <p:ph type="subTitle" idx="1"/>
          </p:nvPr>
        </p:nvSpPr>
        <p:spPr>
          <a:xfrm>
            <a:off x="1433014" y="3810000"/>
            <a:ext cx="6398123" cy="2551113"/>
          </a:xfrm>
        </p:spPr>
        <p:txBody>
          <a:bodyPr/>
          <a:lstStyle/>
          <a:p>
            <a:pPr eaLnBrk="1" hangingPunct="1"/>
            <a:r>
              <a:rPr lang="en-US" sz="2000" dirty="0" smtClean="0"/>
              <a:t>E. </a:t>
            </a:r>
            <a:r>
              <a:rPr lang="en-US" sz="2000" dirty="0" err="1" smtClean="0"/>
              <a:t>Todesco</a:t>
            </a:r>
            <a:endParaRPr lang="en-US" sz="2000" dirty="0" smtClean="0"/>
          </a:p>
          <a:p>
            <a:pPr eaLnBrk="1" hangingPunct="1"/>
            <a:r>
              <a:rPr lang="en-US" sz="1800" dirty="0" smtClean="0"/>
              <a:t>Magnet, Superconductors and Cryostats Group</a:t>
            </a:r>
          </a:p>
          <a:p>
            <a:pPr eaLnBrk="1" hangingPunct="1"/>
            <a:r>
              <a:rPr lang="en-US" sz="1800" dirty="0" smtClean="0"/>
              <a:t>Technology Department</a:t>
            </a:r>
          </a:p>
          <a:p>
            <a:pPr eaLnBrk="1" hangingPunct="1"/>
            <a:r>
              <a:rPr lang="en-US" sz="1800" dirty="0" smtClean="0"/>
              <a:t>CERN, Geneva, Switzerland</a:t>
            </a:r>
          </a:p>
          <a:p>
            <a:pPr eaLnBrk="1" hangingPunct="1"/>
            <a:endParaRPr lang="fr-CH" sz="2000" dirty="0" smtClean="0"/>
          </a:p>
          <a:p>
            <a:pPr eaLnBrk="1" hangingPunct="1"/>
            <a:r>
              <a:rPr lang="fr-CH" sz="1600" dirty="0" err="1" smtClean="0"/>
              <a:t>Thanks</a:t>
            </a:r>
            <a:r>
              <a:rPr lang="fr-CH" sz="1600" dirty="0" smtClean="0"/>
              <a:t> to F. </a:t>
            </a:r>
            <a:r>
              <a:rPr lang="fr-CH" sz="1600" dirty="0" err="1" smtClean="0"/>
              <a:t>Bordry</a:t>
            </a:r>
            <a:r>
              <a:rPr lang="fr-CH" sz="1600" dirty="0" smtClean="0"/>
              <a:t>, L. </a:t>
            </a:r>
            <a:r>
              <a:rPr lang="fr-CH" sz="1600" dirty="0" err="1" smtClean="0"/>
              <a:t>Bottura</a:t>
            </a:r>
            <a:r>
              <a:rPr lang="fr-CH" sz="1600" dirty="0" smtClean="0"/>
              <a:t>, R. </a:t>
            </a:r>
            <a:r>
              <a:rPr lang="fr-CH" sz="1600" dirty="0" err="1" smtClean="0"/>
              <a:t>Garoby</a:t>
            </a:r>
            <a:r>
              <a:rPr lang="fr-CH" sz="1600" dirty="0" smtClean="0"/>
              <a:t>, L. Rossi</a:t>
            </a:r>
          </a:p>
        </p:txBody>
      </p:sp>
      <p:sp>
        <p:nvSpPr>
          <p:cNvPr id="12292" name="Rectangle 9"/>
          <p:cNvSpPr>
            <a:spLocks noChangeArrowheads="1"/>
          </p:cNvSpPr>
          <p:nvPr/>
        </p:nvSpPr>
        <p:spPr bwMode="auto">
          <a:xfrm>
            <a:off x="1265238" y="169863"/>
            <a:ext cx="6400800" cy="681037"/>
          </a:xfrm>
          <a:prstGeom prst="rect">
            <a:avLst/>
          </a:prstGeom>
          <a:noFill/>
          <a:ln w="9525">
            <a:noFill/>
            <a:miter lim="800000"/>
            <a:headEnd/>
            <a:tailEnd/>
          </a:ln>
        </p:spPr>
        <p:txBody>
          <a:bodyPr/>
          <a:lstStyle/>
          <a:p>
            <a:pPr algn="ctr">
              <a:spcBef>
                <a:spcPct val="20000"/>
              </a:spcBef>
              <a:buSzPct val="65000"/>
            </a:pPr>
            <a:r>
              <a:rPr lang="en-US" sz="1200" dirty="0" smtClean="0">
                <a:solidFill>
                  <a:schemeClr val="bg1"/>
                </a:solidFill>
              </a:rPr>
              <a:t>Bologna,  </a:t>
            </a:r>
            <a:r>
              <a:rPr lang="en-US" sz="1200" dirty="0">
                <a:solidFill>
                  <a:schemeClr val="bg1"/>
                </a:solidFill>
              </a:rPr>
              <a:t>3</a:t>
            </a:r>
            <a:r>
              <a:rPr lang="en-US" sz="1200" baseline="30000" dirty="0" smtClean="0">
                <a:solidFill>
                  <a:schemeClr val="bg1"/>
                </a:solidFill>
              </a:rPr>
              <a:t>th</a:t>
            </a:r>
            <a:r>
              <a:rPr lang="en-US" sz="1200" dirty="0" smtClean="0">
                <a:solidFill>
                  <a:schemeClr val="bg1"/>
                </a:solidFill>
              </a:rPr>
              <a:t> February  2014</a:t>
            </a:r>
          </a:p>
          <a:p>
            <a:pPr algn="ctr">
              <a:spcBef>
                <a:spcPct val="20000"/>
              </a:spcBef>
              <a:buSzPct val="65000"/>
            </a:pPr>
            <a:r>
              <a:rPr lang="en-US" sz="1200" dirty="0" err="1" smtClean="0">
                <a:solidFill>
                  <a:schemeClr val="bg1"/>
                </a:solidFill>
              </a:rPr>
              <a:t>Departement</a:t>
            </a:r>
            <a:r>
              <a:rPr lang="en-US" sz="1200" dirty="0" smtClean="0">
                <a:solidFill>
                  <a:schemeClr val="bg1"/>
                </a:solidFill>
              </a:rPr>
              <a:t> of physics</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10</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LHC</a:t>
            </a:r>
          </a:p>
        </p:txBody>
      </p:sp>
      <p:sp>
        <p:nvSpPr>
          <p:cNvPr id="28676" name="Rectangle 3"/>
          <p:cNvSpPr>
            <a:spLocks noGrp="1" noChangeArrowheads="1"/>
          </p:cNvSpPr>
          <p:nvPr>
            <p:ph type="body" idx="1"/>
          </p:nvPr>
        </p:nvSpPr>
        <p:spPr/>
        <p:txBody>
          <a:bodyPr/>
          <a:lstStyle/>
          <a:p>
            <a:pPr eaLnBrk="1" hangingPunct="1"/>
            <a:r>
              <a:rPr lang="en-US" dirty="0" smtClean="0">
                <a:sym typeface="Symbol" pitchFamily="18" charset="2"/>
              </a:rPr>
              <a:t>The electron cloud</a:t>
            </a:r>
          </a:p>
          <a:p>
            <a:pPr lvl="1" eaLnBrk="1" hangingPunct="1"/>
            <a:endParaRPr lang="en-US" dirty="0" smtClean="0">
              <a:sym typeface="Symbol" pitchFamily="18" charset="2"/>
            </a:endParaRPr>
          </a:p>
          <a:p>
            <a:pPr lvl="1" eaLnBrk="1" hangingPunct="1"/>
            <a:r>
              <a:rPr lang="en-US" dirty="0" smtClean="0">
                <a:sym typeface="Symbol" pitchFamily="18" charset="2"/>
              </a:rPr>
              <a:t>Electron cloud has been </a:t>
            </a:r>
            <a:r>
              <a:rPr lang="en-US" dirty="0" smtClean="0">
                <a:solidFill>
                  <a:srgbClr val="C00000"/>
                </a:solidFill>
                <a:sym typeface="Symbol" pitchFamily="18" charset="2"/>
              </a:rPr>
              <a:t>observed close to what expected </a:t>
            </a:r>
            <a:r>
              <a:rPr lang="en-US" dirty="0" smtClean="0">
                <a:sym typeface="Symbol" pitchFamily="18" charset="2"/>
              </a:rPr>
              <a:t>from models, in 2010 when </a:t>
            </a:r>
            <a:r>
              <a:rPr lang="en-US" i="1" dirty="0" err="1" smtClean="0">
                <a:sym typeface="Symbol" pitchFamily="18" charset="2"/>
              </a:rPr>
              <a:t>n</a:t>
            </a:r>
            <a:r>
              <a:rPr lang="en-US" i="1" baseline="-25000" dirty="0" err="1" smtClean="0">
                <a:sym typeface="Symbol" pitchFamily="18" charset="2"/>
              </a:rPr>
              <a:t>b</a:t>
            </a:r>
            <a:r>
              <a:rPr lang="en-US" dirty="0" smtClean="0">
                <a:sym typeface="Symbol" pitchFamily="18" charset="2"/>
              </a:rPr>
              <a:t>&gt;500 </a:t>
            </a:r>
            <a:r>
              <a:rPr lang="en-US" dirty="0">
                <a:sym typeface="Symbol" pitchFamily="18" charset="2"/>
              </a:rPr>
              <a:t> </a:t>
            </a:r>
            <a:r>
              <a:rPr lang="en-US" dirty="0" smtClean="0">
                <a:sym typeface="Symbol" pitchFamily="18" charset="2"/>
              </a:rPr>
              <a:t>(from 150 ns to 75 ns bunch spacing)</a:t>
            </a:r>
          </a:p>
          <a:p>
            <a:pPr lvl="1" eaLnBrk="1" hangingPunct="1"/>
            <a:r>
              <a:rPr lang="en-US" dirty="0" smtClean="0">
                <a:sym typeface="Symbol" pitchFamily="18" charset="2"/>
              </a:rPr>
              <a:t>Was cured by </a:t>
            </a:r>
            <a:r>
              <a:rPr lang="en-US" dirty="0" smtClean="0">
                <a:solidFill>
                  <a:srgbClr val="C00000"/>
                </a:solidFill>
                <a:sym typeface="Symbol" pitchFamily="18" charset="2"/>
              </a:rPr>
              <a:t>scrubbing of surface </a:t>
            </a:r>
            <a:r>
              <a:rPr lang="en-US" dirty="0" smtClean="0">
                <a:sym typeface="Symbol" pitchFamily="18" charset="2"/>
              </a:rPr>
              <a:t>with intense beam as from baseline – </a:t>
            </a:r>
            <a:r>
              <a:rPr lang="en-US" dirty="0" smtClean="0">
                <a:solidFill>
                  <a:srgbClr val="C00000"/>
                </a:solidFill>
                <a:sym typeface="Symbol" pitchFamily="18" charset="2"/>
              </a:rPr>
              <a:t>operation at 50 ns stable </a:t>
            </a:r>
            <a:r>
              <a:rPr lang="en-US" dirty="0" smtClean="0">
                <a:sym typeface="Symbol" pitchFamily="18" charset="2"/>
              </a:rPr>
              <a:t>without electron cloud with limited scrubbing (a few days in 2011)</a:t>
            </a:r>
          </a:p>
          <a:p>
            <a:pPr eaLnBrk="1" hangingPunct="1"/>
            <a:r>
              <a:rPr lang="en-US" dirty="0" smtClean="0">
                <a:solidFill>
                  <a:srgbClr val="C00000"/>
                </a:solidFill>
                <a:sym typeface="Symbol" pitchFamily="18" charset="2"/>
              </a:rPr>
              <a:t>(i) no visible tune shift </a:t>
            </a:r>
            <a:r>
              <a:rPr lang="en-US" dirty="0" smtClean="0">
                <a:sym typeface="Symbol" pitchFamily="18" charset="2"/>
              </a:rPr>
              <a:t>limit, (ii) </a:t>
            </a:r>
            <a:r>
              <a:rPr lang="en-US" dirty="0" smtClean="0">
                <a:solidFill>
                  <a:srgbClr val="C00000"/>
                </a:solidFill>
                <a:sym typeface="Symbol" pitchFamily="18" charset="2"/>
              </a:rPr>
              <a:t>electron cloud as expected (iii) injector performance giving large </a:t>
            </a:r>
            <a:r>
              <a:rPr lang="en-US" i="1" dirty="0" err="1" smtClean="0">
                <a:solidFill>
                  <a:srgbClr val="C00000"/>
                </a:solidFill>
                <a:sym typeface="Symbol" pitchFamily="18" charset="2"/>
              </a:rPr>
              <a:t>N</a:t>
            </a:r>
            <a:r>
              <a:rPr lang="en-US" i="1" baseline="-25000" dirty="0" err="1" smtClean="0">
                <a:solidFill>
                  <a:srgbClr val="C00000"/>
                </a:solidFill>
                <a:sym typeface="Symbol" pitchFamily="18" charset="2"/>
              </a:rPr>
              <a:t>b</a:t>
            </a:r>
            <a:r>
              <a:rPr lang="en-US" dirty="0" smtClean="0">
                <a:solidFill>
                  <a:srgbClr val="C00000"/>
                </a:solidFill>
                <a:sym typeface="Symbol" pitchFamily="18" charset="2"/>
              </a:rPr>
              <a:t> for 50 ns </a:t>
            </a:r>
            <a:r>
              <a:rPr lang="en-US" dirty="0" smtClean="0">
                <a:sym typeface="Symbol" pitchFamily="18" charset="2"/>
              </a:rPr>
              <a:t>pushed operation to </a:t>
            </a:r>
            <a:r>
              <a:rPr lang="en-US" dirty="0" smtClean="0">
                <a:solidFill>
                  <a:srgbClr val="C00000"/>
                </a:solidFill>
                <a:sym typeface="Symbol" pitchFamily="18" charset="2"/>
              </a:rPr>
              <a:t>stay at 50 ns </a:t>
            </a:r>
            <a:r>
              <a:rPr lang="en-US" dirty="0" smtClean="0">
                <a:sym typeface="Symbol" pitchFamily="18" charset="2"/>
              </a:rPr>
              <a:t>spacing in 2011-12</a:t>
            </a:r>
          </a:p>
          <a:p>
            <a:pPr lvl="1" eaLnBrk="1" hangingPunct="1"/>
            <a:r>
              <a:rPr lang="en-US" dirty="0" smtClean="0">
                <a:sym typeface="Symbol" pitchFamily="18" charset="2"/>
              </a:rPr>
              <a:t>The drawback</a:t>
            </a:r>
            <a:r>
              <a:rPr lang="en-US" dirty="0">
                <a:sym typeface="Symbol" pitchFamily="18" charset="2"/>
              </a:rPr>
              <a:t>:</a:t>
            </a:r>
            <a:r>
              <a:rPr lang="en-US" dirty="0" smtClean="0">
                <a:sym typeface="Symbol" pitchFamily="18" charset="2"/>
              </a:rPr>
              <a:t> </a:t>
            </a:r>
            <a:r>
              <a:rPr lang="en-US" dirty="0" smtClean="0">
                <a:solidFill>
                  <a:srgbClr val="C00000"/>
                </a:solidFill>
                <a:sym typeface="Symbol" pitchFamily="18" charset="2"/>
              </a:rPr>
              <a:t>pile up </a:t>
            </a:r>
            <a:r>
              <a:rPr lang="en-US" dirty="0" smtClean="0">
                <a:solidFill>
                  <a:srgbClr val="C00000"/>
                </a:solidFill>
                <a:sym typeface="Wingdings" pitchFamily="2" charset="2"/>
              </a:rPr>
              <a:t></a:t>
            </a:r>
            <a:endParaRPr lang="en-US" dirty="0" smtClean="0">
              <a:solidFill>
                <a:srgbClr val="C00000"/>
              </a:solidFill>
              <a:sym typeface="Symbol" pitchFamily="18" charset="2"/>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nvGraphicFramePr>
        <p:xfrm>
          <a:off x="4654377" y="1301579"/>
          <a:ext cx="4160302" cy="733168"/>
        </p:xfrm>
        <a:graphic>
          <a:graphicData uri="http://schemas.openxmlformats.org/presentationml/2006/ole">
            <mc:AlternateContent xmlns:mc="http://schemas.openxmlformats.org/markup-compatibility/2006">
              <mc:Choice xmlns:v="urn:schemas-microsoft-com:vml" Requires="v">
                <p:oleObj spid="_x0000_s4210" name="Equation" r:id="rId3" imgW="2603500" imgH="457200" progId="Equation.3">
                  <p:embed/>
                </p:oleObj>
              </mc:Choice>
              <mc:Fallback>
                <p:oleObj name="Equation" r:id="rId3" imgW="2603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77" y="1301579"/>
                        <a:ext cx="4160302" cy="733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pic>
        <p:nvPicPr>
          <p:cNvPr id="4176"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0928" y="4888149"/>
            <a:ext cx="3763513" cy="146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2111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11</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LHC</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Optics: </a:t>
            </a:r>
            <a:r>
              <a:rPr lang="en-US" dirty="0" smtClean="0">
                <a:solidFill>
                  <a:srgbClr val="C00000"/>
                </a:solidFill>
                <a:sym typeface="Symbol" pitchFamily="18" charset="2"/>
              </a:rPr>
              <a:t>squeezing the beam</a:t>
            </a:r>
          </a:p>
          <a:p>
            <a:pPr lvl="1" eaLnBrk="1" hangingPunct="1"/>
            <a:endParaRPr lang="en-US" dirty="0" smtClean="0">
              <a:sym typeface="Symbol" pitchFamily="18" charset="2"/>
            </a:endParaRPr>
          </a:p>
          <a:p>
            <a:pPr lvl="1" eaLnBrk="1" hangingPunct="1"/>
            <a:r>
              <a:rPr lang="en-US" dirty="0" smtClean="0">
                <a:sym typeface="Symbol" pitchFamily="18" charset="2"/>
              </a:rPr>
              <a:t>Size of the beam in a magnetic lattice</a:t>
            </a:r>
          </a:p>
          <a:p>
            <a:pPr lvl="1" eaLnBrk="1" hangingPunct="1"/>
            <a:r>
              <a:rPr lang="en-US" dirty="0" smtClean="0">
                <a:sym typeface="Symbol" pitchFamily="18" charset="2"/>
              </a:rPr>
              <a:t>Luminosity is inverse prop to </a:t>
            </a:r>
            <a:r>
              <a:rPr lang="en-US" dirty="0" smtClean="0">
                <a:latin typeface="Symbol" pitchFamily="18" charset="2"/>
                <a:sym typeface="Symbol" pitchFamily="18" charset="2"/>
              </a:rPr>
              <a:t>e</a:t>
            </a:r>
            <a:r>
              <a:rPr lang="en-US" dirty="0" smtClean="0">
                <a:sym typeface="Symbol" pitchFamily="18" charset="2"/>
              </a:rPr>
              <a:t> and </a:t>
            </a:r>
            <a:r>
              <a:rPr lang="en-US" dirty="0" smtClean="0">
                <a:latin typeface="Symbol" pitchFamily="18" charset="2"/>
                <a:sym typeface="Symbol" pitchFamily="18" charset="2"/>
              </a:rPr>
              <a:t>b</a:t>
            </a:r>
            <a:r>
              <a:rPr lang="en-US" dirty="0" smtClean="0">
                <a:sym typeface="Symbol" pitchFamily="18" charset="2"/>
              </a:rPr>
              <a:t>*</a:t>
            </a:r>
            <a:endParaRPr lang="en-US" dirty="0">
              <a:sym typeface="Symbol" pitchFamily="18" charset="2"/>
            </a:endParaRPr>
          </a:p>
          <a:p>
            <a:pPr eaLnBrk="1" hangingPunct="1"/>
            <a:r>
              <a:rPr lang="en-US" dirty="0" smtClean="0">
                <a:sym typeface="Symbol" pitchFamily="18" charset="2"/>
              </a:rPr>
              <a:t>In the free path (no accelerator magnets) around the experiment, the </a:t>
            </a:r>
            <a:r>
              <a:rPr lang="en-US" i="1" dirty="0">
                <a:latin typeface="Symbol" pitchFamily="18" charset="2"/>
                <a:sym typeface="Symbol" pitchFamily="18" charset="2"/>
              </a:rPr>
              <a:t>b</a:t>
            </a:r>
            <a:r>
              <a:rPr lang="en-US" dirty="0" smtClean="0">
                <a:sym typeface="Symbol" pitchFamily="18" charset="2"/>
              </a:rPr>
              <a:t>* has a </a:t>
            </a:r>
          </a:p>
          <a:p>
            <a:pPr marL="0" indent="0" eaLnBrk="1" hangingPunct="1">
              <a:buNone/>
            </a:pPr>
            <a:r>
              <a:rPr lang="en-US" dirty="0">
                <a:sym typeface="Symbol" pitchFamily="18" charset="2"/>
              </a:rPr>
              <a:t> </a:t>
            </a:r>
            <a:r>
              <a:rPr lang="en-US" dirty="0" smtClean="0">
                <a:sym typeface="Symbol" pitchFamily="18" charset="2"/>
              </a:rPr>
              <a:t>   nasty dependence </a:t>
            </a:r>
          </a:p>
          <a:p>
            <a:pPr marL="0" indent="0" eaLnBrk="1" hangingPunct="1">
              <a:buNone/>
            </a:pPr>
            <a:r>
              <a:rPr lang="en-US" dirty="0" smtClean="0">
                <a:sym typeface="Symbol" pitchFamily="18" charset="2"/>
              </a:rPr>
              <a:t>    with</a:t>
            </a:r>
            <a:r>
              <a:rPr lang="en-US" i="1" dirty="0" smtClean="0">
                <a:sym typeface="Symbol" pitchFamily="18" charset="2"/>
              </a:rPr>
              <a:t> s</a:t>
            </a:r>
            <a:r>
              <a:rPr lang="en-US" dirty="0" smtClean="0">
                <a:sym typeface="Symbol" pitchFamily="18" charset="2"/>
              </a:rPr>
              <a:t> distance to IP</a:t>
            </a:r>
          </a:p>
          <a:p>
            <a:pPr eaLnBrk="1" hangingPunct="1"/>
            <a:endParaRPr lang="en-US" dirty="0">
              <a:sym typeface="Symbol" pitchFamily="18" charset="2"/>
            </a:endParaRPr>
          </a:p>
          <a:p>
            <a:pPr eaLnBrk="1" hangingPunct="1"/>
            <a:endParaRPr lang="en-US" dirty="0" smtClean="0">
              <a:sym typeface="Symbol" pitchFamily="18" charset="2"/>
            </a:endParaRPr>
          </a:p>
          <a:p>
            <a:pPr eaLnBrk="1" hangingPunct="1"/>
            <a:endParaRPr lang="en-US" dirty="0" smtClean="0">
              <a:sym typeface="Symbol" pitchFamily="18" charset="2"/>
            </a:endParaRPr>
          </a:p>
          <a:p>
            <a:pPr eaLnBrk="1" hangingPunct="1"/>
            <a:r>
              <a:rPr lang="en-US" dirty="0" smtClean="0">
                <a:sym typeface="Symbol" pitchFamily="18" charset="2"/>
              </a:rPr>
              <a:t>The limit to the squeeze is the </a:t>
            </a:r>
            <a:r>
              <a:rPr lang="en-US" dirty="0" smtClean="0">
                <a:solidFill>
                  <a:srgbClr val="C00000"/>
                </a:solidFill>
                <a:sym typeface="Symbol" pitchFamily="18" charset="2"/>
              </a:rPr>
              <a:t>magnet aperture</a:t>
            </a:r>
          </a:p>
          <a:p>
            <a:pPr lvl="1" eaLnBrk="1" hangingPunct="1"/>
            <a:r>
              <a:rPr lang="en-US" dirty="0" smtClean="0">
                <a:sym typeface="Symbol" pitchFamily="18" charset="2"/>
              </a:rPr>
              <a:t>Key word for magnets in HL LHC: not stronger but </a:t>
            </a:r>
            <a:r>
              <a:rPr lang="en-US" dirty="0" smtClean="0">
                <a:solidFill>
                  <a:srgbClr val="C00000"/>
                </a:solidFill>
                <a:sym typeface="Symbol" pitchFamily="18" charset="2"/>
              </a:rPr>
              <a:t>larger</a:t>
            </a:r>
            <a:endParaRPr lang="en-US" dirty="0">
              <a:solidFill>
                <a:srgbClr val="C00000"/>
              </a:solidFill>
              <a:sym typeface="Symbol" pitchFamily="18" charset="2"/>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extLst>
              <p:ext uri="{D42A27DB-BD31-4B8C-83A1-F6EECF244321}">
                <p14:modId xmlns:p14="http://schemas.microsoft.com/office/powerpoint/2010/main" val="1750218851"/>
              </p:ext>
            </p:extLst>
          </p:nvPr>
        </p:nvGraphicFramePr>
        <p:xfrm>
          <a:off x="4708969" y="1165099"/>
          <a:ext cx="4160302" cy="733168"/>
        </p:xfrm>
        <a:graphic>
          <a:graphicData uri="http://schemas.openxmlformats.org/presentationml/2006/ole">
            <mc:AlternateContent xmlns:mc="http://schemas.openxmlformats.org/markup-compatibility/2006">
              <mc:Choice xmlns:v="urn:schemas-microsoft-com:vml" Requires="v">
                <p:oleObj spid="_x0000_s6457" name="Equation" r:id="rId3" imgW="2603500" imgH="457200" progId="Equation.3">
                  <p:embed/>
                </p:oleObj>
              </mc:Choice>
              <mc:Fallback>
                <p:oleObj name="Equation" r:id="rId3" imgW="2603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8969" y="1165099"/>
                        <a:ext cx="4160302" cy="733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3" name="Oval 18"/>
          <p:cNvSpPr/>
          <p:nvPr/>
        </p:nvSpPr>
        <p:spPr bwMode="auto">
          <a:xfrm rot="2369397">
            <a:off x="8328630" y="1149149"/>
            <a:ext cx="517206" cy="909331"/>
          </a:xfrm>
          <a:prstGeom prst="ellipse">
            <a:avLst/>
          </a:prstGeom>
          <a:solidFill>
            <a:srgbClr val="009900">
              <a:alpha val="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t 4"/>
          <p:cNvGraphicFramePr>
            <a:graphicFrameLocks noChangeAspect="1"/>
          </p:cNvGraphicFramePr>
          <p:nvPr>
            <p:extLst>
              <p:ext uri="{D42A27DB-BD31-4B8C-83A1-F6EECF244321}">
                <p14:modId xmlns:p14="http://schemas.microsoft.com/office/powerpoint/2010/main" val="2634182999"/>
              </p:ext>
            </p:extLst>
          </p:nvPr>
        </p:nvGraphicFramePr>
        <p:xfrm>
          <a:off x="6425349" y="1941730"/>
          <a:ext cx="1697857" cy="830474"/>
        </p:xfrm>
        <a:graphic>
          <a:graphicData uri="http://schemas.openxmlformats.org/presentationml/2006/ole">
            <mc:AlternateContent xmlns:mc="http://schemas.openxmlformats.org/markup-compatibility/2006">
              <mc:Choice xmlns:v="urn:schemas-microsoft-com:vml" Requires="v">
                <p:oleObj spid="_x0000_s6458" name="Équation" r:id="rId5" imgW="977476" imgH="482391" progId="Equation.3">
                  <p:embed/>
                </p:oleObj>
              </mc:Choice>
              <mc:Fallback>
                <p:oleObj name="Équation" r:id="rId5" imgW="977476"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349" y="1941730"/>
                        <a:ext cx="1697857" cy="830474"/>
                      </a:xfrm>
                      <a:prstGeom prst="rect">
                        <a:avLst/>
                      </a:prstGeom>
                      <a:noFill/>
                    </p:spPr>
                  </p:pic>
                </p:oleObj>
              </mc:Fallback>
            </mc:AlternateContent>
          </a:graphicData>
        </a:graphic>
      </p:graphicFrame>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7" name="Objet 6"/>
          <p:cNvGraphicFramePr>
            <a:graphicFrameLocks noChangeAspect="1"/>
          </p:cNvGraphicFramePr>
          <p:nvPr>
            <p:extLst>
              <p:ext uri="{D42A27DB-BD31-4B8C-83A1-F6EECF244321}">
                <p14:modId xmlns:p14="http://schemas.microsoft.com/office/powerpoint/2010/main" val="4187805457"/>
              </p:ext>
            </p:extLst>
          </p:nvPr>
        </p:nvGraphicFramePr>
        <p:xfrm>
          <a:off x="863221" y="4812760"/>
          <a:ext cx="2284413" cy="771525"/>
        </p:xfrm>
        <a:graphic>
          <a:graphicData uri="http://schemas.openxmlformats.org/presentationml/2006/ole">
            <mc:AlternateContent xmlns:mc="http://schemas.openxmlformats.org/markup-compatibility/2006">
              <mc:Choice xmlns:v="urn:schemas-microsoft-com:vml" Requires="v">
                <p:oleObj spid="_x0000_s6459" name="Équation" r:id="rId7" imgW="1320480" imgH="444240" progId="Equation.3">
                  <p:embed/>
                </p:oleObj>
              </mc:Choice>
              <mc:Fallback>
                <p:oleObj name="Équation" r:id="rId7" imgW="1320480" imgH="444240" progId="Equation.3">
                  <p:embed/>
                  <p:pic>
                    <p:nvPicPr>
                      <p:cNvPr id="0" name=""/>
                      <p:cNvPicPr>
                        <a:picLocks noChangeAspect="1" noChangeArrowheads="1"/>
                      </p:cNvPicPr>
                      <p:nvPr/>
                    </p:nvPicPr>
                    <p:blipFill>
                      <a:blip r:embed="rId8"/>
                      <a:srcRect/>
                      <a:stretch>
                        <a:fillRect/>
                      </a:stretch>
                    </p:blipFill>
                    <p:spPr bwMode="auto">
                      <a:xfrm>
                        <a:off x="863221" y="4812760"/>
                        <a:ext cx="2284413" cy="771525"/>
                      </a:xfrm>
                      <a:prstGeom prst="rect">
                        <a:avLst/>
                      </a:prstGeom>
                      <a:noFill/>
                    </p:spPr>
                  </p:pic>
                </p:oleObj>
              </mc:Fallback>
            </mc:AlternateContent>
          </a:graphicData>
        </a:graphic>
      </p:graphicFrame>
      <p:pic>
        <p:nvPicPr>
          <p:cNvPr id="17" name="Picture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0610" y="3193577"/>
            <a:ext cx="4989755" cy="252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270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12</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LHC</a:t>
            </a:r>
          </a:p>
        </p:txBody>
      </p:sp>
      <p:sp>
        <p:nvSpPr>
          <p:cNvPr id="28676" name="Rectangle 3"/>
          <p:cNvSpPr>
            <a:spLocks noGrp="1" noChangeArrowheads="1"/>
          </p:cNvSpPr>
          <p:nvPr>
            <p:ph type="body" idx="1"/>
          </p:nvPr>
        </p:nvSpPr>
        <p:spPr/>
        <p:txBody>
          <a:bodyPr/>
          <a:lstStyle/>
          <a:p>
            <a:pPr eaLnBrk="1" hangingPunct="1"/>
            <a:r>
              <a:rPr lang="en-US" dirty="0" smtClean="0">
                <a:sym typeface="Symbol" pitchFamily="18" charset="2"/>
              </a:rPr>
              <a:t>Optics: squeezing the beam</a:t>
            </a:r>
          </a:p>
          <a:p>
            <a:pPr lvl="1" eaLnBrk="1" hangingPunct="1"/>
            <a:endParaRPr lang="en-US" dirty="0" smtClean="0">
              <a:sym typeface="Symbol" pitchFamily="18" charset="2"/>
            </a:endParaRPr>
          </a:p>
          <a:p>
            <a:pPr lvl="1" eaLnBrk="1" hangingPunct="1"/>
            <a:r>
              <a:rPr lang="en-US" dirty="0" smtClean="0">
                <a:sym typeface="Symbol" pitchFamily="18" charset="2"/>
              </a:rPr>
              <a:t>Size of the beam in a magnetic lattice</a:t>
            </a:r>
          </a:p>
          <a:p>
            <a:pPr lvl="1" eaLnBrk="1" hangingPunct="1"/>
            <a:endParaRPr lang="en-US" dirty="0">
              <a:sym typeface="Symbol" pitchFamily="18" charset="2"/>
            </a:endParaRPr>
          </a:p>
          <a:p>
            <a:pPr eaLnBrk="1" hangingPunct="1"/>
            <a:r>
              <a:rPr lang="en-US" dirty="0" smtClean="0">
                <a:sym typeface="Symbol" pitchFamily="18" charset="2"/>
              </a:rPr>
              <a:t>LHC was </a:t>
            </a:r>
            <a:r>
              <a:rPr lang="en-US" dirty="0" smtClean="0">
                <a:solidFill>
                  <a:srgbClr val="C00000"/>
                </a:solidFill>
                <a:sym typeface="Symbol" pitchFamily="18" charset="2"/>
              </a:rPr>
              <a:t>designed to reach </a:t>
            </a:r>
            <a:r>
              <a:rPr lang="en-US" i="1" dirty="0">
                <a:solidFill>
                  <a:srgbClr val="C00000"/>
                </a:solidFill>
                <a:latin typeface="Symbol" pitchFamily="18" charset="2"/>
                <a:sym typeface="Symbol" pitchFamily="18" charset="2"/>
              </a:rPr>
              <a:t>b</a:t>
            </a:r>
            <a:r>
              <a:rPr lang="en-US" dirty="0">
                <a:solidFill>
                  <a:srgbClr val="C00000"/>
                </a:solidFill>
                <a:sym typeface="Symbol" pitchFamily="18" charset="2"/>
              </a:rPr>
              <a:t>* </a:t>
            </a:r>
            <a:r>
              <a:rPr lang="en-US" dirty="0" smtClean="0">
                <a:solidFill>
                  <a:srgbClr val="C00000"/>
                </a:solidFill>
                <a:sym typeface="Symbol" pitchFamily="18" charset="2"/>
              </a:rPr>
              <a:t>= 50 cm  </a:t>
            </a:r>
            <a:r>
              <a:rPr lang="en-US" dirty="0" smtClean="0">
                <a:sym typeface="Symbol" pitchFamily="18" charset="2"/>
              </a:rPr>
              <a:t>with 70 mm aperture IR quads</a:t>
            </a:r>
          </a:p>
          <a:p>
            <a:pPr lvl="1" eaLnBrk="1" hangingPunct="1"/>
            <a:r>
              <a:rPr lang="en-US" dirty="0" smtClean="0">
                <a:sym typeface="Symbol" pitchFamily="18" charset="2"/>
              </a:rPr>
              <a:t>This aperture had no margin  - when beam screen was added, one had to lower the target </a:t>
            </a:r>
            <a:r>
              <a:rPr lang="en-US" i="1" dirty="0">
                <a:latin typeface="Symbol" pitchFamily="18" charset="2"/>
                <a:sym typeface="Symbol" pitchFamily="18" charset="2"/>
              </a:rPr>
              <a:t>b</a:t>
            </a:r>
            <a:r>
              <a:rPr lang="en-US" dirty="0">
                <a:sym typeface="Symbol" pitchFamily="18" charset="2"/>
              </a:rPr>
              <a:t>* = </a:t>
            </a:r>
            <a:r>
              <a:rPr lang="en-US" dirty="0" smtClean="0">
                <a:sym typeface="Symbol" pitchFamily="18" charset="2"/>
              </a:rPr>
              <a:t>55 </a:t>
            </a:r>
            <a:r>
              <a:rPr lang="en-US" dirty="0">
                <a:sym typeface="Symbol" pitchFamily="18" charset="2"/>
              </a:rPr>
              <a:t>cm </a:t>
            </a:r>
            <a:r>
              <a:rPr lang="en-US" sz="1600" dirty="0" smtClean="0">
                <a:sym typeface="Symbol" pitchFamily="18" charset="2"/>
              </a:rPr>
              <a:t>(and recover L=10</a:t>
            </a:r>
            <a:r>
              <a:rPr lang="en-US" sz="1600" baseline="30000" dirty="0" smtClean="0">
                <a:sym typeface="Symbol" pitchFamily="18" charset="2"/>
              </a:rPr>
              <a:t>34</a:t>
            </a:r>
            <a:r>
              <a:rPr lang="en-US" sz="1600" dirty="0" smtClean="0">
                <a:sym typeface="Symbol" pitchFamily="18" charset="2"/>
              </a:rPr>
              <a:t> by slightly increasing bunch intensity from 10</a:t>
            </a:r>
            <a:r>
              <a:rPr lang="en-US" sz="1600" baseline="30000" dirty="0" smtClean="0">
                <a:sym typeface="Symbol" pitchFamily="18" charset="2"/>
              </a:rPr>
              <a:t>11 </a:t>
            </a:r>
            <a:r>
              <a:rPr lang="en-US" sz="1600" dirty="0">
                <a:sym typeface="Symbol" pitchFamily="18" charset="2"/>
              </a:rPr>
              <a:t> </a:t>
            </a:r>
            <a:r>
              <a:rPr lang="en-US" sz="1600" dirty="0" smtClean="0">
                <a:sym typeface="Symbol" pitchFamily="18" charset="2"/>
              </a:rPr>
              <a:t>to 1.15</a:t>
            </a:r>
            <a:r>
              <a:rPr lang="en-US" sz="1600" dirty="0">
                <a:sym typeface="Symbol"/>
              </a:rPr>
              <a:t> </a:t>
            </a:r>
            <a:r>
              <a:rPr lang="en-US" sz="1600" dirty="0" smtClean="0">
                <a:sym typeface="Symbol"/>
              </a:rPr>
              <a:t> </a:t>
            </a:r>
            <a:r>
              <a:rPr lang="en-US" sz="1600" dirty="0" smtClean="0">
                <a:sym typeface="Symbol" pitchFamily="18" charset="2"/>
              </a:rPr>
              <a:t>10</a:t>
            </a:r>
            <a:r>
              <a:rPr lang="en-US" sz="1600" baseline="30000" dirty="0" smtClean="0">
                <a:sym typeface="Symbol" pitchFamily="18" charset="2"/>
              </a:rPr>
              <a:t>11</a:t>
            </a:r>
            <a:r>
              <a:rPr lang="en-US" sz="1600" dirty="0" smtClean="0">
                <a:sym typeface="Symbol"/>
              </a:rPr>
              <a:t>)</a:t>
            </a:r>
            <a:endParaRPr lang="en-US" sz="1600" baseline="30000" dirty="0" smtClean="0">
              <a:sym typeface="Symbol" pitchFamily="18" charset="2"/>
            </a:endParaRPr>
          </a:p>
          <a:p>
            <a:pPr eaLnBrk="1" hangingPunct="1"/>
            <a:endParaRPr lang="en-US" dirty="0" smtClean="0">
              <a:sym typeface="Symbol" pitchFamily="18" charset="2"/>
            </a:endParaRPr>
          </a:p>
          <a:p>
            <a:pPr eaLnBrk="1" hangingPunct="1"/>
            <a:r>
              <a:rPr lang="en-US" dirty="0" smtClean="0">
                <a:sym typeface="Symbol" pitchFamily="18" charset="2"/>
              </a:rPr>
              <a:t>Today, less energy </a:t>
            </a:r>
            <a:r>
              <a:rPr lang="en-US" dirty="0" smtClean="0">
                <a:sym typeface="Symbol"/>
              </a:rPr>
              <a:t> larger beam</a:t>
            </a:r>
            <a:r>
              <a:rPr lang="en-US" dirty="0">
                <a:sym typeface="Symbol" pitchFamily="18" charset="2"/>
              </a:rPr>
              <a:t> </a:t>
            </a:r>
            <a:r>
              <a:rPr lang="en-US" dirty="0">
                <a:sym typeface="Symbol"/>
              </a:rPr>
              <a:t> </a:t>
            </a:r>
            <a:r>
              <a:rPr lang="en-US" dirty="0" smtClean="0">
                <a:sym typeface="Symbol"/>
              </a:rPr>
              <a:t>higher </a:t>
            </a:r>
            <a:r>
              <a:rPr lang="en-US" i="1" dirty="0">
                <a:latin typeface="Symbol" pitchFamily="18" charset="2"/>
                <a:sym typeface="Symbol" pitchFamily="18" charset="2"/>
              </a:rPr>
              <a:t>b</a:t>
            </a:r>
            <a:r>
              <a:rPr lang="en-US" dirty="0" smtClean="0">
                <a:sym typeface="Symbol" pitchFamily="18" charset="2"/>
              </a:rPr>
              <a:t>*</a:t>
            </a:r>
          </a:p>
          <a:p>
            <a:pPr lvl="1" eaLnBrk="1" hangingPunct="1"/>
            <a:r>
              <a:rPr lang="en-US" dirty="0" smtClean="0">
                <a:sym typeface="Symbol" pitchFamily="18" charset="2"/>
              </a:rPr>
              <a:t>But lower </a:t>
            </a:r>
            <a:r>
              <a:rPr lang="en-US" dirty="0" err="1" smtClean="0">
                <a:sym typeface="Symbol" pitchFamily="18" charset="2"/>
              </a:rPr>
              <a:t>emittance</a:t>
            </a:r>
            <a:endParaRPr lang="en-US" dirty="0" smtClean="0">
              <a:sym typeface="Symbol" pitchFamily="18" charset="2"/>
            </a:endParaRPr>
          </a:p>
          <a:p>
            <a:pPr lvl="1" eaLnBrk="1" hangingPunct="1"/>
            <a:r>
              <a:rPr lang="en-US" dirty="0" smtClean="0">
                <a:sym typeface="Symbol" pitchFamily="18" charset="2"/>
              </a:rPr>
              <a:t>So at the end we are already at 60 cm</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nvGraphicFramePr>
        <p:xfrm>
          <a:off x="4654377" y="1301579"/>
          <a:ext cx="4160302" cy="733168"/>
        </p:xfrm>
        <a:graphic>
          <a:graphicData uri="http://schemas.openxmlformats.org/presentationml/2006/ole">
            <mc:AlternateContent xmlns:mc="http://schemas.openxmlformats.org/markup-compatibility/2006">
              <mc:Choice xmlns:v="urn:schemas-microsoft-com:vml" Requires="v">
                <p:oleObj spid="_x0000_s7376" name="Equation" r:id="rId3" imgW="2603500" imgH="457200" progId="Equation.3">
                  <p:embed/>
                </p:oleObj>
              </mc:Choice>
              <mc:Fallback>
                <p:oleObj name="Equation" r:id="rId3" imgW="2603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77" y="1301579"/>
                        <a:ext cx="4160302" cy="733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3" name="Oval 18"/>
          <p:cNvSpPr/>
          <p:nvPr/>
        </p:nvSpPr>
        <p:spPr bwMode="auto">
          <a:xfrm rot="2369397">
            <a:off x="8246742" y="1285629"/>
            <a:ext cx="517206" cy="909331"/>
          </a:xfrm>
          <a:prstGeom prst="ellipse">
            <a:avLst/>
          </a:prstGeom>
          <a:solidFill>
            <a:srgbClr val="009900">
              <a:alpha val="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t 4"/>
          <p:cNvGraphicFramePr>
            <a:graphicFrameLocks noChangeAspect="1"/>
          </p:cNvGraphicFramePr>
          <p:nvPr>
            <p:extLst>
              <p:ext uri="{D42A27DB-BD31-4B8C-83A1-F6EECF244321}">
                <p14:modId xmlns:p14="http://schemas.microsoft.com/office/powerpoint/2010/main" val="1594198308"/>
              </p:ext>
            </p:extLst>
          </p:nvPr>
        </p:nvGraphicFramePr>
        <p:xfrm>
          <a:off x="6247925" y="2050914"/>
          <a:ext cx="1697857" cy="830474"/>
        </p:xfrm>
        <a:graphic>
          <a:graphicData uri="http://schemas.openxmlformats.org/presentationml/2006/ole">
            <mc:AlternateContent xmlns:mc="http://schemas.openxmlformats.org/markup-compatibility/2006">
              <mc:Choice xmlns:v="urn:schemas-microsoft-com:vml" Requires="v">
                <p:oleObj spid="_x0000_s7377" name="Équation" r:id="rId5" imgW="977476" imgH="482391" progId="Equation.3">
                  <p:embed/>
                </p:oleObj>
              </mc:Choice>
              <mc:Fallback>
                <p:oleObj name="Équation" r:id="rId5" imgW="977476"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7925" y="2050914"/>
                        <a:ext cx="1697857" cy="830474"/>
                      </a:xfrm>
                      <a:prstGeom prst="rect">
                        <a:avLst/>
                      </a:prstGeom>
                      <a:noFill/>
                    </p:spPr>
                  </p:pic>
                </p:oleObj>
              </mc:Fallback>
            </mc:AlternateContent>
          </a:graphicData>
        </a:graphic>
      </p:graphicFrame>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271"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6526" y="5430584"/>
            <a:ext cx="3250868" cy="986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159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6">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6">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13</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a:t>
            </a:r>
            <a:r>
              <a:rPr lang="en-US" dirty="0" err="1" smtClean="0"/>
              <a:t>INJEctORS</a:t>
            </a:r>
            <a:endParaRPr lang="en-US" dirty="0" smtClean="0"/>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The </a:t>
            </a:r>
            <a:r>
              <a:rPr lang="en-US" dirty="0" smtClean="0">
                <a:solidFill>
                  <a:srgbClr val="C00000"/>
                </a:solidFill>
                <a:sym typeface="Symbol" pitchFamily="18" charset="2"/>
              </a:rPr>
              <a:t>injector chain limits</a:t>
            </a:r>
          </a:p>
          <a:p>
            <a:pPr lvl="1" eaLnBrk="1" hangingPunct="1"/>
            <a:r>
              <a:rPr lang="en-US" dirty="0" err="1" smtClean="0">
                <a:sym typeface="Symbol" pitchFamily="18" charset="2"/>
              </a:rPr>
              <a:t>Emittance</a:t>
            </a:r>
            <a:r>
              <a:rPr lang="en-US" dirty="0" smtClean="0">
                <a:sym typeface="Symbol" pitchFamily="18" charset="2"/>
              </a:rPr>
              <a:t>  </a:t>
            </a:r>
            <a:r>
              <a:rPr lang="en-US" i="1" dirty="0" smtClean="0">
                <a:latin typeface="Symbol" pitchFamily="18" charset="2"/>
                <a:sym typeface="Symbol" pitchFamily="18" charset="2"/>
              </a:rPr>
              <a:t>e</a:t>
            </a:r>
            <a:r>
              <a:rPr lang="en-US" i="1" baseline="-25000" dirty="0" smtClean="0">
                <a:sym typeface="Symbol" pitchFamily="18" charset="2"/>
              </a:rPr>
              <a:t>n</a:t>
            </a:r>
            <a:r>
              <a:rPr lang="en-US" dirty="0" smtClean="0">
                <a:sym typeface="Symbol" pitchFamily="18" charset="2"/>
              </a:rPr>
              <a:t> </a:t>
            </a:r>
            <a:r>
              <a:rPr lang="en-US" dirty="0" err="1" smtClean="0">
                <a:sym typeface="Symbol" pitchFamily="18" charset="2"/>
              </a:rPr>
              <a:t>vs</a:t>
            </a:r>
            <a:r>
              <a:rPr lang="en-US" dirty="0" smtClean="0">
                <a:sym typeface="Symbol" pitchFamily="18" charset="2"/>
              </a:rPr>
              <a:t> </a:t>
            </a:r>
            <a:r>
              <a:rPr lang="en-US" dirty="0" smtClean="0">
                <a:sym typeface="Symbol"/>
              </a:rPr>
              <a:t> intensity </a:t>
            </a:r>
            <a:r>
              <a:rPr lang="en-US" i="1" dirty="0" err="1" smtClean="0">
                <a:sym typeface="Symbol"/>
              </a:rPr>
              <a:t>N</a:t>
            </a:r>
            <a:r>
              <a:rPr lang="en-US" i="1" baseline="-25000" dirty="0" err="1" smtClean="0">
                <a:sym typeface="Symbol"/>
              </a:rPr>
              <a:t>b</a:t>
            </a:r>
            <a:endParaRPr lang="en-US" i="1" baseline="-25000" dirty="0" smtClean="0">
              <a:sym typeface="Symbol" pitchFamily="18" charset="2"/>
            </a:endParaRPr>
          </a:p>
          <a:p>
            <a:pPr lvl="1" eaLnBrk="1" hangingPunct="1"/>
            <a:r>
              <a:rPr lang="en-US" dirty="0" smtClean="0">
                <a:sym typeface="Symbol" pitchFamily="18" charset="2"/>
              </a:rPr>
              <a:t>This relation also depends on the bunch spacing </a:t>
            </a:r>
            <a:r>
              <a:rPr lang="en-US" i="1" dirty="0" err="1" smtClean="0">
                <a:sym typeface="Symbol"/>
              </a:rPr>
              <a:t>n</a:t>
            </a:r>
            <a:r>
              <a:rPr lang="en-US" i="1" baseline="-25000" dirty="0" err="1" smtClean="0">
                <a:sym typeface="Symbol"/>
              </a:rPr>
              <a:t>b</a:t>
            </a:r>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smtClean="0">
              <a:sym typeface="Symbol" pitchFamily="18" charset="2"/>
            </a:endParaRPr>
          </a:p>
          <a:p>
            <a:pPr eaLnBrk="1" hangingPunct="1"/>
            <a:endParaRPr lang="en-US" dirty="0" smtClean="0">
              <a:sym typeface="Symbol" pitchFamily="18" charset="2"/>
            </a:endParaRPr>
          </a:p>
          <a:p>
            <a:pPr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r>
              <a:rPr lang="en-US" dirty="0" smtClean="0">
                <a:sym typeface="Symbol" pitchFamily="18" charset="2"/>
              </a:rPr>
              <a:t>Surprise: very low </a:t>
            </a:r>
            <a:r>
              <a:rPr lang="en-US" dirty="0" err="1" smtClean="0">
                <a:sym typeface="Symbol" pitchFamily="18" charset="2"/>
              </a:rPr>
              <a:t>emittance</a:t>
            </a:r>
            <a:r>
              <a:rPr lang="en-US" dirty="0" smtClean="0">
                <a:sym typeface="Symbol" pitchFamily="18" charset="2"/>
              </a:rPr>
              <a:t> with high intensities at 50 ns</a:t>
            </a:r>
          </a:p>
          <a:p>
            <a:pPr eaLnBrk="1" hangingPunct="1"/>
            <a:r>
              <a:rPr lang="en-US" dirty="0" smtClean="0">
                <a:sym typeface="Symbol" pitchFamily="18" charset="2"/>
              </a:rPr>
              <a:t>Pushing up these limits is the aim of the injector upgrade</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nvGraphicFramePr>
        <p:xfrm>
          <a:off x="4654377" y="1301579"/>
          <a:ext cx="4160302" cy="733168"/>
        </p:xfrm>
        <a:graphic>
          <a:graphicData uri="http://schemas.openxmlformats.org/presentationml/2006/ole">
            <mc:AlternateContent xmlns:mc="http://schemas.openxmlformats.org/markup-compatibility/2006">
              <mc:Choice xmlns:v="urn:schemas-microsoft-com:vml" Requires="v">
                <p:oleObj spid="_x0000_s5237" name="Equation" r:id="rId3" imgW="2603500" imgH="457200" progId="Equation.3">
                  <p:embed/>
                </p:oleObj>
              </mc:Choice>
              <mc:Fallback>
                <p:oleObj name="Equation" r:id="rId3" imgW="2603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77" y="1301579"/>
                        <a:ext cx="4160302" cy="733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3" name="Oval 18"/>
          <p:cNvSpPr/>
          <p:nvPr/>
        </p:nvSpPr>
        <p:spPr bwMode="auto">
          <a:xfrm rot="17419407">
            <a:off x="7564354" y="1285629"/>
            <a:ext cx="517206" cy="909331"/>
          </a:xfrm>
          <a:prstGeom prst="ellipse">
            <a:avLst/>
          </a:prstGeom>
          <a:solidFill>
            <a:srgbClr val="009900">
              <a:alpha val="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ZoneTexte 14"/>
          <p:cNvSpPr txBox="1"/>
          <p:nvPr/>
        </p:nvSpPr>
        <p:spPr>
          <a:xfrm>
            <a:off x="1996615" y="5540684"/>
            <a:ext cx="5150769" cy="276999"/>
          </a:xfrm>
          <a:prstGeom prst="rect">
            <a:avLst/>
          </a:prstGeom>
          <a:noFill/>
        </p:spPr>
        <p:txBody>
          <a:bodyPr wrap="none" rtlCol="0">
            <a:spAutoFit/>
          </a:bodyPr>
          <a:lstStyle/>
          <a:p>
            <a:r>
              <a:rPr lang="fr-CH" sz="1200" dirty="0" err="1" smtClean="0"/>
              <a:t>Limits</a:t>
            </a:r>
            <a:r>
              <a:rPr lang="fr-CH" sz="1200" dirty="0" smtClean="0"/>
              <a:t> </a:t>
            </a:r>
            <a:r>
              <a:rPr lang="fr-CH" sz="1200" dirty="0" err="1" smtClean="0"/>
              <a:t>imposed</a:t>
            </a:r>
            <a:r>
              <a:rPr lang="fr-CH" sz="1200" dirty="0" smtClean="0"/>
              <a:t> by the </a:t>
            </a:r>
            <a:r>
              <a:rPr lang="fr-CH" sz="1200" dirty="0" err="1" smtClean="0"/>
              <a:t>injectors</a:t>
            </a:r>
            <a:r>
              <a:rPr lang="fr-CH" sz="1200" dirty="0" smtClean="0"/>
              <a:t> to the LHC </a:t>
            </a:r>
            <a:r>
              <a:rPr lang="fr-CH" sz="1200" dirty="0" err="1" smtClean="0"/>
              <a:t>beam</a:t>
            </a:r>
            <a:r>
              <a:rPr lang="fr-CH" sz="1200" dirty="0" smtClean="0"/>
              <a:t> </a:t>
            </a:r>
            <a:r>
              <a:rPr lang="fr-CH" sz="1200" dirty="0" smtClean="0">
                <a:solidFill>
                  <a:srgbClr val="009900"/>
                </a:solidFill>
              </a:rPr>
              <a:t>[R. </a:t>
            </a:r>
            <a:r>
              <a:rPr lang="fr-CH" sz="1200" dirty="0" err="1" smtClean="0">
                <a:solidFill>
                  <a:srgbClr val="009900"/>
                </a:solidFill>
              </a:rPr>
              <a:t>Garoby</a:t>
            </a:r>
            <a:r>
              <a:rPr lang="fr-CH" sz="1200" dirty="0" smtClean="0">
                <a:solidFill>
                  <a:srgbClr val="009900"/>
                </a:solidFill>
              </a:rPr>
              <a:t>, IPAC 2012]</a:t>
            </a:r>
            <a:endParaRPr lang="en-GB" sz="1200" dirty="0">
              <a:solidFill>
                <a:srgbClr val="009900"/>
              </a:solidFill>
            </a:endParaRPr>
          </a:p>
        </p:txBody>
      </p:sp>
      <p:grpSp>
        <p:nvGrpSpPr>
          <p:cNvPr id="5" name="Groupe 4"/>
          <p:cNvGrpSpPr/>
          <p:nvPr/>
        </p:nvGrpSpPr>
        <p:grpSpPr>
          <a:xfrm>
            <a:off x="519713" y="2442951"/>
            <a:ext cx="3863971" cy="2972049"/>
            <a:chOff x="519713" y="2442951"/>
            <a:chExt cx="3863971" cy="2972049"/>
          </a:xfrm>
        </p:grpSpPr>
        <p:grpSp>
          <p:nvGrpSpPr>
            <p:cNvPr id="18" name="Groupe 17"/>
            <p:cNvGrpSpPr/>
            <p:nvPr/>
          </p:nvGrpSpPr>
          <p:grpSpPr>
            <a:xfrm>
              <a:off x="519713" y="2442951"/>
              <a:ext cx="3863971" cy="2972049"/>
              <a:chOff x="452428" y="2497999"/>
              <a:chExt cx="4581525" cy="3867150"/>
            </a:xfrm>
          </p:grpSpPr>
          <p:pic>
            <p:nvPicPr>
              <p:cNvPr id="19" name="Picture 1"/>
              <p:cNvPicPr>
                <a:picLocks noChangeAspect="1" noChangeArrowheads="1"/>
              </p:cNvPicPr>
              <p:nvPr/>
            </p:nvPicPr>
            <p:blipFill>
              <a:blip r:embed="rId5" cstate="print"/>
              <a:srcRect/>
              <a:stretch>
                <a:fillRect/>
              </a:stretch>
            </p:blipFill>
            <p:spPr bwMode="auto">
              <a:xfrm>
                <a:off x="452428" y="2497999"/>
                <a:ext cx="4581525" cy="3867150"/>
              </a:xfrm>
              <a:prstGeom prst="rect">
                <a:avLst/>
              </a:prstGeom>
              <a:noFill/>
              <a:ln w="9525">
                <a:noFill/>
                <a:miter lim="800000"/>
                <a:headEnd/>
                <a:tailEnd/>
              </a:ln>
              <a:effectLst/>
            </p:spPr>
          </p:pic>
          <p:cxnSp>
            <p:nvCxnSpPr>
              <p:cNvPr id="20" name="Straight Arrow Connector 9"/>
              <p:cNvCxnSpPr/>
              <p:nvPr/>
            </p:nvCxnSpPr>
            <p:spPr>
              <a:xfrm>
                <a:off x="2771326" y="3533171"/>
                <a:ext cx="28803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14"/>
              <p:cNvCxnSpPr/>
              <p:nvPr/>
            </p:nvCxnSpPr>
            <p:spPr>
              <a:xfrm rot="463146" flipV="1">
                <a:off x="1188753" y="2799483"/>
                <a:ext cx="1849902" cy="3214468"/>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15"/>
              <p:cNvSpPr txBox="1"/>
              <p:nvPr/>
            </p:nvSpPr>
            <p:spPr>
              <a:xfrm rot="18483526">
                <a:off x="604932" y="4452827"/>
                <a:ext cx="2398862" cy="276999"/>
              </a:xfrm>
              <a:prstGeom prst="rect">
                <a:avLst/>
              </a:prstGeom>
              <a:noFill/>
            </p:spPr>
            <p:txBody>
              <a:bodyPr wrap="none" rtlCol="0">
                <a:spAutoFit/>
              </a:bodyPr>
              <a:lstStyle/>
              <a:p>
                <a:r>
                  <a:rPr lang="fr-CH" sz="1200" dirty="0" smtClean="0">
                    <a:solidFill>
                      <a:srgbClr val="00B050"/>
                    </a:solidFill>
                    <a:latin typeface="Times New Roman" pitchFamily="18" charset="0"/>
                    <a:cs typeface="Times New Roman" pitchFamily="18" charset="0"/>
                  </a:rPr>
                  <a:t>PSB </a:t>
                </a:r>
                <a:r>
                  <a:rPr lang="fr-CH" sz="1200" dirty="0" err="1" smtClean="0">
                    <a:solidFill>
                      <a:srgbClr val="00B050"/>
                    </a:solidFill>
                    <a:latin typeface="Times New Roman" pitchFamily="18" charset="0"/>
                    <a:cs typeface="Times New Roman" pitchFamily="18" charset="0"/>
                  </a:rPr>
                  <a:t>space</a:t>
                </a:r>
                <a:r>
                  <a:rPr lang="fr-CH" sz="1200" dirty="0" smtClean="0">
                    <a:solidFill>
                      <a:srgbClr val="00B050"/>
                    </a:solidFill>
                    <a:latin typeface="Times New Roman" pitchFamily="18" charset="0"/>
                    <a:cs typeface="Times New Roman" pitchFamily="18" charset="0"/>
                  </a:rPr>
                  <a:t> charge </a:t>
                </a:r>
                <a:r>
                  <a:rPr lang="fr-CH" sz="1200" dirty="0" err="1" smtClean="0">
                    <a:solidFill>
                      <a:srgbClr val="00B050"/>
                    </a:solidFill>
                    <a:latin typeface="Times New Roman" pitchFamily="18" charset="0"/>
                    <a:cs typeface="Times New Roman" pitchFamily="18" charset="0"/>
                  </a:rPr>
                  <a:t>limit</a:t>
                </a:r>
                <a:r>
                  <a:rPr lang="fr-CH" sz="1200" dirty="0" smtClean="0">
                    <a:solidFill>
                      <a:srgbClr val="00B050"/>
                    </a:solidFill>
                    <a:latin typeface="Times New Roman" pitchFamily="18" charset="0"/>
                    <a:cs typeface="Times New Roman" pitchFamily="18" charset="0"/>
                  </a:rPr>
                  <a:t> </a:t>
                </a:r>
                <a:r>
                  <a:rPr lang="fr-CH" sz="1200" dirty="0" err="1" smtClean="0">
                    <a:solidFill>
                      <a:srgbClr val="00B050"/>
                    </a:solidFill>
                    <a:latin typeface="Times New Roman" pitchFamily="18" charset="0"/>
                    <a:cs typeface="Times New Roman" pitchFamily="18" charset="0"/>
                  </a:rPr>
                  <a:t>with</a:t>
                </a:r>
                <a:r>
                  <a:rPr lang="fr-CH" sz="1200" dirty="0" smtClean="0">
                    <a:solidFill>
                      <a:srgbClr val="00B050"/>
                    </a:solidFill>
                    <a:latin typeface="Times New Roman" pitchFamily="18" charset="0"/>
                    <a:cs typeface="Times New Roman" pitchFamily="18" charset="0"/>
                  </a:rPr>
                  <a:t> Linac2</a:t>
                </a:r>
                <a:endParaRPr lang="en-GB" sz="1200" dirty="0">
                  <a:solidFill>
                    <a:srgbClr val="00B050"/>
                  </a:solidFill>
                  <a:latin typeface="Times New Roman" pitchFamily="18" charset="0"/>
                  <a:cs typeface="Times New Roman" pitchFamily="18" charset="0"/>
                </a:endParaRPr>
              </a:p>
            </p:txBody>
          </p:sp>
        </p:grpSp>
        <p:sp>
          <p:nvSpPr>
            <p:cNvPr id="2" name="Étoile à 5 branches 1"/>
            <p:cNvSpPr/>
            <p:nvPr/>
          </p:nvSpPr>
          <p:spPr bwMode="auto">
            <a:xfrm>
              <a:off x="1797969" y="3349201"/>
              <a:ext cx="285845" cy="25380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3" name="ZoneTexte 2"/>
            <p:cNvSpPr txBox="1"/>
            <p:nvPr/>
          </p:nvSpPr>
          <p:spPr>
            <a:xfrm>
              <a:off x="1423577" y="3069242"/>
              <a:ext cx="660237" cy="338554"/>
            </a:xfrm>
            <a:prstGeom prst="rect">
              <a:avLst/>
            </a:prstGeom>
            <a:noFill/>
          </p:spPr>
          <p:txBody>
            <a:bodyPr wrap="square" rtlCol="0">
              <a:spAutoFit/>
            </a:bodyPr>
            <a:lstStyle/>
            <a:p>
              <a:r>
                <a:rPr lang="fr-CH" sz="1600" dirty="0" smtClean="0">
                  <a:solidFill>
                    <a:srgbClr val="FF0000"/>
                  </a:solidFill>
                </a:rPr>
                <a:t>2012</a:t>
              </a:r>
              <a:endParaRPr lang="en-GB" sz="1600" dirty="0">
                <a:solidFill>
                  <a:srgbClr val="FF0000"/>
                </a:solidFill>
              </a:endParaRPr>
            </a:p>
          </p:txBody>
        </p:sp>
      </p:grpSp>
      <p:grpSp>
        <p:nvGrpSpPr>
          <p:cNvPr id="25" name="Groupe 24"/>
          <p:cNvGrpSpPr/>
          <p:nvPr/>
        </p:nvGrpSpPr>
        <p:grpSpPr>
          <a:xfrm>
            <a:off x="4981787" y="2423847"/>
            <a:ext cx="3357350" cy="2972049"/>
            <a:chOff x="535470" y="2461885"/>
            <a:chExt cx="4581525" cy="3848100"/>
          </a:xfrm>
        </p:grpSpPr>
        <p:pic>
          <p:nvPicPr>
            <p:cNvPr id="26" name="Picture 1"/>
            <p:cNvPicPr>
              <a:picLocks noChangeAspect="1" noChangeArrowheads="1"/>
            </p:cNvPicPr>
            <p:nvPr/>
          </p:nvPicPr>
          <p:blipFill>
            <a:blip r:embed="rId6" cstate="print"/>
            <a:srcRect/>
            <a:stretch>
              <a:fillRect/>
            </a:stretch>
          </p:blipFill>
          <p:spPr bwMode="auto">
            <a:xfrm>
              <a:off x="535470" y="2461885"/>
              <a:ext cx="4581525" cy="3848100"/>
            </a:xfrm>
            <a:prstGeom prst="rect">
              <a:avLst/>
            </a:prstGeom>
            <a:noFill/>
            <a:ln w="9525">
              <a:noFill/>
              <a:miter lim="800000"/>
              <a:headEnd/>
              <a:tailEnd/>
            </a:ln>
            <a:effectLst/>
          </p:spPr>
        </p:pic>
        <p:cxnSp>
          <p:nvCxnSpPr>
            <p:cNvPr id="27" name="Straight Arrow Connector 4"/>
            <p:cNvCxnSpPr/>
            <p:nvPr/>
          </p:nvCxnSpPr>
          <p:spPr>
            <a:xfrm>
              <a:off x="3286416" y="2805633"/>
              <a:ext cx="28803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6"/>
            <p:cNvCxnSpPr/>
            <p:nvPr/>
          </p:nvCxnSpPr>
          <p:spPr>
            <a:xfrm>
              <a:off x="2457490" y="3783941"/>
              <a:ext cx="28803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11"/>
            <p:cNvCxnSpPr/>
            <p:nvPr/>
          </p:nvCxnSpPr>
          <p:spPr>
            <a:xfrm>
              <a:off x="3514228" y="3134766"/>
              <a:ext cx="0" cy="719515"/>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Connector 19"/>
            <p:cNvCxnSpPr/>
            <p:nvPr/>
          </p:nvCxnSpPr>
          <p:spPr>
            <a:xfrm flipV="1">
              <a:off x="1048043" y="2609572"/>
              <a:ext cx="1849902" cy="3214468"/>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31" name="TextBox 20"/>
            <p:cNvSpPr txBox="1"/>
            <p:nvPr/>
          </p:nvSpPr>
          <p:spPr>
            <a:xfrm rot="18020380">
              <a:off x="738548" y="3890114"/>
              <a:ext cx="2398862" cy="276999"/>
            </a:xfrm>
            <a:prstGeom prst="rect">
              <a:avLst/>
            </a:prstGeom>
            <a:noFill/>
          </p:spPr>
          <p:txBody>
            <a:bodyPr wrap="none" rtlCol="0">
              <a:spAutoFit/>
            </a:bodyPr>
            <a:lstStyle/>
            <a:p>
              <a:r>
                <a:rPr lang="fr-CH" sz="1200" dirty="0" smtClean="0">
                  <a:solidFill>
                    <a:srgbClr val="00B050"/>
                  </a:solidFill>
                  <a:latin typeface="Times New Roman" pitchFamily="18" charset="0"/>
                  <a:cs typeface="Times New Roman" pitchFamily="18" charset="0"/>
                </a:rPr>
                <a:t>PSB </a:t>
              </a:r>
              <a:r>
                <a:rPr lang="fr-CH" sz="1200" dirty="0" err="1" smtClean="0">
                  <a:solidFill>
                    <a:srgbClr val="00B050"/>
                  </a:solidFill>
                  <a:latin typeface="Times New Roman" pitchFamily="18" charset="0"/>
                  <a:cs typeface="Times New Roman" pitchFamily="18" charset="0"/>
                </a:rPr>
                <a:t>space</a:t>
              </a:r>
              <a:r>
                <a:rPr lang="fr-CH" sz="1200" dirty="0" smtClean="0">
                  <a:solidFill>
                    <a:srgbClr val="00B050"/>
                  </a:solidFill>
                  <a:latin typeface="Times New Roman" pitchFamily="18" charset="0"/>
                  <a:cs typeface="Times New Roman" pitchFamily="18" charset="0"/>
                </a:rPr>
                <a:t> charge </a:t>
              </a:r>
              <a:r>
                <a:rPr lang="fr-CH" sz="1200" dirty="0" err="1" smtClean="0">
                  <a:solidFill>
                    <a:srgbClr val="00B050"/>
                  </a:solidFill>
                  <a:latin typeface="Times New Roman" pitchFamily="18" charset="0"/>
                  <a:cs typeface="Times New Roman" pitchFamily="18" charset="0"/>
                </a:rPr>
                <a:t>limit</a:t>
              </a:r>
              <a:r>
                <a:rPr lang="fr-CH" sz="1200" dirty="0" smtClean="0">
                  <a:solidFill>
                    <a:srgbClr val="00B050"/>
                  </a:solidFill>
                  <a:latin typeface="Times New Roman" pitchFamily="18" charset="0"/>
                  <a:cs typeface="Times New Roman" pitchFamily="18" charset="0"/>
                </a:rPr>
                <a:t> </a:t>
              </a:r>
              <a:r>
                <a:rPr lang="fr-CH" sz="1200" dirty="0" err="1" smtClean="0">
                  <a:solidFill>
                    <a:srgbClr val="00B050"/>
                  </a:solidFill>
                  <a:latin typeface="Times New Roman" pitchFamily="18" charset="0"/>
                  <a:cs typeface="Times New Roman" pitchFamily="18" charset="0"/>
                </a:rPr>
                <a:t>with</a:t>
              </a:r>
              <a:r>
                <a:rPr lang="fr-CH" sz="1200" dirty="0" smtClean="0">
                  <a:solidFill>
                    <a:srgbClr val="00B050"/>
                  </a:solidFill>
                  <a:latin typeface="Times New Roman" pitchFamily="18" charset="0"/>
                  <a:cs typeface="Times New Roman" pitchFamily="18" charset="0"/>
                </a:rPr>
                <a:t> Linac2</a:t>
              </a:r>
              <a:endParaRPr lang="en-GB" sz="1200" dirty="0">
                <a:solidFill>
                  <a:srgbClr val="00B050"/>
                </a:solidFill>
                <a:latin typeface="Times New Roman" pitchFamily="18" charset="0"/>
                <a:cs typeface="Times New Roman" pitchFamily="18" charset="0"/>
              </a:endParaRPr>
            </a:p>
          </p:txBody>
        </p:sp>
      </p:grpSp>
      <p:sp>
        <p:nvSpPr>
          <p:cNvPr id="32" name="Étoile à 5 branches 31"/>
          <p:cNvSpPr/>
          <p:nvPr/>
        </p:nvSpPr>
        <p:spPr bwMode="auto">
          <a:xfrm>
            <a:off x="6195424" y="2708836"/>
            <a:ext cx="285845" cy="25380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33" name="ZoneTexte 32"/>
          <p:cNvSpPr txBox="1"/>
          <p:nvPr/>
        </p:nvSpPr>
        <p:spPr>
          <a:xfrm>
            <a:off x="5285059" y="2819672"/>
            <a:ext cx="996152" cy="338554"/>
          </a:xfrm>
          <a:prstGeom prst="rect">
            <a:avLst/>
          </a:prstGeom>
          <a:noFill/>
        </p:spPr>
        <p:txBody>
          <a:bodyPr wrap="square" rtlCol="0">
            <a:spAutoFit/>
          </a:bodyPr>
          <a:lstStyle/>
          <a:p>
            <a:r>
              <a:rPr lang="fr-CH" sz="1600" dirty="0" smtClean="0">
                <a:solidFill>
                  <a:srgbClr val="FF0000"/>
                </a:solidFill>
              </a:rPr>
              <a:t>nominal</a:t>
            </a:r>
            <a:endParaRPr lang="en-GB" sz="1600" dirty="0">
              <a:solidFill>
                <a:srgbClr val="FF0000"/>
              </a:solidFill>
            </a:endParaRPr>
          </a:p>
        </p:txBody>
      </p:sp>
    </p:spTree>
    <p:extLst>
      <p:ext uri="{BB962C8B-B14F-4D97-AF65-F5344CB8AC3E}">
        <p14:creationId xmlns:p14="http://schemas.microsoft.com/office/powerpoint/2010/main" val="3941035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67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6">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7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15" grpId="0"/>
      <p:bldP spid="32" grpId="0" animBg="1"/>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smtClean="0"/>
              <a:t>LHC in the 10’s - </a:t>
            </a:r>
            <a:fld id="{72FB2D75-2C44-4E91-AB05-E0A53E136E30}" type="slidenum">
              <a:rPr lang="en-US" smtClean="0"/>
              <a:pPr/>
              <a:t>14</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UNKNOWNS &amp; SURPRISES</a:t>
            </a: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The </a:t>
            </a:r>
            <a:r>
              <a:rPr lang="fr-CH" dirty="0" err="1" smtClean="0">
                <a:sym typeface="Symbol" pitchFamily="18" charset="2"/>
              </a:rPr>
              <a:t>hump</a:t>
            </a:r>
            <a:r>
              <a:rPr lang="fr-CH" dirty="0" smtClean="0">
                <a:sym typeface="Symbol" pitchFamily="18" charset="2"/>
              </a:rPr>
              <a:t> (2011)</a:t>
            </a:r>
          </a:p>
          <a:p>
            <a:pPr lvl="1" eaLnBrk="1" hangingPunct="1"/>
            <a:r>
              <a:rPr lang="fr-CH" dirty="0" smtClean="0">
                <a:sym typeface="Symbol" pitchFamily="18" charset="2"/>
              </a:rPr>
              <a:t>A </a:t>
            </a:r>
            <a:r>
              <a:rPr lang="fr-CH" dirty="0" err="1" smtClean="0">
                <a:solidFill>
                  <a:srgbClr val="C00000"/>
                </a:solidFill>
                <a:sym typeface="Symbol" pitchFamily="18" charset="2"/>
              </a:rPr>
              <a:t>spurious</a:t>
            </a:r>
            <a:r>
              <a:rPr lang="fr-CH" dirty="0" smtClean="0">
                <a:solidFill>
                  <a:srgbClr val="C00000"/>
                </a:solidFill>
                <a:sym typeface="Symbol" pitchFamily="18" charset="2"/>
              </a:rPr>
              <a:t> </a:t>
            </a:r>
            <a:r>
              <a:rPr lang="fr-CH" dirty="0" err="1" smtClean="0">
                <a:solidFill>
                  <a:srgbClr val="C00000"/>
                </a:solidFill>
                <a:sym typeface="Symbol" pitchFamily="18" charset="2"/>
              </a:rPr>
              <a:t>frequency</a:t>
            </a:r>
            <a:r>
              <a:rPr lang="fr-CH" dirty="0" smtClean="0">
                <a:solidFill>
                  <a:srgbClr val="C00000"/>
                </a:solidFill>
                <a:sym typeface="Symbol" pitchFamily="18" charset="2"/>
              </a:rPr>
              <a:t> </a:t>
            </a:r>
            <a:r>
              <a:rPr lang="fr-CH" dirty="0" smtClean="0">
                <a:sym typeface="Symbol" pitchFamily="18" charset="2"/>
              </a:rPr>
              <a:t>in the </a:t>
            </a:r>
            <a:r>
              <a:rPr lang="fr-CH" dirty="0" err="1" smtClean="0">
                <a:sym typeface="Symbol" pitchFamily="18" charset="2"/>
              </a:rPr>
              <a:t>beam</a:t>
            </a:r>
            <a:r>
              <a:rPr lang="fr-CH" dirty="0" smtClean="0">
                <a:sym typeface="Symbol" pitchFamily="18" charset="2"/>
              </a:rPr>
              <a:t> </a:t>
            </a:r>
          </a:p>
          <a:p>
            <a:pPr marL="457200" lvl="1" indent="0" eaLnBrk="1" hangingPunct="1">
              <a:buNone/>
            </a:pPr>
            <a:r>
              <a:rPr lang="fr-CH" dirty="0" smtClean="0">
                <a:sym typeface="Symbol" pitchFamily="18" charset="2"/>
              </a:rPr>
              <a:t>	</a:t>
            </a:r>
            <a:r>
              <a:rPr lang="fr-CH" dirty="0" err="1" smtClean="0">
                <a:sym typeface="Symbol" pitchFamily="18" charset="2"/>
              </a:rPr>
              <a:t>endangering</a:t>
            </a:r>
            <a:r>
              <a:rPr lang="fr-CH" dirty="0" smtClean="0">
                <a:sym typeface="Symbol" pitchFamily="18" charset="2"/>
              </a:rPr>
              <a:t> </a:t>
            </a:r>
            <a:r>
              <a:rPr lang="fr-CH" dirty="0" err="1" smtClean="0">
                <a:sym typeface="Symbol" pitchFamily="18" charset="2"/>
              </a:rPr>
              <a:t>stability</a:t>
            </a:r>
            <a:endParaRPr lang="fr-CH" dirty="0" smtClean="0">
              <a:sym typeface="Symbol" pitchFamily="18" charset="2"/>
            </a:endParaRPr>
          </a:p>
          <a:p>
            <a:pPr lvl="1" eaLnBrk="1" hangingPunct="1"/>
            <a:r>
              <a:rPr lang="fr-CH" dirty="0" err="1" smtClean="0">
                <a:sym typeface="Symbol" pitchFamily="18" charset="2"/>
              </a:rPr>
              <a:t>Disappeared</a:t>
            </a:r>
            <a:r>
              <a:rPr lang="fr-CH" dirty="0" smtClean="0">
                <a:sym typeface="Symbol" pitchFamily="18" charset="2"/>
              </a:rPr>
              <a:t>  </a:t>
            </a:r>
            <a:r>
              <a:rPr lang="fr-CH" dirty="0" err="1" smtClean="0">
                <a:sym typeface="Symbol" pitchFamily="18" charset="2"/>
              </a:rPr>
              <a:t>later</a:t>
            </a:r>
            <a:endParaRPr lang="fr-CH" dirty="0" smtClean="0">
              <a:sym typeface="Symbol" pitchFamily="18" charset="2"/>
            </a:endParaRPr>
          </a:p>
          <a:p>
            <a:pPr marL="457200" lvl="1" indent="0" eaLnBrk="1" hangingPunct="1">
              <a:buNone/>
            </a:pPr>
            <a:endParaRPr lang="fr-CH" dirty="0" smtClean="0">
              <a:sym typeface="Symbol" pitchFamily="18" charset="2"/>
            </a:endParaRPr>
          </a:p>
          <a:p>
            <a:pPr marL="457200" lvl="1" indent="0" eaLnBrk="1" hangingPunct="1">
              <a:buNone/>
            </a:pPr>
            <a:endParaRPr lang="fr-CH" dirty="0" smtClean="0">
              <a:sym typeface="Symbol" pitchFamily="18" charset="2"/>
            </a:endParaRPr>
          </a:p>
          <a:p>
            <a:pPr eaLnBrk="1" hangingPunct="1"/>
            <a:r>
              <a:rPr lang="fr-CH" dirty="0" smtClean="0">
                <a:sym typeface="Symbol" pitchFamily="18" charset="2"/>
              </a:rPr>
              <a:t>UFO (</a:t>
            </a:r>
            <a:r>
              <a:rPr lang="fr-CH" dirty="0" err="1" smtClean="0">
                <a:sym typeface="Symbol" pitchFamily="18" charset="2"/>
              </a:rPr>
              <a:t>Unidentified</a:t>
            </a:r>
            <a:r>
              <a:rPr lang="fr-CH" dirty="0" smtClean="0">
                <a:sym typeface="Symbol" pitchFamily="18" charset="2"/>
              </a:rPr>
              <a:t> </a:t>
            </a:r>
            <a:r>
              <a:rPr lang="fr-CH" dirty="0" err="1" smtClean="0">
                <a:sym typeface="Symbol" pitchFamily="18" charset="2"/>
              </a:rPr>
              <a:t>Falling</a:t>
            </a:r>
            <a:r>
              <a:rPr lang="fr-CH" dirty="0" smtClean="0">
                <a:sym typeface="Symbol" pitchFamily="18" charset="2"/>
              </a:rPr>
              <a:t> </a:t>
            </a:r>
            <a:r>
              <a:rPr lang="fr-CH" dirty="0" err="1" smtClean="0">
                <a:sym typeface="Symbol" pitchFamily="18" charset="2"/>
              </a:rPr>
              <a:t>Objects</a:t>
            </a:r>
            <a:r>
              <a:rPr lang="fr-CH" dirty="0" smtClean="0">
                <a:sym typeface="Symbol" pitchFamily="18" charset="2"/>
              </a:rPr>
              <a:t>)</a:t>
            </a:r>
          </a:p>
          <a:p>
            <a:pPr lvl="1" eaLnBrk="1" hangingPunct="1"/>
            <a:r>
              <a:rPr lang="fr-CH" dirty="0" err="1" smtClean="0">
                <a:solidFill>
                  <a:srgbClr val="C00000"/>
                </a:solidFill>
                <a:sym typeface="Symbol" pitchFamily="18" charset="2"/>
              </a:rPr>
              <a:t>Particles</a:t>
            </a:r>
            <a:r>
              <a:rPr lang="fr-CH" dirty="0" smtClean="0">
                <a:solidFill>
                  <a:srgbClr val="C00000"/>
                </a:solidFill>
                <a:sym typeface="Symbol" pitchFamily="18" charset="2"/>
              </a:rPr>
              <a:t> in the </a:t>
            </a:r>
            <a:r>
              <a:rPr lang="fr-CH" dirty="0" err="1" smtClean="0">
                <a:solidFill>
                  <a:srgbClr val="C00000"/>
                </a:solidFill>
                <a:sym typeface="Symbol" pitchFamily="18" charset="2"/>
              </a:rPr>
              <a:t>beam</a:t>
            </a:r>
            <a:r>
              <a:rPr lang="fr-CH" dirty="0" smtClean="0">
                <a:solidFill>
                  <a:srgbClr val="C00000"/>
                </a:solidFill>
                <a:sym typeface="Symbol" pitchFamily="18" charset="2"/>
              </a:rPr>
              <a:t> vacuum  </a:t>
            </a:r>
            <a:r>
              <a:rPr lang="fr-CH" dirty="0" err="1" smtClean="0">
                <a:sym typeface="Symbol" pitchFamily="18" charset="2"/>
              </a:rPr>
              <a:t>creating</a:t>
            </a:r>
            <a:r>
              <a:rPr lang="fr-CH" dirty="0" smtClean="0">
                <a:sym typeface="Symbol" pitchFamily="18" charset="2"/>
              </a:rPr>
              <a:t> </a:t>
            </a:r>
            <a:r>
              <a:rPr lang="fr-CH" dirty="0" err="1" smtClean="0">
                <a:sym typeface="Symbol" pitchFamily="18" charset="2"/>
              </a:rPr>
              <a:t>showers</a:t>
            </a:r>
            <a:r>
              <a:rPr lang="fr-CH" dirty="0" smtClean="0">
                <a:sym typeface="Symbol" pitchFamily="18" charset="2"/>
              </a:rPr>
              <a:t> of </a:t>
            </a:r>
            <a:r>
              <a:rPr lang="fr-CH" dirty="0" err="1" smtClean="0">
                <a:sym typeface="Symbol" pitchFamily="18" charset="2"/>
              </a:rPr>
              <a:t>secondaries</a:t>
            </a:r>
            <a:endParaRPr lang="fr-CH" dirty="0">
              <a:sym typeface="Symbol" pitchFamily="18" charset="2"/>
            </a:endParaRPr>
          </a:p>
          <a:p>
            <a:pPr marL="457200" lvl="1" indent="0" eaLnBrk="1" hangingPunct="1">
              <a:buNone/>
            </a:pPr>
            <a:r>
              <a:rPr lang="fr-CH" dirty="0" smtClean="0">
                <a:sym typeface="Symbol" pitchFamily="18" charset="2"/>
              </a:rPr>
              <a:t>	and </a:t>
            </a:r>
            <a:r>
              <a:rPr lang="fr-CH" dirty="0" err="1" smtClean="0">
                <a:sym typeface="Symbol" pitchFamily="18" charset="2"/>
              </a:rPr>
              <a:t>stopping</a:t>
            </a:r>
            <a:r>
              <a:rPr lang="fr-CH" dirty="0" smtClean="0">
                <a:sym typeface="Symbol" pitchFamily="18" charset="2"/>
              </a:rPr>
              <a:t> </a:t>
            </a:r>
            <a:r>
              <a:rPr lang="fr-CH" dirty="0" err="1" smtClean="0">
                <a:sym typeface="Symbol" pitchFamily="18" charset="2"/>
              </a:rPr>
              <a:t>operation</a:t>
            </a:r>
            <a:endParaRPr lang="fr-CH" dirty="0" smtClean="0">
              <a:sym typeface="Symbol" pitchFamily="18" charset="2"/>
            </a:endParaRPr>
          </a:p>
          <a:p>
            <a:pPr lvl="1" eaLnBrk="1" hangingPunct="1"/>
            <a:r>
              <a:rPr lang="fr-CH" dirty="0" smtClean="0">
                <a:sym typeface="Symbol" pitchFamily="18" charset="2"/>
              </a:rPr>
              <a:t>Not a </a:t>
            </a:r>
            <a:r>
              <a:rPr lang="fr-CH" dirty="0" err="1" smtClean="0">
                <a:sym typeface="Symbol" pitchFamily="18" charset="2"/>
              </a:rPr>
              <a:t>problem</a:t>
            </a:r>
            <a:r>
              <a:rPr lang="fr-CH" dirty="0" smtClean="0">
                <a:sym typeface="Symbol" pitchFamily="18" charset="2"/>
              </a:rPr>
              <a:t> </a:t>
            </a:r>
            <a:r>
              <a:rPr lang="fr-CH" dirty="0" err="1" smtClean="0">
                <a:sym typeface="Symbol" pitchFamily="18" charset="2"/>
              </a:rPr>
              <a:t>at</a:t>
            </a:r>
            <a:r>
              <a:rPr lang="fr-CH" dirty="0" smtClean="0">
                <a:sym typeface="Symbol" pitchFamily="18" charset="2"/>
              </a:rPr>
              <a:t> 4 </a:t>
            </a:r>
            <a:r>
              <a:rPr lang="fr-CH" dirty="0" err="1" smtClean="0">
                <a:sym typeface="Symbol" pitchFamily="18" charset="2"/>
              </a:rPr>
              <a:t>TeV</a:t>
            </a:r>
            <a:endParaRPr lang="fr-CH" dirty="0" smtClean="0">
              <a:sym typeface="Symbol" pitchFamily="18" charset="2"/>
            </a:endParaRPr>
          </a:p>
          <a:p>
            <a:pPr lvl="1" eaLnBrk="1" hangingPunct="1"/>
            <a:r>
              <a:rPr lang="fr-CH" dirty="0" smtClean="0">
                <a:sym typeface="Symbol" pitchFamily="18" charset="2"/>
              </a:rPr>
              <a:t>Will </a:t>
            </a:r>
            <a:r>
              <a:rPr lang="fr-CH" dirty="0" err="1" smtClean="0">
                <a:sym typeface="Symbol" pitchFamily="18" charset="2"/>
              </a:rPr>
              <a:t>they</a:t>
            </a:r>
            <a:r>
              <a:rPr lang="fr-CH" dirty="0" smtClean="0">
                <a:sym typeface="Symbol" pitchFamily="18" charset="2"/>
              </a:rPr>
              <a:t> </a:t>
            </a:r>
            <a:r>
              <a:rPr lang="fr-CH" dirty="0" err="1" smtClean="0">
                <a:sym typeface="Symbol" pitchFamily="18" charset="2"/>
              </a:rPr>
              <a:t>be</a:t>
            </a:r>
            <a:r>
              <a:rPr lang="fr-CH" dirty="0" smtClean="0">
                <a:sym typeface="Symbol" pitchFamily="18" charset="2"/>
              </a:rPr>
              <a:t> a </a:t>
            </a:r>
            <a:r>
              <a:rPr lang="fr-CH" dirty="0" err="1" smtClean="0">
                <a:sym typeface="Symbol" pitchFamily="18" charset="2"/>
              </a:rPr>
              <a:t>problem</a:t>
            </a:r>
            <a:r>
              <a:rPr lang="fr-CH" dirty="0" smtClean="0">
                <a:sym typeface="Symbol" pitchFamily="18" charset="2"/>
              </a:rPr>
              <a:t> </a:t>
            </a:r>
            <a:r>
              <a:rPr lang="fr-CH" dirty="0" err="1" smtClean="0">
                <a:sym typeface="Symbol" pitchFamily="18" charset="2"/>
              </a:rPr>
              <a:t>at</a:t>
            </a:r>
            <a:r>
              <a:rPr lang="fr-CH" dirty="0" smtClean="0">
                <a:sym typeface="Symbol" pitchFamily="18" charset="2"/>
              </a:rPr>
              <a:t> 7 </a:t>
            </a:r>
            <a:r>
              <a:rPr lang="fr-CH" dirty="0" err="1" smtClean="0">
                <a:sym typeface="Symbol" pitchFamily="18" charset="2"/>
              </a:rPr>
              <a:t>TeV</a:t>
            </a:r>
            <a:r>
              <a:rPr lang="fr-CH" dirty="0" smtClean="0">
                <a:sym typeface="Symbol" pitchFamily="18" charset="2"/>
              </a:rPr>
              <a:t>?</a:t>
            </a:r>
          </a:p>
          <a:p>
            <a:pPr eaLnBrk="1" hangingPunct="1"/>
            <a:r>
              <a:rPr lang="fr-CH" dirty="0" err="1" smtClean="0">
                <a:solidFill>
                  <a:srgbClr val="C00000"/>
                </a:solidFill>
                <a:sym typeface="Symbol" pitchFamily="18" charset="2"/>
              </a:rPr>
              <a:t>Octupoles</a:t>
            </a:r>
            <a:r>
              <a:rPr lang="fr-CH" dirty="0" smtClean="0">
                <a:solidFill>
                  <a:srgbClr val="C00000"/>
                </a:solidFill>
                <a:sym typeface="Symbol" pitchFamily="18" charset="2"/>
              </a:rPr>
              <a:t> </a:t>
            </a:r>
            <a:r>
              <a:rPr lang="fr-CH" dirty="0" smtClean="0">
                <a:sym typeface="Symbol" pitchFamily="18" charset="2"/>
              </a:rPr>
              <a:t>and </a:t>
            </a:r>
            <a:r>
              <a:rPr lang="fr-CH" dirty="0" err="1" smtClean="0">
                <a:sym typeface="Symbol" pitchFamily="18" charset="2"/>
              </a:rPr>
              <a:t>instabilities</a:t>
            </a:r>
            <a:r>
              <a:rPr lang="fr-CH" dirty="0" smtClean="0">
                <a:sym typeface="Symbol" pitchFamily="18" charset="2"/>
              </a:rPr>
              <a:t>  </a:t>
            </a:r>
          </a:p>
          <a:p>
            <a:pPr lvl="1" eaLnBrk="1" hangingPunct="1"/>
            <a:r>
              <a:rPr lang="fr-CH" dirty="0" err="1" smtClean="0">
                <a:sym typeface="Symbol" pitchFamily="18" charset="2"/>
              </a:rPr>
              <a:t>Stability</a:t>
            </a:r>
            <a:r>
              <a:rPr lang="fr-CH" dirty="0" smtClean="0">
                <a:sym typeface="Symbol" pitchFamily="18" charset="2"/>
              </a:rPr>
              <a:t> of </a:t>
            </a:r>
            <a:r>
              <a:rPr lang="fr-CH" dirty="0" err="1" smtClean="0">
                <a:sym typeface="Symbol" pitchFamily="18" charset="2"/>
              </a:rPr>
              <a:t>beam</a:t>
            </a:r>
            <a:r>
              <a:rPr lang="fr-CH" dirty="0" smtClean="0">
                <a:sym typeface="Symbol" pitchFamily="18" charset="2"/>
              </a:rPr>
              <a:t> </a:t>
            </a:r>
            <a:r>
              <a:rPr lang="fr-CH" dirty="0" err="1" smtClean="0">
                <a:sym typeface="Symbol" pitchFamily="18" charset="2"/>
              </a:rPr>
              <a:t>at</a:t>
            </a:r>
            <a:r>
              <a:rPr lang="fr-CH" dirty="0" smtClean="0">
                <a:sym typeface="Symbol" pitchFamily="18" charset="2"/>
              </a:rPr>
              <a:t> collision</a:t>
            </a:r>
          </a:p>
          <a:p>
            <a:pPr lvl="1" eaLnBrk="1" hangingPunct="1"/>
            <a:r>
              <a:rPr lang="fr-CH" dirty="0" smtClean="0">
                <a:sym typeface="Symbol" pitchFamily="18" charset="2"/>
              </a:rPr>
              <a:t>Do </a:t>
            </a:r>
            <a:r>
              <a:rPr lang="fr-CH" dirty="0" err="1" smtClean="0">
                <a:sym typeface="Symbol" pitchFamily="18" charset="2"/>
              </a:rPr>
              <a:t>we</a:t>
            </a:r>
            <a:r>
              <a:rPr lang="fr-CH" dirty="0" smtClean="0">
                <a:sym typeface="Symbol" pitchFamily="18" charset="2"/>
              </a:rPr>
              <a:t> have </a:t>
            </a:r>
            <a:r>
              <a:rPr lang="fr-CH" dirty="0" err="1" smtClean="0">
                <a:sym typeface="Symbol" pitchFamily="18" charset="2"/>
              </a:rPr>
              <a:t>enough</a:t>
            </a:r>
            <a:r>
              <a:rPr lang="fr-CH" dirty="0" smtClean="0">
                <a:sym typeface="Symbol" pitchFamily="18" charset="2"/>
              </a:rPr>
              <a:t> force </a:t>
            </a:r>
            <a:r>
              <a:rPr lang="fr-CH" dirty="0" err="1" smtClean="0">
                <a:sym typeface="Symbol" pitchFamily="18" charset="2"/>
              </a:rPr>
              <a:t>at</a:t>
            </a:r>
            <a:r>
              <a:rPr lang="fr-CH" dirty="0" smtClean="0">
                <a:sym typeface="Symbol" pitchFamily="18" charset="2"/>
              </a:rPr>
              <a:t> 7 </a:t>
            </a:r>
            <a:r>
              <a:rPr lang="fr-CH" dirty="0" err="1" smtClean="0">
                <a:sym typeface="Symbol" pitchFamily="18" charset="2"/>
              </a:rPr>
              <a:t>TeV</a:t>
            </a:r>
            <a:r>
              <a:rPr lang="fr-CH" dirty="0" smtClean="0">
                <a:sym typeface="Symbol" pitchFamily="18" charset="2"/>
              </a:rPr>
              <a:t>?</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2979" y="4490563"/>
            <a:ext cx="1895127" cy="1447038"/>
          </a:xfrm>
          <a:prstGeom prst="rect">
            <a:avLst/>
          </a:prstGeom>
        </p:spPr>
      </p:pic>
      <p:sp>
        <p:nvSpPr>
          <p:cNvPr id="7" name="ZoneTexte 6"/>
          <p:cNvSpPr txBox="1"/>
          <p:nvPr/>
        </p:nvSpPr>
        <p:spPr>
          <a:xfrm>
            <a:off x="5197086" y="5937601"/>
            <a:ext cx="3946914" cy="461665"/>
          </a:xfrm>
          <a:prstGeom prst="rect">
            <a:avLst/>
          </a:prstGeom>
          <a:noFill/>
        </p:spPr>
        <p:txBody>
          <a:bodyPr wrap="none" rtlCol="0">
            <a:spAutoFit/>
          </a:bodyPr>
          <a:lstStyle/>
          <a:p>
            <a:r>
              <a:rPr lang="fr-CH" sz="1200" dirty="0" smtClean="0"/>
              <a:t>M. </a:t>
            </a:r>
            <a:r>
              <a:rPr lang="fr-CH" sz="1200" dirty="0" err="1" smtClean="0"/>
              <a:t>Feldman</a:t>
            </a:r>
            <a:r>
              <a:rPr lang="fr-CH" sz="1200" dirty="0" smtClean="0"/>
              <a:t> in the </a:t>
            </a:r>
            <a:r>
              <a:rPr lang="fr-CH" sz="1200" dirty="0" err="1" smtClean="0"/>
              <a:t>famous</a:t>
            </a:r>
            <a:r>
              <a:rPr lang="fr-CH" sz="1200" dirty="0" smtClean="0"/>
              <a:t> </a:t>
            </a:r>
            <a:r>
              <a:rPr lang="fr-CH" sz="1200" dirty="0" err="1" smtClean="0"/>
              <a:t>scene</a:t>
            </a:r>
            <a:r>
              <a:rPr lang="fr-CH" sz="1200" dirty="0" smtClean="0"/>
              <a:t> of Frankenstein Junior</a:t>
            </a:r>
          </a:p>
          <a:p>
            <a:pPr algn="ctr"/>
            <a:r>
              <a:rPr lang="fr-CH" sz="1200" dirty="0" smtClean="0"/>
              <a:t>(</a:t>
            </a:r>
            <a:r>
              <a:rPr lang="fr-CH" sz="1200" dirty="0" err="1" smtClean="0"/>
              <a:t>what</a:t>
            </a:r>
            <a:r>
              <a:rPr lang="fr-CH" sz="1200" dirty="0" smtClean="0"/>
              <a:t> </a:t>
            </a:r>
            <a:r>
              <a:rPr lang="fr-CH" sz="1200" dirty="0" err="1" smtClean="0"/>
              <a:t>hump</a:t>
            </a:r>
            <a:r>
              <a:rPr lang="fr-CH" sz="1200" dirty="0" smtClean="0"/>
              <a:t> ?)  </a:t>
            </a:r>
            <a:r>
              <a:rPr lang="fr-CH" sz="1200" dirty="0" smtClean="0">
                <a:solidFill>
                  <a:srgbClr val="009900"/>
                </a:solidFill>
              </a:rPr>
              <a:t>[M. Brooks, 1974]</a:t>
            </a:r>
            <a:endParaRPr lang="en-GB" sz="1200" dirty="0">
              <a:solidFill>
                <a:srgbClr val="009900"/>
              </a:solidFill>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366" y="1278518"/>
            <a:ext cx="2664372" cy="189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500837" y="3232367"/>
            <a:ext cx="3581430" cy="461665"/>
          </a:xfrm>
          <a:prstGeom prst="rect">
            <a:avLst/>
          </a:prstGeom>
          <a:noFill/>
        </p:spPr>
        <p:txBody>
          <a:bodyPr wrap="none" rtlCol="0">
            <a:spAutoFit/>
          </a:bodyPr>
          <a:lstStyle/>
          <a:p>
            <a:pPr algn="ctr"/>
            <a:r>
              <a:rPr lang="fr-CH" sz="1200" dirty="0" smtClean="0"/>
              <a:t>The </a:t>
            </a:r>
            <a:r>
              <a:rPr lang="fr-CH" sz="1200" dirty="0" err="1" smtClean="0"/>
              <a:t>hump</a:t>
            </a:r>
            <a:r>
              <a:rPr lang="fr-CH" sz="1200" dirty="0" smtClean="0"/>
              <a:t> </a:t>
            </a:r>
            <a:r>
              <a:rPr lang="fr-CH" sz="1200" dirty="0" err="1" smtClean="0"/>
              <a:t>crossing</a:t>
            </a:r>
            <a:r>
              <a:rPr lang="fr-CH" sz="1200" dirty="0" smtClean="0"/>
              <a:t> LHC main </a:t>
            </a:r>
            <a:r>
              <a:rPr lang="fr-CH" sz="1200" dirty="0" err="1" smtClean="0"/>
              <a:t>betatron</a:t>
            </a:r>
            <a:r>
              <a:rPr lang="fr-CH" sz="1200" dirty="0" smtClean="0"/>
              <a:t> </a:t>
            </a:r>
            <a:r>
              <a:rPr lang="fr-CH" sz="1200" dirty="0" err="1" smtClean="0"/>
              <a:t>frequency</a:t>
            </a:r>
            <a:endParaRPr lang="fr-CH" sz="1200" dirty="0" smtClean="0"/>
          </a:p>
          <a:p>
            <a:pPr algn="ctr"/>
            <a:r>
              <a:rPr lang="fr-CH" sz="1200" dirty="0" smtClean="0"/>
              <a:t> </a:t>
            </a:r>
            <a:r>
              <a:rPr lang="fr-CH" sz="1200" dirty="0" smtClean="0">
                <a:solidFill>
                  <a:srgbClr val="009900"/>
                </a:solidFill>
              </a:rPr>
              <a:t>[G. </a:t>
            </a:r>
            <a:r>
              <a:rPr lang="fr-CH" sz="1200" dirty="0" err="1" smtClean="0">
                <a:solidFill>
                  <a:srgbClr val="009900"/>
                </a:solidFill>
              </a:rPr>
              <a:t>Arduini</a:t>
            </a:r>
            <a:r>
              <a:rPr lang="fr-CH" sz="1200" dirty="0" smtClean="0">
                <a:solidFill>
                  <a:srgbClr val="009900"/>
                </a:solidFill>
              </a:rPr>
              <a:t> et al, Evian workshop 2010]</a:t>
            </a:r>
            <a:endParaRPr lang="en-GB" sz="1200" dirty="0">
              <a:solidFill>
                <a:srgbClr val="009900"/>
              </a:solidFill>
            </a:endParaRPr>
          </a:p>
        </p:txBody>
      </p:sp>
    </p:spTree>
    <p:extLst>
      <p:ext uri="{BB962C8B-B14F-4D97-AF65-F5344CB8AC3E}">
        <p14:creationId xmlns:p14="http://schemas.microsoft.com/office/powerpoint/2010/main" val="4271144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6">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6">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16">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16">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316">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316">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3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7" grpId="0" uiExpand="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The 20’s: High </a:t>
            </a:r>
            <a:r>
              <a:rPr lang="en-US" dirty="0" err="1" smtClean="0"/>
              <a:t>Lumi</a:t>
            </a:r>
            <a:r>
              <a:rPr lang="en-US" dirty="0" smtClean="0"/>
              <a:t> LHC - </a:t>
            </a:r>
            <a:fld id="{72FB2D75-2C44-4E91-AB05-E0A53E136E30}" type="slidenum">
              <a:rPr lang="en-US" smtClean="0"/>
              <a:pPr/>
              <a:t>15</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CONTENTS</a:t>
            </a:r>
          </a:p>
        </p:txBody>
      </p:sp>
      <p:sp>
        <p:nvSpPr>
          <p:cNvPr id="13316" name="Rectangle 3"/>
          <p:cNvSpPr>
            <a:spLocks noGrp="1" noChangeArrowheads="1"/>
          </p:cNvSpPr>
          <p:nvPr>
            <p:ph type="body" idx="1"/>
          </p:nvPr>
        </p:nvSpPr>
        <p:spPr/>
        <p:txBody>
          <a:bodyPr/>
          <a:lstStyle/>
          <a:p>
            <a:pPr eaLnBrk="1" hangingPunct="1"/>
            <a:r>
              <a:rPr lang="fr-CH" dirty="0" smtClean="0">
                <a:solidFill>
                  <a:schemeClr val="bg1">
                    <a:lumMod val="75000"/>
                  </a:schemeClr>
                </a:solidFill>
                <a:sym typeface="Symbol" pitchFamily="18" charset="2"/>
              </a:rPr>
              <a:t>The </a:t>
            </a:r>
            <a:r>
              <a:rPr lang="fr-CH" dirty="0" err="1" smtClean="0">
                <a:solidFill>
                  <a:schemeClr val="bg1">
                    <a:lumMod val="75000"/>
                  </a:schemeClr>
                </a:solidFill>
                <a:sym typeface="Symbol" pitchFamily="18" charset="2"/>
              </a:rPr>
              <a:t>present</a:t>
            </a:r>
            <a:endParaRPr lang="fr-CH" dirty="0" smtClean="0">
              <a:sym typeface="Symbol" pitchFamily="18" charset="2"/>
            </a:endParaRPr>
          </a:p>
          <a:p>
            <a:pPr marL="457200" lvl="1" indent="0" eaLnBrk="1" hangingPunct="1">
              <a:buNone/>
            </a:pPr>
            <a:endParaRPr lang="fr-CH" dirty="0">
              <a:sym typeface="Symbol" pitchFamily="18" charset="2"/>
            </a:endParaRPr>
          </a:p>
          <a:p>
            <a:pPr marL="457200" lvl="1" indent="0" eaLnBrk="1" hangingPunct="1">
              <a:buNone/>
            </a:pPr>
            <a:endParaRPr lang="fr-CH" dirty="0" smtClean="0">
              <a:sym typeface="Symbol" pitchFamily="18" charset="2"/>
            </a:endParaRPr>
          </a:p>
          <a:p>
            <a:pPr marL="457200" lvl="1" indent="0" eaLnBrk="1" hangingPunct="1">
              <a:buNone/>
            </a:pPr>
            <a:endParaRPr lang="fr-CH" dirty="0" smtClean="0">
              <a:sym typeface="Symbol" pitchFamily="18" charset="2"/>
            </a:endParaRPr>
          </a:p>
          <a:p>
            <a:pPr marL="457200" lvl="1" indent="0" eaLnBrk="1" hangingPunct="1">
              <a:buNone/>
            </a:pPr>
            <a:endParaRPr lang="fr-CH" dirty="0">
              <a:sym typeface="Symbol" pitchFamily="18" charset="2"/>
            </a:endParaRPr>
          </a:p>
          <a:p>
            <a:pPr marL="457200" lvl="1" indent="0" eaLnBrk="1" hangingPunct="1">
              <a:buNone/>
            </a:pPr>
            <a:endParaRPr lang="fr-CH" dirty="0" smtClean="0">
              <a:sym typeface="Symbol" pitchFamily="18" charset="2"/>
            </a:endParaRPr>
          </a:p>
          <a:p>
            <a:pPr marL="457200" lvl="1" indent="0" eaLnBrk="1" hangingPunct="1">
              <a:buNone/>
            </a:pPr>
            <a:endParaRPr lang="fr-CH" dirty="0" smtClean="0">
              <a:sym typeface="Symbol" pitchFamily="18" charset="2"/>
            </a:endParaRPr>
          </a:p>
          <a:p>
            <a:pPr eaLnBrk="1" hangingPunct="1"/>
            <a:r>
              <a:rPr lang="fr-CH" dirty="0" smtClean="0">
                <a:sym typeface="Symbol" pitchFamily="18" charset="2"/>
              </a:rPr>
              <a:t>The 20’s: HL-LHC</a:t>
            </a:r>
          </a:p>
          <a:p>
            <a:pPr lvl="1" eaLnBrk="1" hangingPunct="1"/>
            <a:r>
              <a:rPr lang="fr-CH" dirty="0" err="1" smtClean="0">
                <a:sym typeface="Symbol" pitchFamily="18" charset="2"/>
              </a:rPr>
              <a:t>Reasons</a:t>
            </a:r>
            <a:r>
              <a:rPr lang="fr-CH" dirty="0">
                <a:sym typeface="Symbol" pitchFamily="18" charset="2"/>
              </a:rPr>
              <a:t> </a:t>
            </a:r>
            <a:r>
              <a:rPr lang="fr-CH" dirty="0" smtClean="0">
                <a:sym typeface="Symbol" pitchFamily="18" charset="2"/>
              </a:rPr>
              <a:t>and </a:t>
            </a:r>
            <a:r>
              <a:rPr lang="fr-CH" dirty="0" err="1" smtClean="0">
                <a:sym typeface="Symbol" pitchFamily="18" charset="2"/>
              </a:rPr>
              <a:t>targets</a:t>
            </a:r>
            <a:endParaRPr lang="fr-CH" dirty="0" smtClean="0">
              <a:sym typeface="Symbol" pitchFamily="18" charset="2"/>
            </a:endParaRPr>
          </a:p>
          <a:p>
            <a:pPr lvl="1" eaLnBrk="1" hangingPunct="1"/>
            <a:r>
              <a:rPr lang="fr-CH" dirty="0" err="1" smtClean="0">
                <a:sym typeface="Symbol" pitchFamily="18" charset="2"/>
              </a:rPr>
              <a:t>Magnets</a:t>
            </a:r>
            <a:endParaRPr lang="fr-CH" dirty="0" smtClean="0">
              <a:sym typeface="Symbol" pitchFamily="18" charset="2"/>
            </a:endParaRPr>
          </a:p>
          <a:p>
            <a:pPr lvl="1" eaLnBrk="1" hangingPunct="1"/>
            <a:r>
              <a:rPr lang="fr-CH" dirty="0" err="1" smtClean="0">
                <a:sym typeface="Symbol" pitchFamily="18" charset="2"/>
              </a:rPr>
              <a:t>Injectors</a:t>
            </a:r>
            <a:r>
              <a:rPr lang="fr-CH" dirty="0" smtClean="0">
                <a:sym typeface="Symbol" pitchFamily="18" charset="2"/>
              </a:rPr>
              <a:t> and </a:t>
            </a:r>
            <a:r>
              <a:rPr lang="fr-CH" dirty="0" err="1">
                <a:sym typeface="Symbol" pitchFamily="18" charset="2"/>
              </a:rPr>
              <a:t>c</a:t>
            </a:r>
            <a:r>
              <a:rPr lang="fr-CH" dirty="0" err="1" smtClean="0">
                <a:sym typeface="Symbol" pitchFamily="18" charset="2"/>
              </a:rPr>
              <a:t>rab</a:t>
            </a:r>
            <a:r>
              <a:rPr lang="fr-CH" dirty="0" smtClean="0">
                <a:sym typeface="Symbol" pitchFamily="18" charset="2"/>
              </a:rPr>
              <a:t> </a:t>
            </a:r>
            <a:r>
              <a:rPr lang="fr-CH" dirty="0" err="1" smtClean="0">
                <a:sym typeface="Symbol" pitchFamily="18" charset="2"/>
              </a:rPr>
              <a:t>cavities</a:t>
            </a:r>
            <a:r>
              <a:rPr lang="fr-CH" dirty="0" smtClean="0">
                <a:sym typeface="Symbol" pitchFamily="18" charset="2"/>
              </a:rPr>
              <a:t> (</a:t>
            </a:r>
            <a:r>
              <a:rPr lang="fr-CH" dirty="0" err="1" smtClean="0">
                <a:sym typeface="Symbol" pitchFamily="18" charset="2"/>
              </a:rPr>
              <a:t>see</a:t>
            </a:r>
            <a:r>
              <a:rPr lang="fr-CH" dirty="0" smtClean="0">
                <a:sym typeface="Symbol" pitchFamily="18" charset="2"/>
              </a:rPr>
              <a:t> </a:t>
            </a:r>
            <a:r>
              <a:rPr lang="fr-CH" dirty="0" err="1" smtClean="0">
                <a:sym typeface="Symbol" pitchFamily="18" charset="2"/>
              </a:rPr>
              <a:t>appendix</a:t>
            </a:r>
            <a:r>
              <a:rPr lang="fr-CH" dirty="0" smtClean="0">
                <a:sym typeface="Symbol" pitchFamily="18" charset="2"/>
              </a:rPr>
              <a:t>)</a:t>
            </a:r>
          </a:p>
          <a:p>
            <a:pPr lvl="1" eaLnBrk="1" hangingPunct="1"/>
            <a:endParaRPr lang="fr-CH" dirty="0" smtClean="0">
              <a:sym typeface="Symbol" pitchFamily="18" charset="2"/>
            </a:endParaRPr>
          </a:p>
          <a:p>
            <a:pPr eaLnBrk="1" hangingPunct="1"/>
            <a:r>
              <a:rPr lang="fr-CH" dirty="0">
                <a:solidFill>
                  <a:schemeClr val="bg1">
                    <a:lumMod val="75000"/>
                  </a:schemeClr>
                </a:solidFill>
                <a:sym typeface="Symbol" pitchFamily="18" charset="2"/>
              </a:rPr>
              <a:t>Plans for the 30’s</a:t>
            </a:r>
          </a:p>
          <a:p>
            <a:pPr lvl="1" eaLnBrk="1" hangingPunct="1"/>
            <a:r>
              <a:rPr lang="fr-CH" dirty="0" err="1">
                <a:solidFill>
                  <a:schemeClr val="bg1">
                    <a:lumMod val="75000"/>
                  </a:schemeClr>
                </a:solidFill>
                <a:sym typeface="Symbol" pitchFamily="18" charset="2"/>
              </a:rPr>
              <a:t>Aiming</a:t>
            </a:r>
            <a:r>
              <a:rPr lang="fr-CH" dirty="0">
                <a:solidFill>
                  <a:schemeClr val="bg1">
                    <a:lumMod val="75000"/>
                  </a:schemeClr>
                </a:solidFill>
                <a:sym typeface="Symbol" pitchFamily="18" charset="2"/>
              </a:rPr>
              <a:t> </a:t>
            </a:r>
            <a:r>
              <a:rPr lang="fr-CH" dirty="0" err="1">
                <a:solidFill>
                  <a:schemeClr val="bg1">
                    <a:lumMod val="75000"/>
                  </a:schemeClr>
                </a:solidFill>
                <a:sym typeface="Symbol" pitchFamily="18" charset="2"/>
              </a:rPr>
              <a:t>at</a:t>
            </a:r>
            <a:r>
              <a:rPr lang="fr-CH" dirty="0">
                <a:solidFill>
                  <a:schemeClr val="bg1">
                    <a:lumMod val="75000"/>
                  </a:schemeClr>
                </a:solidFill>
                <a:sym typeface="Symbol" pitchFamily="18" charset="2"/>
              </a:rPr>
              <a:t> 30-100 </a:t>
            </a:r>
            <a:r>
              <a:rPr lang="fr-CH" dirty="0" err="1">
                <a:solidFill>
                  <a:schemeClr val="bg1">
                    <a:lumMod val="75000"/>
                  </a:schemeClr>
                </a:solidFill>
                <a:sym typeface="Symbol" pitchFamily="18" charset="2"/>
              </a:rPr>
              <a:t>TeV</a:t>
            </a:r>
            <a:r>
              <a:rPr lang="fr-CH" dirty="0">
                <a:solidFill>
                  <a:schemeClr val="bg1">
                    <a:lumMod val="75000"/>
                  </a:schemeClr>
                </a:solidFill>
                <a:sym typeface="Symbol" pitchFamily="18" charset="2"/>
              </a:rPr>
              <a:t> centre of mass</a:t>
            </a:r>
          </a:p>
        </p:txBody>
      </p:sp>
      <p:pic>
        <p:nvPicPr>
          <p:cNvPr id="122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8307" y="1404628"/>
            <a:ext cx="5095501" cy="2362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34475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16</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THREE REASONS FOR THE UPGRADE</a:t>
            </a:r>
            <a:endParaRPr lang="en-US" baseline="30000" dirty="0" smtClean="0">
              <a:solidFill>
                <a:schemeClr val="bg1"/>
              </a:solidFill>
              <a:sym typeface="Symbol" pitchFamily="18" charset="2"/>
            </a:endParaRPr>
          </a:p>
        </p:txBody>
      </p:sp>
      <p:pic>
        <p:nvPicPr>
          <p:cNvPr id="8"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4904" y="1082958"/>
            <a:ext cx="3171676" cy="2378758"/>
          </a:xfrm>
          <a:prstGeom prst="rect">
            <a:avLst/>
          </a:prstGeom>
        </p:spPr>
      </p:pic>
      <p:sp>
        <p:nvSpPr>
          <p:cNvPr id="13316" name="Rectangle 3"/>
          <p:cNvSpPr>
            <a:spLocks noGrp="1" noChangeArrowheads="1"/>
          </p:cNvSpPr>
          <p:nvPr>
            <p:ph type="body" idx="1"/>
          </p:nvPr>
        </p:nvSpPr>
        <p:spPr/>
        <p:txBody>
          <a:bodyPr/>
          <a:lstStyle/>
          <a:p>
            <a:pPr lvl="1" eaLnBrk="1" hangingPunct="1"/>
            <a:endParaRPr lang="fr-CH" dirty="0" smtClean="0">
              <a:sym typeface="Symbol" pitchFamily="18" charset="2"/>
            </a:endParaRPr>
          </a:p>
          <a:p>
            <a:pPr lvl="1" eaLnBrk="1" hangingPunct="1"/>
            <a:r>
              <a:rPr lang="fr-CH" dirty="0" smtClean="0">
                <a:sym typeface="Symbol" pitchFamily="18" charset="2"/>
              </a:rPr>
              <a:t>2011: 6 fb</a:t>
            </a:r>
            <a:r>
              <a:rPr lang="fr-CH" baseline="30000" dirty="0" smtClean="0">
                <a:sym typeface="Symbol" pitchFamily="18" charset="2"/>
              </a:rPr>
              <a:t>-1</a:t>
            </a:r>
            <a:r>
              <a:rPr lang="fr-CH" baseline="30000" dirty="0">
                <a:sym typeface="Symbol" pitchFamily="18" charset="2"/>
              </a:rPr>
              <a:t> </a:t>
            </a:r>
            <a:endParaRPr lang="fr-CH" baseline="30000" dirty="0" smtClean="0">
              <a:sym typeface="Symbol" pitchFamily="18" charset="2"/>
            </a:endParaRPr>
          </a:p>
          <a:p>
            <a:pPr lvl="1" eaLnBrk="1" hangingPunct="1"/>
            <a:r>
              <a:rPr lang="fr-CH" dirty="0" smtClean="0">
                <a:sym typeface="Symbol" pitchFamily="18" charset="2"/>
              </a:rPr>
              <a:t>2012: 23 fb</a:t>
            </a:r>
            <a:r>
              <a:rPr lang="fr-CH" baseline="30000" dirty="0" smtClean="0">
                <a:sym typeface="Symbol" pitchFamily="18" charset="2"/>
              </a:rPr>
              <a:t>-1</a:t>
            </a:r>
            <a:r>
              <a:rPr lang="fr-CH" dirty="0" smtClean="0">
                <a:sym typeface="Symbol" pitchFamily="18" charset="2"/>
              </a:rPr>
              <a:t> </a:t>
            </a:r>
          </a:p>
          <a:p>
            <a:pPr lvl="2" eaLnBrk="1" hangingPunct="1"/>
            <a:r>
              <a:rPr lang="fr-CH" dirty="0" err="1" smtClean="0">
                <a:sym typeface="Symbol" pitchFamily="18" charset="2"/>
              </a:rPr>
              <a:t>peak</a:t>
            </a:r>
            <a:r>
              <a:rPr lang="fr-CH" dirty="0" smtClean="0">
                <a:sym typeface="Symbol" pitchFamily="18" charset="2"/>
              </a:rPr>
              <a:t> </a:t>
            </a:r>
            <a:r>
              <a:rPr lang="fr-CH" dirty="0" err="1" smtClean="0">
                <a:sym typeface="Symbol" pitchFamily="18" charset="2"/>
              </a:rPr>
              <a:t>lumi</a:t>
            </a:r>
            <a:r>
              <a:rPr lang="fr-CH" dirty="0" smtClean="0">
                <a:sym typeface="Symbol" pitchFamily="18" charset="2"/>
              </a:rPr>
              <a:t> of 7</a:t>
            </a:r>
            <a:r>
              <a:rPr lang="fr-CH" dirty="0" smtClean="0">
                <a:sym typeface="Symbol"/>
              </a:rPr>
              <a:t></a:t>
            </a:r>
            <a:r>
              <a:rPr lang="fr-CH" dirty="0" smtClean="0">
                <a:sym typeface="Symbol" pitchFamily="18" charset="2"/>
              </a:rPr>
              <a:t>10</a:t>
            </a:r>
            <a:r>
              <a:rPr lang="fr-CH" baseline="30000" dirty="0" smtClean="0">
                <a:sym typeface="Symbol" pitchFamily="18" charset="2"/>
              </a:rPr>
              <a:t>33 </a:t>
            </a:r>
            <a:r>
              <a:rPr lang="fr-CH" dirty="0" smtClean="0">
                <a:sym typeface="Symbol" pitchFamily="18" charset="2"/>
              </a:rPr>
              <a:t>cm</a:t>
            </a:r>
            <a:r>
              <a:rPr lang="fr-CH" baseline="30000" dirty="0" smtClean="0">
                <a:sym typeface="Symbol" pitchFamily="18" charset="2"/>
              </a:rPr>
              <a:t>-2 </a:t>
            </a:r>
            <a:r>
              <a:rPr lang="fr-CH" dirty="0" smtClean="0">
                <a:sym typeface="Symbol" pitchFamily="18" charset="2"/>
              </a:rPr>
              <a:t>s</a:t>
            </a:r>
            <a:r>
              <a:rPr lang="fr-CH" baseline="30000" dirty="0" smtClean="0">
                <a:sym typeface="Symbol" pitchFamily="18" charset="2"/>
              </a:rPr>
              <a:t>-1</a:t>
            </a:r>
            <a:endParaRPr lang="fr-CH" dirty="0" smtClean="0">
              <a:sym typeface="Symbol" pitchFamily="18" charset="2"/>
            </a:endParaRPr>
          </a:p>
          <a:p>
            <a:pPr lvl="1" eaLnBrk="1" hangingPunct="1"/>
            <a:r>
              <a:rPr lang="fr-CH" dirty="0" err="1" smtClean="0">
                <a:sym typeface="Symbol" pitchFamily="18" charset="2"/>
              </a:rPr>
              <a:t>Ultimate</a:t>
            </a:r>
            <a:r>
              <a:rPr lang="fr-CH" dirty="0" smtClean="0">
                <a:sym typeface="Symbol" pitchFamily="18" charset="2"/>
              </a:rPr>
              <a:t>: 60 fb</a:t>
            </a:r>
            <a:r>
              <a:rPr lang="fr-CH" baseline="30000" dirty="0" smtClean="0">
                <a:sym typeface="Symbol" pitchFamily="18" charset="2"/>
              </a:rPr>
              <a:t>-1</a:t>
            </a:r>
            <a:r>
              <a:rPr lang="fr-CH" dirty="0" smtClean="0">
                <a:sym typeface="Symbol" pitchFamily="18" charset="2"/>
              </a:rPr>
              <a:t> </a:t>
            </a:r>
            <a:r>
              <a:rPr lang="fr-CH" dirty="0">
                <a:sym typeface="Symbol" pitchFamily="18" charset="2"/>
              </a:rPr>
              <a:t>p</a:t>
            </a:r>
            <a:r>
              <a:rPr lang="fr-CH" dirty="0" smtClean="0">
                <a:sym typeface="Symbol" pitchFamily="18" charset="2"/>
              </a:rPr>
              <a:t>er </a:t>
            </a:r>
            <a:r>
              <a:rPr lang="fr-CH" dirty="0" err="1" smtClean="0">
                <a:sym typeface="Symbol" pitchFamily="18" charset="2"/>
              </a:rPr>
              <a:t>year</a:t>
            </a:r>
            <a:r>
              <a:rPr lang="fr-CH" dirty="0" smtClean="0">
                <a:sym typeface="Symbol" pitchFamily="18" charset="2"/>
              </a:rPr>
              <a:t>? </a:t>
            </a:r>
          </a:p>
          <a:p>
            <a:pPr lvl="2" eaLnBrk="1" hangingPunct="1"/>
            <a:r>
              <a:rPr lang="fr-CH" dirty="0" err="1" smtClean="0">
                <a:sym typeface="Symbol" pitchFamily="18" charset="2"/>
              </a:rPr>
              <a:t>peak</a:t>
            </a:r>
            <a:r>
              <a:rPr lang="fr-CH" dirty="0" smtClean="0">
                <a:sym typeface="Symbol" pitchFamily="18" charset="2"/>
              </a:rPr>
              <a:t> </a:t>
            </a:r>
            <a:r>
              <a:rPr lang="fr-CH" dirty="0" err="1">
                <a:sym typeface="Symbol" pitchFamily="18" charset="2"/>
              </a:rPr>
              <a:t>lumi</a:t>
            </a:r>
            <a:r>
              <a:rPr lang="fr-CH" dirty="0">
                <a:sym typeface="Symbol" pitchFamily="18" charset="2"/>
              </a:rPr>
              <a:t> of </a:t>
            </a:r>
            <a:r>
              <a:rPr lang="fr-CH" dirty="0" smtClean="0">
                <a:sym typeface="Symbol" pitchFamily="18" charset="2"/>
              </a:rPr>
              <a:t>2.4</a:t>
            </a:r>
            <a:r>
              <a:rPr lang="fr-CH" dirty="0" smtClean="0">
                <a:sym typeface="Symbol"/>
              </a:rPr>
              <a:t></a:t>
            </a:r>
            <a:r>
              <a:rPr lang="fr-CH" dirty="0" smtClean="0">
                <a:sym typeface="Symbol" pitchFamily="18" charset="2"/>
              </a:rPr>
              <a:t>10</a:t>
            </a:r>
            <a:r>
              <a:rPr lang="fr-CH" baseline="30000" dirty="0" smtClean="0">
                <a:sym typeface="Symbol" pitchFamily="18" charset="2"/>
              </a:rPr>
              <a:t>34 </a:t>
            </a:r>
            <a:r>
              <a:rPr lang="fr-CH" dirty="0">
                <a:sym typeface="Symbol" pitchFamily="18" charset="2"/>
              </a:rPr>
              <a:t>cm</a:t>
            </a:r>
            <a:r>
              <a:rPr lang="fr-CH" baseline="30000" dirty="0">
                <a:sym typeface="Symbol" pitchFamily="18" charset="2"/>
              </a:rPr>
              <a:t>-2 </a:t>
            </a:r>
            <a:r>
              <a:rPr lang="fr-CH" dirty="0" smtClean="0">
                <a:sym typeface="Symbol" pitchFamily="18" charset="2"/>
              </a:rPr>
              <a:t>s</a:t>
            </a:r>
            <a:r>
              <a:rPr lang="fr-CH" baseline="30000" dirty="0" smtClean="0">
                <a:sym typeface="Symbol" pitchFamily="18" charset="2"/>
              </a:rPr>
              <a:t>-1</a:t>
            </a:r>
            <a:endParaRPr lang="fr-CH" dirty="0" smtClean="0">
              <a:sym typeface="Symbol" pitchFamily="18" charset="2"/>
            </a:endParaRPr>
          </a:p>
          <a:p>
            <a:pPr eaLnBrk="1" hangingPunct="1"/>
            <a:r>
              <a:rPr lang="fr-CH" dirty="0" err="1" smtClean="0">
                <a:sym typeface="Symbol" pitchFamily="18" charset="2"/>
              </a:rPr>
              <a:t>Assuming</a:t>
            </a:r>
            <a:r>
              <a:rPr lang="fr-CH" dirty="0" smtClean="0">
                <a:sym typeface="Symbol" pitchFamily="18" charset="2"/>
              </a:rPr>
              <a:t> 40 fb</a:t>
            </a:r>
            <a:r>
              <a:rPr lang="fr-CH" baseline="30000" dirty="0" smtClean="0">
                <a:sym typeface="Symbol" pitchFamily="18" charset="2"/>
              </a:rPr>
              <a:t>-1</a:t>
            </a:r>
            <a:r>
              <a:rPr lang="fr-CH" dirty="0" smtClean="0">
                <a:sym typeface="Symbol" pitchFamily="18" charset="2"/>
              </a:rPr>
              <a:t> </a:t>
            </a:r>
            <a:r>
              <a:rPr lang="fr-CH" dirty="0" err="1" smtClean="0">
                <a:sym typeface="Symbol" pitchFamily="18" charset="2"/>
              </a:rPr>
              <a:t>after</a:t>
            </a:r>
            <a:r>
              <a:rPr lang="fr-CH" dirty="0" smtClean="0">
                <a:sym typeface="Symbol" pitchFamily="18" charset="2"/>
              </a:rPr>
              <a:t> LS1 and 60 fb</a:t>
            </a:r>
            <a:r>
              <a:rPr lang="fr-CH" baseline="30000" dirty="0" smtClean="0">
                <a:sym typeface="Symbol" pitchFamily="18" charset="2"/>
              </a:rPr>
              <a:t>-1</a:t>
            </a:r>
            <a:r>
              <a:rPr lang="fr-CH" dirty="0" smtClean="0">
                <a:sym typeface="Symbol" pitchFamily="18" charset="2"/>
              </a:rPr>
              <a:t> per </a:t>
            </a:r>
            <a:r>
              <a:rPr lang="fr-CH" dirty="0" err="1" smtClean="0">
                <a:sym typeface="Symbol" pitchFamily="18" charset="2"/>
              </a:rPr>
              <a:t>year</a:t>
            </a:r>
            <a:r>
              <a:rPr lang="fr-CH" dirty="0" smtClean="0">
                <a:sym typeface="Symbol" pitchFamily="18" charset="2"/>
              </a:rPr>
              <a:t> </a:t>
            </a:r>
            <a:r>
              <a:rPr lang="fr-CH" dirty="0" err="1" smtClean="0">
                <a:sym typeface="Symbol" pitchFamily="18" charset="2"/>
              </a:rPr>
              <a:t>after</a:t>
            </a:r>
            <a:r>
              <a:rPr lang="fr-CH" dirty="0" smtClean="0">
                <a:sym typeface="Symbol" pitchFamily="18" charset="2"/>
              </a:rPr>
              <a:t> LS2, </a:t>
            </a:r>
            <a:r>
              <a:rPr lang="fr-CH" dirty="0" err="1" smtClean="0">
                <a:sym typeface="Symbol" pitchFamily="18" charset="2"/>
              </a:rPr>
              <a:t>we</a:t>
            </a:r>
            <a:r>
              <a:rPr lang="fr-CH" dirty="0" smtClean="0">
                <a:sym typeface="Symbol" pitchFamily="18" charset="2"/>
              </a:rPr>
              <a:t> </a:t>
            </a:r>
            <a:r>
              <a:rPr lang="fr-CH" dirty="0" err="1" smtClean="0">
                <a:sym typeface="Symbol" pitchFamily="18" charset="2"/>
              </a:rPr>
              <a:t>got</a:t>
            </a:r>
            <a:r>
              <a:rPr lang="fr-CH" dirty="0" smtClean="0">
                <a:sym typeface="Symbol" pitchFamily="18" charset="2"/>
              </a:rPr>
              <a:t> to 30+40*3+60*3= 330 fb</a:t>
            </a:r>
            <a:r>
              <a:rPr lang="fr-CH" baseline="30000" dirty="0" smtClean="0">
                <a:sym typeface="Symbol" pitchFamily="18" charset="2"/>
              </a:rPr>
              <a:t>-1 </a:t>
            </a:r>
            <a:r>
              <a:rPr lang="fr-CH" dirty="0">
                <a:sym typeface="Symbol" pitchFamily="18" charset="2"/>
              </a:rPr>
              <a:t>f</a:t>
            </a:r>
            <a:r>
              <a:rPr lang="fr-CH" dirty="0" smtClean="0">
                <a:sym typeface="Symbol" pitchFamily="18" charset="2"/>
              </a:rPr>
              <a:t>or the LHC </a:t>
            </a:r>
          </a:p>
          <a:p>
            <a:pPr lvl="1" eaLnBrk="1" hangingPunct="1"/>
            <a:r>
              <a:rPr lang="fr-CH" dirty="0" err="1" smtClean="0">
                <a:sym typeface="Symbol" pitchFamily="18" charset="2"/>
              </a:rPr>
              <a:t>Magnets</a:t>
            </a:r>
            <a:r>
              <a:rPr lang="fr-CH" dirty="0" smtClean="0">
                <a:sym typeface="Symbol" pitchFamily="18" charset="2"/>
              </a:rPr>
              <a:t> (triplet, correctors, </a:t>
            </a:r>
            <a:r>
              <a:rPr lang="fr-CH" dirty="0" err="1" smtClean="0">
                <a:sym typeface="Symbol" pitchFamily="18" charset="2"/>
              </a:rPr>
              <a:t>around</a:t>
            </a:r>
            <a:r>
              <a:rPr lang="fr-CH" dirty="0" smtClean="0">
                <a:sym typeface="Symbol" pitchFamily="18" charset="2"/>
              </a:rPr>
              <a:t> ATLAS and CMS are </a:t>
            </a:r>
            <a:r>
              <a:rPr lang="fr-CH" dirty="0" err="1" smtClean="0">
                <a:sym typeface="Symbol" pitchFamily="18" charset="2"/>
              </a:rPr>
              <a:t>designed</a:t>
            </a:r>
            <a:r>
              <a:rPr lang="fr-CH" dirty="0" smtClean="0">
                <a:sym typeface="Symbol" pitchFamily="18" charset="2"/>
              </a:rPr>
              <a:t> to </a:t>
            </a:r>
            <a:r>
              <a:rPr lang="fr-CH" dirty="0" err="1" smtClean="0">
                <a:sym typeface="Symbol" pitchFamily="18" charset="2"/>
              </a:rPr>
              <a:t>resist</a:t>
            </a:r>
            <a:r>
              <a:rPr lang="fr-CH" dirty="0" smtClean="0">
                <a:sym typeface="Symbol" pitchFamily="18" charset="2"/>
              </a:rPr>
              <a:t> to 300-500 fb</a:t>
            </a:r>
            <a:r>
              <a:rPr lang="fr-CH" baseline="30000" dirty="0" smtClean="0">
                <a:sym typeface="Symbol" pitchFamily="18" charset="2"/>
              </a:rPr>
              <a:t>-1</a:t>
            </a:r>
            <a:r>
              <a:rPr lang="fr-CH" dirty="0" smtClean="0">
                <a:sym typeface="Symbol" pitchFamily="18" charset="2"/>
              </a:rPr>
              <a:t>)</a:t>
            </a:r>
            <a:r>
              <a:rPr lang="en-US" dirty="0">
                <a:solidFill>
                  <a:srgbClr val="009900"/>
                </a:solidFill>
                <a:sym typeface="Symbol" pitchFamily="18" charset="2"/>
              </a:rPr>
              <a:t> </a:t>
            </a:r>
            <a:r>
              <a:rPr lang="en-US" sz="1600" dirty="0">
                <a:solidFill>
                  <a:srgbClr val="009900"/>
                </a:solidFill>
                <a:sym typeface="Symbol" pitchFamily="18" charset="2"/>
              </a:rPr>
              <a:t>[L. </a:t>
            </a:r>
            <a:r>
              <a:rPr lang="en-US" sz="1600" dirty="0" err="1">
                <a:solidFill>
                  <a:srgbClr val="009900"/>
                </a:solidFill>
                <a:sym typeface="Symbol" pitchFamily="18" charset="2"/>
              </a:rPr>
              <a:t>Bottura</a:t>
            </a:r>
            <a:r>
              <a:rPr lang="en-US" sz="1600" dirty="0">
                <a:solidFill>
                  <a:srgbClr val="009900"/>
                </a:solidFill>
                <a:sym typeface="Symbol" pitchFamily="18" charset="2"/>
              </a:rPr>
              <a:t>, RLIUP meeting, </a:t>
            </a:r>
            <a:r>
              <a:rPr lang="en-US" sz="1600" dirty="0" smtClean="0">
                <a:solidFill>
                  <a:srgbClr val="009900"/>
                </a:solidFill>
                <a:sym typeface="Symbol" pitchFamily="18" charset="2"/>
              </a:rPr>
              <a:t>https</a:t>
            </a:r>
            <a:r>
              <a:rPr lang="en-US" sz="1600" dirty="0">
                <a:solidFill>
                  <a:srgbClr val="009900"/>
                </a:solidFill>
                <a:sym typeface="Symbol" pitchFamily="18" charset="2"/>
              </a:rPr>
              <a:t>://indico.cern.ch/conferenceTimeTable.py?confId=260492#20131029]</a:t>
            </a:r>
            <a:endParaRPr lang="fr-CH" sz="1600" dirty="0" smtClean="0">
              <a:sym typeface="Symbol" pitchFamily="18" charset="2"/>
            </a:endParaRPr>
          </a:p>
          <a:p>
            <a:pPr lvl="1" eaLnBrk="1" hangingPunct="1"/>
            <a:r>
              <a:rPr lang="fr-CH" dirty="0" err="1" smtClean="0">
                <a:sym typeface="Symbol" pitchFamily="18" charset="2"/>
              </a:rPr>
              <a:t>Experiments</a:t>
            </a:r>
            <a:r>
              <a:rPr lang="fr-CH" dirty="0" smtClean="0">
                <a:sym typeface="Symbol" pitchFamily="18" charset="2"/>
              </a:rPr>
              <a:t> as </a:t>
            </a:r>
            <a:r>
              <a:rPr lang="fr-CH" dirty="0" err="1" smtClean="0">
                <a:sym typeface="Symbol" pitchFamily="18" charset="2"/>
              </a:rPr>
              <a:t>well</a:t>
            </a:r>
            <a:r>
              <a:rPr lang="fr-CH" dirty="0" smtClean="0">
                <a:sym typeface="Symbol" pitchFamily="18" charset="2"/>
              </a:rPr>
              <a:t> have components to </a:t>
            </a:r>
            <a:r>
              <a:rPr lang="fr-CH" dirty="0" err="1" smtClean="0">
                <a:sym typeface="Symbol" pitchFamily="18" charset="2"/>
              </a:rPr>
              <a:t>be</a:t>
            </a:r>
            <a:r>
              <a:rPr lang="fr-CH" dirty="0" smtClean="0">
                <a:sym typeface="Symbol" pitchFamily="18" charset="2"/>
              </a:rPr>
              <a:t> </a:t>
            </a:r>
            <a:r>
              <a:rPr lang="fr-CH" dirty="0" err="1" smtClean="0">
                <a:sym typeface="Symbol" pitchFamily="18" charset="2"/>
              </a:rPr>
              <a:t>replaced</a:t>
            </a:r>
            <a:r>
              <a:rPr lang="fr-CH" dirty="0" smtClean="0">
                <a:sym typeface="Symbol" pitchFamily="18" charset="2"/>
              </a:rPr>
              <a:t> for radiation damage</a:t>
            </a:r>
          </a:p>
          <a:p>
            <a:pPr lvl="1" eaLnBrk="1" hangingPunct="1"/>
            <a:r>
              <a:rPr lang="fr-CH" dirty="0" err="1" smtClean="0">
                <a:sym typeface="Symbol" pitchFamily="18" charset="2"/>
              </a:rPr>
              <a:t>Moreover</a:t>
            </a:r>
            <a:r>
              <a:rPr lang="fr-CH" dirty="0" smtClean="0">
                <a:sym typeface="Symbol" pitchFamily="18" charset="2"/>
              </a:rPr>
              <a:t> as </a:t>
            </a:r>
            <a:r>
              <a:rPr lang="fr-CH" dirty="0" err="1" smtClean="0">
                <a:sym typeface="Symbol" pitchFamily="18" charset="2"/>
              </a:rPr>
              <a:t>statistics</a:t>
            </a:r>
            <a:r>
              <a:rPr lang="fr-CH" dirty="0" smtClean="0">
                <a:sym typeface="Symbol" pitchFamily="18" charset="2"/>
              </a:rPr>
              <a:t> </a:t>
            </a:r>
            <a:r>
              <a:rPr lang="fr-CH" dirty="0" err="1" smtClean="0">
                <a:sym typeface="Symbol" pitchFamily="18" charset="2"/>
              </a:rPr>
              <a:t>is</a:t>
            </a:r>
            <a:r>
              <a:rPr lang="fr-CH" dirty="0" smtClean="0">
                <a:sym typeface="Symbol" pitchFamily="18" charset="2"/>
              </a:rPr>
              <a:t> </a:t>
            </a:r>
            <a:r>
              <a:rPr lang="fr-CH" dirty="0" smtClean="0">
                <a:sym typeface="Symbol"/>
              </a:rPr>
              <a:t> N, </a:t>
            </a:r>
            <a:r>
              <a:rPr lang="fr-CH" dirty="0" err="1" smtClean="0">
                <a:sym typeface="Symbol"/>
              </a:rPr>
              <a:t>little</a:t>
            </a:r>
            <a:r>
              <a:rPr lang="fr-CH" dirty="0" smtClean="0">
                <a:sym typeface="Symbol"/>
              </a:rPr>
              <a:t> </a:t>
            </a:r>
            <a:r>
              <a:rPr lang="fr-CH" dirty="0" err="1" smtClean="0">
                <a:sym typeface="Symbol"/>
              </a:rPr>
              <a:t>interest</a:t>
            </a:r>
            <a:r>
              <a:rPr lang="fr-CH" dirty="0" smtClean="0">
                <a:sym typeface="Symbol"/>
              </a:rPr>
              <a:t> to </a:t>
            </a:r>
            <a:r>
              <a:rPr lang="fr-CH" dirty="0" err="1" smtClean="0">
                <a:sym typeface="Symbol"/>
              </a:rPr>
              <a:t>run</a:t>
            </a:r>
            <a:r>
              <a:rPr lang="fr-CH" dirty="0" smtClean="0">
                <a:sym typeface="Symbol"/>
              </a:rPr>
              <a:t> for </a:t>
            </a:r>
            <a:r>
              <a:rPr lang="fr-CH" dirty="0" err="1" smtClean="0">
                <a:sym typeface="Symbol"/>
              </a:rPr>
              <a:t>many</a:t>
            </a:r>
            <a:r>
              <a:rPr lang="fr-CH" dirty="0" smtClean="0">
                <a:sym typeface="Symbol"/>
              </a:rPr>
              <a:t> </a:t>
            </a:r>
            <a:r>
              <a:rPr lang="fr-CH" dirty="0" err="1" smtClean="0">
                <a:sym typeface="Symbol"/>
              </a:rPr>
              <a:t>years</a:t>
            </a:r>
            <a:r>
              <a:rPr lang="fr-CH" dirty="0" smtClean="0">
                <a:sym typeface="Symbol"/>
              </a:rPr>
              <a:t> </a:t>
            </a:r>
            <a:r>
              <a:rPr lang="fr-CH" dirty="0" err="1" smtClean="0">
                <a:sym typeface="Symbol"/>
              </a:rPr>
              <a:t>with</a:t>
            </a:r>
            <a:r>
              <a:rPr lang="fr-CH" dirty="0" smtClean="0">
                <a:sym typeface="Symbol"/>
              </a:rPr>
              <a:t> constant </a:t>
            </a:r>
            <a:r>
              <a:rPr lang="fr-CH" dirty="0" err="1" smtClean="0">
                <a:sym typeface="Symbol"/>
              </a:rPr>
              <a:t>luminosity</a:t>
            </a:r>
            <a:endParaRPr lang="fr-CH" dirty="0" smtClean="0">
              <a:sym typeface="Symbol" pitchFamily="18" charset="2"/>
            </a:endParaRPr>
          </a:p>
          <a:p>
            <a:pPr eaLnBrk="1" hangingPunct="1"/>
            <a:endParaRPr lang="fr-CH" dirty="0" smtClean="0">
              <a:sym typeface="Symbol" pitchFamily="18" charset="2"/>
            </a:endParaRPr>
          </a:p>
        </p:txBody>
      </p:sp>
    </p:spTree>
    <p:extLst>
      <p:ext uri="{BB962C8B-B14F-4D97-AF65-F5344CB8AC3E}">
        <p14:creationId xmlns:p14="http://schemas.microsoft.com/office/powerpoint/2010/main" val="1840920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17</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err="1" smtClean="0">
                <a:solidFill>
                  <a:schemeClr val="bg1"/>
                </a:solidFill>
                <a:sym typeface="Symbol" pitchFamily="18" charset="2"/>
              </a:rPr>
              <a:t>tHE</a:t>
            </a:r>
            <a:r>
              <a:rPr lang="en-US" dirty="0" smtClean="0">
                <a:solidFill>
                  <a:schemeClr val="bg1"/>
                </a:solidFill>
                <a:sym typeface="Symbol" pitchFamily="18" charset="2"/>
              </a:rPr>
              <a:t> PATH TOWARDS 3000 FB</a:t>
            </a:r>
            <a:r>
              <a:rPr lang="en-US" baseline="30000" dirty="0" smtClean="0">
                <a:solidFill>
                  <a:schemeClr val="bg1"/>
                </a:solidFill>
                <a:sym typeface="Symbol" pitchFamily="18" charset="2"/>
              </a:rPr>
              <a:t>-1</a:t>
            </a: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CERN Project, EU </a:t>
            </a:r>
            <a:r>
              <a:rPr lang="fr-CH" dirty="0" err="1" smtClean="0">
                <a:sym typeface="Symbol" pitchFamily="18" charset="2"/>
              </a:rPr>
              <a:t>funds</a:t>
            </a:r>
            <a:r>
              <a:rPr lang="fr-CH" dirty="0" smtClean="0">
                <a:sym typeface="Symbol" pitchFamily="18" charset="2"/>
              </a:rPr>
              <a:t> for the design </a:t>
            </a:r>
            <a:r>
              <a:rPr lang="fr-CH" dirty="0" err="1" smtClean="0">
                <a:sym typeface="Symbol" pitchFamily="18" charset="2"/>
              </a:rPr>
              <a:t>study</a:t>
            </a:r>
            <a:r>
              <a:rPr lang="fr-CH" dirty="0" smtClean="0">
                <a:sym typeface="Symbol" pitchFamily="18" charset="2"/>
              </a:rPr>
              <a:t>, DR in 2014 </a:t>
            </a:r>
            <a:r>
              <a:rPr lang="fr-CH" sz="1800" dirty="0" smtClean="0">
                <a:sym typeface="Symbol" pitchFamily="18" charset="2"/>
                <a:hlinkClick r:id="rId3"/>
              </a:rPr>
              <a:t>www.cern.ch/hilumi</a:t>
            </a:r>
            <a:r>
              <a:rPr lang="fr-CH" sz="1800" dirty="0" smtClean="0">
                <a:sym typeface="Symbol" pitchFamily="18" charset="2"/>
              </a:rPr>
              <a:t> </a:t>
            </a:r>
            <a:r>
              <a:rPr lang="fr-CH" sz="1800" dirty="0" smtClean="0">
                <a:solidFill>
                  <a:srgbClr val="009900"/>
                </a:solidFill>
                <a:sym typeface="Symbol" pitchFamily="18" charset="2"/>
              </a:rPr>
              <a:t>[L. Rossi]</a:t>
            </a:r>
            <a:r>
              <a:rPr lang="fr-CH" dirty="0" smtClean="0">
                <a:sym typeface="Symbol" pitchFamily="18" charset="2"/>
              </a:rPr>
              <a:t> </a:t>
            </a:r>
            <a:endParaRPr lang="fr-CH" dirty="0">
              <a:sym typeface="Symbol" pitchFamily="18" charset="2"/>
            </a:endParaRPr>
          </a:p>
          <a:p>
            <a:pPr lvl="1" eaLnBrk="1" hangingPunct="1"/>
            <a:r>
              <a:rPr lang="fr-CH" dirty="0" smtClean="0">
                <a:sym typeface="Symbol" pitchFamily="18" charset="2"/>
              </a:rPr>
              <a:t>The </a:t>
            </a:r>
            <a:r>
              <a:rPr lang="fr-CH" dirty="0" err="1" smtClean="0">
                <a:sym typeface="Symbol" pitchFamily="18" charset="2"/>
              </a:rPr>
              <a:t>target:after</a:t>
            </a:r>
            <a:r>
              <a:rPr lang="fr-CH" dirty="0" smtClean="0">
                <a:sym typeface="Symbol" pitchFamily="18" charset="2"/>
              </a:rPr>
              <a:t> </a:t>
            </a:r>
            <a:r>
              <a:rPr lang="fr-CH" dirty="0" err="1" smtClean="0">
                <a:sym typeface="Symbol" pitchFamily="18" charset="2"/>
              </a:rPr>
              <a:t>reaching</a:t>
            </a:r>
            <a:r>
              <a:rPr lang="fr-CH" dirty="0" smtClean="0">
                <a:sym typeface="Symbol" pitchFamily="18" charset="2"/>
              </a:rPr>
              <a:t> 300 fb</a:t>
            </a:r>
            <a:r>
              <a:rPr lang="fr-CH" baseline="30000" dirty="0" smtClean="0">
                <a:sym typeface="Symbol" pitchFamily="18" charset="2"/>
              </a:rPr>
              <a:t>-1</a:t>
            </a:r>
            <a:r>
              <a:rPr lang="fr-CH" dirty="0" smtClean="0">
                <a:sym typeface="Symbol" pitchFamily="18" charset="2"/>
              </a:rPr>
              <a:t> in the 10’s, </a:t>
            </a:r>
            <a:r>
              <a:rPr lang="fr-CH" dirty="0" err="1" smtClean="0">
                <a:sym typeface="Symbol" pitchFamily="18" charset="2"/>
              </a:rPr>
              <a:t>we</a:t>
            </a:r>
            <a:r>
              <a:rPr lang="fr-CH" dirty="0" smtClean="0">
                <a:sym typeface="Symbol" pitchFamily="18" charset="2"/>
              </a:rPr>
              <a:t> </a:t>
            </a:r>
            <a:r>
              <a:rPr lang="fr-CH" dirty="0" err="1" smtClean="0">
                <a:sym typeface="Symbol" pitchFamily="18" charset="2"/>
              </a:rPr>
              <a:t>need</a:t>
            </a:r>
            <a:r>
              <a:rPr lang="fr-CH" dirty="0" smtClean="0">
                <a:sym typeface="Symbol" pitchFamily="18" charset="2"/>
              </a:rPr>
              <a:t> </a:t>
            </a:r>
            <a:r>
              <a:rPr lang="fr-CH" dirty="0" smtClean="0">
                <a:solidFill>
                  <a:srgbClr val="C00000"/>
                </a:solidFill>
                <a:sym typeface="Symbol" pitchFamily="18" charset="2"/>
              </a:rPr>
              <a:t>3000 fb</a:t>
            </a:r>
            <a:r>
              <a:rPr lang="fr-CH" baseline="30000" dirty="0" smtClean="0">
                <a:solidFill>
                  <a:srgbClr val="C00000"/>
                </a:solidFill>
                <a:sym typeface="Symbol" pitchFamily="18" charset="2"/>
              </a:rPr>
              <a:t>-1</a:t>
            </a:r>
            <a:r>
              <a:rPr lang="fr-CH" baseline="30000" dirty="0">
                <a:solidFill>
                  <a:srgbClr val="C00000"/>
                </a:solidFill>
                <a:sym typeface="Symbol" pitchFamily="18" charset="2"/>
              </a:rPr>
              <a:t> </a:t>
            </a:r>
            <a:r>
              <a:rPr lang="fr-CH" dirty="0" smtClean="0">
                <a:solidFill>
                  <a:srgbClr val="C00000"/>
                </a:solidFill>
                <a:sym typeface="Symbol" pitchFamily="18" charset="2"/>
              </a:rPr>
              <a:t>in the 20’s</a:t>
            </a:r>
          </a:p>
          <a:p>
            <a:pPr eaLnBrk="1" hangingPunct="1"/>
            <a:r>
              <a:rPr lang="fr-CH" dirty="0" err="1" smtClean="0">
                <a:sym typeface="Symbol" pitchFamily="18" charset="2"/>
              </a:rPr>
              <a:t>We</a:t>
            </a:r>
            <a:r>
              <a:rPr lang="fr-CH" dirty="0" smtClean="0">
                <a:sym typeface="Symbol" pitchFamily="18" charset="2"/>
              </a:rPr>
              <a:t> </a:t>
            </a:r>
            <a:r>
              <a:rPr lang="fr-CH" dirty="0" err="1" smtClean="0">
                <a:sym typeface="Symbol" pitchFamily="18" charset="2"/>
              </a:rPr>
              <a:t>need</a:t>
            </a:r>
            <a:r>
              <a:rPr lang="fr-CH" dirty="0" smtClean="0">
                <a:sym typeface="Symbol" pitchFamily="18" charset="2"/>
              </a:rPr>
              <a:t> to gain a </a:t>
            </a:r>
            <a:r>
              <a:rPr lang="fr-CH" dirty="0" smtClean="0">
                <a:solidFill>
                  <a:srgbClr val="C00000"/>
                </a:solidFill>
                <a:sym typeface="Symbol" pitchFamily="18" charset="2"/>
              </a:rPr>
              <a:t>factor four-five </a:t>
            </a:r>
            <a:r>
              <a:rPr lang="fr-CH" dirty="0" smtClean="0">
                <a:sym typeface="Symbol" pitchFamily="18" charset="2"/>
              </a:rPr>
              <a:t>(250-300 </a:t>
            </a:r>
            <a:r>
              <a:rPr lang="fr-CH" dirty="0">
                <a:sym typeface="Symbol" pitchFamily="18" charset="2"/>
              </a:rPr>
              <a:t>fb</a:t>
            </a:r>
            <a:r>
              <a:rPr lang="fr-CH" baseline="30000" dirty="0">
                <a:sym typeface="Symbol" pitchFamily="18" charset="2"/>
              </a:rPr>
              <a:t>-1</a:t>
            </a:r>
            <a:r>
              <a:rPr lang="fr-CH" dirty="0">
                <a:sym typeface="Symbol" pitchFamily="18" charset="2"/>
              </a:rPr>
              <a:t> per </a:t>
            </a:r>
            <a:r>
              <a:rPr lang="fr-CH" dirty="0" err="1" smtClean="0">
                <a:sym typeface="Symbol" pitchFamily="18" charset="2"/>
              </a:rPr>
              <a:t>year</a:t>
            </a:r>
            <a:r>
              <a:rPr lang="fr-CH" dirty="0" smtClean="0">
                <a:sym typeface="Symbol" pitchFamily="18" charset="2"/>
              </a:rPr>
              <a:t>, </a:t>
            </a:r>
            <a:r>
              <a:rPr lang="fr-CH" dirty="0" err="1" smtClean="0">
                <a:sym typeface="Symbol" pitchFamily="18" charset="2"/>
              </a:rPr>
              <a:t>from</a:t>
            </a:r>
            <a:r>
              <a:rPr lang="fr-CH" dirty="0" smtClean="0">
                <a:sym typeface="Symbol" pitchFamily="18" charset="2"/>
              </a:rPr>
              <a:t> the </a:t>
            </a:r>
            <a:r>
              <a:rPr lang="fr-CH" dirty="0" err="1" smtClean="0">
                <a:sym typeface="Symbol" pitchFamily="18" charset="2"/>
              </a:rPr>
              <a:t>beginning</a:t>
            </a:r>
            <a:r>
              <a:rPr lang="fr-CH" dirty="0" smtClean="0">
                <a:sym typeface="Symbol" pitchFamily="18" charset="2"/>
              </a:rPr>
              <a:t> of HL-LHC)</a:t>
            </a:r>
          </a:p>
          <a:p>
            <a:pPr lvl="1" eaLnBrk="1" hangingPunct="1"/>
            <a:r>
              <a:rPr lang="fr-CH" dirty="0" err="1" smtClean="0">
                <a:sym typeface="Symbol" pitchFamily="18" charset="2"/>
              </a:rPr>
              <a:t>Peak</a:t>
            </a:r>
            <a:r>
              <a:rPr lang="fr-CH" dirty="0" smtClean="0">
                <a:sym typeface="Symbol" pitchFamily="18" charset="2"/>
              </a:rPr>
              <a:t> </a:t>
            </a:r>
            <a:r>
              <a:rPr lang="fr-CH" dirty="0" err="1" smtClean="0">
                <a:sym typeface="Symbol" pitchFamily="18" charset="2"/>
              </a:rPr>
              <a:t>lumi</a:t>
            </a:r>
            <a:r>
              <a:rPr lang="fr-CH" dirty="0" smtClean="0">
                <a:sym typeface="Symbol" pitchFamily="18" charset="2"/>
              </a:rPr>
              <a:t> 10</a:t>
            </a:r>
            <a:r>
              <a:rPr lang="fr-CH" baseline="30000" dirty="0" smtClean="0">
                <a:sym typeface="Symbol" pitchFamily="18" charset="2"/>
              </a:rPr>
              <a:t>35 </a:t>
            </a:r>
            <a:r>
              <a:rPr lang="fr-CH" dirty="0">
                <a:sym typeface="Symbol" pitchFamily="18" charset="2"/>
              </a:rPr>
              <a:t>cm</a:t>
            </a:r>
            <a:r>
              <a:rPr lang="fr-CH" baseline="30000" dirty="0">
                <a:sym typeface="Symbol" pitchFamily="18" charset="2"/>
              </a:rPr>
              <a:t>-2 </a:t>
            </a:r>
            <a:r>
              <a:rPr lang="fr-CH" dirty="0" smtClean="0">
                <a:sym typeface="Symbol" pitchFamily="18" charset="2"/>
              </a:rPr>
              <a:t>s</a:t>
            </a:r>
            <a:r>
              <a:rPr lang="fr-CH" baseline="30000" dirty="0" smtClean="0">
                <a:sym typeface="Symbol" pitchFamily="18" charset="2"/>
              </a:rPr>
              <a:t>-1</a:t>
            </a:r>
            <a:r>
              <a:rPr lang="fr-CH" dirty="0">
                <a:sym typeface="Symbol" pitchFamily="18" charset="2"/>
              </a:rPr>
              <a:t> </a:t>
            </a:r>
            <a:r>
              <a:rPr lang="fr-CH" dirty="0" err="1" smtClean="0">
                <a:sym typeface="Symbol" pitchFamily="18" charset="2"/>
              </a:rPr>
              <a:t>is</a:t>
            </a:r>
            <a:r>
              <a:rPr lang="fr-CH" dirty="0" smtClean="0">
                <a:sym typeface="Symbol" pitchFamily="18" charset="2"/>
              </a:rPr>
              <a:t> not acceptable for the </a:t>
            </a:r>
            <a:r>
              <a:rPr lang="fr-CH" dirty="0" err="1" smtClean="0">
                <a:sym typeface="Symbol" pitchFamily="18" charset="2"/>
              </a:rPr>
              <a:t>experiments</a:t>
            </a:r>
            <a:r>
              <a:rPr lang="fr-CH" dirty="0" smtClean="0">
                <a:sym typeface="Symbol" pitchFamily="18" charset="2"/>
              </a:rPr>
              <a:t> (pile up)</a:t>
            </a:r>
          </a:p>
          <a:p>
            <a:pPr eaLnBrk="1" hangingPunct="1"/>
            <a:r>
              <a:rPr lang="fr-CH" dirty="0" smtClean="0">
                <a:sym typeface="Symbol" pitchFamily="18" charset="2"/>
              </a:rPr>
              <a:t>A </a:t>
            </a:r>
            <a:r>
              <a:rPr lang="fr-CH" dirty="0" err="1" smtClean="0">
                <a:sym typeface="Symbol" pitchFamily="18" charset="2"/>
              </a:rPr>
              <a:t>levelling</a:t>
            </a:r>
            <a:r>
              <a:rPr lang="fr-CH" dirty="0" smtClean="0">
                <a:sym typeface="Symbol" pitchFamily="18" charset="2"/>
              </a:rPr>
              <a:t> </a:t>
            </a:r>
            <a:r>
              <a:rPr lang="fr-CH" dirty="0" err="1" smtClean="0">
                <a:sym typeface="Symbol" pitchFamily="18" charset="2"/>
              </a:rPr>
              <a:t>is</a:t>
            </a:r>
            <a:r>
              <a:rPr lang="fr-CH" dirty="0" smtClean="0">
                <a:sym typeface="Symbol" pitchFamily="18" charset="2"/>
              </a:rPr>
              <a:t> </a:t>
            </a:r>
            <a:r>
              <a:rPr lang="fr-CH" dirty="0" err="1" smtClean="0">
                <a:sym typeface="Symbol" pitchFamily="18" charset="2"/>
              </a:rPr>
              <a:t>proposed</a:t>
            </a:r>
            <a:r>
              <a:rPr lang="fr-CH" dirty="0" smtClean="0">
                <a:sym typeface="Symbol" pitchFamily="18" charset="2"/>
              </a:rPr>
              <a:t> </a:t>
            </a:r>
            <a:r>
              <a:rPr lang="fr-CH" dirty="0" err="1" smtClean="0">
                <a:sym typeface="Symbol" pitchFamily="18" charset="2"/>
              </a:rPr>
              <a:t>at</a:t>
            </a:r>
            <a:r>
              <a:rPr lang="fr-CH" dirty="0" smtClean="0">
                <a:sym typeface="Symbol" pitchFamily="18" charset="2"/>
              </a:rPr>
              <a:t> 5</a:t>
            </a:r>
            <a:r>
              <a:rPr lang="fr-CH" dirty="0" smtClean="0">
                <a:sym typeface="Symbol"/>
              </a:rPr>
              <a:t></a:t>
            </a:r>
            <a:r>
              <a:rPr lang="fr-CH" dirty="0" smtClean="0">
                <a:sym typeface="Symbol" pitchFamily="18" charset="2"/>
              </a:rPr>
              <a:t>10</a:t>
            </a:r>
            <a:r>
              <a:rPr lang="fr-CH" baseline="30000" dirty="0" smtClean="0">
                <a:sym typeface="Symbol" pitchFamily="18" charset="2"/>
              </a:rPr>
              <a:t>34 </a:t>
            </a:r>
            <a:r>
              <a:rPr lang="fr-CH" dirty="0">
                <a:sym typeface="Symbol" pitchFamily="18" charset="2"/>
              </a:rPr>
              <a:t>cm</a:t>
            </a:r>
            <a:r>
              <a:rPr lang="fr-CH" baseline="30000" dirty="0">
                <a:sym typeface="Symbol" pitchFamily="18" charset="2"/>
              </a:rPr>
              <a:t>-2 </a:t>
            </a:r>
            <a:r>
              <a:rPr lang="fr-CH" dirty="0">
                <a:sym typeface="Symbol" pitchFamily="18" charset="2"/>
              </a:rPr>
              <a:t>s</a:t>
            </a:r>
            <a:r>
              <a:rPr lang="fr-CH" baseline="30000" dirty="0">
                <a:sym typeface="Symbol" pitchFamily="18" charset="2"/>
              </a:rPr>
              <a:t>-1</a:t>
            </a:r>
            <a:endParaRPr lang="fr-CH" dirty="0" smtClean="0">
              <a:sym typeface="Symbol" pitchFamily="18" charset="2"/>
            </a:endParaRPr>
          </a:p>
          <a:p>
            <a:pPr lvl="1" eaLnBrk="1" hangingPunct="1"/>
            <a:r>
              <a:rPr lang="fr-CH" dirty="0" smtClean="0">
                <a:sym typeface="Symbol" pitchFamily="18" charset="2"/>
              </a:rPr>
              <a:t>To have </a:t>
            </a:r>
            <a:r>
              <a:rPr lang="fr-CH" dirty="0" err="1" smtClean="0">
                <a:sym typeface="Symbol" pitchFamily="18" charset="2"/>
              </a:rPr>
              <a:t>this</a:t>
            </a:r>
            <a:r>
              <a:rPr lang="fr-CH" dirty="0" smtClean="0">
                <a:sym typeface="Symbol" pitchFamily="18" charset="2"/>
              </a:rPr>
              <a:t> the LHC must </a:t>
            </a:r>
            <a:r>
              <a:rPr lang="fr-CH" dirty="0" err="1" smtClean="0">
                <a:sym typeface="Symbol" pitchFamily="18" charset="2"/>
              </a:rPr>
              <a:t>be</a:t>
            </a:r>
            <a:r>
              <a:rPr lang="fr-CH" dirty="0" smtClean="0">
                <a:sym typeface="Symbol" pitchFamily="18" charset="2"/>
              </a:rPr>
              <a:t> able to </a:t>
            </a:r>
            <a:r>
              <a:rPr lang="fr-CH" dirty="0" err="1" smtClean="0">
                <a:sym typeface="Symbol" pitchFamily="18" charset="2"/>
              </a:rPr>
              <a:t>reach</a:t>
            </a:r>
            <a:r>
              <a:rPr lang="fr-CH" dirty="0" smtClean="0">
                <a:sym typeface="Symbol" pitchFamily="18" charset="2"/>
              </a:rPr>
              <a:t> a </a:t>
            </a:r>
            <a:r>
              <a:rPr lang="fr-CH" dirty="0" err="1">
                <a:sym typeface="Symbol" pitchFamily="18" charset="2"/>
              </a:rPr>
              <a:t>p</a:t>
            </a:r>
            <a:r>
              <a:rPr lang="fr-CH" dirty="0" err="1" smtClean="0">
                <a:sym typeface="Symbol" pitchFamily="18" charset="2"/>
              </a:rPr>
              <a:t>eak</a:t>
            </a:r>
            <a:r>
              <a:rPr lang="fr-CH" dirty="0" smtClean="0">
                <a:sym typeface="Symbol" pitchFamily="18" charset="2"/>
              </a:rPr>
              <a:t> </a:t>
            </a:r>
            <a:r>
              <a:rPr lang="fr-CH" dirty="0" err="1">
                <a:sym typeface="Symbol" pitchFamily="18" charset="2"/>
              </a:rPr>
              <a:t>lumi</a:t>
            </a:r>
            <a:r>
              <a:rPr lang="fr-CH" dirty="0">
                <a:sym typeface="Symbol" pitchFamily="18" charset="2"/>
              </a:rPr>
              <a:t> </a:t>
            </a:r>
            <a:r>
              <a:rPr lang="fr-CH" dirty="0" smtClean="0">
                <a:sym typeface="Symbol" pitchFamily="18" charset="2"/>
              </a:rPr>
              <a:t>2</a:t>
            </a:r>
            <a:r>
              <a:rPr lang="fr-CH" dirty="0" smtClean="0">
                <a:sym typeface="Symbol"/>
              </a:rPr>
              <a:t></a:t>
            </a:r>
            <a:r>
              <a:rPr lang="fr-CH" dirty="0" smtClean="0">
                <a:sym typeface="Symbol" pitchFamily="18" charset="2"/>
              </a:rPr>
              <a:t>10</a:t>
            </a:r>
            <a:r>
              <a:rPr lang="fr-CH" baseline="30000" dirty="0" smtClean="0">
                <a:sym typeface="Symbol" pitchFamily="18" charset="2"/>
              </a:rPr>
              <a:t>35</a:t>
            </a:r>
            <a:r>
              <a:rPr lang="fr-CH" dirty="0" smtClean="0">
                <a:sym typeface="Symbol" pitchFamily="18" charset="2"/>
              </a:rPr>
              <a:t>cm</a:t>
            </a:r>
            <a:r>
              <a:rPr lang="fr-CH" baseline="30000" dirty="0" smtClean="0">
                <a:sym typeface="Symbol" pitchFamily="18" charset="2"/>
              </a:rPr>
              <a:t>-2 </a:t>
            </a:r>
            <a:r>
              <a:rPr lang="fr-CH" dirty="0">
                <a:sym typeface="Symbol" pitchFamily="18" charset="2"/>
              </a:rPr>
              <a:t>s</a:t>
            </a:r>
            <a:r>
              <a:rPr lang="fr-CH" baseline="30000" dirty="0">
                <a:sym typeface="Symbol" pitchFamily="18" charset="2"/>
              </a:rPr>
              <a:t>-1</a:t>
            </a:r>
            <a:endParaRPr lang="fr-CH" dirty="0">
              <a:sym typeface="Symbol" pitchFamily="18" charset="2"/>
            </a:endParaRPr>
          </a:p>
          <a:p>
            <a:pPr eaLnBrk="1" hangingPunct="1"/>
            <a:r>
              <a:rPr lang="fr-CH" dirty="0" smtClean="0">
                <a:sym typeface="Symbol" pitchFamily="18" charset="2"/>
              </a:rPr>
              <a:t>20 </a:t>
            </a:r>
            <a:r>
              <a:rPr lang="fr-CH" dirty="0" err="1" smtClean="0">
                <a:sym typeface="Symbol" pitchFamily="18" charset="2"/>
              </a:rPr>
              <a:t>larger</a:t>
            </a:r>
            <a:r>
              <a:rPr lang="fr-CH" dirty="0" smtClean="0">
                <a:sym typeface="Symbol" pitchFamily="18" charset="2"/>
              </a:rPr>
              <a:t> </a:t>
            </a:r>
            <a:r>
              <a:rPr lang="fr-CH" dirty="0" err="1" smtClean="0">
                <a:sym typeface="Symbol" pitchFamily="18" charset="2"/>
              </a:rPr>
              <a:t>than</a:t>
            </a:r>
            <a:r>
              <a:rPr lang="fr-CH" dirty="0" smtClean="0">
                <a:sym typeface="Symbol" pitchFamily="18" charset="2"/>
              </a:rPr>
              <a:t> nominal:</a:t>
            </a:r>
          </a:p>
          <a:p>
            <a:pPr lvl="1" eaLnBrk="1" hangingPunct="1"/>
            <a:r>
              <a:rPr lang="fr-CH" dirty="0" smtClean="0">
                <a:sym typeface="Symbol" pitchFamily="18" charset="2"/>
              </a:rPr>
              <a:t>Factor </a:t>
            </a:r>
            <a:r>
              <a:rPr lang="fr-CH" dirty="0" smtClean="0">
                <a:solidFill>
                  <a:srgbClr val="C00000"/>
                </a:solidFill>
                <a:sym typeface="Symbol" pitchFamily="18" charset="2"/>
              </a:rPr>
              <a:t>5 </a:t>
            </a:r>
            <a:r>
              <a:rPr lang="fr-CH" dirty="0" err="1" smtClean="0">
                <a:solidFill>
                  <a:srgbClr val="C00000"/>
                </a:solidFill>
                <a:sym typeface="Symbol" pitchFamily="18" charset="2"/>
              </a:rPr>
              <a:t>from</a:t>
            </a:r>
            <a:r>
              <a:rPr lang="fr-CH" dirty="0" smtClean="0">
                <a:solidFill>
                  <a:srgbClr val="C00000"/>
                </a:solidFill>
                <a:sym typeface="Symbol" pitchFamily="18" charset="2"/>
              </a:rPr>
              <a:t> the </a:t>
            </a:r>
            <a:r>
              <a:rPr lang="fr-CH" dirty="0" err="1" smtClean="0">
                <a:solidFill>
                  <a:srgbClr val="C00000"/>
                </a:solidFill>
                <a:sym typeface="Symbol" pitchFamily="18" charset="2"/>
              </a:rPr>
              <a:t>beam</a:t>
            </a:r>
            <a:endParaRPr lang="fr-CH" dirty="0" smtClean="0">
              <a:solidFill>
                <a:srgbClr val="C00000"/>
              </a:solidFill>
              <a:sym typeface="Symbol" pitchFamily="18" charset="2"/>
            </a:endParaRPr>
          </a:p>
          <a:p>
            <a:pPr lvl="1" eaLnBrk="1" hangingPunct="1"/>
            <a:r>
              <a:rPr lang="fr-CH" dirty="0" smtClean="0">
                <a:sym typeface="Symbol" pitchFamily="18" charset="2"/>
              </a:rPr>
              <a:t>Factor </a:t>
            </a:r>
            <a:r>
              <a:rPr lang="fr-CH" dirty="0" smtClean="0">
                <a:solidFill>
                  <a:srgbClr val="C00000"/>
                </a:solidFill>
                <a:sym typeface="Symbol" pitchFamily="18" charset="2"/>
              </a:rPr>
              <a:t>4 </a:t>
            </a:r>
            <a:r>
              <a:rPr lang="fr-CH" dirty="0" err="1" smtClean="0">
                <a:solidFill>
                  <a:srgbClr val="C00000"/>
                </a:solidFill>
                <a:sym typeface="Symbol" pitchFamily="18" charset="2"/>
              </a:rPr>
              <a:t>from</a:t>
            </a:r>
            <a:r>
              <a:rPr lang="fr-CH" dirty="0" smtClean="0">
                <a:solidFill>
                  <a:srgbClr val="C00000"/>
                </a:solidFill>
                <a:sym typeface="Symbol" pitchFamily="18" charset="2"/>
              </a:rPr>
              <a:t> </a:t>
            </a:r>
            <a:r>
              <a:rPr lang="fr-CH" dirty="0" err="1" smtClean="0">
                <a:solidFill>
                  <a:srgbClr val="C00000"/>
                </a:solidFill>
                <a:sym typeface="Symbol" pitchFamily="18" charset="2"/>
              </a:rPr>
              <a:t>optics</a:t>
            </a:r>
            <a:r>
              <a:rPr lang="fr-CH" dirty="0" smtClean="0">
                <a:solidFill>
                  <a:srgbClr val="C00000"/>
                </a:solidFill>
                <a:sym typeface="Symbol" pitchFamily="18" charset="2"/>
              </a:rPr>
              <a:t> (</a:t>
            </a:r>
            <a:r>
              <a:rPr lang="fr-CH" dirty="0" err="1" smtClean="0">
                <a:sym typeface="Symbol" pitchFamily="18" charset="2"/>
              </a:rPr>
              <a:t>reducing</a:t>
            </a:r>
            <a:r>
              <a:rPr lang="fr-CH" dirty="0" smtClean="0">
                <a:sym typeface="Symbol" pitchFamily="18" charset="2"/>
              </a:rPr>
              <a:t> </a:t>
            </a:r>
            <a:r>
              <a:rPr lang="en-US" i="1" dirty="0" smtClean="0">
                <a:latin typeface="Symbol" pitchFamily="18" charset="2"/>
                <a:sym typeface="Symbol" pitchFamily="18" charset="2"/>
              </a:rPr>
              <a:t>b</a:t>
            </a:r>
            <a:r>
              <a:rPr lang="en-US" dirty="0" smtClean="0">
                <a:sym typeface="Symbol" pitchFamily="18" charset="2"/>
              </a:rPr>
              <a:t>*</a:t>
            </a:r>
            <a:r>
              <a:rPr lang="fr-CH" dirty="0" smtClean="0">
                <a:sym typeface="Symbol" pitchFamily="18" charset="2"/>
              </a:rPr>
              <a:t>)</a:t>
            </a:r>
          </a:p>
        </p:txBody>
      </p:sp>
      <p:graphicFrame>
        <p:nvGraphicFramePr>
          <p:cNvPr id="2" name="Objet 1"/>
          <p:cNvGraphicFramePr>
            <a:graphicFrameLocks noChangeAspect="1"/>
          </p:cNvGraphicFramePr>
          <p:nvPr>
            <p:extLst>
              <p:ext uri="{D42A27DB-BD31-4B8C-83A1-F6EECF244321}">
                <p14:modId xmlns:p14="http://schemas.microsoft.com/office/powerpoint/2010/main" val="307091957"/>
              </p:ext>
            </p:extLst>
          </p:nvPr>
        </p:nvGraphicFramePr>
        <p:xfrm>
          <a:off x="5897906" y="5393032"/>
          <a:ext cx="2227925" cy="970124"/>
        </p:xfrm>
        <a:graphic>
          <a:graphicData uri="http://schemas.openxmlformats.org/presentationml/2006/ole">
            <mc:AlternateContent xmlns:mc="http://schemas.openxmlformats.org/markup-compatibility/2006">
              <mc:Choice xmlns:v="urn:schemas-microsoft-com:vml" Requires="v">
                <p:oleObj spid="_x0000_s13341" name="Équation" r:id="rId4" imgW="1054080" imgH="457200" progId="Equation.3">
                  <p:embed/>
                </p:oleObj>
              </mc:Choice>
              <mc:Fallback>
                <p:oleObj name="Équation" r:id="rId4" imgW="1054080" imgH="457200" progId="Equation.3">
                  <p:embed/>
                  <p:pic>
                    <p:nvPicPr>
                      <p:cNvPr id="0" name=""/>
                      <p:cNvPicPr>
                        <a:picLocks noChangeAspect="1" noChangeArrowheads="1"/>
                      </p:cNvPicPr>
                      <p:nvPr/>
                    </p:nvPicPr>
                    <p:blipFill>
                      <a:blip r:embed="rId5"/>
                      <a:srcRect/>
                      <a:stretch>
                        <a:fillRect/>
                      </a:stretch>
                    </p:blipFill>
                    <p:spPr bwMode="auto">
                      <a:xfrm>
                        <a:off x="5897906" y="5393032"/>
                        <a:ext cx="2227925" cy="970124"/>
                      </a:xfrm>
                      <a:prstGeom prst="rect">
                        <a:avLst/>
                      </a:prstGeom>
                      <a:noFill/>
                      <a:ln>
                        <a:noFill/>
                      </a:ln>
                      <a:extLst/>
                    </p:spPr>
                  </p:pic>
                </p:oleObj>
              </mc:Fallback>
            </mc:AlternateContent>
          </a:graphicData>
        </a:graphic>
      </p:graphicFrame>
      <p:sp>
        <p:nvSpPr>
          <p:cNvPr id="6" name="Oval 12"/>
          <p:cNvSpPr/>
          <p:nvPr/>
        </p:nvSpPr>
        <p:spPr bwMode="auto">
          <a:xfrm rot="19814974">
            <a:off x="6630466" y="5309807"/>
            <a:ext cx="482906" cy="1104918"/>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rgbClr val="C00000"/>
              </a:solidFill>
              <a:effectLst/>
              <a:latin typeface="Book Antiqua" pitchFamily="18" charset="0"/>
              <a:ea typeface="ＭＳ Ｐゴシック" pitchFamily="34" charset="-128"/>
            </a:endParaRPr>
          </a:p>
        </p:txBody>
      </p:sp>
      <p:sp>
        <p:nvSpPr>
          <p:cNvPr id="7" name="Oval 12"/>
          <p:cNvSpPr/>
          <p:nvPr/>
        </p:nvSpPr>
        <p:spPr bwMode="auto">
          <a:xfrm>
            <a:off x="7141926" y="5890038"/>
            <a:ext cx="459877" cy="415231"/>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Tree>
    <p:extLst>
      <p:ext uri="{BB962C8B-B14F-4D97-AF65-F5344CB8AC3E}">
        <p14:creationId xmlns:p14="http://schemas.microsoft.com/office/powerpoint/2010/main" val="215489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1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18</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luminosity </a:t>
            </a:r>
            <a:r>
              <a:rPr lang="en-US" dirty="0" err="1" smtClean="0">
                <a:solidFill>
                  <a:schemeClr val="bg1"/>
                </a:solidFill>
                <a:sym typeface="Symbol" pitchFamily="18" charset="2"/>
              </a:rPr>
              <a:t>levelling</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The </a:t>
            </a:r>
            <a:r>
              <a:rPr lang="fr-CH" dirty="0" err="1" smtClean="0">
                <a:sym typeface="Symbol" pitchFamily="18" charset="2"/>
              </a:rPr>
              <a:t>luminosity</a:t>
            </a:r>
            <a:r>
              <a:rPr lang="fr-CH" dirty="0" smtClean="0">
                <a:sym typeface="Symbol" pitchFamily="18" charset="2"/>
              </a:rPr>
              <a:t> </a:t>
            </a:r>
            <a:r>
              <a:rPr lang="fr-CH" dirty="0" err="1" smtClean="0">
                <a:sym typeface="Symbol" pitchFamily="18" charset="2"/>
              </a:rPr>
              <a:t>levelling</a:t>
            </a:r>
            <a:r>
              <a:rPr lang="fr-CH" dirty="0" smtClean="0">
                <a:sym typeface="Symbol" pitchFamily="18" charset="2"/>
              </a:rPr>
              <a:t> </a:t>
            </a:r>
            <a:r>
              <a:rPr lang="fr-CH" dirty="0" err="1" smtClean="0">
                <a:sym typeface="Symbol" pitchFamily="18" charset="2"/>
              </a:rPr>
              <a:t>aims</a:t>
            </a:r>
            <a:r>
              <a:rPr lang="fr-CH" dirty="0" smtClean="0">
                <a:sym typeface="Symbol" pitchFamily="18" charset="2"/>
              </a:rPr>
              <a:t> </a:t>
            </a:r>
            <a:r>
              <a:rPr lang="fr-CH" dirty="0" err="1" smtClean="0">
                <a:sym typeface="Symbol" pitchFamily="18" charset="2"/>
              </a:rPr>
              <a:t>at</a:t>
            </a:r>
            <a:r>
              <a:rPr lang="fr-CH" dirty="0" smtClean="0">
                <a:sym typeface="Symbol" pitchFamily="18" charset="2"/>
              </a:rPr>
              <a:t> </a:t>
            </a:r>
            <a:r>
              <a:rPr lang="fr-CH" dirty="0" err="1" smtClean="0">
                <a:sym typeface="Symbol" pitchFamily="18" charset="2"/>
              </a:rPr>
              <a:t>compensating</a:t>
            </a:r>
            <a:r>
              <a:rPr lang="fr-CH" dirty="0" smtClean="0">
                <a:sym typeface="Symbol" pitchFamily="18" charset="2"/>
              </a:rPr>
              <a:t> the </a:t>
            </a:r>
            <a:r>
              <a:rPr lang="fr-CH" dirty="0" err="1" smtClean="0">
                <a:sym typeface="Symbol" pitchFamily="18" charset="2"/>
              </a:rPr>
              <a:t>faster</a:t>
            </a:r>
            <a:r>
              <a:rPr lang="fr-CH" dirty="0" smtClean="0">
                <a:sym typeface="Symbol" pitchFamily="18" charset="2"/>
              </a:rPr>
              <a:t> </a:t>
            </a:r>
            <a:r>
              <a:rPr lang="fr-CH" dirty="0" err="1" smtClean="0">
                <a:sym typeface="Symbol" pitchFamily="18" charset="2"/>
              </a:rPr>
              <a:t>decay</a:t>
            </a:r>
            <a:r>
              <a:rPr lang="fr-CH" dirty="0" smtClean="0">
                <a:sym typeface="Symbol" pitchFamily="18" charset="2"/>
              </a:rPr>
              <a:t> in </a:t>
            </a:r>
            <a:r>
              <a:rPr lang="fr-CH" dirty="0" err="1" smtClean="0">
                <a:sym typeface="Symbol" pitchFamily="18" charset="2"/>
              </a:rPr>
              <a:t>luminosity</a:t>
            </a:r>
            <a:r>
              <a:rPr lang="fr-CH" dirty="0" smtClean="0">
                <a:sym typeface="Symbol" pitchFamily="18" charset="2"/>
              </a:rPr>
              <a:t> </a:t>
            </a:r>
            <a:r>
              <a:rPr lang="fr-CH" dirty="0" err="1" smtClean="0">
                <a:sym typeface="Symbol" pitchFamily="18" charset="2"/>
              </a:rPr>
              <a:t>induced</a:t>
            </a:r>
            <a:r>
              <a:rPr lang="fr-CH" dirty="0" smtClean="0">
                <a:sym typeface="Symbol" pitchFamily="18" charset="2"/>
              </a:rPr>
              <a:t> by </a:t>
            </a:r>
            <a:r>
              <a:rPr lang="fr-CH" dirty="0" err="1" smtClean="0">
                <a:sym typeface="Symbol" pitchFamily="18" charset="2"/>
              </a:rPr>
              <a:t>higher</a:t>
            </a:r>
            <a:r>
              <a:rPr lang="fr-CH" dirty="0" smtClean="0">
                <a:sym typeface="Symbol" pitchFamily="18" charset="2"/>
              </a:rPr>
              <a:t> </a:t>
            </a:r>
            <a:r>
              <a:rPr lang="fr-CH" dirty="0" err="1" smtClean="0">
                <a:sym typeface="Symbol" pitchFamily="18" charset="2"/>
              </a:rPr>
              <a:t>peak</a:t>
            </a:r>
            <a:r>
              <a:rPr lang="fr-CH" dirty="0" smtClean="0">
                <a:sym typeface="Symbol" pitchFamily="18" charset="2"/>
              </a:rPr>
              <a:t> </a:t>
            </a:r>
            <a:r>
              <a:rPr lang="fr-CH" dirty="0" err="1" smtClean="0">
                <a:sym typeface="Symbol" pitchFamily="18" charset="2"/>
              </a:rPr>
              <a:t>lumi</a:t>
            </a:r>
            <a:endParaRPr lang="fr-CH" dirty="0" smtClean="0">
              <a:sym typeface="Symbol" pitchFamily="18" charset="2"/>
            </a:endParaRPr>
          </a:p>
          <a:p>
            <a:pPr lvl="1" eaLnBrk="1" hangingPunct="1"/>
            <a:r>
              <a:rPr lang="fr-CH" dirty="0" err="1" smtClean="0">
                <a:sym typeface="Symbol" pitchFamily="18" charset="2"/>
              </a:rPr>
              <a:t>That’s</a:t>
            </a:r>
            <a:r>
              <a:rPr lang="fr-CH" dirty="0" smtClean="0">
                <a:sym typeface="Symbol" pitchFamily="18" charset="2"/>
              </a:rPr>
              <a:t> </a:t>
            </a:r>
            <a:r>
              <a:rPr lang="fr-CH" dirty="0" err="1" smtClean="0">
                <a:sym typeface="Symbol" pitchFamily="18" charset="2"/>
              </a:rPr>
              <a:t>why</a:t>
            </a:r>
            <a:r>
              <a:rPr lang="fr-CH" dirty="0" smtClean="0">
                <a:sym typeface="Symbol" pitchFamily="18" charset="2"/>
              </a:rPr>
              <a:t> </a:t>
            </a:r>
            <a:r>
              <a:rPr lang="fr-CH" dirty="0" err="1" smtClean="0">
                <a:sym typeface="Symbol" pitchFamily="18" charset="2"/>
              </a:rPr>
              <a:t>we</a:t>
            </a:r>
            <a:r>
              <a:rPr lang="fr-CH" dirty="0" smtClean="0">
                <a:sym typeface="Symbol" pitchFamily="18" charset="2"/>
              </a:rPr>
              <a:t> </a:t>
            </a:r>
            <a:r>
              <a:rPr lang="fr-CH" dirty="0" err="1" smtClean="0">
                <a:sym typeface="Symbol" pitchFamily="18" charset="2"/>
              </a:rPr>
              <a:t>need</a:t>
            </a:r>
            <a:endParaRPr lang="fr-CH" dirty="0">
              <a:sym typeface="Symbol" pitchFamily="18" charset="2"/>
            </a:endParaRPr>
          </a:p>
          <a:p>
            <a:pPr marL="457200" lvl="1" indent="0" eaLnBrk="1" hangingPunct="1">
              <a:buNone/>
            </a:pPr>
            <a:r>
              <a:rPr lang="fr-CH" dirty="0" smtClean="0">
                <a:sym typeface="Symbol" pitchFamily="18" charset="2"/>
              </a:rPr>
              <a:t>	a factor 20 but </a:t>
            </a:r>
            <a:r>
              <a:rPr lang="fr-CH" dirty="0" err="1" smtClean="0">
                <a:sym typeface="Symbol" pitchFamily="18" charset="2"/>
              </a:rPr>
              <a:t>we</a:t>
            </a:r>
            <a:r>
              <a:rPr lang="fr-CH" dirty="0" smtClean="0">
                <a:sym typeface="Symbol" pitchFamily="18" charset="2"/>
              </a:rPr>
              <a:t> use</a:t>
            </a:r>
          </a:p>
          <a:p>
            <a:pPr marL="457200" lvl="1" indent="0" eaLnBrk="1" hangingPunct="1">
              <a:buNone/>
            </a:pPr>
            <a:r>
              <a:rPr lang="fr-CH" dirty="0" smtClean="0">
                <a:sym typeface="Symbol" pitchFamily="18" charset="2"/>
              </a:rPr>
              <a:t>	</a:t>
            </a:r>
            <a:r>
              <a:rPr lang="fr-CH" dirty="0" err="1" smtClean="0">
                <a:sym typeface="Symbol" pitchFamily="18" charset="2"/>
              </a:rPr>
              <a:t>only</a:t>
            </a:r>
            <a:r>
              <a:rPr lang="fr-CH" dirty="0" smtClean="0">
                <a:sym typeface="Symbol" pitchFamily="18" charset="2"/>
              </a:rPr>
              <a:t> a factor 5</a:t>
            </a:r>
          </a:p>
          <a:p>
            <a:pPr lvl="1" eaLnBrk="1" hangingPunct="1"/>
            <a:r>
              <a:rPr lang="fr-CH" dirty="0" smtClean="0">
                <a:sym typeface="Symbol" pitchFamily="18" charset="2"/>
              </a:rPr>
              <a:t>How to do </a:t>
            </a:r>
            <a:r>
              <a:rPr lang="fr-CH" dirty="0" err="1" smtClean="0">
                <a:sym typeface="Symbol" pitchFamily="18" charset="2"/>
              </a:rPr>
              <a:t>leveling</a:t>
            </a:r>
            <a:endParaRPr lang="fr-CH" dirty="0">
              <a:sym typeface="Symbol" pitchFamily="18" charset="2"/>
            </a:endParaRPr>
          </a:p>
          <a:p>
            <a:pPr lvl="2" eaLnBrk="1" hangingPunct="1"/>
            <a:r>
              <a:rPr lang="fr-CH" dirty="0" err="1" smtClean="0">
                <a:sym typeface="Symbol" pitchFamily="18" charset="2"/>
              </a:rPr>
              <a:t>With</a:t>
            </a:r>
            <a:r>
              <a:rPr lang="fr-CH" dirty="0" smtClean="0">
                <a:sym typeface="Symbol" pitchFamily="18" charset="2"/>
              </a:rPr>
              <a:t> </a:t>
            </a:r>
            <a:r>
              <a:rPr lang="fr-CH" dirty="0" err="1" smtClean="0">
                <a:sym typeface="Symbol" pitchFamily="18" charset="2"/>
              </a:rPr>
              <a:t>crossing</a:t>
            </a:r>
            <a:r>
              <a:rPr lang="fr-CH" dirty="0" smtClean="0">
                <a:sym typeface="Symbol" pitchFamily="18" charset="2"/>
              </a:rPr>
              <a:t> angle ?</a:t>
            </a:r>
          </a:p>
          <a:p>
            <a:pPr lvl="2" eaLnBrk="1" hangingPunct="1"/>
            <a:r>
              <a:rPr lang="fr-CH" dirty="0" err="1" smtClean="0">
                <a:sym typeface="Symbol" pitchFamily="18" charset="2"/>
              </a:rPr>
              <a:t>With</a:t>
            </a:r>
            <a:r>
              <a:rPr lang="fr-CH" dirty="0" smtClean="0">
                <a:sym typeface="Symbol" pitchFamily="18" charset="2"/>
              </a:rPr>
              <a:t> </a:t>
            </a:r>
            <a:r>
              <a:rPr lang="fr-CH" dirty="0" err="1" smtClean="0">
                <a:sym typeface="Symbol" pitchFamily="18" charset="2"/>
              </a:rPr>
              <a:t>separation</a:t>
            </a:r>
            <a:r>
              <a:rPr lang="fr-CH" dirty="0" smtClean="0">
                <a:sym typeface="Symbol" pitchFamily="18" charset="2"/>
              </a:rPr>
              <a:t> ?</a:t>
            </a:r>
          </a:p>
          <a:p>
            <a:pPr lvl="2" eaLnBrk="1" hangingPunct="1"/>
            <a:r>
              <a:rPr lang="fr-CH" dirty="0" err="1" smtClean="0">
                <a:sym typeface="Symbol" pitchFamily="18" charset="2"/>
              </a:rPr>
              <a:t>With</a:t>
            </a:r>
            <a:r>
              <a:rPr lang="fr-CH" dirty="0" smtClean="0">
                <a:sym typeface="Symbol" pitchFamily="18" charset="2"/>
              </a:rPr>
              <a:t> </a:t>
            </a:r>
            <a:r>
              <a:rPr lang="en-US" i="1" dirty="0">
                <a:latin typeface="Symbol" pitchFamily="18" charset="2"/>
                <a:sym typeface="Symbol" pitchFamily="18" charset="2"/>
              </a:rPr>
              <a:t>b</a:t>
            </a:r>
            <a:r>
              <a:rPr lang="en-US" dirty="0" smtClean="0">
                <a:sym typeface="Symbol" pitchFamily="18" charset="2"/>
              </a:rPr>
              <a:t>* ?</a:t>
            </a:r>
          </a:p>
          <a:p>
            <a:pPr eaLnBrk="1" hangingPunct="1"/>
            <a:endParaRPr lang="en-US" dirty="0" smtClean="0">
              <a:sym typeface="Symbol" pitchFamily="18" charset="2"/>
            </a:endParaRPr>
          </a:p>
          <a:p>
            <a:pPr eaLnBrk="1" hangingPunct="1"/>
            <a:endParaRPr lang="en-US" dirty="0" smtClean="0">
              <a:sym typeface="Symbol" pitchFamily="18" charset="2"/>
            </a:endParaRPr>
          </a:p>
          <a:p>
            <a:pPr eaLnBrk="1" hangingPunct="1"/>
            <a:endParaRPr lang="en-US" dirty="0">
              <a:sym typeface="Symbol" pitchFamily="18" charset="2"/>
            </a:endParaRPr>
          </a:p>
          <a:p>
            <a:pPr eaLnBrk="1" hangingPunct="1"/>
            <a:r>
              <a:rPr lang="en-US" dirty="0" smtClean="0">
                <a:sym typeface="Symbol" pitchFamily="18" charset="2"/>
              </a:rPr>
              <a:t>Main result: similar integrated </a:t>
            </a:r>
            <a:r>
              <a:rPr lang="en-US" dirty="0" err="1" smtClean="0">
                <a:sym typeface="Symbol" pitchFamily="18" charset="2"/>
              </a:rPr>
              <a:t>lumi</a:t>
            </a:r>
            <a:r>
              <a:rPr lang="en-US" dirty="0" smtClean="0">
                <a:sym typeface="Symbol" pitchFamily="18" charset="2"/>
              </a:rPr>
              <a:t> but lower pile up</a:t>
            </a:r>
          </a:p>
          <a:p>
            <a:pPr lvl="1" eaLnBrk="1" hangingPunct="1"/>
            <a:r>
              <a:rPr lang="en-US" dirty="0" smtClean="0">
                <a:sym typeface="Symbol" pitchFamily="18" charset="2"/>
              </a:rPr>
              <a:t>That’s the desiderata of experiments</a:t>
            </a:r>
            <a:endParaRPr lang="fr-CH" dirty="0" smtClean="0">
              <a:sym typeface="Symbol" pitchFamily="18" charset="2"/>
            </a:endParaRPr>
          </a:p>
        </p:txBody>
      </p:sp>
      <p:sp>
        <p:nvSpPr>
          <p:cNvPr id="7" name="ZoneTexte 6"/>
          <p:cNvSpPr txBox="1"/>
          <p:nvPr/>
        </p:nvSpPr>
        <p:spPr>
          <a:xfrm>
            <a:off x="4581533" y="5397237"/>
            <a:ext cx="4562467" cy="307777"/>
          </a:xfrm>
          <a:prstGeom prst="rect">
            <a:avLst/>
          </a:prstGeom>
          <a:noFill/>
        </p:spPr>
        <p:txBody>
          <a:bodyPr wrap="none" rtlCol="0">
            <a:spAutoFit/>
          </a:bodyPr>
          <a:lstStyle/>
          <a:p>
            <a:r>
              <a:rPr lang="fr-CH" sz="1400" dirty="0" err="1" smtClean="0"/>
              <a:t>Luminosity</a:t>
            </a:r>
            <a:r>
              <a:rPr lang="fr-CH" sz="1400" dirty="0" smtClean="0"/>
              <a:t> </a:t>
            </a:r>
            <a:r>
              <a:rPr lang="fr-CH" sz="1400" dirty="0" err="1" smtClean="0"/>
              <a:t>levelling</a:t>
            </a:r>
            <a:r>
              <a:rPr lang="fr-CH" sz="1400" dirty="0" smtClean="0"/>
              <a:t> </a:t>
            </a:r>
            <a:r>
              <a:rPr lang="fr-CH" sz="1400" dirty="0" err="1" smtClean="0"/>
              <a:t>principle</a:t>
            </a:r>
            <a:r>
              <a:rPr lang="fr-CH" sz="1400" dirty="0" smtClean="0"/>
              <a:t> (</a:t>
            </a:r>
            <a:r>
              <a:rPr lang="fr-CH" sz="1400" dirty="0" err="1" smtClean="0"/>
              <a:t>with</a:t>
            </a:r>
            <a:r>
              <a:rPr lang="fr-CH" sz="1400" dirty="0" smtClean="0"/>
              <a:t> a factor 10 </a:t>
            </a:r>
            <a:r>
              <a:rPr lang="fr-CH" sz="1400" dirty="0" err="1" smtClean="0"/>
              <a:t>shown</a:t>
            </a:r>
            <a:r>
              <a:rPr lang="fr-CH" sz="1400" dirty="0" smtClean="0"/>
              <a:t>)</a:t>
            </a:r>
            <a:endParaRPr lang="en-GB" sz="1400" dirty="0"/>
          </a:p>
        </p:txBody>
      </p:sp>
      <p:pic>
        <p:nvPicPr>
          <p:cNvPr id="6" name="Picture 4"/>
          <p:cNvPicPr>
            <a:picLocks noChangeAspect="1" noChangeArrowheads="1"/>
          </p:cNvPicPr>
          <p:nvPr/>
        </p:nvPicPr>
        <p:blipFill>
          <a:blip r:embed="rId2" cstate="print"/>
          <a:srcRect/>
          <a:stretch>
            <a:fillRect/>
          </a:stretch>
        </p:blipFill>
        <p:spPr bwMode="auto">
          <a:xfrm>
            <a:off x="3794079" y="2226076"/>
            <a:ext cx="5199797" cy="3188447"/>
          </a:xfrm>
          <a:prstGeom prst="rect">
            <a:avLst/>
          </a:prstGeom>
          <a:noFill/>
          <a:ln w="9525">
            <a:noFill/>
            <a:miter lim="800000"/>
            <a:headEnd/>
            <a:tailEnd/>
          </a:ln>
        </p:spPr>
      </p:pic>
    </p:spTree>
    <p:extLst>
      <p:ext uri="{BB962C8B-B14F-4D97-AF65-F5344CB8AC3E}">
        <p14:creationId xmlns:p14="http://schemas.microsoft.com/office/powerpoint/2010/main" val="1476599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16">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 </a:t>
            </a:r>
            <a:fld id="{72FB2D75-2C44-4E91-AB05-E0A53E136E30}" type="slidenum">
              <a:rPr lang="en-US" smtClean="0"/>
              <a:pPr/>
              <a:t>19</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LOWER BETA*</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a:xfrm>
            <a:off x="266700" y="1190625"/>
            <a:ext cx="8677275" cy="5240338"/>
          </a:xfrm>
        </p:spPr>
        <p:txBody>
          <a:bodyPr/>
          <a:lstStyle/>
          <a:p>
            <a:pPr eaLnBrk="1" hangingPunct="1"/>
            <a:r>
              <a:rPr lang="fr-CH" dirty="0" smtClean="0">
                <a:sym typeface="Symbol" pitchFamily="18" charset="2"/>
              </a:rPr>
              <a:t>How to </a:t>
            </a:r>
            <a:r>
              <a:rPr lang="fr-CH" dirty="0" err="1" smtClean="0">
                <a:sym typeface="Symbol" pitchFamily="18" charset="2"/>
              </a:rPr>
              <a:t>get</a:t>
            </a:r>
            <a:r>
              <a:rPr lang="fr-CH" dirty="0" smtClean="0">
                <a:sym typeface="Symbol" pitchFamily="18" charset="2"/>
              </a:rPr>
              <a:t> a </a:t>
            </a:r>
            <a:r>
              <a:rPr lang="fr-CH" dirty="0" smtClean="0">
                <a:solidFill>
                  <a:srgbClr val="C00000"/>
                </a:solidFill>
                <a:sym typeface="Symbol" pitchFamily="18" charset="2"/>
              </a:rPr>
              <a:t>factor four </a:t>
            </a:r>
            <a:r>
              <a:rPr lang="fr-CH" dirty="0" err="1" smtClean="0">
                <a:solidFill>
                  <a:srgbClr val="C00000"/>
                </a:solidFill>
                <a:sym typeface="Symbol" pitchFamily="18" charset="2"/>
              </a:rPr>
              <a:t>from</a:t>
            </a:r>
            <a:r>
              <a:rPr lang="fr-CH" dirty="0" smtClean="0">
                <a:solidFill>
                  <a:srgbClr val="C00000"/>
                </a:solidFill>
                <a:sym typeface="Symbol" pitchFamily="18" charset="2"/>
              </a:rPr>
              <a:t> the </a:t>
            </a:r>
            <a:r>
              <a:rPr lang="fr-CH" dirty="0" err="1" smtClean="0">
                <a:solidFill>
                  <a:srgbClr val="C00000"/>
                </a:solidFill>
                <a:sym typeface="Symbol" pitchFamily="18" charset="2"/>
              </a:rPr>
              <a:t>optics</a:t>
            </a:r>
            <a:r>
              <a:rPr lang="fr-CH" dirty="0" smtClean="0">
                <a:solidFill>
                  <a:srgbClr val="C00000"/>
                </a:solidFill>
                <a:sym typeface="Symbol" pitchFamily="18" charset="2"/>
              </a:rPr>
              <a:t> </a:t>
            </a:r>
            <a:r>
              <a:rPr lang="fr-CH" dirty="0" smtClean="0">
                <a:sym typeface="Symbol" pitchFamily="18" charset="2"/>
              </a:rPr>
              <a:t>?</a:t>
            </a:r>
          </a:p>
          <a:p>
            <a:pPr eaLnBrk="1" hangingPunct="1"/>
            <a:endParaRPr lang="fr-CH" dirty="0" smtClean="0">
              <a:sym typeface="Symbol" pitchFamily="18" charset="2"/>
            </a:endParaRPr>
          </a:p>
          <a:p>
            <a:pPr eaLnBrk="1" hangingPunct="1"/>
            <a:r>
              <a:rPr lang="fr-CH" dirty="0" smtClean="0">
                <a:sym typeface="Symbol" pitchFamily="18" charset="2"/>
              </a:rPr>
              <a:t>To </a:t>
            </a:r>
            <a:r>
              <a:rPr lang="fr-CH" dirty="0" err="1" smtClean="0">
                <a:sym typeface="Symbol" pitchFamily="18" charset="2"/>
              </a:rPr>
              <a:t>reduce</a:t>
            </a:r>
            <a:r>
              <a:rPr lang="fr-CH" dirty="0" smtClean="0">
                <a:sym typeface="Symbol" pitchFamily="18" charset="2"/>
              </a:rPr>
              <a:t> </a:t>
            </a:r>
            <a:r>
              <a:rPr lang="en-US" i="1" dirty="0" smtClean="0">
                <a:solidFill>
                  <a:srgbClr val="C00000"/>
                </a:solidFill>
                <a:latin typeface="Symbol" pitchFamily="18" charset="2"/>
                <a:sym typeface="Symbol" pitchFamily="18" charset="2"/>
              </a:rPr>
              <a:t>b</a:t>
            </a:r>
            <a:r>
              <a:rPr lang="en-US" dirty="0" smtClean="0">
                <a:solidFill>
                  <a:srgbClr val="C00000"/>
                </a:solidFill>
                <a:sym typeface="Symbol" pitchFamily="18" charset="2"/>
              </a:rPr>
              <a:t>* to 15 cm </a:t>
            </a:r>
            <a:r>
              <a:rPr lang="en-US" dirty="0" smtClean="0">
                <a:sym typeface="Symbol" pitchFamily="18" charset="2"/>
              </a:rPr>
              <a:t>(factor four from 55 cm nominal) one needs larger aperture </a:t>
            </a:r>
            <a:r>
              <a:rPr lang="en-US" dirty="0" err="1" smtClean="0">
                <a:sym typeface="Symbol" pitchFamily="18" charset="2"/>
              </a:rPr>
              <a:t>quadrupoles</a:t>
            </a:r>
            <a:endParaRPr lang="en-US" dirty="0" smtClean="0">
              <a:sym typeface="Symbol" pitchFamily="18" charset="2"/>
            </a:endParaRPr>
          </a:p>
          <a:p>
            <a:pPr lvl="1" eaLnBrk="1" hangingPunct="1"/>
            <a:r>
              <a:rPr lang="en-US" i="1" dirty="0" smtClean="0">
                <a:latin typeface="Symbol" pitchFamily="18" charset="2"/>
                <a:sym typeface="Symbol" pitchFamily="18" charset="2"/>
              </a:rPr>
              <a:t>b</a:t>
            </a:r>
            <a:r>
              <a:rPr lang="en-US" dirty="0" smtClean="0">
                <a:sym typeface="Symbol" pitchFamily="18" charset="2"/>
              </a:rPr>
              <a:t> in the quads is </a:t>
            </a:r>
            <a:r>
              <a:rPr lang="en-US" dirty="0" smtClean="0">
                <a:sym typeface="Symbol"/>
              </a:rPr>
              <a:t> 1/</a:t>
            </a:r>
            <a:r>
              <a:rPr lang="en-US" i="1" dirty="0" smtClean="0">
                <a:latin typeface="Symbol" pitchFamily="18" charset="2"/>
                <a:sym typeface="Symbol" pitchFamily="18" charset="2"/>
              </a:rPr>
              <a:t>b</a:t>
            </a:r>
            <a:r>
              <a:rPr lang="en-US" i="1" baseline="30000" dirty="0">
                <a:latin typeface="Symbol" pitchFamily="18" charset="2"/>
                <a:sym typeface="Symbol" pitchFamily="18" charset="2"/>
              </a:rPr>
              <a:t>*</a:t>
            </a:r>
            <a:endParaRPr lang="en-US" dirty="0" smtClean="0">
              <a:sym typeface="Symbol" pitchFamily="18" charset="2"/>
            </a:endParaRPr>
          </a:p>
          <a:p>
            <a:pPr lvl="1" eaLnBrk="1" hangingPunct="1"/>
            <a:r>
              <a:rPr lang="en-US" dirty="0" smtClean="0">
                <a:sym typeface="Symbol" pitchFamily="18" charset="2"/>
              </a:rPr>
              <a:t>Scaling with square root: a factor two in aperture, </a:t>
            </a:r>
          </a:p>
          <a:p>
            <a:pPr marL="457200" lvl="1" indent="0" eaLnBrk="1" hangingPunct="1">
              <a:buNone/>
            </a:pPr>
            <a:r>
              <a:rPr lang="en-US" dirty="0">
                <a:sym typeface="Symbol" pitchFamily="18" charset="2"/>
              </a:rPr>
              <a:t>	</a:t>
            </a:r>
            <a:r>
              <a:rPr lang="en-US" dirty="0" smtClean="0">
                <a:sym typeface="Symbol" pitchFamily="18" charset="2"/>
              </a:rPr>
              <a:t>i.e. </a:t>
            </a:r>
            <a:r>
              <a:rPr lang="en-US" dirty="0" smtClean="0">
                <a:solidFill>
                  <a:srgbClr val="C00000"/>
                </a:solidFill>
                <a:sym typeface="Symbol" pitchFamily="18" charset="2"/>
              </a:rPr>
              <a:t>150 mm aperture </a:t>
            </a:r>
            <a:r>
              <a:rPr lang="en-US" dirty="0" err="1" smtClean="0">
                <a:solidFill>
                  <a:srgbClr val="C00000"/>
                </a:solidFill>
                <a:sym typeface="Symbol" pitchFamily="18" charset="2"/>
              </a:rPr>
              <a:t>quadrupoles</a:t>
            </a:r>
            <a:endParaRPr lang="en-US" dirty="0" smtClean="0">
              <a:solidFill>
                <a:srgbClr val="C00000"/>
              </a:solidFill>
              <a:sym typeface="Symbol" pitchFamily="18" charset="2"/>
            </a:endParaRPr>
          </a:p>
          <a:p>
            <a:pPr lvl="2" eaLnBrk="1" hangingPunct="1"/>
            <a:r>
              <a:rPr lang="en-US" dirty="0" smtClean="0">
                <a:sym typeface="Symbol" pitchFamily="18" charset="2"/>
              </a:rPr>
              <a:t>First upgrades aimed </a:t>
            </a:r>
            <a:r>
              <a:rPr lang="en-US" i="1" dirty="0" smtClean="0">
                <a:latin typeface="Symbol" pitchFamily="18" charset="2"/>
                <a:sym typeface="Symbol" pitchFamily="18" charset="2"/>
              </a:rPr>
              <a:t>b</a:t>
            </a:r>
            <a:r>
              <a:rPr lang="en-US" dirty="0" smtClean="0">
                <a:sym typeface="Symbol" pitchFamily="18" charset="2"/>
              </a:rPr>
              <a:t>*=25 cm </a:t>
            </a:r>
            <a:r>
              <a:rPr lang="en-US" sz="1400" dirty="0" smtClean="0">
                <a:solidFill>
                  <a:srgbClr val="009900"/>
                </a:solidFill>
                <a:sym typeface="Symbol" pitchFamily="18" charset="2"/>
              </a:rPr>
              <a:t>[F. Ruggiero, et al, LHC PR 626 (2002)]</a:t>
            </a:r>
          </a:p>
          <a:p>
            <a:pPr lvl="1" eaLnBrk="1" hangingPunct="1"/>
            <a:endParaRPr lang="fr-CH" dirty="0" smtClean="0">
              <a:sym typeface="Symbol" pitchFamily="18" charset="2"/>
            </a:endParaRPr>
          </a:p>
          <a:p>
            <a:pPr lvl="1" eaLnBrk="1" hangingPunct="1"/>
            <a:endParaRPr lang="en-US" dirty="0" smtClean="0">
              <a:sym typeface="Symbol" pitchFamily="18" charset="2"/>
            </a:endParaRPr>
          </a:p>
          <a:p>
            <a:pPr lvl="1" eaLnBrk="1" hangingPunct="1"/>
            <a:r>
              <a:rPr lang="en-US" dirty="0" smtClean="0">
                <a:sym typeface="Symbol" pitchFamily="18" charset="2"/>
              </a:rPr>
              <a:t>Other optics constraints: chromaticity </a:t>
            </a:r>
          </a:p>
          <a:p>
            <a:pPr lvl="2" eaLnBrk="1" hangingPunct="1"/>
            <a:r>
              <a:rPr lang="en-US" dirty="0" smtClean="0">
                <a:sym typeface="Symbol" pitchFamily="18" charset="2"/>
              </a:rPr>
              <a:t>Cured by ATS (Achromatic Telescopic Squeeze) optics – first successful tries in MD </a:t>
            </a:r>
            <a:r>
              <a:rPr lang="en-US" sz="1400" dirty="0" smtClean="0">
                <a:solidFill>
                  <a:srgbClr val="009900"/>
                </a:solidFill>
                <a:sym typeface="Symbol" pitchFamily="18" charset="2"/>
              </a:rPr>
              <a:t>[S. </a:t>
            </a:r>
            <a:r>
              <a:rPr lang="en-US" sz="1400" dirty="0" err="1" smtClean="0">
                <a:solidFill>
                  <a:srgbClr val="009900"/>
                </a:solidFill>
                <a:sym typeface="Symbol" pitchFamily="18" charset="2"/>
              </a:rPr>
              <a:t>Fartoukh</a:t>
            </a:r>
            <a:r>
              <a:rPr lang="en-US" sz="1400" dirty="0" smtClean="0">
                <a:solidFill>
                  <a:srgbClr val="009900"/>
                </a:solidFill>
                <a:sym typeface="Symbol" pitchFamily="18" charset="2"/>
              </a:rPr>
              <a:t>, </a:t>
            </a:r>
            <a:r>
              <a:rPr lang="en-US" sz="1400" dirty="0" err="1" smtClean="0">
                <a:solidFill>
                  <a:srgbClr val="009900"/>
                </a:solidFill>
                <a:sym typeface="Symbol" pitchFamily="18" charset="2"/>
              </a:rPr>
              <a:t>sLHC</a:t>
            </a:r>
            <a:r>
              <a:rPr lang="en-US" sz="1400" dirty="0" smtClean="0">
                <a:solidFill>
                  <a:srgbClr val="009900"/>
                </a:solidFill>
                <a:sym typeface="Symbol" pitchFamily="18" charset="2"/>
              </a:rPr>
              <a:t> PR 53 </a:t>
            </a:r>
            <a:r>
              <a:rPr lang="en-US" sz="1400" dirty="0">
                <a:solidFill>
                  <a:srgbClr val="009900"/>
                </a:solidFill>
                <a:sym typeface="Symbol" pitchFamily="18" charset="2"/>
              </a:rPr>
              <a:t>(</a:t>
            </a:r>
            <a:r>
              <a:rPr lang="en-US" sz="1400" dirty="0" smtClean="0">
                <a:solidFill>
                  <a:srgbClr val="009900"/>
                </a:solidFill>
                <a:sym typeface="Symbol" pitchFamily="18" charset="2"/>
              </a:rPr>
              <a:t>2011)]</a:t>
            </a:r>
            <a:endParaRPr lang="en-US" sz="1400" dirty="0">
              <a:solidFill>
                <a:srgbClr val="009900"/>
              </a:solidFill>
              <a:sym typeface="Symbol" pitchFamily="18" charset="2"/>
            </a:endParaRPr>
          </a:p>
        </p:txBody>
      </p:sp>
      <p:graphicFrame>
        <p:nvGraphicFramePr>
          <p:cNvPr id="2" name="Objet 1"/>
          <p:cNvGraphicFramePr>
            <a:graphicFrameLocks noChangeAspect="1"/>
          </p:cNvGraphicFramePr>
          <p:nvPr>
            <p:extLst>
              <p:ext uri="{D42A27DB-BD31-4B8C-83A1-F6EECF244321}">
                <p14:modId xmlns:p14="http://schemas.microsoft.com/office/powerpoint/2010/main" val="4016543431"/>
              </p:ext>
            </p:extLst>
          </p:nvPr>
        </p:nvGraphicFramePr>
        <p:xfrm>
          <a:off x="7053620" y="2760719"/>
          <a:ext cx="1697038" cy="830263"/>
        </p:xfrm>
        <a:graphic>
          <a:graphicData uri="http://schemas.openxmlformats.org/presentationml/2006/ole">
            <mc:AlternateContent xmlns:mc="http://schemas.openxmlformats.org/markup-compatibility/2006">
              <mc:Choice xmlns:v="urn:schemas-microsoft-com:vml" Requires="v">
                <p:oleObj spid="_x0000_s9321" name="Équation" r:id="rId3" imgW="977476" imgH="482391" progId="Equation.3">
                  <p:embed/>
                </p:oleObj>
              </mc:Choice>
              <mc:Fallback>
                <p:oleObj name="Équation" r:id="rId3" imgW="977476" imgH="482391" progId="Equation.3">
                  <p:embed/>
                  <p:pic>
                    <p:nvPicPr>
                      <p:cNvPr id="0"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3620" y="2760719"/>
                        <a:ext cx="1697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78671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6">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3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LHC in the 10’s - </a:t>
            </a:r>
            <a:fld id="{72FB2D75-2C44-4E91-AB05-E0A53E136E30}" type="slidenum">
              <a:rPr lang="en-US" smtClean="0"/>
              <a:pPr/>
              <a:t>2</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CONTENTS</a:t>
            </a: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The </a:t>
            </a:r>
            <a:r>
              <a:rPr lang="fr-CH" dirty="0" err="1" smtClean="0">
                <a:sym typeface="Symbol" pitchFamily="18" charset="2"/>
              </a:rPr>
              <a:t>present</a:t>
            </a:r>
            <a:r>
              <a:rPr lang="fr-CH" dirty="0" smtClean="0">
                <a:sym typeface="Symbol" pitchFamily="18" charset="2"/>
              </a:rPr>
              <a:t>: LHC in the 10’s</a:t>
            </a:r>
          </a:p>
          <a:p>
            <a:pPr lvl="1" eaLnBrk="1" hangingPunct="1"/>
            <a:r>
              <a:rPr lang="fr-CH" dirty="0" err="1" smtClean="0">
                <a:sym typeface="Symbol" pitchFamily="18" charset="2"/>
              </a:rPr>
              <a:t>Luminosity</a:t>
            </a:r>
            <a:r>
              <a:rPr lang="fr-CH" dirty="0" smtClean="0">
                <a:sym typeface="Symbol" pitchFamily="18" charset="2"/>
              </a:rPr>
              <a:t> </a:t>
            </a:r>
            <a:r>
              <a:rPr lang="fr-CH" dirty="0" err="1" smtClean="0">
                <a:sym typeface="Symbol" pitchFamily="18" charset="2"/>
              </a:rPr>
              <a:t>equations</a:t>
            </a:r>
            <a:endParaRPr lang="fr-CH" dirty="0" smtClean="0">
              <a:sym typeface="Symbol" pitchFamily="18" charset="2"/>
            </a:endParaRPr>
          </a:p>
          <a:p>
            <a:pPr lvl="1" eaLnBrk="1" hangingPunct="1"/>
            <a:r>
              <a:rPr lang="fr-CH" dirty="0" smtClean="0">
                <a:sym typeface="Symbol" pitchFamily="18" charset="2"/>
              </a:rPr>
              <a:t>Consolidation to 7 </a:t>
            </a:r>
            <a:r>
              <a:rPr lang="fr-CH" dirty="0" err="1" smtClean="0">
                <a:sym typeface="Symbol" pitchFamily="18" charset="2"/>
              </a:rPr>
              <a:t>TeV</a:t>
            </a:r>
            <a:endParaRPr lang="fr-CH" dirty="0" smtClean="0">
              <a:sym typeface="Symbol" pitchFamily="18" charset="2"/>
            </a:endParaRPr>
          </a:p>
          <a:p>
            <a:pPr lvl="1" eaLnBrk="1" hangingPunct="1"/>
            <a:r>
              <a:rPr lang="fr-CH" dirty="0" err="1" smtClean="0">
                <a:sym typeface="Symbol" pitchFamily="18" charset="2"/>
              </a:rPr>
              <a:t>Physics</a:t>
            </a:r>
            <a:r>
              <a:rPr lang="fr-CH" dirty="0" smtClean="0">
                <a:sym typeface="Symbol" pitchFamily="18" charset="2"/>
              </a:rPr>
              <a:t> </a:t>
            </a:r>
            <a:r>
              <a:rPr lang="fr-CH" dirty="0" err="1" smtClean="0">
                <a:sym typeface="Symbol" pitchFamily="18" charset="2"/>
              </a:rPr>
              <a:t>phenomena</a:t>
            </a:r>
            <a:r>
              <a:rPr lang="fr-CH" dirty="0" smtClean="0">
                <a:sym typeface="Symbol" pitchFamily="18" charset="2"/>
              </a:rPr>
              <a:t> </a:t>
            </a:r>
            <a:r>
              <a:rPr lang="fr-CH" dirty="0" err="1" smtClean="0">
                <a:sym typeface="Symbol" pitchFamily="18" charset="2"/>
              </a:rPr>
              <a:t>limitating</a:t>
            </a:r>
            <a:r>
              <a:rPr lang="fr-CH" dirty="0" smtClean="0">
                <a:sym typeface="Symbol" pitchFamily="18" charset="2"/>
              </a:rPr>
              <a:t> LHC and </a:t>
            </a:r>
            <a:r>
              <a:rPr lang="fr-CH" dirty="0" err="1" smtClean="0">
                <a:sym typeface="Symbol" pitchFamily="18" charset="2"/>
              </a:rPr>
              <a:t>injectors</a:t>
            </a:r>
            <a:endParaRPr lang="fr-CH" dirty="0" smtClean="0">
              <a:sym typeface="Symbol" pitchFamily="18" charset="2"/>
            </a:endParaRPr>
          </a:p>
          <a:p>
            <a:pPr lvl="1" eaLnBrk="1" hangingPunct="1"/>
            <a:r>
              <a:rPr lang="fr-CH" dirty="0" err="1" smtClean="0">
                <a:sym typeface="Symbol" pitchFamily="18" charset="2"/>
              </a:rPr>
              <a:t>What</a:t>
            </a:r>
            <a:r>
              <a:rPr lang="fr-CH" dirty="0" smtClean="0">
                <a:sym typeface="Symbol" pitchFamily="18" charset="2"/>
              </a:rPr>
              <a:t> </a:t>
            </a:r>
            <a:r>
              <a:rPr lang="fr-CH" dirty="0" err="1" smtClean="0">
                <a:sym typeface="Symbol" pitchFamily="18" charset="2"/>
              </a:rPr>
              <a:t>was</a:t>
            </a:r>
            <a:r>
              <a:rPr lang="fr-CH" dirty="0" smtClean="0">
                <a:sym typeface="Symbol" pitchFamily="18" charset="2"/>
              </a:rPr>
              <a:t> </a:t>
            </a:r>
            <a:r>
              <a:rPr lang="fr-CH" dirty="0" err="1" smtClean="0">
                <a:sym typeface="Symbol" pitchFamily="18" charset="2"/>
              </a:rPr>
              <a:t>planned</a:t>
            </a:r>
            <a:r>
              <a:rPr lang="fr-CH" dirty="0" smtClean="0">
                <a:sym typeface="Symbol" pitchFamily="18" charset="2"/>
              </a:rPr>
              <a:t>  and </a:t>
            </a:r>
            <a:r>
              <a:rPr lang="fr-CH" dirty="0" err="1" smtClean="0">
                <a:sym typeface="Symbol" pitchFamily="18" charset="2"/>
              </a:rPr>
              <a:t>what</a:t>
            </a:r>
            <a:r>
              <a:rPr lang="fr-CH" dirty="0" smtClean="0">
                <a:sym typeface="Symbol" pitchFamily="18" charset="2"/>
              </a:rPr>
              <a:t> has been </a:t>
            </a:r>
            <a:r>
              <a:rPr lang="fr-CH" dirty="0" err="1" smtClean="0">
                <a:sym typeface="Symbol" pitchFamily="18" charset="2"/>
              </a:rPr>
              <a:t>reached</a:t>
            </a:r>
            <a:endParaRPr lang="fr-CH" dirty="0" smtClean="0">
              <a:sym typeface="Symbol" pitchFamily="18" charset="2"/>
            </a:endParaRPr>
          </a:p>
          <a:p>
            <a:pPr eaLnBrk="1" hangingPunct="1"/>
            <a:r>
              <a:rPr lang="fr-CH" dirty="0" smtClean="0">
                <a:sym typeface="Symbol" pitchFamily="18" charset="2"/>
              </a:rPr>
              <a:t>The 20’s: HL-LHC</a:t>
            </a:r>
          </a:p>
          <a:p>
            <a:pPr lvl="1" eaLnBrk="1" hangingPunct="1"/>
            <a:r>
              <a:rPr lang="fr-CH" dirty="0" smtClean="0">
                <a:sym typeface="Symbol" pitchFamily="18" charset="2"/>
              </a:rPr>
              <a:t>How to </a:t>
            </a:r>
            <a:r>
              <a:rPr lang="fr-CH" dirty="0" err="1" smtClean="0">
                <a:sym typeface="Symbol" pitchFamily="18" charset="2"/>
              </a:rPr>
              <a:t>improve</a:t>
            </a:r>
            <a:r>
              <a:rPr lang="fr-CH" dirty="0" smtClean="0">
                <a:sym typeface="Symbol" pitchFamily="18" charset="2"/>
              </a:rPr>
              <a:t> </a:t>
            </a:r>
            <a:r>
              <a:rPr lang="fr-CH" dirty="0" err="1" smtClean="0">
                <a:sym typeface="Symbol" pitchFamily="18" charset="2"/>
              </a:rPr>
              <a:t>luminosity</a:t>
            </a:r>
            <a:endParaRPr lang="fr-CH" dirty="0" smtClean="0">
              <a:sym typeface="Symbol" pitchFamily="18" charset="2"/>
            </a:endParaRPr>
          </a:p>
          <a:p>
            <a:pPr lvl="1" eaLnBrk="1" hangingPunct="1"/>
            <a:r>
              <a:rPr lang="fr-CH" dirty="0" err="1" smtClean="0">
                <a:sym typeface="Symbol" pitchFamily="18" charset="2"/>
              </a:rPr>
              <a:t>Magnets</a:t>
            </a:r>
            <a:endParaRPr lang="fr-CH" dirty="0" smtClean="0">
              <a:sym typeface="Symbol" pitchFamily="18" charset="2"/>
            </a:endParaRPr>
          </a:p>
          <a:p>
            <a:pPr lvl="1" eaLnBrk="1" hangingPunct="1"/>
            <a:r>
              <a:rPr lang="fr-CH" dirty="0" err="1" smtClean="0">
                <a:sym typeface="Symbol" pitchFamily="18" charset="2"/>
              </a:rPr>
              <a:t>Crab</a:t>
            </a:r>
            <a:r>
              <a:rPr lang="fr-CH" dirty="0" smtClean="0">
                <a:sym typeface="Symbol" pitchFamily="18" charset="2"/>
              </a:rPr>
              <a:t> </a:t>
            </a:r>
            <a:r>
              <a:rPr lang="fr-CH" dirty="0" err="1" smtClean="0">
                <a:sym typeface="Symbol" pitchFamily="18" charset="2"/>
              </a:rPr>
              <a:t>cavities</a:t>
            </a:r>
            <a:endParaRPr lang="fr-CH" dirty="0" smtClean="0">
              <a:sym typeface="Symbol" pitchFamily="18" charset="2"/>
            </a:endParaRPr>
          </a:p>
          <a:p>
            <a:pPr lvl="1" eaLnBrk="1" hangingPunct="1"/>
            <a:r>
              <a:rPr lang="fr-CH" dirty="0" err="1" smtClean="0">
                <a:sym typeface="Symbol" pitchFamily="18" charset="2"/>
              </a:rPr>
              <a:t>Injectors</a:t>
            </a:r>
            <a:endParaRPr lang="fr-CH" dirty="0" smtClean="0">
              <a:sym typeface="Symbol" pitchFamily="18" charset="2"/>
            </a:endParaRPr>
          </a:p>
          <a:p>
            <a:pPr eaLnBrk="1" hangingPunct="1"/>
            <a:r>
              <a:rPr lang="fr-CH" dirty="0" smtClean="0">
                <a:sym typeface="Symbol" pitchFamily="18" charset="2"/>
              </a:rPr>
              <a:t>Plans for the 30’s</a:t>
            </a:r>
          </a:p>
          <a:p>
            <a:pPr lvl="1" eaLnBrk="1" hangingPunct="1"/>
            <a:r>
              <a:rPr lang="fr-CH" dirty="0" err="1" smtClean="0">
                <a:sym typeface="Symbol" pitchFamily="18" charset="2"/>
              </a:rPr>
              <a:t>Aiming</a:t>
            </a:r>
            <a:r>
              <a:rPr lang="fr-CH" dirty="0" smtClean="0">
                <a:sym typeface="Symbol" pitchFamily="18" charset="2"/>
              </a:rPr>
              <a:t> </a:t>
            </a:r>
            <a:r>
              <a:rPr lang="fr-CH" dirty="0" err="1" smtClean="0">
                <a:sym typeface="Symbol" pitchFamily="18" charset="2"/>
              </a:rPr>
              <a:t>at</a:t>
            </a:r>
            <a:r>
              <a:rPr lang="fr-CH" dirty="0" smtClean="0">
                <a:sym typeface="Symbol" pitchFamily="18" charset="2"/>
              </a:rPr>
              <a:t> 30-100 </a:t>
            </a:r>
            <a:r>
              <a:rPr lang="fr-CH" dirty="0" err="1" smtClean="0">
                <a:sym typeface="Symbol" pitchFamily="18" charset="2"/>
              </a:rPr>
              <a:t>TeV</a:t>
            </a:r>
            <a:r>
              <a:rPr lang="fr-CH" dirty="0" smtClean="0">
                <a:sym typeface="Symbol" pitchFamily="18" charset="2"/>
              </a:rPr>
              <a:t> centre of mass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31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6">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20</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 MAGNET TECHNOLOGY </a:t>
            </a:r>
            <a:br>
              <a:rPr lang="en-US" dirty="0" smtClean="0">
                <a:solidFill>
                  <a:schemeClr val="bg1"/>
                </a:solidFill>
                <a:sym typeface="Symbol" pitchFamily="18" charset="2"/>
              </a:rPr>
            </a:br>
            <a:r>
              <a:rPr lang="en-US" dirty="0" smtClean="0">
                <a:solidFill>
                  <a:schemeClr val="bg1"/>
                </a:solidFill>
                <a:sym typeface="Symbol" pitchFamily="18" charset="2"/>
              </a:rPr>
              <a:t>FOR LOWER BETA*</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Superconductivity takes place in some materials below thresholds values for </a:t>
            </a:r>
            <a:r>
              <a:rPr lang="en-US" dirty="0" smtClean="0">
                <a:solidFill>
                  <a:srgbClr val="C00000"/>
                </a:solidFill>
                <a:sym typeface="Symbol" pitchFamily="18" charset="2"/>
              </a:rPr>
              <a:t>magnetic field, current density </a:t>
            </a:r>
            <a:r>
              <a:rPr lang="en-US" dirty="0" smtClean="0">
                <a:sym typeface="Symbol" pitchFamily="18" charset="2"/>
              </a:rPr>
              <a:t>and temperature</a:t>
            </a:r>
          </a:p>
          <a:p>
            <a:pPr lvl="1" eaLnBrk="1" hangingPunct="1"/>
            <a:r>
              <a:rPr lang="en-US" dirty="0" smtClean="0">
                <a:sym typeface="Symbol" pitchFamily="18" charset="2"/>
              </a:rPr>
              <a:t>Thresholds called </a:t>
            </a:r>
            <a:r>
              <a:rPr lang="en-US" dirty="0" smtClean="0">
                <a:solidFill>
                  <a:srgbClr val="C00000"/>
                </a:solidFill>
                <a:sym typeface="Symbol" pitchFamily="18" charset="2"/>
              </a:rPr>
              <a:t>critical surface</a:t>
            </a:r>
          </a:p>
          <a:p>
            <a:pPr lvl="1" eaLnBrk="1" hangingPunct="1"/>
            <a:r>
              <a:rPr lang="en-US" dirty="0" smtClean="0">
                <a:sym typeface="Symbol" pitchFamily="18" charset="2"/>
              </a:rPr>
              <a:t>Phenomena known since 100 years, applications since more than 50 years</a:t>
            </a:r>
          </a:p>
          <a:p>
            <a:pPr lvl="2" eaLnBrk="1" hangingPunct="1"/>
            <a:r>
              <a:rPr lang="en-US" dirty="0" smtClean="0">
                <a:sym typeface="Symbol" pitchFamily="18" charset="2"/>
              </a:rPr>
              <a:t>Related to quantum mechanics</a:t>
            </a:r>
          </a:p>
          <a:p>
            <a:pPr lvl="1" eaLnBrk="1" hangingPunct="1"/>
            <a:r>
              <a:rPr lang="en-US" dirty="0" smtClean="0">
                <a:sym typeface="Symbol" pitchFamily="18" charset="2"/>
              </a:rPr>
              <a:t>In a SC </a:t>
            </a:r>
            <a:r>
              <a:rPr lang="en-US" dirty="0" smtClean="0">
                <a:solidFill>
                  <a:srgbClr val="C00000"/>
                </a:solidFill>
                <a:sym typeface="Symbol" pitchFamily="18" charset="2"/>
              </a:rPr>
              <a:t>electromagnet</a:t>
            </a:r>
            <a:r>
              <a:rPr lang="en-US" dirty="0" smtClean="0">
                <a:sym typeface="Symbol" pitchFamily="18" charset="2"/>
              </a:rPr>
              <a:t>, the coil must </a:t>
            </a:r>
          </a:p>
          <a:p>
            <a:pPr marL="457200" lvl="1" indent="0" eaLnBrk="1" hangingPunct="1">
              <a:buNone/>
            </a:pPr>
            <a:r>
              <a:rPr lang="en-US" dirty="0" smtClean="0">
                <a:sym typeface="Symbol" pitchFamily="18" charset="2"/>
              </a:rPr>
              <a:t>	tolerate field and current density  </a:t>
            </a:r>
          </a:p>
          <a:p>
            <a:pPr marL="457200" lvl="1" indent="0" eaLnBrk="1" hangingPunct="1">
              <a:buNone/>
            </a:pPr>
            <a:r>
              <a:rPr lang="en-US" dirty="0" smtClean="0">
                <a:sym typeface="Symbol" pitchFamily="18" charset="2"/>
              </a:rPr>
              <a:t>	to produce that field</a:t>
            </a:r>
          </a:p>
          <a:p>
            <a:pPr lvl="1" eaLnBrk="1" hangingPunct="1"/>
            <a:r>
              <a:rPr lang="en-US" dirty="0" smtClean="0">
                <a:sym typeface="Symbol" pitchFamily="18" charset="2"/>
              </a:rPr>
              <a:t>This sets a </a:t>
            </a:r>
            <a:r>
              <a:rPr lang="en-US" dirty="0" smtClean="0">
                <a:solidFill>
                  <a:srgbClr val="C00000"/>
                </a:solidFill>
                <a:sym typeface="Symbol" pitchFamily="18" charset="2"/>
              </a:rPr>
              <a:t>limit  of ~8 T for </a:t>
            </a:r>
            <a:r>
              <a:rPr lang="en-US" dirty="0" err="1" smtClean="0">
                <a:solidFill>
                  <a:srgbClr val="C00000"/>
                </a:solidFill>
                <a:sym typeface="Symbol" pitchFamily="18" charset="2"/>
              </a:rPr>
              <a:t>Nb</a:t>
            </a:r>
            <a:r>
              <a:rPr lang="en-US" dirty="0" smtClean="0">
                <a:solidFill>
                  <a:srgbClr val="C00000"/>
                </a:solidFill>
                <a:sym typeface="Symbol" pitchFamily="18" charset="2"/>
              </a:rPr>
              <a:t>-Ti</a:t>
            </a:r>
          </a:p>
          <a:p>
            <a:pPr lvl="2" eaLnBrk="1" hangingPunct="1"/>
            <a:r>
              <a:rPr lang="en-US" dirty="0" smtClean="0">
                <a:sym typeface="Symbol" pitchFamily="18" charset="2"/>
              </a:rPr>
              <a:t>LHC is built on this limit</a:t>
            </a:r>
          </a:p>
          <a:p>
            <a:pPr lvl="1" eaLnBrk="1" hangingPunct="1"/>
            <a:r>
              <a:rPr lang="en-US" dirty="0" smtClean="0">
                <a:solidFill>
                  <a:srgbClr val="C00000"/>
                </a:solidFill>
                <a:sym typeface="Symbol" pitchFamily="18" charset="2"/>
              </a:rPr>
              <a:t>Nb</a:t>
            </a:r>
            <a:r>
              <a:rPr lang="en-US" baseline="-25000" dirty="0" smtClean="0">
                <a:solidFill>
                  <a:srgbClr val="C00000"/>
                </a:solidFill>
                <a:sym typeface="Symbol" pitchFamily="18" charset="2"/>
              </a:rPr>
              <a:t>3</a:t>
            </a:r>
            <a:r>
              <a:rPr lang="en-US" dirty="0" smtClean="0">
                <a:solidFill>
                  <a:srgbClr val="C00000"/>
                </a:solidFill>
                <a:sym typeface="Symbol" pitchFamily="18" charset="2"/>
              </a:rPr>
              <a:t>Sn </a:t>
            </a:r>
            <a:r>
              <a:rPr lang="en-US" dirty="0" smtClean="0">
                <a:sym typeface="Symbol" pitchFamily="18" charset="2"/>
              </a:rPr>
              <a:t>has a wider critical surface, </a:t>
            </a:r>
          </a:p>
          <a:p>
            <a:pPr marL="457200" lvl="1" indent="0" eaLnBrk="1" hangingPunct="1">
              <a:buNone/>
            </a:pPr>
            <a:r>
              <a:rPr lang="en-US" dirty="0">
                <a:sym typeface="Symbol" pitchFamily="18" charset="2"/>
              </a:rPr>
              <a:t>	</a:t>
            </a:r>
            <a:r>
              <a:rPr lang="en-US" dirty="0" smtClean="0">
                <a:sym typeface="Symbol" pitchFamily="18" charset="2"/>
              </a:rPr>
              <a:t>with possibility of </a:t>
            </a:r>
            <a:r>
              <a:rPr lang="en-US" dirty="0" smtClean="0">
                <a:solidFill>
                  <a:srgbClr val="C00000"/>
                </a:solidFill>
                <a:sym typeface="Symbol" pitchFamily="18" charset="2"/>
              </a:rPr>
              <a:t>increasing to 12-15 T</a:t>
            </a:r>
          </a:p>
          <a:p>
            <a:pPr marL="0" indent="0" eaLnBrk="1" hangingPunct="1">
              <a:buNone/>
            </a:pPr>
            <a:endParaRPr lang="en-US" dirty="0">
              <a:sym typeface="Symbol" pitchFamily="18" charset="2"/>
            </a:endParaRPr>
          </a:p>
          <a:p>
            <a:pPr marL="0" indent="0" eaLnBrk="1" hangingPunct="1">
              <a:buNone/>
            </a:pPr>
            <a:endParaRPr lang="en-US" dirty="0">
              <a:sym typeface="Symbol" pitchFamily="18" charset="2"/>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9230" y="3127778"/>
            <a:ext cx="3394953" cy="282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367225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21</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 MAGNET TECHNOLOGY </a:t>
            </a:r>
            <a:br>
              <a:rPr lang="en-US" dirty="0" smtClean="0">
                <a:solidFill>
                  <a:schemeClr val="bg1"/>
                </a:solidFill>
                <a:sym typeface="Symbol" pitchFamily="18" charset="2"/>
              </a:rPr>
            </a:br>
            <a:r>
              <a:rPr lang="en-US" dirty="0" smtClean="0">
                <a:solidFill>
                  <a:schemeClr val="bg1"/>
                </a:solidFill>
                <a:sym typeface="Symbol" pitchFamily="18" charset="2"/>
              </a:rPr>
              <a:t>FOR LOWER BETA*</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fr-CH" dirty="0">
                <a:sym typeface="Symbol" pitchFamily="18" charset="2"/>
              </a:rPr>
              <a:t>In a </a:t>
            </a:r>
            <a:r>
              <a:rPr lang="fr-CH" dirty="0" err="1">
                <a:sym typeface="Symbol" pitchFamily="18" charset="2"/>
              </a:rPr>
              <a:t>superconducting</a:t>
            </a:r>
            <a:r>
              <a:rPr lang="fr-CH" dirty="0">
                <a:sym typeface="Symbol" pitchFamily="18" charset="2"/>
              </a:rPr>
              <a:t> </a:t>
            </a:r>
            <a:r>
              <a:rPr lang="fr-CH" dirty="0" err="1">
                <a:sym typeface="Symbol" pitchFamily="18" charset="2"/>
              </a:rPr>
              <a:t>quadrupole</a:t>
            </a:r>
            <a:r>
              <a:rPr lang="fr-CH" dirty="0">
                <a:sym typeface="Symbol" pitchFamily="18" charset="2"/>
              </a:rPr>
              <a:t> gradient*aperture </a:t>
            </a:r>
            <a:r>
              <a:rPr lang="fr-CH" dirty="0" err="1">
                <a:sym typeface="Symbol" pitchFamily="18" charset="2"/>
              </a:rPr>
              <a:t>is</a:t>
            </a:r>
            <a:r>
              <a:rPr lang="fr-CH" dirty="0">
                <a:sym typeface="Symbol" pitchFamily="18" charset="2"/>
              </a:rPr>
              <a:t> </a:t>
            </a:r>
            <a:r>
              <a:rPr lang="fr-CH" dirty="0" err="1">
                <a:sym typeface="Symbol" pitchFamily="18" charset="2"/>
              </a:rPr>
              <a:t>limited</a:t>
            </a:r>
            <a:r>
              <a:rPr lang="fr-CH" dirty="0">
                <a:sym typeface="Symbol" pitchFamily="18" charset="2"/>
              </a:rPr>
              <a:t> by maximum </a:t>
            </a:r>
            <a:r>
              <a:rPr lang="fr-CH" dirty="0" err="1">
                <a:sym typeface="Symbol" pitchFamily="18" charset="2"/>
              </a:rPr>
              <a:t>operational</a:t>
            </a:r>
            <a:r>
              <a:rPr lang="fr-CH" dirty="0">
                <a:sym typeface="Symbol" pitchFamily="18" charset="2"/>
              </a:rPr>
              <a:t> </a:t>
            </a:r>
            <a:r>
              <a:rPr lang="fr-CH" dirty="0" err="1">
                <a:sym typeface="Symbol" pitchFamily="18" charset="2"/>
              </a:rPr>
              <a:t>field</a:t>
            </a:r>
            <a:r>
              <a:rPr lang="fr-CH" dirty="0">
                <a:sym typeface="Symbol" pitchFamily="18" charset="2"/>
              </a:rPr>
              <a:t>  (</a:t>
            </a:r>
            <a:r>
              <a:rPr lang="fr-CH" dirty="0" err="1">
                <a:solidFill>
                  <a:srgbClr val="C00000"/>
                </a:solidFill>
                <a:sym typeface="Symbol" pitchFamily="18" charset="2"/>
              </a:rPr>
              <a:t>field</a:t>
            </a:r>
            <a:r>
              <a:rPr lang="fr-CH" dirty="0">
                <a:solidFill>
                  <a:srgbClr val="C00000"/>
                </a:solidFill>
                <a:sym typeface="Symbol" pitchFamily="18" charset="2"/>
              </a:rPr>
              <a:t> on the </a:t>
            </a:r>
            <a:r>
              <a:rPr lang="fr-CH" dirty="0" err="1">
                <a:solidFill>
                  <a:srgbClr val="C00000"/>
                </a:solidFill>
                <a:sym typeface="Symbol" pitchFamily="18" charset="2"/>
              </a:rPr>
              <a:t>coil</a:t>
            </a:r>
            <a:r>
              <a:rPr lang="fr-CH" dirty="0">
                <a:sym typeface="Symbol" pitchFamily="18" charset="2"/>
              </a:rPr>
              <a:t>)</a:t>
            </a:r>
          </a:p>
          <a:p>
            <a:pPr lvl="2" eaLnBrk="1" hangingPunct="1"/>
            <a:r>
              <a:rPr lang="fr-CH" dirty="0" err="1">
                <a:sym typeface="Symbol" pitchFamily="18" charset="2"/>
              </a:rPr>
              <a:t>Present</a:t>
            </a:r>
            <a:r>
              <a:rPr lang="fr-CH" dirty="0">
                <a:sym typeface="Symbol" pitchFamily="18" charset="2"/>
              </a:rPr>
              <a:t> Nb-Ti triplet: 70/2 (mm) * 200 (T/m) +10% ~ 8 T</a:t>
            </a:r>
          </a:p>
          <a:p>
            <a:pPr lvl="2" eaLnBrk="1" hangingPunct="1"/>
            <a:r>
              <a:rPr lang="fr-CH" dirty="0" err="1">
                <a:sym typeface="Symbol" pitchFamily="18" charset="2"/>
              </a:rPr>
              <a:t>With</a:t>
            </a:r>
            <a:r>
              <a:rPr lang="fr-CH" dirty="0">
                <a:sym typeface="Symbol" pitchFamily="18" charset="2"/>
              </a:rPr>
              <a:t> Nb</a:t>
            </a:r>
            <a:r>
              <a:rPr lang="fr-CH" baseline="-25000" dirty="0">
                <a:sym typeface="Symbol" pitchFamily="18" charset="2"/>
              </a:rPr>
              <a:t>3</a:t>
            </a:r>
            <a:r>
              <a:rPr lang="fr-CH" dirty="0">
                <a:sym typeface="Symbol" pitchFamily="18" charset="2"/>
              </a:rPr>
              <a:t>Sn one </a:t>
            </a:r>
            <a:r>
              <a:rPr lang="fr-CH" dirty="0" err="1">
                <a:sym typeface="Symbol" pitchFamily="18" charset="2"/>
              </a:rPr>
              <a:t>can</a:t>
            </a:r>
            <a:r>
              <a:rPr lang="fr-CH" dirty="0">
                <a:sym typeface="Symbol" pitchFamily="18" charset="2"/>
              </a:rPr>
              <a:t> </a:t>
            </a:r>
            <a:r>
              <a:rPr lang="fr-CH" dirty="0" err="1">
                <a:sym typeface="Symbol" pitchFamily="18" charset="2"/>
              </a:rPr>
              <a:t>get</a:t>
            </a:r>
            <a:r>
              <a:rPr lang="fr-CH" dirty="0">
                <a:sym typeface="Symbol" pitchFamily="18" charset="2"/>
              </a:rPr>
              <a:t> 50% more: 140/2 (mm) * 150 T/m + 10% ~ 12 T</a:t>
            </a:r>
          </a:p>
          <a:p>
            <a:pPr lvl="1" eaLnBrk="1" hangingPunct="1"/>
            <a:r>
              <a:rPr lang="en-US" dirty="0" smtClean="0">
                <a:sym typeface="Symbol" pitchFamily="18" charset="2"/>
              </a:rPr>
              <a:t>Larger aperture can be obtained with lower gradients  but</a:t>
            </a:r>
          </a:p>
          <a:p>
            <a:pPr lvl="2" eaLnBrk="1" hangingPunct="1"/>
            <a:r>
              <a:rPr lang="en-US" dirty="0" smtClean="0">
                <a:solidFill>
                  <a:srgbClr val="C00000"/>
                </a:solidFill>
                <a:sym typeface="Symbol" pitchFamily="18" charset="2"/>
              </a:rPr>
              <a:t>Nb</a:t>
            </a:r>
            <a:r>
              <a:rPr lang="en-US" baseline="-25000" dirty="0" smtClean="0">
                <a:solidFill>
                  <a:srgbClr val="C00000"/>
                </a:solidFill>
                <a:sym typeface="Symbol" pitchFamily="18" charset="2"/>
              </a:rPr>
              <a:t>3</a:t>
            </a:r>
            <a:r>
              <a:rPr lang="en-US" dirty="0" smtClean="0">
                <a:solidFill>
                  <a:srgbClr val="C00000"/>
                </a:solidFill>
                <a:sym typeface="Symbol" pitchFamily="18" charset="2"/>
              </a:rPr>
              <a:t>Sn gives ~50% more gradient </a:t>
            </a:r>
            <a:r>
              <a:rPr lang="en-US" dirty="0" smtClean="0">
                <a:sym typeface="Symbol" pitchFamily="18" charset="2"/>
              </a:rPr>
              <a:t>for the same aperture, ~25% more luminosity</a:t>
            </a:r>
          </a:p>
          <a:p>
            <a:pPr marL="742950" lvl="2" indent="-342900" eaLnBrk="1" hangingPunct="1">
              <a:buBlip>
                <a:blip r:embed="rId2"/>
              </a:buBlip>
            </a:pPr>
            <a:endParaRPr lang="en-US" dirty="0">
              <a:sym typeface="Symbol" pitchFamily="18" charset="2"/>
            </a:endParaRPr>
          </a:p>
        </p:txBody>
      </p:sp>
      <p:sp>
        <p:nvSpPr>
          <p:cNvPr id="6" name="ZoneTexte 5"/>
          <p:cNvSpPr txBox="1"/>
          <p:nvPr/>
        </p:nvSpPr>
        <p:spPr>
          <a:xfrm>
            <a:off x="861235" y="6217711"/>
            <a:ext cx="7241085" cy="307777"/>
          </a:xfrm>
          <a:prstGeom prst="rect">
            <a:avLst/>
          </a:prstGeom>
          <a:noFill/>
        </p:spPr>
        <p:txBody>
          <a:bodyPr wrap="none" rtlCol="0">
            <a:spAutoFit/>
          </a:bodyPr>
          <a:lstStyle/>
          <a:p>
            <a:r>
              <a:rPr lang="fr-CH" sz="1400" dirty="0" smtClean="0"/>
              <a:t>Aperture versus gradient relation </a:t>
            </a:r>
            <a:r>
              <a:rPr lang="fr-CH" sz="1400" dirty="0" smtClean="0">
                <a:solidFill>
                  <a:srgbClr val="009900"/>
                </a:solidFill>
              </a:rPr>
              <a:t>[L. Rossi, E. </a:t>
            </a:r>
            <a:r>
              <a:rPr lang="fr-CH" sz="1400" dirty="0" err="1" smtClean="0">
                <a:solidFill>
                  <a:srgbClr val="009900"/>
                </a:solidFill>
              </a:rPr>
              <a:t>Todesco</a:t>
            </a:r>
            <a:r>
              <a:rPr lang="fr-CH" sz="1400" dirty="0" smtClean="0">
                <a:solidFill>
                  <a:srgbClr val="009900"/>
                </a:solidFill>
              </a:rPr>
              <a:t>, Phys. </a:t>
            </a:r>
            <a:r>
              <a:rPr lang="fr-CH" sz="1400" dirty="0" err="1" smtClean="0">
                <a:solidFill>
                  <a:srgbClr val="009900"/>
                </a:solidFill>
              </a:rPr>
              <a:t>Rev</a:t>
            </a:r>
            <a:r>
              <a:rPr lang="fr-CH" sz="1400" dirty="0" smtClean="0">
                <a:solidFill>
                  <a:srgbClr val="009900"/>
                </a:solidFill>
              </a:rPr>
              <a:t>. STAB </a:t>
            </a:r>
            <a:r>
              <a:rPr lang="fr-CH" sz="1400" dirty="0">
                <a:solidFill>
                  <a:srgbClr val="009900"/>
                </a:solidFill>
              </a:rPr>
              <a:t>9</a:t>
            </a:r>
            <a:r>
              <a:rPr lang="fr-CH" sz="1400" dirty="0" smtClean="0">
                <a:solidFill>
                  <a:srgbClr val="009900"/>
                </a:solidFill>
              </a:rPr>
              <a:t> (2006) 102401]</a:t>
            </a:r>
            <a:endParaRPr lang="en-GB" sz="1400" dirty="0">
              <a:solidFill>
                <a:srgbClr val="009900"/>
              </a:solidFill>
            </a:endParaRPr>
          </a:p>
        </p:txBody>
      </p:sp>
      <p:pic>
        <p:nvPicPr>
          <p:cNvPr id="7" name="Picture 2"/>
          <p:cNvPicPr>
            <a:picLocks noChangeAspect="1" noChangeArrowheads="1"/>
          </p:cNvPicPr>
          <p:nvPr/>
        </p:nvPicPr>
        <p:blipFill>
          <a:blip r:embed="rId3" cstate="print"/>
          <a:srcRect/>
          <a:stretch>
            <a:fillRect/>
          </a:stretch>
        </p:blipFill>
        <p:spPr bwMode="auto">
          <a:xfrm>
            <a:off x="2843682" y="3462687"/>
            <a:ext cx="4826360" cy="2706847"/>
          </a:xfrm>
          <a:prstGeom prst="rect">
            <a:avLst/>
          </a:prstGeom>
          <a:noFill/>
          <a:ln w="9525">
            <a:noFill/>
            <a:miter lim="800000"/>
            <a:headEnd/>
            <a:tailEnd/>
          </a:ln>
          <a:effectLst/>
        </p:spPr>
      </p:pic>
      <p:sp>
        <p:nvSpPr>
          <p:cNvPr id="3" name="Étoile à 5 branches 2"/>
          <p:cNvSpPr/>
          <p:nvPr/>
        </p:nvSpPr>
        <p:spPr bwMode="auto">
          <a:xfrm>
            <a:off x="6257500" y="5104261"/>
            <a:ext cx="170597" cy="12283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4" name="ZoneTexte 3"/>
          <p:cNvSpPr txBox="1"/>
          <p:nvPr/>
        </p:nvSpPr>
        <p:spPr>
          <a:xfrm>
            <a:off x="6428097" y="4807742"/>
            <a:ext cx="992579" cy="338554"/>
          </a:xfrm>
          <a:prstGeom prst="rect">
            <a:avLst/>
          </a:prstGeom>
          <a:noFill/>
        </p:spPr>
        <p:txBody>
          <a:bodyPr wrap="none" rtlCol="0">
            <a:spAutoFit/>
          </a:bodyPr>
          <a:lstStyle/>
          <a:p>
            <a:r>
              <a:rPr lang="fr-CH" sz="1600" dirty="0" smtClean="0">
                <a:solidFill>
                  <a:srgbClr val="FF0000"/>
                </a:solidFill>
              </a:rPr>
              <a:t>HL-LHC</a:t>
            </a:r>
            <a:endParaRPr lang="en-GB" sz="1600" dirty="0">
              <a:solidFill>
                <a:srgbClr val="FF0000"/>
              </a:solidFill>
            </a:endParaRPr>
          </a:p>
        </p:txBody>
      </p:sp>
    </p:spTree>
    <p:extLst>
      <p:ext uri="{BB962C8B-B14F-4D97-AF65-F5344CB8AC3E}">
        <p14:creationId xmlns:p14="http://schemas.microsoft.com/office/powerpoint/2010/main" val="95528188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22</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LARGER APERTURES FOR LOWER BETA*</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First baseline around CMS and ATLAS for the upgrade </a:t>
            </a: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032" y="4014148"/>
            <a:ext cx="7432106" cy="22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6680" y="1743332"/>
            <a:ext cx="7432106" cy="2094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rot="16200000">
            <a:off x="-282164" y="2559811"/>
            <a:ext cx="1705916" cy="461665"/>
          </a:xfrm>
          <a:prstGeom prst="rect">
            <a:avLst/>
          </a:prstGeom>
          <a:noFill/>
        </p:spPr>
        <p:txBody>
          <a:bodyPr wrap="none" rtlCol="0">
            <a:spAutoFit/>
          </a:bodyPr>
          <a:lstStyle/>
          <a:p>
            <a:r>
              <a:rPr lang="fr-CH" dirty="0" smtClean="0"/>
              <a:t>LHC </a:t>
            </a:r>
            <a:r>
              <a:rPr lang="fr-CH" dirty="0" err="1" smtClean="0"/>
              <a:t>today</a:t>
            </a:r>
            <a:endParaRPr lang="en-GB" dirty="0"/>
          </a:p>
        </p:txBody>
      </p:sp>
      <p:sp>
        <p:nvSpPr>
          <p:cNvPr id="16" name="ZoneTexte 15"/>
          <p:cNvSpPr txBox="1"/>
          <p:nvPr/>
        </p:nvSpPr>
        <p:spPr>
          <a:xfrm rot="16200000">
            <a:off x="-125870" y="4895266"/>
            <a:ext cx="1393330" cy="461665"/>
          </a:xfrm>
          <a:prstGeom prst="rect">
            <a:avLst/>
          </a:prstGeom>
          <a:noFill/>
        </p:spPr>
        <p:txBody>
          <a:bodyPr wrap="none" rtlCol="0">
            <a:spAutoFit/>
          </a:bodyPr>
          <a:lstStyle/>
          <a:p>
            <a:r>
              <a:rPr lang="fr-CH" dirty="0" smtClean="0"/>
              <a:t>HL-LHC</a:t>
            </a:r>
            <a:endParaRPr lang="en-GB" dirty="0"/>
          </a:p>
        </p:txBody>
      </p:sp>
    </p:spTree>
    <p:extLst>
      <p:ext uri="{BB962C8B-B14F-4D97-AF65-F5344CB8AC3E}">
        <p14:creationId xmlns:p14="http://schemas.microsoft.com/office/powerpoint/2010/main" val="138857558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 </a:t>
            </a:r>
            <a:fld id="{72FB2D75-2C44-4E91-AB05-E0A53E136E30}" type="slidenum">
              <a:rPr lang="en-US" smtClean="0"/>
              <a:pPr/>
              <a:t>23</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larger apertures FOR LOWER BETA*</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Some hardware (1-m long models) already built</a:t>
            </a:r>
          </a:p>
          <a:p>
            <a:pPr lvl="1" eaLnBrk="1" hangingPunct="1"/>
            <a:r>
              <a:rPr lang="en-US" dirty="0" smtClean="0">
                <a:sym typeface="Symbol" pitchFamily="18" charset="2"/>
              </a:rPr>
              <a:t>90 mm, 120 mm aperture Nb</a:t>
            </a:r>
            <a:r>
              <a:rPr lang="en-US" baseline="-25000" dirty="0" smtClean="0">
                <a:sym typeface="Symbol" pitchFamily="18" charset="2"/>
              </a:rPr>
              <a:t>3</a:t>
            </a:r>
            <a:r>
              <a:rPr lang="en-US" dirty="0" smtClean="0">
                <a:sym typeface="Symbol" pitchFamily="18" charset="2"/>
              </a:rPr>
              <a:t>Sn quads (US LARP collaboration)</a:t>
            </a:r>
          </a:p>
          <a:p>
            <a:pPr lvl="1" eaLnBrk="1" hangingPunct="1"/>
            <a:r>
              <a:rPr lang="en-US" dirty="0" smtClean="0">
                <a:sym typeface="Symbol" pitchFamily="18" charset="2"/>
              </a:rPr>
              <a:t>150 mm aperture </a:t>
            </a:r>
            <a:r>
              <a:rPr lang="en-US" dirty="0">
                <a:sym typeface="Symbol" pitchFamily="18" charset="2"/>
              </a:rPr>
              <a:t>Nb</a:t>
            </a:r>
            <a:r>
              <a:rPr lang="en-US" baseline="-25000" dirty="0">
                <a:sym typeface="Symbol" pitchFamily="18" charset="2"/>
              </a:rPr>
              <a:t>3</a:t>
            </a:r>
            <a:r>
              <a:rPr lang="en-US" dirty="0">
                <a:sym typeface="Symbol" pitchFamily="18" charset="2"/>
              </a:rPr>
              <a:t>Sn </a:t>
            </a:r>
            <a:r>
              <a:rPr lang="en-US" dirty="0" err="1" smtClean="0">
                <a:sym typeface="Symbol" pitchFamily="18" charset="2"/>
              </a:rPr>
              <a:t>quadrupole</a:t>
            </a:r>
            <a:r>
              <a:rPr lang="en-US" dirty="0" smtClean="0">
                <a:sym typeface="Symbol" pitchFamily="18" charset="2"/>
              </a:rPr>
              <a:t> being built (CERN and LARP)</a:t>
            </a:r>
          </a:p>
          <a:p>
            <a:pPr eaLnBrk="1" hangingPunct="1"/>
            <a:r>
              <a:rPr lang="en-US" dirty="0" smtClean="0">
                <a:sym typeface="Symbol" pitchFamily="18" charset="2"/>
              </a:rPr>
              <a:t>Design relies on ~1 cm thick tungsten shielding</a:t>
            </a:r>
          </a:p>
          <a:p>
            <a:pPr lvl="1" eaLnBrk="1" hangingPunct="1"/>
            <a:r>
              <a:rPr lang="en-US" dirty="0" smtClean="0">
                <a:sym typeface="Symbol" pitchFamily="18" charset="2"/>
              </a:rPr>
              <a:t>So that radiation in HL-LHC will be as in LHC</a:t>
            </a:r>
          </a:p>
        </p:txBody>
      </p:sp>
      <p:sp>
        <p:nvSpPr>
          <p:cNvPr id="6" name="ZoneTexte 5"/>
          <p:cNvSpPr txBox="1"/>
          <p:nvPr/>
        </p:nvSpPr>
        <p:spPr>
          <a:xfrm>
            <a:off x="294869" y="6291554"/>
            <a:ext cx="4722768" cy="307777"/>
          </a:xfrm>
          <a:prstGeom prst="rect">
            <a:avLst/>
          </a:prstGeom>
          <a:noFill/>
        </p:spPr>
        <p:txBody>
          <a:bodyPr wrap="none" rtlCol="0">
            <a:spAutoFit/>
          </a:bodyPr>
          <a:lstStyle/>
          <a:p>
            <a:r>
              <a:rPr lang="fr-CH" sz="1400" dirty="0" smtClean="0"/>
              <a:t>HQ (Nb</a:t>
            </a:r>
            <a:r>
              <a:rPr lang="fr-CH" sz="1400" baseline="-25000" dirty="0" smtClean="0"/>
              <a:t>3</a:t>
            </a:r>
            <a:r>
              <a:rPr lang="fr-CH" sz="1400" dirty="0" smtClean="0"/>
              <a:t>Sn LARP 120 mm </a:t>
            </a:r>
            <a:r>
              <a:rPr lang="fr-CH" sz="1400" dirty="0" err="1" smtClean="0"/>
              <a:t>magnet</a:t>
            </a:r>
            <a:r>
              <a:rPr lang="fr-CH" sz="1400" dirty="0" smtClean="0"/>
              <a:t>) </a:t>
            </a:r>
            <a:r>
              <a:rPr lang="fr-CH" sz="1200" dirty="0" smtClean="0">
                <a:solidFill>
                  <a:srgbClr val="009900"/>
                </a:solidFill>
              </a:rPr>
              <a:t>[G. </a:t>
            </a:r>
            <a:r>
              <a:rPr lang="fr-CH" sz="1200" dirty="0" err="1" smtClean="0">
                <a:solidFill>
                  <a:srgbClr val="009900"/>
                </a:solidFill>
              </a:rPr>
              <a:t>Sabbi</a:t>
            </a:r>
            <a:r>
              <a:rPr lang="fr-CH" sz="1200" dirty="0" smtClean="0">
                <a:solidFill>
                  <a:srgbClr val="009900"/>
                </a:solidFill>
              </a:rPr>
              <a:t>, S. </a:t>
            </a:r>
            <a:r>
              <a:rPr lang="fr-CH" sz="1200" dirty="0" err="1" smtClean="0">
                <a:solidFill>
                  <a:srgbClr val="009900"/>
                </a:solidFill>
              </a:rPr>
              <a:t>Caspi</a:t>
            </a:r>
            <a:r>
              <a:rPr lang="fr-CH" sz="1200" dirty="0" smtClean="0">
                <a:solidFill>
                  <a:srgbClr val="009900"/>
                </a:solidFill>
              </a:rPr>
              <a:t>, et al.]</a:t>
            </a:r>
            <a:endParaRPr lang="en-GB" sz="1200" dirty="0">
              <a:solidFill>
                <a:srgbClr val="009900"/>
              </a:solidFill>
            </a:endParaRPr>
          </a:p>
        </p:txBody>
      </p:sp>
      <p:pic>
        <p:nvPicPr>
          <p:cNvPr id="12" name="Picture 21" descr="assembly"/>
          <p:cNvPicPr>
            <a:picLocks noChangeAspect="1" noChangeArrowheads="1"/>
          </p:cNvPicPr>
          <p:nvPr/>
        </p:nvPicPr>
        <p:blipFill>
          <a:blip r:embed="rId2" cstate="print">
            <a:lum bright="6000"/>
          </a:blip>
          <a:srcRect/>
          <a:stretch>
            <a:fillRect/>
          </a:stretch>
        </p:blipFill>
        <p:spPr bwMode="auto">
          <a:xfrm>
            <a:off x="1282375" y="4488655"/>
            <a:ext cx="2747755" cy="1818665"/>
          </a:xfrm>
          <a:prstGeom prst="rect">
            <a:avLst/>
          </a:prstGeom>
          <a:noFill/>
          <a:ln w="9525">
            <a:noFill/>
            <a:miter lim="800000"/>
            <a:headEnd/>
            <a:tailEnd/>
          </a:ln>
        </p:spPr>
      </p:pic>
      <p:pic>
        <p:nvPicPr>
          <p:cNvPr id="13" name="Picture 4"/>
          <p:cNvPicPr>
            <a:picLocks noChangeAspect="1" noChangeArrowheads="1"/>
          </p:cNvPicPr>
          <p:nvPr/>
        </p:nvPicPr>
        <p:blipFill>
          <a:blip r:embed="rId3" cstate="print"/>
          <a:srcRect t="8768"/>
          <a:stretch>
            <a:fillRect/>
          </a:stretch>
        </p:blipFill>
        <p:spPr bwMode="auto">
          <a:xfrm>
            <a:off x="641144" y="3232534"/>
            <a:ext cx="3847507" cy="883483"/>
          </a:xfrm>
          <a:prstGeom prst="rect">
            <a:avLst/>
          </a:prstGeom>
          <a:noFill/>
          <a:ln w="12700">
            <a:noFill/>
            <a:miter lim="800000"/>
            <a:headEnd/>
            <a:tailEnd/>
          </a:ln>
        </p:spPr>
      </p:pic>
      <p:sp>
        <p:nvSpPr>
          <p:cNvPr id="14" name="ZoneTexte 13"/>
          <p:cNvSpPr txBox="1"/>
          <p:nvPr/>
        </p:nvSpPr>
        <p:spPr>
          <a:xfrm>
            <a:off x="354180" y="4116815"/>
            <a:ext cx="4604146" cy="307777"/>
          </a:xfrm>
          <a:prstGeom prst="rect">
            <a:avLst/>
          </a:prstGeom>
          <a:noFill/>
        </p:spPr>
        <p:txBody>
          <a:bodyPr wrap="none" rtlCol="0">
            <a:spAutoFit/>
          </a:bodyPr>
          <a:lstStyle/>
          <a:p>
            <a:r>
              <a:rPr lang="fr-CH" sz="1400" dirty="0" smtClean="0"/>
              <a:t>LR (first long Nb</a:t>
            </a:r>
            <a:r>
              <a:rPr lang="fr-CH" sz="1400" baseline="-25000" dirty="0" smtClean="0"/>
              <a:t>3</a:t>
            </a:r>
            <a:r>
              <a:rPr lang="fr-CH" sz="1400" dirty="0" smtClean="0"/>
              <a:t>Sn </a:t>
            </a:r>
            <a:r>
              <a:rPr lang="fr-CH" sz="1400" dirty="0" err="1" smtClean="0"/>
              <a:t>racetrack</a:t>
            </a:r>
            <a:r>
              <a:rPr lang="fr-CH" sz="1400" dirty="0" smtClean="0"/>
              <a:t>, LARP) </a:t>
            </a:r>
            <a:r>
              <a:rPr lang="fr-CH" sz="1200" dirty="0" smtClean="0">
                <a:solidFill>
                  <a:srgbClr val="009900"/>
                </a:solidFill>
              </a:rPr>
              <a:t>[G. Ambrosio, et al.]</a:t>
            </a:r>
            <a:endParaRPr lang="en-GB" sz="1200" dirty="0">
              <a:solidFill>
                <a:srgbClr val="009900"/>
              </a:solidFill>
            </a:endParaRPr>
          </a:p>
        </p:txBody>
      </p:sp>
      <p:pic>
        <p:nvPicPr>
          <p:cNvPr id="17" name="Picture 3" descr="D:\Work\QXF\Documents\2013_11_HiLumi-LARP_Daresbury\DSCN1216.JPG"/>
          <p:cNvPicPr>
            <a:picLocks noChangeAspect="1" noChangeArrowheads="1"/>
          </p:cNvPicPr>
          <p:nvPr/>
        </p:nvPicPr>
        <p:blipFill>
          <a:blip r:embed="rId4" cstate="print">
            <a:extLst>
              <a:ext uri="{28A0092B-C50C-407E-A947-70E740481C1C}">
                <a14:useLocalDpi xmlns:a14="http://schemas.microsoft.com/office/drawing/2010/main" val="0"/>
              </a:ext>
            </a:extLst>
          </a:blip>
          <a:srcRect t="14612"/>
          <a:stretch>
            <a:fillRect/>
          </a:stretch>
        </p:blipFill>
        <p:spPr bwMode="auto">
          <a:xfrm>
            <a:off x="5464415" y="4160342"/>
            <a:ext cx="3063652" cy="19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p:cNvSpPr txBox="1"/>
          <p:nvPr/>
        </p:nvSpPr>
        <p:spPr>
          <a:xfrm>
            <a:off x="5734768" y="6138420"/>
            <a:ext cx="2730235" cy="492443"/>
          </a:xfrm>
          <a:prstGeom prst="rect">
            <a:avLst/>
          </a:prstGeom>
          <a:noFill/>
        </p:spPr>
        <p:txBody>
          <a:bodyPr wrap="none" rtlCol="0">
            <a:spAutoFit/>
          </a:bodyPr>
          <a:lstStyle/>
          <a:p>
            <a:pPr algn="ctr"/>
            <a:r>
              <a:rPr lang="fr-CH" sz="1400" dirty="0" smtClean="0"/>
              <a:t>QXF </a:t>
            </a:r>
            <a:r>
              <a:rPr lang="fr-CH" sz="1400" dirty="0" err="1" smtClean="0"/>
              <a:t>dummy</a:t>
            </a:r>
            <a:r>
              <a:rPr lang="fr-CH" sz="1400" dirty="0" smtClean="0"/>
              <a:t> </a:t>
            </a:r>
            <a:r>
              <a:rPr lang="fr-CH" sz="1400" dirty="0" err="1" smtClean="0"/>
              <a:t>winding</a:t>
            </a:r>
            <a:r>
              <a:rPr lang="fr-CH" sz="1400" dirty="0" smtClean="0"/>
              <a:t> </a:t>
            </a:r>
            <a:r>
              <a:rPr lang="fr-CH" sz="1400" dirty="0" err="1" smtClean="0"/>
              <a:t>at</a:t>
            </a:r>
            <a:r>
              <a:rPr lang="fr-CH" sz="1400" dirty="0" smtClean="0"/>
              <a:t> CERN </a:t>
            </a:r>
          </a:p>
          <a:p>
            <a:pPr algn="ctr"/>
            <a:r>
              <a:rPr lang="fr-CH" sz="1200" dirty="0" smtClean="0">
                <a:solidFill>
                  <a:srgbClr val="009900"/>
                </a:solidFill>
              </a:rPr>
              <a:t>[P. </a:t>
            </a:r>
            <a:r>
              <a:rPr lang="fr-CH" sz="1200" dirty="0" err="1" smtClean="0">
                <a:solidFill>
                  <a:srgbClr val="009900"/>
                </a:solidFill>
              </a:rPr>
              <a:t>Ferracin</a:t>
            </a:r>
            <a:r>
              <a:rPr lang="fr-CH" sz="1200" dirty="0" smtClean="0">
                <a:solidFill>
                  <a:srgbClr val="009900"/>
                </a:solidFill>
              </a:rPr>
              <a:t>, et al.]</a:t>
            </a:r>
            <a:endParaRPr lang="en-GB" sz="1200" dirty="0">
              <a:solidFill>
                <a:srgbClr val="009900"/>
              </a:solidFill>
            </a:endParaRPr>
          </a:p>
        </p:txBody>
      </p:sp>
      <p:pic>
        <p:nvPicPr>
          <p:cNvPr id="19" name="Picture 2"/>
          <p:cNvPicPr>
            <a:picLocks noChangeAspect="1" noChangeArrowheads="1"/>
          </p:cNvPicPr>
          <p:nvPr/>
        </p:nvPicPr>
        <p:blipFill>
          <a:blip r:embed="rId5"/>
          <a:srcRect/>
          <a:stretch>
            <a:fillRect/>
          </a:stretch>
        </p:blipFill>
        <p:spPr bwMode="auto">
          <a:xfrm>
            <a:off x="7307631" y="2410765"/>
            <a:ext cx="1599890" cy="1587454"/>
          </a:xfrm>
          <a:prstGeom prst="rect">
            <a:avLst/>
          </a:prstGeom>
          <a:noFill/>
          <a:ln w="9525">
            <a:solidFill>
              <a:schemeClr val="tx2">
                <a:lumMod val="60000"/>
                <a:lumOff val="40000"/>
              </a:schemeClr>
            </a:solidFill>
            <a:miter lim="800000"/>
            <a:headEnd/>
            <a:tailEnd/>
          </a:ln>
        </p:spPr>
      </p:pic>
      <p:cxnSp>
        <p:nvCxnSpPr>
          <p:cNvPr id="3" name="Connecteur droit avec flèche 2"/>
          <p:cNvCxnSpPr/>
          <p:nvPr/>
        </p:nvCxnSpPr>
        <p:spPr bwMode="auto">
          <a:xfrm>
            <a:off x="7099885" y="2617076"/>
            <a:ext cx="1007691" cy="126124"/>
          </a:xfrm>
          <a:prstGeom prst="straightConnector1">
            <a:avLst/>
          </a:prstGeom>
          <a:solidFill>
            <a:schemeClr val="accent1"/>
          </a:solidFill>
          <a:ln w="9525" cap="flat" cmpd="sng" algn="ctr">
            <a:solidFill>
              <a:srgbClr val="C00000"/>
            </a:solidFill>
            <a:prstDash val="solid"/>
            <a:round/>
            <a:headEnd type="none" w="med" len="med"/>
            <a:tailEnd type="oval"/>
          </a:ln>
          <a:effectLst/>
        </p:spPr>
      </p:cxnSp>
    </p:spTree>
    <p:extLst>
      <p:ext uri="{BB962C8B-B14F-4D97-AF65-F5344CB8AC3E}">
        <p14:creationId xmlns:p14="http://schemas.microsoft.com/office/powerpoint/2010/main" val="404681109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smtClean="0"/>
              <a:t>Flowchart between magnets, optics and energy deposition - </a:t>
            </a:r>
            <a:fld id="{5B0F2CE2-42CD-4A74-A04F-1839686887D0}" type="slidenum">
              <a:rPr lang="en-US" smtClean="0"/>
              <a:pPr>
                <a:defRPr/>
              </a:pPr>
              <a:t>24</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r>
              <a:rPr lang="en-US" dirty="0">
                <a:solidFill>
                  <a:schemeClr val="bg1"/>
                </a:solidFill>
                <a:sym typeface="Symbol" pitchFamily="18" charset="2"/>
              </a:rPr>
              <a:t/>
            </a:r>
            <a:br>
              <a:rPr lang="en-US" dirty="0">
                <a:solidFill>
                  <a:schemeClr val="bg1"/>
                </a:solidFill>
                <a:sym typeface="Symbol" pitchFamily="18" charset="2"/>
              </a:rPr>
            </a:b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t>As LHC, HL-LHC is an international collaboration</a:t>
            </a:r>
          </a:p>
          <a:p>
            <a:pPr lvl="1" eaLnBrk="1" hangingPunct="1"/>
            <a:r>
              <a:rPr lang="en-US" dirty="0" smtClean="0"/>
              <a:t>Many magnets assigned to labs for design and model, but not all of them (some correctors and MS quads missing, TBD within 2014)</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9" y="2349442"/>
            <a:ext cx="9116716" cy="271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2722279" y="5161128"/>
            <a:ext cx="4663456" cy="307777"/>
          </a:xfrm>
          <a:prstGeom prst="rect">
            <a:avLst/>
          </a:prstGeom>
          <a:noFill/>
        </p:spPr>
        <p:txBody>
          <a:bodyPr wrap="none" rtlCol="0">
            <a:spAutoFit/>
          </a:bodyPr>
          <a:lstStyle/>
          <a:p>
            <a:r>
              <a:rPr lang="fr-CH" sz="1400" dirty="0" smtClean="0"/>
              <a:t>First </a:t>
            </a:r>
            <a:r>
              <a:rPr lang="fr-CH" sz="1400" dirty="0" err="1" smtClean="0"/>
              <a:t>baseline</a:t>
            </a:r>
            <a:r>
              <a:rPr lang="fr-CH" sz="1400" dirty="0" smtClean="0"/>
              <a:t> </a:t>
            </a:r>
            <a:r>
              <a:rPr lang="fr-CH" sz="1400" dirty="0" err="1" smtClean="0"/>
              <a:t>from</a:t>
            </a:r>
            <a:r>
              <a:rPr lang="fr-CH" sz="1400" dirty="0" smtClean="0"/>
              <a:t> Q1 to Q4, and tentative contributions</a:t>
            </a:r>
            <a:endParaRPr lang="en-GB" sz="1400" dirty="0"/>
          </a:p>
        </p:txBody>
      </p:sp>
    </p:spTree>
    <p:extLst>
      <p:ext uri="{BB962C8B-B14F-4D97-AF65-F5344CB8AC3E}">
        <p14:creationId xmlns:p14="http://schemas.microsoft.com/office/powerpoint/2010/main" val="132884253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smtClean="0"/>
              <a:t>Flowchart between magnets, optics and energy deposition - </a:t>
            </a:r>
            <a:fld id="{5B0F2CE2-42CD-4A74-A04F-1839686887D0}" type="slidenum">
              <a:rPr lang="en-US" smtClean="0"/>
              <a:pPr>
                <a:defRPr/>
              </a:pPr>
              <a:t>25</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not only magnets and crabs</a:t>
            </a:r>
          </a:p>
        </p:txBody>
      </p:sp>
      <p:sp>
        <p:nvSpPr>
          <p:cNvPr id="13316" name="Rectangle 3"/>
          <p:cNvSpPr>
            <a:spLocks noGrp="1" noChangeArrowheads="1"/>
          </p:cNvSpPr>
          <p:nvPr>
            <p:ph type="body" idx="1"/>
          </p:nvPr>
        </p:nvSpPr>
        <p:spPr/>
        <p:txBody>
          <a:bodyPr/>
          <a:lstStyle/>
          <a:p>
            <a:pPr eaLnBrk="1" hangingPunct="1"/>
            <a:r>
              <a:rPr lang="en-US" dirty="0" smtClean="0"/>
              <a:t>HL LHC is not only new magnets in ~1 km of the </a:t>
            </a:r>
            <a:r>
              <a:rPr lang="en-US" dirty="0" err="1" smtClean="0"/>
              <a:t>the</a:t>
            </a:r>
            <a:r>
              <a:rPr lang="en-US" dirty="0" smtClean="0"/>
              <a:t> main ring, but also</a:t>
            </a:r>
          </a:p>
          <a:p>
            <a:pPr lvl="1" eaLnBrk="1" hangingPunct="1"/>
            <a:r>
              <a:rPr lang="en-US" dirty="0" smtClean="0"/>
              <a:t>Cryogenics upgrade</a:t>
            </a:r>
          </a:p>
          <a:p>
            <a:pPr lvl="1" eaLnBrk="1" hangingPunct="1"/>
            <a:r>
              <a:rPr lang="en-US" dirty="0" smtClean="0"/>
              <a:t>Collimation upgrade</a:t>
            </a:r>
          </a:p>
          <a:p>
            <a:pPr lvl="1" eaLnBrk="1" hangingPunct="1"/>
            <a:r>
              <a:rPr lang="en-US" dirty="0" smtClean="0"/>
              <a:t>“Cold” powering</a:t>
            </a:r>
          </a:p>
          <a:p>
            <a:pPr lvl="1" eaLnBrk="1" hangingPunct="1"/>
            <a:r>
              <a:rPr lang="en-US" dirty="0" smtClean="0"/>
              <a:t>Crab cavities</a:t>
            </a:r>
          </a:p>
          <a:p>
            <a:pPr lvl="1" eaLnBrk="1" hangingPunct="1"/>
            <a:r>
              <a:rPr lang="en-US" dirty="0" smtClean="0"/>
              <a:t>Injectors</a:t>
            </a:r>
          </a:p>
        </p:txBody>
      </p:sp>
      <p:pic>
        <p:nvPicPr>
          <p:cNvPr id="40" name="Picture 3"/>
          <p:cNvPicPr>
            <a:picLocks noChangeAspect="1" noChangeArrowheads="1"/>
          </p:cNvPicPr>
          <p:nvPr/>
        </p:nvPicPr>
        <p:blipFill>
          <a:blip r:embed="rId2"/>
          <a:srcRect/>
          <a:stretch>
            <a:fillRect/>
          </a:stretch>
        </p:blipFill>
        <p:spPr bwMode="auto">
          <a:xfrm>
            <a:off x="3607112" y="2408973"/>
            <a:ext cx="5263933" cy="3779993"/>
          </a:xfrm>
          <a:prstGeom prst="rect">
            <a:avLst/>
          </a:prstGeom>
          <a:noFill/>
          <a:ln w="9525">
            <a:noFill/>
            <a:miter lim="800000"/>
            <a:headEnd/>
            <a:tailEnd/>
          </a:ln>
        </p:spPr>
      </p:pic>
    </p:spTree>
    <p:extLst>
      <p:ext uri="{BB962C8B-B14F-4D97-AF65-F5344CB8AC3E}">
        <p14:creationId xmlns:p14="http://schemas.microsoft.com/office/powerpoint/2010/main" val="54957040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The 30’s: High Energy LHC - </a:t>
            </a:r>
            <a:fld id="{72FB2D75-2C44-4E91-AB05-E0A53E136E30}" type="slidenum">
              <a:rPr lang="en-US" smtClean="0"/>
              <a:pPr/>
              <a:t>26</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A TENTATIVE SCHEDULE </a:t>
            </a:r>
            <a:br>
              <a:rPr lang="en-US" dirty="0" smtClean="0">
                <a:solidFill>
                  <a:schemeClr val="bg1"/>
                </a:solidFill>
                <a:sym typeface="Symbol" pitchFamily="18" charset="2"/>
              </a:rPr>
            </a:br>
            <a:r>
              <a:rPr lang="en-US" dirty="0" smtClean="0">
                <a:solidFill>
                  <a:schemeClr val="bg1"/>
                </a:solidFill>
                <a:sym typeface="Symbol" pitchFamily="18" charset="2"/>
              </a:rPr>
              <a:t>FOR NEXT 10 (20) YEARS</a:t>
            </a: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1" y="1874292"/>
            <a:ext cx="9034895" cy="2803505"/>
          </a:xfrm>
          <a:prstGeom prst="rect">
            <a:avLst/>
          </a:prstGeom>
        </p:spPr>
      </p:pic>
      <p:sp>
        <p:nvSpPr>
          <p:cNvPr id="2" name="Espace réservé du contenu 1"/>
          <p:cNvSpPr>
            <a:spLocks noGrp="1"/>
          </p:cNvSpPr>
          <p:nvPr>
            <p:ph idx="1"/>
          </p:nvPr>
        </p:nvSpPr>
        <p:spPr/>
        <p:txBody>
          <a:bodyPr/>
          <a:lstStyle/>
          <a:p>
            <a:endParaRPr lang="fr-CH" dirty="0" smtClean="0"/>
          </a:p>
          <a:p>
            <a:endParaRPr lang="fr-CH" dirty="0"/>
          </a:p>
          <a:p>
            <a:endParaRPr lang="fr-CH" dirty="0" smtClean="0"/>
          </a:p>
          <a:p>
            <a:endParaRPr lang="fr-CH" dirty="0"/>
          </a:p>
          <a:p>
            <a:endParaRPr lang="fr-CH" dirty="0" smtClean="0"/>
          </a:p>
          <a:p>
            <a:endParaRPr lang="fr-CH" dirty="0"/>
          </a:p>
          <a:p>
            <a:endParaRPr lang="fr-CH" dirty="0" smtClean="0"/>
          </a:p>
          <a:p>
            <a:endParaRPr lang="fr-CH" dirty="0"/>
          </a:p>
          <a:p>
            <a:endParaRPr lang="fr-CH" dirty="0" smtClean="0"/>
          </a:p>
          <a:p>
            <a:endParaRPr lang="fr-CH" dirty="0"/>
          </a:p>
          <a:p>
            <a:pPr marL="457200" lvl="1" indent="0">
              <a:buNone/>
            </a:pPr>
            <a:r>
              <a:rPr lang="fr-CH" sz="1800" dirty="0" err="1" smtClean="0"/>
              <a:t>Please</a:t>
            </a:r>
            <a:r>
              <a:rPr lang="fr-CH" sz="1800" dirty="0" smtClean="0"/>
              <a:t> note: </a:t>
            </a:r>
            <a:r>
              <a:rPr lang="fr-CH" sz="1800" dirty="0" err="1" smtClean="0"/>
              <a:t>we</a:t>
            </a:r>
            <a:r>
              <a:rPr lang="fr-CH" sz="1800" dirty="0" smtClean="0"/>
              <a:t> are a </a:t>
            </a:r>
            <a:r>
              <a:rPr lang="fr-CH" sz="1800" dirty="0" err="1" smtClean="0"/>
              <a:t>research</a:t>
            </a:r>
            <a:r>
              <a:rPr lang="fr-CH" sz="1800" dirty="0" smtClean="0"/>
              <a:t> </a:t>
            </a:r>
            <a:r>
              <a:rPr lang="fr-CH" sz="1800" dirty="0" err="1" smtClean="0"/>
              <a:t>lab</a:t>
            </a:r>
            <a:r>
              <a:rPr lang="fr-CH" sz="1800" dirty="0"/>
              <a:t>,</a:t>
            </a:r>
            <a:r>
              <a:rPr lang="fr-CH" sz="1800" dirty="0" smtClean="0"/>
              <a:t> </a:t>
            </a:r>
            <a:r>
              <a:rPr lang="fr-CH" sz="1800" dirty="0" err="1"/>
              <a:t>w</a:t>
            </a:r>
            <a:r>
              <a:rPr lang="fr-CH" sz="1800" dirty="0" err="1" smtClean="0"/>
              <a:t>e</a:t>
            </a:r>
            <a:r>
              <a:rPr lang="fr-CH" sz="1800" dirty="0" smtClean="0"/>
              <a:t> must have a plan but </a:t>
            </a:r>
            <a:r>
              <a:rPr lang="fr-CH" sz="1800" dirty="0" err="1" smtClean="0"/>
              <a:t>we</a:t>
            </a:r>
            <a:r>
              <a:rPr lang="fr-CH" sz="1800" dirty="0" smtClean="0"/>
              <a:t> </a:t>
            </a:r>
            <a:r>
              <a:rPr lang="fr-CH" sz="1800" dirty="0" err="1" smtClean="0"/>
              <a:t>can</a:t>
            </a:r>
            <a:r>
              <a:rPr lang="fr-CH" sz="1800" dirty="0" smtClean="0"/>
              <a:t> change </a:t>
            </a:r>
            <a:r>
              <a:rPr lang="fr-CH" sz="1800" dirty="0" err="1" smtClean="0"/>
              <a:t>it</a:t>
            </a:r>
            <a:r>
              <a:rPr lang="fr-CH" sz="1800" dirty="0" smtClean="0"/>
              <a:t> </a:t>
            </a:r>
            <a:endParaRPr lang="en-GB" sz="1800" dirty="0"/>
          </a:p>
        </p:txBody>
      </p:sp>
      <p:sp>
        <p:nvSpPr>
          <p:cNvPr id="7" name="ZoneTexte 6"/>
          <p:cNvSpPr txBox="1"/>
          <p:nvPr/>
        </p:nvSpPr>
        <p:spPr>
          <a:xfrm>
            <a:off x="2348548" y="4868404"/>
            <a:ext cx="5097870" cy="307777"/>
          </a:xfrm>
          <a:prstGeom prst="rect">
            <a:avLst/>
          </a:prstGeom>
          <a:noFill/>
        </p:spPr>
        <p:txBody>
          <a:bodyPr wrap="none" rtlCol="0">
            <a:spAutoFit/>
          </a:bodyPr>
          <a:lstStyle/>
          <a:p>
            <a:r>
              <a:rPr lang="fr-CH" sz="1400" dirty="0" smtClean="0"/>
              <a:t>A plan for the LHC in the </a:t>
            </a:r>
            <a:r>
              <a:rPr lang="fr-CH" sz="1400" dirty="0" err="1" smtClean="0"/>
              <a:t>next</a:t>
            </a:r>
            <a:r>
              <a:rPr lang="fr-CH" sz="1400" dirty="0" smtClean="0"/>
              <a:t> 10 </a:t>
            </a:r>
            <a:r>
              <a:rPr lang="fr-CH" sz="1400" dirty="0" err="1" smtClean="0"/>
              <a:t>years</a:t>
            </a:r>
            <a:r>
              <a:rPr lang="fr-CH" sz="1400" dirty="0" smtClean="0"/>
              <a:t>  </a:t>
            </a:r>
            <a:r>
              <a:rPr lang="fr-CH" sz="1400" dirty="0" smtClean="0">
                <a:solidFill>
                  <a:srgbClr val="009900"/>
                </a:solidFill>
              </a:rPr>
              <a:t>[L. Rossi, IPAC 2011]</a:t>
            </a:r>
            <a:endParaRPr lang="en-GB" sz="1400" dirty="0">
              <a:solidFill>
                <a:srgbClr val="009900"/>
              </a:solidFill>
            </a:endParaRPr>
          </a:p>
        </p:txBody>
      </p:sp>
    </p:spTree>
    <p:extLst>
      <p:ext uri="{BB962C8B-B14F-4D97-AF65-F5344CB8AC3E}">
        <p14:creationId xmlns:p14="http://schemas.microsoft.com/office/powerpoint/2010/main" val="271675340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The 30’s: High Energy LHC - </a:t>
            </a:r>
            <a:fld id="{72FB2D75-2C44-4E91-AB05-E0A53E136E30}" type="slidenum">
              <a:rPr lang="en-US" smtClean="0"/>
              <a:pPr/>
              <a:t>27</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CONTENTS</a:t>
            </a:r>
          </a:p>
        </p:txBody>
      </p:sp>
      <p:sp>
        <p:nvSpPr>
          <p:cNvPr id="13316" name="Rectangle 3"/>
          <p:cNvSpPr>
            <a:spLocks noGrp="1" noChangeArrowheads="1"/>
          </p:cNvSpPr>
          <p:nvPr>
            <p:ph type="body" idx="1"/>
          </p:nvPr>
        </p:nvSpPr>
        <p:spPr/>
        <p:txBody>
          <a:bodyPr/>
          <a:lstStyle/>
          <a:p>
            <a:pPr eaLnBrk="1" hangingPunct="1"/>
            <a:r>
              <a:rPr lang="fr-CH" dirty="0" smtClean="0">
                <a:solidFill>
                  <a:schemeClr val="bg1">
                    <a:lumMod val="75000"/>
                  </a:schemeClr>
                </a:solidFill>
                <a:sym typeface="Symbol" pitchFamily="18" charset="2"/>
              </a:rPr>
              <a:t>The </a:t>
            </a:r>
            <a:r>
              <a:rPr lang="fr-CH" dirty="0" err="1" smtClean="0">
                <a:solidFill>
                  <a:schemeClr val="bg1">
                    <a:lumMod val="75000"/>
                  </a:schemeClr>
                </a:solidFill>
                <a:sym typeface="Symbol" pitchFamily="18" charset="2"/>
              </a:rPr>
              <a:t>present</a:t>
            </a:r>
            <a:r>
              <a:rPr lang="fr-CH" dirty="0" smtClean="0">
                <a:solidFill>
                  <a:schemeClr val="bg1">
                    <a:lumMod val="75000"/>
                  </a:schemeClr>
                </a:solidFill>
                <a:sym typeface="Symbol" pitchFamily="18" charset="2"/>
              </a:rPr>
              <a:t>: LHC in the 10’s</a:t>
            </a:r>
          </a:p>
          <a:p>
            <a:pPr lvl="1" eaLnBrk="1" hangingPunct="1"/>
            <a:r>
              <a:rPr lang="fr-CH" dirty="0" err="1" smtClean="0">
                <a:solidFill>
                  <a:schemeClr val="bg1">
                    <a:lumMod val="75000"/>
                  </a:schemeClr>
                </a:solidFill>
                <a:sym typeface="Symbol" pitchFamily="18" charset="2"/>
              </a:rPr>
              <a:t>Luminosity</a:t>
            </a:r>
            <a:r>
              <a:rPr lang="fr-CH" dirty="0" smtClean="0">
                <a:solidFill>
                  <a:schemeClr val="bg1">
                    <a:lumMod val="75000"/>
                  </a:schemeClr>
                </a:solidFill>
                <a:sym typeface="Symbol" pitchFamily="18" charset="2"/>
              </a:rPr>
              <a:t> </a:t>
            </a:r>
            <a:r>
              <a:rPr lang="fr-CH" dirty="0" err="1" smtClean="0">
                <a:solidFill>
                  <a:schemeClr val="bg1">
                    <a:lumMod val="75000"/>
                  </a:schemeClr>
                </a:solidFill>
                <a:sym typeface="Symbol" pitchFamily="18" charset="2"/>
              </a:rPr>
              <a:t>equations</a:t>
            </a:r>
            <a:endParaRPr lang="fr-CH" dirty="0" smtClean="0">
              <a:solidFill>
                <a:schemeClr val="bg1">
                  <a:lumMod val="75000"/>
                </a:schemeClr>
              </a:solidFill>
              <a:sym typeface="Symbol" pitchFamily="18" charset="2"/>
            </a:endParaRPr>
          </a:p>
          <a:p>
            <a:pPr lvl="1" eaLnBrk="1" hangingPunct="1"/>
            <a:r>
              <a:rPr lang="fr-CH" dirty="0" smtClean="0">
                <a:solidFill>
                  <a:schemeClr val="bg1">
                    <a:lumMod val="75000"/>
                  </a:schemeClr>
                </a:solidFill>
                <a:sym typeface="Symbol" pitchFamily="18" charset="2"/>
              </a:rPr>
              <a:t>Limitations: LHC/</a:t>
            </a:r>
            <a:r>
              <a:rPr lang="fr-CH" dirty="0" err="1" smtClean="0">
                <a:solidFill>
                  <a:schemeClr val="bg1">
                    <a:lumMod val="75000"/>
                  </a:schemeClr>
                </a:solidFill>
                <a:sym typeface="Symbol" pitchFamily="18" charset="2"/>
              </a:rPr>
              <a:t>injectors</a:t>
            </a:r>
            <a:endParaRPr lang="fr-CH" dirty="0" smtClean="0">
              <a:solidFill>
                <a:schemeClr val="bg1">
                  <a:lumMod val="75000"/>
                </a:schemeClr>
              </a:solidFill>
              <a:sym typeface="Symbol" pitchFamily="18" charset="2"/>
            </a:endParaRPr>
          </a:p>
          <a:p>
            <a:pPr lvl="1" eaLnBrk="1" hangingPunct="1"/>
            <a:r>
              <a:rPr lang="fr-CH" dirty="0" err="1" smtClean="0">
                <a:solidFill>
                  <a:schemeClr val="bg1">
                    <a:lumMod val="75000"/>
                  </a:schemeClr>
                </a:solidFill>
                <a:sym typeface="Symbol" pitchFamily="18" charset="2"/>
              </a:rPr>
              <a:t>What</a:t>
            </a:r>
            <a:r>
              <a:rPr lang="fr-CH" dirty="0" smtClean="0">
                <a:solidFill>
                  <a:schemeClr val="bg1">
                    <a:lumMod val="75000"/>
                  </a:schemeClr>
                </a:solidFill>
                <a:sym typeface="Symbol" pitchFamily="18" charset="2"/>
              </a:rPr>
              <a:t> </a:t>
            </a:r>
            <a:r>
              <a:rPr lang="fr-CH" dirty="0" err="1" smtClean="0">
                <a:solidFill>
                  <a:schemeClr val="bg1">
                    <a:lumMod val="75000"/>
                  </a:schemeClr>
                </a:solidFill>
                <a:sym typeface="Symbol" pitchFamily="18" charset="2"/>
              </a:rPr>
              <a:t>was</a:t>
            </a:r>
            <a:r>
              <a:rPr lang="fr-CH" dirty="0" smtClean="0">
                <a:solidFill>
                  <a:schemeClr val="bg1">
                    <a:lumMod val="75000"/>
                  </a:schemeClr>
                </a:solidFill>
                <a:sym typeface="Symbol" pitchFamily="18" charset="2"/>
              </a:rPr>
              <a:t> </a:t>
            </a:r>
            <a:r>
              <a:rPr lang="fr-CH" dirty="0" err="1" smtClean="0">
                <a:solidFill>
                  <a:schemeClr val="bg1">
                    <a:lumMod val="75000"/>
                  </a:schemeClr>
                </a:solidFill>
                <a:sym typeface="Symbol" pitchFamily="18" charset="2"/>
              </a:rPr>
              <a:t>planned</a:t>
            </a:r>
            <a:r>
              <a:rPr lang="fr-CH" dirty="0" smtClean="0">
                <a:solidFill>
                  <a:schemeClr val="bg1">
                    <a:lumMod val="75000"/>
                  </a:schemeClr>
                </a:solidFill>
                <a:sym typeface="Symbol" pitchFamily="18" charset="2"/>
              </a:rPr>
              <a:t>  and </a:t>
            </a:r>
            <a:r>
              <a:rPr lang="fr-CH" dirty="0" err="1" smtClean="0">
                <a:solidFill>
                  <a:schemeClr val="bg1">
                    <a:lumMod val="75000"/>
                  </a:schemeClr>
                </a:solidFill>
                <a:sym typeface="Symbol" pitchFamily="18" charset="2"/>
              </a:rPr>
              <a:t>what</a:t>
            </a:r>
            <a:r>
              <a:rPr lang="fr-CH" dirty="0" smtClean="0">
                <a:solidFill>
                  <a:schemeClr val="bg1">
                    <a:lumMod val="75000"/>
                  </a:schemeClr>
                </a:solidFill>
                <a:sym typeface="Symbol" pitchFamily="18" charset="2"/>
              </a:rPr>
              <a:t> has been </a:t>
            </a:r>
            <a:r>
              <a:rPr lang="fr-CH" dirty="0" err="1" smtClean="0">
                <a:solidFill>
                  <a:schemeClr val="bg1">
                    <a:lumMod val="75000"/>
                  </a:schemeClr>
                </a:solidFill>
                <a:sym typeface="Symbol" pitchFamily="18" charset="2"/>
              </a:rPr>
              <a:t>reached</a:t>
            </a:r>
            <a:endParaRPr lang="fr-CH" dirty="0" smtClean="0">
              <a:solidFill>
                <a:schemeClr val="bg1">
                  <a:lumMod val="75000"/>
                </a:schemeClr>
              </a:solidFill>
              <a:sym typeface="Symbol" pitchFamily="18" charset="2"/>
            </a:endParaRPr>
          </a:p>
          <a:p>
            <a:pPr marL="457200" lvl="1" indent="0" eaLnBrk="1" hangingPunct="1">
              <a:buNone/>
            </a:pPr>
            <a:endParaRPr lang="fr-CH" dirty="0" smtClean="0">
              <a:solidFill>
                <a:schemeClr val="bg1">
                  <a:lumMod val="75000"/>
                </a:schemeClr>
              </a:solidFill>
              <a:sym typeface="Symbol" pitchFamily="18" charset="2"/>
            </a:endParaRPr>
          </a:p>
          <a:p>
            <a:pPr eaLnBrk="1" hangingPunct="1"/>
            <a:r>
              <a:rPr lang="fr-CH" dirty="0" smtClean="0">
                <a:solidFill>
                  <a:schemeClr val="bg1">
                    <a:lumMod val="75000"/>
                  </a:schemeClr>
                </a:solidFill>
                <a:sym typeface="Symbol" pitchFamily="18" charset="2"/>
              </a:rPr>
              <a:t>The </a:t>
            </a:r>
            <a:r>
              <a:rPr lang="fr-CH" dirty="0" err="1" smtClean="0">
                <a:solidFill>
                  <a:schemeClr val="bg1">
                    <a:lumMod val="75000"/>
                  </a:schemeClr>
                </a:solidFill>
                <a:sym typeface="Symbol" pitchFamily="18" charset="2"/>
              </a:rPr>
              <a:t>roaring</a:t>
            </a:r>
            <a:r>
              <a:rPr lang="fr-CH" dirty="0" smtClean="0">
                <a:solidFill>
                  <a:schemeClr val="bg1">
                    <a:lumMod val="75000"/>
                  </a:schemeClr>
                </a:solidFill>
                <a:sym typeface="Symbol" pitchFamily="18" charset="2"/>
              </a:rPr>
              <a:t> 20’s: HL-LHC</a:t>
            </a:r>
          </a:p>
          <a:p>
            <a:pPr lvl="1" eaLnBrk="1" hangingPunct="1"/>
            <a:r>
              <a:rPr lang="fr-CH" dirty="0" smtClean="0">
                <a:solidFill>
                  <a:schemeClr val="bg1">
                    <a:lumMod val="75000"/>
                  </a:schemeClr>
                </a:solidFill>
                <a:sym typeface="Symbol" pitchFamily="18" charset="2"/>
              </a:rPr>
              <a:t>How to </a:t>
            </a:r>
            <a:r>
              <a:rPr lang="fr-CH" dirty="0" err="1" smtClean="0">
                <a:solidFill>
                  <a:schemeClr val="bg1">
                    <a:lumMod val="75000"/>
                  </a:schemeClr>
                </a:solidFill>
                <a:sym typeface="Symbol" pitchFamily="18" charset="2"/>
              </a:rPr>
              <a:t>improve</a:t>
            </a:r>
            <a:r>
              <a:rPr lang="fr-CH" dirty="0" smtClean="0">
                <a:solidFill>
                  <a:schemeClr val="bg1">
                    <a:lumMod val="75000"/>
                  </a:schemeClr>
                </a:solidFill>
                <a:sym typeface="Symbol" pitchFamily="18" charset="2"/>
              </a:rPr>
              <a:t> </a:t>
            </a:r>
            <a:r>
              <a:rPr lang="fr-CH" dirty="0" err="1" smtClean="0">
                <a:solidFill>
                  <a:schemeClr val="bg1">
                    <a:lumMod val="75000"/>
                  </a:schemeClr>
                </a:solidFill>
                <a:sym typeface="Symbol" pitchFamily="18" charset="2"/>
              </a:rPr>
              <a:t>luminosity</a:t>
            </a:r>
            <a:endParaRPr lang="fr-CH" dirty="0" smtClean="0">
              <a:solidFill>
                <a:schemeClr val="bg1">
                  <a:lumMod val="75000"/>
                </a:schemeClr>
              </a:solidFill>
              <a:sym typeface="Symbol" pitchFamily="18" charset="2"/>
            </a:endParaRPr>
          </a:p>
          <a:p>
            <a:pPr lvl="1" eaLnBrk="1" hangingPunct="1"/>
            <a:r>
              <a:rPr lang="fr-CH" dirty="0" err="1" smtClean="0">
                <a:solidFill>
                  <a:schemeClr val="bg1">
                    <a:lumMod val="75000"/>
                  </a:schemeClr>
                </a:solidFill>
                <a:sym typeface="Symbol" pitchFamily="18" charset="2"/>
              </a:rPr>
              <a:t>Magnets</a:t>
            </a:r>
            <a:endParaRPr lang="fr-CH" dirty="0" smtClean="0">
              <a:solidFill>
                <a:schemeClr val="bg1">
                  <a:lumMod val="75000"/>
                </a:schemeClr>
              </a:solidFill>
              <a:sym typeface="Symbol" pitchFamily="18" charset="2"/>
            </a:endParaRPr>
          </a:p>
          <a:p>
            <a:pPr lvl="1" eaLnBrk="1" hangingPunct="1"/>
            <a:r>
              <a:rPr lang="fr-CH" dirty="0" err="1" smtClean="0">
                <a:solidFill>
                  <a:schemeClr val="bg1">
                    <a:lumMod val="75000"/>
                  </a:schemeClr>
                </a:solidFill>
                <a:sym typeface="Symbol" pitchFamily="18" charset="2"/>
              </a:rPr>
              <a:t>Crab</a:t>
            </a:r>
            <a:r>
              <a:rPr lang="fr-CH" dirty="0" smtClean="0">
                <a:solidFill>
                  <a:schemeClr val="bg1">
                    <a:lumMod val="75000"/>
                  </a:schemeClr>
                </a:solidFill>
                <a:sym typeface="Symbol" pitchFamily="18" charset="2"/>
              </a:rPr>
              <a:t> </a:t>
            </a:r>
            <a:r>
              <a:rPr lang="fr-CH" dirty="0" err="1" smtClean="0">
                <a:solidFill>
                  <a:schemeClr val="bg1">
                    <a:lumMod val="75000"/>
                  </a:schemeClr>
                </a:solidFill>
                <a:sym typeface="Symbol" pitchFamily="18" charset="2"/>
              </a:rPr>
              <a:t>cavities</a:t>
            </a:r>
            <a:endParaRPr lang="fr-CH" dirty="0" smtClean="0">
              <a:solidFill>
                <a:schemeClr val="bg1">
                  <a:lumMod val="75000"/>
                </a:schemeClr>
              </a:solidFill>
              <a:sym typeface="Symbol" pitchFamily="18" charset="2"/>
            </a:endParaRPr>
          </a:p>
          <a:p>
            <a:pPr lvl="1" eaLnBrk="1" hangingPunct="1"/>
            <a:r>
              <a:rPr lang="fr-CH" dirty="0" err="1" smtClean="0">
                <a:solidFill>
                  <a:schemeClr val="bg1">
                    <a:lumMod val="75000"/>
                  </a:schemeClr>
                </a:solidFill>
                <a:sym typeface="Symbol" pitchFamily="18" charset="2"/>
              </a:rPr>
              <a:t>Injectors</a:t>
            </a:r>
            <a:endParaRPr lang="fr-CH" dirty="0" smtClean="0">
              <a:solidFill>
                <a:schemeClr val="bg1">
                  <a:lumMod val="75000"/>
                </a:schemeClr>
              </a:solidFill>
              <a:sym typeface="Symbol" pitchFamily="18" charset="2"/>
            </a:endParaRPr>
          </a:p>
          <a:p>
            <a:pPr eaLnBrk="1" hangingPunct="1"/>
            <a:endParaRPr lang="fr-CH" dirty="0" smtClean="0">
              <a:sym typeface="Symbol" pitchFamily="18" charset="2"/>
            </a:endParaRPr>
          </a:p>
          <a:p>
            <a:pPr eaLnBrk="1" hangingPunct="1"/>
            <a:r>
              <a:rPr lang="fr-CH" dirty="0">
                <a:sym typeface="Symbol" pitchFamily="18" charset="2"/>
              </a:rPr>
              <a:t>Plans for the 30’s</a:t>
            </a:r>
          </a:p>
          <a:p>
            <a:pPr lvl="1" eaLnBrk="1" hangingPunct="1"/>
            <a:r>
              <a:rPr lang="fr-CH" dirty="0" err="1">
                <a:sym typeface="Symbol" pitchFamily="18" charset="2"/>
              </a:rPr>
              <a:t>Aiming</a:t>
            </a:r>
            <a:r>
              <a:rPr lang="fr-CH" dirty="0">
                <a:sym typeface="Symbol" pitchFamily="18" charset="2"/>
              </a:rPr>
              <a:t> </a:t>
            </a:r>
            <a:r>
              <a:rPr lang="fr-CH" dirty="0" err="1">
                <a:sym typeface="Symbol" pitchFamily="18" charset="2"/>
              </a:rPr>
              <a:t>at</a:t>
            </a:r>
            <a:r>
              <a:rPr lang="fr-CH" dirty="0">
                <a:sym typeface="Symbol" pitchFamily="18" charset="2"/>
              </a:rPr>
              <a:t> 30-100 </a:t>
            </a:r>
            <a:r>
              <a:rPr lang="fr-CH" dirty="0" err="1">
                <a:sym typeface="Symbol" pitchFamily="18" charset="2"/>
              </a:rPr>
              <a:t>TeV</a:t>
            </a:r>
            <a:r>
              <a:rPr lang="fr-CH" dirty="0">
                <a:sym typeface="Symbol" pitchFamily="18" charset="2"/>
              </a:rPr>
              <a:t> centre of mass</a:t>
            </a:r>
          </a:p>
        </p:txBody>
      </p:sp>
    </p:spTree>
    <p:extLst>
      <p:ext uri="{BB962C8B-B14F-4D97-AF65-F5344CB8AC3E}">
        <p14:creationId xmlns:p14="http://schemas.microsoft.com/office/powerpoint/2010/main" val="64674655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28</a:t>
            </a:fld>
            <a:endParaRPr lang="en-US" dirty="0" smtClean="0"/>
          </a:p>
        </p:txBody>
      </p:sp>
      <p:sp>
        <p:nvSpPr>
          <p:cNvPr id="13315" name="Rectangle 2"/>
          <p:cNvSpPr>
            <a:spLocks noGrp="1" noChangeArrowheads="1"/>
          </p:cNvSpPr>
          <p:nvPr>
            <p:ph type="title"/>
          </p:nvPr>
        </p:nvSpPr>
        <p:spPr/>
        <p:txBody>
          <a:bodyPr/>
          <a:lstStyle/>
          <a:p>
            <a:pPr eaLnBrk="1" hangingPunct="1"/>
            <a:r>
              <a:rPr lang="fr-CH" dirty="0" smtClean="0">
                <a:solidFill>
                  <a:schemeClr val="bg1"/>
                </a:solidFill>
                <a:sym typeface="Symbol" pitchFamily="18" charset="2"/>
              </a:rPr>
              <a:t>THE HIGH ENERGY FRONTIER</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First ideas</a:t>
            </a:r>
          </a:p>
          <a:p>
            <a:pPr lvl="1" eaLnBrk="1" hangingPunct="1"/>
            <a:r>
              <a:rPr lang="en-GB" dirty="0" smtClean="0">
                <a:sym typeface="Symbol" pitchFamily="18" charset="2"/>
              </a:rPr>
              <a:t>Installing a </a:t>
            </a:r>
            <a:r>
              <a:rPr lang="en-GB" dirty="0" smtClean="0">
                <a:solidFill>
                  <a:srgbClr val="C00000"/>
                </a:solidFill>
                <a:sym typeface="Symbol" pitchFamily="18" charset="2"/>
              </a:rPr>
              <a:t>16.5+16.5 </a:t>
            </a:r>
            <a:r>
              <a:rPr lang="en-GB" dirty="0" err="1" smtClean="0">
                <a:solidFill>
                  <a:srgbClr val="C00000"/>
                </a:solidFill>
                <a:sym typeface="Symbol" pitchFamily="18" charset="2"/>
              </a:rPr>
              <a:t>TeV</a:t>
            </a:r>
            <a:r>
              <a:rPr lang="en-GB" dirty="0" smtClean="0">
                <a:solidFill>
                  <a:srgbClr val="C00000"/>
                </a:solidFill>
                <a:sym typeface="Symbol" pitchFamily="18" charset="2"/>
              </a:rPr>
              <a:t> </a:t>
            </a:r>
            <a:r>
              <a:rPr lang="en-GB" dirty="0" smtClean="0">
                <a:sym typeface="Symbol" pitchFamily="18" charset="2"/>
              </a:rPr>
              <a:t>proton</a:t>
            </a:r>
          </a:p>
          <a:p>
            <a:pPr lvl="1" eaLnBrk="1" hangingPunct="1">
              <a:buNone/>
            </a:pPr>
            <a:r>
              <a:rPr lang="en-GB" dirty="0" smtClean="0">
                <a:sym typeface="Symbol" pitchFamily="18" charset="2"/>
              </a:rPr>
              <a:t>	accelerator in the LEP tunnel</a:t>
            </a:r>
          </a:p>
          <a:p>
            <a:pPr lvl="1" eaLnBrk="1" hangingPunct="1"/>
            <a:r>
              <a:rPr lang="en-GB" dirty="0" smtClean="0">
                <a:sym typeface="Symbol" pitchFamily="18" charset="2"/>
              </a:rPr>
              <a:t>Main ingredient: </a:t>
            </a:r>
            <a:r>
              <a:rPr lang="en-GB" dirty="0" smtClean="0">
                <a:solidFill>
                  <a:srgbClr val="C00000"/>
                </a:solidFill>
                <a:sym typeface="Symbol" pitchFamily="18" charset="2"/>
              </a:rPr>
              <a:t>20 T operational field dipoles</a:t>
            </a:r>
          </a:p>
          <a:p>
            <a:pPr lvl="2" eaLnBrk="1" hangingPunct="1"/>
            <a:r>
              <a:rPr lang="en-GB" dirty="0" smtClean="0">
                <a:sym typeface="Symbol" pitchFamily="18" charset="2"/>
              </a:rPr>
              <a:t>Proposal in 2005 for an LHC </a:t>
            </a:r>
            <a:r>
              <a:rPr lang="en-GB" dirty="0" err="1" smtClean="0">
                <a:sym typeface="Symbol" pitchFamily="18" charset="2"/>
              </a:rPr>
              <a:t>tripler</a:t>
            </a:r>
            <a:r>
              <a:rPr lang="en-GB" dirty="0" smtClean="0">
                <a:sym typeface="Symbol" pitchFamily="18" charset="2"/>
              </a:rPr>
              <a:t>, with 24 T magnets </a:t>
            </a:r>
            <a:r>
              <a:rPr lang="en-GB" sz="1400" dirty="0" smtClean="0">
                <a:solidFill>
                  <a:srgbClr val="009900"/>
                </a:solidFill>
              </a:rPr>
              <a:t>[P</a:t>
            </a:r>
            <a:r>
              <a:rPr lang="en-GB" sz="1400" dirty="0">
                <a:solidFill>
                  <a:srgbClr val="009900"/>
                </a:solidFill>
              </a:rPr>
              <a:t>. McIntyre, A. </a:t>
            </a:r>
            <a:r>
              <a:rPr lang="en-GB" sz="1400" dirty="0" err="1">
                <a:solidFill>
                  <a:srgbClr val="009900"/>
                </a:solidFill>
              </a:rPr>
              <a:t>Sattarov</a:t>
            </a:r>
            <a:r>
              <a:rPr lang="en-GB" sz="1400" dirty="0">
                <a:solidFill>
                  <a:srgbClr val="009900"/>
                </a:solidFill>
              </a:rPr>
              <a:t>, “On the feasibility of a </a:t>
            </a:r>
            <a:r>
              <a:rPr lang="en-GB" sz="1400" dirty="0" err="1">
                <a:solidFill>
                  <a:srgbClr val="009900"/>
                </a:solidFill>
              </a:rPr>
              <a:t>tripler</a:t>
            </a:r>
            <a:r>
              <a:rPr lang="en-GB" sz="1400" dirty="0">
                <a:solidFill>
                  <a:srgbClr val="009900"/>
                </a:solidFill>
              </a:rPr>
              <a:t> upgrade for the LHC”, PAC (2005) </a:t>
            </a:r>
            <a:r>
              <a:rPr lang="en-GB" sz="1400" dirty="0" smtClean="0">
                <a:solidFill>
                  <a:srgbClr val="009900"/>
                </a:solidFill>
              </a:rPr>
              <a:t>634]</a:t>
            </a:r>
            <a:r>
              <a:rPr lang="en-GB" sz="1400" dirty="0" smtClean="0"/>
              <a:t>.</a:t>
            </a:r>
            <a:endParaRPr lang="en-GB" sz="1400" dirty="0" smtClean="0">
              <a:sym typeface="Symbol" pitchFamily="18" charset="2"/>
            </a:endParaRPr>
          </a:p>
          <a:p>
            <a:pPr eaLnBrk="1" hangingPunct="1"/>
            <a:r>
              <a:rPr lang="en-GB" dirty="0" smtClean="0">
                <a:sym typeface="Symbol" pitchFamily="18" charset="2"/>
              </a:rPr>
              <a:t>CERN study: Working </a:t>
            </a:r>
            <a:r>
              <a:rPr lang="en-GB" dirty="0">
                <a:sym typeface="Symbol" pitchFamily="18" charset="2"/>
              </a:rPr>
              <a:t>G</a:t>
            </a:r>
            <a:r>
              <a:rPr lang="en-GB" dirty="0" smtClean="0">
                <a:sym typeface="Symbol" pitchFamily="18" charset="2"/>
              </a:rPr>
              <a:t>roup in 2010 </a:t>
            </a:r>
            <a:r>
              <a:rPr lang="en-GB" dirty="0" smtClean="0">
                <a:sym typeface="Symbol" pitchFamily="18" charset="2"/>
                <a:hlinkClick r:id="rId2"/>
              </a:rPr>
              <a:t>www.cern.ch/he-lhc</a:t>
            </a:r>
            <a:endParaRPr lang="en-GB" dirty="0" smtClean="0">
              <a:sym typeface="Symbol" pitchFamily="18" charset="2"/>
            </a:endParaRPr>
          </a:p>
          <a:p>
            <a:pPr lvl="1" eaLnBrk="1" hangingPunct="1"/>
            <a:r>
              <a:rPr lang="en-US" sz="1200" dirty="0" smtClean="0">
                <a:solidFill>
                  <a:srgbClr val="009900"/>
                </a:solidFill>
              </a:rPr>
              <a:t>R. </a:t>
            </a:r>
            <a:r>
              <a:rPr lang="en-US" sz="1200" dirty="0" err="1" smtClean="0">
                <a:solidFill>
                  <a:srgbClr val="009900"/>
                </a:solidFill>
              </a:rPr>
              <a:t>Assmann</a:t>
            </a:r>
            <a:r>
              <a:rPr lang="en-US" sz="1200" dirty="0" smtClean="0">
                <a:solidFill>
                  <a:srgbClr val="009900"/>
                </a:solidFill>
              </a:rPr>
              <a:t>, R. Bailey, O. </a:t>
            </a:r>
            <a:r>
              <a:rPr lang="en-US" sz="1200" dirty="0" err="1" smtClean="0">
                <a:solidFill>
                  <a:srgbClr val="009900"/>
                </a:solidFill>
              </a:rPr>
              <a:t>Bruning</a:t>
            </a:r>
            <a:r>
              <a:rPr lang="en-US" sz="1200" dirty="0" smtClean="0">
                <a:solidFill>
                  <a:srgbClr val="009900"/>
                </a:solidFill>
              </a:rPr>
              <a:t>, O. Dominguez  Sanchez, G. De </a:t>
            </a:r>
            <a:r>
              <a:rPr lang="en-US" sz="1200" dirty="0" err="1" smtClean="0">
                <a:solidFill>
                  <a:srgbClr val="009900"/>
                </a:solidFill>
              </a:rPr>
              <a:t>Rijk</a:t>
            </a:r>
            <a:r>
              <a:rPr lang="en-US" sz="1200" dirty="0" smtClean="0">
                <a:solidFill>
                  <a:srgbClr val="009900"/>
                </a:solidFill>
              </a:rPr>
              <a:t>, M. Jimenez, S. Myers, L. Rossi, L. </a:t>
            </a:r>
            <a:r>
              <a:rPr lang="en-US" sz="1200" dirty="0" err="1" smtClean="0">
                <a:solidFill>
                  <a:srgbClr val="009900"/>
                </a:solidFill>
              </a:rPr>
              <a:t>Tavian</a:t>
            </a:r>
            <a:r>
              <a:rPr lang="en-US" sz="1200" dirty="0" smtClean="0">
                <a:solidFill>
                  <a:srgbClr val="009900"/>
                </a:solidFill>
              </a:rPr>
              <a:t>, E. </a:t>
            </a:r>
            <a:r>
              <a:rPr lang="en-US" sz="1200" dirty="0" err="1" smtClean="0">
                <a:solidFill>
                  <a:srgbClr val="009900"/>
                </a:solidFill>
              </a:rPr>
              <a:t>Todesco</a:t>
            </a:r>
            <a:r>
              <a:rPr lang="en-US" sz="1200" dirty="0" smtClean="0">
                <a:solidFill>
                  <a:srgbClr val="009900"/>
                </a:solidFill>
              </a:rPr>
              <a:t>, F. Zimmermann, « First thoughts on a Higher Energy LHC » CERN ATS-2010-177 </a:t>
            </a:r>
          </a:p>
          <a:p>
            <a:pPr lvl="1" eaLnBrk="1" hangingPunct="1"/>
            <a:r>
              <a:rPr lang="en-US" sz="1200" dirty="0" smtClean="0">
                <a:solidFill>
                  <a:srgbClr val="009900"/>
                </a:solidFill>
              </a:rPr>
              <a:t>E. </a:t>
            </a:r>
            <a:r>
              <a:rPr lang="en-US" sz="1200" dirty="0" err="1" smtClean="0">
                <a:solidFill>
                  <a:srgbClr val="009900"/>
                </a:solidFill>
              </a:rPr>
              <a:t>Todesco</a:t>
            </a:r>
            <a:r>
              <a:rPr lang="en-US" sz="1200" dirty="0" smtClean="0">
                <a:solidFill>
                  <a:srgbClr val="009900"/>
                </a:solidFill>
              </a:rPr>
              <a:t>, F. Zimmermann, Eds. </a:t>
            </a:r>
            <a:r>
              <a:rPr lang="en-US" sz="1200" dirty="0">
                <a:solidFill>
                  <a:srgbClr val="009900"/>
                </a:solidFill>
              </a:rPr>
              <a:t>« </a:t>
            </a:r>
            <a:r>
              <a:rPr lang="en-US" sz="1200" dirty="0" smtClean="0">
                <a:solidFill>
                  <a:srgbClr val="009900"/>
                </a:solidFill>
              </a:rPr>
              <a:t>The High </a:t>
            </a:r>
            <a:r>
              <a:rPr lang="en-US" sz="1200" dirty="0">
                <a:solidFill>
                  <a:srgbClr val="009900"/>
                </a:solidFill>
              </a:rPr>
              <a:t>Energy LHC » CERN </a:t>
            </a:r>
            <a:r>
              <a:rPr lang="en-US" sz="1200" dirty="0" smtClean="0">
                <a:solidFill>
                  <a:srgbClr val="009900"/>
                </a:solidFill>
              </a:rPr>
              <a:t>2011-003 (Malta conference proceedings)</a:t>
            </a:r>
          </a:p>
          <a:p>
            <a:pPr eaLnBrk="1" hangingPunct="1"/>
            <a:r>
              <a:rPr lang="en-GB" dirty="0" smtClean="0">
                <a:sym typeface="Symbol" pitchFamily="18" charset="2"/>
              </a:rPr>
              <a:t>Motivations </a:t>
            </a:r>
            <a:r>
              <a:rPr lang="en-GB" sz="1600" dirty="0" smtClean="0">
                <a:solidFill>
                  <a:srgbClr val="009900"/>
                </a:solidFill>
                <a:sym typeface="Symbol" pitchFamily="18" charset="2"/>
              </a:rPr>
              <a:t>[J</a:t>
            </a:r>
            <a:r>
              <a:rPr lang="en-GB" sz="1600" dirty="0">
                <a:solidFill>
                  <a:srgbClr val="009900"/>
                </a:solidFill>
                <a:sym typeface="Symbol" pitchFamily="18" charset="2"/>
              </a:rPr>
              <a:t>. Wells, CERN 2011-3]</a:t>
            </a:r>
          </a:p>
          <a:p>
            <a:pPr lvl="1" eaLnBrk="1" hangingPunct="1"/>
            <a:endParaRPr lang="en-GB" dirty="0" smtClean="0">
              <a:sym typeface="Symbol" pitchFamily="18" charset="2"/>
            </a:endParaRPr>
          </a:p>
          <a:p>
            <a:pPr lvl="1" eaLnBrk="1" hangingPunct="1"/>
            <a:endParaRPr lang="en-GB" dirty="0">
              <a:sym typeface="Symbol" pitchFamily="18" charset="2"/>
            </a:endParaRPr>
          </a:p>
          <a:p>
            <a:pPr lvl="1" eaLnBrk="1" hangingPunct="1"/>
            <a:endParaRPr lang="en-GB" dirty="0" smtClean="0">
              <a:sym typeface="Symbol" pitchFamily="18" charset="2"/>
            </a:endParaRPr>
          </a:p>
          <a:p>
            <a:pPr lvl="1" eaLnBrk="1" hangingPunct="1"/>
            <a:r>
              <a:rPr lang="en-GB" dirty="0" smtClean="0">
                <a:sym typeface="Symbol" pitchFamily="18" charset="2"/>
              </a:rPr>
              <a:t>The </a:t>
            </a:r>
            <a:r>
              <a:rPr lang="en-GB" dirty="0">
                <a:solidFill>
                  <a:srgbClr val="C00000"/>
                </a:solidFill>
                <a:sym typeface="Symbol" pitchFamily="18" charset="2"/>
              </a:rPr>
              <a:t>energy frontier </a:t>
            </a:r>
            <a:r>
              <a:rPr lang="en-GB" dirty="0">
                <a:sym typeface="Symbol" pitchFamily="18" charset="2"/>
              </a:rPr>
              <a:t>is always extremely interesting and for many processes </a:t>
            </a:r>
            <a:r>
              <a:rPr lang="en-GB" dirty="0">
                <a:solidFill>
                  <a:srgbClr val="C00000"/>
                </a:solidFill>
                <a:sym typeface="Symbol" pitchFamily="18" charset="2"/>
              </a:rPr>
              <a:t>cannot be traded with more luminosity at lower </a:t>
            </a:r>
            <a:r>
              <a:rPr lang="en-GB" dirty="0" smtClean="0">
                <a:solidFill>
                  <a:srgbClr val="C00000"/>
                </a:solidFill>
                <a:sym typeface="Symbol" pitchFamily="18" charset="2"/>
              </a:rPr>
              <a:t>energy</a:t>
            </a:r>
            <a:endParaRPr lang="en-GB" dirty="0">
              <a:solidFill>
                <a:srgbClr val="C00000"/>
              </a:solidFill>
              <a:sym typeface="Symbol" pitchFamily="18" charset="2"/>
            </a:endParaRPr>
          </a:p>
        </p:txBody>
      </p:sp>
      <p:pic>
        <p:nvPicPr>
          <p:cNvPr id="1026" name="Picture 2"/>
          <p:cNvPicPr>
            <a:picLocks noChangeAspect="1" noChangeArrowheads="1"/>
          </p:cNvPicPr>
          <p:nvPr/>
        </p:nvPicPr>
        <p:blipFill>
          <a:blip r:embed="rId3" cstate="print"/>
          <a:srcRect/>
          <a:stretch>
            <a:fillRect/>
          </a:stretch>
        </p:blipFill>
        <p:spPr bwMode="auto">
          <a:xfrm>
            <a:off x="4971245" y="1464963"/>
            <a:ext cx="3904258" cy="735061"/>
          </a:xfrm>
          <a:prstGeom prst="rect">
            <a:avLst/>
          </a:prstGeom>
          <a:noFill/>
          <a:ln w="9525">
            <a:noFill/>
            <a:miter lim="800000"/>
            <a:headEnd/>
            <a:tailEnd/>
          </a:ln>
          <a:effectLst/>
        </p:spPr>
      </p:pic>
      <p:sp>
        <p:nvSpPr>
          <p:cNvPr id="6" name="ZoneTexte 5"/>
          <p:cNvSpPr txBox="1"/>
          <p:nvPr/>
        </p:nvSpPr>
        <p:spPr>
          <a:xfrm>
            <a:off x="1652950" y="4824768"/>
            <a:ext cx="6153572" cy="954107"/>
          </a:xfrm>
          <a:prstGeom prst="rect">
            <a:avLst/>
          </a:prstGeom>
          <a:noFill/>
        </p:spPr>
        <p:txBody>
          <a:bodyPr wrap="square" rtlCol="0">
            <a:spAutoFit/>
          </a:bodyPr>
          <a:lstStyle/>
          <a:p>
            <a:pPr marL="0" indent="0">
              <a:buNone/>
            </a:pPr>
            <a:r>
              <a:rPr lang="en-US" sz="1400" dirty="0" smtClean="0"/>
              <a:t>“The </a:t>
            </a:r>
            <a:r>
              <a:rPr lang="en-US" sz="1400" dirty="0"/>
              <a:t>results of the LHC will change everything, one way or another. There will be a new “theory of the day” at each major discovery, and the arguments will sharpen in some ways and become more divergent in other ways. Yet, the need to explore the high energy frontier will remain</a:t>
            </a:r>
            <a:r>
              <a:rPr lang="en-US" sz="1400" dirty="0" smtClean="0"/>
              <a:t>.”</a:t>
            </a:r>
            <a:endParaRPr lang="en-GB" sz="1400" dirty="0">
              <a:sym typeface="Symbol" pitchFamily="18" charset="2"/>
            </a:endParaRPr>
          </a:p>
        </p:txBody>
      </p:sp>
    </p:spTree>
    <p:extLst>
      <p:ext uri="{BB962C8B-B14F-4D97-AF65-F5344CB8AC3E}">
        <p14:creationId xmlns:p14="http://schemas.microsoft.com/office/powerpoint/2010/main" val="25705746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29</a:t>
            </a:fld>
            <a:endParaRPr lang="en-US" dirty="0" smtClean="0"/>
          </a:p>
        </p:txBody>
      </p:sp>
      <p:sp>
        <p:nvSpPr>
          <p:cNvPr id="13315" name="Rectangle 2"/>
          <p:cNvSpPr>
            <a:spLocks noGrp="1" noChangeArrowheads="1"/>
          </p:cNvSpPr>
          <p:nvPr>
            <p:ph type="title"/>
          </p:nvPr>
        </p:nvSpPr>
        <p:spPr/>
        <p:txBody>
          <a:bodyPr/>
          <a:lstStyle/>
          <a:p>
            <a:pPr eaLnBrk="1" hangingPunct="1"/>
            <a:r>
              <a:rPr lang="fr-CH" dirty="0" smtClean="0">
                <a:solidFill>
                  <a:schemeClr val="bg1"/>
                </a:solidFill>
                <a:sym typeface="Symbol" pitchFamily="18" charset="2"/>
              </a:rPr>
              <a:t>THE HIGH ENERGY FRONTIER</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More ideas</a:t>
            </a:r>
          </a:p>
          <a:p>
            <a:pPr lvl="1" eaLnBrk="1" hangingPunct="1"/>
            <a:r>
              <a:rPr lang="fr-CH" dirty="0" err="1" smtClean="0">
                <a:sym typeface="Symbol" pitchFamily="18" charset="2"/>
              </a:rPr>
              <a:t>Having</a:t>
            </a:r>
            <a:r>
              <a:rPr lang="fr-CH" dirty="0" smtClean="0">
                <a:sym typeface="Symbol" pitchFamily="18" charset="2"/>
              </a:rPr>
              <a:t> a new tunnel of 80-100 km</a:t>
            </a:r>
            <a:r>
              <a:rPr lang="en-GB" dirty="0">
                <a:sym typeface="Symbol" pitchFamily="18" charset="2"/>
              </a:rPr>
              <a:t> </a:t>
            </a:r>
            <a:r>
              <a:rPr lang="en-GB" dirty="0" smtClean="0">
                <a:sym typeface="Symbol" pitchFamily="18" charset="2"/>
              </a:rPr>
              <a:t>with 16-20 T magnets to reach </a:t>
            </a:r>
            <a:r>
              <a:rPr lang="en-GB" dirty="0" smtClean="0">
                <a:solidFill>
                  <a:srgbClr val="C00000"/>
                </a:solidFill>
                <a:sym typeface="Symbol" pitchFamily="18" charset="2"/>
              </a:rPr>
              <a:t>50+50 </a:t>
            </a:r>
            <a:r>
              <a:rPr lang="en-GB" dirty="0" err="1" smtClean="0">
                <a:solidFill>
                  <a:srgbClr val="C00000"/>
                </a:solidFill>
                <a:sym typeface="Symbol" pitchFamily="18" charset="2"/>
              </a:rPr>
              <a:t>TeV</a:t>
            </a:r>
            <a:r>
              <a:rPr lang="en-GB" dirty="0" smtClean="0">
                <a:solidFill>
                  <a:srgbClr val="C00000"/>
                </a:solidFill>
                <a:sym typeface="Symbol" pitchFamily="18" charset="2"/>
              </a:rPr>
              <a:t> </a:t>
            </a:r>
            <a:r>
              <a:rPr lang="en-GB" dirty="0" smtClean="0">
                <a:sym typeface="Symbol" pitchFamily="18" charset="2"/>
              </a:rPr>
              <a:t>with proton collisions</a:t>
            </a:r>
          </a:p>
          <a:p>
            <a:pPr eaLnBrk="1" hangingPunct="1"/>
            <a:r>
              <a:rPr lang="fr-CH" dirty="0" err="1" smtClean="0">
                <a:sym typeface="Symbol" pitchFamily="18" charset="2"/>
              </a:rPr>
              <a:t>Study</a:t>
            </a:r>
            <a:r>
              <a:rPr lang="fr-CH" dirty="0" smtClean="0">
                <a:sym typeface="Symbol" pitchFamily="18" charset="2"/>
              </a:rPr>
              <a:t> group Future </a:t>
            </a:r>
            <a:r>
              <a:rPr lang="fr-CH" dirty="0" err="1" smtClean="0">
                <a:sym typeface="Symbol" pitchFamily="18" charset="2"/>
              </a:rPr>
              <a:t>Circular</a:t>
            </a:r>
            <a:r>
              <a:rPr lang="fr-CH" dirty="0" smtClean="0">
                <a:sym typeface="Symbol" pitchFamily="18" charset="2"/>
              </a:rPr>
              <a:t> </a:t>
            </a:r>
            <a:r>
              <a:rPr lang="fr-CH" dirty="0" err="1" smtClean="0">
                <a:sym typeface="Symbol" pitchFamily="18" charset="2"/>
              </a:rPr>
              <a:t>Collider</a:t>
            </a:r>
            <a:r>
              <a:rPr lang="fr-CH" dirty="0" smtClean="0">
                <a:sym typeface="Symbol" pitchFamily="18" charset="2"/>
              </a:rPr>
              <a:t> (FCC) </a:t>
            </a:r>
            <a:r>
              <a:rPr lang="fr-CH" dirty="0" err="1" smtClean="0">
                <a:sym typeface="Symbol" pitchFamily="18" charset="2"/>
              </a:rPr>
              <a:t>established</a:t>
            </a:r>
            <a:r>
              <a:rPr lang="fr-CH" dirty="0" smtClean="0">
                <a:sym typeface="Symbol" pitchFamily="18" charset="2"/>
              </a:rPr>
              <a:t> in </a:t>
            </a:r>
            <a:r>
              <a:rPr lang="fr-CH" dirty="0" err="1" smtClean="0">
                <a:sym typeface="Symbol" pitchFamily="18" charset="2"/>
              </a:rPr>
              <a:t>late</a:t>
            </a:r>
            <a:r>
              <a:rPr lang="fr-CH" dirty="0" smtClean="0">
                <a:sym typeface="Symbol" pitchFamily="18" charset="2"/>
              </a:rPr>
              <a:t> 2013 </a:t>
            </a:r>
            <a:r>
              <a:rPr lang="fr-CH" sz="1600" dirty="0" smtClean="0">
                <a:solidFill>
                  <a:srgbClr val="009900"/>
                </a:solidFill>
                <a:sym typeface="Symbol" pitchFamily="18" charset="2"/>
              </a:rPr>
              <a:t>[M. Benedikt, F. Zimmermann]</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249" y="3039232"/>
            <a:ext cx="4448796" cy="3010320"/>
          </a:xfrm>
          <a:prstGeom prst="rect">
            <a:avLst/>
          </a:prstGeom>
        </p:spPr>
      </p:pic>
      <p:sp>
        <p:nvSpPr>
          <p:cNvPr id="9" name="ZoneTexte 8"/>
          <p:cNvSpPr txBox="1"/>
          <p:nvPr/>
        </p:nvSpPr>
        <p:spPr>
          <a:xfrm>
            <a:off x="2107312" y="6076848"/>
            <a:ext cx="5097870" cy="523220"/>
          </a:xfrm>
          <a:prstGeom prst="rect">
            <a:avLst/>
          </a:prstGeom>
          <a:noFill/>
        </p:spPr>
        <p:txBody>
          <a:bodyPr wrap="none" rtlCol="0">
            <a:spAutoFit/>
          </a:bodyPr>
          <a:lstStyle/>
          <a:p>
            <a:r>
              <a:rPr lang="fr-CH" sz="1400" dirty="0" smtClean="0"/>
              <a:t>A new tunnel in the CERN area </a:t>
            </a:r>
            <a:r>
              <a:rPr lang="fr-CH" sz="1400" dirty="0" smtClean="0">
                <a:solidFill>
                  <a:srgbClr val="009900"/>
                </a:solidFill>
              </a:rPr>
              <a:t>[F. </a:t>
            </a:r>
            <a:r>
              <a:rPr lang="fr-CH" sz="1400" dirty="0" err="1" smtClean="0">
                <a:solidFill>
                  <a:srgbClr val="009900"/>
                </a:solidFill>
              </a:rPr>
              <a:t>Bordry</a:t>
            </a:r>
            <a:r>
              <a:rPr lang="fr-CH" sz="1400" dirty="0" smtClean="0">
                <a:solidFill>
                  <a:srgbClr val="009900"/>
                </a:solidFill>
              </a:rPr>
              <a:t>, </a:t>
            </a:r>
            <a:r>
              <a:rPr lang="fr-CH" sz="1400" dirty="0">
                <a:solidFill>
                  <a:srgbClr val="009900"/>
                </a:solidFill>
              </a:rPr>
              <a:t>HILUMI kick-off, </a:t>
            </a:r>
            <a:endParaRPr lang="fr-CH" sz="1400" dirty="0" smtClean="0">
              <a:solidFill>
                <a:srgbClr val="009900"/>
              </a:solidFill>
            </a:endParaRPr>
          </a:p>
          <a:p>
            <a:r>
              <a:rPr lang="fr-CH" sz="1400" dirty="0" smtClean="0">
                <a:solidFill>
                  <a:srgbClr val="009900"/>
                </a:solidFill>
                <a:hlinkClick r:id="rId3"/>
              </a:rPr>
              <a:t>https</a:t>
            </a:r>
            <a:r>
              <a:rPr lang="fr-CH" sz="1400" dirty="0">
                <a:solidFill>
                  <a:srgbClr val="009900"/>
                </a:solidFill>
                <a:hlinkClick r:id="rId3"/>
              </a:rPr>
              <a:t>://</a:t>
            </a:r>
            <a:r>
              <a:rPr lang="fr-CH" sz="1400" dirty="0" smtClean="0">
                <a:solidFill>
                  <a:srgbClr val="009900"/>
                </a:solidFill>
                <a:hlinkClick r:id="rId3"/>
              </a:rPr>
              <a:t>indico.cern.ch/conferenceDisplay.py?confId=257368</a:t>
            </a:r>
            <a:r>
              <a:rPr lang="fr-CH" sz="1400" dirty="0" smtClean="0">
                <a:solidFill>
                  <a:srgbClr val="009900"/>
                </a:solidFill>
              </a:rPr>
              <a:t> ]</a:t>
            </a:r>
            <a:endParaRPr lang="en-GB" sz="1400" dirty="0">
              <a:solidFill>
                <a:srgbClr val="009900"/>
              </a:solidFill>
            </a:endParaRPr>
          </a:p>
        </p:txBody>
      </p:sp>
    </p:spTree>
    <p:extLst>
      <p:ext uri="{BB962C8B-B14F-4D97-AF65-F5344CB8AC3E}">
        <p14:creationId xmlns:p14="http://schemas.microsoft.com/office/powerpoint/2010/main" val="163141632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a:t>
            </a:r>
            <a:r>
              <a:rPr lang="en-US" dirty="0" smtClean="0"/>
              <a:t>- </a:t>
            </a:r>
            <a:fld id="{B1DE5877-CFA4-47FA-8D29-385DA945389C}" type="slidenum">
              <a:rPr lang="en-US" smtClean="0"/>
              <a:pPr/>
              <a:t>3</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equation</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Equation for the </a:t>
            </a:r>
            <a:r>
              <a:rPr lang="en-US" dirty="0" smtClean="0">
                <a:solidFill>
                  <a:srgbClr val="C00000"/>
                </a:solidFill>
                <a:sym typeface="Symbol" pitchFamily="18" charset="2"/>
              </a:rPr>
              <a:t>luminosity</a:t>
            </a: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endParaRPr lang="en-US" dirty="0" smtClean="0">
              <a:sym typeface="Symbol" pitchFamily="18" charset="2"/>
            </a:endParaRPr>
          </a:p>
          <a:p>
            <a:pPr eaLnBrk="1" hangingPunct="1">
              <a:buNone/>
            </a:pPr>
            <a:r>
              <a:rPr lang="en-US" sz="2000" dirty="0" smtClean="0">
                <a:solidFill>
                  <a:srgbClr val="C00000"/>
                </a:solidFill>
                <a:sym typeface="Symbol" pitchFamily="18" charset="2"/>
              </a:rPr>
              <a:t>Accelerator </a:t>
            </a:r>
            <a:r>
              <a:rPr lang="en-US" sz="2000" dirty="0" smtClean="0">
                <a:sym typeface="Symbol" pitchFamily="18" charset="2"/>
              </a:rPr>
              <a:t>features</a:t>
            </a:r>
          </a:p>
          <a:p>
            <a:pPr lvl="1" eaLnBrk="1" hangingPunct="1">
              <a:buNone/>
            </a:pPr>
            <a:r>
              <a:rPr lang="en-US" sz="1600" dirty="0" smtClean="0">
                <a:sym typeface="Symbol" pitchFamily="18" charset="2"/>
              </a:rPr>
              <a:t>Energy of the machine 7 </a:t>
            </a:r>
            <a:r>
              <a:rPr lang="en-US" sz="1600" dirty="0" err="1" smtClean="0">
                <a:sym typeface="Symbol" pitchFamily="18" charset="2"/>
              </a:rPr>
              <a:t>TeV</a:t>
            </a:r>
            <a:endParaRPr lang="en-US" sz="1600" dirty="0" smtClean="0">
              <a:sym typeface="Symbol" pitchFamily="18" charset="2"/>
            </a:endParaRPr>
          </a:p>
          <a:p>
            <a:pPr lvl="1" eaLnBrk="1" hangingPunct="1">
              <a:buNone/>
            </a:pPr>
            <a:r>
              <a:rPr lang="en-US" sz="1600" dirty="0" smtClean="0">
                <a:sym typeface="Symbol" pitchFamily="18" charset="2"/>
              </a:rPr>
              <a:t>Length of the machine 27 km</a:t>
            </a:r>
          </a:p>
          <a:p>
            <a:pPr lvl="1" eaLnBrk="1" hangingPunct="1">
              <a:buNone/>
            </a:pPr>
            <a:endParaRPr lang="en-US" sz="1600" dirty="0" smtClean="0">
              <a:sym typeface="Symbol" pitchFamily="18" charset="2"/>
            </a:endParaRPr>
          </a:p>
          <a:p>
            <a:pPr algn="ctr" eaLnBrk="1" hangingPunct="1">
              <a:buNone/>
            </a:pPr>
            <a:r>
              <a:rPr lang="en-US" sz="2000" dirty="0" smtClean="0">
                <a:solidFill>
                  <a:srgbClr val="C00000"/>
                </a:solidFill>
                <a:sym typeface="Symbol" pitchFamily="18" charset="2"/>
              </a:rPr>
              <a:t>Beam intensity </a:t>
            </a:r>
            <a:r>
              <a:rPr lang="en-US" sz="2000" dirty="0" smtClean="0">
                <a:sym typeface="Symbol" pitchFamily="18" charset="2"/>
              </a:rPr>
              <a:t>features</a:t>
            </a:r>
          </a:p>
          <a:p>
            <a:pPr lvl="1" algn="ctr" eaLnBrk="1" hangingPunct="1">
              <a:buNone/>
            </a:pPr>
            <a:r>
              <a:rPr lang="en-US" sz="1600" dirty="0" err="1" smtClean="0">
                <a:sym typeface="Symbol" pitchFamily="18" charset="2"/>
              </a:rPr>
              <a:t>N</a:t>
            </a:r>
            <a:r>
              <a:rPr lang="en-US" sz="1600" baseline="-25000" dirty="0" err="1" smtClean="0">
                <a:sym typeface="Symbol" pitchFamily="18" charset="2"/>
              </a:rPr>
              <a:t>b</a:t>
            </a:r>
            <a:r>
              <a:rPr lang="en-US" sz="1600" dirty="0" smtClean="0">
                <a:sym typeface="Symbol" pitchFamily="18" charset="2"/>
              </a:rPr>
              <a:t> Number of particles per bunch 1.15</a:t>
            </a:r>
            <a:r>
              <a:rPr lang="en-US" sz="1600" dirty="0" smtClean="0">
                <a:sym typeface="Symbol"/>
              </a:rPr>
              <a:t></a:t>
            </a:r>
            <a:r>
              <a:rPr lang="en-US" sz="1600" dirty="0" smtClean="0">
                <a:sym typeface="Symbol" pitchFamily="18" charset="2"/>
              </a:rPr>
              <a:t>10</a:t>
            </a:r>
            <a:r>
              <a:rPr lang="en-US" sz="1600" baseline="30000" dirty="0" smtClean="0">
                <a:sym typeface="Symbol" pitchFamily="18" charset="2"/>
              </a:rPr>
              <a:t>11</a:t>
            </a:r>
          </a:p>
          <a:p>
            <a:pPr lvl="1" algn="ctr" eaLnBrk="1" hangingPunct="1">
              <a:buNone/>
            </a:pPr>
            <a:r>
              <a:rPr lang="en-US" sz="1600" dirty="0" err="1" smtClean="0">
                <a:sym typeface="Symbol" pitchFamily="18" charset="2"/>
              </a:rPr>
              <a:t>n</a:t>
            </a:r>
            <a:r>
              <a:rPr lang="en-US" sz="1600" baseline="-25000" dirty="0" err="1" smtClean="0">
                <a:sym typeface="Symbol" pitchFamily="18" charset="2"/>
              </a:rPr>
              <a:t>b</a:t>
            </a:r>
            <a:r>
              <a:rPr lang="en-US" sz="1600" dirty="0" smtClean="0">
                <a:sym typeface="Symbol" pitchFamily="18" charset="2"/>
              </a:rPr>
              <a:t> Number of bunches ~2808</a:t>
            </a:r>
          </a:p>
          <a:p>
            <a:pPr lvl="1" algn="ctr" eaLnBrk="1" hangingPunct="1">
              <a:buNone/>
            </a:pPr>
            <a:endParaRPr lang="en-US" sz="1600" dirty="0" smtClean="0">
              <a:sym typeface="Symbol" pitchFamily="18" charset="2"/>
            </a:endParaRPr>
          </a:p>
          <a:p>
            <a:pPr lvl="1" algn="r" eaLnBrk="1" hangingPunct="1">
              <a:buNone/>
            </a:pPr>
            <a:r>
              <a:rPr lang="en-US" dirty="0" smtClean="0">
                <a:solidFill>
                  <a:srgbClr val="C00000"/>
                </a:solidFill>
                <a:sym typeface="Symbol" pitchFamily="18" charset="2"/>
              </a:rPr>
              <a:t>Beam geometry </a:t>
            </a:r>
            <a:r>
              <a:rPr lang="en-US" dirty="0" smtClean="0">
                <a:sym typeface="Symbol" pitchFamily="18" charset="2"/>
              </a:rPr>
              <a:t>features</a:t>
            </a:r>
          </a:p>
          <a:p>
            <a:pPr lvl="1" algn="r" eaLnBrk="1" hangingPunct="1">
              <a:buNone/>
            </a:pPr>
            <a:r>
              <a:rPr lang="en-US" sz="1600" dirty="0" smtClean="0">
                <a:latin typeface="Symbol" pitchFamily="18" charset="2"/>
                <a:sym typeface="Symbol" pitchFamily="18" charset="2"/>
              </a:rPr>
              <a:t> e</a:t>
            </a:r>
            <a:r>
              <a:rPr lang="en-US" sz="1600" baseline="-25000" dirty="0" smtClean="0">
                <a:sym typeface="Symbol" pitchFamily="18" charset="2"/>
              </a:rPr>
              <a:t>n </a:t>
            </a:r>
            <a:r>
              <a:rPr lang="en-US" sz="1600" dirty="0" smtClean="0">
                <a:sym typeface="Symbol" pitchFamily="18" charset="2"/>
              </a:rPr>
              <a:t>Size of the beam from injectors: 3.75 mm </a:t>
            </a:r>
            <a:r>
              <a:rPr lang="en-US" sz="1600" dirty="0" err="1" smtClean="0">
                <a:sym typeface="Symbol" pitchFamily="18" charset="2"/>
              </a:rPr>
              <a:t>mrad</a:t>
            </a:r>
            <a:endParaRPr lang="en-US" sz="1600" dirty="0" smtClean="0">
              <a:sym typeface="Symbol" pitchFamily="18" charset="2"/>
            </a:endParaRPr>
          </a:p>
          <a:p>
            <a:pPr lvl="1" algn="r" eaLnBrk="1" hangingPunct="1">
              <a:buNone/>
            </a:pPr>
            <a:r>
              <a:rPr lang="en-US" sz="1600" dirty="0" smtClean="0">
                <a:sym typeface="Symbol" pitchFamily="18" charset="2"/>
              </a:rPr>
              <a:t> </a:t>
            </a:r>
            <a:r>
              <a:rPr lang="en-US" sz="1600" dirty="0" smtClean="0">
                <a:latin typeface="Symbol" pitchFamily="18" charset="2"/>
                <a:sym typeface="Symbol" pitchFamily="18" charset="2"/>
              </a:rPr>
              <a:t>b</a:t>
            </a:r>
            <a:r>
              <a:rPr lang="en-US" sz="1600" baseline="30000" dirty="0" smtClean="0">
                <a:sym typeface="Symbol" pitchFamily="18" charset="2"/>
              </a:rPr>
              <a:t>* </a:t>
            </a:r>
            <a:r>
              <a:rPr lang="en-US" sz="1600" dirty="0" smtClean="0">
                <a:sym typeface="Symbol" pitchFamily="18" charset="2"/>
              </a:rPr>
              <a:t> Squeeze of the beam in IP (LHC optics): 55 cm</a:t>
            </a:r>
          </a:p>
          <a:p>
            <a:pPr lvl="1" algn="r" eaLnBrk="1" hangingPunct="1">
              <a:buNone/>
            </a:pPr>
            <a:r>
              <a:rPr lang="en-US" sz="1600" dirty="0" smtClean="0">
                <a:sym typeface="Symbol" pitchFamily="18" charset="2"/>
              </a:rPr>
              <a:t>F: geometry reduction factor: 0.84</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extLst>
              <p:ext uri="{D42A27DB-BD31-4B8C-83A1-F6EECF244321}">
                <p14:modId xmlns:p14="http://schemas.microsoft.com/office/powerpoint/2010/main" val="3779251892"/>
              </p:ext>
            </p:extLst>
          </p:nvPr>
        </p:nvGraphicFramePr>
        <p:xfrm>
          <a:off x="2704306" y="1764614"/>
          <a:ext cx="3735388" cy="733425"/>
        </p:xfrm>
        <a:graphic>
          <a:graphicData uri="http://schemas.openxmlformats.org/presentationml/2006/ole">
            <mc:AlternateContent xmlns:mc="http://schemas.openxmlformats.org/markup-compatibility/2006">
              <mc:Choice xmlns:v="urn:schemas-microsoft-com:vml" Requires="v">
                <p:oleObj spid="_x0000_s1129" name="Equation" r:id="rId3" imgW="2336760" imgH="457200" progId="Equation.3">
                  <p:embed/>
                </p:oleObj>
              </mc:Choice>
              <mc:Fallback>
                <p:oleObj name="Equation" r:id="rId3" imgW="23367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306" y="1764614"/>
                        <a:ext cx="3735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Oval 12"/>
          <p:cNvSpPr/>
          <p:nvPr/>
        </p:nvSpPr>
        <p:spPr bwMode="auto">
          <a:xfrm>
            <a:off x="5095651" y="1728267"/>
            <a:ext cx="574793" cy="856735"/>
          </a:xfrm>
          <a:prstGeom prst="ellipse">
            <a:avLst/>
          </a:prstGeom>
          <a:solidFill>
            <a:schemeClr val="bg1">
              <a:alpha val="0"/>
            </a:schemeClr>
          </a:solid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cxnSp>
        <p:nvCxnSpPr>
          <p:cNvPr id="15" name="Straight Arrow Connector 14"/>
          <p:cNvCxnSpPr/>
          <p:nvPr/>
        </p:nvCxnSpPr>
        <p:spPr bwMode="auto">
          <a:xfrm flipV="1">
            <a:off x="3318396" y="2520584"/>
            <a:ext cx="1458097" cy="584887"/>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cxnSp>
        <p:nvCxnSpPr>
          <p:cNvPr id="16" name="Straight Arrow Connector 15"/>
          <p:cNvCxnSpPr/>
          <p:nvPr/>
        </p:nvCxnSpPr>
        <p:spPr bwMode="auto">
          <a:xfrm rot="5400000" flipH="1" flipV="1">
            <a:off x="4287428" y="3129704"/>
            <a:ext cx="1345302" cy="409449"/>
          </a:xfrm>
          <a:prstGeom prst="straightConnector1">
            <a:avLst/>
          </a:prstGeom>
          <a:solidFill>
            <a:schemeClr val="accent1"/>
          </a:solidFill>
          <a:ln w="9525" cap="flat" cmpd="sng" algn="ctr">
            <a:solidFill>
              <a:srgbClr val="0070C0"/>
            </a:solidFill>
            <a:prstDash val="solid"/>
            <a:round/>
            <a:headEnd type="none" w="med" len="med"/>
            <a:tailEnd type="arrow"/>
          </a:ln>
          <a:effectLst/>
        </p:spPr>
      </p:cxnSp>
      <p:cxnSp>
        <p:nvCxnSpPr>
          <p:cNvPr id="17" name="Straight Arrow Connector 16"/>
          <p:cNvCxnSpPr/>
          <p:nvPr/>
        </p:nvCxnSpPr>
        <p:spPr bwMode="auto">
          <a:xfrm rot="16200000" flipV="1">
            <a:off x="5556740" y="3346104"/>
            <a:ext cx="2543909" cy="1539070"/>
          </a:xfrm>
          <a:prstGeom prst="straightConnector1">
            <a:avLst/>
          </a:prstGeom>
          <a:solidFill>
            <a:schemeClr val="accent1"/>
          </a:solidFill>
          <a:ln w="9525" cap="flat" cmpd="sng" algn="ctr">
            <a:solidFill>
              <a:srgbClr val="009900"/>
            </a:solidFill>
            <a:prstDash val="solid"/>
            <a:round/>
            <a:headEnd type="none" w="med" len="med"/>
            <a:tailEnd type="arrow"/>
          </a:ln>
          <a:effectLst/>
        </p:spPr>
      </p:cxnSp>
      <p:sp>
        <p:nvSpPr>
          <p:cNvPr id="19" name="Oval 18"/>
          <p:cNvSpPr/>
          <p:nvPr/>
        </p:nvSpPr>
        <p:spPr bwMode="auto">
          <a:xfrm>
            <a:off x="5570732" y="1730849"/>
            <a:ext cx="934496" cy="909331"/>
          </a:xfrm>
          <a:prstGeom prst="ellipse">
            <a:avLst/>
          </a:prstGeom>
          <a:solidFill>
            <a:srgbClr val="009900">
              <a:alpha val="0"/>
            </a:srgbClr>
          </a:solidFill>
          <a:ln w="19050" cap="flat" cmpd="sng" algn="ctr">
            <a:solidFill>
              <a:srgbClr val="0099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18" name="Oval 17"/>
          <p:cNvSpPr/>
          <p:nvPr/>
        </p:nvSpPr>
        <p:spPr bwMode="auto">
          <a:xfrm>
            <a:off x="4776493" y="1723317"/>
            <a:ext cx="394879" cy="829789"/>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 name="ZoneTexte 1"/>
          <p:cNvSpPr txBox="1"/>
          <p:nvPr/>
        </p:nvSpPr>
        <p:spPr>
          <a:xfrm>
            <a:off x="217456" y="5620793"/>
            <a:ext cx="3966150" cy="830997"/>
          </a:xfrm>
          <a:prstGeom prst="rect">
            <a:avLst/>
          </a:prstGeom>
          <a:noFill/>
        </p:spPr>
        <p:txBody>
          <a:bodyPr wrap="none" rtlCol="0">
            <a:spAutoFit/>
          </a:bodyPr>
          <a:lstStyle/>
          <a:p>
            <a:r>
              <a:rPr lang="fr-CH" sz="2000" dirty="0" smtClean="0">
                <a:solidFill>
                  <a:srgbClr val="C00000"/>
                </a:solidFill>
              </a:rPr>
              <a:t>Nominal </a:t>
            </a:r>
            <a:r>
              <a:rPr lang="fr-CH" sz="2000" dirty="0" err="1" smtClean="0">
                <a:solidFill>
                  <a:srgbClr val="C00000"/>
                </a:solidFill>
              </a:rPr>
              <a:t>luminosity</a:t>
            </a:r>
            <a:r>
              <a:rPr lang="fr-CH" sz="2000" dirty="0" smtClean="0"/>
              <a:t>: 10</a:t>
            </a:r>
            <a:r>
              <a:rPr lang="fr-CH" sz="2000" baseline="30000" dirty="0" smtClean="0"/>
              <a:t>34</a:t>
            </a:r>
            <a:r>
              <a:rPr lang="fr-CH" sz="2000" dirty="0" smtClean="0"/>
              <a:t> cm</a:t>
            </a:r>
            <a:r>
              <a:rPr lang="fr-CH" sz="2000" baseline="30000" dirty="0" smtClean="0"/>
              <a:t>-2</a:t>
            </a:r>
            <a:r>
              <a:rPr lang="fr-CH" sz="2000" dirty="0" smtClean="0"/>
              <a:t> s</a:t>
            </a:r>
            <a:r>
              <a:rPr lang="fr-CH" sz="2000" baseline="30000" dirty="0" smtClean="0"/>
              <a:t>-1</a:t>
            </a:r>
            <a:r>
              <a:rPr lang="fr-CH" sz="2000" dirty="0" smtClean="0"/>
              <a:t> </a:t>
            </a:r>
          </a:p>
          <a:p>
            <a:r>
              <a:rPr lang="fr-CH" sz="1400" dirty="0" smtClean="0"/>
              <a:t>(</a:t>
            </a:r>
            <a:r>
              <a:rPr lang="fr-CH" sz="1400" dirty="0" err="1" smtClean="0"/>
              <a:t>considered</a:t>
            </a:r>
            <a:r>
              <a:rPr lang="fr-CH" sz="1400" dirty="0" smtClean="0"/>
              <a:t> </a:t>
            </a:r>
            <a:r>
              <a:rPr lang="fr-CH" sz="1400" dirty="0" err="1" smtClean="0"/>
              <a:t>very</a:t>
            </a:r>
            <a:r>
              <a:rPr lang="fr-CH" sz="1400" dirty="0" smtClean="0"/>
              <a:t> </a:t>
            </a:r>
            <a:r>
              <a:rPr lang="fr-CH" sz="1400" dirty="0" err="1" smtClean="0"/>
              <a:t>challenging</a:t>
            </a:r>
            <a:r>
              <a:rPr lang="fr-CH" sz="1400" dirty="0" smtClean="0"/>
              <a:t>  in the 90’s, </a:t>
            </a:r>
          </a:p>
          <a:p>
            <a:r>
              <a:rPr lang="fr-CH" sz="1400" dirty="0" err="1" smtClean="0"/>
              <a:t>pushed</a:t>
            </a:r>
            <a:r>
              <a:rPr lang="fr-CH" sz="1400" dirty="0" smtClean="0"/>
              <a:t> up to </a:t>
            </a:r>
            <a:r>
              <a:rPr lang="fr-CH" sz="1400" dirty="0" err="1" smtClean="0"/>
              <a:t>compete</a:t>
            </a:r>
            <a:r>
              <a:rPr lang="fr-CH" sz="1400" dirty="0" smtClean="0"/>
              <a:t> </a:t>
            </a:r>
            <a:r>
              <a:rPr lang="fr-CH" sz="1400" dirty="0" err="1" smtClean="0"/>
              <a:t>with</a:t>
            </a:r>
            <a:r>
              <a:rPr lang="fr-CH" sz="1400" dirty="0" smtClean="0"/>
              <a:t> SSC)</a:t>
            </a:r>
          </a:p>
        </p:txBody>
      </p:sp>
    </p:spTree>
    <p:extLst>
      <p:ext uri="{BB962C8B-B14F-4D97-AF65-F5344CB8AC3E}">
        <p14:creationId xmlns:p14="http://schemas.microsoft.com/office/powerpoint/2010/main" val="453788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76">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7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676">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76">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676">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676">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13" grpId="0" animBg="1"/>
      <p:bldP spid="19" grpId="0" animBg="1"/>
      <p:bldP spid="18"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The 30’s: High Energy LHC - </a:t>
            </a:r>
            <a:fld id="{72FB2D75-2C44-4E91-AB05-E0A53E136E30}" type="slidenum">
              <a:rPr lang="en-US" smtClean="0"/>
              <a:pPr/>
              <a:t>30</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A TENTATIVE SCHEDULE FOR NEXT 30 YEARS</a:t>
            </a:r>
          </a:p>
        </p:txBody>
      </p:sp>
      <p:sp>
        <p:nvSpPr>
          <p:cNvPr id="2" name="Espace réservé du contenu 1"/>
          <p:cNvSpPr>
            <a:spLocks noGrp="1"/>
          </p:cNvSpPr>
          <p:nvPr>
            <p:ph idx="1"/>
          </p:nvPr>
        </p:nvSpPr>
        <p:spPr/>
        <p:txBody>
          <a:bodyPr/>
          <a:lstStyle/>
          <a:p>
            <a:endParaRPr lang="fr-CH" dirty="0" smtClean="0"/>
          </a:p>
          <a:p>
            <a:endParaRPr lang="fr-CH" dirty="0"/>
          </a:p>
          <a:p>
            <a:endParaRPr lang="fr-CH" dirty="0" smtClean="0"/>
          </a:p>
          <a:p>
            <a:endParaRPr lang="fr-CH" dirty="0"/>
          </a:p>
          <a:p>
            <a:endParaRPr lang="fr-CH" dirty="0" smtClean="0"/>
          </a:p>
          <a:p>
            <a:endParaRPr lang="fr-CH" dirty="0"/>
          </a:p>
          <a:p>
            <a:endParaRPr lang="fr-CH" dirty="0" smtClean="0"/>
          </a:p>
          <a:p>
            <a:endParaRPr lang="fr-CH" dirty="0"/>
          </a:p>
          <a:p>
            <a:endParaRPr lang="fr-CH" dirty="0" smtClean="0"/>
          </a:p>
          <a:p>
            <a:endParaRPr lang="fr-CH" dirty="0"/>
          </a:p>
        </p:txBody>
      </p:sp>
      <p:sp>
        <p:nvSpPr>
          <p:cNvPr id="7" name="ZoneTexte 6"/>
          <p:cNvSpPr txBox="1"/>
          <p:nvPr/>
        </p:nvSpPr>
        <p:spPr>
          <a:xfrm>
            <a:off x="2505078" y="6028464"/>
            <a:ext cx="4091185" cy="307777"/>
          </a:xfrm>
          <a:prstGeom prst="rect">
            <a:avLst/>
          </a:prstGeom>
          <a:noFill/>
        </p:spPr>
        <p:txBody>
          <a:bodyPr wrap="none" rtlCol="0">
            <a:spAutoFit/>
          </a:bodyPr>
          <a:lstStyle/>
          <a:p>
            <a:r>
              <a:rPr lang="fr-CH" sz="1400" dirty="0" err="1" smtClean="0"/>
              <a:t>Using</a:t>
            </a:r>
            <a:r>
              <a:rPr lang="fr-CH" sz="1400" dirty="0" smtClean="0"/>
              <a:t> the LEP/LHC tunnel </a:t>
            </a:r>
            <a:r>
              <a:rPr lang="fr-CH" sz="1400" dirty="0" smtClean="0">
                <a:solidFill>
                  <a:srgbClr val="009900"/>
                </a:solidFill>
              </a:rPr>
              <a:t>[L. Rossi, IPAC 2011]</a:t>
            </a:r>
            <a:endParaRPr lang="en-GB" sz="1400" dirty="0">
              <a:solidFill>
                <a:srgbClr val="0099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96" y="1734697"/>
            <a:ext cx="8718550" cy="41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30685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srcRect/>
          <a:stretch>
            <a:fillRect/>
          </a:stretch>
        </p:blipFill>
        <p:spPr bwMode="auto">
          <a:xfrm>
            <a:off x="7125159" y="1584334"/>
            <a:ext cx="1888446" cy="1766365"/>
          </a:xfrm>
          <a:prstGeom prst="rect">
            <a:avLst/>
          </a:prstGeom>
          <a:noFill/>
          <a:ln w="9525">
            <a:noFill/>
            <a:miter lim="800000"/>
            <a:headEnd/>
            <a:tailEnd/>
          </a:ln>
          <a:effectLst/>
        </p:spPr>
      </p:pic>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31</a:t>
            </a:fld>
            <a:endParaRPr lang="en-US" dirty="0" smtClean="0"/>
          </a:p>
        </p:txBody>
      </p:sp>
      <p:sp>
        <p:nvSpPr>
          <p:cNvPr id="13315" name="Rectangle 2"/>
          <p:cNvSpPr>
            <a:spLocks noGrp="1" noChangeArrowheads="1"/>
          </p:cNvSpPr>
          <p:nvPr>
            <p:ph type="title"/>
          </p:nvPr>
        </p:nvSpPr>
        <p:spPr/>
        <p:txBody>
          <a:bodyPr/>
          <a:lstStyle/>
          <a:p>
            <a:pPr eaLnBrk="1" hangingPunct="1"/>
            <a:r>
              <a:rPr lang="fr-CH" dirty="0">
                <a:solidFill>
                  <a:schemeClr val="bg1"/>
                </a:solidFill>
                <a:sym typeface="Symbol" pitchFamily="18" charset="2"/>
              </a:rPr>
              <a:t>THE HIGH ENERGY </a:t>
            </a:r>
            <a:r>
              <a:rPr lang="fr-CH" dirty="0" smtClean="0">
                <a:solidFill>
                  <a:schemeClr val="bg1"/>
                </a:solidFill>
                <a:sym typeface="Symbol" pitchFamily="18" charset="2"/>
              </a:rPr>
              <a:t>FRONTIER: MAGNETS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One of the main challenge are the </a:t>
            </a:r>
            <a:r>
              <a:rPr lang="fr-CH" dirty="0" err="1" smtClean="0">
                <a:sym typeface="Symbol" pitchFamily="18" charset="2"/>
              </a:rPr>
              <a:t>magnets</a:t>
            </a:r>
            <a:endParaRPr lang="en-GB" dirty="0" smtClean="0">
              <a:sym typeface="Symbol" pitchFamily="18" charset="2"/>
            </a:endParaRPr>
          </a:p>
          <a:p>
            <a:pPr lvl="1" eaLnBrk="1" hangingPunct="1"/>
            <a:r>
              <a:rPr lang="en-GB" dirty="0" smtClean="0">
                <a:sym typeface="Symbol" pitchFamily="18" charset="2"/>
              </a:rPr>
              <a:t>First choice: </a:t>
            </a:r>
            <a:r>
              <a:rPr lang="en-GB" dirty="0" smtClean="0">
                <a:solidFill>
                  <a:srgbClr val="C00000"/>
                </a:solidFill>
                <a:sym typeface="Symbol" pitchFamily="18" charset="2"/>
              </a:rPr>
              <a:t>current density </a:t>
            </a:r>
            <a:r>
              <a:rPr lang="en-GB" dirty="0" smtClean="0">
                <a:sym typeface="Symbol" pitchFamily="18" charset="2"/>
              </a:rPr>
              <a:t>– keep the same as the LHC</a:t>
            </a:r>
          </a:p>
          <a:p>
            <a:pPr lvl="1" eaLnBrk="1" hangingPunct="1">
              <a:buNone/>
            </a:pPr>
            <a:r>
              <a:rPr lang="en-GB" dirty="0" smtClean="0">
                <a:sym typeface="Symbol" pitchFamily="18" charset="2"/>
              </a:rPr>
              <a:t>		</a:t>
            </a:r>
            <a:r>
              <a:rPr lang="en-GB" sz="1600" i="1" dirty="0" smtClean="0">
                <a:sym typeface="Symbol" pitchFamily="18" charset="2"/>
              </a:rPr>
              <a:t>B </a:t>
            </a:r>
            <a:r>
              <a:rPr lang="en-GB" sz="1600" dirty="0" smtClean="0">
                <a:sym typeface="Symbol" pitchFamily="18" charset="2"/>
              </a:rPr>
              <a:t>[T] </a:t>
            </a:r>
            <a:r>
              <a:rPr lang="en-GB" sz="1600" i="1" dirty="0" smtClean="0">
                <a:sym typeface="Symbol" pitchFamily="18" charset="2"/>
              </a:rPr>
              <a:t>~ 0.0007 ×</a:t>
            </a:r>
            <a:r>
              <a:rPr lang="en-GB" sz="1600" i="1" dirty="0" smtClean="0">
                <a:sym typeface="Symbol"/>
              </a:rPr>
              <a:t> </a:t>
            </a:r>
            <a:r>
              <a:rPr lang="en-GB" sz="1600" i="1" dirty="0" smtClean="0">
                <a:sym typeface="Symbol" pitchFamily="18" charset="2"/>
              </a:rPr>
              <a:t>coil width </a:t>
            </a:r>
            <a:r>
              <a:rPr lang="en-GB" sz="1600" dirty="0" smtClean="0">
                <a:sym typeface="Symbol" pitchFamily="18" charset="2"/>
              </a:rPr>
              <a:t>[mm] </a:t>
            </a:r>
            <a:r>
              <a:rPr lang="en-GB" sz="1600" i="1" dirty="0" smtClean="0">
                <a:sym typeface="Symbol" pitchFamily="18" charset="2"/>
              </a:rPr>
              <a:t>×</a:t>
            </a:r>
            <a:r>
              <a:rPr lang="en-GB" sz="1600" i="1" dirty="0" smtClean="0">
                <a:sym typeface="Symbol"/>
              </a:rPr>
              <a:t> current density </a:t>
            </a:r>
            <a:r>
              <a:rPr lang="en-GB" sz="1600" dirty="0" smtClean="0">
                <a:sym typeface="Symbol"/>
              </a:rPr>
              <a:t>[A</a:t>
            </a:r>
            <a:r>
              <a:rPr lang="en-GB" sz="1600" dirty="0" smtClean="0">
                <a:sym typeface="Symbol" pitchFamily="18" charset="2"/>
              </a:rPr>
              <a:t>/mm</a:t>
            </a:r>
            <a:r>
              <a:rPr lang="en-GB" sz="1600" baseline="30000" dirty="0" smtClean="0">
                <a:sym typeface="Symbol" pitchFamily="18" charset="2"/>
              </a:rPr>
              <a:t>2</a:t>
            </a:r>
            <a:r>
              <a:rPr lang="en-GB" sz="1600" dirty="0" smtClean="0">
                <a:sym typeface="Symbol" pitchFamily="18" charset="2"/>
              </a:rPr>
              <a:t>]</a:t>
            </a:r>
          </a:p>
          <a:p>
            <a:pPr lvl="1" eaLnBrk="1" hangingPunct="1">
              <a:buNone/>
            </a:pPr>
            <a:r>
              <a:rPr lang="en-GB" sz="1600" dirty="0" smtClean="0">
                <a:sym typeface="Symbol" pitchFamily="18" charset="2"/>
              </a:rPr>
              <a:t>LHC:      8</a:t>
            </a:r>
            <a:r>
              <a:rPr lang="en-GB" sz="1600" i="1" dirty="0" smtClean="0">
                <a:sym typeface="Symbol" pitchFamily="18" charset="2"/>
              </a:rPr>
              <a:t> </a:t>
            </a:r>
            <a:r>
              <a:rPr lang="en-GB" sz="1600" dirty="0" smtClean="0">
                <a:sym typeface="Symbol" pitchFamily="18" charset="2"/>
              </a:rPr>
              <a:t>[T]</a:t>
            </a:r>
            <a:r>
              <a:rPr lang="en-GB" sz="1600" i="1" dirty="0" smtClean="0">
                <a:sym typeface="Symbol" pitchFamily="18" charset="2"/>
              </a:rPr>
              <a:t>~ </a:t>
            </a:r>
            <a:r>
              <a:rPr lang="en-GB" sz="1600" dirty="0" smtClean="0">
                <a:sym typeface="Symbol" pitchFamily="18" charset="2"/>
              </a:rPr>
              <a:t>0.0007 </a:t>
            </a:r>
            <a:r>
              <a:rPr lang="en-GB" sz="1600" i="1" dirty="0" smtClean="0">
                <a:sym typeface="Symbol" pitchFamily="18" charset="2"/>
              </a:rPr>
              <a:t>× </a:t>
            </a:r>
            <a:r>
              <a:rPr lang="en-GB" sz="1600" dirty="0" smtClean="0">
                <a:sym typeface="Symbol" pitchFamily="18" charset="2"/>
              </a:rPr>
              <a:t>30 </a:t>
            </a:r>
            <a:r>
              <a:rPr lang="en-GB" sz="1600" i="1" dirty="0" smtClean="0">
                <a:sym typeface="Symbol" pitchFamily="18" charset="2"/>
              </a:rPr>
              <a:t>× </a:t>
            </a:r>
            <a:r>
              <a:rPr lang="en-GB" sz="1600" dirty="0" smtClean="0">
                <a:sym typeface="Symbol" pitchFamily="18" charset="2"/>
              </a:rPr>
              <a:t>380</a:t>
            </a:r>
          </a:p>
          <a:p>
            <a:pPr lvl="1" eaLnBrk="1" hangingPunct="1"/>
            <a:endParaRPr lang="en-GB" dirty="0" smtClean="0">
              <a:sym typeface="Symbol" pitchFamily="18" charset="2"/>
            </a:endParaRPr>
          </a:p>
          <a:p>
            <a:pPr lvl="1" eaLnBrk="1" hangingPunct="1"/>
            <a:endParaRPr lang="en-GB" dirty="0" smtClean="0">
              <a:sym typeface="Symbol" pitchFamily="18" charset="2"/>
            </a:endParaRPr>
          </a:p>
          <a:p>
            <a:pPr lvl="1" eaLnBrk="1" hangingPunct="1"/>
            <a:r>
              <a:rPr lang="en-GB" dirty="0" smtClean="0">
                <a:sym typeface="Symbol" pitchFamily="18" charset="2"/>
              </a:rPr>
              <a:t>Accelerators used current density of the order of 350</a:t>
            </a:r>
            <a:r>
              <a:rPr lang="en-GB" dirty="0" smtClean="0">
                <a:sym typeface="Symbol"/>
              </a:rPr>
              <a:t></a:t>
            </a:r>
            <a:r>
              <a:rPr lang="en-GB" dirty="0" smtClean="0">
                <a:sym typeface="Symbol" pitchFamily="18" charset="2"/>
              </a:rPr>
              <a:t>400 A/mm</a:t>
            </a:r>
            <a:r>
              <a:rPr lang="en-GB" baseline="30000" dirty="0" smtClean="0">
                <a:sym typeface="Symbol" pitchFamily="18" charset="2"/>
              </a:rPr>
              <a:t>2</a:t>
            </a:r>
            <a:endParaRPr lang="en-GB" dirty="0" smtClean="0">
              <a:sym typeface="Symbol" pitchFamily="18" charset="2"/>
            </a:endParaRPr>
          </a:p>
          <a:p>
            <a:pPr lvl="1" eaLnBrk="1" hangingPunct="1"/>
            <a:r>
              <a:rPr lang="en-GB" dirty="0" smtClean="0">
                <a:sym typeface="Symbol" pitchFamily="18" charset="2"/>
              </a:rPr>
              <a:t>This provides ~</a:t>
            </a:r>
            <a:r>
              <a:rPr lang="en-GB" dirty="0" smtClean="0">
                <a:solidFill>
                  <a:srgbClr val="C00000"/>
                </a:solidFill>
                <a:sym typeface="Symbol" pitchFamily="18" charset="2"/>
              </a:rPr>
              <a:t>2.5 T for 10 mm thickness</a:t>
            </a:r>
          </a:p>
          <a:p>
            <a:pPr lvl="2" eaLnBrk="1" hangingPunct="1"/>
            <a:r>
              <a:rPr lang="en-GB" dirty="0" smtClean="0">
                <a:sym typeface="Symbol" pitchFamily="18" charset="2"/>
              </a:rPr>
              <a:t>80 mm needed for reaching 20 T</a:t>
            </a:r>
          </a:p>
          <a:p>
            <a:pPr lvl="2" eaLnBrk="1" hangingPunct="1"/>
            <a:r>
              <a:rPr lang="en-GB" dirty="0" smtClean="0">
                <a:sym typeface="Symbol" pitchFamily="18" charset="2"/>
              </a:rPr>
              <a:t>60 </a:t>
            </a:r>
            <a:r>
              <a:rPr lang="en-GB" dirty="0">
                <a:sym typeface="Symbol" pitchFamily="18" charset="2"/>
              </a:rPr>
              <a:t>mm needed for reaching </a:t>
            </a:r>
            <a:r>
              <a:rPr lang="en-GB" dirty="0" smtClean="0">
                <a:sym typeface="Symbol" pitchFamily="18" charset="2"/>
              </a:rPr>
              <a:t>16 </a:t>
            </a:r>
            <a:r>
              <a:rPr lang="en-GB" dirty="0">
                <a:sym typeface="Symbol" pitchFamily="18" charset="2"/>
              </a:rPr>
              <a:t>T</a:t>
            </a:r>
          </a:p>
          <a:p>
            <a:pPr lvl="2" eaLnBrk="1" hangingPunct="1"/>
            <a:r>
              <a:rPr lang="en-GB" dirty="0" smtClean="0">
                <a:sym typeface="Symbol" pitchFamily="18" charset="2"/>
              </a:rPr>
              <a:t>Coil size is still manageable</a:t>
            </a:r>
          </a:p>
        </p:txBody>
      </p:sp>
      <p:sp>
        <p:nvSpPr>
          <p:cNvPr id="6" name="TextBox 5"/>
          <p:cNvSpPr txBox="1"/>
          <p:nvPr/>
        </p:nvSpPr>
        <p:spPr>
          <a:xfrm>
            <a:off x="5362596" y="6284881"/>
            <a:ext cx="3490002" cy="246221"/>
          </a:xfrm>
          <a:prstGeom prst="rect">
            <a:avLst/>
          </a:prstGeom>
          <a:noFill/>
        </p:spPr>
        <p:txBody>
          <a:bodyPr wrap="square" rtlCol="0">
            <a:spAutoFit/>
          </a:bodyPr>
          <a:lstStyle/>
          <a:p>
            <a:r>
              <a:rPr lang="fr-CH" sz="1000" dirty="0" err="1" smtClean="0"/>
              <a:t>Operational</a:t>
            </a:r>
            <a:r>
              <a:rPr lang="fr-CH" sz="1000" dirty="0" smtClean="0"/>
              <a:t> </a:t>
            </a:r>
            <a:r>
              <a:rPr lang="fr-CH" sz="1000" dirty="0" err="1" smtClean="0"/>
              <a:t>field</a:t>
            </a:r>
            <a:r>
              <a:rPr lang="fr-CH" sz="1000" dirty="0" smtClean="0"/>
              <a:t> versus </a:t>
            </a:r>
            <a:r>
              <a:rPr lang="fr-CH" sz="1000" dirty="0" err="1" smtClean="0"/>
              <a:t>coil</a:t>
            </a:r>
            <a:r>
              <a:rPr lang="fr-CH" sz="1000" dirty="0" smtClean="0"/>
              <a:t> </a:t>
            </a:r>
            <a:r>
              <a:rPr lang="fr-CH" sz="1000" dirty="0" err="1" smtClean="0"/>
              <a:t>width</a:t>
            </a:r>
            <a:r>
              <a:rPr lang="fr-CH" sz="1000" dirty="0" smtClean="0"/>
              <a:t> in </a:t>
            </a:r>
            <a:r>
              <a:rPr lang="fr-CH" sz="1000" dirty="0" err="1" smtClean="0"/>
              <a:t>accelerator</a:t>
            </a:r>
            <a:r>
              <a:rPr lang="fr-CH" sz="1000" dirty="0" smtClean="0"/>
              <a:t> </a:t>
            </a:r>
            <a:r>
              <a:rPr lang="fr-CH" sz="1000" dirty="0" err="1" smtClean="0"/>
              <a:t>magnets</a:t>
            </a:r>
            <a:endParaRPr lang="en-US" sz="1000" dirty="0"/>
          </a:p>
        </p:txBody>
      </p:sp>
      <p:pic>
        <p:nvPicPr>
          <p:cNvPr id="7" name="Picture 1"/>
          <p:cNvPicPr>
            <a:picLocks noChangeAspect="1" noChangeArrowheads="1"/>
          </p:cNvPicPr>
          <p:nvPr/>
        </p:nvPicPr>
        <p:blipFill>
          <a:blip r:embed="rId3" cstate="print"/>
          <a:srcRect/>
          <a:stretch>
            <a:fillRect/>
          </a:stretch>
        </p:blipFill>
        <p:spPr bwMode="auto">
          <a:xfrm>
            <a:off x="5262113" y="4025361"/>
            <a:ext cx="3726092" cy="2332065"/>
          </a:xfrm>
          <a:prstGeom prst="rect">
            <a:avLst/>
          </a:prstGeom>
          <a:noFill/>
          <a:ln w="9525">
            <a:noFill/>
            <a:miter lim="800000"/>
            <a:headEnd/>
            <a:tailEnd/>
          </a:ln>
          <a:effectLst/>
        </p:spPr>
      </p:pic>
      <p:pic>
        <p:nvPicPr>
          <p:cNvPr id="9" name="Picture 34" descr="dipole_sk_mnw3"/>
          <p:cNvPicPr>
            <a:picLocks noChangeAspect="1" noChangeArrowheads="1"/>
          </p:cNvPicPr>
          <p:nvPr/>
        </p:nvPicPr>
        <p:blipFill>
          <a:blip r:embed="rId4" cstate="print"/>
          <a:srcRect/>
          <a:stretch>
            <a:fillRect/>
          </a:stretch>
        </p:blipFill>
        <p:spPr bwMode="auto">
          <a:xfrm>
            <a:off x="5362596" y="2371980"/>
            <a:ext cx="1455737" cy="1106488"/>
          </a:xfrm>
          <a:prstGeom prst="rect">
            <a:avLst/>
          </a:prstGeom>
          <a:noFill/>
        </p:spPr>
      </p:pic>
    </p:spTree>
    <p:extLst>
      <p:ext uri="{BB962C8B-B14F-4D97-AF65-F5344CB8AC3E}">
        <p14:creationId xmlns:p14="http://schemas.microsoft.com/office/powerpoint/2010/main" val="11014684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32</a:t>
            </a:fld>
            <a:endParaRPr lang="en-US" dirty="0" smtClean="0"/>
          </a:p>
        </p:txBody>
      </p:sp>
      <p:sp>
        <p:nvSpPr>
          <p:cNvPr id="13315" name="Rectangle 2"/>
          <p:cNvSpPr>
            <a:spLocks noGrp="1" noChangeArrowheads="1"/>
          </p:cNvSpPr>
          <p:nvPr>
            <p:ph type="title"/>
          </p:nvPr>
        </p:nvSpPr>
        <p:spPr/>
        <p:txBody>
          <a:bodyPr/>
          <a:lstStyle/>
          <a:p>
            <a:pPr eaLnBrk="1" hangingPunct="1"/>
            <a:r>
              <a:rPr lang="fr-CH" dirty="0">
                <a:solidFill>
                  <a:schemeClr val="bg1"/>
                </a:solidFill>
                <a:sym typeface="Symbol" pitchFamily="18" charset="2"/>
              </a:rPr>
              <a:t>THE HIGH ENERGY FRONTIER: MAGNETS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GB" dirty="0" smtClean="0">
                <a:sym typeface="Symbol" pitchFamily="18" charset="2"/>
              </a:rPr>
              <a:t>What material can </a:t>
            </a:r>
            <a:r>
              <a:rPr lang="en-GB" dirty="0" smtClean="0">
                <a:solidFill>
                  <a:srgbClr val="C00000"/>
                </a:solidFill>
                <a:sym typeface="Symbol" pitchFamily="18" charset="2"/>
              </a:rPr>
              <a:t>tolerate 400 A/mm</a:t>
            </a:r>
            <a:r>
              <a:rPr lang="en-GB" baseline="30000" dirty="0" smtClean="0">
                <a:solidFill>
                  <a:srgbClr val="C00000"/>
                </a:solidFill>
                <a:sym typeface="Symbol" pitchFamily="18" charset="2"/>
              </a:rPr>
              <a:t>2 </a:t>
            </a:r>
            <a:r>
              <a:rPr lang="en-GB" dirty="0" smtClean="0">
                <a:sym typeface="Symbol" pitchFamily="18" charset="2"/>
              </a:rPr>
              <a:t>and at what field ?</a:t>
            </a:r>
          </a:p>
          <a:p>
            <a:pPr lvl="1" eaLnBrk="1" hangingPunct="1"/>
            <a:r>
              <a:rPr lang="en-GB" dirty="0" smtClean="0">
                <a:sym typeface="Symbol" pitchFamily="18" charset="2"/>
              </a:rPr>
              <a:t>For </a:t>
            </a:r>
            <a:r>
              <a:rPr lang="en-GB" dirty="0" err="1" smtClean="0">
                <a:sym typeface="Symbol" pitchFamily="18" charset="2"/>
              </a:rPr>
              <a:t>Nb</a:t>
            </a:r>
            <a:r>
              <a:rPr lang="en-GB" dirty="0" smtClean="0">
                <a:sym typeface="Symbol" pitchFamily="18" charset="2"/>
              </a:rPr>
              <a:t>-Ti: LHC performances  - up to 8 T</a:t>
            </a:r>
          </a:p>
          <a:p>
            <a:pPr lvl="1" eaLnBrk="1" hangingPunct="1"/>
            <a:r>
              <a:rPr lang="en-GB" dirty="0" smtClean="0">
                <a:sym typeface="Symbol" pitchFamily="18" charset="2"/>
              </a:rPr>
              <a:t>For Nb</a:t>
            </a:r>
            <a:r>
              <a:rPr lang="en-GB" baseline="-25000" dirty="0" smtClean="0">
                <a:sym typeface="Symbol" pitchFamily="18" charset="2"/>
              </a:rPr>
              <a:t>3</a:t>
            </a:r>
            <a:r>
              <a:rPr lang="en-GB" dirty="0" smtClean="0">
                <a:sym typeface="Symbol" pitchFamily="18" charset="2"/>
              </a:rPr>
              <a:t>Sn: 1500 A/mm</a:t>
            </a:r>
            <a:r>
              <a:rPr lang="en-GB" baseline="30000" dirty="0" smtClean="0">
                <a:sym typeface="Symbol" pitchFamily="18" charset="2"/>
              </a:rPr>
              <a:t>2</a:t>
            </a:r>
            <a:r>
              <a:rPr lang="en-GB" dirty="0" smtClean="0">
                <a:sym typeface="Symbol" pitchFamily="18" charset="2"/>
              </a:rPr>
              <a:t> at 15 T, 4.2 K – up to 12 T</a:t>
            </a:r>
          </a:p>
          <a:p>
            <a:pPr lvl="2" eaLnBrk="1" hangingPunct="1"/>
            <a:r>
              <a:rPr lang="en-GB" dirty="0" smtClean="0">
                <a:sym typeface="Symbol" pitchFamily="18" charset="2"/>
              </a:rPr>
              <a:t>With lower current density 190 A/mm</a:t>
            </a:r>
            <a:r>
              <a:rPr lang="en-GB" baseline="30000" dirty="0" smtClean="0">
                <a:sym typeface="Symbol" pitchFamily="18" charset="2"/>
              </a:rPr>
              <a:t>2</a:t>
            </a:r>
            <a:r>
              <a:rPr lang="en-GB" dirty="0" smtClean="0">
                <a:sym typeface="Symbol" pitchFamily="18" charset="2"/>
              </a:rPr>
              <a:t>/m we can get to 15 T</a:t>
            </a:r>
          </a:p>
          <a:p>
            <a:pPr lvl="1" eaLnBrk="1" hangingPunct="1"/>
            <a:r>
              <a:rPr lang="en-GB" dirty="0" smtClean="0">
                <a:sym typeface="Symbol" pitchFamily="18" charset="2"/>
              </a:rPr>
              <a:t>If we want to reach 20 T, last 5 T made by HTS - we ask for having ~380 A/mm</a:t>
            </a:r>
            <a:r>
              <a:rPr lang="en-GB" baseline="30000" dirty="0" smtClean="0">
                <a:sym typeface="Symbol" pitchFamily="18" charset="2"/>
              </a:rPr>
              <a:t>2</a:t>
            </a:r>
            <a:r>
              <a:rPr lang="en-GB" dirty="0" smtClean="0">
                <a:sym typeface="Symbol" pitchFamily="18" charset="2"/>
              </a:rPr>
              <a:t> </a:t>
            </a:r>
          </a:p>
          <a:p>
            <a:pPr lvl="2" eaLnBrk="1" hangingPunct="1"/>
            <a:r>
              <a:rPr lang="en-GB" dirty="0" smtClean="0">
                <a:sym typeface="Symbol" pitchFamily="18" charset="2"/>
              </a:rPr>
              <a:t>Today in Bi-2212 we have not so far from there</a:t>
            </a:r>
            <a:endParaRPr lang="en-GB" baseline="30000" dirty="0" smtClean="0">
              <a:sym typeface="Symbol" pitchFamily="18" charset="2"/>
            </a:endParaRPr>
          </a:p>
          <a:p>
            <a:pPr lvl="1" eaLnBrk="1" hangingPunct="1"/>
            <a:endParaRPr lang="en-GB" dirty="0" smtClean="0">
              <a:sym typeface="Symbol" pitchFamily="18" charset="2"/>
            </a:endParaRPr>
          </a:p>
          <a:p>
            <a:pPr eaLnBrk="1" hangingPunct="1"/>
            <a:endParaRPr lang="en-GB" dirty="0" smtClean="0">
              <a:solidFill>
                <a:srgbClr val="C00000"/>
              </a:solidFill>
              <a:sym typeface="Symbol" pitchFamily="18" charset="2"/>
            </a:endParaRPr>
          </a:p>
        </p:txBody>
      </p:sp>
      <p:sp>
        <p:nvSpPr>
          <p:cNvPr id="9" name="TextBox 8"/>
          <p:cNvSpPr txBox="1"/>
          <p:nvPr/>
        </p:nvSpPr>
        <p:spPr>
          <a:xfrm>
            <a:off x="491320" y="6147030"/>
            <a:ext cx="8434316" cy="307777"/>
          </a:xfrm>
          <a:prstGeom prst="rect">
            <a:avLst/>
          </a:prstGeom>
          <a:noFill/>
        </p:spPr>
        <p:txBody>
          <a:bodyPr wrap="square" rtlCol="0">
            <a:spAutoFit/>
          </a:bodyPr>
          <a:lstStyle/>
          <a:p>
            <a:pPr algn="ctr"/>
            <a:r>
              <a:rPr lang="fr-CH" sz="1400" dirty="0" smtClean="0"/>
              <a:t>Engineering </a:t>
            </a:r>
            <a:r>
              <a:rPr lang="fr-CH" sz="1400" dirty="0" err="1" smtClean="0"/>
              <a:t>current</a:t>
            </a:r>
            <a:r>
              <a:rPr lang="fr-CH" sz="1400" dirty="0" smtClean="0"/>
              <a:t> </a:t>
            </a:r>
            <a:r>
              <a:rPr lang="fr-CH" sz="1400" dirty="0" err="1" smtClean="0"/>
              <a:t>density</a:t>
            </a:r>
            <a:r>
              <a:rPr lang="fr-CH" sz="1400" dirty="0" smtClean="0"/>
              <a:t> versus </a:t>
            </a:r>
            <a:r>
              <a:rPr lang="fr-CH" sz="1400" dirty="0" err="1" smtClean="0"/>
              <a:t>field</a:t>
            </a:r>
            <a:r>
              <a:rPr lang="fr-CH" sz="1400" dirty="0" smtClean="0"/>
              <a:t> for Nb-Ti and Nb</a:t>
            </a:r>
            <a:r>
              <a:rPr lang="fr-CH" sz="1400" baseline="-25000" dirty="0" smtClean="0"/>
              <a:t>3</a:t>
            </a:r>
            <a:r>
              <a:rPr lang="fr-CH" sz="1400" dirty="0" smtClean="0"/>
              <a:t>Sn (</a:t>
            </a:r>
            <a:r>
              <a:rPr lang="fr-CH" sz="1400" dirty="0" err="1" smtClean="0"/>
              <a:t>lines</a:t>
            </a:r>
            <a:r>
              <a:rPr lang="fr-CH" sz="1400" dirty="0" smtClean="0"/>
              <a:t>) and </a:t>
            </a:r>
            <a:r>
              <a:rPr lang="fr-CH" sz="1400" dirty="0" err="1" smtClean="0"/>
              <a:t>operational</a:t>
            </a:r>
            <a:r>
              <a:rPr lang="fr-CH" sz="1400" dirty="0" smtClean="0"/>
              <a:t> </a:t>
            </a:r>
            <a:r>
              <a:rPr lang="fr-CH" sz="1400" dirty="0" err="1" smtClean="0"/>
              <a:t>current</a:t>
            </a:r>
            <a:r>
              <a:rPr lang="fr-CH" sz="1400" dirty="0" smtClean="0"/>
              <a:t> (markers)</a:t>
            </a:r>
            <a:endParaRPr lang="en-US" sz="1400" dirty="0"/>
          </a:p>
        </p:txBody>
      </p:sp>
      <p:pic>
        <p:nvPicPr>
          <p:cNvPr id="7" name="Picture 2"/>
          <p:cNvPicPr>
            <a:picLocks noChangeAspect="1" noChangeArrowheads="1"/>
          </p:cNvPicPr>
          <p:nvPr/>
        </p:nvPicPr>
        <p:blipFill>
          <a:blip r:embed="rId2" cstate="print"/>
          <a:srcRect/>
          <a:stretch>
            <a:fillRect/>
          </a:stretch>
        </p:blipFill>
        <p:spPr bwMode="auto">
          <a:xfrm>
            <a:off x="2574602" y="3613382"/>
            <a:ext cx="4568780" cy="2520000"/>
          </a:xfrm>
          <a:prstGeom prst="rect">
            <a:avLst/>
          </a:prstGeom>
          <a:noFill/>
          <a:ln w="9525">
            <a:noFill/>
            <a:miter lim="800000"/>
            <a:headEnd/>
            <a:tailEnd/>
          </a:ln>
          <a:effectLst/>
        </p:spPr>
      </p:pic>
    </p:spTree>
    <p:extLst>
      <p:ext uri="{BB962C8B-B14F-4D97-AF65-F5344CB8AC3E}">
        <p14:creationId xmlns:p14="http://schemas.microsoft.com/office/powerpoint/2010/main" val="59252331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33</a:t>
            </a:fld>
            <a:endParaRPr lang="en-US" dirty="0" smtClean="0"/>
          </a:p>
        </p:txBody>
      </p:sp>
      <p:sp>
        <p:nvSpPr>
          <p:cNvPr id="13315" name="Rectangle 2"/>
          <p:cNvSpPr>
            <a:spLocks noGrp="1" noChangeArrowheads="1"/>
          </p:cNvSpPr>
          <p:nvPr>
            <p:ph type="title"/>
          </p:nvPr>
        </p:nvSpPr>
        <p:spPr/>
        <p:txBody>
          <a:bodyPr/>
          <a:lstStyle/>
          <a:p>
            <a:pPr eaLnBrk="1" hangingPunct="1"/>
            <a:r>
              <a:rPr lang="fr-CH" dirty="0">
                <a:solidFill>
                  <a:schemeClr val="bg1"/>
                </a:solidFill>
                <a:sym typeface="Symbol" pitchFamily="18" charset="2"/>
              </a:rPr>
              <a:t>THE LHC TUNNEL IN THE 30’s:</a:t>
            </a:r>
            <a:br>
              <a:rPr lang="fr-CH" dirty="0">
                <a:solidFill>
                  <a:schemeClr val="bg1"/>
                </a:solidFill>
                <a:sym typeface="Symbol" pitchFamily="18" charset="2"/>
              </a:rPr>
            </a:br>
            <a:r>
              <a:rPr lang="fr-CH" dirty="0" smtClean="0">
                <a:solidFill>
                  <a:schemeClr val="bg1"/>
                </a:solidFill>
                <a:sym typeface="Symbol" pitchFamily="18" charset="2"/>
              </a:rPr>
              <a:t>WHAT IS CLOSE AND WHAT IS FAR</a:t>
            </a:r>
            <a:endParaRPr lang="en-US" dirty="0" smtClean="0">
              <a:solidFill>
                <a:schemeClr val="bg1"/>
              </a:solidFill>
              <a:sym typeface="Symbol" pitchFamily="18" charset="2"/>
            </a:endParaRPr>
          </a:p>
        </p:txBody>
      </p:sp>
      <p:sp>
        <p:nvSpPr>
          <p:cNvPr id="10" name="Rectangle 3"/>
          <p:cNvSpPr txBox="1">
            <a:spLocks noChangeArrowheads="1"/>
          </p:cNvSpPr>
          <p:nvPr/>
        </p:nvSpPr>
        <p:spPr bwMode="auto">
          <a:xfrm>
            <a:off x="255206" y="1213635"/>
            <a:ext cx="8677275" cy="5240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SzPct val="65000"/>
              <a:buBlip>
                <a:blip r:embed="rId2"/>
              </a:buBlip>
              <a:defRPr/>
            </a:pPr>
            <a:r>
              <a:rPr lang="en-GB" kern="0" dirty="0" smtClean="0">
                <a:sym typeface="Symbol" pitchFamily="18" charset="2"/>
              </a:rPr>
              <a:t>HTS opens the way to higher and higher fields</a:t>
            </a:r>
          </a:p>
          <a:p>
            <a:pPr marL="800100" lvl="1" indent="-342900">
              <a:spcBef>
                <a:spcPct val="20000"/>
              </a:spcBef>
              <a:buSzPct val="65000"/>
              <a:buBlip>
                <a:blip r:embed="rId2"/>
              </a:buBlip>
              <a:defRPr/>
            </a:pPr>
            <a:r>
              <a:rPr lang="en-GB" sz="2000" kern="0" dirty="0" smtClean="0">
                <a:sym typeface="Symbol" pitchFamily="18" charset="2"/>
              </a:rPr>
              <a:t>Used to build solenoids, proved to work in the 20-30 T range</a:t>
            </a:r>
            <a:endParaRPr lang="en-GB" sz="2000" kern="0" dirty="0">
              <a:sym typeface="Symbol" pitchFamily="18" charset="2"/>
            </a:endParaRPr>
          </a:p>
        </p:txBody>
      </p:sp>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572" y="2060811"/>
            <a:ext cx="5759355" cy="4121623"/>
          </a:xfrm>
          <a:prstGeom prst="rect">
            <a:avLst/>
          </a:prstGeom>
          <a:noFill/>
          <a:ln>
            <a:noFill/>
          </a:ln>
        </p:spPr>
      </p:pic>
      <p:sp>
        <p:nvSpPr>
          <p:cNvPr id="7" name="TextBox 8"/>
          <p:cNvSpPr txBox="1"/>
          <p:nvPr/>
        </p:nvSpPr>
        <p:spPr>
          <a:xfrm>
            <a:off x="491320" y="6133382"/>
            <a:ext cx="8434316" cy="307777"/>
          </a:xfrm>
          <a:prstGeom prst="rect">
            <a:avLst/>
          </a:prstGeom>
          <a:noFill/>
        </p:spPr>
        <p:txBody>
          <a:bodyPr wrap="square" rtlCol="0">
            <a:spAutoFit/>
          </a:bodyPr>
          <a:lstStyle/>
          <a:p>
            <a:pPr algn="ctr"/>
            <a:r>
              <a:rPr lang="fr-CH" sz="1400" dirty="0" err="1" smtClean="0"/>
              <a:t>Current</a:t>
            </a:r>
            <a:r>
              <a:rPr lang="fr-CH" sz="1400" dirty="0" smtClean="0"/>
              <a:t> </a:t>
            </a:r>
            <a:r>
              <a:rPr lang="fr-CH" sz="1400" dirty="0" err="1" smtClean="0"/>
              <a:t>density</a:t>
            </a:r>
            <a:r>
              <a:rPr lang="fr-CH" sz="1400" dirty="0" smtClean="0"/>
              <a:t> versus </a:t>
            </a:r>
            <a:r>
              <a:rPr lang="fr-CH" sz="1400" dirty="0" err="1" smtClean="0"/>
              <a:t>field</a:t>
            </a:r>
            <a:r>
              <a:rPr lang="fr-CH" sz="1400" dirty="0" smtClean="0"/>
              <a:t> for </a:t>
            </a:r>
            <a:r>
              <a:rPr lang="fr-CH" sz="1400" dirty="0" err="1" smtClean="0"/>
              <a:t>several</a:t>
            </a:r>
            <a:r>
              <a:rPr lang="fr-CH" sz="1400" dirty="0" smtClean="0"/>
              <a:t> </a:t>
            </a:r>
            <a:r>
              <a:rPr lang="fr-CH" sz="1400" dirty="0" err="1" smtClean="0"/>
              <a:t>superconductors</a:t>
            </a:r>
            <a:r>
              <a:rPr lang="fr-CH" sz="1400" dirty="0" smtClean="0"/>
              <a:t> </a:t>
            </a:r>
            <a:r>
              <a:rPr lang="fr-CH" sz="1400" dirty="0" smtClean="0">
                <a:solidFill>
                  <a:srgbClr val="009900"/>
                </a:solidFill>
              </a:rPr>
              <a:t>[</a:t>
            </a:r>
            <a:r>
              <a:rPr lang="fr-CH" sz="1400" dirty="0" err="1" smtClean="0">
                <a:solidFill>
                  <a:srgbClr val="009900"/>
                </a:solidFill>
              </a:rPr>
              <a:t>from</a:t>
            </a:r>
            <a:r>
              <a:rPr lang="fr-CH" sz="1400" dirty="0" smtClean="0">
                <a:solidFill>
                  <a:srgbClr val="009900"/>
                </a:solidFill>
              </a:rPr>
              <a:t> P. J. Lee NHMFL </a:t>
            </a:r>
            <a:r>
              <a:rPr lang="fr-CH" sz="1400" dirty="0" err="1" smtClean="0">
                <a:solidFill>
                  <a:srgbClr val="009900"/>
                </a:solidFill>
              </a:rPr>
              <a:t>database</a:t>
            </a:r>
            <a:r>
              <a:rPr lang="fr-CH" sz="1400" dirty="0" smtClean="0">
                <a:solidFill>
                  <a:srgbClr val="009900"/>
                </a:solidFill>
              </a:rPr>
              <a:t>]</a:t>
            </a:r>
            <a:endParaRPr lang="en-US" sz="1400" dirty="0">
              <a:solidFill>
                <a:srgbClr val="009900"/>
              </a:solidFill>
            </a:endParaRPr>
          </a:p>
        </p:txBody>
      </p:sp>
    </p:spTree>
    <p:extLst>
      <p:ext uri="{BB962C8B-B14F-4D97-AF65-F5344CB8AC3E}">
        <p14:creationId xmlns:p14="http://schemas.microsoft.com/office/powerpoint/2010/main" val="196021019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a:t>The 30’s: High Energy LHC - </a:t>
            </a:r>
            <a:fld id="{5B0F2CE2-42CD-4A74-A04F-1839686887D0}" type="slidenum">
              <a:rPr lang="en-US" smtClean="0"/>
              <a:pPr>
                <a:defRPr/>
              </a:pPr>
              <a:t>34</a:t>
            </a:fld>
            <a:endParaRPr lang="en-US" dirty="0" smtClean="0"/>
          </a:p>
        </p:txBody>
      </p:sp>
      <p:sp>
        <p:nvSpPr>
          <p:cNvPr id="13315" name="Rectangle 2"/>
          <p:cNvSpPr>
            <a:spLocks noGrp="1" noChangeArrowheads="1"/>
          </p:cNvSpPr>
          <p:nvPr>
            <p:ph type="title"/>
          </p:nvPr>
        </p:nvSpPr>
        <p:spPr/>
        <p:txBody>
          <a:bodyPr/>
          <a:lstStyle/>
          <a:p>
            <a:pPr eaLnBrk="1" hangingPunct="1"/>
            <a:r>
              <a:rPr lang="fr-CH" dirty="0">
                <a:solidFill>
                  <a:schemeClr val="bg1"/>
                </a:solidFill>
                <a:sym typeface="Symbol" pitchFamily="18" charset="2"/>
              </a:rPr>
              <a:t>THE LHC TUNNEL IN THE 30’s:</a:t>
            </a:r>
            <a:br>
              <a:rPr lang="fr-CH" dirty="0">
                <a:solidFill>
                  <a:schemeClr val="bg1"/>
                </a:solidFill>
                <a:sym typeface="Symbol" pitchFamily="18" charset="2"/>
              </a:rPr>
            </a:br>
            <a:r>
              <a:rPr lang="fr-CH" dirty="0" smtClean="0">
                <a:solidFill>
                  <a:schemeClr val="bg1"/>
                </a:solidFill>
                <a:sym typeface="Symbol" pitchFamily="18" charset="2"/>
              </a:rPr>
              <a:t>DIPOLE PARAMETERS</a:t>
            </a:r>
            <a:endParaRPr lang="en-US" dirty="0" smtClean="0">
              <a:solidFill>
                <a:schemeClr val="bg1"/>
              </a:solidFill>
              <a:sym typeface="Symbol" pitchFamily="18" charset="2"/>
            </a:endParaRPr>
          </a:p>
        </p:txBody>
      </p:sp>
      <p:sp>
        <p:nvSpPr>
          <p:cNvPr id="10" name="Rectangle 3"/>
          <p:cNvSpPr txBox="1">
            <a:spLocks noChangeArrowheads="1"/>
          </p:cNvSpPr>
          <p:nvPr/>
        </p:nvSpPr>
        <p:spPr bwMode="auto">
          <a:xfrm>
            <a:off x="255206" y="1213635"/>
            <a:ext cx="8677275" cy="5240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65000"/>
              <a:buFontTx/>
              <a:buBlip>
                <a:blip r:embed="rId2"/>
              </a:buBlip>
              <a:tabLst/>
              <a:defRPr/>
            </a:pPr>
            <a:r>
              <a:rPr kumimoji="0" lang="en-GB" sz="2400" b="0" i="0" u="none" strike="noStrike" kern="0" cap="none" spc="0" normalizeH="0" baseline="0" noProof="0" dirty="0" smtClean="0">
                <a:ln>
                  <a:noFill/>
                </a:ln>
                <a:solidFill>
                  <a:srgbClr val="C00000"/>
                </a:solidFill>
                <a:effectLst/>
                <a:uLnTx/>
                <a:uFillTx/>
                <a:latin typeface="+mn-lt"/>
                <a:ea typeface="+mn-ea"/>
                <a:cs typeface="+mn-cs"/>
                <a:sym typeface="Symbol" pitchFamily="18" charset="2"/>
              </a:rPr>
              <a:t>Design is driven by the cost </a:t>
            </a:r>
            <a:r>
              <a:rPr kumimoji="0" lang="en-GB" sz="2400" b="0" i="0" u="none" strike="noStrike" kern="0" cap="none" spc="0" normalizeH="0" baseline="0" noProof="0" dirty="0" smtClean="0">
                <a:ln>
                  <a:noFill/>
                </a:ln>
                <a:effectLst/>
                <a:uLnTx/>
                <a:uFillTx/>
                <a:latin typeface="+mn-lt"/>
                <a:ea typeface="+mn-ea"/>
                <a:cs typeface="+mn-cs"/>
                <a:sym typeface="Symbol" pitchFamily="18" charset="2"/>
              </a:rPr>
              <a:t>– grade as much as possible</a:t>
            </a:r>
          </a:p>
          <a:p>
            <a:pPr marL="800100" lvl="1" indent="-342900">
              <a:spcBef>
                <a:spcPct val="20000"/>
              </a:spcBef>
              <a:buSzPct val="65000"/>
              <a:buFontTx/>
              <a:buBlip>
                <a:blip r:embed="rId2"/>
              </a:buBlip>
              <a:defRPr/>
            </a:pPr>
            <a:r>
              <a:rPr lang="fr-CH" kern="0" noProof="0" dirty="0" smtClean="0">
                <a:latin typeface="+mn-lt"/>
                <a:ea typeface="+mn-ea"/>
                <a:cs typeface="+mn-cs"/>
                <a:sym typeface="Symbol" pitchFamily="18" charset="2"/>
              </a:rPr>
              <a:t>Initial </a:t>
            </a:r>
            <a:r>
              <a:rPr lang="fr-CH" kern="0" noProof="0" dirty="0" err="1" smtClean="0">
                <a:latin typeface="+mn-lt"/>
                <a:ea typeface="+mn-ea"/>
                <a:cs typeface="+mn-cs"/>
                <a:sym typeface="Symbol" pitchFamily="18" charset="2"/>
              </a:rPr>
              <a:t>study</a:t>
            </a:r>
            <a:r>
              <a:rPr lang="fr-CH" kern="0" noProof="0" dirty="0" smtClean="0">
                <a:latin typeface="+mn-lt"/>
                <a:ea typeface="+mn-ea"/>
                <a:cs typeface="+mn-cs"/>
                <a:sym typeface="Symbol" pitchFamily="18" charset="2"/>
              </a:rPr>
              <a:t> made for 20 T, cases 15-16 T </a:t>
            </a:r>
            <a:r>
              <a:rPr lang="fr-CH" kern="0" noProof="0" dirty="0" err="1" smtClean="0">
                <a:latin typeface="+mn-lt"/>
                <a:ea typeface="+mn-ea"/>
                <a:cs typeface="+mn-cs"/>
                <a:sym typeface="Symbol" pitchFamily="18" charset="2"/>
              </a:rPr>
              <a:t>under</a:t>
            </a:r>
            <a:r>
              <a:rPr lang="fr-CH" kern="0" noProof="0" dirty="0" smtClean="0">
                <a:latin typeface="+mn-lt"/>
                <a:ea typeface="+mn-ea"/>
                <a:cs typeface="+mn-cs"/>
                <a:sym typeface="Symbol" pitchFamily="18" charset="2"/>
              </a:rPr>
              <a:t> </a:t>
            </a:r>
            <a:r>
              <a:rPr lang="fr-CH" kern="0" noProof="0" dirty="0" err="1" smtClean="0">
                <a:latin typeface="+mn-lt"/>
                <a:ea typeface="+mn-ea"/>
                <a:cs typeface="+mn-cs"/>
                <a:sym typeface="Symbol" pitchFamily="18" charset="2"/>
              </a:rPr>
              <a:t>study</a:t>
            </a:r>
            <a:endParaRPr lang="fr-CH" kern="0" noProof="0" dirty="0" smtClean="0">
              <a:latin typeface="+mn-lt"/>
              <a:ea typeface="+mn-ea"/>
              <a:cs typeface="+mn-cs"/>
              <a:sym typeface="Symbol" pitchFamily="18" charset="2"/>
            </a:endParaRPr>
          </a:p>
          <a:p>
            <a:pPr marL="800100" lvl="1" indent="-342900">
              <a:spcBef>
                <a:spcPct val="20000"/>
              </a:spcBef>
              <a:buSzPct val="65000"/>
              <a:buFontTx/>
              <a:buBlip>
                <a:blip r:embed="rId2"/>
              </a:buBlip>
              <a:defRPr/>
            </a:pPr>
            <a:r>
              <a:rPr lang="fr-CH" kern="0" noProof="0" dirty="0" smtClean="0">
                <a:latin typeface="+mn-lt"/>
                <a:ea typeface="+mn-ea"/>
                <a:cs typeface="+mn-cs"/>
                <a:sym typeface="Symbol" pitchFamily="18" charset="2"/>
              </a:rPr>
              <a:t>One </a:t>
            </a:r>
            <a:r>
              <a:rPr lang="fr-CH" kern="0" noProof="0" dirty="0" err="1" smtClean="0">
                <a:latin typeface="+mn-lt"/>
                <a:ea typeface="+mn-ea"/>
                <a:cs typeface="+mn-cs"/>
                <a:sym typeface="Symbol" pitchFamily="18" charset="2"/>
              </a:rPr>
              <a:t>critical</a:t>
            </a:r>
            <a:r>
              <a:rPr lang="fr-CH" kern="0" noProof="0" dirty="0" smtClean="0">
                <a:latin typeface="+mn-lt"/>
                <a:ea typeface="+mn-ea"/>
                <a:cs typeface="+mn-cs"/>
                <a:sym typeface="Symbol" pitchFamily="18" charset="2"/>
              </a:rPr>
              <a:t> </a:t>
            </a:r>
            <a:r>
              <a:rPr lang="fr-CH" kern="0" noProof="0" dirty="0" err="1" smtClean="0">
                <a:latin typeface="+mn-lt"/>
                <a:ea typeface="+mn-ea"/>
                <a:cs typeface="+mn-cs"/>
                <a:sym typeface="Symbol" pitchFamily="18" charset="2"/>
              </a:rPr>
              <a:t>parameter</a:t>
            </a:r>
            <a:r>
              <a:rPr lang="fr-CH" kern="0" noProof="0" dirty="0" smtClean="0">
                <a:latin typeface="+mn-lt"/>
                <a:ea typeface="+mn-ea"/>
                <a:cs typeface="+mn-cs"/>
                <a:sym typeface="Symbol" pitchFamily="18" charset="2"/>
              </a:rPr>
              <a:t>: how </a:t>
            </a:r>
            <a:r>
              <a:rPr lang="fr-CH" kern="0" noProof="0" dirty="0" err="1" smtClean="0">
                <a:latin typeface="+mn-lt"/>
                <a:ea typeface="+mn-ea"/>
                <a:cs typeface="+mn-cs"/>
                <a:sym typeface="Symbol" pitchFamily="18" charset="2"/>
              </a:rPr>
              <a:t>much</a:t>
            </a:r>
            <a:r>
              <a:rPr lang="fr-CH" kern="0" noProof="0" dirty="0" smtClean="0">
                <a:latin typeface="+mn-lt"/>
                <a:ea typeface="+mn-ea"/>
                <a:cs typeface="+mn-cs"/>
                <a:sym typeface="Symbol" pitchFamily="18" charset="2"/>
              </a:rPr>
              <a:t> </a:t>
            </a:r>
            <a:r>
              <a:rPr lang="fr-CH" kern="0" noProof="0" dirty="0" err="1" smtClean="0">
                <a:latin typeface="+mn-lt"/>
                <a:ea typeface="+mn-ea"/>
                <a:cs typeface="+mn-cs"/>
                <a:sym typeface="Symbol" pitchFamily="18" charset="2"/>
              </a:rPr>
              <a:t>margin</a:t>
            </a:r>
            <a:r>
              <a:rPr lang="fr-CH" kern="0" noProof="0" dirty="0" smtClean="0">
                <a:latin typeface="+mn-lt"/>
                <a:ea typeface="+mn-ea"/>
                <a:cs typeface="+mn-cs"/>
                <a:sym typeface="Symbol" pitchFamily="18" charset="2"/>
              </a:rPr>
              <a:t>?</a:t>
            </a:r>
          </a:p>
          <a:p>
            <a:pPr marL="1257300" lvl="2" indent="-342900">
              <a:spcBef>
                <a:spcPct val="20000"/>
              </a:spcBef>
              <a:buSzPct val="65000"/>
              <a:buFontTx/>
              <a:buBlip>
                <a:blip r:embed="rId2"/>
              </a:buBlip>
              <a:defRPr/>
            </a:pPr>
            <a:r>
              <a:rPr lang="fr-CH" sz="2000" kern="0" dirty="0" err="1" smtClean="0">
                <a:latin typeface="+mn-lt"/>
                <a:ea typeface="+mn-ea"/>
                <a:cs typeface="+mn-cs"/>
                <a:sym typeface="Symbol" pitchFamily="18" charset="2"/>
              </a:rPr>
              <a:t>Using</a:t>
            </a:r>
            <a:r>
              <a:rPr lang="fr-CH" sz="2000" kern="0" dirty="0" smtClean="0">
                <a:latin typeface="+mn-lt"/>
                <a:ea typeface="+mn-ea"/>
                <a:cs typeface="+mn-cs"/>
                <a:sym typeface="Symbol" pitchFamily="18" charset="2"/>
              </a:rPr>
              <a:t> 80% </a:t>
            </a:r>
            <a:r>
              <a:rPr lang="fr-CH" sz="2000" kern="0" dirty="0" err="1" smtClean="0">
                <a:latin typeface="+mn-lt"/>
                <a:ea typeface="+mn-ea"/>
                <a:cs typeface="+mn-cs"/>
                <a:sym typeface="Symbol" pitchFamily="18" charset="2"/>
              </a:rPr>
              <a:t>rule</a:t>
            </a:r>
            <a:r>
              <a:rPr lang="fr-CH" sz="2000" kern="0" dirty="0" smtClean="0">
                <a:latin typeface="+mn-lt"/>
                <a:ea typeface="+mn-ea"/>
                <a:cs typeface="+mn-cs"/>
                <a:sym typeface="Symbol" pitchFamily="18" charset="2"/>
              </a:rPr>
              <a:t>, </a:t>
            </a:r>
            <a:r>
              <a:rPr lang="fr-CH" sz="2000" kern="0" dirty="0" err="1" smtClean="0">
                <a:latin typeface="+mn-lt"/>
                <a:ea typeface="+mn-ea"/>
                <a:cs typeface="+mn-cs"/>
                <a:sym typeface="Symbol" pitchFamily="18" charset="2"/>
              </a:rPr>
              <a:t>we</a:t>
            </a:r>
            <a:r>
              <a:rPr lang="fr-CH" sz="2000" kern="0" dirty="0" smtClean="0">
                <a:latin typeface="+mn-lt"/>
                <a:ea typeface="+mn-ea"/>
                <a:cs typeface="+mn-cs"/>
                <a:sym typeface="Symbol" pitchFamily="18" charset="2"/>
              </a:rPr>
              <a:t> </a:t>
            </a:r>
            <a:r>
              <a:rPr lang="fr-CH" sz="2000" kern="0" dirty="0" err="1" smtClean="0">
                <a:latin typeface="+mn-lt"/>
                <a:ea typeface="+mn-ea"/>
                <a:cs typeface="+mn-cs"/>
                <a:sym typeface="Symbol" pitchFamily="18" charset="2"/>
              </a:rPr>
              <a:t>should</a:t>
            </a:r>
            <a:r>
              <a:rPr lang="fr-CH" sz="2000" kern="0" dirty="0" smtClean="0">
                <a:latin typeface="+mn-lt"/>
                <a:ea typeface="+mn-ea"/>
                <a:cs typeface="+mn-cs"/>
                <a:sym typeface="Symbol" pitchFamily="18" charset="2"/>
              </a:rPr>
              <a:t> design for 25 T – 5 T </a:t>
            </a:r>
            <a:r>
              <a:rPr lang="fr-CH" sz="2000" kern="0" dirty="0" err="1" smtClean="0">
                <a:latin typeface="+mn-lt"/>
                <a:ea typeface="+mn-ea"/>
                <a:cs typeface="+mn-cs"/>
                <a:sym typeface="Symbol" pitchFamily="18" charset="2"/>
              </a:rPr>
              <a:t>margin</a:t>
            </a:r>
            <a:r>
              <a:rPr lang="fr-CH" sz="2000" kern="0" dirty="0" smtClean="0">
                <a:latin typeface="+mn-lt"/>
                <a:ea typeface="+mn-ea"/>
                <a:cs typeface="+mn-cs"/>
                <a:sym typeface="Symbol" pitchFamily="18" charset="2"/>
              </a:rPr>
              <a:t> – </a:t>
            </a:r>
            <a:r>
              <a:rPr lang="fr-CH" sz="2000" kern="0" dirty="0" err="1" smtClean="0">
                <a:latin typeface="+mn-lt"/>
                <a:ea typeface="+mn-ea"/>
                <a:cs typeface="+mn-cs"/>
                <a:sym typeface="Symbol" pitchFamily="18" charset="2"/>
              </a:rPr>
              <a:t>is</a:t>
            </a:r>
            <a:r>
              <a:rPr lang="fr-CH" sz="2000" kern="0" dirty="0" smtClean="0">
                <a:latin typeface="+mn-lt"/>
                <a:ea typeface="+mn-ea"/>
                <a:cs typeface="+mn-cs"/>
                <a:sym typeface="Symbol" pitchFamily="18" charset="2"/>
              </a:rPr>
              <a:t> </a:t>
            </a:r>
            <a:r>
              <a:rPr lang="fr-CH" sz="2000" kern="0" dirty="0" err="1" smtClean="0">
                <a:latin typeface="+mn-lt"/>
                <a:ea typeface="+mn-ea"/>
                <a:cs typeface="+mn-cs"/>
                <a:sym typeface="Symbol" pitchFamily="18" charset="2"/>
              </a:rPr>
              <a:t>it</a:t>
            </a:r>
            <a:r>
              <a:rPr lang="fr-CH" sz="2000" kern="0" dirty="0" smtClean="0">
                <a:latin typeface="+mn-lt"/>
                <a:ea typeface="+mn-ea"/>
                <a:cs typeface="+mn-cs"/>
                <a:sym typeface="Symbol" pitchFamily="18" charset="2"/>
              </a:rPr>
              <a:t> </a:t>
            </a:r>
            <a:r>
              <a:rPr lang="fr-CH" sz="2000" kern="0" dirty="0" err="1" smtClean="0">
                <a:latin typeface="+mn-lt"/>
                <a:ea typeface="+mn-ea"/>
                <a:cs typeface="+mn-cs"/>
                <a:sym typeface="Symbol" pitchFamily="18" charset="2"/>
              </a:rPr>
              <a:t>too</a:t>
            </a:r>
            <a:r>
              <a:rPr lang="fr-CH" sz="2000" kern="0" dirty="0" smtClean="0">
                <a:latin typeface="+mn-lt"/>
                <a:ea typeface="+mn-ea"/>
                <a:cs typeface="+mn-cs"/>
                <a:sym typeface="Symbol" pitchFamily="18" charset="2"/>
              </a:rPr>
              <a:t> </a:t>
            </a:r>
            <a:r>
              <a:rPr lang="fr-CH" sz="2000" kern="0" dirty="0" err="1" smtClean="0">
                <a:latin typeface="+mn-lt"/>
                <a:ea typeface="+mn-ea"/>
                <a:cs typeface="+mn-cs"/>
                <a:sym typeface="Symbol" pitchFamily="18" charset="2"/>
              </a:rPr>
              <a:t>much</a:t>
            </a:r>
            <a:r>
              <a:rPr lang="fr-CH" sz="2000" kern="0" dirty="0" smtClean="0">
                <a:latin typeface="+mn-lt"/>
                <a:ea typeface="+mn-ea"/>
                <a:cs typeface="+mn-cs"/>
                <a:sym typeface="Symbol" pitchFamily="18" charset="2"/>
              </a:rPr>
              <a:t>?</a:t>
            </a:r>
          </a:p>
          <a:p>
            <a:pPr marL="1257300" lvl="2" indent="-342900">
              <a:spcBef>
                <a:spcPct val="20000"/>
              </a:spcBef>
              <a:buSzPct val="65000"/>
              <a:buFontTx/>
              <a:buBlip>
                <a:blip r:embed="rId2"/>
              </a:buBlip>
              <a:defRPr/>
            </a:pPr>
            <a:r>
              <a:rPr lang="fr-CH" sz="2000" kern="0" noProof="0" dirty="0" smtClean="0">
                <a:latin typeface="+mn-lt"/>
                <a:ea typeface="+mn-ea"/>
                <a:cs typeface="+mn-cs"/>
                <a:sym typeface="Symbol" pitchFamily="18" charset="2"/>
              </a:rPr>
              <a:t>LHC </a:t>
            </a:r>
            <a:r>
              <a:rPr lang="fr-CH" sz="2000" kern="0" noProof="0" dirty="0" err="1" smtClean="0">
                <a:latin typeface="+mn-lt"/>
                <a:ea typeface="+mn-ea"/>
                <a:cs typeface="+mn-cs"/>
                <a:sym typeface="Symbol" pitchFamily="18" charset="2"/>
              </a:rPr>
              <a:t>at</a:t>
            </a:r>
            <a:r>
              <a:rPr lang="fr-CH" sz="2000" kern="0" noProof="0" dirty="0" smtClean="0">
                <a:latin typeface="+mn-lt"/>
                <a:ea typeface="+mn-ea"/>
                <a:cs typeface="+mn-cs"/>
                <a:sym typeface="Symbol" pitchFamily="18" charset="2"/>
              </a:rPr>
              <a:t> 6.5 </a:t>
            </a:r>
            <a:r>
              <a:rPr lang="fr-CH" sz="2000" kern="0" noProof="0" dirty="0" err="1" smtClean="0">
                <a:latin typeface="+mn-lt"/>
                <a:ea typeface="+mn-ea"/>
                <a:cs typeface="+mn-cs"/>
                <a:sym typeface="Symbol" pitchFamily="18" charset="2"/>
              </a:rPr>
              <a:t>TeV</a:t>
            </a:r>
            <a:r>
              <a:rPr lang="fr-CH" sz="2000" kern="0" noProof="0" dirty="0" smtClean="0">
                <a:latin typeface="+mn-lt"/>
                <a:ea typeface="+mn-ea"/>
                <a:cs typeface="+mn-cs"/>
                <a:sym typeface="Symbol" pitchFamily="18" charset="2"/>
              </a:rPr>
              <a:t> (80% </a:t>
            </a:r>
            <a:r>
              <a:rPr lang="fr-CH" sz="2000" kern="0" noProof="0" dirty="0" err="1" smtClean="0">
                <a:latin typeface="+mn-lt"/>
                <a:ea typeface="+mn-ea"/>
                <a:cs typeface="+mn-cs"/>
                <a:sym typeface="Symbol" pitchFamily="18" charset="2"/>
              </a:rPr>
              <a:t>rule</a:t>
            </a:r>
            <a:r>
              <a:rPr lang="fr-CH" sz="2000" kern="0" noProof="0" dirty="0" smtClean="0">
                <a:latin typeface="+mn-lt"/>
                <a:ea typeface="+mn-ea"/>
                <a:cs typeface="+mn-cs"/>
                <a:sym typeface="Symbol" pitchFamily="18" charset="2"/>
              </a:rPr>
              <a:t> ) </a:t>
            </a:r>
            <a:r>
              <a:rPr lang="fr-CH" sz="2000" kern="0" noProof="0" dirty="0" err="1" smtClean="0">
                <a:latin typeface="+mn-lt"/>
                <a:ea typeface="+mn-ea"/>
                <a:cs typeface="+mn-cs"/>
                <a:sym typeface="Symbol" pitchFamily="18" charset="2"/>
              </a:rPr>
              <a:t>would</a:t>
            </a:r>
            <a:r>
              <a:rPr lang="fr-CH" sz="2000" kern="0" noProof="0" dirty="0" smtClean="0">
                <a:latin typeface="+mn-lt"/>
                <a:ea typeface="+mn-ea"/>
                <a:cs typeface="+mn-cs"/>
                <a:sym typeface="Symbol" pitchFamily="18" charset="2"/>
              </a:rPr>
              <a:t> have 2 T </a:t>
            </a:r>
            <a:r>
              <a:rPr lang="fr-CH" sz="2000" kern="0" noProof="0" dirty="0" err="1" smtClean="0">
                <a:latin typeface="+mn-lt"/>
                <a:ea typeface="+mn-ea"/>
                <a:cs typeface="+mn-cs"/>
                <a:sym typeface="Symbol" pitchFamily="18" charset="2"/>
              </a:rPr>
              <a:t>margin</a:t>
            </a:r>
            <a:endParaRPr lang="fr-CH" sz="2000" kern="0" noProof="0" dirty="0" smtClean="0">
              <a:latin typeface="+mn-lt"/>
              <a:ea typeface="+mn-ea"/>
              <a:cs typeface="+mn-cs"/>
              <a:sym typeface="Symbol" pitchFamily="18" charset="2"/>
            </a:endParaRPr>
          </a:p>
        </p:txBody>
      </p:sp>
      <p:pic>
        <p:nvPicPr>
          <p:cNvPr id="15" name="Picture 14" descr="20T_iron_v3.JPG"/>
          <p:cNvPicPr>
            <a:picLocks noChangeAspect="1"/>
          </p:cNvPicPr>
          <p:nvPr/>
        </p:nvPicPr>
        <p:blipFill>
          <a:blip r:embed="rId3" cstate="print"/>
          <a:stretch>
            <a:fillRect/>
          </a:stretch>
        </p:blipFill>
        <p:spPr>
          <a:xfrm>
            <a:off x="4774454" y="3589360"/>
            <a:ext cx="2847819" cy="2124319"/>
          </a:xfrm>
          <a:prstGeom prst="rect">
            <a:avLst/>
          </a:prstGeom>
        </p:spPr>
      </p:pic>
      <p:sp>
        <p:nvSpPr>
          <p:cNvPr id="19" name="TextBox 11"/>
          <p:cNvSpPr txBox="1"/>
          <p:nvPr/>
        </p:nvSpPr>
        <p:spPr>
          <a:xfrm>
            <a:off x="523002" y="5921885"/>
            <a:ext cx="8184269" cy="523220"/>
          </a:xfrm>
          <a:prstGeom prst="rect">
            <a:avLst/>
          </a:prstGeom>
          <a:noFill/>
        </p:spPr>
        <p:txBody>
          <a:bodyPr wrap="square" rtlCol="0">
            <a:spAutoFit/>
          </a:bodyPr>
          <a:lstStyle/>
          <a:p>
            <a:pPr marL="0" lvl="1" algn="ctr"/>
            <a:r>
              <a:rPr lang="fr-CH" sz="1400" dirty="0" err="1" smtClean="0"/>
              <a:t>Coil</a:t>
            </a:r>
            <a:r>
              <a:rPr lang="fr-CH" sz="1400" dirty="0" smtClean="0"/>
              <a:t> </a:t>
            </a:r>
            <a:r>
              <a:rPr lang="fr-CH" sz="1400" dirty="0" err="1" smtClean="0"/>
              <a:t>grading</a:t>
            </a:r>
            <a:r>
              <a:rPr lang="fr-CH" sz="1400" dirty="0" smtClean="0"/>
              <a:t> (one quarter of </a:t>
            </a:r>
            <a:r>
              <a:rPr lang="fr-CH" sz="1400" dirty="0" err="1" smtClean="0"/>
              <a:t>coil</a:t>
            </a:r>
            <a:r>
              <a:rPr lang="fr-CH" sz="1400" dirty="0" smtClean="0"/>
              <a:t> </a:t>
            </a:r>
            <a:r>
              <a:rPr lang="fr-CH" sz="1400" dirty="0" err="1" smtClean="0"/>
              <a:t>shown</a:t>
            </a:r>
            <a:r>
              <a:rPr lang="fr-CH" sz="1400" dirty="0" smtClean="0"/>
              <a:t>) and sketch of double aperture (</a:t>
            </a:r>
            <a:r>
              <a:rPr lang="fr-CH" sz="1400" dirty="0" err="1" smtClean="0"/>
              <a:t>coils</a:t>
            </a:r>
            <a:r>
              <a:rPr lang="fr-CH" sz="1400" dirty="0" smtClean="0"/>
              <a:t> in </a:t>
            </a:r>
            <a:r>
              <a:rPr lang="fr-CH" sz="1400" dirty="0" err="1" smtClean="0"/>
              <a:t>blue</a:t>
            </a:r>
            <a:r>
              <a:rPr lang="fr-CH" sz="1400" dirty="0" smtClean="0"/>
              <a:t>)</a:t>
            </a:r>
          </a:p>
          <a:p>
            <a:pPr marL="0" lvl="1" algn="ctr"/>
            <a:r>
              <a:rPr lang="en-GB" sz="1400" dirty="0" smtClean="0">
                <a:solidFill>
                  <a:srgbClr val="009900"/>
                </a:solidFill>
                <a:sym typeface="Symbol" pitchFamily="18" charset="2"/>
              </a:rPr>
              <a:t>[E. </a:t>
            </a:r>
            <a:r>
              <a:rPr lang="en-GB" sz="1400" dirty="0" err="1" smtClean="0">
                <a:solidFill>
                  <a:srgbClr val="009900"/>
                </a:solidFill>
                <a:sym typeface="Symbol" pitchFamily="18" charset="2"/>
              </a:rPr>
              <a:t>Todesco</a:t>
            </a:r>
            <a:r>
              <a:rPr lang="en-GB" sz="1400" dirty="0" smtClean="0">
                <a:solidFill>
                  <a:srgbClr val="009900"/>
                </a:solidFill>
                <a:sym typeface="Symbol" pitchFamily="18" charset="2"/>
              </a:rPr>
              <a:t>, L. </a:t>
            </a:r>
            <a:r>
              <a:rPr lang="en-GB" sz="1400" dirty="0" err="1" smtClean="0">
                <a:solidFill>
                  <a:srgbClr val="009900"/>
                </a:solidFill>
                <a:sym typeface="Symbol" pitchFamily="18" charset="2"/>
              </a:rPr>
              <a:t>Bottura</a:t>
            </a:r>
            <a:r>
              <a:rPr lang="en-GB" sz="1400" dirty="0" smtClean="0">
                <a:solidFill>
                  <a:srgbClr val="009900"/>
                </a:solidFill>
                <a:sym typeface="Symbol" pitchFamily="18" charset="2"/>
              </a:rPr>
              <a:t>, G. de </a:t>
            </a:r>
            <a:r>
              <a:rPr lang="en-GB" sz="1400" dirty="0" err="1" smtClean="0">
                <a:solidFill>
                  <a:srgbClr val="009900"/>
                </a:solidFill>
                <a:sym typeface="Symbol" pitchFamily="18" charset="2"/>
              </a:rPr>
              <a:t>Rijk</a:t>
            </a:r>
            <a:r>
              <a:rPr lang="en-GB" sz="1400" dirty="0" smtClean="0">
                <a:solidFill>
                  <a:srgbClr val="009900"/>
                </a:solidFill>
                <a:sym typeface="Symbol" pitchFamily="18" charset="2"/>
              </a:rPr>
              <a:t>, L. Rossi, IEEE Trans </a:t>
            </a:r>
            <a:r>
              <a:rPr lang="en-GB" sz="1400" dirty="0" err="1" smtClean="0">
                <a:solidFill>
                  <a:srgbClr val="009900"/>
                </a:solidFill>
                <a:sym typeface="Symbol" pitchFamily="18" charset="2"/>
              </a:rPr>
              <a:t>Appl</a:t>
            </a:r>
            <a:r>
              <a:rPr lang="en-GB" sz="1400" dirty="0" smtClean="0">
                <a:solidFill>
                  <a:srgbClr val="009900"/>
                </a:solidFill>
                <a:sym typeface="Symbol" pitchFamily="18" charset="2"/>
              </a:rPr>
              <a:t> </a:t>
            </a:r>
            <a:r>
              <a:rPr lang="en-GB" sz="1400" dirty="0" err="1" smtClean="0">
                <a:solidFill>
                  <a:srgbClr val="009900"/>
                </a:solidFill>
                <a:sym typeface="Symbol" pitchFamily="18" charset="2"/>
              </a:rPr>
              <a:t>Supercond</a:t>
            </a:r>
            <a:r>
              <a:rPr lang="en-GB" sz="1400" dirty="0" smtClean="0">
                <a:solidFill>
                  <a:srgbClr val="009900"/>
                </a:solidFill>
                <a:sym typeface="Symbol" pitchFamily="18" charset="2"/>
              </a:rPr>
              <a:t> (2014) in press] </a:t>
            </a:r>
            <a:r>
              <a:rPr lang="fr-CH" sz="1400" dirty="0" smtClean="0"/>
              <a:t> </a:t>
            </a:r>
            <a:endParaRPr lang="en-US" sz="1400" dirty="0"/>
          </a:p>
        </p:txBody>
      </p:sp>
      <p:pic>
        <p:nvPicPr>
          <p:cNvPr id="9" name="Picture 2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5365" y="3630299"/>
            <a:ext cx="3048397" cy="2332530"/>
          </a:xfrm>
          <a:prstGeom prst="rect">
            <a:avLst/>
          </a:prstGeom>
          <a:noFill/>
          <a:ln>
            <a:noFill/>
          </a:ln>
        </p:spPr>
      </p:pic>
    </p:spTree>
    <p:extLst>
      <p:ext uri="{BB962C8B-B14F-4D97-AF65-F5344CB8AC3E}">
        <p14:creationId xmlns:p14="http://schemas.microsoft.com/office/powerpoint/2010/main" val="393507189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LHC in the 10’s - </a:t>
            </a:r>
            <a:fld id="{72FB2D75-2C44-4E91-AB05-E0A53E136E30}" type="slidenum">
              <a:rPr lang="en-US" smtClean="0"/>
              <a:pPr/>
              <a:t>35</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CONCLUSIONS</a:t>
            </a: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The </a:t>
            </a:r>
            <a:r>
              <a:rPr lang="fr-CH" dirty="0" err="1" smtClean="0">
                <a:sym typeface="Symbol" pitchFamily="18" charset="2"/>
              </a:rPr>
              <a:t>Fathers</a:t>
            </a:r>
            <a:r>
              <a:rPr lang="fr-CH" dirty="0" smtClean="0">
                <a:sym typeface="Symbol" pitchFamily="18" charset="2"/>
              </a:rPr>
              <a:t> of the LHC </a:t>
            </a:r>
            <a:r>
              <a:rPr lang="fr-CH" dirty="0" err="1" smtClean="0">
                <a:sym typeface="Symbol" pitchFamily="18" charset="2"/>
              </a:rPr>
              <a:t>designed</a:t>
            </a:r>
            <a:r>
              <a:rPr lang="fr-CH" dirty="0" smtClean="0">
                <a:sym typeface="Symbol" pitchFamily="18" charset="2"/>
              </a:rPr>
              <a:t> a </a:t>
            </a:r>
            <a:r>
              <a:rPr lang="fr-CH" dirty="0" err="1" smtClean="0">
                <a:sym typeface="Symbol" pitchFamily="18" charset="2"/>
              </a:rPr>
              <a:t>wise</a:t>
            </a:r>
            <a:r>
              <a:rPr lang="fr-CH" dirty="0" smtClean="0">
                <a:sym typeface="Symbol" pitchFamily="18" charset="2"/>
              </a:rPr>
              <a:t> machine </a:t>
            </a:r>
            <a:r>
              <a:rPr lang="fr-CH" dirty="0" err="1" smtClean="0">
                <a:sym typeface="Symbol" pitchFamily="18" charset="2"/>
              </a:rPr>
              <a:t>with</a:t>
            </a:r>
            <a:r>
              <a:rPr lang="fr-CH" dirty="0" smtClean="0">
                <a:sym typeface="Symbol" pitchFamily="18" charset="2"/>
              </a:rPr>
              <a:t> the </a:t>
            </a:r>
            <a:r>
              <a:rPr lang="fr-CH" dirty="0" err="1" smtClean="0">
                <a:solidFill>
                  <a:srgbClr val="C00000"/>
                </a:solidFill>
                <a:sym typeface="Symbol" pitchFamily="18" charset="2"/>
              </a:rPr>
              <a:t>potential</a:t>
            </a:r>
            <a:r>
              <a:rPr lang="fr-CH" dirty="0" smtClean="0">
                <a:solidFill>
                  <a:srgbClr val="C00000"/>
                </a:solidFill>
                <a:sym typeface="Symbol" pitchFamily="18" charset="2"/>
              </a:rPr>
              <a:t> of </a:t>
            </a:r>
            <a:r>
              <a:rPr lang="fr-CH" dirty="0" err="1" smtClean="0">
                <a:solidFill>
                  <a:srgbClr val="C00000"/>
                </a:solidFill>
                <a:sym typeface="Symbol" pitchFamily="18" charset="2"/>
              </a:rPr>
              <a:t>reaching</a:t>
            </a:r>
            <a:r>
              <a:rPr lang="fr-CH" dirty="0" smtClean="0">
                <a:solidFill>
                  <a:srgbClr val="C00000"/>
                </a:solidFill>
                <a:sym typeface="Symbol" pitchFamily="18" charset="2"/>
              </a:rPr>
              <a:t> </a:t>
            </a:r>
            <a:r>
              <a:rPr lang="fr-CH" dirty="0" err="1" smtClean="0">
                <a:solidFill>
                  <a:srgbClr val="C00000"/>
                </a:solidFill>
                <a:sym typeface="Symbol" pitchFamily="18" charset="2"/>
              </a:rPr>
              <a:t>ultimate</a:t>
            </a:r>
            <a:r>
              <a:rPr lang="fr-CH" dirty="0" smtClean="0">
                <a:solidFill>
                  <a:srgbClr val="C00000"/>
                </a:solidFill>
                <a:sym typeface="Symbol" pitchFamily="18" charset="2"/>
              </a:rPr>
              <a:t> performance</a:t>
            </a:r>
          </a:p>
          <a:p>
            <a:pPr lvl="1" eaLnBrk="1" hangingPunct="1"/>
            <a:r>
              <a:rPr lang="fr-CH" dirty="0" err="1" smtClean="0">
                <a:sym typeface="Symbol" pitchFamily="18" charset="2"/>
              </a:rPr>
              <a:t>At</a:t>
            </a:r>
            <a:r>
              <a:rPr lang="fr-CH" dirty="0" smtClean="0">
                <a:sym typeface="Symbol" pitchFamily="18" charset="2"/>
              </a:rPr>
              <a:t> full performance one </a:t>
            </a:r>
            <a:r>
              <a:rPr lang="fr-CH" dirty="0" err="1" smtClean="0">
                <a:sym typeface="Symbol" pitchFamily="18" charset="2"/>
              </a:rPr>
              <a:t>can</a:t>
            </a:r>
            <a:r>
              <a:rPr lang="fr-CH" dirty="0" smtClean="0">
                <a:sym typeface="Symbol" pitchFamily="18" charset="2"/>
              </a:rPr>
              <a:t> </a:t>
            </a:r>
            <a:r>
              <a:rPr lang="fr-CH" dirty="0" err="1" smtClean="0">
                <a:sym typeface="Symbol" pitchFamily="18" charset="2"/>
              </a:rPr>
              <a:t>expect</a:t>
            </a:r>
            <a:r>
              <a:rPr lang="fr-CH" dirty="0" smtClean="0">
                <a:sym typeface="Symbol" pitchFamily="18" charset="2"/>
              </a:rPr>
              <a:t> 60 fb</a:t>
            </a:r>
            <a:r>
              <a:rPr lang="fr-CH" baseline="30000" dirty="0" smtClean="0">
                <a:sym typeface="Symbol" pitchFamily="18" charset="2"/>
              </a:rPr>
              <a:t>-1</a:t>
            </a:r>
            <a:r>
              <a:rPr lang="fr-CH" dirty="0" smtClean="0">
                <a:sym typeface="Symbol" pitchFamily="18" charset="2"/>
              </a:rPr>
              <a:t> per </a:t>
            </a:r>
            <a:r>
              <a:rPr lang="fr-CH" dirty="0" err="1" smtClean="0">
                <a:sym typeface="Symbol" pitchFamily="18" charset="2"/>
              </a:rPr>
              <a:t>year</a:t>
            </a:r>
            <a:r>
              <a:rPr lang="fr-CH" dirty="0" smtClean="0">
                <a:sym typeface="Symbol" pitchFamily="18" charset="2"/>
              </a:rPr>
              <a:t> (four times 2012), and 300 fb</a:t>
            </a:r>
            <a:r>
              <a:rPr lang="fr-CH" baseline="30000" dirty="0" smtClean="0">
                <a:sym typeface="Symbol" pitchFamily="18" charset="2"/>
              </a:rPr>
              <a:t>-1</a:t>
            </a:r>
            <a:r>
              <a:rPr lang="fr-CH" dirty="0" smtClean="0">
                <a:sym typeface="Symbol" pitchFamily="18" charset="2"/>
              </a:rPr>
              <a:t> </a:t>
            </a:r>
            <a:r>
              <a:rPr lang="fr-CH" dirty="0" err="1" smtClean="0">
                <a:sym typeface="Symbol" pitchFamily="18" charset="2"/>
              </a:rPr>
              <a:t>at</a:t>
            </a:r>
            <a:r>
              <a:rPr lang="fr-CH" dirty="0" smtClean="0">
                <a:sym typeface="Symbol" pitchFamily="18" charset="2"/>
              </a:rPr>
              <a:t> the horizon of the 20’s</a:t>
            </a:r>
          </a:p>
          <a:p>
            <a:pPr lvl="2" eaLnBrk="1" hangingPunct="1"/>
            <a:r>
              <a:rPr lang="fr-CH" dirty="0" err="1" smtClean="0">
                <a:sym typeface="Symbol" pitchFamily="18" charset="2"/>
              </a:rPr>
              <a:t>These</a:t>
            </a:r>
            <a:r>
              <a:rPr lang="fr-CH" dirty="0" smtClean="0">
                <a:sym typeface="Symbol" pitchFamily="18" charset="2"/>
              </a:rPr>
              <a:t> </a:t>
            </a:r>
            <a:r>
              <a:rPr lang="fr-CH" dirty="0">
                <a:sym typeface="Symbol" pitchFamily="18" charset="2"/>
              </a:rPr>
              <a:t>300 fb</a:t>
            </a:r>
            <a:r>
              <a:rPr lang="fr-CH" baseline="30000" dirty="0">
                <a:sym typeface="Symbol" pitchFamily="18" charset="2"/>
              </a:rPr>
              <a:t>-1</a:t>
            </a:r>
            <a:r>
              <a:rPr lang="fr-CH" dirty="0">
                <a:sym typeface="Symbol" pitchFamily="18" charset="2"/>
              </a:rPr>
              <a:t> </a:t>
            </a:r>
            <a:r>
              <a:rPr lang="fr-CH" dirty="0" smtClean="0">
                <a:sym typeface="Symbol" pitchFamily="18" charset="2"/>
              </a:rPr>
              <a:t>are the </a:t>
            </a:r>
            <a:r>
              <a:rPr lang="fr-CH" dirty="0" err="1" smtClean="0">
                <a:sym typeface="Symbol" pitchFamily="18" charset="2"/>
              </a:rPr>
              <a:t>lower</a:t>
            </a:r>
            <a:r>
              <a:rPr lang="fr-CH" dirty="0" smtClean="0">
                <a:sym typeface="Symbol" pitchFamily="18" charset="2"/>
              </a:rPr>
              <a:t> </a:t>
            </a:r>
            <a:r>
              <a:rPr lang="fr-CH" dirty="0" err="1" smtClean="0">
                <a:sym typeface="Symbol" pitchFamily="18" charset="2"/>
              </a:rPr>
              <a:t>estimate</a:t>
            </a:r>
            <a:r>
              <a:rPr lang="fr-CH" dirty="0" smtClean="0">
                <a:sym typeface="Symbol" pitchFamily="18" charset="2"/>
              </a:rPr>
              <a:t> for the life of the </a:t>
            </a:r>
            <a:r>
              <a:rPr lang="fr-CH" dirty="0" err="1" smtClean="0">
                <a:sym typeface="Symbol" pitchFamily="18" charset="2"/>
              </a:rPr>
              <a:t>inner</a:t>
            </a:r>
            <a:r>
              <a:rPr lang="fr-CH" dirty="0" smtClean="0">
                <a:sym typeface="Symbol" pitchFamily="18" charset="2"/>
              </a:rPr>
              <a:t> triplet </a:t>
            </a:r>
            <a:r>
              <a:rPr lang="fr-CH" dirty="0" err="1" smtClean="0">
                <a:sym typeface="Symbol" pitchFamily="18" charset="2"/>
              </a:rPr>
              <a:t>magnets</a:t>
            </a:r>
            <a:endParaRPr lang="fr-CH" dirty="0" smtClean="0">
              <a:sym typeface="Symbol" pitchFamily="18" charset="2"/>
            </a:endParaRPr>
          </a:p>
          <a:p>
            <a:pPr eaLnBrk="1" hangingPunct="1"/>
            <a:r>
              <a:rPr lang="fr-CH" dirty="0" smtClean="0">
                <a:sym typeface="Symbol" pitchFamily="18" charset="2"/>
              </a:rPr>
              <a:t>The </a:t>
            </a:r>
            <a:r>
              <a:rPr lang="fr-CH" dirty="0" smtClean="0">
                <a:solidFill>
                  <a:srgbClr val="C00000"/>
                </a:solidFill>
                <a:sym typeface="Symbol" pitchFamily="18" charset="2"/>
              </a:rPr>
              <a:t>aperture of the triplet </a:t>
            </a:r>
            <a:r>
              <a:rPr lang="fr-CH" dirty="0" err="1" smtClean="0">
                <a:sym typeface="Symbol" pitchFamily="18" charset="2"/>
              </a:rPr>
              <a:t>is</a:t>
            </a:r>
            <a:r>
              <a:rPr lang="fr-CH" dirty="0" smtClean="0">
                <a:sym typeface="Symbol" pitchFamily="18" charset="2"/>
              </a:rPr>
              <a:t> a </a:t>
            </a:r>
            <a:r>
              <a:rPr lang="fr-CH" dirty="0" err="1" smtClean="0">
                <a:sym typeface="Symbol" pitchFamily="18" charset="2"/>
              </a:rPr>
              <a:t>bottleneck</a:t>
            </a:r>
            <a:r>
              <a:rPr lang="fr-CH" dirty="0" smtClean="0">
                <a:sym typeface="Symbol" pitchFamily="18" charset="2"/>
              </a:rPr>
              <a:t> to performance</a:t>
            </a:r>
          </a:p>
          <a:p>
            <a:pPr lvl="1" eaLnBrk="1" hangingPunct="1"/>
            <a:r>
              <a:rPr lang="fr-CH" dirty="0" smtClean="0">
                <a:sym typeface="Symbol" pitchFamily="18" charset="2"/>
              </a:rPr>
              <a:t>So in </a:t>
            </a:r>
            <a:r>
              <a:rPr lang="fr-CH" dirty="0" err="1" smtClean="0">
                <a:sym typeface="Symbol" pitchFamily="18" charset="2"/>
              </a:rPr>
              <a:t>any</a:t>
            </a:r>
            <a:r>
              <a:rPr lang="fr-CH" dirty="0" smtClean="0">
                <a:sym typeface="Symbol" pitchFamily="18" charset="2"/>
              </a:rPr>
              <a:t> case </a:t>
            </a:r>
            <a:r>
              <a:rPr lang="fr-CH" dirty="0" err="1" smtClean="0">
                <a:sym typeface="Symbol" pitchFamily="18" charset="2"/>
              </a:rPr>
              <a:t>better</a:t>
            </a:r>
            <a:r>
              <a:rPr lang="fr-CH" dirty="0" smtClean="0">
                <a:sym typeface="Symbol" pitchFamily="18" charset="2"/>
              </a:rPr>
              <a:t> to replace </a:t>
            </a:r>
            <a:r>
              <a:rPr lang="fr-CH" dirty="0" err="1" smtClean="0">
                <a:sym typeface="Symbol" pitchFamily="18" charset="2"/>
              </a:rPr>
              <a:t>with</a:t>
            </a:r>
            <a:r>
              <a:rPr lang="fr-CH" dirty="0" smtClean="0">
                <a:sym typeface="Symbol" pitchFamily="18" charset="2"/>
              </a:rPr>
              <a:t> </a:t>
            </a:r>
            <a:r>
              <a:rPr lang="fr-CH" dirty="0" err="1" smtClean="0">
                <a:sym typeface="Symbol" pitchFamily="18" charset="2"/>
              </a:rPr>
              <a:t>larger</a:t>
            </a:r>
            <a:r>
              <a:rPr lang="fr-CH" dirty="0" smtClean="0">
                <a:sym typeface="Symbol" pitchFamily="18" charset="2"/>
              </a:rPr>
              <a:t> aperture. This </a:t>
            </a:r>
            <a:r>
              <a:rPr lang="fr-CH" dirty="0" err="1" smtClean="0">
                <a:sym typeface="Symbol" pitchFamily="18" charset="2"/>
              </a:rPr>
              <a:t>will</a:t>
            </a:r>
            <a:r>
              <a:rPr lang="fr-CH" dirty="0" smtClean="0">
                <a:sym typeface="Symbol" pitchFamily="18" charset="2"/>
              </a:rPr>
              <a:t> come in ~2022</a:t>
            </a:r>
          </a:p>
          <a:p>
            <a:pPr eaLnBrk="1" hangingPunct="1"/>
            <a:r>
              <a:rPr lang="fr-CH" dirty="0" err="1" smtClean="0">
                <a:sym typeface="Symbol" pitchFamily="18" charset="2"/>
              </a:rPr>
              <a:t>Coupled</a:t>
            </a:r>
            <a:r>
              <a:rPr lang="fr-CH" dirty="0" smtClean="0">
                <a:sym typeface="Symbol" pitchFamily="18" charset="2"/>
              </a:rPr>
              <a:t> </a:t>
            </a:r>
            <a:r>
              <a:rPr lang="fr-CH" dirty="0" err="1" smtClean="0">
                <a:sym typeface="Symbol" pitchFamily="18" charset="2"/>
              </a:rPr>
              <a:t>with</a:t>
            </a:r>
            <a:r>
              <a:rPr lang="fr-CH" dirty="0" smtClean="0">
                <a:sym typeface="Symbol" pitchFamily="18" charset="2"/>
              </a:rPr>
              <a:t> </a:t>
            </a:r>
            <a:r>
              <a:rPr lang="fr-CH" dirty="0" err="1" smtClean="0">
                <a:sym typeface="Symbol" pitchFamily="18" charset="2"/>
              </a:rPr>
              <a:t>crab</a:t>
            </a:r>
            <a:r>
              <a:rPr lang="fr-CH" dirty="0" smtClean="0">
                <a:sym typeface="Symbol" pitchFamily="18" charset="2"/>
              </a:rPr>
              <a:t> </a:t>
            </a:r>
            <a:r>
              <a:rPr lang="fr-CH" dirty="0" err="1" smtClean="0">
                <a:sym typeface="Symbol" pitchFamily="18" charset="2"/>
              </a:rPr>
              <a:t>cavities</a:t>
            </a:r>
            <a:r>
              <a:rPr lang="fr-CH" dirty="0" smtClean="0">
                <a:sym typeface="Symbol" pitchFamily="18" charset="2"/>
              </a:rPr>
              <a:t>, </a:t>
            </a:r>
            <a:r>
              <a:rPr lang="fr-CH" dirty="0" err="1" smtClean="0">
                <a:sym typeface="Symbol" pitchFamily="18" charset="2"/>
              </a:rPr>
              <a:t>larger</a:t>
            </a:r>
            <a:r>
              <a:rPr lang="fr-CH" dirty="0" smtClean="0">
                <a:sym typeface="Symbol" pitchFamily="18" charset="2"/>
              </a:rPr>
              <a:t> triplet </a:t>
            </a:r>
            <a:r>
              <a:rPr lang="fr-CH" dirty="0" err="1" smtClean="0">
                <a:sym typeface="Symbol" pitchFamily="18" charset="2"/>
              </a:rPr>
              <a:t>can</a:t>
            </a:r>
            <a:r>
              <a:rPr lang="fr-CH" dirty="0" smtClean="0">
                <a:sym typeface="Symbol" pitchFamily="18" charset="2"/>
              </a:rPr>
              <a:t> </a:t>
            </a:r>
            <a:r>
              <a:rPr lang="fr-CH" dirty="0" err="1" smtClean="0">
                <a:solidFill>
                  <a:srgbClr val="C00000"/>
                </a:solidFill>
                <a:sym typeface="Symbol" pitchFamily="18" charset="2"/>
              </a:rPr>
              <a:t>give</a:t>
            </a:r>
            <a:r>
              <a:rPr lang="fr-CH" dirty="0" smtClean="0">
                <a:solidFill>
                  <a:srgbClr val="C00000"/>
                </a:solidFill>
                <a:sym typeface="Symbol" pitchFamily="18" charset="2"/>
              </a:rPr>
              <a:t> a factor four </a:t>
            </a:r>
            <a:r>
              <a:rPr lang="fr-CH" dirty="0" err="1" smtClean="0">
                <a:solidFill>
                  <a:srgbClr val="C00000"/>
                </a:solidFill>
                <a:sym typeface="Symbol" pitchFamily="18" charset="2"/>
              </a:rPr>
              <a:t>boost</a:t>
            </a:r>
            <a:r>
              <a:rPr lang="fr-CH" dirty="0" smtClean="0">
                <a:solidFill>
                  <a:srgbClr val="C00000"/>
                </a:solidFill>
                <a:sym typeface="Symbol" pitchFamily="18" charset="2"/>
              </a:rPr>
              <a:t> to </a:t>
            </a:r>
            <a:r>
              <a:rPr lang="fr-CH" dirty="0" err="1" smtClean="0">
                <a:solidFill>
                  <a:srgbClr val="C00000"/>
                </a:solidFill>
                <a:sym typeface="Symbol" pitchFamily="18" charset="2"/>
              </a:rPr>
              <a:t>luminosity</a:t>
            </a:r>
            <a:endParaRPr lang="fr-CH" dirty="0" smtClean="0">
              <a:solidFill>
                <a:srgbClr val="C00000"/>
              </a:solidFill>
              <a:sym typeface="Symbol" pitchFamily="18" charset="2"/>
            </a:endParaRPr>
          </a:p>
          <a:p>
            <a:pPr lvl="1" eaLnBrk="1" hangingPunct="1"/>
            <a:r>
              <a:rPr lang="fr-CH" dirty="0" err="1" smtClean="0">
                <a:sym typeface="Symbol" pitchFamily="18" charset="2"/>
              </a:rPr>
              <a:t>Together</a:t>
            </a:r>
            <a:r>
              <a:rPr lang="fr-CH" dirty="0" smtClean="0">
                <a:sym typeface="Symbol" pitchFamily="18" charset="2"/>
              </a:rPr>
              <a:t> </a:t>
            </a:r>
            <a:r>
              <a:rPr lang="fr-CH" dirty="0" err="1" smtClean="0">
                <a:sym typeface="Symbol" pitchFamily="18" charset="2"/>
              </a:rPr>
              <a:t>with</a:t>
            </a:r>
            <a:r>
              <a:rPr lang="fr-CH" dirty="0" smtClean="0">
                <a:sym typeface="Symbol" pitchFamily="18" charset="2"/>
              </a:rPr>
              <a:t> the </a:t>
            </a:r>
            <a:r>
              <a:rPr lang="fr-CH" dirty="0" err="1" smtClean="0">
                <a:sym typeface="Symbol" pitchFamily="18" charset="2"/>
              </a:rPr>
              <a:t>injector</a:t>
            </a:r>
            <a:r>
              <a:rPr lang="fr-CH" dirty="0" smtClean="0">
                <a:sym typeface="Symbol" pitchFamily="18" charset="2"/>
              </a:rPr>
              <a:t> upgrade, one </a:t>
            </a:r>
            <a:r>
              <a:rPr lang="fr-CH" dirty="0" err="1" smtClean="0">
                <a:sym typeface="Symbol" pitchFamily="18" charset="2"/>
              </a:rPr>
              <a:t>can</a:t>
            </a:r>
            <a:r>
              <a:rPr lang="fr-CH" dirty="0" smtClean="0">
                <a:sym typeface="Symbol" pitchFamily="18" charset="2"/>
              </a:rPr>
              <a:t> </a:t>
            </a:r>
            <a:r>
              <a:rPr lang="fr-CH" dirty="0" err="1" smtClean="0">
                <a:sym typeface="Symbol" pitchFamily="18" charset="2"/>
              </a:rPr>
              <a:t>get</a:t>
            </a:r>
            <a:r>
              <a:rPr lang="fr-CH" dirty="0" smtClean="0">
                <a:sym typeface="Symbol" pitchFamily="18" charset="2"/>
              </a:rPr>
              <a:t> </a:t>
            </a:r>
            <a:r>
              <a:rPr lang="fr-CH" dirty="0" err="1" smtClean="0">
                <a:sym typeface="Symbol" pitchFamily="18" charset="2"/>
              </a:rPr>
              <a:t>another</a:t>
            </a:r>
            <a:r>
              <a:rPr lang="fr-CH" dirty="0" smtClean="0">
                <a:sym typeface="Symbol" pitchFamily="18" charset="2"/>
              </a:rPr>
              <a:t> factor five </a:t>
            </a:r>
            <a:r>
              <a:rPr lang="fr-CH" dirty="0" err="1" smtClean="0">
                <a:sym typeface="Symbol" pitchFamily="18" charset="2"/>
              </a:rPr>
              <a:t>from</a:t>
            </a:r>
            <a:r>
              <a:rPr lang="fr-CH" dirty="0" smtClean="0">
                <a:sym typeface="Symbol" pitchFamily="18" charset="2"/>
              </a:rPr>
              <a:t> </a:t>
            </a:r>
            <a:r>
              <a:rPr lang="fr-CH" dirty="0" err="1" smtClean="0">
                <a:sym typeface="Symbol" pitchFamily="18" charset="2"/>
              </a:rPr>
              <a:t>beam</a:t>
            </a:r>
            <a:r>
              <a:rPr lang="fr-CH" dirty="0" smtClean="0">
                <a:sym typeface="Symbol" pitchFamily="18" charset="2"/>
              </a:rPr>
              <a:t> </a:t>
            </a:r>
            <a:r>
              <a:rPr lang="fr-CH" dirty="0" err="1" smtClean="0">
                <a:sym typeface="Symbol" pitchFamily="18" charset="2"/>
              </a:rPr>
              <a:t>intensity</a:t>
            </a:r>
            <a:endParaRPr lang="fr-CH" dirty="0" smtClean="0">
              <a:sym typeface="Symbol" pitchFamily="18" charset="2"/>
            </a:endParaRPr>
          </a:p>
          <a:p>
            <a:pPr eaLnBrk="1" hangingPunct="1"/>
            <a:r>
              <a:rPr lang="fr-CH" dirty="0" smtClean="0">
                <a:sym typeface="Symbol" pitchFamily="18" charset="2"/>
              </a:rPr>
              <a:t>HL LHC </a:t>
            </a:r>
            <a:r>
              <a:rPr lang="fr-CH" dirty="0" err="1" smtClean="0">
                <a:sym typeface="Symbol" pitchFamily="18" charset="2"/>
              </a:rPr>
              <a:t>can</a:t>
            </a:r>
            <a:r>
              <a:rPr lang="fr-CH" dirty="0" smtClean="0">
                <a:sym typeface="Symbol" pitchFamily="18" charset="2"/>
              </a:rPr>
              <a:t> </a:t>
            </a:r>
            <a:r>
              <a:rPr lang="fr-CH" dirty="0" err="1" smtClean="0">
                <a:sym typeface="Symbol" pitchFamily="18" charset="2"/>
              </a:rPr>
              <a:t>provide</a:t>
            </a:r>
            <a:r>
              <a:rPr lang="fr-CH" dirty="0" smtClean="0">
                <a:sym typeface="Symbol" pitchFamily="18" charset="2"/>
              </a:rPr>
              <a:t> </a:t>
            </a:r>
            <a:r>
              <a:rPr lang="fr-CH" dirty="0" smtClean="0">
                <a:solidFill>
                  <a:srgbClr val="C00000"/>
                </a:solidFill>
                <a:sym typeface="Symbol" pitchFamily="18" charset="2"/>
              </a:rPr>
              <a:t>3000 fb</a:t>
            </a:r>
            <a:r>
              <a:rPr lang="fr-CH" baseline="30000" dirty="0" smtClean="0">
                <a:solidFill>
                  <a:srgbClr val="C00000"/>
                </a:solidFill>
                <a:sym typeface="Symbol" pitchFamily="18" charset="2"/>
              </a:rPr>
              <a:t>-1</a:t>
            </a:r>
            <a:r>
              <a:rPr lang="fr-CH" dirty="0" smtClean="0">
                <a:solidFill>
                  <a:srgbClr val="C00000"/>
                </a:solidFill>
                <a:sym typeface="Symbol" pitchFamily="18" charset="2"/>
              </a:rPr>
              <a:t> </a:t>
            </a:r>
            <a:r>
              <a:rPr lang="fr-CH" dirty="0" err="1" smtClean="0">
                <a:sym typeface="Symbol" pitchFamily="18" charset="2"/>
              </a:rPr>
              <a:t>at</a:t>
            </a:r>
            <a:r>
              <a:rPr lang="fr-CH" dirty="0" smtClean="0">
                <a:sym typeface="Symbol" pitchFamily="18" charset="2"/>
              </a:rPr>
              <a:t> the horizon of the 30’s</a:t>
            </a:r>
            <a:endParaRPr lang="fr-CH" dirty="0">
              <a:sym typeface="Symbol" pitchFamily="18" charset="2"/>
            </a:endParaRPr>
          </a:p>
        </p:txBody>
      </p:sp>
    </p:spTree>
    <p:extLst>
      <p:ext uri="{BB962C8B-B14F-4D97-AF65-F5344CB8AC3E}">
        <p14:creationId xmlns:p14="http://schemas.microsoft.com/office/powerpoint/2010/main" val="11440809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31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LHC in the 10’s - </a:t>
            </a:r>
            <a:fld id="{72FB2D75-2C44-4E91-AB05-E0A53E136E30}" type="slidenum">
              <a:rPr lang="en-US" smtClean="0"/>
              <a:pPr/>
              <a:t>36</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CONCLUSIONS</a:t>
            </a:r>
          </a:p>
        </p:txBody>
      </p:sp>
      <p:sp>
        <p:nvSpPr>
          <p:cNvPr id="13316" name="Rectangle 3"/>
          <p:cNvSpPr>
            <a:spLocks noGrp="1" noChangeArrowheads="1"/>
          </p:cNvSpPr>
          <p:nvPr>
            <p:ph type="body" idx="1"/>
          </p:nvPr>
        </p:nvSpPr>
        <p:spPr/>
        <p:txBody>
          <a:bodyPr/>
          <a:lstStyle/>
          <a:p>
            <a:pPr eaLnBrk="1" hangingPunct="1"/>
            <a:r>
              <a:rPr lang="fr-CH" dirty="0" smtClean="0">
                <a:sym typeface="Symbol" pitchFamily="18" charset="2"/>
              </a:rPr>
              <a:t>HL-LHC </a:t>
            </a:r>
            <a:r>
              <a:rPr lang="fr-CH" dirty="0" err="1" smtClean="0">
                <a:sym typeface="Symbol" pitchFamily="18" charset="2"/>
              </a:rPr>
              <a:t>can</a:t>
            </a:r>
            <a:r>
              <a:rPr lang="fr-CH" dirty="0" smtClean="0">
                <a:sym typeface="Symbol" pitchFamily="18" charset="2"/>
              </a:rPr>
              <a:t> </a:t>
            </a:r>
            <a:r>
              <a:rPr lang="fr-CH" dirty="0" err="1" smtClean="0">
                <a:sym typeface="Symbol" pitchFamily="18" charset="2"/>
              </a:rPr>
              <a:t>provide</a:t>
            </a:r>
            <a:r>
              <a:rPr lang="fr-CH" dirty="0" smtClean="0">
                <a:sym typeface="Symbol" pitchFamily="18" charset="2"/>
              </a:rPr>
              <a:t> 3000 fb</a:t>
            </a:r>
            <a:r>
              <a:rPr lang="fr-CH" baseline="30000" dirty="0" smtClean="0">
                <a:sym typeface="Symbol" pitchFamily="18" charset="2"/>
              </a:rPr>
              <a:t>-1</a:t>
            </a:r>
            <a:r>
              <a:rPr lang="fr-CH" dirty="0" smtClean="0">
                <a:sym typeface="Symbol" pitchFamily="18" charset="2"/>
              </a:rPr>
              <a:t> </a:t>
            </a:r>
            <a:r>
              <a:rPr lang="fr-CH" dirty="0" err="1" smtClean="0">
                <a:sym typeface="Symbol" pitchFamily="18" charset="2"/>
              </a:rPr>
              <a:t>at</a:t>
            </a:r>
            <a:r>
              <a:rPr lang="fr-CH" dirty="0" smtClean="0">
                <a:sym typeface="Symbol" pitchFamily="18" charset="2"/>
              </a:rPr>
              <a:t> the horizon of the 30’s</a:t>
            </a:r>
          </a:p>
          <a:p>
            <a:pPr lvl="1" eaLnBrk="1" hangingPunct="1"/>
            <a:r>
              <a:rPr lang="fr-CH" dirty="0" err="1" smtClean="0">
                <a:sym typeface="Symbol" pitchFamily="18" charset="2"/>
              </a:rPr>
              <a:t>Enabling</a:t>
            </a:r>
            <a:r>
              <a:rPr lang="fr-CH" dirty="0" smtClean="0">
                <a:sym typeface="Symbol" pitchFamily="18" charset="2"/>
              </a:rPr>
              <a:t> technologies: large aperture </a:t>
            </a:r>
            <a:r>
              <a:rPr lang="fr-CH" dirty="0" err="1" smtClean="0">
                <a:sym typeface="Symbol" pitchFamily="18" charset="2"/>
              </a:rPr>
              <a:t>magnets</a:t>
            </a:r>
            <a:r>
              <a:rPr lang="fr-CH" dirty="0" smtClean="0">
                <a:sym typeface="Symbol" pitchFamily="18" charset="2"/>
              </a:rPr>
              <a:t> and </a:t>
            </a:r>
            <a:r>
              <a:rPr lang="fr-CH" dirty="0" err="1" smtClean="0">
                <a:sym typeface="Symbol" pitchFamily="18" charset="2"/>
              </a:rPr>
              <a:t>crab</a:t>
            </a:r>
            <a:r>
              <a:rPr lang="fr-CH" dirty="0" smtClean="0">
                <a:sym typeface="Symbol" pitchFamily="18" charset="2"/>
              </a:rPr>
              <a:t> </a:t>
            </a:r>
            <a:r>
              <a:rPr lang="fr-CH" dirty="0" err="1" smtClean="0">
                <a:sym typeface="Symbol" pitchFamily="18" charset="2"/>
              </a:rPr>
              <a:t>cavities</a:t>
            </a:r>
            <a:endParaRPr lang="fr-CH" dirty="0" smtClean="0">
              <a:sym typeface="Symbol" pitchFamily="18" charset="2"/>
            </a:endParaRPr>
          </a:p>
          <a:p>
            <a:pPr lvl="1" eaLnBrk="1" hangingPunct="1"/>
            <a:r>
              <a:rPr lang="fr-CH" dirty="0" smtClean="0">
                <a:sym typeface="Symbol" pitchFamily="18" charset="2"/>
              </a:rPr>
              <a:t>The </a:t>
            </a:r>
            <a:r>
              <a:rPr lang="fr-CH" dirty="0" err="1" smtClean="0">
                <a:sym typeface="Symbol" pitchFamily="18" charset="2"/>
              </a:rPr>
              <a:t>could</a:t>
            </a:r>
            <a:r>
              <a:rPr lang="fr-CH" dirty="0" smtClean="0">
                <a:sym typeface="Symbol" pitchFamily="18" charset="2"/>
              </a:rPr>
              <a:t> </a:t>
            </a:r>
            <a:r>
              <a:rPr lang="fr-CH" dirty="0" err="1" smtClean="0">
                <a:sym typeface="Symbol" pitchFamily="18" charset="2"/>
              </a:rPr>
              <a:t>be</a:t>
            </a:r>
            <a:r>
              <a:rPr lang="fr-CH" dirty="0" smtClean="0">
                <a:sym typeface="Symbol" pitchFamily="18" charset="2"/>
              </a:rPr>
              <a:t> the </a:t>
            </a:r>
            <a:r>
              <a:rPr lang="fr-CH" dirty="0" smtClean="0">
                <a:solidFill>
                  <a:srgbClr val="C00000"/>
                </a:solidFill>
                <a:sym typeface="Symbol" pitchFamily="18" charset="2"/>
              </a:rPr>
              <a:t>first application of Nb</a:t>
            </a:r>
            <a:r>
              <a:rPr lang="fr-CH" baseline="-25000" dirty="0" smtClean="0">
                <a:solidFill>
                  <a:srgbClr val="C00000"/>
                </a:solidFill>
                <a:sym typeface="Symbol" pitchFamily="18" charset="2"/>
              </a:rPr>
              <a:t>3</a:t>
            </a:r>
            <a:r>
              <a:rPr lang="fr-CH" dirty="0" smtClean="0">
                <a:solidFill>
                  <a:srgbClr val="C00000"/>
                </a:solidFill>
                <a:sym typeface="Symbol" pitchFamily="18" charset="2"/>
              </a:rPr>
              <a:t>Sn </a:t>
            </a:r>
            <a:r>
              <a:rPr lang="fr-CH" dirty="0" smtClean="0">
                <a:sym typeface="Symbol" pitchFamily="18" charset="2"/>
              </a:rPr>
              <a:t>to </a:t>
            </a:r>
            <a:r>
              <a:rPr lang="fr-CH" dirty="0" err="1" smtClean="0">
                <a:sym typeface="Symbol" pitchFamily="18" charset="2"/>
              </a:rPr>
              <a:t>accelerators</a:t>
            </a:r>
            <a:r>
              <a:rPr lang="fr-CH" dirty="0" smtClean="0">
                <a:sym typeface="Symbol" pitchFamily="18" charset="2"/>
              </a:rPr>
              <a:t>, </a:t>
            </a:r>
            <a:r>
              <a:rPr lang="fr-CH" dirty="0" err="1" smtClean="0">
                <a:sym typeface="Symbol" pitchFamily="18" charset="2"/>
              </a:rPr>
              <a:t>pushing</a:t>
            </a:r>
            <a:r>
              <a:rPr lang="fr-CH" dirty="0" smtClean="0">
                <a:sym typeface="Symbol" pitchFamily="18" charset="2"/>
              </a:rPr>
              <a:t> the </a:t>
            </a:r>
            <a:r>
              <a:rPr lang="fr-CH" dirty="0" err="1" smtClean="0">
                <a:sym typeface="Symbol" pitchFamily="18" charset="2"/>
              </a:rPr>
              <a:t>operational</a:t>
            </a:r>
            <a:r>
              <a:rPr lang="fr-CH" dirty="0" smtClean="0">
                <a:sym typeface="Symbol" pitchFamily="18" charset="2"/>
              </a:rPr>
              <a:t> </a:t>
            </a:r>
            <a:r>
              <a:rPr lang="fr-CH" dirty="0" err="1" smtClean="0">
                <a:sym typeface="Symbol" pitchFamily="18" charset="2"/>
              </a:rPr>
              <a:t>field</a:t>
            </a:r>
            <a:r>
              <a:rPr lang="fr-CH" dirty="0" smtClean="0">
                <a:sym typeface="Symbol" pitchFamily="18" charset="2"/>
              </a:rPr>
              <a:t> </a:t>
            </a:r>
            <a:r>
              <a:rPr lang="fr-CH" dirty="0" err="1" smtClean="0">
                <a:sym typeface="Symbol" pitchFamily="18" charset="2"/>
              </a:rPr>
              <a:t>from</a:t>
            </a:r>
            <a:r>
              <a:rPr lang="fr-CH" dirty="0" smtClean="0">
                <a:sym typeface="Symbol" pitchFamily="18" charset="2"/>
              </a:rPr>
              <a:t> 8 to 12 T</a:t>
            </a:r>
            <a:endParaRPr lang="fr-CH" dirty="0">
              <a:sym typeface="Symbol" pitchFamily="18" charset="2"/>
            </a:endParaRPr>
          </a:p>
          <a:p>
            <a:pPr eaLnBrk="1" hangingPunct="1"/>
            <a:endParaRPr lang="fr-CH" dirty="0" smtClean="0">
              <a:sym typeface="Symbol" pitchFamily="18" charset="2"/>
            </a:endParaRPr>
          </a:p>
          <a:p>
            <a:pPr eaLnBrk="1" hangingPunct="1"/>
            <a:r>
              <a:rPr lang="fr-CH" dirty="0" smtClean="0">
                <a:sym typeface="Symbol" pitchFamily="18" charset="2"/>
              </a:rPr>
              <a:t>CERN infrastructure and (</a:t>
            </a:r>
            <a:r>
              <a:rPr lang="fr-CH" dirty="0" err="1" smtClean="0">
                <a:sym typeface="Symbol" pitchFamily="18" charset="2"/>
              </a:rPr>
              <a:t>especially</a:t>
            </a:r>
            <a:r>
              <a:rPr lang="fr-CH" dirty="0" smtClean="0">
                <a:sym typeface="Symbol" pitchFamily="18" charset="2"/>
              </a:rPr>
              <a:t>) LEP tunnel </a:t>
            </a:r>
            <a:r>
              <a:rPr lang="fr-CH" dirty="0" err="1" smtClean="0">
                <a:sym typeface="Symbol" pitchFamily="18" charset="2"/>
              </a:rPr>
              <a:t>is</a:t>
            </a:r>
            <a:r>
              <a:rPr lang="fr-CH" dirty="0">
                <a:sym typeface="Symbol" pitchFamily="18" charset="2"/>
              </a:rPr>
              <a:t> </a:t>
            </a:r>
            <a:r>
              <a:rPr lang="fr-CH" dirty="0" smtClean="0">
                <a:sym typeface="Symbol" pitchFamily="18" charset="2"/>
              </a:rPr>
              <a:t>a </a:t>
            </a:r>
            <a:r>
              <a:rPr lang="fr-CH" dirty="0" err="1" smtClean="0">
                <a:sym typeface="Symbol" pitchFamily="18" charset="2"/>
              </a:rPr>
              <a:t>precious</a:t>
            </a:r>
            <a:r>
              <a:rPr lang="fr-CH" dirty="0" smtClean="0">
                <a:sym typeface="Symbol" pitchFamily="18" charset="2"/>
              </a:rPr>
              <a:t> </a:t>
            </a:r>
            <a:r>
              <a:rPr lang="fr-CH" dirty="0" err="1" smtClean="0">
                <a:sym typeface="Symbol" pitchFamily="18" charset="2"/>
              </a:rPr>
              <a:t>asset</a:t>
            </a:r>
            <a:r>
              <a:rPr lang="fr-CH" dirty="0" smtClean="0">
                <a:sym typeface="Symbol" pitchFamily="18" charset="2"/>
              </a:rPr>
              <a:t> of </a:t>
            </a:r>
            <a:r>
              <a:rPr lang="fr-CH" dirty="0" err="1" smtClean="0">
                <a:sym typeface="Symbol" pitchFamily="18" charset="2"/>
              </a:rPr>
              <a:t>our</a:t>
            </a:r>
            <a:r>
              <a:rPr lang="fr-CH" dirty="0" smtClean="0">
                <a:sym typeface="Symbol" pitchFamily="18" charset="2"/>
              </a:rPr>
              <a:t> </a:t>
            </a:r>
            <a:r>
              <a:rPr lang="fr-CH" dirty="0" err="1" smtClean="0">
                <a:sym typeface="Symbol" pitchFamily="18" charset="2"/>
              </a:rPr>
              <a:t>lab</a:t>
            </a:r>
            <a:endParaRPr lang="fr-CH" dirty="0">
              <a:sym typeface="Symbol" pitchFamily="18" charset="2"/>
            </a:endParaRPr>
          </a:p>
          <a:p>
            <a:pPr lvl="1" eaLnBrk="1" hangingPunct="1"/>
            <a:r>
              <a:rPr lang="fr-CH" dirty="0" smtClean="0">
                <a:sym typeface="Symbol" pitchFamily="18" charset="2"/>
              </a:rPr>
              <a:t>20 T </a:t>
            </a:r>
            <a:r>
              <a:rPr lang="fr-CH" dirty="0" err="1" smtClean="0">
                <a:sym typeface="Symbol" pitchFamily="18" charset="2"/>
              </a:rPr>
              <a:t>magnets</a:t>
            </a:r>
            <a:r>
              <a:rPr lang="fr-CH" dirty="0" smtClean="0">
                <a:sym typeface="Symbol" pitchFamily="18" charset="2"/>
              </a:rPr>
              <a:t> </a:t>
            </a:r>
            <a:r>
              <a:rPr lang="fr-CH" dirty="0" err="1" smtClean="0">
                <a:sym typeface="Symbol" pitchFamily="18" charset="2"/>
              </a:rPr>
              <a:t>would</a:t>
            </a:r>
            <a:r>
              <a:rPr lang="fr-CH" dirty="0" smtClean="0">
                <a:sym typeface="Symbol" pitchFamily="18" charset="2"/>
              </a:rPr>
              <a:t> </a:t>
            </a:r>
            <a:r>
              <a:rPr lang="fr-CH" dirty="0" err="1" smtClean="0">
                <a:sym typeface="Symbol" pitchFamily="18" charset="2"/>
              </a:rPr>
              <a:t>enable</a:t>
            </a:r>
            <a:r>
              <a:rPr lang="fr-CH" dirty="0" smtClean="0">
                <a:sym typeface="Symbol" pitchFamily="18" charset="2"/>
              </a:rPr>
              <a:t> a 33 </a:t>
            </a:r>
            <a:r>
              <a:rPr lang="fr-CH" dirty="0" err="1" smtClean="0">
                <a:sym typeface="Symbol" pitchFamily="18" charset="2"/>
              </a:rPr>
              <a:t>TeV</a:t>
            </a:r>
            <a:r>
              <a:rPr lang="fr-CH" dirty="0" smtClean="0">
                <a:sym typeface="Symbol" pitchFamily="18" charset="2"/>
              </a:rPr>
              <a:t> hadron </a:t>
            </a:r>
            <a:r>
              <a:rPr lang="fr-CH" dirty="0" err="1" smtClean="0">
                <a:sym typeface="Symbol" pitchFamily="18" charset="2"/>
              </a:rPr>
              <a:t>collider</a:t>
            </a:r>
            <a:r>
              <a:rPr lang="fr-CH" dirty="0" smtClean="0">
                <a:sym typeface="Symbol" pitchFamily="18" charset="2"/>
              </a:rPr>
              <a:t> </a:t>
            </a:r>
          </a:p>
          <a:p>
            <a:pPr lvl="2" eaLnBrk="1" hangingPunct="1"/>
            <a:r>
              <a:rPr lang="fr-CH" dirty="0" smtClean="0">
                <a:sym typeface="Symbol" pitchFamily="18" charset="2"/>
              </a:rPr>
              <a:t>No </a:t>
            </a:r>
            <a:r>
              <a:rPr lang="fr-CH" dirty="0" err="1" smtClean="0">
                <a:sym typeface="Symbol" pitchFamily="18" charset="2"/>
              </a:rPr>
              <a:t>bottlenecks</a:t>
            </a:r>
            <a:r>
              <a:rPr lang="fr-CH" dirty="0" smtClean="0">
                <a:sym typeface="Symbol" pitchFamily="18" charset="2"/>
              </a:rPr>
              <a:t> have been </a:t>
            </a:r>
            <a:r>
              <a:rPr lang="fr-CH" dirty="0" err="1" smtClean="0">
                <a:sym typeface="Symbol" pitchFamily="18" charset="2"/>
              </a:rPr>
              <a:t>identified</a:t>
            </a:r>
            <a:r>
              <a:rPr lang="fr-CH" dirty="0" smtClean="0">
                <a:sym typeface="Symbol" pitchFamily="18" charset="2"/>
              </a:rPr>
              <a:t> </a:t>
            </a:r>
            <a:r>
              <a:rPr lang="fr-CH" dirty="0" err="1" smtClean="0">
                <a:sym typeface="Symbol" pitchFamily="18" charset="2"/>
              </a:rPr>
              <a:t>from</a:t>
            </a:r>
            <a:r>
              <a:rPr lang="fr-CH" dirty="0" smtClean="0">
                <a:sym typeface="Symbol" pitchFamily="18" charset="2"/>
              </a:rPr>
              <a:t> the point of </a:t>
            </a:r>
            <a:r>
              <a:rPr lang="fr-CH" dirty="0" err="1" smtClean="0">
                <a:sym typeface="Symbol" pitchFamily="18" charset="2"/>
              </a:rPr>
              <a:t>view</a:t>
            </a:r>
            <a:r>
              <a:rPr lang="fr-CH" dirty="0" smtClean="0">
                <a:sym typeface="Symbol" pitchFamily="18" charset="2"/>
              </a:rPr>
              <a:t> of </a:t>
            </a:r>
            <a:r>
              <a:rPr lang="fr-CH" dirty="0" err="1" smtClean="0">
                <a:sym typeface="Symbol" pitchFamily="18" charset="2"/>
              </a:rPr>
              <a:t>beam</a:t>
            </a:r>
            <a:r>
              <a:rPr lang="fr-CH" dirty="0" smtClean="0">
                <a:sym typeface="Symbol" pitchFamily="18" charset="2"/>
              </a:rPr>
              <a:t> </a:t>
            </a:r>
            <a:r>
              <a:rPr lang="fr-CH" dirty="0" err="1" smtClean="0">
                <a:sym typeface="Symbol" pitchFamily="18" charset="2"/>
              </a:rPr>
              <a:t>dynamics</a:t>
            </a:r>
            <a:endParaRPr lang="fr-CH" dirty="0" smtClean="0">
              <a:sym typeface="Symbol" pitchFamily="18" charset="2"/>
            </a:endParaRPr>
          </a:p>
          <a:p>
            <a:pPr eaLnBrk="1" hangingPunct="1"/>
            <a:r>
              <a:rPr lang="fr-CH" dirty="0" smtClean="0">
                <a:sym typeface="Symbol" pitchFamily="18" charset="2"/>
              </a:rPr>
              <a:t>A 80-100 km tunnel </a:t>
            </a:r>
            <a:r>
              <a:rPr lang="fr-CH" dirty="0" err="1" smtClean="0">
                <a:sym typeface="Symbol" pitchFamily="18" charset="2"/>
              </a:rPr>
              <a:t>would</a:t>
            </a:r>
            <a:r>
              <a:rPr lang="fr-CH" dirty="0" smtClean="0">
                <a:sym typeface="Symbol" pitchFamily="18" charset="2"/>
              </a:rPr>
              <a:t> </a:t>
            </a:r>
            <a:r>
              <a:rPr lang="fr-CH" dirty="0" err="1" smtClean="0">
                <a:sym typeface="Symbol" pitchFamily="18" charset="2"/>
              </a:rPr>
              <a:t>allow</a:t>
            </a:r>
            <a:r>
              <a:rPr lang="fr-CH" dirty="0" smtClean="0">
                <a:sym typeface="Symbol" pitchFamily="18" charset="2"/>
              </a:rPr>
              <a:t> </a:t>
            </a:r>
            <a:r>
              <a:rPr lang="fr-CH" dirty="0" err="1" smtClean="0">
                <a:sym typeface="Symbol" pitchFamily="18" charset="2"/>
              </a:rPr>
              <a:t>reaching</a:t>
            </a:r>
            <a:r>
              <a:rPr lang="fr-CH" dirty="0" smtClean="0">
                <a:sym typeface="Symbol" pitchFamily="18" charset="2"/>
              </a:rPr>
              <a:t> 50+50 </a:t>
            </a:r>
            <a:r>
              <a:rPr lang="fr-CH" dirty="0" err="1" smtClean="0">
                <a:sym typeface="Symbol" pitchFamily="18" charset="2"/>
              </a:rPr>
              <a:t>TeV</a:t>
            </a:r>
            <a:endParaRPr lang="fr-CH" dirty="0" smtClean="0">
              <a:sym typeface="Symbol" pitchFamily="18" charset="2"/>
            </a:endParaRPr>
          </a:p>
          <a:p>
            <a:pPr lvl="1" eaLnBrk="1" hangingPunct="1"/>
            <a:r>
              <a:rPr lang="fr-CH" dirty="0" err="1" smtClean="0">
                <a:sym typeface="Symbol" pitchFamily="18" charset="2"/>
              </a:rPr>
              <a:t>With</a:t>
            </a:r>
            <a:r>
              <a:rPr lang="fr-CH" dirty="0" smtClean="0">
                <a:sym typeface="Symbol" pitchFamily="18" charset="2"/>
              </a:rPr>
              <a:t> 100 km ne </a:t>
            </a:r>
            <a:r>
              <a:rPr lang="fr-CH" dirty="0" err="1" smtClean="0">
                <a:sym typeface="Symbol" pitchFamily="18" charset="2"/>
              </a:rPr>
              <a:t>would</a:t>
            </a:r>
            <a:r>
              <a:rPr lang="fr-CH" dirty="0" smtClean="0">
                <a:sym typeface="Symbol" pitchFamily="18" charset="2"/>
              </a:rPr>
              <a:t> </a:t>
            </a:r>
            <a:r>
              <a:rPr lang="fr-CH" dirty="0" err="1" smtClean="0">
                <a:sym typeface="Symbol" pitchFamily="18" charset="2"/>
              </a:rPr>
              <a:t>need</a:t>
            </a:r>
            <a:r>
              <a:rPr lang="fr-CH" dirty="0" smtClean="0">
                <a:sym typeface="Symbol" pitchFamily="18" charset="2"/>
              </a:rPr>
              <a:t> 16 T </a:t>
            </a:r>
            <a:r>
              <a:rPr lang="fr-CH" dirty="0" err="1" smtClean="0">
                <a:sym typeface="Symbol" pitchFamily="18" charset="2"/>
              </a:rPr>
              <a:t>magnet</a:t>
            </a:r>
            <a:r>
              <a:rPr lang="fr-CH" dirty="0" smtClean="0">
                <a:sym typeface="Symbol" pitchFamily="18" charset="2"/>
              </a:rPr>
              <a:t>, </a:t>
            </a:r>
            <a:r>
              <a:rPr lang="fr-CH" dirty="0" err="1" smtClean="0">
                <a:sym typeface="Symbol" pitchFamily="18" charset="2"/>
              </a:rPr>
              <a:t>which</a:t>
            </a:r>
            <a:r>
              <a:rPr lang="fr-CH" dirty="0" smtClean="0">
                <a:sym typeface="Symbol" pitchFamily="18" charset="2"/>
              </a:rPr>
              <a:t> </a:t>
            </a:r>
            <a:r>
              <a:rPr lang="fr-CH" dirty="0" err="1" smtClean="0">
                <a:sym typeface="Symbol" pitchFamily="18" charset="2"/>
              </a:rPr>
              <a:t>is</a:t>
            </a:r>
            <a:r>
              <a:rPr lang="fr-CH" dirty="0" smtClean="0">
                <a:sym typeface="Symbol" pitchFamily="18" charset="2"/>
              </a:rPr>
              <a:t> not </a:t>
            </a:r>
            <a:r>
              <a:rPr lang="fr-CH" dirty="0" err="1" smtClean="0">
                <a:sym typeface="Symbol" pitchFamily="18" charset="2"/>
              </a:rPr>
              <a:t>so</a:t>
            </a:r>
            <a:r>
              <a:rPr lang="fr-CH" dirty="0" smtClean="0">
                <a:sym typeface="Symbol" pitchFamily="18" charset="2"/>
              </a:rPr>
              <a:t> far </a:t>
            </a:r>
            <a:r>
              <a:rPr lang="fr-CH" dirty="0" err="1" smtClean="0">
                <a:sym typeface="Symbol" pitchFamily="18" charset="2"/>
              </a:rPr>
              <a:t>from</a:t>
            </a:r>
            <a:r>
              <a:rPr lang="fr-CH" dirty="0" smtClean="0">
                <a:sym typeface="Symbol" pitchFamily="18" charset="2"/>
              </a:rPr>
              <a:t> </a:t>
            </a:r>
            <a:r>
              <a:rPr lang="fr-CH" dirty="0" err="1" smtClean="0">
                <a:sym typeface="Symbol" pitchFamily="18" charset="2"/>
              </a:rPr>
              <a:t>our</a:t>
            </a:r>
            <a:r>
              <a:rPr lang="fr-CH" dirty="0" smtClean="0">
                <a:sym typeface="Symbol" pitchFamily="18" charset="2"/>
              </a:rPr>
              <a:t> </a:t>
            </a:r>
            <a:r>
              <a:rPr lang="fr-CH" dirty="0" err="1" smtClean="0">
                <a:sym typeface="Symbol" pitchFamily="18" charset="2"/>
              </a:rPr>
              <a:t>capabilities</a:t>
            </a:r>
            <a:endParaRPr lang="fr-CH" dirty="0">
              <a:sym typeface="Symbol" pitchFamily="18" charset="2"/>
            </a:endParaRPr>
          </a:p>
        </p:txBody>
      </p:sp>
    </p:spTree>
    <p:extLst>
      <p:ext uri="{BB962C8B-B14F-4D97-AF65-F5344CB8AC3E}">
        <p14:creationId xmlns:p14="http://schemas.microsoft.com/office/powerpoint/2010/main" val="3463589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3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31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smtClean="0"/>
              <a:t>LHC in the 10’s - </a:t>
            </a:r>
            <a:fld id="{72FB2D75-2C44-4E91-AB05-E0A53E136E30}" type="slidenum">
              <a:rPr lang="en-US" smtClean="0"/>
              <a:pPr/>
              <a:t>37</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BACK UP SLIDES</a:t>
            </a:r>
            <a:endParaRPr lang="en-US" dirty="0" smtClean="0">
              <a:solidFill>
                <a:schemeClr val="bg1"/>
              </a:solidFill>
              <a:sym typeface="Symbol" pitchFamily="18" charset="2"/>
            </a:endParaRPr>
          </a:p>
        </p:txBody>
      </p:sp>
    </p:spTree>
    <p:extLst>
      <p:ext uri="{BB962C8B-B14F-4D97-AF65-F5344CB8AC3E}">
        <p14:creationId xmlns:p14="http://schemas.microsoft.com/office/powerpoint/2010/main" val="6801904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38</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INTENSITY</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How to get the </a:t>
            </a:r>
            <a:r>
              <a:rPr lang="en-US" dirty="0" smtClean="0">
                <a:solidFill>
                  <a:srgbClr val="C00000"/>
                </a:solidFill>
                <a:sym typeface="Symbol" pitchFamily="18" charset="2"/>
              </a:rPr>
              <a:t>factor five from the beam </a:t>
            </a:r>
            <a:r>
              <a:rPr lang="en-US" dirty="0" smtClean="0">
                <a:sym typeface="Symbol" pitchFamily="18" charset="2"/>
              </a:rPr>
              <a:t>?</a:t>
            </a:r>
          </a:p>
          <a:p>
            <a:pPr lvl="1" eaLnBrk="1" hangingPunct="1"/>
            <a:r>
              <a:rPr lang="en-US" dirty="0" smtClean="0">
                <a:sym typeface="Symbol" pitchFamily="18" charset="2"/>
              </a:rPr>
              <a:t>Increase current … and reduce </a:t>
            </a:r>
            <a:r>
              <a:rPr lang="en-US" dirty="0" err="1" smtClean="0">
                <a:sym typeface="Symbol" pitchFamily="18" charset="2"/>
              </a:rPr>
              <a:t>emittance</a:t>
            </a:r>
            <a:endParaRPr lang="en-US" dirty="0" smtClean="0">
              <a:sym typeface="Symbol" pitchFamily="18" charset="2"/>
            </a:endParaRPr>
          </a:p>
          <a:p>
            <a:pPr lvl="1" eaLnBrk="1" hangingPunct="1"/>
            <a:r>
              <a:rPr lang="en-US" dirty="0" smtClean="0">
                <a:sym typeface="Symbol" pitchFamily="18" charset="2"/>
              </a:rPr>
              <a:t>Preferred option is 25 ns</a:t>
            </a:r>
          </a:p>
          <a:p>
            <a:pPr eaLnBrk="1" hangingPunct="1"/>
            <a:endParaRPr lang="en-US" dirty="0" smtClean="0">
              <a:sym typeface="Symbol" pitchFamily="18" charset="2"/>
            </a:endParaRPr>
          </a:p>
          <a:p>
            <a:pPr eaLnBrk="1" hangingPunct="1"/>
            <a:endParaRPr lang="en-US" dirty="0">
              <a:sym typeface="Symbol" pitchFamily="18" charset="2"/>
            </a:endParaRPr>
          </a:p>
          <a:p>
            <a:pPr eaLnBrk="1" hangingPunct="1"/>
            <a:endParaRPr lang="en-US" dirty="0" smtClean="0">
              <a:sym typeface="Symbol" pitchFamily="18" charset="2"/>
            </a:endParaRPr>
          </a:p>
          <a:p>
            <a:pPr eaLnBrk="1" hangingPunct="1"/>
            <a:endParaRPr lang="en-US" dirty="0">
              <a:sym typeface="Symbol" pitchFamily="18" charset="2"/>
            </a:endParaRPr>
          </a:p>
          <a:p>
            <a:pPr eaLnBrk="1" hangingPunct="1"/>
            <a:endParaRPr lang="en-US" dirty="0" smtClean="0">
              <a:sym typeface="Symbol" pitchFamily="18" charset="2"/>
            </a:endParaRPr>
          </a:p>
          <a:p>
            <a:pPr eaLnBrk="1" hangingPunct="1"/>
            <a:endParaRPr lang="en-US" dirty="0">
              <a:sym typeface="Symbol" pitchFamily="18" charset="2"/>
            </a:endParaRPr>
          </a:p>
          <a:p>
            <a:pPr eaLnBrk="1" hangingPunct="1"/>
            <a:endParaRPr lang="en-US" dirty="0" smtClean="0">
              <a:sym typeface="Symbol" pitchFamily="18" charset="2"/>
            </a:endParaRPr>
          </a:p>
          <a:p>
            <a:pPr eaLnBrk="1" hangingPunct="1"/>
            <a:endParaRPr lang="en-US" dirty="0">
              <a:sym typeface="Symbol" pitchFamily="18" charset="2"/>
            </a:endParaRPr>
          </a:p>
          <a:p>
            <a:pPr marL="0" indent="0" eaLnBrk="1" hangingPunct="1">
              <a:buNone/>
            </a:pPr>
            <a:r>
              <a:rPr lang="en-US" sz="1800" dirty="0" smtClean="0">
                <a:sym typeface="Symbol" pitchFamily="18" charset="2"/>
              </a:rPr>
              <a:t>Please note: parameters for </a:t>
            </a:r>
            <a:r>
              <a:rPr lang="en-US" sz="1800" dirty="0" smtClean="0">
                <a:solidFill>
                  <a:srgbClr val="C00000"/>
                </a:solidFill>
                <a:sym typeface="Symbol" pitchFamily="18" charset="2"/>
              </a:rPr>
              <a:t>beam intensity are evolving</a:t>
            </a:r>
            <a:r>
              <a:rPr lang="en-US" sz="1800" dirty="0" smtClean="0">
                <a:sym typeface="Symbol" pitchFamily="18" charset="2"/>
              </a:rPr>
              <a:t>, this is a possible option</a:t>
            </a: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736" y="2696121"/>
            <a:ext cx="6279487" cy="2578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69608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39</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INTENSITY</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How to get the factor five from the beam ?</a:t>
            </a:r>
          </a:p>
          <a:p>
            <a:pPr lvl="1" eaLnBrk="1" hangingPunct="1"/>
            <a:r>
              <a:rPr lang="en-US" smtClean="0">
                <a:sym typeface="Symbol" pitchFamily="18" charset="2"/>
              </a:rPr>
              <a:t>25 </a:t>
            </a:r>
            <a:r>
              <a:rPr lang="en-US" dirty="0" smtClean="0">
                <a:sym typeface="Symbol" pitchFamily="18" charset="2"/>
              </a:rPr>
              <a:t>ns option</a:t>
            </a:r>
          </a:p>
          <a:p>
            <a:pPr eaLnBrk="1" hangingPunct="1"/>
            <a:endParaRPr lang="en-US" dirty="0" smtClean="0">
              <a:sym typeface="Symbol" pitchFamily="18" charset="2"/>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582" y="1531076"/>
            <a:ext cx="3835035" cy="1212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e 14"/>
          <p:cNvGrpSpPr/>
          <p:nvPr/>
        </p:nvGrpSpPr>
        <p:grpSpPr>
          <a:xfrm>
            <a:off x="795459" y="2744017"/>
            <a:ext cx="4872196" cy="3671246"/>
            <a:chOff x="-490905" y="2461885"/>
            <a:chExt cx="4581525" cy="3848100"/>
          </a:xfrm>
        </p:grpSpPr>
        <p:pic>
          <p:nvPicPr>
            <p:cNvPr id="16" name="Picture 1"/>
            <p:cNvPicPr>
              <a:picLocks noChangeAspect="1" noChangeArrowheads="1"/>
            </p:cNvPicPr>
            <p:nvPr/>
          </p:nvPicPr>
          <p:blipFill>
            <a:blip r:embed="rId3" cstate="print"/>
            <a:srcRect/>
            <a:stretch>
              <a:fillRect/>
            </a:stretch>
          </p:blipFill>
          <p:spPr bwMode="auto">
            <a:xfrm>
              <a:off x="-490905" y="2461885"/>
              <a:ext cx="4581525" cy="3848100"/>
            </a:xfrm>
            <a:prstGeom prst="rect">
              <a:avLst/>
            </a:prstGeom>
            <a:noFill/>
            <a:ln w="9525">
              <a:noFill/>
              <a:miter lim="800000"/>
              <a:headEnd/>
              <a:tailEnd/>
            </a:ln>
            <a:effectLst/>
          </p:spPr>
        </p:pic>
        <p:cxnSp>
          <p:nvCxnSpPr>
            <p:cNvPr id="17" name="Straight Arrow Connector 4"/>
            <p:cNvCxnSpPr/>
            <p:nvPr/>
          </p:nvCxnSpPr>
          <p:spPr>
            <a:xfrm>
              <a:off x="3286416" y="2805633"/>
              <a:ext cx="28803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
            <p:cNvCxnSpPr/>
            <p:nvPr/>
          </p:nvCxnSpPr>
          <p:spPr>
            <a:xfrm>
              <a:off x="2457490" y="3783941"/>
              <a:ext cx="288032" cy="1440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1"/>
            <p:cNvCxnSpPr/>
            <p:nvPr/>
          </p:nvCxnSpPr>
          <p:spPr>
            <a:xfrm>
              <a:off x="3514228" y="3134766"/>
              <a:ext cx="0" cy="719515"/>
            </a:xfrm>
            <a:prstGeom prst="straightConnector1">
              <a:avLst/>
            </a:prstGeom>
            <a:ln>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1048043" y="2609572"/>
              <a:ext cx="1849902" cy="3214468"/>
            </a:xfrm>
            <a:prstGeom prst="line">
              <a:avLst/>
            </a:prstGeom>
            <a:ln>
              <a:solidFill>
                <a:srgbClr val="00B050"/>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rot="18020380">
              <a:off x="738548" y="3890114"/>
              <a:ext cx="2398862" cy="276999"/>
            </a:xfrm>
            <a:prstGeom prst="rect">
              <a:avLst/>
            </a:prstGeom>
            <a:noFill/>
          </p:spPr>
          <p:txBody>
            <a:bodyPr wrap="none" rtlCol="0">
              <a:spAutoFit/>
            </a:bodyPr>
            <a:lstStyle/>
            <a:p>
              <a:r>
                <a:rPr lang="fr-CH" sz="1200" dirty="0" smtClean="0">
                  <a:solidFill>
                    <a:srgbClr val="00B050"/>
                  </a:solidFill>
                  <a:latin typeface="Times New Roman" pitchFamily="18" charset="0"/>
                  <a:cs typeface="Times New Roman" pitchFamily="18" charset="0"/>
                </a:rPr>
                <a:t>PSB </a:t>
              </a:r>
              <a:r>
                <a:rPr lang="fr-CH" sz="1200" dirty="0" err="1" smtClean="0">
                  <a:solidFill>
                    <a:srgbClr val="00B050"/>
                  </a:solidFill>
                  <a:latin typeface="Times New Roman" pitchFamily="18" charset="0"/>
                  <a:cs typeface="Times New Roman" pitchFamily="18" charset="0"/>
                </a:rPr>
                <a:t>space</a:t>
              </a:r>
              <a:r>
                <a:rPr lang="fr-CH" sz="1200" dirty="0" smtClean="0">
                  <a:solidFill>
                    <a:srgbClr val="00B050"/>
                  </a:solidFill>
                  <a:latin typeface="Times New Roman" pitchFamily="18" charset="0"/>
                  <a:cs typeface="Times New Roman" pitchFamily="18" charset="0"/>
                </a:rPr>
                <a:t> charge </a:t>
              </a:r>
              <a:r>
                <a:rPr lang="fr-CH" sz="1200" dirty="0" err="1" smtClean="0">
                  <a:solidFill>
                    <a:srgbClr val="00B050"/>
                  </a:solidFill>
                  <a:latin typeface="Times New Roman" pitchFamily="18" charset="0"/>
                  <a:cs typeface="Times New Roman" pitchFamily="18" charset="0"/>
                </a:rPr>
                <a:t>limit</a:t>
              </a:r>
              <a:r>
                <a:rPr lang="fr-CH" sz="1200" dirty="0" smtClean="0">
                  <a:solidFill>
                    <a:srgbClr val="00B050"/>
                  </a:solidFill>
                  <a:latin typeface="Times New Roman" pitchFamily="18" charset="0"/>
                  <a:cs typeface="Times New Roman" pitchFamily="18" charset="0"/>
                </a:rPr>
                <a:t> </a:t>
              </a:r>
              <a:r>
                <a:rPr lang="fr-CH" sz="1200" dirty="0" err="1" smtClean="0">
                  <a:solidFill>
                    <a:srgbClr val="00B050"/>
                  </a:solidFill>
                  <a:latin typeface="Times New Roman" pitchFamily="18" charset="0"/>
                  <a:cs typeface="Times New Roman" pitchFamily="18" charset="0"/>
                </a:rPr>
                <a:t>with</a:t>
              </a:r>
              <a:r>
                <a:rPr lang="fr-CH" sz="1200" dirty="0" smtClean="0">
                  <a:solidFill>
                    <a:srgbClr val="00B050"/>
                  </a:solidFill>
                  <a:latin typeface="Times New Roman" pitchFamily="18" charset="0"/>
                  <a:cs typeface="Times New Roman" pitchFamily="18" charset="0"/>
                </a:rPr>
                <a:t> Linac2</a:t>
              </a:r>
              <a:endParaRPr lang="en-GB" sz="1200" dirty="0">
                <a:solidFill>
                  <a:srgbClr val="00B050"/>
                </a:solidFill>
                <a:latin typeface="Times New Roman" pitchFamily="18" charset="0"/>
                <a:cs typeface="Times New Roman" pitchFamily="18" charset="0"/>
              </a:endParaRPr>
            </a:p>
          </p:txBody>
        </p:sp>
      </p:grpSp>
      <p:sp>
        <p:nvSpPr>
          <p:cNvPr id="8" name="Étoile à 5 branches 7"/>
          <p:cNvSpPr/>
          <p:nvPr/>
        </p:nvSpPr>
        <p:spPr bwMode="auto">
          <a:xfrm>
            <a:off x="2481680" y="3130065"/>
            <a:ext cx="285845" cy="25380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9" name="ZoneTexte 8"/>
          <p:cNvSpPr txBox="1"/>
          <p:nvPr/>
        </p:nvSpPr>
        <p:spPr>
          <a:xfrm>
            <a:off x="2088109" y="3423439"/>
            <a:ext cx="1046127" cy="338554"/>
          </a:xfrm>
          <a:prstGeom prst="rect">
            <a:avLst/>
          </a:prstGeom>
          <a:noFill/>
        </p:spPr>
        <p:txBody>
          <a:bodyPr wrap="square" rtlCol="0">
            <a:spAutoFit/>
          </a:bodyPr>
          <a:lstStyle/>
          <a:p>
            <a:r>
              <a:rPr lang="fr-CH" sz="1600" dirty="0" smtClean="0">
                <a:solidFill>
                  <a:srgbClr val="FF0000"/>
                </a:solidFill>
              </a:rPr>
              <a:t>Nominal</a:t>
            </a:r>
            <a:endParaRPr lang="en-GB" sz="1600" dirty="0">
              <a:solidFill>
                <a:srgbClr val="FF0000"/>
              </a:solidFill>
            </a:endParaRPr>
          </a:p>
        </p:txBody>
      </p:sp>
      <p:sp>
        <p:nvSpPr>
          <p:cNvPr id="14" name="Étoile à 5 branches 13"/>
          <p:cNvSpPr/>
          <p:nvPr/>
        </p:nvSpPr>
        <p:spPr bwMode="auto">
          <a:xfrm>
            <a:off x="3794139" y="3928671"/>
            <a:ext cx="285845" cy="253809"/>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sp>
        <p:nvSpPr>
          <p:cNvPr id="22" name="ZoneTexte 21"/>
          <p:cNvSpPr txBox="1"/>
          <p:nvPr/>
        </p:nvSpPr>
        <p:spPr>
          <a:xfrm>
            <a:off x="1171329" y="6478840"/>
            <a:ext cx="4483920" cy="307777"/>
          </a:xfrm>
          <a:prstGeom prst="rect">
            <a:avLst/>
          </a:prstGeom>
          <a:noFill/>
        </p:spPr>
        <p:txBody>
          <a:bodyPr wrap="none" rtlCol="0">
            <a:spAutoFit/>
          </a:bodyPr>
          <a:lstStyle/>
          <a:p>
            <a:r>
              <a:rPr lang="fr-CH" sz="1400" dirty="0" err="1" smtClean="0"/>
              <a:t>Emittance</a:t>
            </a:r>
            <a:r>
              <a:rPr lang="fr-CH" sz="1400" dirty="0" smtClean="0"/>
              <a:t> vs </a:t>
            </a:r>
            <a:r>
              <a:rPr lang="fr-CH" sz="1400" dirty="0" err="1" smtClean="0"/>
              <a:t>intensity</a:t>
            </a:r>
            <a:r>
              <a:rPr lang="fr-CH" sz="1400" dirty="0" smtClean="0"/>
              <a:t> </a:t>
            </a:r>
            <a:r>
              <a:rPr lang="fr-CH" sz="1400" dirty="0" err="1" smtClean="0"/>
              <a:t>at</a:t>
            </a:r>
            <a:r>
              <a:rPr lang="fr-CH" sz="1400" dirty="0" smtClean="0"/>
              <a:t> 25 ns </a:t>
            </a:r>
            <a:r>
              <a:rPr lang="fr-CH" sz="1400" dirty="0" smtClean="0">
                <a:solidFill>
                  <a:srgbClr val="009900"/>
                </a:solidFill>
              </a:rPr>
              <a:t>[R. </a:t>
            </a:r>
            <a:r>
              <a:rPr lang="fr-CH" sz="1400" dirty="0" err="1" smtClean="0">
                <a:solidFill>
                  <a:srgbClr val="009900"/>
                </a:solidFill>
              </a:rPr>
              <a:t>Garoby</a:t>
            </a:r>
            <a:r>
              <a:rPr lang="fr-CH" sz="1400" dirty="0" smtClean="0">
                <a:solidFill>
                  <a:srgbClr val="009900"/>
                </a:solidFill>
              </a:rPr>
              <a:t>, IPAC 2012]</a:t>
            </a:r>
            <a:endParaRPr lang="en-GB" sz="1400" dirty="0">
              <a:solidFill>
                <a:srgbClr val="009900"/>
              </a:solidFill>
            </a:endParaRPr>
          </a:p>
        </p:txBody>
      </p:sp>
    </p:spTree>
    <p:extLst>
      <p:ext uri="{BB962C8B-B14F-4D97-AF65-F5344CB8AC3E}">
        <p14:creationId xmlns:p14="http://schemas.microsoft.com/office/powerpoint/2010/main" val="169281132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a:t>
            </a:r>
            <a:r>
              <a:rPr lang="en-US" dirty="0" smtClean="0"/>
              <a:t>- </a:t>
            </a:r>
            <a:fld id="{B1DE5877-CFA4-47FA-8D29-385DA945389C}" type="slidenum">
              <a:rPr lang="en-US" smtClean="0"/>
              <a:pPr/>
              <a:t>4</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TOWARDS 7 TEV</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L</a:t>
            </a:r>
            <a:r>
              <a:rPr lang="en-US" dirty="0" smtClean="0">
                <a:solidFill>
                  <a:srgbClr val="C00000"/>
                </a:solidFill>
                <a:sym typeface="Symbol" pitchFamily="18" charset="2"/>
              </a:rPr>
              <a:t>uminosity proportional to energy</a:t>
            </a: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r>
              <a:rPr lang="en-US" dirty="0" smtClean="0">
                <a:sym typeface="Symbol" pitchFamily="18" charset="2"/>
              </a:rPr>
              <a:t>So running at 4 </a:t>
            </a:r>
            <a:r>
              <a:rPr lang="en-US" dirty="0" err="1" smtClean="0">
                <a:sym typeface="Symbol" pitchFamily="18" charset="2"/>
              </a:rPr>
              <a:t>TeV</a:t>
            </a:r>
            <a:r>
              <a:rPr lang="en-US" dirty="0" smtClean="0">
                <a:sym typeface="Symbol" pitchFamily="18" charset="2"/>
              </a:rPr>
              <a:t> instead of 7 </a:t>
            </a:r>
            <a:r>
              <a:rPr lang="en-US" dirty="0" err="1" smtClean="0">
                <a:sym typeface="Symbol" pitchFamily="18" charset="2"/>
              </a:rPr>
              <a:t>TeV</a:t>
            </a:r>
            <a:r>
              <a:rPr lang="en-US" dirty="0" smtClean="0">
                <a:sym typeface="Symbol" pitchFamily="18" charset="2"/>
              </a:rPr>
              <a:t> we lose nearly a factor two</a:t>
            </a:r>
          </a:p>
          <a:p>
            <a:pPr eaLnBrk="1" hangingPunct="1"/>
            <a:r>
              <a:rPr lang="en-US" dirty="0" smtClean="0">
                <a:sym typeface="Symbol" pitchFamily="18" charset="2"/>
              </a:rPr>
              <a:t>Reason for lower energy: weakness in the </a:t>
            </a:r>
            <a:r>
              <a:rPr lang="en-US" dirty="0" smtClean="0">
                <a:solidFill>
                  <a:srgbClr val="C00000"/>
                </a:solidFill>
                <a:sym typeface="Symbol" pitchFamily="18" charset="2"/>
              </a:rPr>
              <a:t>interconnections</a:t>
            </a:r>
          </a:p>
          <a:p>
            <a:pPr lvl="1" eaLnBrk="1" hangingPunct="1"/>
            <a:r>
              <a:rPr lang="en-US" dirty="0" smtClean="0">
                <a:sym typeface="Symbol" pitchFamily="18" charset="2"/>
              </a:rPr>
              <a:t>This caused the 2008 incident – </a:t>
            </a:r>
            <a:r>
              <a:rPr lang="en-US" dirty="0" smtClean="0">
                <a:solidFill>
                  <a:srgbClr val="CC0000"/>
                </a:solidFill>
                <a:sym typeface="Symbol" pitchFamily="18" charset="2"/>
              </a:rPr>
              <a:t>operation limited at 4 </a:t>
            </a:r>
            <a:r>
              <a:rPr lang="en-US" dirty="0" err="1" smtClean="0">
                <a:solidFill>
                  <a:srgbClr val="CC0000"/>
                </a:solidFill>
                <a:sym typeface="Symbol" pitchFamily="18" charset="2"/>
              </a:rPr>
              <a:t>TeV</a:t>
            </a:r>
            <a:r>
              <a:rPr lang="en-US" dirty="0" smtClean="0">
                <a:solidFill>
                  <a:srgbClr val="CC0000"/>
                </a:solidFill>
                <a:sym typeface="Symbol" pitchFamily="18" charset="2"/>
              </a:rPr>
              <a:t> in 1</a:t>
            </a:r>
            <a:r>
              <a:rPr lang="en-US" baseline="30000" dirty="0" smtClean="0">
                <a:solidFill>
                  <a:srgbClr val="CC0000"/>
                </a:solidFill>
                <a:sym typeface="Symbol" pitchFamily="18" charset="2"/>
              </a:rPr>
              <a:t>st</a:t>
            </a:r>
            <a:r>
              <a:rPr lang="en-US" dirty="0" smtClean="0">
                <a:solidFill>
                  <a:srgbClr val="CC0000"/>
                </a:solidFill>
                <a:sym typeface="Symbol" pitchFamily="18" charset="2"/>
              </a:rPr>
              <a:t> run</a:t>
            </a:r>
          </a:p>
          <a:p>
            <a:pPr lvl="1" eaLnBrk="1" hangingPunct="1"/>
            <a:r>
              <a:rPr lang="en-US" dirty="0" smtClean="0">
                <a:sym typeface="Symbol" pitchFamily="18" charset="2"/>
              </a:rPr>
              <a:t>Shunt being added to cure the problem 2013-2014 </a:t>
            </a:r>
            <a:r>
              <a:rPr lang="en-US" sz="1600" dirty="0" smtClean="0">
                <a:solidFill>
                  <a:srgbClr val="009900"/>
                </a:solidFill>
                <a:sym typeface="Symbol" pitchFamily="18" charset="2"/>
              </a:rPr>
              <a:t>[J. P. Tock, F. </a:t>
            </a:r>
            <a:r>
              <a:rPr lang="en-US" sz="1600" dirty="0" err="1" smtClean="0">
                <a:solidFill>
                  <a:srgbClr val="009900"/>
                </a:solidFill>
                <a:sym typeface="Symbol" pitchFamily="18" charset="2"/>
              </a:rPr>
              <a:t>Bordry</a:t>
            </a:r>
            <a:r>
              <a:rPr lang="en-US" sz="1600" dirty="0" smtClean="0">
                <a:solidFill>
                  <a:srgbClr val="009900"/>
                </a:solidFill>
                <a:sym typeface="Symbol" pitchFamily="18" charset="2"/>
              </a:rPr>
              <a:t>, et al., EUCAS conference, to be published on IEEE Trans. Appl. </a:t>
            </a:r>
            <a:r>
              <a:rPr lang="en-US" sz="1600" dirty="0" err="1" smtClean="0">
                <a:solidFill>
                  <a:srgbClr val="009900"/>
                </a:solidFill>
                <a:sym typeface="Symbol" pitchFamily="18" charset="2"/>
              </a:rPr>
              <a:t>Supercond</a:t>
            </a:r>
            <a:r>
              <a:rPr lang="en-US" sz="1600" dirty="0" smtClean="0">
                <a:solidFill>
                  <a:srgbClr val="009900"/>
                </a:solidFill>
                <a:sym typeface="Symbol" pitchFamily="18" charset="2"/>
              </a:rPr>
              <a:t>.]</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extLst>
              <p:ext uri="{D42A27DB-BD31-4B8C-83A1-F6EECF244321}">
                <p14:modId xmlns:p14="http://schemas.microsoft.com/office/powerpoint/2010/main" val="3660086456"/>
              </p:ext>
            </p:extLst>
          </p:nvPr>
        </p:nvGraphicFramePr>
        <p:xfrm>
          <a:off x="2704306" y="1764614"/>
          <a:ext cx="3735388" cy="733425"/>
        </p:xfrm>
        <a:graphic>
          <a:graphicData uri="http://schemas.openxmlformats.org/presentationml/2006/ole">
            <mc:AlternateContent xmlns:mc="http://schemas.openxmlformats.org/markup-compatibility/2006">
              <mc:Choice xmlns:v="urn:schemas-microsoft-com:vml" Requires="v">
                <p:oleObj spid="_x0000_s12319" name="Equation" r:id="rId3" imgW="2336760" imgH="457200" progId="Equation.3">
                  <p:embed/>
                </p:oleObj>
              </mc:Choice>
              <mc:Fallback>
                <p:oleObj name="Equation" r:id="rId3" imgW="23367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306" y="1764614"/>
                        <a:ext cx="3735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bwMode="auto">
          <a:xfrm>
            <a:off x="4776493" y="1723317"/>
            <a:ext cx="394879" cy="829789"/>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pic>
        <p:nvPicPr>
          <p:cNvPr id="20" name="Picture 8" descr="Fig. 3. Schematic of the defective joint assumed to have caused the incident in September 200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4897" y="4490080"/>
            <a:ext cx="4321596" cy="1952484"/>
          </a:xfrm>
          <a:prstGeom prst="rect">
            <a:avLst/>
          </a:prstGeom>
          <a:noFill/>
          <a:ln w="9525">
            <a:noFill/>
            <a:miter lim="800000"/>
            <a:headEnd/>
            <a:tailEnd/>
          </a:ln>
        </p:spPr>
      </p:pic>
      <p:pic>
        <p:nvPicPr>
          <p:cNvPr id="21" name="Picture 6" descr="I:\FRESCA\Measurements\Joint with void 1\Radio images\E1.JPG"/>
          <p:cNvPicPr>
            <a:picLocks noChangeAspect="1" noChangeArrowheads="1"/>
          </p:cNvPicPr>
          <p:nvPr/>
        </p:nvPicPr>
        <p:blipFill>
          <a:blip r:embed="rId6" cstate="email"/>
          <a:srcRect/>
          <a:stretch>
            <a:fillRect/>
          </a:stretch>
        </p:blipFill>
        <p:spPr bwMode="auto">
          <a:xfrm>
            <a:off x="5300529" y="4866441"/>
            <a:ext cx="3317836" cy="531641"/>
          </a:xfrm>
          <a:prstGeom prst="rect">
            <a:avLst/>
          </a:prstGeom>
          <a:noFill/>
          <a:ln w="9525">
            <a:noFill/>
            <a:miter lim="800000"/>
            <a:headEnd/>
            <a:tailEnd/>
          </a:ln>
        </p:spPr>
      </p:pic>
      <p:pic>
        <p:nvPicPr>
          <p:cNvPr id="22" name="Picture 7" descr="I:\FRESCA\Measurements\Joint with void 2\Pictures\Radio images\Radio images 14 december 2009\Ech1 gauche.JPG"/>
          <p:cNvPicPr>
            <a:picLocks noChangeAspect="1" noChangeArrowheads="1"/>
          </p:cNvPicPr>
          <p:nvPr/>
        </p:nvPicPr>
        <p:blipFill>
          <a:blip r:embed="rId7" cstate="email"/>
          <a:srcRect/>
          <a:stretch>
            <a:fillRect/>
          </a:stretch>
        </p:blipFill>
        <p:spPr bwMode="auto">
          <a:xfrm>
            <a:off x="5300529" y="5597002"/>
            <a:ext cx="3317835" cy="532899"/>
          </a:xfrm>
          <a:prstGeom prst="rect">
            <a:avLst/>
          </a:prstGeom>
          <a:noFill/>
          <a:ln w="9525">
            <a:noFill/>
            <a:miter lim="800000"/>
            <a:headEnd/>
            <a:tailEnd/>
          </a:ln>
        </p:spPr>
      </p:pic>
      <p:sp>
        <p:nvSpPr>
          <p:cNvPr id="14" name="ZoneTexte 13"/>
          <p:cNvSpPr txBox="1"/>
          <p:nvPr/>
        </p:nvSpPr>
        <p:spPr>
          <a:xfrm>
            <a:off x="1904553" y="6442564"/>
            <a:ext cx="5743880" cy="461665"/>
          </a:xfrm>
          <a:prstGeom prst="rect">
            <a:avLst/>
          </a:prstGeom>
          <a:noFill/>
        </p:spPr>
        <p:txBody>
          <a:bodyPr wrap="none" rtlCol="0">
            <a:spAutoFit/>
          </a:bodyPr>
          <a:lstStyle/>
          <a:p>
            <a:r>
              <a:rPr lang="fr-CH" sz="1200" dirty="0" smtClean="0"/>
              <a:t>Cross-section of the </a:t>
            </a:r>
            <a:r>
              <a:rPr lang="fr-CH" sz="1200" dirty="0" err="1" smtClean="0"/>
              <a:t>intreconnection</a:t>
            </a:r>
            <a:r>
              <a:rPr lang="fr-CH" sz="1200" dirty="0" smtClean="0"/>
              <a:t> and </a:t>
            </a:r>
            <a:r>
              <a:rPr lang="fr-CH" sz="1200" dirty="0" err="1" smtClean="0"/>
              <a:t>radiography</a:t>
            </a:r>
            <a:r>
              <a:rPr lang="fr-CH" sz="1200" dirty="0" smtClean="0"/>
              <a:t> </a:t>
            </a:r>
            <a:r>
              <a:rPr lang="fr-CH" sz="1200" dirty="0" err="1" smtClean="0"/>
              <a:t>showing</a:t>
            </a:r>
            <a:r>
              <a:rPr lang="fr-CH" sz="1200" dirty="0" smtClean="0"/>
              <a:t> </a:t>
            </a:r>
            <a:r>
              <a:rPr lang="fr-CH" sz="1200" dirty="0" err="1" smtClean="0"/>
              <a:t>missing</a:t>
            </a:r>
            <a:r>
              <a:rPr lang="fr-CH" sz="1200" dirty="0" smtClean="0"/>
              <a:t> </a:t>
            </a:r>
            <a:r>
              <a:rPr lang="fr-CH" sz="1200" dirty="0" err="1" smtClean="0"/>
              <a:t>continuity</a:t>
            </a:r>
            <a:endParaRPr lang="fr-CH" sz="1200" dirty="0" smtClean="0"/>
          </a:p>
          <a:p>
            <a:pPr algn="ctr"/>
            <a:r>
              <a:rPr lang="fr-CH" sz="1200" dirty="0" smtClean="0">
                <a:solidFill>
                  <a:srgbClr val="009900"/>
                </a:solidFill>
              </a:rPr>
              <a:t>[F. </a:t>
            </a:r>
            <a:r>
              <a:rPr lang="fr-CH" sz="1200" dirty="0" err="1" smtClean="0">
                <a:solidFill>
                  <a:srgbClr val="009900"/>
                </a:solidFill>
              </a:rPr>
              <a:t>Bordry</a:t>
            </a:r>
            <a:r>
              <a:rPr lang="fr-CH" sz="1200" dirty="0" smtClean="0">
                <a:solidFill>
                  <a:srgbClr val="009900"/>
                </a:solidFill>
              </a:rPr>
              <a:t>, J. P. </a:t>
            </a:r>
            <a:r>
              <a:rPr lang="fr-CH" sz="1200" dirty="0" err="1" smtClean="0">
                <a:solidFill>
                  <a:srgbClr val="009900"/>
                </a:solidFill>
              </a:rPr>
              <a:t>Tock</a:t>
            </a:r>
            <a:r>
              <a:rPr lang="fr-CH" sz="1200" dirty="0" smtClean="0">
                <a:solidFill>
                  <a:srgbClr val="009900"/>
                </a:solidFill>
              </a:rPr>
              <a:t> and LS1 team]</a:t>
            </a:r>
            <a:endParaRPr lang="en-GB" sz="1200" dirty="0">
              <a:solidFill>
                <a:srgbClr val="009900"/>
              </a:solidFill>
            </a:endParaRPr>
          </a:p>
        </p:txBody>
      </p:sp>
    </p:spTree>
    <p:extLst>
      <p:ext uri="{BB962C8B-B14F-4D97-AF65-F5344CB8AC3E}">
        <p14:creationId xmlns:p14="http://schemas.microsoft.com/office/powerpoint/2010/main" val="42753652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40</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INJECTOR UPGRADE</a:t>
            </a:r>
            <a:endParaRPr lang="en-US" baseline="30000" dirty="0" smtClean="0">
              <a:solidFill>
                <a:schemeClr val="bg1"/>
              </a:solidFill>
              <a:sym typeface="Symbol" pitchFamily="18" charset="2"/>
            </a:endParaRPr>
          </a:p>
        </p:txBody>
      </p:sp>
      <p:sp>
        <p:nvSpPr>
          <p:cNvPr id="13316" name="Rectangle 3"/>
          <p:cNvSpPr>
            <a:spLocks noGrp="1" noChangeArrowheads="1"/>
          </p:cNvSpPr>
          <p:nvPr>
            <p:ph type="body" idx="1"/>
          </p:nvPr>
        </p:nvSpPr>
        <p:spPr>
          <a:xfrm>
            <a:off x="266700" y="1190625"/>
            <a:ext cx="5833849" cy="5240338"/>
          </a:xfrm>
        </p:spPr>
        <p:txBody>
          <a:bodyPr/>
          <a:lstStyle/>
          <a:p>
            <a:pPr eaLnBrk="1" hangingPunct="1"/>
            <a:r>
              <a:rPr lang="en-US" dirty="0" smtClean="0">
                <a:sym typeface="Symbol" pitchFamily="18" charset="2"/>
              </a:rPr>
              <a:t>Injector upgrade steps:</a:t>
            </a:r>
          </a:p>
          <a:p>
            <a:pPr lvl="1" eaLnBrk="1" hangingPunct="1"/>
            <a:r>
              <a:rPr lang="fr-CH" dirty="0" err="1" smtClean="0">
                <a:sym typeface="Symbol" pitchFamily="18" charset="2"/>
              </a:rPr>
              <a:t>Higher</a:t>
            </a:r>
            <a:r>
              <a:rPr lang="fr-CH" dirty="0" smtClean="0">
                <a:sym typeface="Symbol" pitchFamily="18" charset="2"/>
              </a:rPr>
              <a:t> </a:t>
            </a:r>
            <a:r>
              <a:rPr lang="fr-CH" dirty="0" err="1" smtClean="0">
                <a:sym typeface="Symbol" pitchFamily="18" charset="2"/>
              </a:rPr>
              <a:t>brighteness</a:t>
            </a:r>
            <a:r>
              <a:rPr lang="fr-CH" dirty="0" smtClean="0">
                <a:sym typeface="Symbol" pitchFamily="18" charset="2"/>
              </a:rPr>
              <a:t>:</a:t>
            </a:r>
            <a:endParaRPr lang="en-GB" dirty="0" smtClean="0">
              <a:sym typeface="Symbol" pitchFamily="18" charset="2"/>
            </a:endParaRPr>
          </a:p>
          <a:p>
            <a:pPr lvl="2" eaLnBrk="1" hangingPunct="1"/>
            <a:r>
              <a:rPr lang="en-GB" dirty="0" smtClean="0">
                <a:sym typeface="Symbol" pitchFamily="18" charset="2"/>
              </a:rPr>
              <a:t>Increase PSB energy from </a:t>
            </a:r>
            <a:r>
              <a:rPr lang="en-GB" dirty="0">
                <a:sym typeface="Symbol" pitchFamily="18" charset="2"/>
              </a:rPr>
              <a:t>1.4 to 2 </a:t>
            </a:r>
            <a:r>
              <a:rPr lang="en-GB" dirty="0" err="1">
                <a:sym typeface="Symbol" pitchFamily="18" charset="2"/>
              </a:rPr>
              <a:t>GeV</a:t>
            </a:r>
            <a:r>
              <a:rPr lang="en-GB" dirty="0">
                <a:sym typeface="Symbol" pitchFamily="18" charset="2"/>
              </a:rPr>
              <a:t>, </a:t>
            </a:r>
            <a:r>
              <a:rPr lang="en-GB" dirty="0" smtClean="0">
                <a:sym typeface="Symbol" pitchFamily="18" charset="2"/>
              </a:rPr>
              <a:t>replacing </a:t>
            </a:r>
            <a:r>
              <a:rPr lang="en-GB" dirty="0">
                <a:sym typeface="Symbol" pitchFamily="18" charset="2"/>
              </a:rPr>
              <a:t>power supply and changing transfer </a:t>
            </a:r>
            <a:r>
              <a:rPr lang="en-GB" dirty="0" smtClean="0">
                <a:sym typeface="Symbol" pitchFamily="18" charset="2"/>
              </a:rPr>
              <a:t>equipment (space charge in PS)</a:t>
            </a:r>
            <a:endParaRPr lang="en-GB" dirty="0">
              <a:sym typeface="Symbol" pitchFamily="18" charset="2"/>
            </a:endParaRPr>
          </a:p>
          <a:p>
            <a:pPr lvl="2" eaLnBrk="1" hangingPunct="1"/>
            <a:r>
              <a:rPr lang="en-GB" dirty="0" smtClean="0">
                <a:sym typeface="Symbol" pitchFamily="18" charset="2"/>
              </a:rPr>
              <a:t>Increase </a:t>
            </a:r>
            <a:r>
              <a:rPr lang="en-GB" dirty="0">
                <a:sym typeface="Symbol" pitchFamily="18" charset="2"/>
              </a:rPr>
              <a:t>injection energy in the PSB from 50 to 160 MeV, Linac4 (160 MeV H-) to replace Linac2 (50 MeV H+)</a:t>
            </a:r>
          </a:p>
          <a:p>
            <a:pPr lvl="2" eaLnBrk="1" hangingPunct="1"/>
            <a:r>
              <a:rPr lang="en-GB" dirty="0" smtClean="0">
                <a:sym typeface="Symbol" pitchFamily="18" charset="2"/>
              </a:rPr>
              <a:t>Upgrade </a:t>
            </a:r>
            <a:r>
              <a:rPr lang="en-GB" dirty="0">
                <a:sym typeface="Symbol" pitchFamily="18" charset="2"/>
              </a:rPr>
              <a:t>the PSB , PS and SPS to make them capable to accelerate and manipulate a higher brightness </a:t>
            </a:r>
            <a:r>
              <a:rPr lang="en-GB" dirty="0" smtClean="0">
                <a:sym typeface="Symbol" pitchFamily="18" charset="2"/>
              </a:rPr>
              <a:t>beam</a:t>
            </a:r>
          </a:p>
          <a:p>
            <a:pPr lvl="1" eaLnBrk="1" hangingPunct="1"/>
            <a:r>
              <a:rPr lang="fr-CH" dirty="0" err="1" smtClean="0">
                <a:sym typeface="Symbol" pitchFamily="18" charset="2"/>
              </a:rPr>
              <a:t>Reliability</a:t>
            </a:r>
            <a:endParaRPr lang="en-US" dirty="0" smtClean="0">
              <a:sym typeface="Symbol" pitchFamily="18" charset="2"/>
            </a:endParaRPr>
          </a:p>
          <a:p>
            <a:pPr eaLnBrk="1" hangingPunct="1"/>
            <a:r>
              <a:rPr lang="en-US" dirty="0" smtClean="0">
                <a:sym typeface="Symbol" pitchFamily="18" charset="2"/>
              </a:rPr>
              <a:t>Timeline: 2018 (LS2)</a:t>
            </a:r>
          </a:p>
          <a:p>
            <a:pPr lvl="2" eaLnBrk="1" hangingPunct="1"/>
            <a:r>
              <a:rPr lang="en-US" dirty="0" smtClean="0">
                <a:sym typeface="Symbol" pitchFamily="18" charset="2"/>
              </a:rPr>
              <a:t>Linac4 alone does not give additional performance</a:t>
            </a:r>
          </a:p>
          <a:p>
            <a:pPr eaLnBrk="1" hangingPunct="1"/>
            <a:r>
              <a:rPr lang="en-US" dirty="0" smtClean="0">
                <a:sym typeface="Symbol" pitchFamily="18" charset="2"/>
              </a:rPr>
              <a:t>Injector upgrade project LIU </a:t>
            </a:r>
            <a:r>
              <a:rPr lang="en-US" sz="1600" dirty="0" smtClean="0">
                <a:solidFill>
                  <a:srgbClr val="009900"/>
                </a:solidFill>
                <a:sym typeface="Symbol" pitchFamily="18" charset="2"/>
              </a:rPr>
              <a:t>[R. </a:t>
            </a:r>
            <a:r>
              <a:rPr lang="en-US" sz="1600" dirty="0" err="1" smtClean="0">
                <a:solidFill>
                  <a:srgbClr val="009900"/>
                </a:solidFill>
                <a:sym typeface="Symbol" pitchFamily="18" charset="2"/>
              </a:rPr>
              <a:t>Garoby</a:t>
            </a:r>
            <a:r>
              <a:rPr lang="en-US" sz="1600" dirty="0" smtClean="0">
                <a:solidFill>
                  <a:srgbClr val="009900"/>
                </a:solidFill>
                <a:sym typeface="Symbol" pitchFamily="18" charset="2"/>
              </a:rPr>
              <a:t>]</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9916" y="1725826"/>
            <a:ext cx="2540000" cy="401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418492" y="5878339"/>
            <a:ext cx="2202847" cy="523220"/>
          </a:xfrm>
          <a:prstGeom prst="rect">
            <a:avLst/>
          </a:prstGeom>
          <a:noFill/>
        </p:spPr>
        <p:txBody>
          <a:bodyPr wrap="none" rtlCol="0">
            <a:spAutoFit/>
          </a:bodyPr>
          <a:lstStyle/>
          <a:p>
            <a:pPr algn="ctr"/>
            <a:r>
              <a:rPr lang="fr-CH" sz="1400" dirty="0" smtClean="0"/>
              <a:t>Upgrade of </a:t>
            </a:r>
            <a:r>
              <a:rPr lang="fr-CH" sz="1400" dirty="0" err="1" smtClean="0"/>
              <a:t>injector</a:t>
            </a:r>
            <a:r>
              <a:rPr lang="fr-CH" sz="1400" dirty="0" smtClean="0"/>
              <a:t> </a:t>
            </a:r>
            <a:r>
              <a:rPr lang="fr-CH" sz="1400" dirty="0" err="1" smtClean="0"/>
              <a:t>chain</a:t>
            </a:r>
            <a:endParaRPr lang="fr-CH" sz="1400" dirty="0" smtClean="0"/>
          </a:p>
          <a:p>
            <a:pPr algn="ctr"/>
            <a:r>
              <a:rPr lang="fr-CH" sz="1400" dirty="0" smtClean="0">
                <a:solidFill>
                  <a:srgbClr val="009900"/>
                </a:solidFill>
              </a:rPr>
              <a:t>[R. </a:t>
            </a:r>
            <a:r>
              <a:rPr lang="fr-CH" sz="1400" dirty="0" err="1" smtClean="0">
                <a:solidFill>
                  <a:srgbClr val="009900"/>
                </a:solidFill>
              </a:rPr>
              <a:t>Garoby</a:t>
            </a:r>
            <a:r>
              <a:rPr lang="fr-CH" sz="1400" dirty="0" smtClean="0">
                <a:solidFill>
                  <a:srgbClr val="009900"/>
                </a:solidFill>
              </a:rPr>
              <a:t>, IPAC 2012]</a:t>
            </a:r>
            <a:endParaRPr lang="en-GB" sz="1400" dirty="0">
              <a:solidFill>
                <a:srgbClr val="009900"/>
              </a:solidFill>
            </a:endParaRPr>
          </a:p>
        </p:txBody>
      </p:sp>
    </p:spTree>
    <p:extLst>
      <p:ext uri="{BB962C8B-B14F-4D97-AF65-F5344CB8AC3E}">
        <p14:creationId xmlns:p14="http://schemas.microsoft.com/office/powerpoint/2010/main" val="253427364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p:txBody>
          <a:bodyPr/>
          <a:lstStyle/>
          <a:p>
            <a:pPr eaLnBrk="1" hangingPunct="1"/>
            <a:r>
              <a:rPr lang="en-US" dirty="0" smtClean="0">
                <a:sym typeface="Symbol" pitchFamily="18" charset="2"/>
              </a:rPr>
              <a:t>When going to very low </a:t>
            </a:r>
            <a:r>
              <a:rPr lang="en-US" dirty="0" smtClean="0">
                <a:latin typeface="Symbol" pitchFamily="18" charset="2"/>
                <a:sym typeface="Symbol" pitchFamily="18" charset="2"/>
              </a:rPr>
              <a:t>b</a:t>
            </a:r>
            <a:r>
              <a:rPr lang="en-US" baseline="30000" dirty="0" smtClean="0">
                <a:sym typeface="Symbol" pitchFamily="18" charset="2"/>
              </a:rPr>
              <a:t>*</a:t>
            </a:r>
            <a:r>
              <a:rPr lang="en-US" dirty="0" smtClean="0">
                <a:sym typeface="Symbol" pitchFamily="18" charset="2"/>
              </a:rPr>
              <a:t>, (below 25 cm) the geometric factor considerably reduces the gain</a:t>
            </a:r>
          </a:p>
          <a:p>
            <a:pPr lvl="1" eaLnBrk="1" hangingPunct="1"/>
            <a:r>
              <a:rPr lang="en-US" dirty="0" smtClean="0">
                <a:solidFill>
                  <a:srgbClr val="C00000"/>
                </a:solidFill>
                <a:sym typeface="Symbol" pitchFamily="18" charset="2"/>
              </a:rPr>
              <a:t>Crab cavity</a:t>
            </a:r>
            <a:r>
              <a:rPr lang="en-US" dirty="0" smtClean="0">
                <a:sym typeface="Symbol" pitchFamily="18" charset="2"/>
              </a:rPr>
              <a:t> allows to set this factor to one by turning the bunches in the longitudinal space</a:t>
            </a:r>
            <a:r>
              <a:rPr lang="en-US" sz="1400" dirty="0">
                <a:solidFill>
                  <a:srgbClr val="009900"/>
                </a:solidFill>
                <a:ea typeface="+mn-ea"/>
                <a:cs typeface="+mn-cs"/>
                <a:sym typeface="Symbol" pitchFamily="18" charset="2"/>
              </a:rPr>
              <a:t> </a:t>
            </a:r>
            <a:r>
              <a:rPr lang="en-US" sz="1400" dirty="0" smtClean="0">
                <a:solidFill>
                  <a:srgbClr val="009900"/>
                </a:solidFill>
                <a:ea typeface="+mn-ea"/>
                <a:cs typeface="+mn-cs"/>
                <a:sym typeface="Symbol" pitchFamily="18" charset="2"/>
              </a:rPr>
              <a:t>[R. </a:t>
            </a:r>
            <a:r>
              <a:rPr lang="en-US" sz="1400" dirty="0" err="1" smtClean="0">
                <a:solidFill>
                  <a:srgbClr val="009900"/>
                </a:solidFill>
                <a:ea typeface="+mn-ea"/>
                <a:cs typeface="+mn-cs"/>
                <a:sym typeface="Symbol" pitchFamily="18" charset="2"/>
              </a:rPr>
              <a:t>Calaga</a:t>
            </a:r>
            <a:r>
              <a:rPr lang="en-US" sz="1400" dirty="0" smtClean="0">
                <a:solidFill>
                  <a:srgbClr val="009900"/>
                </a:solidFill>
                <a:ea typeface="+mn-ea"/>
                <a:cs typeface="+mn-cs"/>
                <a:sym typeface="Symbol" pitchFamily="18" charset="2"/>
              </a:rPr>
              <a:t>, Chamonix 2012]</a:t>
            </a:r>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r>
              <a:rPr lang="en-US" dirty="0" smtClean="0">
                <a:sym typeface="Symbol" pitchFamily="18" charset="2"/>
              </a:rPr>
              <a:t>Hardware being built, successful test in some electron machines </a:t>
            </a:r>
            <a:r>
              <a:rPr lang="en-US" sz="1600" dirty="0" smtClean="0">
                <a:solidFill>
                  <a:srgbClr val="009900"/>
                </a:solidFill>
                <a:sym typeface="Symbol" pitchFamily="18" charset="2"/>
              </a:rPr>
              <a:t>[WP4, E. Jensen, collaboration with many institutes]</a:t>
            </a:r>
          </a:p>
          <a:p>
            <a:pPr lvl="1" eaLnBrk="1" hangingPunct="1"/>
            <a:r>
              <a:rPr lang="en-US" dirty="0" smtClean="0">
                <a:sym typeface="Symbol" pitchFamily="18" charset="2"/>
              </a:rPr>
              <a:t>First compact crab cavities with good performance have been built</a:t>
            </a:r>
          </a:p>
        </p:txBody>
      </p:sp>
      <p:sp>
        <p:nvSpPr>
          <p:cNvPr id="13314" name="Slide Number Placeholder 3"/>
          <p:cNvSpPr>
            <a:spLocks noGrp="1"/>
          </p:cNvSpPr>
          <p:nvPr>
            <p:ph type="sldNum" sz="quarter" idx="10"/>
          </p:nvPr>
        </p:nvSpPr>
        <p:spPr>
          <a:noFill/>
        </p:spPr>
        <p:txBody>
          <a:bodyPr/>
          <a:lstStyle/>
          <a:p>
            <a:r>
              <a:rPr lang="en-US" dirty="0"/>
              <a:t>The 20’s: High </a:t>
            </a:r>
            <a:r>
              <a:rPr lang="en-US" dirty="0" err="1"/>
              <a:t>Lumi</a:t>
            </a:r>
            <a:r>
              <a:rPr lang="en-US" dirty="0"/>
              <a:t> LHC </a:t>
            </a:r>
            <a:r>
              <a:rPr lang="en-US" dirty="0" smtClean="0"/>
              <a:t>- </a:t>
            </a:r>
            <a:fld id="{72FB2D75-2C44-4E91-AB05-E0A53E136E30}" type="slidenum">
              <a:rPr lang="en-US" smtClean="0"/>
              <a:pPr/>
              <a:t>41</a:t>
            </a:fld>
            <a:endParaRPr lang="en-US" dirty="0" smtClean="0"/>
          </a:p>
        </p:txBody>
      </p:sp>
      <p:sp>
        <p:nvSpPr>
          <p:cNvPr id="13315" name="Rectangle 2"/>
          <p:cNvSpPr>
            <a:spLocks noGrp="1" noChangeArrowheads="1"/>
          </p:cNvSpPr>
          <p:nvPr>
            <p:ph type="title"/>
          </p:nvPr>
        </p:nvSpPr>
        <p:spPr/>
        <p:txBody>
          <a:bodyPr/>
          <a:lstStyle/>
          <a:p>
            <a:pPr eaLnBrk="1" hangingPunct="1"/>
            <a:r>
              <a:rPr lang="en-US" dirty="0" smtClean="0">
                <a:solidFill>
                  <a:schemeClr val="bg1"/>
                </a:solidFill>
                <a:sym typeface="Symbol" pitchFamily="18" charset="2"/>
              </a:rPr>
              <a:t>HL-LHC:</a:t>
            </a:r>
            <a:br>
              <a:rPr lang="en-US" dirty="0" smtClean="0">
                <a:solidFill>
                  <a:schemeClr val="bg1"/>
                </a:solidFill>
                <a:sym typeface="Symbol" pitchFamily="18" charset="2"/>
              </a:rPr>
            </a:br>
            <a:r>
              <a:rPr lang="en-US" dirty="0" smtClean="0">
                <a:solidFill>
                  <a:schemeClr val="bg1"/>
                </a:solidFill>
                <a:sym typeface="Symbol" pitchFamily="18" charset="2"/>
              </a:rPr>
              <a:t>CRAB CAVITIES</a:t>
            </a:r>
            <a:endParaRPr lang="en-US" baseline="30000" dirty="0" smtClean="0">
              <a:solidFill>
                <a:schemeClr val="bg1"/>
              </a:solidFill>
              <a:sym typeface="Symbol" pitchFamily="18" charset="2"/>
            </a:endParaRPr>
          </a:p>
        </p:txBody>
      </p:sp>
      <p:sp>
        <p:nvSpPr>
          <p:cNvPr id="8" name="ZoneTexte 7"/>
          <p:cNvSpPr txBox="1"/>
          <p:nvPr/>
        </p:nvSpPr>
        <p:spPr>
          <a:xfrm>
            <a:off x="1326289" y="5161129"/>
            <a:ext cx="1271502" cy="307777"/>
          </a:xfrm>
          <a:prstGeom prst="rect">
            <a:avLst/>
          </a:prstGeom>
          <a:noFill/>
        </p:spPr>
        <p:txBody>
          <a:bodyPr wrap="none" rtlCol="0">
            <a:spAutoFit/>
          </a:bodyPr>
          <a:lstStyle/>
          <a:p>
            <a:r>
              <a:rPr lang="fr-CH" sz="1400" dirty="0" err="1" smtClean="0"/>
              <a:t>Crab</a:t>
            </a:r>
            <a:r>
              <a:rPr lang="fr-CH" sz="1400" dirty="0" smtClean="0"/>
              <a:t> </a:t>
            </a:r>
            <a:r>
              <a:rPr lang="fr-CH" sz="1400" dirty="0" err="1" smtClean="0"/>
              <a:t>crossing</a:t>
            </a:r>
            <a:endParaRPr lang="en-GB" sz="1400" dirty="0"/>
          </a:p>
        </p:txBody>
      </p:sp>
      <p:sp>
        <p:nvSpPr>
          <p:cNvPr id="9" name="ZoneTexte 8"/>
          <p:cNvSpPr txBox="1"/>
          <p:nvPr/>
        </p:nvSpPr>
        <p:spPr>
          <a:xfrm>
            <a:off x="4441897" y="5161129"/>
            <a:ext cx="4057521" cy="307777"/>
          </a:xfrm>
          <a:prstGeom prst="rect">
            <a:avLst/>
          </a:prstGeom>
          <a:noFill/>
        </p:spPr>
        <p:txBody>
          <a:bodyPr wrap="none" rtlCol="0">
            <a:spAutoFit/>
          </a:bodyPr>
          <a:lstStyle/>
          <a:p>
            <a:r>
              <a:rPr lang="fr-CH" sz="1400" dirty="0" smtClean="0"/>
              <a:t>One possible option for the design of </a:t>
            </a:r>
            <a:r>
              <a:rPr lang="fr-CH" sz="1400" dirty="0" err="1" smtClean="0"/>
              <a:t>crab</a:t>
            </a:r>
            <a:r>
              <a:rPr lang="fr-CH" sz="1400" dirty="0" smtClean="0"/>
              <a:t> </a:t>
            </a:r>
            <a:r>
              <a:rPr lang="fr-CH" sz="1400" dirty="0" err="1" smtClean="0"/>
              <a:t>cavity</a:t>
            </a:r>
            <a:endParaRPr lang="en-GB" sz="1400" dirty="0"/>
          </a:p>
        </p:txBody>
      </p:sp>
      <p:grpSp>
        <p:nvGrpSpPr>
          <p:cNvPr id="7" name="Groupe 6"/>
          <p:cNvGrpSpPr/>
          <p:nvPr/>
        </p:nvGrpSpPr>
        <p:grpSpPr>
          <a:xfrm>
            <a:off x="532267" y="2848487"/>
            <a:ext cx="3090563" cy="2230753"/>
            <a:chOff x="1371600" y="914400"/>
            <a:chExt cx="6423025" cy="3733800"/>
          </a:xfrm>
        </p:grpSpPr>
        <p:cxnSp>
          <p:nvCxnSpPr>
            <p:cNvPr id="10" name="Straight Connector 2"/>
            <p:cNvCxnSpPr/>
            <p:nvPr/>
          </p:nvCxnSpPr>
          <p:spPr>
            <a:xfrm flipV="1">
              <a:off x="1371600" y="914400"/>
              <a:ext cx="5029200" cy="37338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3"/>
            <p:cNvCxnSpPr/>
            <p:nvPr/>
          </p:nvCxnSpPr>
          <p:spPr>
            <a:xfrm>
              <a:off x="1981200" y="1066800"/>
              <a:ext cx="5638800" cy="358140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4"/>
            <p:cNvCxnSpPr/>
            <p:nvPr/>
          </p:nvCxnSpPr>
          <p:spPr>
            <a:xfrm flipV="1">
              <a:off x="5105400" y="1524000"/>
              <a:ext cx="990600" cy="762000"/>
            </a:xfrm>
            <a:prstGeom prst="straightConnector1">
              <a:avLst/>
            </a:prstGeom>
            <a:ln w="349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5"/>
            <p:cNvCxnSpPr/>
            <p:nvPr/>
          </p:nvCxnSpPr>
          <p:spPr>
            <a:xfrm rot="10800000">
              <a:off x="2667000" y="1219200"/>
              <a:ext cx="1143000" cy="685800"/>
            </a:xfrm>
            <a:prstGeom prst="straightConnector1">
              <a:avLst/>
            </a:prstGeom>
            <a:ln w="34925">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Freeform 6"/>
            <p:cNvSpPr/>
            <p:nvPr/>
          </p:nvSpPr>
          <p:spPr>
            <a:xfrm>
              <a:off x="6238875" y="1177925"/>
              <a:ext cx="755650" cy="2638425"/>
            </a:xfrm>
            <a:custGeom>
              <a:avLst/>
              <a:gdLst>
                <a:gd name="connsiteX0" fmla="*/ 36945 w 755072"/>
                <a:gd name="connsiteY0" fmla="*/ 0 h 2639291"/>
                <a:gd name="connsiteX1" fmla="*/ 743527 w 755072"/>
                <a:gd name="connsiteY1" fmla="*/ 928255 h 2639291"/>
                <a:gd name="connsiteX2" fmla="*/ 106218 w 755072"/>
                <a:gd name="connsiteY2" fmla="*/ 2396837 h 2639291"/>
                <a:gd name="connsiteX3" fmla="*/ 106218 w 755072"/>
                <a:gd name="connsiteY3" fmla="*/ 2382982 h 2639291"/>
              </a:gdLst>
              <a:ahLst/>
              <a:cxnLst>
                <a:cxn ang="0">
                  <a:pos x="connsiteX0" y="connsiteY0"/>
                </a:cxn>
                <a:cxn ang="0">
                  <a:pos x="connsiteX1" y="connsiteY1"/>
                </a:cxn>
                <a:cxn ang="0">
                  <a:pos x="connsiteX2" y="connsiteY2"/>
                </a:cxn>
                <a:cxn ang="0">
                  <a:pos x="connsiteX3" y="connsiteY3"/>
                </a:cxn>
              </a:cxnLst>
              <a:rect l="l" t="t" r="r" b="b"/>
              <a:pathLst>
                <a:path w="755072" h="2639291">
                  <a:moveTo>
                    <a:pt x="36945" y="0"/>
                  </a:moveTo>
                  <a:cubicBezTo>
                    <a:pt x="384463" y="264391"/>
                    <a:pt x="731982" y="528782"/>
                    <a:pt x="743527" y="928255"/>
                  </a:cubicBezTo>
                  <a:cubicBezTo>
                    <a:pt x="755072" y="1327728"/>
                    <a:pt x="212436" y="2154383"/>
                    <a:pt x="106218" y="2396837"/>
                  </a:cubicBezTo>
                  <a:cubicBezTo>
                    <a:pt x="0" y="2639291"/>
                    <a:pt x="106218" y="2382982"/>
                    <a:pt x="106218" y="2382982"/>
                  </a:cubicBezTo>
                </a:path>
              </a:pathLst>
            </a:custGeom>
            <a:ln w="34925">
              <a:solidFill>
                <a:schemeClr val="accent1">
                  <a:lumMod val="40000"/>
                  <a:lumOff val="6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prstClr val="black"/>
                </a:solidFill>
              </a:endParaRPr>
            </a:p>
          </p:txBody>
        </p:sp>
        <p:sp>
          <p:nvSpPr>
            <p:cNvPr id="15" name="TextBox 7"/>
            <p:cNvSpPr txBox="1">
              <a:spLocks noChangeArrowheads="1"/>
            </p:cNvSpPr>
            <p:nvPr/>
          </p:nvSpPr>
          <p:spPr bwMode="auto">
            <a:xfrm>
              <a:off x="7239000" y="2209800"/>
              <a:ext cx="555625" cy="646113"/>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3600" b="1" i="1" dirty="0">
                  <a:latin typeface="Symbol" pitchFamily="18" charset="2"/>
                </a:rPr>
                <a:t>q</a:t>
              </a:r>
              <a:r>
                <a:rPr lang="en-US" sz="3600" b="1" i="1" baseline="-25000" dirty="0">
                  <a:latin typeface="Calibri" pitchFamily="34" charset="0"/>
                </a:rPr>
                <a:t>c</a:t>
              </a:r>
            </a:p>
          </p:txBody>
        </p:sp>
        <p:sp>
          <p:nvSpPr>
            <p:cNvPr id="16" name="Oval 9"/>
            <p:cNvSpPr/>
            <p:nvPr/>
          </p:nvSpPr>
          <p:spPr>
            <a:xfrm>
              <a:off x="3733800" y="2590800"/>
              <a:ext cx="1447800" cy="304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Oval 8"/>
            <p:cNvSpPr/>
            <p:nvPr/>
          </p:nvSpPr>
          <p:spPr>
            <a:xfrm>
              <a:off x="3352800" y="2590800"/>
              <a:ext cx="1447800" cy="304800"/>
            </a:xfrm>
            <a:prstGeom prst="ellipse">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Oval 10"/>
            <p:cNvSpPr/>
            <p:nvPr/>
          </p:nvSpPr>
          <p:spPr>
            <a:xfrm rot="19422144">
              <a:off x="1625600" y="3751263"/>
              <a:ext cx="1447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9" name="Oval 11"/>
            <p:cNvSpPr/>
            <p:nvPr/>
          </p:nvSpPr>
          <p:spPr>
            <a:xfrm rot="1983671">
              <a:off x="5829300" y="3808413"/>
              <a:ext cx="1447800" cy="3048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20" name="Straight Arrow Connector 15"/>
            <p:cNvCxnSpPr/>
            <p:nvPr/>
          </p:nvCxnSpPr>
          <p:spPr>
            <a:xfrm rot="5400000">
              <a:off x="2781301" y="4000500"/>
              <a:ext cx="381000" cy="3175"/>
            </a:xfrm>
            <a:prstGeom prst="straightConnector1">
              <a:avLst/>
            </a:prstGeom>
            <a:ln w="349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16"/>
            <p:cNvCxnSpPr/>
            <p:nvPr/>
          </p:nvCxnSpPr>
          <p:spPr>
            <a:xfrm rot="16200000" flipV="1">
              <a:off x="1485900" y="3924300"/>
              <a:ext cx="382588" cy="1588"/>
            </a:xfrm>
            <a:prstGeom prst="straightConnector1">
              <a:avLst/>
            </a:prstGeom>
            <a:ln w="349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8"/>
            <p:cNvCxnSpPr/>
            <p:nvPr/>
          </p:nvCxnSpPr>
          <p:spPr>
            <a:xfrm rot="5400000" flipH="1" flipV="1">
              <a:off x="6974682" y="3921918"/>
              <a:ext cx="381000" cy="4763"/>
            </a:xfrm>
            <a:prstGeom prst="straightConnector1">
              <a:avLst/>
            </a:prstGeom>
            <a:ln w="349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19"/>
            <p:cNvCxnSpPr/>
            <p:nvPr/>
          </p:nvCxnSpPr>
          <p:spPr>
            <a:xfrm rot="5400000">
              <a:off x="5677694" y="3999706"/>
              <a:ext cx="381000" cy="1588"/>
            </a:xfrm>
            <a:prstGeom prst="straightConnector1">
              <a:avLst/>
            </a:prstGeom>
            <a:ln w="34925">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309" y="2619864"/>
            <a:ext cx="2267147" cy="2456076"/>
          </a:xfrm>
          <a:prstGeom prst="rect">
            <a:avLst/>
          </a:prstGeom>
        </p:spPr>
      </p:pic>
    </p:spTree>
    <p:extLst>
      <p:ext uri="{BB962C8B-B14F-4D97-AF65-F5344CB8AC3E}">
        <p14:creationId xmlns:p14="http://schemas.microsoft.com/office/powerpoint/2010/main" val="165959689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p:txBody>
          <a:bodyPr/>
          <a:lstStyle/>
          <a:p>
            <a:pPr>
              <a:defRPr/>
            </a:pPr>
            <a:r>
              <a:rPr lang="en-US" dirty="0" smtClean="0"/>
              <a:t>Highlights on </a:t>
            </a:r>
            <a:r>
              <a:rPr lang="en-US" dirty="0" err="1" smtClean="0"/>
              <a:t>Hilumi</a:t>
            </a:r>
            <a:r>
              <a:rPr lang="en-US" dirty="0" smtClean="0"/>
              <a:t> LARP meeting April 2013 - </a:t>
            </a:r>
            <a:fld id="{5B0F2CE2-42CD-4A74-A04F-1839686887D0}" type="slidenum">
              <a:rPr lang="en-US" smtClean="0"/>
              <a:pPr>
                <a:defRPr/>
              </a:pPr>
              <a:t>42</a:t>
            </a:fld>
            <a:endParaRPr lang="en-US" dirty="0" smtClean="0"/>
          </a:p>
        </p:txBody>
      </p:sp>
      <p:sp>
        <p:nvSpPr>
          <p:cNvPr id="13315" name="Rectangle 2"/>
          <p:cNvSpPr>
            <a:spLocks noGrp="1" noChangeArrowheads="1"/>
          </p:cNvSpPr>
          <p:nvPr>
            <p:ph type="title"/>
          </p:nvPr>
        </p:nvSpPr>
        <p:spPr/>
        <p:txBody>
          <a:bodyPr/>
          <a:lstStyle/>
          <a:p>
            <a:pPr eaLnBrk="1" hangingPunct="1"/>
            <a:r>
              <a:rPr lang="fr-CH" dirty="0" smtClean="0">
                <a:solidFill>
                  <a:schemeClr val="bg1"/>
                </a:solidFill>
                <a:sym typeface="Symbol" pitchFamily="18" charset="2"/>
              </a:rPr>
              <a:t>HL-LHC:</a:t>
            </a:r>
            <a:br>
              <a:rPr lang="fr-CH" dirty="0" smtClean="0">
                <a:solidFill>
                  <a:schemeClr val="bg1"/>
                </a:solidFill>
                <a:sym typeface="Symbol" pitchFamily="18" charset="2"/>
              </a:rPr>
            </a:br>
            <a:r>
              <a:rPr lang="fr-CH" dirty="0" smtClean="0">
                <a:solidFill>
                  <a:schemeClr val="bg1"/>
                </a:solidFill>
                <a:sym typeface="Symbol" pitchFamily="18" charset="2"/>
              </a:rPr>
              <a:t>CRAB CAVITIES</a:t>
            </a:r>
            <a:endParaRPr lang="en-US" dirty="0" smtClean="0">
              <a:solidFill>
                <a:schemeClr val="bg1"/>
              </a:solidFill>
              <a:sym typeface="Symbol" pitchFamily="18" charset="2"/>
            </a:endParaRPr>
          </a:p>
        </p:txBody>
      </p:sp>
      <p:sp>
        <p:nvSpPr>
          <p:cNvPr id="13316" name="Rectangle 3"/>
          <p:cNvSpPr>
            <a:spLocks noGrp="1" noChangeArrowheads="1"/>
          </p:cNvSpPr>
          <p:nvPr>
            <p:ph type="body" idx="1"/>
          </p:nvPr>
        </p:nvSpPr>
        <p:spPr/>
        <p:txBody>
          <a:bodyPr/>
          <a:lstStyle/>
          <a:p>
            <a:pPr eaLnBrk="1" hangingPunct="1"/>
            <a:r>
              <a:rPr lang="fr-CH" dirty="0" err="1" smtClean="0">
                <a:sym typeface="Symbol" pitchFamily="18" charset="2"/>
              </a:rPr>
              <a:t>Significant</a:t>
            </a:r>
            <a:r>
              <a:rPr lang="fr-CH" dirty="0" smtClean="0">
                <a:sym typeface="Symbol" pitchFamily="18" charset="2"/>
              </a:rPr>
              <a:t> </a:t>
            </a:r>
            <a:r>
              <a:rPr lang="fr-CH" dirty="0" err="1" smtClean="0">
                <a:sym typeface="Symbol" pitchFamily="18" charset="2"/>
              </a:rPr>
              <a:t>result</a:t>
            </a:r>
            <a:r>
              <a:rPr lang="fr-CH" dirty="0" smtClean="0">
                <a:sym typeface="Symbol" pitchFamily="18" charset="2"/>
              </a:rPr>
              <a:t> on </a:t>
            </a:r>
            <a:r>
              <a:rPr lang="fr-CH" dirty="0" err="1" smtClean="0">
                <a:sym typeface="Symbol" pitchFamily="18" charset="2"/>
              </a:rPr>
              <a:t>crab</a:t>
            </a:r>
            <a:r>
              <a:rPr lang="fr-CH" dirty="0" smtClean="0">
                <a:sym typeface="Symbol" pitchFamily="18" charset="2"/>
              </a:rPr>
              <a:t> </a:t>
            </a:r>
            <a:r>
              <a:rPr lang="fr-CH" dirty="0" err="1" smtClean="0">
                <a:sym typeface="Symbol" pitchFamily="18" charset="2"/>
              </a:rPr>
              <a:t>cavities</a:t>
            </a:r>
            <a:r>
              <a:rPr lang="fr-CH" dirty="0" smtClean="0">
                <a:sym typeface="Symbol" pitchFamily="18" charset="2"/>
              </a:rPr>
              <a:t> !!!! </a:t>
            </a:r>
            <a:r>
              <a:rPr lang="fr-CH" sz="1600" dirty="0" smtClean="0">
                <a:solidFill>
                  <a:srgbClr val="009900"/>
                </a:solidFill>
                <a:sym typeface="Symbol" pitchFamily="18" charset="2"/>
              </a:rPr>
              <a:t>[A. </a:t>
            </a:r>
            <a:r>
              <a:rPr lang="fr-CH" sz="1600" dirty="0" err="1" smtClean="0">
                <a:solidFill>
                  <a:srgbClr val="009900"/>
                </a:solidFill>
                <a:sym typeface="Symbol" pitchFamily="18" charset="2"/>
              </a:rPr>
              <a:t>Ratti</a:t>
            </a:r>
            <a:r>
              <a:rPr lang="fr-CH" sz="1600" dirty="0" smtClean="0">
                <a:solidFill>
                  <a:srgbClr val="009900"/>
                </a:solidFill>
                <a:sym typeface="Symbol" pitchFamily="18" charset="2"/>
              </a:rPr>
              <a:t>]</a:t>
            </a:r>
          </a:p>
          <a:p>
            <a:pPr lvl="1" eaLnBrk="1" hangingPunct="1"/>
            <a:r>
              <a:rPr lang="fr-CH" dirty="0" smtClean="0">
                <a:sym typeface="Symbol" pitchFamily="18" charset="2"/>
              </a:rPr>
              <a:t>MV/m </a:t>
            </a:r>
            <a:r>
              <a:rPr lang="fr-CH" dirty="0" err="1" smtClean="0">
                <a:sym typeface="Symbol" pitchFamily="18" charset="2"/>
              </a:rPr>
              <a:t>reached</a:t>
            </a:r>
            <a:r>
              <a:rPr lang="fr-CH" dirty="0" smtClean="0">
                <a:sym typeface="Symbol" pitchFamily="18" charset="2"/>
              </a:rPr>
              <a:t>, </a:t>
            </a:r>
            <a:r>
              <a:rPr lang="fr-CH" dirty="0" err="1" smtClean="0">
                <a:sym typeface="Symbol" pitchFamily="18" charset="2"/>
              </a:rPr>
              <a:t>smaller</a:t>
            </a:r>
            <a:r>
              <a:rPr lang="fr-CH" dirty="0" smtClean="0">
                <a:sym typeface="Symbol" pitchFamily="18" charset="2"/>
              </a:rPr>
              <a:t> </a:t>
            </a:r>
            <a:r>
              <a:rPr lang="fr-CH" dirty="0" err="1" smtClean="0">
                <a:sym typeface="Symbol" pitchFamily="18" charset="2"/>
              </a:rPr>
              <a:t>quadlity</a:t>
            </a:r>
            <a:r>
              <a:rPr lang="fr-CH" dirty="0" smtClean="0">
                <a:sym typeface="Symbol" pitchFamily="18" charset="2"/>
              </a:rPr>
              <a:t> factor but not </a:t>
            </a:r>
            <a:r>
              <a:rPr lang="fr-CH" dirty="0" err="1" smtClean="0">
                <a:sym typeface="Symbol" pitchFamily="18" charset="2"/>
              </a:rPr>
              <a:t>critical</a:t>
            </a:r>
            <a:r>
              <a:rPr lang="fr-CH" dirty="0" smtClean="0">
                <a:sym typeface="Symbol" pitchFamily="18" charset="2"/>
              </a:rPr>
              <a:t> (</a:t>
            </a:r>
            <a:r>
              <a:rPr lang="fr-CH" dirty="0" err="1" smtClean="0">
                <a:sym typeface="Symbol" pitchFamily="18" charset="2"/>
              </a:rPr>
              <a:t>larger</a:t>
            </a:r>
            <a:r>
              <a:rPr lang="fr-CH" dirty="0" smtClean="0">
                <a:sym typeface="Symbol" pitchFamily="18" charset="2"/>
              </a:rPr>
              <a:t> </a:t>
            </a:r>
            <a:r>
              <a:rPr lang="fr-CH" dirty="0" err="1" smtClean="0">
                <a:sym typeface="Symbol" pitchFamily="18" charset="2"/>
              </a:rPr>
              <a:t>comsumption</a:t>
            </a:r>
            <a:endParaRPr lang="fr-CH" dirty="0">
              <a:solidFill>
                <a:srgbClr val="009900"/>
              </a:solidFill>
              <a:sym typeface="Symbol" pitchFamily="18" charset="2"/>
            </a:endParaRPr>
          </a:p>
          <a:p>
            <a:pPr eaLnBrk="1" hangingPunct="1"/>
            <a:endParaRPr lang="fr-CH" dirty="0" smtClean="0">
              <a:solidFill>
                <a:srgbClr val="009900"/>
              </a:solidFill>
              <a:sym typeface="Symbol" pitchFamily="18" charset="2"/>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593" y="2397967"/>
            <a:ext cx="5444461" cy="4066331"/>
          </a:xfrm>
          <a:prstGeom prst="rect">
            <a:avLst/>
          </a:prstGeom>
        </p:spPr>
      </p:pic>
    </p:spTree>
    <p:extLst>
      <p:ext uri="{BB962C8B-B14F-4D97-AF65-F5344CB8AC3E}">
        <p14:creationId xmlns:p14="http://schemas.microsoft.com/office/powerpoint/2010/main" val="265764705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a:t>
            </a:r>
            <a:r>
              <a:rPr lang="en-US" dirty="0" smtClean="0"/>
              <a:t>- </a:t>
            </a:r>
            <a:fld id="{B1DE5877-CFA4-47FA-8D29-385DA945389C}" type="slidenum">
              <a:rPr lang="en-US" smtClean="0"/>
              <a:pPr/>
              <a:t>5</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TOWARDS 7 TEV</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Consolidation project is on schedule </a:t>
            </a:r>
            <a:r>
              <a:rPr lang="en-US" sz="1400" dirty="0" smtClean="0">
                <a:solidFill>
                  <a:srgbClr val="009900"/>
                </a:solidFill>
                <a:sym typeface="Symbol" pitchFamily="18" charset="2"/>
                <a:hlinkClick r:id="rId2"/>
              </a:rPr>
              <a:t>www.cern.ch/ls1dashboard</a:t>
            </a:r>
            <a:r>
              <a:rPr lang="en-US" sz="1400" dirty="0" smtClean="0">
                <a:solidFill>
                  <a:srgbClr val="009900"/>
                </a:solidFill>
                <a:sym typeface="Symbol" pitchFamily="18" charset="2"/>
              </a:rPr>
              <a:t> </a:t>
            </a:r>
          </a:p>
          <a:p>
            <a:pPr lvl="1" eaLnBrk="1" hangingPunct="1"/>
            <a:r>
              <a:rPr lang="en-US" dirty="0" smtClean="0">
                <a:solidFill>
                  <a:srgbClr val="C00000"/>
                </a:solidFill>
                <a:sym typeface="Symbol" pitchFamily="18" charset="2"/>
              </a:rPr>
              <a:t>Some delays have been recovered – others are not critical</a:t>
            </a:r>
          </a:p>
          <a:p>
            <a:pPr lvl="1" eaLnBrk="1" hangingPunct="1"/>
            <a:r>
              <a:rPr lang="en-US" dirty="0" smtClean="0">
                <a:sym typeface="Symbol" pitchFamily="18" charset="2"/>
              </a:rPr>
              <a:t>First powering in June (indications on operational energy in the 6 to 7 </a:t>
            </a:r>
            <a:r>
              <a:rPr lang="en-US" dirty="0" err="1" smtClean="0">
                <a:sym typeface="Symbol" pitchFamily="18" charset="2"/>
              </a:rPr>
              <a:t>TeV</a:t>
            </a:r>
            <a:r>
              <a:rPr lang="en-US" dirty="0" smtClean="0">
                <a:sym typeface="Symbol" pitchFamily="18" charset="2"/>
              </a:rPr>
              <a:t> range, most probably 6.5 </a:t>
            </a:r>
            <a:r>
              <a:rPr lang="en-US" dirty="0" err="1" smtClean="0">
                <a:sym typeface="Symbol" pitchFamily="18" charset="2"/>
              </a:rPr>
              <a:t>TeV</a:t>
            </a:r>
            <a:r>
              <a:rPr lang="en-US" dirty="0" smtClean="0">
                <a:sym typeface="Symbol" pitchFamily="18" charset="2"/>
              </a:rPr>
              <a:t>)</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pic>
        <p:nvPicPr>
          <p:cNvPr id="1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017" y="2743199"/>
            <a:ext cx="5941966" cy="3275463"/>
          </a:xfrm>
          <a:prstGeom prst="rect">
            <a:avLst/>
          </a:prstGeom>
        </p:spPr>
      </p:pic>
      <p:sp>
        <p:nvSpPr>
          <p:cNvPr id="10" name="ZoneTexte 9"/>
          <p:cNvSpPr txBox="1"/>
          <p:nvPr/>
        </p:nvSpPr>
        <p:spPr>
          <a:xfrm>
            <a:off x="2826971" y="6226199"/>
            <a:ext cx="3490058" cy="461665"/>
          </a:xfrm>
          <a:prstGeom prst="rect">
            <a:avLst/>
          </a:prstGeom>
          <a:noFill/>
        </p:spPr>
        <p:txBody>
          <a:bodyPr wrap="none" rtlCol="0">
            <a:spAutoFit/>
          </a:bodyPr>
          <a:lstStyle/>
          <a:p>
            <a:r>
              <a:rPr lang="fr-CH" sz="1200" dirty="0" smtClean="0"/>
              <a:t>Plan of the </a:t>
            </a:r>
            <a:r>
              <a:rPr lang="fr-CH" sz="1200" dirty="0" err="1" smtClean="0"/>
              <a:t>works</a:t>
            </a:r>
            <a:r>
              <a:rPr lang="fr-CH" sz="1200" dirty="0" smtClean="0"/>
              <a:t> </a:t>
            </a:r>
            <a:r>
              <a:rPr lang="fr-CH" sz="1200" dirty="0" err="1" smtClean="0"/>
              <a:t>foreseen</a:t>
            </a:r>
            <a:r>
              <a:rPr lang="fr-CH" sz="1200" dirty="0" smtClean="0"/>
              <a:t> for Long </a:t>
            </a:r>
            <a:r>
              <a:rPr lang="fr-CH" sz="1200" dirty="0" err="1" smtClean="0"/>
              <a:t>Shutdown</a:t>
            </a:r>
            <a:r>
              <a:rPr lang="fr-CH" sz="1200" dirty="0" smtClean="0"/>
              <a:t> 1</a:t>
            </a:r>
          </a:p>
          <a:p>
            <a:pPr algn="ctr"/>
            <a:r>
              <a:rPr lang="fr-CH" sz="1200" dirty="0" smtClean="0">
                <a:solidFill>
                  <a:srgbClr val="009900"/>
                </a:solidFill>
              </a:rPr>
              <a:t>[K. </a:t>
            </a:r>
            <a:r>
              <a:rPr lang="fr-CH" sz="1200" dirty="0" err="1" smtClean="0">
                <a:solidFill>
                  <a:srgbClr val="009900"/>
                </a:solidFill>
              </a:rPr>
              <a:t>Foraz</a:t>
            </a:r>
            <a:r>
              <a:rPr lang="fr-CH" sz="1200" dirty="0" smtClean="0">
                <a:solidFill>
                  <a:srgbClr val="009900"/>
                </a:solidFill>
              </a:rPr>
              <a:t> and LS1 team]</a:t>
            </a:r>
            <a:endParaRPr lang="en-GB" sz="1200" dirty="0">
              <a:solidFill>
                <a:srgbClr val="009900"/>
              </a:solidFill>
            </a:endParaRPr>
          </a:p>
        </p:txBody>
      </p:sp>
    </p:spTree>
    <p:extLst>
      <p:ext uri="{BB962C8B-B14F-4D97-AF65-F5344CB8AC3E}">
        <p14:creationId xmlns:p14="http://schemas.microsoft.com/office/powerpoint/2010/main" val="3630001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a:t>
            </a:r>
            <a:r>
              <a:rPr lang="en-US" dirty="0" smtClean="0"/>
              <a:t>- </a:t>
            </a:r>
            <a:fld id="{B1DE5877-CFA4-47FA-8D29-385DA945389C}" type="slidenum">
              <a:rPr lang="en-US" smtClean="0"/>
              <a:pPr/>
              <a:t>6</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TOWARDS 7 TEV</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What will be the final energy of the LHC?</a:t>
            </a:r>
          </a:p>
          <a:p>
            <a:pPr lvl="1" eaLnBrk="1" hangingPunct="1"/>
            <a:r>
              <a:rPr lang="en-US" dirty="0" smtClean="0">
                <a:sym typeface="Symbol" pitchFamily="18" charset="2"/>
              </a:rPr>
              <a:t>This is a </a:t>
            </a:r>
            <a:r>
              <a:rPr lang="en-US" dirty="0" smtClean="0">
                <a:solidFill>
                  <a:srgbClr val="CC0000"/>
                </a:solidFill>
                <a:sym typeface="Symbol" pitchFamily="18" charset="2"/>
              </a:rPr>
              <a:t>feature of the training magnets (main dipoles)</a:t>
            </a:r>
          </a:p>
          <a:p>
            <a:pPr lvl="1" eaLnBrk="1" hangingPunct="1"/>
            <a:r>
              <a:rPr lang="en-US" dirty="0" smtClean="0">
                <a:sym typeface="Symbol" pitchFamily="18" charset="2"/>
              </a:rPr>
              <a:t>LHC dipoles are designed for 7 </a:t>
            </a:r>
            <a:r>
              <a:rPr lang="en-US" dirty="0" err="1" smtClean="0">
                <a:sym typeface="Symbol" pitchFamily="18" charset="2"/>
              </a:rPr>
              <a:t>TeV</a:t>
            </a:r>
            <a:r>
              <a:rPr lang="en-US" dirty="0" smtClean="0">
                <a:sym typeface="Symbol" pitchFamily="18" charset="2"/>
              </a:rPr>
              <a:t> (8.3 T, which is </a:t>
            </a:r>
            <a:r>
              <a:rPr lang="en-US" dirty="0" smtClean="0">
                <a:solidFill>
                  <a:srgbClr val="C00000"/>
                </a:solidFill>
                <a:sym typeface="Symbol" pitchFamily="18" charset="2"/>
              </a:rPr>
              <a:t>86%</a:t>
            </a:r>
            <a:r>
              <a:rPr lang="en-US" dirty="0" smtClean="0">
                <a:sym typeface="Symbol" pitchFamily="18" charset="2"/>
              </a:rPr>
              <a:t> of the 9.7 T maximum performance)</a:t>
            </a:r>
          </a:p>
          <a:p>
            <a:pPr eaLnBrk="1" hangingPunct="1"/>
            <a:r>
              <a:rPr lang="en-US" dirty="0" smtClean="0">
                <a:sym typeface="Symbol" pitchFamily="18" charset="2"/>
              </a:rPr>
              <a:t>All dipoles rapidly reached this value individually </a:t>
            </a:r>
          </a:p>
          <a:p>
            <a:pPr lvl="1" eaLnBrk="1" hangingPunct="1"/>
            <a:r>
              <a:rPr lang="en-US" dirty="0" smtClean="0">
                <a:sym typeface="Symbol" pitchFamily="18" charset="2"/>
              </a:rPr>
              <a:t>But </a:t>
            </a:r>
            <a:r>
              <a:rPr lang="en-US" dirty="0" smtClean="0">
                <a:solidFill>
                  <a:srgbClr val="CC0000"/>
                </a:solidFill>
                <a:sym typeface="Symbol" pitchFamily="18" charset="2"/>
              </a:rPr>
              <a:t>detraining </a:t>
            </a:r>
            <a:r>
              <a:rPr lang="en-US" dirty="0" smtClean="0">
                <a:sym typeface="Symbol" pitchFamily="18" charset="2"/>
              </a:rPr>
              <a:t>observed in 2008 (only 1/8 of the dipoles tested)</a:t>
            </a:r>
          </a:p>
          <a:p>
            <a:pPr lvl="1" eaLnBrk="1" hangingPunct="1"/>
            <a:r>
              <a:rPr lang="en-US" dirty="0" smtClean="0">
                <a:solidFill>
                  <a:srgbClr val="CC0000"/>
                </a:solidFill>
                <a:sym typeface="Symbol" pitchFamily="18" charset="2"/>
              </a:rPr>
              <a:t>6.5 </a:t>
            </a:r>
            <a:r>
              <a:rPr lang="en-US" dirty="0" err="1" smtClean="0">
                <a:solidFill>
                  <a:srgbClr val="CC0000"/>
                </a:solidFill>
                <a:sym typeface="Symbol" pitchFamily="18" charset="2"/>
              </a:rPr>
              <a:t>TeV</a:t>
            </a:r>
            <a:r>
              <a:rPr lang="en-US" dirty="0" smtClean="0">
                <a:solidFill>
                  <a:srgbClr val="CC0000"/>
                </a:solidFill>
                <a:sym typeface="Symbol" pitchFamily="18" charset="2"/>
              </a:rPr>
              <a:t> looks reasonable</a:t>
            </a:r>
            <a:r>
              <a:rPr lang="en-US" dirty="0" smtClean="0">
                <a:sym typeface="Symbol" pitchFamily="18" charset="2"/>
              </a:rPr>
              <a:t>, 7 </a:t>
            </a:r>
            <a:r>
              <a:rPr lang="en-US" dirty="0" err="1" smtClean="0">
                <a:sym typeface="Symbol" pitchFamily="18" charset="2"/>
              </a:rPr>
              <a:t>TeV</a:t>
            </a:r>
            <a:r>
              <a:rPr lang="en-US" dirty="0" smtClean="0">
                <a:sym typeface="Symbol" pitchFamily="18" charset="2"/>
              </a:rPr>
              <a:t> challenging</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pic>
        <p:nvPicPr>
          <p:cNvPr id="10" name="Picture 1"/>
          <p:cNvPicPr/>
          <p:nvPr/>
        </p:nvPicPr>
        <p:blipFill>
          <a:blip r:embed="rId2" cstate="print"/>
          <a:srcRect/>
          <a:stretch>
            <a:fillRect/>
          </a:stretch>
        </p:blipFill>
        <p:spPr bwMode="auto">
          <a:xfrm>
            <a:off x="289897" y="3780430"/>
            <a:ext cx="4459524" cy="2546942"/>
          </a:xfrm>
          <a:prstGeom prst="rect">
            <a:avLst/>
          </a:prstGeom>
          <a:noFill/>
          <a:ln w="9525">
            <a:noFill/>
            <a:miter lim="800000"/>
            <a:headEnd/>
            <a:tailEnd/>
          </a:ln>
        </p:spPr>
      </p:pic>
      <p:pic>
        <p:nvPicPr>
          <p:cNvPr id="11" name="Picture 13"/>
          <p:cNvPicPr/>
          <p:nvPr/>
        </p:nvPicPr>
        <p:blipFill>
          <a:blip r:embed="rId3" cstate="print"/>
          <a:srcRect/>
          <a:stretch>
            <a:fillRect/>
          </a:stretch>
        </p:blipFill>
        <p:spPr bwMode="auto">
          <a:xfrm>
            <a:off x="5036023" y="3944204"/>
            <a:ext cx="3466532" cy="2072674"/>
          </a:xfrm>
          <a:prstGeom prst="rect">
            <a:avLst/>
          </a:prstGeom>
          <a:noFill/>
          <a:ln w="9525">
            <a:noFill/>
            <a:miter lim="800000"/>
            <a:headEnd/>
            <a:tailEnd/>
          </a:ln>
        </p:spPr>
      </p:pic>
      <p:sp>
        <p:nvSpPr>
          <p:cNvPr id="12" name="ZoneTexte 11"/>
          <p:cNvSpPr txBox="1"/>
          <p:nvPr/>
        </p:nvSpPr>
        <p:spPr>
          <a:xfrm>
            <a:off x="823521" y="6215371"/>
            <a:ext cx="3392275" cy="461665"/>
          </a:xfrm>
          <a:prstGeom prst="rect">
            <a:avLst/>
          </a:prstGeom>
          <a:noFill/>
        </p:spPr>
        <p:txBody>
          <a:bodyPr wrap="none" rtlCol="0">
            <a:spAutoFit/>
          </a:bodyPr>
          <a:lstStyle/>
          <a:p>
            <a:r>
              <a:rPr lang="fr-CH" sz="1200" dirty="0" smtClean="0"/>
              <a:t>Training of </a:t>
            </a:r>
            <a:r>
              <a:rPr lang="fr-CH" sz="1200" dirty="0" err="1" smtClean="0"/>
              <a:t>sector</a:t>
            </a:r>
            <a:r>
              <a:rPr lang="fr-CH" sz="1200" dirty="0" smtClean="0"/>
              <a:t> 5-6 (154 </a:t>
            </a:r>
            <a:r>
              <a:rPr lang="fr-CH" sz="1200" dirty="0" err="1" smtClean="0"/>
              <a:t>dipoles</a:t>
            </a:r>
            <a:r>
              <a:rPr lang="fr-CH" sz="1200" dirty="0" smtClean="0"/>
              <a:t>) </a:t>
            </a:r>
            <a:r>
              <a:rPr lang="fr-CH" sz="1200" dirty="0" err="1" smtClean="0"/>
              <a:t>during</a:t>
            </a:r>
            <a:r>
              <a:rPr lang="fr-CH" sz="1200" dirty="0" smtClean="0"/>
              <a:t> 2008</a:t>
            </a:r>
          </a:p>
          <a:p>
            <a:pPr algn="ctr"/>
            <a:r>
              <a:rPr lang="fr-CH" sz="1200" dirty="0" smtClean="0">
                <a:solidFill>
                  <a:srgbClr val="009900"/>
                </a:solidFill>
              </a:rPr>
              <a:t>[HC team]</a:t>
            </a:r>
            <a:endParaRPr lang="en-GB" sz="1200" dirty="0">
              <a:solidFill>
                <a:srgbClr val="009900"/>
              </a:solidFill>
            </a:endParaRPr>
          </a:p>
        </p:txBody>
      </p:sp>
      <p:sp>
        <p:nvSpPr>
          <p:cNvPr id="13" name="ZoneTexte 12"/>
          <p:cNvSpPr txBox="1"/>
          <p:nvPr/>
        </p:nvSpPr>
        <p:spPr>
          <a:xfrm>
            <a:off x="5528404" y="6096539"/>
            <a:ext cx="3286477" cy="461665"/>
          </a:xfrm>
          <a:prstGeom prst="rect">
            <a:avLst/>
          </a:prstGeom>
          <a:noFill/>
        </p:spPr>
        <p:txBody>
          <a:bodyPr wrap="none" rtlCol="0">
            <a:spAutoFit/>
          </a:bodyPr>
          <a:lstStyle/>
          <a:p>
            <a:r>
              <a:rPr lang="fr-CH" sz="1200" dirty="0" err="1" smtClean="0"/>
              <a:t>Quenches</a:t>
            </a:r>
            <a:r>
              <a:rPr lang="fr-CH" sz="1200" dirty="0" smtClean="0"/>
              <a:t> per </a:t>
            </a:r>
            <a:r>
              <a:rPr lang="fr-CH" sz="1200" dirty="0" err="1" smtClean="0"/>
              <a:t>magnet</a:t>
            </a:r>
            <a:r>
              <a:rPr lang="fr-CH" sz="1200" dirty="0" smtClean="0"/>
              <a:t> to </a:t>
            </a:r>
            <a:r>
              <a:rPr lang="fr-CH" sz="1200" dirty="0" err="1" smtClean="0"/>
              <a:t>reach</a:t>
            </a:r>
            <a:r>
              <a:rPr lang="fr-CH" sz="1200" dirty="0" smtClean="0"/>
              <a:t> 6.5 and 7 </a:t>
            </a:r>
            <a:r>
              <a:rPr lang="fr-CH" sz="1200" dirty="0" err="1" smtClean="0"/>
              <a:t>TeV</a:t>
            </a:r>
            <a:endParaRPr lang="fr-CH" sz="1200" dirty="0" smtClean="0"/>
          </a:p>
          <a:p>
            <a:pPr algn="ctr"/>
            <a:r>
              <a:rPr lang="fr-CH" sz="1200" dirty="0" err="1"/>
              <a:t>d</a:t>
            </a:r>
            <a:r>
              <a:rPr lang="fr-CH" sz="1200" dirty="0" err="1" smtClean="0"/>
              <a:t>uring</a:t>
            </a:r>
            <a:r>
              <a:rPr lang="fr-CH" sz="1200" dirty="0" smtClean="0"/>
              <a:t> the LHC </a:t>
            </a:r>
            <a:r>
              <a:rPr lang="fr-CH" sz="1200" dirty="0" err="1" smtClean="0"/>
              <a:t>dipole</a:t>
            </a:r>
            <a:r>
              <a:rPr lang="fr-CH" sz="1200" dirty="0" smtClean="0"/>
              <a:t> production</a:t>
            </a:r>
            <a:endParaRPr lang="en-GB" sz="1200" dirty="0">
              <a:solidFill>
                <a:srgbClr val="009900"/>
              </a:solidFill>
            </a:endParaRPr>
          </a:p>
        </p:txBody>
      </p:sp>
      <p:cxnSp>
        <p:nvCxnSpPr>
          <p:cNvPr id="3" name="Connecteur droit 2"/>
          <p:cNvCxnSpPr/>
          <p:nvPr/>
        </p:nvCxnSpPr>
        <p:spPr bwMode="auto">
          <a:xfrm>
            <a:off x="5528404" y="4435522"/>
            <a:ext cx="2810378"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16" name="Connecteur droit 15"/>
          <p:cNvCxnSpPr/>
          <p:nvPr/>
        </p:nvCxnSpPr>
        <p:spPr bwMode="auto">
          <a:xfrm>
            <a:off x="5489732" y="4669810"/>
            <a:ext cx="2810378" cy="0"/>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522268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6">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a:t>
            </a:r>
            <a:r>
              <a:rPr lang="en-US" dirty="0" smtClean="0"/>
              <a:t>- </a:t>
            </a:r>
            <a:fld id="{B1DE5877-CFA4-47FA-8D29-385DA945389C}" type="slidenum">
              <a:rPr lang="en-US" smtClean="0"/>
              <a:pPr/>
              <a:t>7</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equation</a:t>
            </a:r>
          </a:p>
        </p:txBody>
      </p:sp>
      <p:sp>
        <p:nvSpPr>
          <p:cNvPr id="28676" name="Rectangle 3"/>
          <p:cNvSpPr>
            <a:spLocks noGrp="1" noChangeArrowheads="1"/>
          </p:cNvSpPr>
          <p:nvPr>
            <p:ph type="body" idx="1"/>
          </p:nvPr>
        </p:nvSpPr>
        <p:spPr>
          <a:xfrm>
            <a:off x="266700" y="1190625"/>
            <a:ext cx="8677275" cy="5240338"/>
          </a:xfrm>
        </p:spPr>
        <p:txBody>
          <a:bodyPr/>
          <a:lstStyle/>
          <a:p>
            <a:pPr eaLnBrk="1" hangingPunct="1"/>
            <a:r>
              <a:rPr lang="en-US" dirty="0" smtClean="0">
                <a:sym typeface="Symbol" pitchFamily="18" charset="2"/>
              </a:rPr>
              <a:t>Equation for the </a:t>
            </a:r>
            <a:r>
              <a:rPr lang="en-US" dirty="0" smtClean="0">
                <a:solidFill>
                  <a:srgbClr val="C00000"/>
                </a:solidFill>
                <a:sym typeface="Symbol" pitchFamily="18" charset="2"/>
              </a:rPr>
              <a:t>luminosity</a:t>
            </a:r>
          </a:p>
          <a:p>
            <a:pPr eaLnBrk="1" hangingPunct="1"/>
            <a:endParaRPr lang="en-US" dirty="0">
              <a:solidFill>
                <a:srgbClr val="C00000"/>
              </a:solidFill>
              <a:sym typeface="Symbol" pitchFamily="18" charset="2"/>
            </a:endParaRPr>
          </a:p>
          <a:p>
            <a:pPr eaLnBrk="1" hangingPunct="1"/>
            <a:endParaRPr lang="en-US" dirty="0" smtClean="0">
              <a:solidFill>
                <a:srgbClr val="C00000"/>
              </a:solidFill>
              <a:sym typeface="Symbol" pitchFamily="18" charset="2"/>
            </a:endParaRPr>
          </a:p>
          <a:p>
            <a:pPr eaLnBrk="1" hangingPunct="1"/>
            <a:endParaRPr lang="en-US" dirty="0">
              <a:solidFill>
                <a:srgbClr val="C00000"/>
              </a:solidFill>
              <a:sym typeface="Symbol" pitchFamily="18" charset="2"/>
            </a:endParaRPr>
          </a:p>
          <a:p>
            <a:pPr eaLnBrk="1" hangingPunct="1"/>
            <a:endParaRPr lang="en-US" dirty="0" smtClean="0">
              <a:solidFill>
                <a:srgbClr val="C00000"/>
              </a:solidFill>
              <a:sym typeface="Symbol" pitchFamily="18" charset="2"/>
            </a:endParaRPr>
          </a:p>
          <a:p>
            <a:pPr eaLnBrk="1" hangingPunct="1"/>
            <a:r>
              <a:rPr lang="en-US" dirty="0" smtClean="0">
                <a:sym typeface="Symbol" pitchFamily="18" charset="2"/>
              </a:rPr>
              <a:t>Now we will outline some of the luminosity limits</a:t>
            </a:r>
          </a:p>
          <a:p>
            <a:pPr lvl="1" eaLnBrk="1" hangingPunct="1"/>
            <a:r>
              <a:rPr lang="en-US" dirty="0" smtClean="0">
                <a:solidFill>
                  <a:srgbClr val="C00000"/>
                </a:solidFill>
                <a:sym typeface="Symbol" pitchFamily="18" charset="2"/>
              </a:rPr>
              <a:t>Beam </a:t>
            </a:r>
            <a:r>
              <a:rPr lang="en-US" dirty="0" err="1" smtClean="0">
                <a:solidFill>
                  <a:srgbClr val="C00000"/>
                </a:solidFill>
                <a:sym typeface="Symbol" pitchFamily="18" charset="2"/>
              </a:rPr>
              <a:t>beam</a:t>
            </a:r>
            <a:r>
              <a:rPr lang="en-US" dirty="0" smtClean="0">
                <a:solidFill>
                  <a:srgbClr val="C00000"/>
                </a:solidFill>
                <a:sym typeface="Symbol" pitchFamily="18" charset="2"/>
              </a:rPr>
              <a:t> </a:t>
            </a:r>
            <a:r>
              <a:rPr lang="en-US" dirty="0" smtClean="0">
                <a:sym typeface="Symbol" pitchFamily="18" charset="2"/>
              </a:rPr>
              <a:t>(limit on </a:t>
            </a:r>
            <a:r>
              <a:rPr lang="en-US" dirty="0" err="1" smtClean="0">
                <a:sym typeface="Symbol" pitchFamily="18" charset="2"/>
              </a:rPr>
              <a:t>N</a:t>
            </a:r>
            <a:r>
              <a:rPr lang="en-US" baseline="-25000" dirty="0" err="1" smtClean="0">
                <a:sym typeface="Symbol" pitchFamily="18" charset="2"/>
              </a:rPr>
              <a:t>b</a:t>
            </a:r>
            <a:r>
              <a:rPr lang="en-US" dirty="0" smtClean="0">
                <a:sym typeface="Symbol" pitchFamily="18" charset="2"/>
              </a:rPr>
              <a:t>/</a:t>
            </a:r>
            <a:r>
              <a:rPr lang="en-US" dirty="0" smtClean="0">
                <a:latin typeface="Symbol" pitchFamily="18" charset="2"/>
                <a:sym typeface="Symbol" pitchFamily="18" charset="2"/>
              </a:rPr>
              <a:t>e</a:t>
            </a:r>
            <a:r>
              <a:rPr lang="en-US" baseline="-25000" dirty="0" smtClean="0">
                <a:sym typeface="Symbol" pitchFamily="18" charset="2"/>
              </a:rPr>
              <a:t>n</a:t>
            </a:r>
            <a:r>
              <a:rPr lang="en-US" dirty="0" smtClean="0">
                <a:sym typeface="Symbol" pitchFamily="18" charset="2"/>
              </a:rPr>
              <a:t>)</a:t>
            </a:r>
          </a:p>
          <a:p>
            <a:pPr lvl="1" eaLnBrk="1" hangingPunct="1"/>
            <a:r>
              <a:rPr lang="en-US" dirty="0" smtClean="0">
                <a:solidFill>
                  <a:srgbClr val="C00000"/>
                </a:solidFill>
                <a:sym typeface="Symbol" pitchFamily="18" charset="2"/>
              </a:rPr>
              <a:t>Electron cloud </a:t>
            </a:r>
            <a:r>
              <a:rPr lang="en-US" dirty="0">
                <a:sym typeface="Symbol" pitchFamily="18" charset="2"/>
              </a:rPr>
              <a:t>(limit on </a:t>
            </a:r>
            <a:r>
              <a:rPr lang="en-US" dirty="0" err="1" smtClean="0">
                <a:sym typeface="Symbol" pitchFamily="18" charset="2"/>
              </a:rPr>
              <a:t>n</a:t>
            </a:r>
            <a:r>
              <a:rPr lang="en-US" baseline="-25000" dirty="0" err="1" smtClean="0">
                <a:sym typeface="Symbol" pitchFamily="18" charset="2"/>
              </a:rPr>
              <a:t>b</a:t>
            </a:r>
            <a:r>
              <a:rPr lang="en-US" dirty="0" smtClean="0">
                <a:sym typeface="Symbol" pitchFamily="18" charset="2"/>
              </a:rPr>
              <a:t>)</a:t>
            </a:r>
          </a:p>
          <a:p>
            <a:pPr lvl="1" eaLnBrk="1" hangingPunct="1"/>
            <a:r>
              <a:rPr lang="en-US" dirty="0">
                <a:solidFill>
                  <a:srgbClr val="C00000"/>
                </a:solidFill>
                <a:sym typeface="Symbol" pitchFamily="18" charset="2"/>
              </a:rPr>
              <a:t>Squeeze </a:t>
            </a:r>
            <a:r>
              <a:rPr lang="en-US" dirty="0">
                <a:sym typeface="Symbol" pitchFamily="18" charset="2"/>
              </a:rPr>
              <a:t>(limit on </a:t>
            </a:r>
            <a:r>
              <a:rPr lang="en-US" dirty="0" smtClean="0">
                <a:latin typeface="Symbol" pitchFamily="18" charset="2"/>
                <a:sym typeface="Symbol" pitchFamily="18" charset="2"/>
              </a:rPr>
              <a:t>b</a:t>
            </a:r>
            <a:r>
              <a:rPr lang="en-US" baseline="30000" dirty="0" smtClean="0">
                <a:sym typeface="Symbol" pitchFamily="18" charset="2"/>
              </a:rPr>
              <a:t>*</a:t>
            </a:r>
            <a:r>
              <a:rPr lang="en-US" baseline="-25000" dirty="0" smtClean="0">
                <a:sym typeface="Symbol" pitchFamily="18" charset="2"/>
              </a:rPr>
              <a:t> </a:t>
            </a:r>
            <a:r>
              <a:rPr lang="en-US" dirty="0" smtClean="0">
                <a:latin typeface="Symbol" pitchFamily="18" charset="2"/>
                <a:sym typeface="Symbol" pitchFamily="18" charset="2"/>
              </a:rPr>
              <a:t>e</a:t>
            </a:r>
            <a:r>
              <a:rPr lang="en-US" baseline="-25000" dirty="0" smtClean="0">
                <a:sym typeface="Symbol" pitchFamily="18" charset="2"/>
              </a:rPr>
              <a:t>n</a:t>
            </a:r>
            <a:r>
              <a:rPr lang="en-US" dirty="0" smtClean="0">
                <a:sym typeface="Symbol" pitchFamily="18" charset="2"/>
              </a:rPr>
              <a:t>)</a:t>
            </a:r>
          </a:p>
          <a:p>
            <a:pPr lvl="1" eaLnBrk="1" hangingPunct="1"/>
            <a:r>
              <a:rPr lang="en-US" dirty="0">
                <a:solidFill>
                  <a:srgbClr val="C00000"/>
                </a:solidFill>
                <a:sym typeface="Symbol" pitchFamily="18" charset="2"/>
              </a:rPr>
              <a:t>Injectors </a:t>
            </a:r>
            <a:r>
              <a:rPr lang="en-US" dirty="0">
                <a:sym typeface="Symbol" pitchFamily="18" charset="2"/>
              </a:rPr>
              <a:t>(limit on </a:t>
            </a:r>
            <a:r>
              <a:rPr lang="en-US" dirty="0" err="1">
                <a:sym typeface="Symbol" pitchFamily="18" charset="2"/>
              </a:rPr>
              <a:t>N</a:t>
            </a:r>
            <a:r>
              <a:rPr lang="en-US" baseline="-25000" dirty="0" err="1">
                <a:sym typeface="Symbol" pitchFamily="18" charset="2"/>
              </a:rPr>
              <a:t>b</a:t>
            </a:r>
            <a:r>
              <a:rPr lang="en-US" dirty="0">
                <a:sym typeface="Symbol" pitchFamily="18" charset="2"/>
              </a:rPr>
              <a:t>, </a:t>
            </a:r>
            <a:r>
              <a:rPr lang="en-US" dirty="0" err="1">
                <a:sym typeface="Symbol" pitchFamily="18" charset="2"/>
              </a:rPr>
              <a:t>n</a:t>
            </a:r>
            <a:r>
              <a:rPr lang="en-US" baseline="-25000" dirty="0" err="1">
                <a:sym typeface="Symbol" pitchFamily="18" charset="2"/>
              </a:rPr>
              <a:t>b</a:t>
            </a:r>
            <a:r>
              <a:rPr lang="en-US" dirty="0">
                <a:sym typeface="Symbol" pitchFamily="18" charset="2"/>
              </a:rPr>
              <a:t>, </a:t>
            </a:r>
            <a:r>
              <a:rPr lang="en-US" dirty="0">
                <a:latin typeface="Symbol" pitchFamily="18" charset="2"/>
                <a:sym typeface="Symbol" pitchFamily="18" charset="2"/>
              </a:rPr>
              <a:t>e</a:t>
            </a:r>
            <a:r>
              <a:rPr lang="en-US" baseline="-25000" dirty="0">
                <a:sym typeface="Symbol" pitchFamily="18" charset="2"/>
              </a:rPr>
              <a:t>n</a:t>
            </a:r>
            <a:r>
              <a:rPr lang="en-US" dirty="0">
                <a:sym typeface="Symbol" pitchFamily="18" charset="2"/>
              </a:rPr>
              <a:t>)</a:t>
            </a:r>
          </a:p>
          <a:p>
            <a:pPr lvl="1" eaLnBrk="1" hangingPunct="1"/>
            <a:endParaRPr lang="en-US" dirty="0" smtClean="0">
              <a:sym typeface="Symbol" pitchFamily="18" charset="2"/>
            </a:endParaRP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extLst>
              <p:ext uri="{D42A27DB-BD31-4B8C-83A1-F6EECF244321}">
                <p14:modId xmlns:p14="http://schemas.microsoft.com/office/powerpoint/2010/main" val="360403846"/>
              </p:ext>
            </p:extLst>
          </p:nvPr>
        </p:nvGraphicFramePr>
        <p:xfrm>
          <a:off x="2704306" y="1764614"/>
          <a:ext cx="3735388" cy="733425"/>
        </p:xfrm>
        <a:graphic>
          <a:graphicData uri="http://schemas.openxmlformats.org/presentationml/2006/ole">
            <mc:AlternateContent xmlns:mc="http://schemas.openxmlformats.org/markup-compatibility/2006">
              <mc:Choice xmlns:v="urn:schemas-microsoft-com:vml" Requires="v">
                <p:oleObj spid="_x0000_s14356" name="Equation" r:id="rId3" imgW="2336760" imgH="457200" progId="Equation.3">
                  <p:embed/>
                </p:oleObj>
              </mc:Choice>
              <mc:Fallback>
                <p:oleObj name="Equation" r:id="rId3" imgW="23367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306" y="1764614"/>
                        <a:ext cx="3735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5928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8</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LHC</a:t>
            </a:r>
          </a:p>
        </p:txBody>
      </p:sp>
      <p:sp>
        <p:nvSpPr>
          <p:cNvPr id="28676" name="Rectangle 3"/>
          <p:cNvSpPr>
            <a:spLocks noGrp="1" noChangeArrowheads="1"/>
          </p:cNvSpPr>
          <p:nvPr>
            <p:ph type="body" idx="1"/>
          </p:nvPr>
        </p:nvSpPr>
        <p:spPr>
          <a:xfrm>
            <a:off x="233362" y="1217921"/>
            <a:ext cx="8677275" cy="5240338"/>
          </a:xfrm>
        </p:spPr>
        <p:txBody>
          <a:bodyPr/>
          <a:lstStyle/>
          <a:p>
            <a:pPr eaLnBrk="1" hangingPunct="1"/>
            <a:r>
              <a:rPr lang="en-US" dirty="0" smtClean="0">
                <a:sym typeface="Symbol" pitchFamily="18" charset="2"/>
              </a:rPr>
              <a:t>The </a:t>
            </a:r>
            <a:r>
              <a:rPr lang="en-US" dirty="0" smtClean="0">
                <a:solidFill>
                  <a:srgbClr val="C00000"/>
                </a:solidFill>
                <a:sym typeface="Symbol" pitchFamily="18" charset="2"/>
              </a:rPr>
              <a:t>beam-beam </a:t>
            </a:r>
            <a:r>
              <a:rPr lang="en-US" dirty="0" smtClean="0">
                <a:sym typeface="Symbol" pitchFamily="18" charset="2"/>
              </a:rPr>
              <a:t>limit (Coulomb)</a:t>
            </a: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r>
              <a:rPr lang="en-US" i="1" dirty="0" err="1" smtClean="0">
                <a:sym typeface="Symbol" pitchFamily="18" charset="2"/>
              </a:rPr>
              <a:t>N</a:t>
            </a:r>
            <a:r>
              <a:rPr lang="en-US" i="1" baseline="-25000" dirty="0" err="1" smtClean="0">
                <a:sym typeface="Symbol" pitchFamily="18" charset="2"/>
              </a:rPr>
              <a:t>b</a:t>
            </a:r>
            <a:r>
              <a:rPr lang="en-US" dirty="0" smtClean="0">
                <a:sym typeface="Symbol" pitchFamily="18" charset="2"/>
              </a:rPr>
              <a:t> Number of particles per bunch         </a:t>
            </a:r>
            <a:r>
              <a:rPr lang="en-US" i="1" dirty="0" smtClean="0">
                <a:sym typeface="Symbol"/>
              </a:rPr>
              <a:t></a:t>
            </a:r>
            <a:r>
              <a:rPr lang="en-US" i="1" baseline="-25000" dirty="0" smtClean="0">
                <a:sym typeface="Symbol"/>
              </a:rPr>
              <a:t>n</a:t>
            </a:r>
            <a:r>
              <a:rPr lang="en-US" dirty="0" smtClean="0">
                <a:sym typeface="Symbol"/>
              </a:rPr>
              <a:t> transverse size of beam</a:t>
            </a:r>
            <a:endParaRPr lang="en-US" i="1" baseline="-25000" dirty="0" smtClean="0">
              <a:sym typeface="Symbol" pitchFamily="18" charset="2"/>
            </a:endParaRPr>
          </a:p>
          <a:p>
            <a:pPr lvl="1" eaLnBrk="1" hangingPunct="1"/>
            <a:r>
              <a:rPr lang="en-US" dirty="0" smtClean="0">
                <a:sym typeface="Symbol" pitchFamily="18" charset="2"/>
              </a:rPr>
              <a:t>One cannot put too many particles in a “small space” (brightness)</a:t>
            </a:r>
          </a:p>
          <a:p>
            <a:pPr lvl="2" eaLnBrk="1" hangingPunct="1"/>
            <a:r>
              <a:rPr lang="en-US" dirty="0" smtClean="0">
                <a:sym typeface="Symbol" pitchFamily="18" charset="2"/>
              </a:rPr>
              <a:t>Otherwise the </a:t>
            </a:r>
            <a:r>
              <a:rPr lang="en-US" dirty="0" smtClean="0">
                <a:solidFill>
                  <a:srgbClr val="C00000"/>
                </a:solidFill>
                <a:sym typeface="Symbol" pitchFamily="18" charset="2"/>
              </a:rPr>
              <a:t>Coulomb interaction </a:t>
            </a:r>
            <a:r>
              <a:rPr lang="en-US" dirty="0" smtClean="0">
                <a:sym typeface="Symbol" pitchFamily="18" charset="2"/>
              </a:rPr>
              <a:t>seen by a single particle when collides against the other bunch creates instabilities (tune-shift)</a:t>
            </a:r>
          </a:p>
          <a:p>
            <a:pPr lvl="1" eaLnBrk="1" hangingPunct="1"/>
            <a:r>
              <a:rPr lang="en-US" dirty="0" smtClean="0">
                <a:sym typeface="Symbol" pitchFamily="18" charset="2"/>
              </a:rPr>
              <a:t>This is an </a:t>
            </a:r>
            <a:r>
              <a:rPr lang="en-US" dirty="0" smtClean="0">
                <a:solidFill>
                  <a:srgbClr val="C00000"/>
                </a:solidFill>
                <a:sym typeface="Symbol" pitchFamily="18" charset="2"/>
              </a:rPr>
              <a:t>empirical limit</a:t>
            </a:r>
            <a:r>
              <a:rPr lang="en-US" dirty="0" smtClean="0">
                <a:sym typeface="Symbol" pitchFamily="18" charset="2"/>
              </a:rPr>
              <a:t>, also related to nonlinearities in the lattice</a:t>
            </a:r>
          </a:p>
          <a:p>
            <a:pPr lvl="2" eaLnBrk="1" hangingPunct="1"/>
            <a:r>
              <a:rPr lang="en-US" dirty="0" smtClean="0">
                <a:sym typeface="Symbol" pitchFamily="18" charset="2"/>
              </a:rPr>
              <a:t>Very low nonlinearities </a:t>
            </a:r>
            <a:r>
              <a:rPr lang="en-US" dirty="0" smtClean="0">
                <a:sym typeface="Symbol"/>
              </a:rPr>
              <a:t> larger limits</a:t>
            </a:r>
            <a:endParaRPr lang="en-US" dirty="0" smtClean="0">
              <a:sym typeface="Symbol" pitchFamily="18" charset="2"/>
            </a:endParaRPr>
          </a:p>
          <a:p>
            <a:pPr lvl="2" eaLnBrk="1" hangingPunct="1"/>
            <a:r>
              <a:rPr lang="en-US" dirty="0" smtClean="0">
                <a:sym typeface="Symbol" pitchFamily="18" charset="2"/>
              </a:rPr>
              <a:t>LHC behaves </a:t>
            </a:r>
            <a:r>
              <a:rPr lang="en-US" dirty="0" smtClean="0">
                <a:solidFill>
                  <a:srgbClr val="C00000"/>
                </a:solidFill>
                <a:sym typeface="Symbol" pitchFamily="18" charset="2"/>
              </a:rPr>
              <a:t>better than expected </a:t>
            </a:r>
            <a:r>
              <a:rPr lang="en-US" dirty="0" smtClean="0">
                <a:sym typeface="Symbol" pitchFamily="18" charset="2"/>
              </a:rPr>
              <a:t>– boost to 50 ns</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2" name="Rectangle 5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Objet 2"/>
          <p:cNvGraphicFramePr>
            <a:graphicFrameLocks noChangeAspect="1"/>
          </p:cNvGraphicFramePr>
          <p:nvPr>
            <p:extLst>
              <p:ext uri="{D42A27DB-BD31-4B8C-83A1-F6EECF244321}">
                <p14:modId xmlns:p14="http://schemas.microsoft.com/office/powerpoint/2010/main" val="3049877828"/>
              </p:ext>
            </p:extLst>
          </p:nvPr>
        </p:nvGraphicFramePr>
        <p:xfrm>
          <a:off x="2088137" y="1705971"/>
          <a:ext cx="1859933" cy="607325"/>
        </p:xfrm>
        <a:graphic>
          <a:graphicData uri="http://schemas.openxmlformats.org/presentationml/2006/ole">
            <mc:AlternateContent xmlns:mc="http://schemas.openxmlformats.org/markup-compatibility/2006">
              <mc:Choice xmlns:v="urn:schemas-microsoft-com:vml" Requires="v">
                <p:oleObj spid="_x0000_s2285" name="Équation" r:id="rId3" imgW="1397000" imgH="457200" progId="Equation.3">
                  <p:embed/>
                </p:oleObj>
              </mc:Choice>
              <mc:Fallback>
                <p:oleObj name="Équation" r:id="rId3" imgW="1397000" imgH="457200" progId="Equation.3">
                  <p:embed/>
                  <p:pic>
                    <p:nvPicPr>
                      <p:cNvPr id="0" name="Object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137" y="1705971"/>
                        <a:ext cx="1859933" cy="607325"/>
                      </a:xfrm>
                      <a:prstGeom prst="rect">
                        <a:avLst/>
                      </a:prstGeom>
                      <a:noFill/>
                    </p:spPr>
                  </p:pic>
                </p:oleObj>
              </mc:Fallback>
            </mc:AlternateContent>
          </a:graphicData>
        </a:graphic>
      </p:graphicFrame>
      <p:sp>
        <p:nvSpPr>
          <p:cNvPr id="5"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t 5"/>
          <p:cNvGraphicFramePr>
            <a:graphicFrameLocks noChangeAspect="1"/>
          </p:cNvGraphicFramePr>
          <p:nvPr>
            <p:extLst>
              <p:ext uri="{D42A27DB-BD31-4B8C-83A1-F6EECF244321}">
                <p14:modId xmlns:p14="http://schemas.microsoft.com/office/powerpoint/2010/main" val="991608092"/>
              </p:ext>
            </p:extLst>
          </p:nvPr>
        </p:nvGraphicFramePr>
        <p:xfrm>
          <a:off x="4967785" y="1446664"/>
          <a:ext cx="3391076" cy="668882"/>
        </p:xfrm>
        <a:graphic>
          <a:graphicData uri="http://schemas.openxmlformats.org/presentationml/2006/ole">
            <mc:AlternateContent xmlns:mc="http://schemas.openxmlformats.org/markup-compatibility/2006">
              <mc:Choice xmlns:v="urn:schemas-microsoft-com:vml" Requires="v">
                <p:oleObj spid="_x0000_s2286" name="Équation" r:id="rId5" imgW="2324100" imgH="457200" progId="Equation.3">
                  <p:embed/>
                </p:oleObj>
              </mc:Choice>
              <mc:Fallback>
                <p:oleObj name="Équation" r:id="rId5" imgW="2324100" imgH="457200" progId="Equation.3">
                  <p:embed/>
                  <p:pic>
                    <p:nvPicPr>
                      <p:cNvPr id="0" name="Object 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7785" y="1446664"/>
                        <a:ext cx="3391076" cy="668882"/>
                      </a:xfrm>
                      <a:prstGeom prst="rect">
                        <a:avLst/>
                      </a:prstGeom>
                      <a:noFill/>
                    </p:spPr>
                  </p:pic>
                </p:oleObj>
              </mc:Fallback>
            </mc:AlternateContent>
          </a:graphicData>
        </a:graphic>
      </p:graphicFrame>
      <p:sp>
        <p:nvSpPr>
          <p:cNvPr id="19" name="Oval 17"/>
          <p:cNvSpPr/>
          <p:nvPr/>
        </p:nvSpPr>
        <p:spPr bwMode="auto">
          <a:xfrm>
            <a:off x="6723805" y="1349366"/>
            <a:ext cx="394879" cy="829789"/>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cxnSp>
        <p:nvCxnSpPr>
          <p:cNvPr id="7" name="Connecteur droit avec flèche 6"/>
          <p:cNvCxnSpPr/>
          <p:nvPr/>
        </p:nvCxnSpPr>
        <p:spPr bwMode="auto">
          <a:xfrm flipH="1" flipV="1">
            <a:off x="7118685" y="2179156"/>
            <a:ext cx="296149" cy="550396"/>
          </a:xfrm>
          <a:prstGeom prst="straightConnector1">
            <a:avLst/>
          </a:prstGeom>
          <a:solidFill>
            <a:schemeClr val="accent1"/>
          </a:solidFill>
          <a:ln w="9525" cap="flat" cmpd="sng" algn="ctr">
            <a:solidFill>
              <a:srgbClr val="C00000"/>
            </a:solidFill>
            <a:prstDash val="solid"/>
            <a:round/>
            <a:headEnd type="none" w="med" len="med"/>
            <a:tailEnd type="arrow"/>
          </a:ln>
          <a:effectLst/>
        </p:spPr>
      </p:cxnSp>
      <p:pic>
        <p:nvPicPr>
          <p:cNvPr id="2212" name="Picture 1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278" y="4831306"/>
            <a:ext cx="4835444" cy="1789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869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p>
            <a:r>
              <a:rPr lang="en-US" dirty="0"/>
              <a:t>LHC in the 10’s - </a:t>
            </a:r>
            <a:fld id="{B1DE5877-CFA4-47FA-8D29-385DA945389C}" type="slidenum">
              <a:rPr lang="en-US" smtClean="0"/>
              <a:pPr/>
              <a:t>9</a:t>
            </a:fld>
            <a:endParaRPr lang="en-US" dirty="0"/>
          </a:p>
        </p:txBody>
      </p:sp>
      <p:sp>
        <p:nvSpPr>
          <p:cNvPr id="28675" name="Rectangle 2"/>
          <p:cNvSpPr>
            <a:spLocks noGrp="1" noChangeArrowheads="1"/>
          </p:cNvSpPr>
          <p:nvPr>
            <p:ph type="title"/>
          </p:nvPr>
        </p:nvSpPr>
        <p:spPr/>
        <p:txBody>
          <a:bodyPr/>
          <a:lstStyle/>
          <a:p>
            <a:pPr eaLnBrk="1" hangingPunct="1"/>
            <a:r>
              <a:rPr lang="en-US" dirty="0" smtClean="0"/>
              <a:t>LHC IN THE 10’S: </a:t>
            </a:r>
            <a:br>
              <a:rPr lang="en-US" dirty="0" smtClean="0"/>
            </a:br>
            <a:r>
              <a:rPr lang="en-US" dirty="0" smtClean="0"/>
              <a:t>LUMINOSITY limits IN THE LHC</a:t>
            </a:r>
          </a:p>
        </p:txBody>
      </p:sp>
      <p:sp>
        <p:nvSpPr>
          <p:cNvPr id="28676" name="Rectangle 3"/>
          <p:cNvSpPr>
            <a:spLocks noGrp="1" noChangeArrowheads="1"/>
          </p:cNvSpPr>
          <p:nvPr>
            <p:ph type="body" idx="1"/>
          </p:nvPr>
        </p:nvSpPr>
        <p:spPr/>
        <p:txBody>
          <a:bodyPr/>
          <a:lstStyle/>
          <a:p>
            <a:pPr eaLnBrk="1" hangingPunct="1"/>
            <a:r>
              <a:rPr lang="en-US" dirty="0" smtClean="0">
                <a:sym typeface="Symbol" pitchFamily="18" charset="2"/>
              </a:rPr>
              <a:t>The </a:t>
            </a:r>
            <a:r>
              <a:rPr lang="en-US" dirty="0" smtClean="0">
                <a:solidFill>
                  <a:srgbClr val="C00000"/>
                </a:solidFill>
                <a:sym typeface="Symbol" pitchFamily="18" charset="2"/>
              </a:rPr>
              <a:t>electron cloud</a:t>
            </a: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endParaRPr lang="en-US" dirty="0">
              <a:sym typeface="Symbol" pitchFamily="18" charset="2"/>
            </a:endParaRPr>
          </a:p>
          <a:p>
            <a:pPr lvl="1" eaLnBrk="1" hangingPunct="1"/>
            <a:endParaRPr lang="en-US" dirty="0" smtClean="0">
              <a:sym typeface="Symbol" pitchFamily="18" charset="2"/>
            </a:endParaRPr>
          </a:p>
          <a:p>
            <a:pPr lvl="1" eaLnBrk="1" hangingPunct="1"/>
            <a:r>
              <a:rPr lang="en-US" dirty="0" smtClean="0">
                <a:sym typeface="Symbol" pitchFamily="18" charset="2"/>
              </a:rPr>
              <a:t>This  is related to the extraction of electrons in the vacuum chamber from the beam</a:t>
            </a:r>
          </a:p>
          <a:p>
            <a:pPr lvl="1" eaLnBrk="1" hangingPunct="1"/>
            <a:r>
              <a:rPr lang="en-US" dirty="0" smtClean="0">
                <a:sym typeface="Symbol" pitchFamily="18" charset="2"/>
              </a:rPr>
              <a:t>A critical parameter is the </a:t>
            </a:r>
            <a:r>
              <a:rPr lang="en-US" dirty="0" smtClean="0">
                <a:solidFill>
                  <a:srgbClr val="C00000"/>
                </a:solidFill>
                <a:sym typeface="Symbol" pitchFamily="18" charset="2"/>
              </a:rPr>
              <a:t>spacing of the bunches: </a:t>
            </a:r>
            <a:r>
              <a:rPr lang="en-US" dirty="0" smtClean="0">
                <a:sym typeface="Symbol" pitchFamily="18" charset="2"/>
              </a:rPr>
              <a:t>smaller spacing larger electron cloud – threshold effect</a:t>
            </a:r>
          </a:p>
          <a:p>
            <a:pPr lvl="2" eaLnBrk="1" hangingPunct="1"/>
            <a:r>
              <a:rPr lang="en-US" dirty="0" smtClean="0">
                <a:sym typeface="Symbol" pitchFamily="18" charset="2"/>
              </a:rPr>
              <a:t>So this effect pushes for 50 ns w.r.t. 25 ns</a:t>
            </a:r>
          </a:p>
          <a:p>
            <a:pPr lvl="1" eaLnBrk="1" hangingPunct="1"/>
            <a:r>
              <a:rPr lang="en-US" dirty="0" smtClean="0">
                <a:sym typeface="Symbol" pitchFamily="18" charset="2"/>
              </a:rPr>
              <a:t>Spacing (length) </a:t>
            </a:r>
            <a:r>
              <a:rPr lang="en-US" dirty="0" smtClean="0">
                <a:sym typeface="Symbol"/>
              </a:rPr>
              <a:t></a:t>
            </a:r>
            <a:r>
              <a:rPr lang="en-US" dirty="0" smtClean="0">
                <a:sym typeface="Symbol" pitchFamily="18" charset="2"/>
              </a:rPr>
              <a:t> spacing (time) </a:t>
            </a:r>
            <a:r>
              <a:rPr lang="en-US" dirty="0">
                <a:sym typeface="Symbol"/>
              </a:rPr>
              <a:t></a:t>
            </a:r>
            <a:r>
              <a:rPr lang="en-US" dirty="0" smtClean="0">
                <a:sym typeface="Symbol" pitchFamily="18" charset="2"/>
              </a:rPr>
              <a:t> number of bunches </a:t>
            </a:r>
            <a:r>
              <a:rPr lang="en-US" i="1" dirty="0" err="1" smtClean="0">
                <a:sym typeface="Symbol" pitchFamily="18" charset="2"/>
              </a:rPr>
              <a:t>n</a:t>
            </a:r>
            <a:r>
              <a:rPr lang="en-US" i="1" baseline="-25000" dirty="0" err="1" smtClean="0">
                <a:sym typeface="Symbol" pitchFamily="18" charset="2"/>
              </a:rPr>
              <a:t>b</a:t>
            </a:r>
            <a:endParaRPr lang="en-US" i="1" baseline="-25000" dirty="0" smtClean="0">
              <a:sym typeface="Symbol" pitchFamily="18" charset="2"/>
            </a:endParaRPr>
          </a:p>
          <a:p>
            <a:pPr marL="457200" lvl="1" indent="0" eaLnBrk="1" hangingPunct="1">
              <a:buNone/>
            </a:pPr>
            <a:r>
              <a:rPr lang="en-US" dirty="0">
                <a:sym typeface="Symbol" pitchFamily="18" charset="2"/>
              </a:rPr>
              <a:t>	 </a:t>
            </a:r>
            <a:r>
              <a:rPr lang="en-US" dirty="0" smtClean="0">
                <a:sym typeface="Symbol" pitchFamily="18" charset="2"/>
              </a:rPr>
              <a:t>     7.5 m            </a:t>
            </a:r>
            <a:r>
              <a:rPr lang="en-US" dirty="0" smtClean="0">
                <a:sym typeface="Symbol"/>
              </a:rPr>
              <a:t></a:t>
            </a:r>
            <a:r>
              <a:rPr lang="en-US" dirty="0" smtClean="0">
                <a:sym typeface="Symbol" pitchFamily="18" charset="2"/>
              </a:rPr>
              <a:t>         25 ns         </a:t>
            </a:r>
            <a:r>
              <a:rPr lang="en-US" dirty="0" smtClean="0">
                <a:sym typeface="Symbol"/>
              </a:rPr>
              <a:t></a:t>
            </a:r>
            <a:r>
              <a:rPr lang="en-US" dirty="0" smtClean="0">
                <a:sym typeface="Symbol" pitchFamily="18" charset="2"/>
              </a:rPr>
              <a:t>  3560 free bunches (2808 used)</a:t>
            </a:r>
          </a:p>
        </p:txBody>
      </p:sp>
      <p:sp>
        <p:nvSpPr>
          <p:cNvPr id="706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706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graphicFrame>
        <p:nvGraphicFramePr>
          <p:cNvPr id="104453" name="Object 5"/>
          <p:cNvGraphicFramePr>
            <a:graphicFrameLocks noChangeAspect="1"/>
          </p:cNvGraphicFramePr>
          <p:nvPr/>
        </p:nvGraphicFramePr>
        <p:xfrm>
          <a:off x="4654377" y="1301579"/>
          <a:ext cx="4160302" cy="733168"/>
        </p:xfrm>
        <a:graphic>
          <a:graphicData uri="http://schemas.openxmlformats.org/presentationml/2006/ole">
            <mc:AlternateContent xmlns:mc="http://schemas.openxmlformats.org/markup-compatibility/2006">
              <mc:Choice xmlns:v="urn:schemas-microsoft-com:vml" Requires="v">
                <p:oleObj spid="_x0000_s3179" name="Equation" r:id="rId3" imgW="2603500" imgH="457200" progId="Equation.3">
                  <p:embed/>
                </p:oleObj>
              </mc:Choice>
              <mc:Fallback>
                <p:oleObj name="Equation" r:id="rId3" imgW="2603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4377" y="1301579"/>
                        <a:ext cx="4160302" cy="733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45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445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2" name="ZoneTexte 1"/>
          <p:cNvSpPr txBox="1"/>
          <p:nvPr/>
        </p:nvSpPr>
        <p:spPr>
          <a:xfrm>
            <a:off x="3380375" y="3774735"/>
            <a:ext cx="3911648" cy="276999"/>
          </a:xfrm>
          <a:prstGeom prst="rect">
            <a:avLst/>
          </a:prstGeom>
          <a:noFill/>
        </p:spPr>
        <p:txBody>
          <a:bodyPr wrap="none" rtlCol="0">
            <a:spAutoFit/>
          </a:bodyPr>
          <a:lstStyle/>
          <a:p>
            <a:r>
              <a:rPr lang="fr-CH" sz="1200" dirty="0" err="1" smtClean="0"/>
              <a:t>Mechanism</a:t>
            </a:r>
            <a:r>
              <a:rPr lang="fr-CH" sz="1200" dirty="0" smtClean="0"/>
              <a:t> of </a:t>
            </a:r>
            <a:r>
              <a:rPr lang="fr-CH" sz="1200" dirty="0" err="1" smtClean="0"/>
              <a:t>electron</a:t>
            </a:r>
            <a:r>
              <a:rPr lang="fr-CH" sz="1200" dirty="0" smtClean="0"/>
              <a:t> </a:t>
            </a:r>
            <a:r>
              <a:rPr lang="fr-CH" sz="1200" dirty="0" err="1" smtClean="0"/>
              <a:t>cloud</a:t>
            </a:r>
            <a:r>
              <a:rPr lang="fr-CH" sz="1200" dirty="0" smtClean="0"/>
              <a:t> formation </a:t>
            </a:r>
            <a:r>
              <a:rPr lang="fr-CH" sz="1200" dirty="0" smtClean="0">
                <a:solidFill>
                  <a:srgbClr val="009900"/>
                </a:solidFill>
              </a:rPr>
              <a:t>[F. Ruggiero]</a:t>
            </a:r>
            <a:endParaRPr lang="en-GB" sz="1200" dirty="0">
              <a:solidFill>
                <a:srgbClr val="009900"/>
              </a:solidFill>
            </a:endParaRPr>
          </a:p>
        </p:txBody>
      </p:sp>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0767" y="2029964"/>
            <a:ext cx="6342972" cy="1744771"/>
          </a:xfrm>
          <a:prstGeom prst="rect">
            <a:avLst/>
          </a:prstGeom>
        </p:spPr>
      </p:pic>
      <p:sp>
        <p:nvSpPr>
          <p:cNvPr id="14" name="Oval 17"/>
          <p:cNvSpPr/>
          <p:nvPr/>
        </p:nvSpPr>
        <p:spPr bwMode="auto">
          <a:xfrm>
            <a:off x="7583628" y="1523968"/>
            <a:ext cx="394879" cy="309412"/>
          </a:xfrm>
          <a:prstGeom prst="ellipse">
            <a:avLst/>
          </a:prstGeom>
          <a:solidFill>
            <a:schemeClr val="bg1">
              <a:alpha val="0"/>
            </a:schemeClr>
          </a:solid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CH" sz="2400" b="0" i="0" u="none" strike="noStrike" cap="none" normalizeH="0" baseline="0" smtClean="0">
              <a:ln>
                <a:noFill/>
              </a:ln>
              <a:solidFill>
                <a:schemeClr val="tx1"/>
              </a:solidFill>
              <a:effectLst/>
              <a:latin typeface="Book Antiqua" pitchFamily="18" charset="0"/>
              <a:ea typeface="ＭＳ Ｐゴシック" pitchFamily="34" charset="-128"/>
            </a:endParaRPr>
          </a:p>
        </p:txBody>
      </p:sp>
      <p:pic>
        <p:nvPicPr>
          <p:cNvPr id="15" name="Imag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436" y="2099696"/>
            <a:ext cx="1719619" cy="1719619"/>
          </a:xfrm>
          <a:prstGeom prst="rect">
            <a:avLst/>
          </a:prstGeom>
        </p:spPr>
      </p:pic>
    </p:spTree>
    <p:extLst>
      <p:ext uri="{BB962C8B-B14F-4D97-AF65-F5344CB8AC3E}">
        <p14:creationId xmlns:p14="http://schemas.microsoft.com/office/powerpoint/2010/main" val="2754208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6">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6">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76">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67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uiExpand="1" build="p"/>
      <p:bldP spid="2" grpId="0"/>
      <p:bldP spid="14" grpId="0" animBg="1"/>
    </p:bld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Felix Titling"/>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ea typeface="ＭＳ Ｐゴシック"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45100</TotalTime>
  <Words>3171</Words>
  <Application>Microsoft Office PowerPoint</Application>
  <PresentationFormat>Affichage à l'écran (4:3)</PresentationFormat>
  <Paragraphs>487</Paragraphs>
  <Slides>42</Slides>
  <Notes>1</Notes>
  <HiddenSlides>0</HiddenSlides>
  <MMClips>0</MMClips>
  <ScaleCrop>false</ScaleCrop>
  <HeadingPairs>
    <vt:vector size="6" baseType="variant">
      <vt:variant>
        <vt:lpstr>Thème</vt:lpstr>
      </vt:variant>
      <vt:variant>
        <vt:i4>2</vt:i4>
      </vt:variant>
      <vt:variant>
        <vt:lpstr>Serveurs OLE incorporés</vt:lpstr>
      </vt:variant>
      <vt:variant>
        <vt:i4>2</vt:i4>
      </vt:variant>
      <vt:variant>
        <vt:lpstr>Titres des diapositives</vt:lpstr>
      </vt:variant>
      <vt:variant>
        <vt:i4>42</vt:i4>
      </vt:variant>
    </vt:vector>
  </HeadingPairs>
  <TitlesOfParts>
    <vt:vector size="46" baseType="lpstr">
      <vt:lpstr>1_Default Design</vt:lpstr>
      <vt:lpstr>Custom Design</vt:lpstr>
      <vt:lpstr>Equation</vt:lpstr>
      <vt:lpstr>Équation</vt:lpstr>
      <vt:lpstr>LHC: PRESENT STATUS  AND FUTURE PROJECTS</vt:lpstr>
      <vt:lpstr>CONTENTS</vt:lpstr>
      <vt:lpstr>LHC IN the 10’s:  LUMINOSITY equation</vt:lpstr>
      <vt:lpstr>LHC IN the 10’s:  TOWARDS 7 TEV</vt:lpstr>
      <vt:lpstr>LHC IN the 10’s:  TOWARDS 7 TEV</vt:lpstr>
      <vt:lpstr>LHC IN the 10’s:  TOWARDS 7 TEV</vt:lpstr>
      <vt:lpstr>LHC IN the 10’s:  LUMINOSITY equation</vt:lpstr>
      <vt:lpstr>LHC IN THE 10’S:  LUMINOSITY limits IN THE LHC</vt:lpstr>
      <vt:lpstr>LHC IN THE 10’S:  LUMINOSITY limits IN THE LHC</vt:lpstr>
      <vt:lpstr>LHC IN THE 10’S:  LUMINOSITY limits IN THE LHC</vt:lpstr>
      <vt:lpstr>LHC IN THE 10’S:  LUMINOSITY limits IN THE LHC</vt:lpstr>
      <vt:lpstr>LHC IN THE 10’S:  LUMINOSITY limits IN THE LHC</vt:lpstr>
      <vt:lpstr>LHC IN THE 10’S:  LUMINOSITY limits IN THE INJEctORS</vt:lpstr>
      <vt:lpstr>UNKNOWNS &amp; SURPRISES</vt:lpstr>
      <vt:lpstr>CONTENTS</vt:lpstr>
      <vt:lpstr>HL-LHC THREE REASONS FOR THE UPGRADE</vt:lpstr>
      <vt:lpstr>HL-LHC tHE PATH TOWARDS 3000 FB-1</vt:lpstr>
      <vt:lpstr>HL-LHC luminosity levelling</vt:lpstr>
      <vt:lpstr>HL-LHC: LOWER BETA*</vt:lpstr>
      <vt:lpstr>HL-LHC: MAGNET TECHNOLOGY  FOR LOWER BETA*</vt:lpstr>
      <vt:lpstr>HL-LHC: MAGNET TECHNOLOGY  FOR LOWER BETA*</vt:lpstr>
      <vt:lpstr>HL-LHC: LARGER APERTURES FOR LOWER BETA*</vt:lpstr>
      <vt:lpstr>HL-LHC: larger apertures FOR LOWER BETA*</vt:lpstr>
      <vt:lpstr>HL-LHC </vt:lpstr>
      <vt:lpstr>HL-LHC: not only magnets and crabs</vt:lpstr>
      <vt:lpstr>A TENTATIVE SCHEDULE  FOR NEXT 10 (20) YEARS</vt:lpstr>
      <vt:lpstr>CONTENTS</vt:lpstr>
      <vt:lpstr>THE HIGH ENERGY FRONTIER</vt:lpstr>
      <vt:lpstr>THE HIGH ENERGY FRONTIER</vt:lpstr>
      <vt:lpstr>A TENTATIVE SCHEDULE FOR NEXT 30 YEARS</vt:lpstr>
      <vt:lpstr>THE HIGH ENERGY FRONTIER: MAGNETS</vt:lpstr>
      <vt:lpstr>THE HIGH ENERGY FRONTIER: MAGNETS</vt:lpstr>
      <vt:lpstr>THE LHC TUNNEL IN THE 30’s: WHAT IS CLOSE AND WHAT IS FAR</vt:lpstr>
      <vt:lpstr>THE LHC TUNNEL IN THE 30’s: DIPOLE PARAMETERS</vt:lpstr>
      <vt:lpstr>CONCLUSIONS</vt:lpstr>
      <vt:lpstr>CONCLUSIONS</vt:lpstr>
      <vt:lpstr>BACK UP SLIDES</vt:lpstr>
      <vt:lpstr>HL-LHC: INTENSITY</vt:lpstr>
      <vt:lpstr>HL-LHC: INTENSITY</vt:lpstr>
      <vt:lpstr>HL-LHC: INJECTOR UPGRADE</vt:lpstr>
      <vt:lpstr>HL-LHC: CRAB CAVITIES</vt:lpstr>
      <vt:lpstr>HL-LHC: CRAB CAVITIES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Large Hadron Collider  and the role of superconductivity in one of the largest scientific enterprises</dc:title>
  <dc:creator>bellesia</dc:creator>
  <cp:lastModifiedBy>et2</cp:lastModifiedBy>
  <cp:revision>679</cp:revision>
  <dcterms:created xsi:type="dcterms:W3CDTF">2006-07-31T18:23:56Z</dcterms:created>
  <dcterms:modified xsi:type="dcterms:W3CDTF">2014-02-14T09:59:43Z</dcterms:modified>
</cp:coreProperties>
</file>