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82" r:id="rId3"/>
    <p:sldId id="257" r:id="rId4"/>
    <p:sldId id="299" r:id="rId5"/>
    <p:sldId id="258" r:id="rId6"/>
    <p:sldId id="311" r:id="rId7"/>
    <p:sldId id="265" r:id="rId8"/>
    <p:sldId id="312" r:id="rId9"/>
    <p:sldId id="297" r:id="rId10"/>
    <p:sldId id="270" r:id="rId11"/>
    <p:sldId id="298" r:id="rId12"/>
    <p:sldId id="313" r:id="rId13"/>
    <p:sldId id="283" r:id="rId14"/>
    <p:sldId id="300" r:id="rId15"/>
    <p:sldId id="301" r:id="rId16"/>
    <p:sldId id="302" r:id="rId17"/>
    <p:sldId id="303" r:id="rId18"/>
    <p:sldId id="266" r:id="rId19"/>
    <p:sldId id="315" r:id="rId20"/>
    <p:sldId id="259" r:id="rId21"/>
    <p:sldId id="318" r:id="rId22"/>
    <p:sldId id="319" r:id="rId23"/>
    <p:sldId id="329" r:id="rId24"/>
    <p:sldId id="327" r:id="rId25"/>
    <p:sldId id="328" r:id="rId26"/>
    <p:sldId id="316" r:id="rId27"/>
    <p:sldId id="317" r:id="rId28"/>
    <p:sldId id="320" r:id="rId29"/>
    <p:sldId id="314" r:id="rId30"/>
    <p:sldId id="321" r:id="rId31"/>
    <p:sldId id="296" r:id="rId32"/>
    <p:sldId id="306" r:id="rId33"/>
    <p:sldId id="295" r:id="rId34"/>
    <p:sldId id="307" r:id="rId35"/>
    <p:sldId id="310" r:id="rId36"/>
    <p:sldId id="308" r:id="rId37"/>
    <p:sldId id="323" r:id="rId38"/>
    <p:sldId id="324" r:id="rId39"/>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4" autoAdjust="0"/>
    <p:restoredTop sz="66667" autoAdjust="0"/>
  </p:normalViewPr>
  <p:slideViewPr>
    <p:cSldViewPr snapToGrid="0" snapToObjects="1">
      <p:cViewPr varScale="1">
        <p:scale>
          <a:sx n="47" d="100"/>
          <a:sy n="47" d="100"/>
        </p:scale>
        <p:origin x="-172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ordinamento:Desktop:brevetti:NUOVO%20SCHEMA%20BREVETT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it-IT"/>
  <c:style val="18"/>
  <c:chart>
    <c:plotArea>
      <c:layout/>
      <c:barChart>
        <c:barDir val="col"/>
        <c:grouping val="clustered"/>
        <c:ser>
          <c:idx val="0"/>
          <c:order val="0"/>
          <c:dLbls>
            <c:dLbl>
              <c:idx val="3"/>
              <c:spPr/>
              <c:txPr>
                <a:bodyPr/>
                <a:lstStyle/>
                <a:p>
                  <a:pPr>
                    <a:defRPr sz="3600" b="1"/>
                  </a:pPr>
                  <a:endParaRPr lang="it-IT"/>
                </a:p>
              </c:txPr>
            </c:dLbl>
            <c:txPr>
              <a:bodyPr/>
              <a:lstStyle/>
              <a:p>
                <a:pPr>
                  <a:defRPr sz="2400" b="1"/>
                </a:pPr>
                <a:endParaRPr lang="it-IT"/>
              </a:p>
            </c:txPr>
            <c:dLblPos val="outEnd"/>
            <c:showVal val="1"/>
          </c:dLbls>
          <c:cat>
            <c:numRef>
              <c:f>PIVOT!$A$6:$A$9</c:f>
              <c:numCache>
                <c:formatCode>0</c:formatCode>
                <c:ptCount val="4"/>
                <c:pt idx="0">
                  <c:v>2010</c:v>
                </c:pt>
                <c:pt idx="1">
                  <c:v>2011</c:v>
                </c:pt>
                <c:pt idx="2">
                  <c:v>2012</c:v>
                </c:pt>
                <c:pt idx="3">
                  <c:v>2013</c:v>
                </c:pt>
              </c:numCache>
            </c:numRef>
          </c:cat>
          <c:val>
            <c:numRef>
              <c:f>PIVOT!$B$6:$B$9</c:f>
              <c:numCache>
                <c:formatCode>0</c:formatCode>
                <c:ptCount val="4"/>
                <c:pt idx="0">
                  <c:v>575.3333333333336</c:v>
                </c:pt>
                <c:pt idx="1">
                  <c:v>329.5</c:v>
                </c:pt>
                <c:pt idx="2">
                  <c:v>328.33333333333331</c:v>
                </c:pt>
                <c:pt idx="3">
                  <c:v>91.6</c:v>
                </c:pt>
              </c:numCache>
            </c:numRef>
          </c:val>
        </c:ser>
        <c:axId val="70094208"/>
        <c:axId val="55473280"/>
      </c:barChart>
      <c:catAx>
        <c:axId val="70094208"/>
        <c:scaling>
          <c:orientation val="minMax"/>
        </c:scaling>
        <c:axPos val="b"/>
        <c:numFmt formatCode="0" sourceLinked="1"/>
        <c:tickLblPos val="nextTo"/>
        <c:txPr>
          <a:bodyPr/>
          <a:lstStyle/>
          <a:p>
            <a:pPr>
              <a:defRPr sz="1800" b="1"/>
            </a:pPr>
            <a:endParaRPr lang="it-IT"/>
          </a:p>
        </c:txPr>
        <c:crossAx val="55473280"/>
        <c:crosses val="autoZero"/>
        <c:auto val="1"/>
        <c:lblAlgn val="ctr"/>
        <c:lblOffset val="100"/>
      </c:catAx>
      <c:valAx>
        <c:axId val="55473280"/>
        <c:scaling>
          <c:orientation val="minMax"/>
        </c:scaling>
        <c:axPos val="l"/>
        <c:majorGridlines/>
        <c:numFmt formatCode="0" sourceLinked="1"/>
        <c:tickLblPos val="nextTo"/>
        <c:txPr>
          <a:bodyPr/>
          <a:lstStyle/>
          <a:p>
            <a:pPr>
              <a:defRPr sz="1800"/>
            </a:pPr>
            <a:endParaRPr lang="it-IT"/>
          </a:p>
        </c:txPr>
        <c:crossAx val="70094208"/>
        <c:crosses val="autoZero"/>
        <c:crossBetween val="between"/>
      </c:valAx>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7ED2E1-461D-194C-8A4C-7644F218B31B}" type="datetimeFigureOut">
              <a:rPr lang="it-IT" smtClean="0"/>
              <a:pPr/>
              <a:t>09/04/2014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B25ED-70DD-2041-9020-C13555F314F8}" type="slidenum">
              <a:rPr lang="it-IT" smtClean="0"/>
              <a:pPr/>
              <a:t>‹N›</a:t>
            </a:fld>
            <a:endParaRPr lang="it-IT"/>
          </a:p>
        </p:txBody>
      </p:sp>
    </p:spTree>
    <p:extLst>
      <p:ext uri="{BB962C8B-B14F-4D97-AF65-F5344CB8AC3E}">
        <p14:creationId xmlns:p14="http://schemas.microsoft.com/office/powerpoint/2010/main" xmlns="" val="5969174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5B25ED-70DD-2041-9020-C13555F314F8}"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Perturbazione che si apporta</a:t>
            </a:r>
            <a:r>
              <a:rPr lang="it-IT" baseline="0" dirty="0" smtClean="0"/>
              <a:t> al modo di produrre conoscenza scientifica se vuoi valorizzare. </a:t>
            </a:r>
          </a:p>
          <a:p>
            <a:r>
              <a:rPr lang="it-IT" baseline="0" dirty="0" smtClean="0"/>
              <a:t>Piccolo cambiamento di punto di vista ma non nelle modalità di lavoro</a:t>
            </a:r>
            <a:endParaRPr lang="it-IT" dirty="0"/>
          </a:p>
        </p:txBody>
      </p:sp>
      <p:sp>
        <p:nvSpPr>
          <p:cNvPr id="4" name="Segnaposto numero diapositiva 3"/>
          <p:cNvSpPr>
            <a:spLocks noGrp="1"/>
          </p:cNvSpPr>
          <p:nvPr>
            <p:ph type="sldNum" sz="quarter" idx="10"/>
          </p:nvPr>
        </p:nvSpPr>
        <p:spPr/>
        <p:txBody>
          <a:bodyPr/>
          <a:lstStyle/>
          <a:p>
            <a:pPr>
              <a:defRPr/>
            </a:pPr>
            <a:fld id="{659DAC6C-6119-4BBC-9B8D-4E3A663BA76C}" type="slidenum">
              <a:rPr lang="it-IT" smtClean="0"/>
              <a:pPr>
                <a:defRPr/>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5B25ED-70DD-2041-9020-C13555F314F8}"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5B25ED-70DD-2041-9020-C13555F314F8}"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In questo</a:t>
            </a:r>
            <a:r>
              <a:rPr lang="it-IT" baseline="0" dirty="0" smtClean="0"/>
              <a:t> contesto si innescano delle considerazioni sull’Istituto e sul perché l’INFN è tra i primi nella produzione di risultati scientifici </a:t>
            </a:r>
            <a:endParaRPr lang="it-IT" dirty="0"/>
          </a:p>
        </p:txBody>
      </p:sp>
      <p:sp>
        <p:nvSpPr>
          <p:cNvPr id="4" name="Segnaposto numero diapositiva 3"/>
          <p:cNvSpPr>
            <a:spLocks noGrp="1"/>
          </p:cNvSpPr>
          <p:nvPr>
            <p:ph type="sldNum" sz="quarter" idx="10"/>
          </p:nvPr>
        </p:nvSpPr>
        <p:spPr/>
        <p:txBody>
          <a:bodyPr/>
          <a:lstStyle/>
          <a:p>
            <a:fld id="{8AF7654F-49DA-434C-B1F6-A968F43B570F}"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8AF7654F-49DA-434C-B1F6-A968F43B570F}" type="slidenum">
              <a:rPr lang="it-IT" smtClean="0"/>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8AF7654F-49DA-434C-B1F6-A968F43B570F}" type="slidenum">
              <a:rPr lang="it-IT" smtClean="0"/>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8AF7654F-49DA-434C-B1F6-A968F43B570F}" type="slidenum">
              <a:rPr lang="it-IT" smtClean="0"/>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8AF7654F-49DA-434C-B1F6-A968F43B570F}" type="slidenum">
              <a:rPr lang="it-IT" smtClean="0"/>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r>
              <a:rPr lang="it-IT" dirty="0" smtClean="0"/>
              <a:t>COMPOSIZIONE DI INTERESSI DI DUE REALTA’ CHE HANNO LINGUAGGI E OBIETTIVI PROFONDAMENTE</a:t>
            </a:r>
            <a:r>
              <a:rPr lang="it-IT" baseline="0" dirty="0" smtClean="0"/>
              <a:t> DIVERSI MA CHE HANNO IN QUALCHE MODO BISOGNO L’UNO DELL’ALTRO PER PROGREDIRE E PER RAGGIUNGERE QUEGLI OBIETTIVI</a:t>
            </a:r>
          </a:p>
          <a:p>
            <a:pPr algn="just"/>
            <a:endParaRPr lang="it-IT" baseline="0" dirty="0" smtClean="0"/>
          </a:p>
          <a:p>
            <a:pPr algn="just"/>
            <a:r>
              <a:rPr lang="it-IT" dirty="0" smtClean="0"/>
              <a:t>Per fare Trasferimento Tecnologico e produrre Valorizzazione occorrono due partner, adulti e consapevoli: </a:t>
            </a:r>
          </a:p>
          <a:p>
            <a:pPr algn="just"/>
            <a:endParaRPr lang="it-IT" dirty="0" smtClean="0"/>
          </a:p>
          <a:p>
            <a:pPr algn="ctr"/>
            <a:r>
              <a:rPr lang="it-IT" sz="1400" dirty="0" smtClean="0"/>
              <a:t>ENTI Pubblici che producono ricerca di qualità </a:t>
            </a:r>
            <a:r>
              <a:rPr lang="it-IT" sz="1400" dirty="0" smtClean="0">
                <a:sym typeface="Wingdings" pitchFamily="2" charset="2"/>
              </a:rPr>
              <a:t> INDUSTRIE che vogliono innovare</a:t>
            </a:r>
          </a:p>
          <a:p>
            <a:pPr algn="just"/>
            <a:endParaRPr lang="it-IT" dirty="0" smtClean="0">
              <a:sym typeface="Wingdings" pitchFamily="2" charset="2"/>
            </a:endParaRPr>
          </a:p>
          <a:p>
            <a:pPr algn="just"/>
            <a:r>
              <a:rPr lang="it-IT" dirty="0" smtClean="0">
                <a:sym typeface="Wingdings" pitchFamily="2" charset="2"/>
              </a:rPr>
              <a:t>Nel nostro lato, possiamo e dobbiamo mettere in campo tutti gli strumenti per essere attraenti e per poter dare soddisfazione alle richieste del mondo produttivo</a:t>
            </a:r>
          </a:p>
          <a:p>
            <a:pPr algn="just"/>
            <a:endParaRPr lang="it-IT" dirty="0" smtClean="0">
              <a:sym typeface="Wingdings" pitchFamily="2" charset="2"/>
            </a:endParaRPr>
          </a:p>
          <a:p>
            <a:pPr algn="just"/>
            <a:r>
              <a:rPr lang="it-IT" dirty="0" smtClean="0">
                <a:sym typeface="Wingdings" pitchFamily="2" charset="2"/>
              </a:rPr>
              <a:t>Dall’altro lato, tuttavia, dobbiamo pretendere SERIA volontà di innovare e SERIA disponibilità a riconoscere il valore del nostro contributo alla competitività del sistema produttivo nazionale (continentale), serietà che, al momento, risulta a mio parere ben inferiore  alla qualità (pur molto perfettibile) e quantità (ancora insufficiente rispetto al nostro potenziale) della nostra offerta.</a:t>
            </a:r>
          </a:p>
          <a:p>
            <a:endParaRPr lang="it-IT" dirty="0"/>
          </a:p>
        </p:txBody>
      </p:sp>
      <p:sp>
        <p:nvSpPr>
          <p:cNvPr id="4" name="Segnaposto numero diapositiva 3"/>
          <p:cNvSpPr>
            <a:spLocks noGrp="1"/>
          </p:cNvSpPr>
          <p:nvPr>
            <p:ph type="sldNum" sz="quarter" idx="10"/>
          </p:nvPr>
        </p:nvSpPr>
        <p:spPr/>
        <p:txBody>
          <a:bodyPr/>
          <a:lstStyle/>
          <a:p>
            <a:fld id="{8AF7654F-49DA-434C-B1F6-A968F43B570F}" type="slidenum">
              <a:rPr lang="it-IT" smtClean="0"/>
              <a:pPr/>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r>
              <a:rPr lang="it-IT" dirty="0" smtClean="0"/>
              <a:t>Per fare Trasferimento Tecnologico e produrre Valorizzazione occorrono due partner, adulti e consapevoli: </a:t>
            </a:r>
          </a:p>
          <a:p>
            <a:pPr algn="just"/>
            <a:endParaRPr lang="it-IT" dirty="0" smtClean="0"/>
          </a:p>
          <a:p>
            <a:pPr algn="ctr"/>
            <a:r>
              <a:rPr lang="it-IT" sz="1400" dirty="0" smtClean="0"/>
              <a:t>ENTI Pubblici che producono ricerca di qualità </a:t>
            </a:r>
            <a:r>
              <a:rPr lang="it-IT" sz="1400" dirty="0" smtClean="0">
                <a:sym typeface="Wingdings" pitchFamily="2" charset="2"/>
              </a:rPr>
              <a:t> INDUSTRIE che vogliono innovare</a:t>
            </a:r>
          </a:p>
          <a:p>
            <a:pPr algn="just"/>
            <a:endParaRPr lang="it-IT" dirty="0" smtClean="0">
              <a:sym typeface="Wingdings" pitchFamily="2" charset="2"/>
            </a:endParaRPr>
          </a:p>
          <a:p>
            <a:pPr algn="just"/>
            <a:r>
              <a:rPr lang="it-IT" dirty="0" smtClean="0">
                <a:sym typeface="Wingdings" pitchFamily="2" charset="2"/>
              </a:rPr>
              <a:t>Nel nostro lato, possiamo e dobbiamo mettere in campo tutti gli strumenti per essere attraenti e per poter dare soddisfazione alle richieste del mondo produttivo</a:t>
            </a:r>
          </a:p>
          <a:p>
            <a:pPr algn="just"/>
            <a:endParaRPr lang="it-IT" dirty="0" smtClean="0">
              <a:sym typeface="Wingdings" pitchFamily="2" charset="2"/>
            </a:endParaRPr>
          </a:p>
          <a:p>
            <a:pPr algn="just"/>
            <a:r>
              <a:rPr lang="it-IT" dirty="0" smtClean="0">
                <a:sym typeface="Wingdings" pitchFamily="2" charset="2"/>
              </a:rPr>
              <a:t>Dall’altro lato, tuttavia, dobbiamo pretendere SERIA volontà di innovare e SERIA disponibilità a riconoscere il valore del nostro contributo alla competitività del sistema produttivo nazionale (continentale), serietà che, al momento, risulta a mio parere ben inferiore  alla qualità (pur molto perfettibile) e quantità (ancora insufficiente rispetto al nostro potenziale) della nostra offerta.</a:t>
            </a:r>
          </a:p>
          <a:p>
            <a:endParaRPr lang="it-IT" dirty="0"/>
          </a:p>
        </p:txBody>
      </p:sp>
      <p:sp>
        <p:nvSpPr>
          <p:cNvPr id="4" name="Segnaposto numero diapositiva 3"/>
          <p:cNvSpPr>
            <a:spLocks noGrp="1"/>
          </p:cNvSpPr>
          <p:nvPr>
            <p:ph type="sldNum" sz="quarter" idx="10"/>
          </p:nvPr>
        </p:nvSpPr>
        <p:spPr/>
        <p:txBody>
          <a:bodyPr/>
          <a:lstStyle/>
          <a:p>
            <a:fld id="{8AF7654F-49DA-434C-B1F6-A968F43B570F}"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5B25ED-70DD-2041-9020-C13555F314F8}"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5B25ED-70DD-2041-9020-C13555F314F8}" type="slidenum">
              <a:rPr lang="it-IT" smtClean="0"/>
              <a:pPr/>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5B25ED-70DD-2041-9020-C13555F314F8}" type="slidenum">
              <a:rPr lang="it-IT" smtClean="0"/>
              <a:pPr/>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5B25ED-70DD-2041-9020-C13555F314F8}" type="slidenum">
              <a:rPr lang="it-IT" smtClean="0"/>
              <a:pPr/>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5B25ED-70DD-2041-9020-C13555F314F8}" type="slidenum">
              <a:rPr lang="it-IT" smtClean="0"/>
              <a:pPr/>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nSpc>
                <a:spcPct val="80000"/>
              </a:lnSpc>
              <a:buFont typeface="Arial" pitchFamily="34" charset="0"/>
              <a:buChar char="•"/>
              <a:defRPr/>
            </a:pPr>
            <a:endParaRPr lang="it-IT" sz="1200" dirty="0" smtClean="0">
              <a:cs typeface="ＭＳ Ｐゴシック" charset="0"/>
            </a:endParaRPr>
          </a:p>
          <a:p>
            <a:pPr>
              <a:lnSpc>
                <a:spcPct val="80000"/>
              </a:lnSpc>
              <a:defRPr/>
            </a:pPr>
            <a:r>
              <a:rPr lang="it-IT" sz="1200" dirty="0" smtClean="0">
                <a:solidFill>
                  <a:srgbClr val="FF0000"/>
                </a:solidFill>
                <a:cs typeface="ＭＳ Ｐゴシック" charset="0"/>
              </a:rPr>
              <a:t>Queste competenze sono distribuite nelle diverse strutture INFN e sono accessibili da tutto il territorio nazionale.</a:t>
            </a:r>
          </a:p>
          <a:p>
            <a:endParaRPr lang="it-IT" dirty="0"/>
          </a:p>
        </p:txBody>
      </p:sp>
      <p:sp>
        <p:nvSpPr>
          <p:cNvPr id="4" name="Segnaposto numero diapositiva 3"/>
          <p:cNvSpPr>
            <a:spLocks noGrp="1"/>
          </p:cNvSpPr>
          <p:nvPr>
            <p:ph type="sldNum" sz="quarter" idx="10"/>
          </p:nvPr>
        </p:nvSpPr>
        <p:spPr/>
        <p:txBody>
          <a:bodyPr/>
          <a:lstStyle/>
          <a:p>
            <a:fld id="{E65B25ED-70DD-2041-9020-C13555F314F8}" type="slidenum">
              <a:rPr lang="it-IT" smtClean="0"/>
              <a:pPr/>
              <a:t>24</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5B25ED-70DD-2041-9020-C13555F314F8}" type="slidenum">
              <a:rPr lang="it-IT" smtClean="0"/>
              <a:pPr/>
              <a:t>25</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dirty="0" smtClean="0"/>
              <a:t>e delle sue articolazioni territoriali, nei settori di interesse diffuso nei quali possono trovare applicazione le tecnologie sviluppate dall’INFN.</a:t>
            </a:r>
          </a:p>
          <a:p>
            <a:endParaRPr lang="it-IT" sz="1200" dirty="0" smtClean="0"/>
          </a:p>
          <a:p>
            <a:r>
              <a:rPr lang="it-IT" sz="1200" dirty="0" smtClean="0"/>
              <a:t>Progetti interessanti per noi divertenti devono darci soddisfazione</a:t>
            </a:r>
          </a:p>
          <a:p>
            <a:endParaRPr lang="it-IT" dirty="0"/>
          </a:p>
        </p:txBody>
      </p:sp>
      <p:sp>
        <p:nvSpPr>
          <p:cNvPr id="4" name="Segnaposto numero diapositiva 3"/>
          <p:cNvSpPr>
            <a:spLocks noGrp="1"/>
          </p:cNvSpPr>
          <p:nvPr>
            <p:ph type="sldNum" sz="quarter" idx="10"/>
          </p:nvPr>
        </p:nvSpPr>
        <p:spPr/>
        <p:txBody>
          <a:bodyPr/>
          <a:lstStyle/>
          <a:p>
            <a:fld id="{E65B25ED-70DD-2041-9020-C13555F314F8}" type="slidenum">
              <a:rPr lang="it-IT" smtClean="0"/>
              <a:pPr/>
              <a:t>26</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dirty="0" smtClean="0"/>
              <a:t>avvalendosi inoltre delle opportunità offerte dal programma europeo </a:t>
            </a:r>
            <a:r>
              <a:rPr lang="it-IT" sz="1200" dirty="0" err="1" smtClean="0"/>
              <a:t>Horizon</a:t>
            </a:r>
            <a:r>
              <a:rPr lang="it-IT" sz="1200" dirty="0" smtClean="0"/>
              <a:t> 2020.</a:t>
            </a:r>
          </a:p>
          <a:p>
            <a:endParaRPr lang="it-IT" dirty="0"/>
          </a:p>
        </p:txBody>
      </p:sp>
      <p:sp>
        <p:nvSpPr>
          <p:cNvPr id="4" name="Segnaposto numero diapositiva 3"/>
          <p:cNvSpPr>
            <a:spLocks noGrp="1"/>
          </p:cNvSpPr>
          <p:nvPr>
            <p:ph type="sldNum" sz="quarter" idx="10"/>
          </p:nvPr>
        </p:nvSpPr>
        <p:spPr/>
        <p:txBody>
          <a:bodyPr/>
          <a:lstStyle/>
          <a:p>
            <a:fld id="{E65B25ED-70DD-2041-9020-C13555F314F8}" type="slidenum">
              <a:rPr lang="it-IT" smtClean="0"/>
              <a:pPr/>
              <a:t>27</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kern="1200" dirty="0" smtClean="0">
                <a:solidFill>
                  <a:schemeClr val="tx1"/>
                </a:solidFill>
                <a:effectLst/>
                <a:latin typeface="+mn-lt"/>
                <a:ea typeface="+mn-ea"/>
                <a:cs typeface="+mn-cs"/>
              </a:rPr>
              <a:t>E’ opportuno precisare che l’Istituto ha seguito negli anni un modello di trasferimento tecnologico che sfrutta il proprio naturale orientamento alla collaborazione con il mondo produttivo nazionale ed internazionale, finalizzato alla realizzazione di esperimenti alla frontiera della tecnologia.</a:t>
            </a:r>
          </a:p>
          <a:p>
            <a:r>
              <a:rPr lang="it-IT" sz="1200" kern="1200" dirty="0" smtClean="0">
                <a:solidFill>
                  <a:schemeClr val="tx1"/>
                </a:solidFill>
                <a:effectLst/>
                <a:latin typeface="+mn-lt"/>
                <a:ea typeface="+mn-ea"/>
                <a:cs typeface="+mn-cs"/>
              </a:rPr>
              <a:t>D’altra parte tali attività trovano complemento in quelle che più recentemente sono state poste in essere in sintonia con il modello più tradizionalmente  seguito dalle Università e da altri EPR. </a:t>
            </a:r>
          </a:p>
          <a:p>
            <a:r>
              <a:rPr lang="it-IT" sz="1200" kern="1200" dirty="0" smtClean="0">
                <a:solidFill>
                  <a:schemeClr val="tx1"/>
                </a:solidFill>
                <a:effectLst/>
                <a:latin typeface="+mn-lt"/>
                <a:ea typeface="+mn-ea"/>
                <a:cs typeface="+mn-cs"/>
              </a:rPr>
              <a:t>Il primo obiettivo richiede che vengano monitorati e misurati i risultati di tutte quelle attività di trasferimento svolte in ambito istituzionale di ricerca che hanno sì prodotto ricadute tangibili ma difficilmente suscettibili di essere quantificate in assenza di un sistema organizzato di parametri e obiettivi.</a:t>
            </a:r>
          </a:p>
          <a:p>
            <a:r>
              <a:rPr lang="it-IT" sz="1200" kern="1200" dirty="0" smtClean="0">
                <a:solidFill>
                  <a:schemeClr val="tx1"/>
                </a:solidFill>
                <a:effectLst/>
                <a:latin typeface="+mn-lt"/>
                <a:ea typeface="+mn-ea"/>
                <a:cs typeface="+mn-cs"/>
              </a:rPr>
              <a:t>In concreto da sempre l’Istituto mette in atto una serie di attività di sviluppo collaborativo con le imprese fornitrici di </a:t>
            </a:r>
            <a:r>
              <a:rPr lang="it-IT" sz="1200" kern="1200" dirty="0" err="1" smtClean="0">
                <a:solidFill>
                  <a:schemeClr val="tx1"/>
                </a:solidFill>
                <a:effectLst/>
                <a:latin typeface="+mn-lt"/>
                <a:ea typeface="+mn-ea"/>
                <a:cs typeface="+mn-cs"/>
              </a:rPr>
              <a:t>equipment</a:t>
            </a:r>
            <a:r>
              <a:rPr lang="it-IT" sz="1200" kern="1200" dirty="0" smtClean="0">
                <a:solidFill>
                  <a:schemeClr val="tx1"/>
                </a:solidFill>
                <a:effectLst/>
                <a:latin typeface="+mn-lt"/>
                <a:ea typeface="+mn-ea"/>
                <a:cs typeface="+mn-cs"/>
              </a:rPr>
              <a:t> per gli esperimenti scientifici: ad esempio i macchinari e le attrezzature in questione devono rispondere a degli standard superiori rispetto allo stato dell’arte e devono avere caratteristiche tecnologiche che non si riscontrano nei modelli presenti sul mercato in un determinato momento; pertanto l’INFN, nello svolgimento della sua attività istituzionale di ricerca, contribuisce spontaneamente all’innovazione operando un trasferimento di tecnologie e competenze delle quali il tessuto imprenditoriale beneficia alimentando un processo di innovazione e sviluppo. </a:t>
            </a:r>
          </a:p>
          <a:p>
            <a:r>
              <a:rPr lang="it-IT" sz="1200" kern="1200" dirty="0" smtClean="0">
                <a:solidFill>
                  <a:schemeClr val="tx1"/>
                </a:solidFill>
                <a:effectLst/>
                <a:latin typeface="+mn-lt"/>
                <a:ea typeface="+mn-ea"/>
                <a:cs typeface="+mn-cs"/>
              </a:rPr>
              <a:t>D’altra parte tale contributo sinora non è stato monitorato: a tal proposito, da un lato, in collaborazione con LIUC Università Cattaneo, si sta predisponendo un’indagine sulle collaborazioni dell’Istituto con le imprese per valutarne l’impatto in termini di ricadute sulla società e il territorio; dall’altro si stanno compiendo azioni che vanno nella direzione di organizzare e rendere costante e strutturato il supporto alla rete scientifica per quanto riguarda le attività di sviluppo tecnologico svolte in collaborazione con le imprese.  L’impatto di queste attività dovrà essere misurato attraverso un sistema di parametri definito </a:t>
            </a:r>
            <a:r>
              <a:rPr lang="it-IT" sz="1200" i="1" kern="1200" dirty="0" smtClean="0">
                <a:solidFill>
                  <a:schemeClr val="tx1"/>
                </a:solidFill>
                <a:effectLst/>
                <a:latin typeface="+mn-lt"/>
                <a:ea typeface="+mn-ea"/>
                <a:cs typeface="+mn-cs"/>
              </a:rPr>
              <a:t>ad hoc</a:t>
            </a:r>
            <a:r>
              <a:rPr lang="it-IT" sz="1200" kern="1200" dirty="0" smtClean="0">
                <a:solidFill>
                  <a:schemeClr val="tx1"/>
                </a:solidFill>
                <a:effectLst/>
                <a:latin typeface="+mn-lt"/>
                <a:ea typeface="+mn-ea"/>
                <a:cs typeface="+mn-cs"/>
              </a:rPr>
              <a:t>.  </a:t>
            </a:r>
          </a:p>
          <a:p>
            <a:r>
              <a:rPr lang="it-IT" sz="1200" kern="1200" dirty="0" smtClean="0">
                <a:solidFill>
                  <a:schemeClr val="tx1"/>
                </a:solidFill>
                <a:effectLst/>
                <a:latin typeface="+mn-lt"/>
                <a:ea typeface="+mn-ea"/>
                <a:cs typeface="+mn-cs"/>
              </a:rPr>
              <a:t>Il secondo obiettivo è perseguito nella consapevolezza che la valorizzazione dei prodotti della ricerca INFN non può prescindere dalla messa in atto di certe ulteriori attività di TT che hanno la potenzialità di generare valore per l’Istituto, il ricercatore e il sistema imprenditoriale. </a:t>
            </a:r>
            <a:endParaRPr lang="it-IT" dirty="0" smtClean="0"/>
          </a:p>
          <a:p>
            <a:endParaRPr lang="it-IT" dirty="0"/>
          </a:p>
        </p:txBody>
      </p:sp>
      <p:sp>
        <p:nvSpPr>
          <p:cNvPr id="4" name="Segnaposto numero diapositiva 3"/>
          <p:cNvSpPr>
            <a:spLocks noGrp="1"/>
          </p:cNvSpPr>
          <p:nvPr>
            <p:ph type="sldNum" sz="quarter" idx="10"/>
          </p:nvPr>
        </p:nvSpPr>
        <p:spPr/>
        <p:txBody>
          <a:bodyPr/>
          <a:lstStyle/>
          <a:p>
            <a:fld id="{E65B25ED-70DD-2041-9020-C13555F314F8}" type="slidenum">
              <a:rPr lang="it-IT" smtClean="0"/>
              <a:pPr/>
              <a:t>28</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8AF7654F-49DA-434C-B1F6-A968F43B570F}" type="slidenum">
              <a:rPr lang="it-IT" smtClean="0"/>
              <a:pPr/>
              <a:t>29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4E386A3-77B1-4D36-A7C8-C5C609A2CFBC}" type="slidenum">
              <a:rPr lang="it-IT" smtClean="0"/>
              <a:pPr/>
              <a:t>3</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dirty="0" smtClean="0"/>
              <a:t>avvalendosi inoltre delle opportunità offerte dal programma europeo </a:t>
            </a:r>
            <a:r>
              <a:rPr lang="it-IT" sz="1200" dirty="0" err="1" smtClean="0"/>
              <a:t>Horizon</a:t>
            </a:r>
            <a:r>
              <a:rPr lang="it-IT" sz="1200" dirty="0" smtClean="0"/>
              <a:t> 2020.</a:t>
            </a:r>
          </a:p>
          <a:p>
            <a:endParaRPr lang="it-IT" dirty="0"/>
          </a:p>
        </p:txBody>
      </p:sp>
      <p:sp>
        <p:nvSpPr>
          <p:cNvPr id="4" name="Segnaposto numero diapositiva 3"/>
          <p:cNvSpPr>
            <a:spLocks noGrp="1"/>
          </p:cNvSpPr>
          <p:nvPr>
            <p:ph type="sldNum" sz="quarter" idx="10"/>
          </p:nvPr>
        </p:nvSpPr>
        <p:spPr/>
        <p:txBody>
          <a:bodyPr/>
          <a:lstStyle/>
          <a:p>
            <a:fld id="{E65B25ED-70DD-2041-9020-C13555F314F8}" type="slidenum">
              <a:rPr lang="it-IT" smtClean="0"/>
              <a:pPr/>
              <a:t>30</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34A5EAF-6CD3-BE41-AD11-5F4543B489A0}" type="slidenum">
              <a:rPr lang="it-IT" smtClean="0"/>
              <a:pPr/>
              <a:t>31</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Dove</a:t>
            </a:r>
            <a:r>
              <a:rPr lang="it-IT" baseline="0" dirty="0" smtClean="0"/>
              <a:t> si inizia </a:t>
            </a:r>
            <a:r>
              <a:rPr lang="it-IT" baseline="0" smtClean="0"/>
              <a:t>si persevera</a:t>
            </a:r>
            <a:endParaRPr lang="it-IT"/>
          </a:p>
        </p:txBody>
      </p:sp>
      <p:sp>
        <p:nvSpPr>
          <p:cNvPr id="4" name="Segnaposto numero diapositiva 3"/>
          <p:cNvSpPr>
            <a:spLocks noGrp="1"/>
          </p:cNvSpPr>
          <p:nvPr>
            <p:ph type="sldNum" sz="quarter" idx="10"/>
          </p:nvPr>
        </p:nvSpPr>
        <p:spPr/>
        <p:txBody>
          <a:bodyPr/>
          <a:lstStyle/>
          <a:p>
            <a:fld id="{7B9FF797-01E1-4F70-B0F8-068BC6D3521C}" type="slidenum">
              <a:rPr lang="it-IT" smtClean="0"/>
              <a:pPr/>
              <a:t>32</a:t>
            </a:fld>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5B25ED-70DD-2041-9020-C13555F314F8}" type="slidenum">
              <a:rPr lang="it-IT" smtClean="0"/>
              <a:pPr/>
              <a:t>33</a:t>
            </a:fld>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Dove</a:t>
            </a:r>
            <a:r>
              <a:rPr lang="it-IT" baseline="0" dirty="0" smtClean="0"/>
              <a:t> si inizia </a:t>
            </a:r>
            <a:r>
              <a:rPr lang="it-IT" baseline="0" smtClean="0"/>
              <a:t>si persevera</a:t>
            </a:r>
            <a:endParaRPr lang="it-IT"/>
          </a:p>
        </p:txBody>
      </p:sp>
      <p:sp>
        <p:nvSpPr>
          <p:cNvPr id="4" name="Segnaposto numero diapositiva 3"/>
          <p:cNvSpPr>
            <a:spLocks noGrp="1"/>
          </p:cNvSpPr>
          <p:nvPr>
            <p:ph type="sldNum" sz="quarter" idx="10"/>
          </p:nvPr>
        </p:nvSpPr>
        <p:spPr/>
        <p:txBody>
          <a:bodyPr/>
          <a:lstStyle/>
          <a:p>
            <a:fld id="{7B9FF797-01E1-4F70-B0F8-068BC6D3521C}" type="slidenum">
              <a:rPr lang="it-IT" smtClean="0"/>
              <a:pPr/>
              <a:t>34</a:t>
            </a:fld>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Dove</a:t>
            </a:r>
            <a:r>
              <a:rPr lang="it-IT" baseline="0" dirty="0" smtClean="0"/>
              <a:t> si inizia </a:t>
            </a:r>
            <a:r>
              <a:rPr lang="it-IT" baseline="0" smtClean="0"/>
              <a:t>si persevera</a:t>
            </a:r>
            <a:endParaRPr lang="it-IT"/>
          </a:p>
        </p:txBody>
      </p:sp>
      <p:sp>
        <p:nvSpPr>
          <p:cNvPr id="4" name="Segnaposto numero diapositiva 3"/>
          <p:cNvSpPr>
            <a:spLocks noGrp="1"/>
          </p:cNvSpPr>
          <p:nvPr>
            <p:ph type="sldNum" sz="quarter" idx="10"/>
          </p:nvPr>
        </p:nvSpPr>
        <p:spPr/>
        <p:txBody>
          <a:bodyPr/>
          <a:lstStyle/>
          <a:p>
            <a:fld id="{7B9FF797-01E1-4F70-B0F8-068BC6D3521C}" type="slidenum">
              <a:rPr lang="it-IT" smtClean="0"/>
              <a:pPr/>
              <a:t>35</a:t>
            </a:fld>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Dove</a:t>
            </a:r>
            <a:r>
              <a:rPr lang="it-IT" baseline="0" dirty="0" smtClean="0"/>
              <a:t> si inizia </a:t>
            </a:r>
            <a:r>
              <a:rPr lang="it-IT" baseline="0" smtClean="0"/>
              <a:t>si persevera</a:t>
            </a:r>
            <a:endParaRPr lang="it-IT"/>
          </a:p>
        </p:txBody>
      </p:sp>
      <p:sp>
        <p:nvSpPr>
          <p:cNvPr id="4" name="Segnaposto numero diapositiva 3"/>
          <p:cNvSpPr>
            <a:spLocks noGrp="1"/>
          </p:cNvSpPr>
          <p:nvPr>
            <p:ph type="sldNum" sz="quarter" idx="10"/>
          </p:nvPr>
        </p:nvSpPr>
        <p:spPr/>
        <p:txBody>
          <a:bodyPr/>
          <a:lstStyle/>
          <a:p>
            <a:fld id="{7B9FF797-01E1-4F70-B0F8-068BC6D3521C}" type="slidenum">
              <a:rPr lang="it-IT" smtClean="0"/>
              <a:pPr/>
              <a:t>36</a:t>
            </a:fld>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lvl="1"/>
            <a:r>
              <a:rPr lang="it-IT" sz="2000" dirty="0" err="1" smtClean="0"/>
              <a:t>Perform</a:t>
            </a:r>
            <a:r>
              <a:rPr lang="it-IT" sz="2000" dirty="0" smtClean="0"/>
              <a:t> </a:t>
            </a:r>
            <a:r>
              <a:rPr lang="it-IT" sz="2000" dirty="0" smtClean="0">
                <a:solidFill>
                  <a:srgbClr val="FF0000"/>
                </a:solidFill>
              </a:rPr>
              <a:t>a </a:t>
            </a:r>
            <a:r>
              <a:rPr lang="it-IT" sz="2000" dirty="0" err="1" smtClean="0">
                <a:solidFill>
                  <a:srgbClr val="FF0000"/>
                </a:solidFill>
              </a:rPr>
              <a:t>better</a:t>
            </a:r>
            <a:r>
              <a:rPr lang="it-IT" sz="2000" dirty="0" smtClean="0">
                <a:solidFill>
                  <a:srgbClr val="FF0000"/>
                </a:solidFill>
              </a:rPr>
              <a:t> </a:t>
            </a:r>
            <a:r>
              <a:rPr lang="it-IT" sz="2000" dirty="0" err="1" smtClean="0">
                <a:solidFill>
                  <a:srgbClr val="FF0000"/>
                </a:solidFill>
              </a:rPr>
              <a:t>scouting</a:t>
            </a:r>
            <a:r>
              <a:rPr lang="it-IT" sz="2000" dirty="0" smtClean="0">
                <a:solidFill>
                  <a:srgbClr val="FF0000"/>
                </a:solidFill>
              </a:rPr>
              <a:t> </a:t>
            </a:r>
            <a:r>
              <a:rPr lang="it-IT" sz="2000" dirty="0" err="1" smtClean="0">
                <a:solidFill>
                  <a:srgbClr val="FF0000"/>
                </a:solidFill>
              </a:rPr>
              <a:t>activity</a:t>
            </a:r>
            <a:r>
              <a:rPr lang="it-IT" sz="2000" dirty="0" smtClean="0">
                <a:solidFill>
                  <a:srgbClr val="FF0000"/>
                </a:solidFill>
              </a:rPr>
              <a:t> </a:t>
            </a:r>
            <a:r>
              <a:rPr lang="it-IT" sz="2000" dirty="0" smtClean="0"/>
              <a:t>(for </a:t>
            </a:r>
            <a:r>
              <a:rPr lang="it-IT" sz="2000" dirty="0" err="1" smtClean="0"/>
              <a:t>instance</a:t>
            </a:r>
            <a:r>
              <a:rPr lang="it-IT" sz="2000" dirty="0" smtClean="0"/>
              <a:t>  : </a:t>
            </a:r>
            <a:r>
              <a:rPr lang="it-IT" sz="2000" dirty="0" err="1" smtClean="0"/>
              <a:t>identify</a:t>
            </a:r>
            <a:r>
              <a:rPr lang="it-IT" sz="2000" dirty="0" smtClean="0"/>
              <a:t> </a:t>
            </a:r>
            <a:r>
              <a:rPr lang="it-IT" sz="2000" dirty="0" err="1" smtClean="0"/>
              <a:t>very</a:t>
            </a:r>
            <a:r>
              <a:rPr lang="it-IT" sz="2000" dirty="0" smtClean="0"/>
              <a:t> </a:t>
            </a:r>
            <a:r>
              <a:rPr lang="it-IT" sz="2000" dirty="0" err="1" smtClean="0"/>
              <a:t>early</a:t>
            </a:r>
            <a:r>
              <a:rPr lang="it-IT" sz="2000" dirty="0" smtClean="0"/>
              <a:t> – e.g. </a:t>
            </a:r>
            <a:r>
              <a:rPr lang="it-IT" sz="2000" dirty="0" err="1" smtClean="0"/>
              <a:t>during</a:t>
            </a:r>
            <a:r>
              <a:rPr lang="it-IT" sz="2000" dirty="0" smtClean="0"/>
              <a:t> the </a:t>
            </a:r>
            <a:r>
              <a:rPr lang="it-IT" sz="2000" dirty="0" err="1" smtClean="0"/>
              <a:t>approval</a:t>
            </a:r>
            <a:r>
              <a:rPr lang="it-IT" sz="2000" dirty="0" smtClean="0"/>
              <a:t> </a:t>
            </a:r>
            <a:r>
              <a:rPr lang="it-IT" sz="2000" dirty="0" err="1" smtClean="0"/>
              <a:t>process</a:t>
            </a:r>
            <a:r>
              <a:rPr lang="it-IT" sz="2000" dirty="0" smtClean="0"/>
              <a:t> - </a:t>
            </a:r>
            <a:r>
              <a:rPr lang="it-IT" sz="2000" dirty="0" err="1" smtClean="0"/>
              <a:t>research</a:t>
            </a:r>
            <a:r>
              <a:rPr lang="it-IT" sz="2000" dirty="0" smtClean="0"/>
              <a:t> </a:t>
            </a:r>
            <a:r>
              <a:rPr lang="it-IT" sz="2000" dirty="0" err="1" smtClean="0"/>
              <a:t>activity</a:t>
            </a:r>
            <a:r>
              <a:rPr lang="it-IT" sz="2000" dirty="0" smtClean="0"/>
              <a:t> </a:t>
            </a:r>
            <a:r>
              <a:rPr lang="it-IT" sz="2000" dirty="0" err="1" smtClean="0"/>
              <a:t>which</a:t>
            </a:r>
            <a:r>
              <a:rPr lang="it-IT" sz="2000" dirty="0" smtClean="0"/>
              <a:t> </a:t>
            </a:r>
            <a:r>
              <a:rPr lang="it-IT" sz="2000" dirty="0" err="1" smtClean="0"/>
              <a:t>has</a:t>
            </a:r>
            <a:r>
              <a:rPr lang="it-IT" sz="2000" dirty="0" smtClean="0"/>
              <a:t> </a:t>
            </a:r>
            <a:r>
              <a:rPr lang="it-IT" sz="2000" dirty="0" err="1" smtClean="0"/>
              <a:t>potential</a:t>
            </a:r>
            <a:r>
              <a:rPr lang="it-IT" sz="2000" dirty="0" smtClean="0"/>
              <a:t> commercial </a:t>
            </a:r>
            <a:r>
              <a:rPr lang="it-IT" sz="2000" dirty="0" err="1" smtClean="0"/>
              <a:t>interest</a:t>
            </a:r>
            <a:r>
              <a:rPr lang="it-IT" sz="2000" dirty="0" smtClean="0"/>
              <a:t>, </a:t>
            </a:r>
            <a:r>
              <a:rPr lang="it-IT" sz="2000" dirty="0" err="1" smtClean="0"/>
              <a:t>find</a:t>
            </a:r>
            <a:r>
              <a:rPr lang="it-IT" sz="2000" dirty="0" smtClean="0"/>
              <a:t> </a:t>
            </a:r>
            <a:r>
              <a:rPr lang="it-IT" sz="2000" dirty="0" err="1" smtClean="0"/>
              <a:t>possible</a:t>
            </a:r>
            <a:r>
              <a:rPr lang="it-IT" sz="2000" dirty="0" smtClean="0"/>
              <a:t> </a:t>
            </a:r>
            <a:r>
              <a:rPr lang="it-IT" sz="2000" dirty="0" err="1" smtClean="0"/>
              <a:t>partners</a:t>
            </a:r>
            <a:r>
              <a:rPr lang="it-IT" sz="2000" dirty="0" smtClean="0"/>
              <a:t>/competitors, in a </a:t>
            </a:r>
            <a:r>
              <a:rPr lang="it-IT" sz="2000" dirty="0" err="1" smtClean="0"/>
              <a:t>few</a:t>
            </a:r>
            <a:r>
              <a:rPr lang="it-IT" sz="2000" dirty="0" smtClean="0"/>
              <a:t> </a:t>
            </a:r>
            <a:r>
              <a:rPr lang="it-IT" sz="2000" dirty="0" err="1" smtClean="0"/>
              <a:t>words</a:t>
            </a:r>
            <a:r>
              <a:rPr lang="it-IT" sz="2000" dirty="0" smtClean="0"/>
              <a:t>  and </a:t>
            </a:r>
            <a:r>
              <a:rPr lang="it-IT" sz="2000" dirty="0" err="1" smtClean="0"/>
              <a:t>if</a:t>
            </a:r>
            <a:r>
              <a:rPr lang="it-IT" sz="2000" dirty="0" smtClean="0"/>
              <a:t> appropriate, help the </a:t>
            </a:r>
            <a:r>
              <a:rPr lang="it-IT" sz="2000" dirty="0" err="1" smtClean="0"/>
              <a:t>activity</a:t>
            </a:r>
            <a:r>
              <a:rPr lang="it-IT" sz="2000" dirty="0" smtClean="0"/>
              <a:t> to be </a:t>
            </a:r>
            <a:r>
              <a:rPr lang="it-IT" sz="2000" dirty="0" err="1" smtClean="0"/>
              <a:t>even</a:t>
            </a:r>
            <a:r>
              <a:rPr lang="it-IT" sz="2000" dirty="0" smtClean="0"/>
              <a:t> more TT </a:t>
            </a:r>
            <a:r>
              <a:rPr lang="it-IT" sz="2000" dirty="0" err="1" smtClean="0"/>
              <a:t>oriented</a:t>
            </a:r>
            <a:r>
              <a:rPr lang="it-IT" sz="2000" dirty="0" smtClean="0"/>
              <a:t>  and exploit </a:t>
            </a:r>
            <a:r>
              <a:rPr lang="it-IT" sz="2000" dirty="0" err="1" smtClean="0"/>
              <a:t>peculiarities</a:t>
            </a:r>
            <a:r>
              <a:rPr lang="it-IT" sz="2000" dirty="0" smtClean="0"/>
              <a:t> of the </a:t>
            </a:r>
            <a:r>
              <a:rPr lang="it-IT" sz="2000" dirty="0" err="1" smtClean="0"/>
              <a:t>project</a:t>
            </a:r>
            <a:r>
              <a:rPr lang="it-IT" sz="2000" dirty="0" smtClean="0"/>
              <a:t>). </a:t>
            </a:r>
          </a:p>
          <a:p>
            <a:endParaRPr lang="it-IT" dirty="0"/>
          </a:p>
        </p:txBody>
      </p:sp>
      <p:sp>
        <p:nvSpPr>
          <p:cNvPr id="4" name="Segnaposto numero diapositiva 3"/>
          <p:cNvSpPr>
            <a:spLocks noGrp="1"/>
          </p:cNvSpPr>
          <p:nvPr>
            <p:ph type="sldNum" sz="quarter" idx="10"/>
          </p:nvPr>
        </p:nvSpPr>
        <p:spPr/>
        <p:txBody>
          <a:bodyPr/>
          <a:lstStyle/>
          <a:p>
            <a:fld id="{E65B25ED-70DD-2041-9020-C13555F314F8}" type="slidenum">
              <a:rPr lang="it-IT" smtClean="0"/>
              <a:pPr/>
              <a:t>37</a:t>
            </a:fld>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lvl="1">
              <a:buFont typeface="Arial"/>
              <a:buChar char="•"/>
            </a:pPr>
            <a:r>
              <a:rPr lang="it-IT" sz="2000" dirty="0" smtClean="0">
                <a:cs typeface="Comic Sans MS"/>
              </a:rPr>
              <a:t>METRICA DI VALUTAZIONE</a:t>
            </a:r>
          </a:p>
          <a:p>
            <a:pPr lvl="1">
              <a:buFont typeface="Arial"/>
              <a:buChar char="•"/>
            </a:pPr>
            <a:r>
              <a:rPr lang="it-IT" sz="2000" dirty="0" smtClean="0">
                <a:cs typeface="Comic Sans MS"/>
              </a:rPr>
              <a:t>Cluster Tecnologici  (rete</a:t>
            </a:r>
            <a:r>
              <a:rPr lang="it-IT" sz="2000" baseline="0" dirty="0" smtClean="0">
                <a:cs typeface="Comic Sans MS"/>
              </a:rPr>
              <a:t> nazionale che implica una strategia in quel settore tecnologico a livello nazionale trasferimento </a:t>
            </a:r>
            <a:r>
              <a:rPr lang="it-IT" sz="2000" baseline="0" dirty="0" err="1" smtClean="0">
                <a:cs typeface="Comic Sans MS"/>
              </a:rPr>
              <a:t>tecn</a:t>
            </a:r>
            <a:r>
              <a:rPr lang="it-IT" sz="2000" baseline="0" dirty="0" smtClean="0">
                <a:cs typeface="Comic Sans MS"/>
              </a:rPr>
              <a:t> interno al cluster </a:t>
            </a:r>
            <a:r>
              <a:rPr lang="it-IT" sz="2000" baseline="0" dirty="0" err="1" smtClean="0">
                <a:cs typeface="Comic Sans MS"/>
              </a:rPr>
              <a:t>autopotenziamento</a:t>
            </a:r>
            <a:r>
              <a:rPr lang="it-IT" sz="2000" baseline="0" dirty="0" smtClean="0">
                <a:cs typeface="Comic Sans MS"/>
              </a:rPr>
              <a:t> interno) </a:t>
            </a:r>
            <a:endParaRPr lang="it-IT" sz="2000" dirty="0" smtClean="0">
              <a:cs typeface="Comic Sans MS"/>
            </a:endParaRPr>
          </a:p>
          <a:p>
            <a:pPr lvl="1">
              <a:buFont typeface="Arial"/>
              <a:buChar char="•"/>
            </a:pPr>
            <a:r>
              <a:rPr lang="it-IT" sz="2000" dirty="0" smtClean="0"/>
              <a:t>Incontri con le imprese (nazionali e territoriali)</a:t>
            </a:r>
          </a:p>
          <a:p>
            <a:pPr lvl="1">
              <a:buFont typeface="Arial"/>
              <a:buChar char="•"/>
            </a:pPr>
            <a:r>
              <a:rPr lang="it-IT" sz="2000" dirty="0" smtClean="0"/>
              <a:t>Protocollo d’Intesa (Patto) con Confindustria + accordi attuativi regionali</a:t>
            </a:r>
          </a:p>
          <a:p>
            <a:pPr lvl="1">
              <a:buFont typeface="Arial"/>
              <a:buChar char="•"/>
            </a:pPr>
            <a:r>
              <a:rPr lang="it-IT" sz="2000" dirty="0" smtClean="0"/>
              <a:t>Trasformare la CNTT in un incubatore di idee pronte ad essere trasferite (autofinanziamento dai ricavi del TT, sigle per le attività da valorizzare,  FTE)</a:t>
            </a:r>
            <a:endParaRPr lang="it-IT" sz="2000" dirty="0" smtClean="0">
              <a:cs typeface="Comic Sans MS"/>
            </a:endParaRPr>
          </a:p>
          <a:p>
            <a:pPr lvl="1">
              <a:buFont typeface="Arial"/>
              <a:buChar char="•"/>
            </a:pPr>
            <a:r>
              <a:rPr lang="it-IT" sz="2000" dirty="0" smtClean="0">
                <a:cs typeface="Comic Sans MS"/>
              </a:rPr>
              <a:t>Messa a punto di una strategia collaborativa ed efficace (industriale, accademica, inter-ente; regionale, nazionale, europea; fondi esterni, CSN, trasferimento tecnologico)</a:t>
            </a:r>
          </a:p>
          <a:p>
            <a:pPr lvl="1">
              <a:buFont typeface="Arial"/>
              <a:buChar char="•"/>
            </a:pPr>
            <a:r>
              <a:rPr lang="it-IT" sz="2000" dirty="0" smtClean="0">
                <a:cs typeface="Comic Sans MS"/>
              </a:rPr>
              <a:t>Far diventare queste attività parte della cultura INFN.</a:t>
            </a:r>
            <a:endParaRPr lang="it-IT" sz="2000" dirty="0" smtClean="0"/>
          </a:p>
          <a:p>
            <a:endParaRPr lang="it-IT" dirty="0"/>
          </a:p>
        </p:txBody>
      </p:sp>
      <p:sp>
        <p:nvSpPr>
          <p:cNvPr id="4" name="Segnaposto numero diapositiva 3"/>
          <p:cNvSpPr>
            <a:spLocks noGrp="1"/>
          </p:cNvSpPr>
          <p:nvPr>
            <p:ph type="sldNum" sz="quarter" idx="10"/>
          </p:nvPr>
        </p:nvSpPr>
        <p:spPr/>
        <p:txBody>
          <a:bodyPr/>
          <a:lstStyle/>
          <a:p>
            <a:fld id="{E65B25ED-70DD-2041-9020-C13555F314F8}" type="slidenum">
              <a:rPr lang="it-IT" smtClean="0"/>
              <a:pPr/>
              <a:t>38</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4E386A3-77B1-4D36-A7C8-C5C609A2CFBC}"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LA </a:t>
            </a:r>
            <a:r>
              <a:rPr lang="it-IT" dirty="0" err="1" smtClean="0"/>
              <a:t>CAPACITà</a:t>
            </a:r>
            <a:r>
              <a:rPr lang="it-IT" dirty="0" smtClean="0"/>
              <a:t> DI VALORIZZARE I RISULTATI DELLA RICERCA si traduce in un Un trasferimento tecnologico</a:t>
            </a:r>
            <a:r>
              <a:rPr lang="it-IT" baseline="0" dirty="0" smtClean="0"/>
              <a:t> efficace ed efficiente</a:t>
            </a:r>
            <a:endParaRPr lang="it-IT" dirty="0"/>
          </a:p>
        </p:txBody>
      </p:sp>
      <p:sp>
        <p:nvSpPr>
          <p:cNvPr id="4" name="Segnaposto numero diapositiva 3"/>
          <p:cNvSpPr>
            <a:spLocks noGrp="1"/>
          </p:cNvSpPr>
          <p:nvPr>
            <p:ph type="sldNum" sz="quarter" idx="10"/>
          </p:nvPr>
        </p:nvSpPr>
        <p:spPr/>
        <p:txBody>
          <a:bodyPr/>
          <a:lstStyle/>
          <a:p>
            <a:fld id="{8AF7654F-49DA-434C-B1F6-A968F43B570F}"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8AF7654F-49DA-434C-B1F6-A968F43B570F}"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Processo naturale </a:t>
            </a:r>
          </a:p>
          <a:p>
            <a:r>
              <a:rPr lang="it-IT" dirty="0" smtClean="0"/>
              <a:t>Più fai ricerca di base più fai trasferimento</a:t>
            </a:r>
            <a:r>
              <a:rPr lang="it-IT" baseline="0" dirty="0" smtClean="0"/>
              <a:t> </a:t>
            </a:r>
          </a:p>
          <a:p>
            <a:endParaRPr lang="it-IT" dirty="0" smtClean="0"/>
          </a:p>
          <a:p>
            <a:r>
              <a:rPr lang="it-IT" dirty="0" smtClean="0"/>
              <a:t>Niagara base</a:t>
            </a:r>
          </a:p>
          <a:p>
            <a:r>
              <a:rPr lang="it-IT" dirty="0" smtClean="0"/>
              <a:t>Cascatella ricerca applicata</a:t>
            </a:r>
          </a:p>
          <a:p>
            <a:endParaRPr lang="it-IT" dirty="0" smtClean="0"/>
          </a:p>
          <a:p>
            <a:r>
              <a:rPr lang="it-IT" dirty="0" smtClean="0"/>
              <a:t>Turbina metafora (il ricercatore</a:t>
            </a:r>
            <a:r>
              <a:rPr lang="it-IT" baseline="0" dirty="0" smtClean="0"/>
              <a:t> come </a:t>
            </a:r>
            <a:r>
              <a:rPr lang="it-IT" dirty="0" smtClean="0"/>
              <a:t>spina della corrente e tutta la macchina come metafora</a:t>
            </a:r>
            <a:r>
              <a:rPr lang="it-IT" baseline="0" dirty="0" smtClean="0"/>
              <a:t> </a:t>
            </a:r>
            <a:r>
              <a:rPr lang="it-IT" dirty="0" smtClean="0"/>
              <a:t>dell’organizzazione del </a:t>
            </a:r>
            <a:r>
              <a:rPr lang="it-IT" dirty="0" err="1" smtClean="0"/>
              <a:t>tt</a:t>
            </a:r>
            <a:r>
              <a:rPr lang="it-IT" dirty="0" smtClean="0"/>
              <a:t> e dell’istituto e parte piccola e fondamentale è)</a:t>
            </a:r>
            <a:endParaRPr lang="it-IT" baseline="0" dirty="0" smtClean="0"/>
          </a:p>
          <a:p>
            <a:r>
              <a:rPr lang="it-IT" baseline="0" dirty="0" smtClean="0"/>
              <a:t>Ai ricercatori si chiede di porsi una domanda in più </a:t>
            </a:r>
          </a:p>
          <a:p>
            <a:r>
              <a:rPr lang="it-IT" dirty="0" smtClean="0"/>
              <a:t>VALORIZZAZIONE = SOMMA DEI</a:t>
            </a:r>
          </a:p>
          <a:p>
            <a:r>
              <a:rPr lang="it-IT" dirty="0" smtClean="0"/>
              <a:t>RICONOSCIMENTI  OTTENUTI  DALL’ISTITUTO A SEGUITO </a:t>
            </a:r>
            <a:r>
              <a:rPr lang="it-IT" dirty="0" err="1" smtClean="0"/>
              <a:t>DI</a:t>
            </a:r>
            <a:r>
              <a:rPr lang="it-IT" dirty="0" smtClean="0"/>
              <a:t> TRASFERIMENTO </a:t>
            </a:r>
            <a:r>
              <a:rPr lang="it-IT" dirty="0" err="1" smtClean="0"/>
              <a:t>DI</a:t>
            </a:r>
            <a:r>
              <a:rPr lang="it-IT" dirty="0" smtClean="0"/>
              <a:t> TECNOLOGIE</a:t>
            </a:r>
          </a:p>
          <a:p>
            <a:endParaRPr lang="it-IT" dirty="0"/>
          </a:p>
        </p:txBody>
      </p:sp>
      <p:sp>
        <p:nvSpPr>
          <p:cNvPr id="4" name="Segnaposto numero diapositiva 3"/>
          <p:cNvSpPr>
            <a:spLocks noGrp="1"/>
          </p:cNvSpPr>
          <p:nvPr>
            <p:ph type="sldNum" sz="quarter" idx="10"/>
          </p:nvPr>
        </p:nvSpPr>
        <p:spPr/>
        <p:txBody>
          <a:bodyPr/>
          <a:lstStyle/>
          <a:p>
            <a:fld id="{C540C96D-7B31-42C3-A01C-9C47D55BCC09}"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b="1" dirty="0" smtClean="0">
                <a:solidFill>
                  <a:srgbClr val="F2F2F2"/>
                </a:solidFill>
              </a:rPr>
              <a:t>$ ≈ TT • V</a:t>
            </a:r>
          </a:p>
          <a:p>
            <a:r>
              <a:rPr lang="it-IT" dirty="0" smtClean="0"/>
              <a:t>In</a:t>
            </a:r>
            <a:r>
              <a:rPr lang="it-IT" baseline="0" dirty="0" smtClean="0"/>
              <a:t> INFN c’è del lavoro da fare..</a:t>
            </a:r>
          </a:p>
          <a:p>
            <a:endParaRPr lang="it-IT" dirty="0"/>
          </a:p>
        </p:txBody>
      </p:sp>
      <p:sp>
        <p:nvSpPr>
          <p:cNvPr id="4" name="Segnaposto numero diapositiva 3"/>
          <p:cNvSpPr>
            <a:spLocks noGrp="1"/>
          </p:cNvSpPr>
          <p:nvPr>
            <p:ph type="sldNum" sz="quarter" idx="10"/>
          </p:nvPr>
        </p:nvSpPr>
        <p:spPr/>
        <p:txBody>
          <a:bodyPr/>
          <a:lstStyle/>
          <a:p>
            <a:fld id="{8AF7654F-49DA-434C-B1F6-A968F43B570F}"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65B25ED-70DD-2041-9020-C13555F314F8}"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56D6972-FEC3-45AF-AB3D-0513DFB5B95A}" type="datetime1">
              <a:rPr lang="it-IT" smtClean="0"/>
              <a:pPr/>
              <a:t>09/04/2014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E0048C-F7B3-7640-96BD-C4887FAF59DC}" type="slidenum">
              <a:rPr lang="it-IT" smtClean="0"/>
              <a:pPr/>
              <a:t>‹N›</a:t>
            </a:fld>
            <a:endParaRPr lang="it-IT"/>
          </a:p>
        </p:txBody>
      </p:sp>
    </p:spTree>
    <p:extLst>
      <p:ext uri="{BB962C8B-B14F-4D97-AF65-F5344CB8AC3E}">
        <p14:creationId xmlns:p14="http://schemas.microsoft.com/office/powerpoint/2010/main" xmlns="" val="4180186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9A2D86B-236F-4ED4-9097-39A9A0E8940E}" type="datetime1">
              <a:rPr lang="it-IT" smtClean="0"/>
              <a:pPr/>
              <a:t>09/04/2014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E0048C-F7B3-7640-96BD-C4887FAF59DC}" type="slidenum">
              <a:rPr lang="it-IT" smtClean="0"/>
              <a:pPr/>
              <a:t>‹N›</a:t>
            </a:fld>
            <a:endParaRPr lang="it-IT"/>
          </a:p>
        </p:txBody>
      </p:sp>
    </p:spTree>
    <p:extLst>
      <p:ext uri="{BB962C8B-B14F-4D97-AF65-F5344CB8AC3E}">
        <p14:creationId xmlns:p14="http://schemas.microsoft.com/office/powerpoint/2010/main" xmlns="" val="1996179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D3B6012-A5AC-484E-8B58-95CF4C1EBC70}" type="datetime1">
              <a:rPr lang="it-IT" smtClean="0"/>
              <a:pPr/>
              <a:t>09/04/2014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E0048C-F7B3-7640-96BD-C4887FAF59DC}" type="slidenum">
              <a:rPr lang="it-IT" smtClean="0"/>
              <a:pPr/>
              <a:t>‹N›</a:t>
            </a:fld>
            <a:endParaRPr lang="it-IT"/>
          </a:p>
        </p:txBody>
      </p:sp>
    </p:spTree>
    <p:extLst>
      <p:ext uri="{BB962C8B-B14F-4D97-AF65-F5344CB8AC3E}">
        <p14:creationId xmlns:p14="http://schemas.microsoft.com/office/powerpoint/2010/main" xmlns="" val="3388569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1AB1FAF-4755-4959-BDF7-323537F98437}" type="datetime1">
              <a:rPr lang="it-IT" smtClean="0"/>
              <a:pPr/>
              <a:t>09/04/2014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E0048C-F7B3-7640-96BD-C4887FAF59DC}" type="slidenum">
              <a:rPr lang="it-IT" smtClean="0"/>
              <a:pPr/>
              <a:t>‹N›</a:t>
            </a:fld>
            <a:endParaRPr lang="it-IT"/>
          </a:p>
        </p:txBody>
      </p:sp>
    </p:spTree>
    <p:extLst>
      <p:ext uri="{BB962C8B-B14F-4D97-AF65-F5344CB8AC3E}">
        <p14:creationId xmlns:p14="http://schemas.microsoft.com/office/powerpoint/2010/main" xmlns="" val="967020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150FF2CB-13E5-4586-84CC-C75488915DEF}" type="datetime1">
              <a:rPr lang="it-IT" smtClean="0"/>
              <a:pPr/>
              <a:t>09/04/2014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E0048C-F7B3-7640-96BD-C4887FAF59DC}" type="slidenum">
              <a:rPr lang="it-IT" smtClean="0"/>
              <a:pPr/>
              <a:t>‹N›</a:t>
            </a:fld>
            <a:endParaRPr lang="it-IT"/>
          </a:p>
        </p:txBody>
      </p:sp>
    </p:spTree>
    <p:extLst>
      <p:ext uri="{BB962C8B-B14F-4D97-AF65-F5344CB8AC3E}">
        <p14:creationId xmlns:p14="http://schemas.microsoft.com/office/powerpoint/2010/main" xmlns="" val="90151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568BF2C-4A21-4645-9CDA-F3F01B784E3C}" type="datetime1">
              <a:rPr lang="it-IT" smtClean="0"/>
              <a:pPr/>
              <a:t>09/04/2014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E0048C-F7B3-7640-96BD-C4887FAF59DC}" type="slidenum">
              <a:rPr lang="it-IT" smtClean="0"/>
              <a:pPr/>
              <a:t>‹N›</a:t>
            </a:fld>
            <a:endParaRPr lang="it-IT"/>
          </a:p>
        </p:txBody>
      </p:sp>
    </p:spTree>
    <p:extLst>
      <p:ext uri="{BB962C8B-B14F-4D97-AF65-F5344CB8AC3E}">
        <p14:creationId xmlns:p14="http://schemas.microsoft.com/office/powerpoint/2010/main" xmlns="" val="258624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3D2B3D4-D0F3-481D-98B6-B41E8202C59E}" type="datetime1">
              <a:rPr lang="it-IT" smtClean="0"/>
              <a:pPr/>
              <a:t>09/04/2014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0E0048C-F7B3-7640-96BD-C4887FAF59DC}" type="slidenum">
              <a:rPr lang="it-IT" smtClean="0"/>
              <a:pPr/>
              <a:t>‹N›</a:t>
            </a:fld>
            <a:endParaRPr lang="it-IT"/>
          </a:p>
        </p:txBody>
      </p:sp>
    </p:spTree>
    <p:extLst>
      <p:ext uri="{BB962C8B-B14F-4D97-AF65-F5344CB8AC3E}">
        <p14:creationId xmlns:p14="http://schemas.microsoft.com/office/powerpoint/2010/main" xmlns="" val="2660313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8687FD66-7003-4CEF-925E-439456271640}" type="datetime1">
              <a:rPr lang="it-IT" smtClean="0"/>
              <a:pPr/>
              <a:t>09/04/2014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0E0048C-F7B3-7640-96BD-C4887FAF59DC}" type="slidenum">
              <a:rPr lang="it-IT" smtClean="0"/>
              <a:pPr/>
              <a:t>‹N›</a:t>
            </a:fld>
            <a:endParaRPr lang="it-IT"/>
          </a:p>
        </p:txBody>
      </p:sp>
    </p:spTree>
    <p:extLst>
      <p:ext uri="{BB962C8B-B14F-4D97-AF65-F5344CB8AC3E}">
        <p14:creationId xmlns:p14="http://schemas.microsoft.com/office/powerpoint/2010/main" xmlns="" val="560195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E57EAB7-894E-451F-B13A-0C631A46EC90}" type="datetime1">
              <a:rPr lang="it-IT" smtClean="0"/>
              <a:pPr/>
              <a:t>09/04/2014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0E0048C-F7B3-7640-96BD-C4887FAF59DC}" type="slidenum">
              <a:rPr lang="it-IT" smtClean="0"/>
              <a:pPr/>
              <a:t>‹N›</a:t>
            </a:fld>
            <a:endParaRPr lang="it-IT"/>
          </a:p>
        </p:txBody>
      </p:sp>
    </p:spTree>
    <p:extLst>
      <p:ext uri="{BB962C8B-B14F-4D97-AF65-F5344CB8AC3E}">
        <p14:creationId xmlns:p14="http://schemas.microsoft.com/office/powerpoint/2010/main" xmlns="" val="3498811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C6DF18C8-D01B-4FD6-A070-38085CF51BCC}" type="datetime1">
              <a:rPr lang="it-IT" smtClean="0"/>
              <a:pPr/>
              <a:t>09/04/2014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E0048C-F7B3-7640-96BD-C4887FAF59DC}" type="slidenum">
              <a:rPr lang="it-IT" smtClean="0"/>
              <a:pPr/>
              <a:t>‹N›</a:t>
            </a:fld>
            <a:endParaRPr lang="it-IT"/>
          </a:p>
        </p:txBody>
      </p:sp>
    </p:spTree>
    <p:extLst>
      <p:ext uri="{BB962C8B-B14F-4D97-AF65-F5344CB8AC3E}">
        <p14:creationId xmlns:p14="http://schemas.microsoft.com/office/powerpoint/2010/main" xmlns="" val="3982877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03B5FB41-8969-43AC-A3D6-721B90C2461C}" type="datetime1">
              <a:rPr lang="it-IT" smtClean="0"/>
              <a:pPr/>
              <a:t>09/04/2014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E0048C-F7B3-7640-96BD-C4887FAF59DC}" type="slidenum">
              <a:rPr lang="it-IT" smtClean="0"/>
              <a:pPr/>
              <a:t>‹N›</a:t>
            </a:fld>
            <a:endParaRPr lang="it-IT"/>
          </a:p>
        </p:txBody>
      </p:sp>
    </p:spTree>
    <p:extLst>
      <p:ext uri="{BB962C8B-B14F-4D97-AF65-F5344CB8AC3E}">
        <p14:creationId xmlns:p14="http://schemas.microsoft.com/office/powerpoint/2010/main" xmlns="" val="3085751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26188-2011-415C-9831-F4106670BC54}" type="datetime1">
              <a:rPr lang="it-IT" smtClean="0"/>
              <a:pPr/>
              <a:t>09/04/2014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0048C-F7B3-7640-96BD-C4887FAF59DC}" type="slidenum">
              <a:rPr lang="it-IT" smtClean="0"/>
              <a:pPr/>
              <a:t>‹N›</a:t>
            </a:fld>
            <a:endParaRPr lang="it-IT"/>
          </a:p>
        </p:txBody>
      </p:sp>
    </p:spTree>
    <p:extLst>
      <p:ext uri="{BB962C8B-B14F-4D97-AF65-F5344CB8AC3E}">
        <p14:creationId xmlns:p14="http://schemas.microsoft.com/office/powerpoint/2010/main" xmlns="" val="2207656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chart" Target="../charts/char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9.jpeg"/><Relationship Id="rId7"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34805" y="1645327"/>
            <a:ext cx="8634368" cy="2036626"/>
          </a:xfrm>
        </p:spPr>
        <p:txBody>
          <a:bodyPr>
            <a:normAutofit/>
          </a:bodyPr>
          <a:lstStyle/>
          <a:p>
            <a:r>
              <a:rPr lang="it-IT" dirty="0">
                <a:latin typeface="Arial Black" pitchFamily="34" charset="0"/>
              </a:rPr>
              <a:t>e</a:t>
            </a:r>
            <a:r>
              <a:rPr lang="it-IT" dirty="0" smtClean="0">
                <a:latin typeface="Arial Black" pitchFamily="34" charset="0"/>
              </a:rPr>
              <a:t> </a:t>
            </a:r>
            <a:br>
              <a:rPr lang="it-IT" dirty="0" smtClean="0">
                <a:latin typeface="Arial Black" pitchFamily="34" charset="0"/>
              </a:rPr>
            </a:br>
            <a:r>
              <a:rPr lang="it-IT" dirty="0" smtClean="0">
                <a:latin typeface="Arial Black" pitchFamily="34" charset="0"/>
              </a:rPr>
              <a:t>Trasferimento Tecnologico</a:t>
            </a:r>
            <a:endParaRPr lang="it-IT" dirty="0">
              <a:latin typeface="Arial Black" pitchFamily="34" charset="0"/>
            </a:endParaRPr>
          </a:p>
        </p:txBody>
      </p:sp>
      <p:sp>
        <p:nvSpPr>
          <p:cNvPr id="3" name="Sottotitolo 2"/>
          <p:cNvSpPr>
            <a:spLocks noGrp="1"/>
          </p:cNvSpPr>
          <p:nvPr>
            <p:ph type="subTitle" idx="1"/>
          </p:nvPr>
        </p:nvSpPr>
        <p:spPr>
          <a:xfrm>
            <a:off x="0" y="3696739"/>
            <a:ext cx="9144000" cy="1076344"/>
          </a:xfrm>
          <a:solidFill>
            <a:srgbClr val="17375E"/>
          </a:solidFill>
          <a:ln>
            <a:solidFill>
              <a:srgbClr val="17375E"/>
            </a:solidFill>
          </a:ln>
        </p:spPr>
        <p:txBody>
          <a:bodyPr>
            <a:normAutofit/>
          </a:bodyPr>
          <a:lstStyle/>
          <a:p>
            <a:r>
              <a:rPr lang="it-IT" sz="2800" dirty="0" smtClean="0">
                <a:solidFill>
                  <a:srgbClr val="FFFFFF"/>
                </a:solidFill>
                <a:latin typeface="Arial Black" pitchFamily="34" charset="0"/>
              </a:rPr>
              <a:t>VALORIZZARE LA RICERCA. </a:t>
            </a:r>
          </a:p>
          <a:p>
            <a:r>
              <a:rPr lang="it-IT" sz="2800" dirty="0" smtClean="0">
                <a:solidFill>
                  <a:srgbClr val="FFFFFF"/>
                </a:solidFill>
                <a:latin typeface="Arial Black" pitchFamily="34" charset="0"/>
              </a:rPr>
              <a:t>DIFFONDERE INNOVAZIONE.</a:t>
            </a:r>
          </a:p>
          <a:p>
            <a:endParaRPr lang="it-IT" sz="2800" dirty="0">
              <a:solidFill>
                <a:srgbClr val="FFFFFF"/>
              </a:solidFill>
              <a:latin typeface="Arial Black" pitchFamily="34" charset="0"/>
            </a:endParaRPr>
          </a:p>
        </p:txBody>
      </p:sp>
      <p:pic>
        <p:nvPicPr>
          <p:cNvPr id="5"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889520" y="577039"/>
            <a:ext cx="1423953" cy="1364621"/>
          </a:xfrm>
          <a:prstGeom prst="rect">
            <a:avLst/>
          </a:prstGeom>
          <a:noFill/>
          <a:ln>
            <a:noFill/>
          </a:ln>
          <a:extLst/>
        </p:spPr>
      </p:pic>
      <p:pic>
        <p:nvPicPr>
          <p:cNvPr id="4" name="Immagine 3" descr="cervelli.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241408" y="5202779"/>
            <a:ext cx="1413405" cy="1413405"/>
          </a:xfrm>
          <a:prstGeom prst="rect">
            <a:avLst/>
          </a:prstGeom>
        </p:spPr>
      </p:pic>
      <p:pic>
        <p:nvPicPr>
          <p:cNvPr id="6" name="Immagine 5" descr="CNS1.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48202" y="5192538"/>
            <a:ext cx="1433888" cy="1433888"/>
          </a:xfrm>
          <a:prstGeom prst="rect">
            <a:avLst/>
          </a:prstGeom>
        </p:spPr>
      </p:pic>
      <p:pic>
        <p:nvPicPr>
          <p:cNvPr id="7" name="Immagine 6" descr="CNS2.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068940" y="5192538"/>
            <a:ext cx="1413405" cy="1413405"/>
          </a:xfrm>
          <a:prstGeom prst="rect">
            <a:avLst/>
          </a:prstGeom>
        </p:spPr>
      </p:pic>
      <p:pic>
        <p:nvPicPr>
          <p:cNvPr id="8" name="Immagine 7" descr="CNS3.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783687" y="5213021"/>
            <a:ext cx="1413405" cy="1413405"/>
          </a:xfrm>
          <a:prstGeom prst="rect">
            <a:avLst/>
          </a:prstGeom>
        </p:spPr>
      </p:pic>
      <p:pic>
        <p:nvPicPr>
          <p:cNvPr id="9" name="Immagine 8" descr="cns4.jp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5500181" y="5202779"/>
            <a:ext cx="1423647" cy="1423647"/>
          </a:xfrm>
          <a:prstGeom prst="rect">
            <a:avLst/>
          </a:prstGeom>
        </p:spPr>
      </p:pic>
    </p:spTree>
    <p:extLst>
      <p:ext uri="{BB962C8B-B14F-4D97-AF65-F5344CB8AC3E}">
        <p14:creationId xmlns:p14="http://schemas.microsoft.com/office/powerpoint/2010/main" xmlns="" val="1929613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sellaDiTesto 15"/>
          <p:cNvSpPr txBox="1"/>
          <p:nvPr/>
        </p:nvSpPr>
        <p:spPr>
          <a:xfrm>
            <a:off x="0" y="2546578"/>
            <a:ext cx="9144000" cy="954107"/>
          </a:xfrm>
          <a:prstGeom prst="rect">
            <a:avLst/>
          </a:prstGeom>
          <a:solidFill>
            <a:srgbClr val="17375E"/>
          </a:solidFill>
          <a:ln>
            <a:solidFill>
              <a:srgbClr val="17375E"/>
            </a:solidFill>
          </a:ln>
        </p:spPr>
        <p:txBody>
          <a:bodyPr wrap="square" rtlCol="0">
            <a:spAutoFit/>
          </a:bodyPr>
          <a:lstStyle/>
          <a:p>
            <a:pPr algn="ctr"/>
            <a:r>
              <a:rPr lang="it-IT" sz="2800" b="1" dirty="0" smtClean="0">
                <a:solidFill>
                  <a:schemeClr val="bg1"/>
                </a:solidFill>
                <a:latin typeface="Arial"/>
                <a:cs typeface="Arial"/>
              </a:rPr>
              <a:t>Un solo pensiero in più: a chi, fuori di qui, interessa quel che sto facendo in questo momento?</a:t>
            </a:r>
            <a:endParaRPr lang="it-IT" sz="2800" b="1" dirty="0">
              <a:solidFill>
                <a:schemeClr val="bg1"/>
              </a:solidFill>
              <a:latin typeface="Arial"/>
              <a:cs typeface="Arial"/>
            </a:endParaRPr>
          </a:p>
        </p:txBody>
      </p:sp>
      <p:sp>
        <p:nvSpPr>
          <p:cNvPr id="17" name="CasellaDiTesto 16"/>
          <p:cNvSpPr txBox="1"/>
          <p:nvPr/>
        </p:nvSpPr>
        <p:spPr>
          <a:xfrm>
            <a:off x="0" y="1461891"/>
            <a:ext cx="9144000" cy="584776"/>
          </a:xfrm>
          <a:prstGeom prst="rect">
            <a:avLst/>
          </a:prstGeom>
          <a:solidFill>
            <a:srgbClr val="17375E"/>
          </a:solidFill>
          <a:ln>
            <a:solidFill>
              <a:srgbClr val="17375E"/>
            </a:solidFill>
          </a:ln>
        </p:spPr>
        <p:txBody>
          <a:bodyPr wrap="square" rtlCol="0">
            <a:spAutoFit/>
          </a:bodyPr>
          <a:lstStyle/>
          <a:p>
            <a:r>
              <a:rPr lang="it-IT" sz="3200" dirty="0" smtClean="0">
                <a:solidFill>
                  <a:srgbClr val="FFFFFF"/>
                </a:solidFill>
                <a:latin typeface="Arial"/>
                <a:cs typeface="Arial"/>
              </a:rPr>
              <a:t>Consapevolezza e capacità di TERZA MISSIONE</a:t>
            </a:r>
            <a:endParaRPr lang="it-IT" sz="3200" dirty="0">
              <a:solidFill>
                <a:srgbClr val="FFFFFF"/>
              </a:solidFill>
              <a:latin typeface="Arial"/>
              <a:cs typeface="Arial"/>
            </a:endParaRPr>
          </a:p>
        </p:txBody>
      </p:sp>
      <p:sp>
        <p:nvSpPr>
          <p:cNvPr id="18" name="CasellaDiTesto 17"/>
          <p:cNvSpPr txBox="1"/>
          <p:nvPr/>
        </p:nvSpPr>
        <p:spPr>
          <a:xfrm>
            <a:off x="0" y="3970730"/>
            <a:ext cx="9144000" cy="1384995"/>
          </a:xfrm>
          <a:prstGeom prst="rect">
            <a:avLst/>
          </a:prstGeom>
          <a:solidFill>
            <a:srgbClr val="17375E"/>
          </a:solidFill>
          <a:ln>
            <a:solidFill>
              <a:srgbClr val="17375E"/>
            </a:solidFill>
          </a:ln>
        </p:spPr>
        <p:txBody>
          <a:bodyPr wrap="square" rtlCol="0">
            <a:spAutoFit/>
          </a:bodyPr>
          <a:lstStyle/>
          <a:p>
            <a:pPr marL="1343025" lvl="7" indent="-342900" defTabSz="430213">
              <a:buAutoNum type="arabicParenR"/>
              <a:tabLst>
                <a:tab pos="1344613" algn="l"/>
              </a:tabLst>
            </a:pPr>
            <a:r>
              <a:rPr lang="it-IT" sz="2800" dirty="0" smtClean="0">
                <a:solidFill>
                  <a:srgbClr val="FFFFFF"/>
                </a:solidFill>
                <a:latin typeface="Arial"/>
                <a:cs typeface="Arial"/>
              </a:rPr>
              <a:t>Colleghi di altre discipline</a:t>
            </a:r>
          </a:p>
          <a:p>
            <a:pPr marL="1343025" lvl="7" indent="-342900" defTabSz="430213">
              <a:buAutoNum type="arabicParenR"/>
              <a:tabLst>
                <a:tab pos="1344613" algn="l"/>
              </a:tabLst>
            </a:pPr>
            <a:r>
              <a:rPr lang="it-IT" sz="2800" dirty="0" smtClean="0">
                <a:solidFill>
                  <a:srgbClr val="FFFFFF"/>
                </a:solidFill>
                <a:latin typeface="Arial"/>
                <a:cs typeface="Arial"/>
              </a:rPr>
              <a:t>Mondo produttivo</a:t>
            </a:r>
          </a:p>
          <a:p>
            <a:pPr marL="1343025" lvl="7" indent="-342900" defTabSz="430213">
              <a:buAutoNum type="arabicParenR"/>
              <a:tabLst>
                <a:tab pos="1344613" algn="l"/>
              </a:tabLst>
            </a:pPr>
            <a:r>
              <a:rPr lang="it-IT" sz="2800" dirty="0" smtClean="0">
                <a:solidFill>
                  <a:srgbClr val="FFFFFF"/>
                </a:solidFill>
                <a:latin typeface="Arial"/>
                <a:cs typeface="Arial"/>
              </a:rPr>
              <a:t>Società </a:t>
            </a:r>
            <a:endParaRPr lang="it-IT" sz="2800" dirty="0">
              <a:solidFill>
                <a:srgbClr val="FFFFFF"/>
              </a:solidFill>
              <a:latin typeface="Arial"/>
              <a:cs typeface="Arial"/>
            </a:endParaRPr>
          </a:p>
        </p:txBody>
      </p:sp>
      <p:pic>
        <p:nvPicPr>
          <p:cNvPr id="13"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291" y="5914821"/>
            <a:ext cx="897445" cy="860051"/>
          </a:xfrm>
          <a:prstGeom prst="rect">
            <a:avLst/>
          </a:prstGeom>
          <a:noFill/>
          <a:ln>
            <a:noFill/>
          </a:ln>
          <a:extLst/>
        </p:spPr>
      </p:pic>
      <p:pic>
        <p:nvPicPr>
          <p:cNvPr id="14" name="Immagine 13" descr="cervelli.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52991" y="6062100"/>
            <a:ext cx="692289" cy="692289"/>
          </a:xfrm>
          <a:prstGeom prst="rect">
            <a:avLst/>
          </a:prstGeom>
        </p:spPr>
      </p:pic>
      <p:pic>
        <p:nvPicPr>
          <p:cNvPr id="15" name="Immagine 14" descr="CNS1.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195619" y="6036808"/>
            <a:ext cx="702322" cy="702322"/>
          </a:xfrm>
          <a:prstGeom prst="rect">
            <a:avLst/>
          </a:prstGeom>
        </p:spPr>
      </p:pic>
      <p:pic>
        <p:nvPicPr>
          <p:cNvPr id="20" name="Immagine 19" descr="CNS2.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414474" y="6036600"/>
            <a:ext cx="692289" cy="692289"/>
          </a:xfrm>
          <a:prstGeom prst="rect">
            <a:avLst/>
          </a:prstGeom>
        </p:spPr>
      </p:pic>
      <p:pic>
        <p:nvPicPr>
          <p:cNvPr id="21" name="Immagine 20" descr="CNS3.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688794" y="6057083"/>
            <a:ext cx="692289" cy="692289"/>
          </a:xfrm>
          <a:prstGeom prst="rect">
            <a:avLst/>
          </a:prstGeom>
        </p:spPr>
      </p:pic>
      <p:pic>
        <p:nvPicPr>
          <p:cNvPr id="22" name="Immagine 21" descr="cns4.jp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944375" y="6057083"/>
            <a:ext cx="697306" cy="697306"/>
          </a:xfrm>
          <a:prstGeom prst="rect">
            <a:avLst/>
          </a:prstGeom>
        </p:spPr>
      </p:pic>
      <p:sp>
        <p:nvSpPr>
          <p:cNvPr id="24" name="CasellaDiTesto 23"/>
          <p:cNvSpPr txBox="1"/>
          <p:nvPr/>
        </p:nvSpPr>
        <p:spPr>
          <a:xfrm>
            <a:off x="55208" y="262574"/>
            <a:ext cx="9004049" cy="646331"/>
          </a:xfrm>
          <a:prstGeom prst="rect">
            <a:avLst/>
          </a:prstGeom>
          <a:noFill/>
        </p:spPr>
        <p:txBody>
          <a:bodyPr wrap="none" rtlCol="0">
            <a:spAutoFit/>
          </a:bodyPr>
          <a:lstStyle/>
          <a:p>
            <a:r>
              <a:rPr lang="it-IT" sz="3600" dirty="0" smtClean="0">
                <a:solidFill>
                  <a:srgbClr val="000000"/>
                </a:solidFill>
                <a:latin typeface="Arial"/>
                <a:cs typeface="Arial"/>
              </a:rPr>
              <a:t>UN DIVERSO APPROCCIO PERSONALE</a:t>
            </a:r>
            <a:endParaRPr lang="it-IT" sz="3600" dirty="0">
              <a:solidFill>
                <a:srgbClr val="000000"/>
              </a:solidFill>
              <a:latin typeface="Arial"/>
              <a:cs typeface="Arial"/>
            </a:endParaRPr>
          </a:p>
        </p:txBody>
      </p:sp>
    </p:spTree>
    <p:extLst>
      <p:ext uri="{BB962C8B-B14F-4D97-AF65-F5344CB8AC3E}">
        <p14:creationId xmlns:p14="http://schemas.microsoft.com/office/powerpoint/2010/main" xmlns="" val="211387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mph" presetSubtype="0" nodeType="clickEffect">
                                  <p:stCondLst>
                                    <p:cond delay="0"/>
                                  </p:stCondLst>
                                  <p:iterate type="lt">
                                    <p:tmAbs val="25"/>
                                  </p:iterate>
                                  <p:childTnLst>
                                    <p:set>
                                      <p:cBhvr override="childStyle">
                                        <p:cTn id="24" dur="indefinite"/>
                                        <p:tgtEl>
                                          <p:spTgt spid="18">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335202"/>
            <a:ext cx="9144000" cy="3046988"/>
          </a:xfrm>
          <a:prstGeom prst="rect">
            <a:avLst/>
          </a:prstGeom>
          <a:solidFill>
            <a:srgbClr val="17375E"/>
          </a:solidFill>
          <a:ln>
            <a:solidFill>
              <a:srgbClr val="17375E"/>
            </a:solidFill>
          </a:ln>
        </p:spPr>
        <p:txBody>
          <a:bodyPr wrap="square" rtlCol="0">
            <a:spAutoFit/>
          </a:bodyPr>
          <a:lstStyle/>
          <a:p>
            <a:pPr algn="ctr"/>
            <a:r>
              <a:rPr lang="it-IT" sz="4800" dirty="0" smtClean="0">
                <a:solidFill>
                  <a:schemeClr val="bg1"/>
                </a:solidFill>
                <a:latin typeface="Arial Black" pitchFamily="34" charset="0"/>
              </a:rPr>
              <a:t>ESISTE TRASFERIMENTO TECNOLOGICO SOLO SE SI FA RICERCA </a:t>
            </a:r>
          </a:p>
          <a:p>
            <a:pPr algn="ctr"/>
            <a:r>
              <a:rPr lang="it-IT" sz="4800" dirty="0" smtClean="0">
                <a:solidFill>
                  <a:schemeClr val="bg1"/>
                </a:solidFill>
                <a:latin typeface="Arial Black" pitchFamily="34" charset="0"/>
              </a:rPr>
              <a:t>(DI QUALITA’)</a:t>
            </a:r>
          </a:p>
        </p:txBody>
      </p:sp>
      <p:pic>
        <p:nvPicPr>
          <p:cNvPr id="3"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671345" y="4614059"/>
            <a:ext cx="1902978" cy="1823687"/>
          </a:xfrm>
          <a:prstGeom prst="rect">
            <a:avLst/>
          </a:prstGeom>
          <a:noFill/>
          <a:ln>
            <a:noFill/>
          </a:ln>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345787"/>
            <a:ext cx="9144000" cy="3046988"/>
          </a:xfrm>
          <a:prstGeom prst="rect">
            <a:avLst/>
          </a:prstGeom>
          <a:solidFill>
            <a:srgbClr val="17375E"/>
          </a:solidFill>
          <a:ln>
            <a:solidFill>
              <a:srgbClr val="17375E"/>
            </a:solidFill>
          </a:ln>
        </p:spPr>
        <p:txBody>
          <a:bodyPr wrap="square" rtlCol="0">
            <a:spAutoFit/>
          </a:bodyPr>
          <a:lstStyle/>
          <a:p>
            <a:pPr algn="ctr"/>
            <a:r>
              <a:rPr lang="it-IT" sz="4800" dirty="0" smtClean="0">
                <a:solidFill>
                  <a:schemeClr val="bg1"/>
                </a:solidFill>
                <a:latin typeface="Arial Black" pitchFamily="34" charset="0"/>
              </a:rPr>
              <a:t>SE SI FA RICERCA </a:t>
            </a:r>
          </a:p>
          <a:p>
            <a:pPr algn="ctr"/>
            <a:r>
              <a:rPr lang="it-IT" sz="4800" dirty="0" smtClean="0">
                <a:solidFill>
                  <a:schemeClr val="bg1"/>
                </a:solidFill>
                <a:latin typeface="Arial Black" pitchFamily="34" charset="0"/>
              </a:rPr>
              <a:t>DI QUALITA’</a:t>
            </a:r>
          </a:p>
          <a:p>
            <a:pPr algn="ctr"/>
            <a:r>
              <a:rPr lang="it-IT" sz="4800" dirty="0" smtClean="0">
                <a:solidFill>
                  <a:schemeClr val="bg1"/>
                </a:solidFill>
                <a:latin typeface="Arial Black" pitchFamily="34" charset="0"/>
              </a:rPr>
              <a:t>E’ NECESSARIO VALORIZZARLA </a:t>
            </a:r>
          </a:p>
        </p:txBody>
      </p:sp>
      <p:pic>
        <p:nvPicPr>
          <p:cNvPr id="3"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671345" y="4614059"/>
            <a:ext cx="1902978" cy="1823687"/>
          </a:xfrm>
          <a:prstGeom prst="rect">
            <a:avLst/>
          </a:prstGeom>
          <a:noFill/>
          <a:ln>
            <a:noFill/>
          </a:ln>
          <a:extLst/>
        </p:spPr>
      </p:pic>
    </p:spTree>
    <p:extLst>
      <p:ext uri="{BB962C8B-B14F-4D97-AF65-F5344CB8AC3E}">
        <p14:creationId xmlns:p14="http://schemas.microsoft.com/office/powerpoint/2010/main" xmlns="" val="96911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36696" y="262574"/>
            <a:ext cx="7002749" cy="646331"/>
          </a:xfrm>
          <a:prstGeom prst="rect">
            <a:avLst/>
          </a:prstGeom>
          <a:noFill/>
        </p:spPr>
        <p:txBody>
          <a:bodyPr wrap="none" rtlCol="0">
            <a:spAutoFit/>
          </a:bodyPr>
          <a:lstStyle/>
          <a:p>
            <a:r>
              <a:rPr lang="it-IT" sz="3600" i="1" dirty="0" smtClean="0">
                <a:latin typeface="Arial"/>
                <a:cs typeface="Arial"/>
              </a:rPr>
              <a:t>PERCHE’ SIAMO TRA I PRIMI ? </a:t>
            </a:r>
            <a:endParaRPr lang="it-IT" sz="3600" i="1" dirty="0">
              <a:latin typeface="Arial"/>
              <a:cs typeface="Arial"/>
            </a:endParaRPr>
          </a:p>
        </p:txBody>
      </p:sp>
      <p:sp>
        <p:nvSpPr>
          <p:cNvPr id="3" name="CasellaDiTesto 2"/>
          <p:cNvSpPr txBox="1"/>
          <p:nvPr/>
        </p:nvSpPr>
        <p:spPr>
          <a:xfrm>
            <a:off x="0" y="2162908"/>
            <a:ext cx="9144000" cy="1754327"/>
          </a:xfrm>
          <a:prstGeom prst="rect">
            <a:avLst/>
          </a:prstGeom>
          <a:solidFill>
            <a:srgbClr val="17375E"/>
          </a:solidFill>
          <a:ln>
            <a:solidFill>
              <a:srgbClr val="17375E"/>
            </a:solidFill>
          </a:ln>
        </p:spPr>
        <p:txBody>
          <a:bodyPr wrap="square" rtlCol="0">
            <a:spAutoFit/>
          </a:bodyPr>
          <a:lstStyle/>
          <a:p>
            <a:pPr algn="ctr"/>
            <a:r>
              <a:rPr lang="it-IT" sz="3600" dirty="0" smtClean="0">
                <a:solidFill>
                  <a:schemeClr val="bg1"/>
                </a:solidFill>
                <a:latin typeface="Arial Black" pitchFamily="34" charset="0"/>
              </a:rPr>
              <a:t> UNA CONCENTRAZIONE DI SAPERE ALLA FRONTIERA TECNOLOGICA </a:t>
            </a:r>
            <a:endParaRPr lang="it-IT" sz="3200" dirty="0" smtClean="0">
              <a:solidFill>
                <a:schemeClr val="bg1"/>
              </a:solidFill>
              <a:latin typeface="Arial Black" pitchFamily="34" charset="0"/>
            </a:endParaRPr>
          </a:p>
        </p:txBody>
      </p:sp>
      <p:pic>
        <p:nvPicPr>
          <p:cNvPr id="4"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671345" y="4614059"/>
            <a:ext cx="1902978" cy="1823687"/>
          </a:xfrm>
          <a:prstGeom prst="rect">
            <a:avLst/>
          </a:prstGeom>
          <a:noFill/>
          <a:ln>
            <a:noFill/>
          </a:ln>
          <a:extLst/>
        </p:spPr>
      </p:pic>
    </p:spTree>
    <p:extLst>
      <p:ext uri="{BB962C8B-B14F-4D97-AF65-F5344CB8AC3E}">
        <p14:creationId xmlns:p14="http://schemas.microsoft.com/office/powerpoint/2010/main" xmlns="" val="7308689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1899138"/>
            <a:ext cx="9144000" cy="1754327"/>
          </a:xfrm>
          <a:prstGeom prst="rect">
            <a:avLst/>
          </a:prstGeom>
          <a:solidFill>
            <a:srgbClr val="17375E"/>
          </a:solidFill>
          <a:ln>
            <a:solidFill>
              <a:srgbClr val="17375E"/>
            </a:solidFill>
          </a:ln>
        </p:spPr>
        <p:txBody>
          <a:bodyPr wrap="square" rtlCol="0">
            <a:spAutoFit/>
          </a:bodyPr>
          <a:lstStyle/>
          <a:p>
            <a:pPr algn="ctr"/>
            <a:r>
              <a:rPr lang="it-IT" sz="3600" dirty="0" smtClean="0">
                <a:solidFill>
                  <a:schemeClr val="bg1"/>
                </a:solidFill>
                <a:latin typeface="Arial Black" pitchFamily="34" charset="0"/>
              </a:rPr>
              <a:t>UNA PROGETTUALITÀ SCIENTIFICA DI GRANDE QUALITÀ E ANCORA INDIPENDENTE</a:t>
            </a:r>
          </a:p>
        </p:txBody>
      </p:sp>
      <p:pic>
        <p:nvPicPr>
          <p:cNvPr id="4"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671345" y="4614059"/>
            <a:ext cx="1902978" cy="1823687"/>
          </a:xfrm>
          <a:prstGeom prst="rect">
            <a:avLst/>
          </a:prstGeom>
          <a:noFill/>
          <a:ln>
            <a:noFill/>
          </a:ln>
          <a:extLst/>
        </p:spPr>
      </p:pic>
      <p:sp>
        <p:nvSpPr>
          <p:cNvPr id="5" name="CasellaDiTesto 4"/>
          <p:cNvSpPr txBox="1"/>
          <p:nvPr/>
        </p:nvSpPr>
        <p:spPr>
          <a:xfrm>
            <a:off x="736696" y="262574"/>
            <a:ext cx="7002749" cy="646331"/>
          </a:xfrm>
          <a:prstGeom prst="rect">
            <a:avLst/>
          </a:prstGeom>
          <a:noFill/>
        </p:spPr>
        <p:txBody>
          <a:bodyPr wrap="none" rtlCol="0">
            <a:spAutoFit/>
          </a:bodyPr>
          <a:lstStyle/>
          <a:p>
            <a:r>
              <a:rPr lang="it-IT" sz="3600" i="1" dirty="0" smtClean="0">
                <a:solidFill>
                  <a:srgbClr val="000000"/>
                </a:solidFill>
                <a:latin typeface="Arial"/>
                <a:cs typeface="Arial"/>
              </a:rPr>
              <a:t>PERCHE’ SIAMO TRA I PRIMI ? </a:t>
            </a:r>
            <a:endParaRPr lang="it-IT" sz="3600" i="1" dirty="0">
              <a:solidFill>
                <a:srgbClr val="000000"/>
              </a:solidFill>
              <a:latin typeface="Arial"/>
              <a:cs typeface="Arial"/>
            </a:endParaRPr>
          </a:p>
        </p:txBody>
      </p:sp>
    </p:spTree>
    <p:extLst>
      <p:ext uri="{BB962C8B-B14F-4D97-AF65-F5344CB8AC3E}">
        <p14:creationId xmlns:p14="http://schemas.microsoft.com/office/powerpoint/2010/main" xmlns="" val="73086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2373923"/>
            <a:ext cx="9144000" cy="1754327"/>
          </a:xfrm>
          <a:prstGeom prst="rect">
            <a:avLst/>
          </a:prstGeom>
          <a:solidFill>
            <a:srgbClr val="17375E"/>
          </a:solidFill>
          <a:ln>
            <a:solidFill>
              <a:srgbClr val="17375E"/>
            </a:solidFill>
          </a:ln>
        </p:spPr>
        <p:txBody>
          <a:bodyPr wrap="square" rtlCol="0">
            <a:spAutoFit/>
          </a:bodyPr>
          <a:lstStyle/>
          <a:p>
            <a:pPr algn="ctr"/>
            <a:r>
              <a:rPr lang="it-IT" sz="3600" dirty="0" smtClean="0">
                <a:solidFill>
                  <a:schemeClr val="bg1"/>
                </a:solidFill>
                <a:latin typeface="Arial Black" pitchFamily="34" charset="0"/>
              </a:rPr>
              <a:t>UN PORTAFOGLIO DI RISULTATI DA SFRUTTARE TANTO IMMENSO QUANTO INESPLORATO</a:t>
            </a:r>
          </a:p>
        </p:txBody>
      </p:sp>
      <p:pic>
        <p:nvPicPr>
          <p:cNvPr id="4"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671345" y="4614059"/>
            <a:ext cx="1902978" cy="1823687"/>
          </a:xfrm>
          <a:prstGeom prst="rect">
            <a:avLst/>
          </a:prstGeom>
          <a:noFill/>
          <a:ln>
            <a:noFill/>
          </a:ln>
          <a:extLst/>
        </p:spPr>
      </p:pic>
      <p:sp>
        <p:nvSpPr>
          <p:cNvPr id="5" name="CasellaDiTesto 4"/>
          <p:cNvSpPr txBox="1"/>
          <p:nvPr/>
        </p:nvSpPr>
        <p:spPr>
          <a:xfrm>
            <a:off x="736696" y="262574"/>
            <a:ext cx="7002749" cy="646331"/>
          </a:xfrm>
          <a:prstGeom prst="rect">
            <a:avLst/>
          </a:prstGeom>
          <a:noFill/>
        </p:spPr>
        <p:txBody>
          <a:bodyPr wrap="none" rtlCol="0">
            <a:spAutoFit/>
          </a:bodyPr>
          <a:lstStyle/>
          <a:p>
            <a:r>
              <a:rPr lang="it-IT" sz="3600" i="1" dirty="0" smtClean="0">
                <a:solidFill>
                  <a:srgbClr val="000000"/>
                </a:solidFill>
                <a:latin typeface="Arial"/>
                <a:cs typeface="Arial"/>
              </a:rPr>
              <a:t>PERCHE’ SIAMO TRA I PRIMI ? </a:t>
            </a:r>
            <a:endParaRPr lang="it-IT" sz="3600" i="1" dirty="0">
              <a:solidFill>
                <a:srgbClr val="000000"/>
              </a:solidFill>
              <a:latin typeface="Arial"/>
              <a:cs typeface="Arial"/>
            </a:endParaRPr>
          </a:p>
        </p:txBody>
      </p:sp>
    </p:spTree>
    <p:extLst>
      <p:ext uri="{BB962C8B-B14F-4D97-AF65-F5344CB8AC3E}">
        <p14:creationId xmlns:p14="http://schemas.microsoft.com/office/powerpoint/2010/main" xmlns="" val="73086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2637692"/>
            <a:ext cx="9144000" cy="1200329"/>
          </a:xfrm>
          <a:prstGeom prst="rect">
            <a:avLst/>
          </a:prstGeom>
          <a:solidFill>
            <a:srgbClr val="17375E"/>
          </a:solidFill>
          <a:ln>
            <a:solidFill>
              <a:srgbClr val="17375E"/>
            </a:solidFill>
          </a:ln>
        </p:spPr>
        <p:txBody>
          <a:bodyPr wrap="square" rtlCol="0">
            <a:spAutoFit/>
          </a:bodyPr>
          <a:lstStyle/>
          <a:p>
            <a:pPr algn="ctr"/>
            <a:r>
              <a:rPr lang="it-IT" sz="3600" dirty="0" smtClean="0">
                <a:solidFill>
                  <a:schemeClr val="bg1"/>
                </a:solidFill>
                <a:latin typeface="Arial Black" pitchFamily="34" charset="0"/>
              </a:rPr>
              <a:t>UNA RETE DI SERVIZI TECNICI E TECNOLOGICI UNICA NEL PAESE</a:t>
            </a:r>
          </a:p>
        </p:txBody>
      </p:sp>
      <p:pic>
        <p:nvPicPr>
          <p:cNvPr id="4"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671345" y="4614059"/>
            <a:ext cx="1902978" cy="1823687"/>
          </a:xfrm>
          <a:prstGeom prst="rect">
            <a:avLst/>
          </a:prstGeom>
          <a:noFill/>
          <a:ln>
            <a:noFill/>
          </a:ln>
          <a:extLst/>
        </p:spPr>
      </p:pic>
      <p:sp>
        <p:nvSpPr>
          <p:cNvPr id="5" name="CasellaDiTesto 4"/>
          <p:cNvSpPr txBox="1"/>
          <p:nvPr/>
        </p:nvSpPr>
        <p:spPr>
          <a:xfrm>
            <a:off x="736696" y="262574"/>
            <a:ext cx="7002749" cy="646331"/>
          </a:xfrm>
          <a:prstGeom prst="rect">
            <a:avLst/>
          </a:prstGeom>
          <a:noFill/>
        </p:spPr>
        <p:txBody>
          <a:bodyPr wrap="none" rtlCol="0">
            <a:spAutoFit/>
          </a:bodyPr>
          <a:lstStyle/>
          <a:p>
            <a:r>
              <a:rPr lang="it-IT" sz="3600" i="1" dirty="0" smtClean="0">
                <a:solidFill>
                  <a:srgbClr val="000000"/>
                </a:solidFill>
                <a:latin typeface="Arial"/>
                <a:cs typeface="Arial"/>
              </a:rPr>
              <a:t>PERCHE’ SIAMO TRA I PRIMI ? </a:t>
            </a:r>
            <a:endParaRPr lang="it-IT" sz="3600" i="1" dirty="0">
              <a:solidFill>
                <a:srgbClr val="000000"/>
              </a:solidFill>
              <a:latin typeface="Arial"/>
              <a:cs typeface="Arial"/>
            </a:endParaRPr>
          </a:p>
        </p:txBody>
      </p:sp>
    </p:spTree>
    <p:extLst>
      <p:ext uri="{BB962C8B-B14F-4D97-AF65-F5344CB8AC3E}">
        <p14:creationId xmlns:p14="http://schemas.microsoft.com/office/powerpoint/2010/main" xmlns="" val="73086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2250831"/>
            <a:ext cx="9144000" cy="1200329"/>
          </a:xfrm>
          <a:prstGeom prst="rect">
            <a:avLst/>
          </a:prstGeom>
          <a:solidFill>
            <a:srgbClr val="17375E"/>
          </a:solidFill>
          <a:ln>
            <a:solidFill>
              <a:srgbClr val="17375E"/>
            </a:solidFill>
          </a:ln>
        </p:spPr>
        <p:txBody>
          <a:bodyPr wrap="square" rtlCol="0">
            <a:spAutoFit/>
          </a:bodyPr>
          <a:lstStyle/>
          <a:p>
            <a:pPr algn="ctr"/>
            <a:r>
              <a:rPr lang="it-IT" sz="3600" dirty="0" smtClean="0">
                <a:solidFill>
                  <a:schemeClr val="bg1"/>
                </a:solidFill>
                <a:latin typeface="Arial Black" pitchFamily="34" charset="0"/>
              </a:rPr>
              <a:t>UNA RETE DI RELAZIONI INDUSTRIALI FITTA E AFFIDABILE</a:t>
            </a:r>
          </a:p>
        </p:txBody>
      </p:sp>
      <p:pic>
        <p:nvPicPr>
          <p:cNvPr id="4"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671345" y="4614059"/>
            <a:ext cx="1902978" cy="1823687"/>
          </a:xfrm>
          <a:prstGeom prst="rect">
            <a:avLst/>
          </a:prstGeom>
          <a:noFill/>
          <a:ln>
            <a:noFill/>
          </a:ln>
          <a:extLst/>
        </p:spPr>
      </p:pic>
      <p:sp>
        <p:nvSpPr>
          <p:cNvPr id="5" name="CasellaDiTesto 4"/>
          <p:cNvSpPr txBox="1"/>
          <p:nvPr/>
        </p:nvSpPr>
        <p:spPr>
          <a:xfrm>
            <a:off x="736696" y="262574"/>
            <a:ext cx="7002749" cy="646331"/>
          </a:xfrm>
          <a:prstGeom prst="rect">
            <a:avLst/>
          </a:prstGeom>
          <a:noFill/>
        </p:spPr>
        <p:txBody>
          <a:bodyPr wrap="none" rtlCol="0">
            <a:spAutoFit/>
          </a:bodyPr>
          <a:lstStyle/>
          <a:p>
            <a:r>
              <a:rPr lang="it-IT" sz="3600" i="1" dirty="0" smtClean="0">
                <a:solidFill>
                  <a:srgbClr val="000000"/>
                </a:solidFill>
                <a:latin typeface="Arial"/>
                <a:cs typeface="Arial"/>
              </a:rPr>
              <a:t>PERCHE’ SIAMO TRA I PRIMI ? </a:t>
            </a:r>
            <a:endParaRPr lang="it-IT" sz="3600" i="1" dirty="0">
              <a:solidFill>
                <a:srgbClr val="000000"/>
              </a:solidFill>
              <a:latin typeface="Arial"/>
              <a:cs typeface="Arial"/>
            </a:endParaRPr>
          </a:p>
        </p:txBody>
      </p:sp>
    </p:spTree>
    <p:extLst>
      <p:ext uri="{BB962C8B-B14F-4D97-AF65-F5344CB8AC3E}">
        <p14:creationId xmlns:p14="http://schemas.microsoft.com/office/powerpoint/2010/main" xmlns="" val="73086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5208" y="262574"/>
            <a:ext cx="8024633" cy="1200329"/>
          </a:xfrm>
          <a:prstGeom prst="rect">
            <a:avLst/>
          </a:prstGeom>
          <a:noFill/>
        </p:spPr>
        <p:txBody>
          <a:bodyPr wrap="none" rtlCol="0">
            <a:spAutoFit/>
          </a:bodyPr>
          <a:lstStyle/>
          <a:p>
            <a:r>
              <a:rPr lang="it-IT" sz="3600" dirty="0" smtClean="0">
                <a:solidFill>
                  <a:srgbClr val="000000"/>
                </a:solidFill>
                <a:latin typeface="Arial" pitchFamily="34" charset="0"/>
                <a:cs typeface="Arial" pitchFamily="34" charset="0"/>
              </a:rPr>
              <a:t>UN PROBLEMA A DUE FACCE</a:t>
            </a:r>
          </a:p>
          <a:p>
            <a:r>
              <a:rPr lang="it-IT" sz="3600" dirty="0" smtClean="0">
                <a:latin typeface="Arial" pitchFamily="34" charset="0"/>
                <a:cs typeface="Arial" pitchFamily="34" charset="0"/>
              </a:rPr>
              <a:t>(di cui possiamo affrontarne solo una!)</a:t>
            </a:r>
            <a:endParaRPr lang="it-IT" sz="3600" dirty="0">
              <a:solidFill>
                <a:srgbClr val="000000"/>
              </a:solidFill>
              <a:latin typeface="Arial" pitchFamily="34" charset="0"/>
              <a:cs typeface="Arial" pitchFamily="34" charset="0"/>
            </a:endParaRPr>
          </a:p>
        </p:txBody>
      </p:sp>
      <p:sp>
        <p:nvSpPr>
          <p:cNvPr id="6" name="CasellaDiTesto 5"/>
          <p:cNvSpPr txBox="1"/>
          <p:nvPr/>
        </p:nvSpPr>
        <p:spPr>
          <a:xfrm>
            <a:off x="0" y="1604247"/>
            <a:ext cx="4572000" cy="1384995"/>
          </a:xfrm>
          <a:prstGeom prst="rect">
            <a:avLst/>
          </a:prstGeom>
          <a:solidFill>
            <a:srgbClr val="17375E"/>
          </a:solidFill>
          <a:ln>
            <a:solidFill>
              <a:srgbClr val="17375E"/>
            </a:solidFill>
          </a:ln>
        </p:spPr>
        <p:txBody>
          <a:bodyPr wrap="square" rtlCol="0">
            <a:spAutoFit/>
          </a:bodyPr>
          <a:lstStyle/>
          <a:p>
            <a:pPr algn="ctr"/>
            <a:r>
              <a:rPr lang="it-IT" sz="2800" b="1" dirty="0" smtClean="0">
                <a:solidFill>
                  <a:schemeClr val="bg1"/>
                </a:solidFill>
                <a:latin typeface="Arial" pitchFamily="34" charset="0"/>
                <a:cs typeface="Arial" pitchFamily="34" charset="0"/>
              </a:rPr>
              <a:t>EPR </a:t>
            </a:r>
          </a:p>
          <a:p>
            <a:pPr algn="ctr"/>
            <a:r>
              <a:rPr lang="it-IT" sz="2800" dirty="0" smtClean="0">
                <a:solidFill>
                  <a:schemeClr val="bg1"/>
                </a:solidFill>
                <a:latin typeface="Arial" pitchFamily="34" charset="0"/>
                <a:cs typeface="Arial" pitchFamily="34" charset="0"/>
              </a:rPr>
              <a:t>che producono ricerca </a:t>
            </a:r>
          </a:p>
          <a:p>
            <a:pPr algn="ctr"/>
            <a:r>
              <a:rPr lang="it-IT" sz="2800" dirty="0" smtClean="0">
                <a:solidFill>
                  <a:schemeClr val="bg1"/>
                </a:solidFill>
                <a:latin typeface="Arial" pitchFamily="34" charset="0"/>
                <a:cs typeface="Arial" pitchFamily="34" charset="0"/>
              </a:rPr>
              <a:t>di qualità </a:t>
            </a:r>
            <a:endParaRPr lang="it-IT" sz="2800" dirty="0">
              <a:solidFill>
                <a:schemeClr val="bg1"/>
              </a:solidFill>
              <a:latin typeface="Arial" pitchFamily="34" charset="0"/>
              <a:cs typeface="Arial" pitchFamily="34" charset="0"/>
            </a:endParaRPr>
          </a:p>
        </p:txBody>
      </p:sp>
      <p:sp>
        <p:nvSpPr>
          <p:cNvPr id="7" name="CasellaDiTesto 6"/>
          <p:cNvSpPr txBox="1"/>
          <p:nvPr/>
        </p:nvSpPr>
        <p:spPr>
          <a:xfrm>
            <a:off x="4572000" y="1604247"/>
            <a:ext cx="4572000" cy="1384995"/>
          </a:xfrm>
          <a:prstGeom prst="rect">
            <a:avLst/>
          </a:prstGeom>
          <a:solidFill>
            <a:srgbClr val="17375E"/>
          </a:solidFill>
          <a:ln>
            <a:solidFill>
              <a:srgbClr val="17375E"/>
            </a:solidFill>
          </a:ln>
        </p:spPr>
        <p:txBody>
          <a:bodyPr wrap="square" rtlCol="0">
            <a:spAutoFit/>
          </a:bodyPr>
          <a:lstStyle/>
          <a:p>
            <a:pPr marL="0" lvl="7" algn="ctr" defTabSz="430213">
              <a:tabLst>
                <a:tab pos="0" algn="l"/>
              </a:tabLst>
            </a:pPr>
            <a:r>
              <a:rPr lang="it-IT" sz="2800" b="1" dirty="0" smtClean="0">
                <a:solidFill>
                  <a:schemeClr val="bg1"/>
                </a:solidFill>
                <a:latin typeface="Arial" pitchFamily="34" charset="0"/>
                <a:cs typeface="Arial" pitchFamily="34" charset="0"/>
                <a:sym typeface="Wingdings" pitchFamily="2" charset="2"/>
              </a:rPr>
              <a:t>INDUSTRIE</a:t>
            </a:r>
          </a:p>
          <a:p>
            <a:pPr marL="0" lvl="7" algn="ctr" defTabSz="430213">
              <a:tabLst>
                <a:tab pos="1344613" algn="l"/>
              </a:tabLst>
            </a:pPr>
            <a:r>
              <a:rPr lang="it-IT" sz="2800" dirty="0" smtClean="0">
                <a:solidFill>
                  <a:schemeClr val="bg1"/>
                </a:solidFill>
                <a:latin typeface="Arial" pitchFamily="34" charset="0"/>
                <a:cs typeface="Arial" pitchFamily="34" charset="0"/>
                <a:sym typeface="Wingdings" pitchFamily="2" charset="2"/>
              </a:rPr>
              <a:t>che vogliono innovare</a:t>
            </a:r>
          </a:p>
          <a:p>
            <a:pPr marL="0" lvl="7" algn="ctr" defTabSz="430213">
              <a:tabLst>
                <a:tab pos="1344613" algn="l"/>
              </a:tabLst>
            </a:pPr>
            <a:endParaRPr lang="it-IT" sz="2800" dirty="0">
              <a:solidFill>
                <a:srgbClr val="FFFFFF"/>
              </a:solidFill>
              <a:latin typeface="Arial" pitchFamily="34" charset="0"/>
              <a:cs typeface="Arial" pitchFamily="34" charset="0"/>
            </a:endParaRPr>
          </a:p>
        </p:txBody>
      </p:sp>
      <p:sp>
        <p:nvSpPr>
          <p:cNvPr id="8" name="Croce 7"/>
          <p:cNvSpPr/>
          <p:nvPr/>
        </p:nvSpPr>
        <p:spPr>
          <a:xfrm>
            <a:off x="4186989" y="1938211"/>
            <a:ext cx="770021" cy="721895"/>
          </a:xfrm>
          <a:prstGeom prst="mathPlus">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chemeClr val="bg1"/>
              </a:solidFill>
            </a:endParaRPr>
          </a:p>
        </p:txBody>
      </p:sp>
      <p:sp>
        <p:nvSpPr>
          <p:cNvPr id="9" name="CasellaDiTesto 8"/>
          <p:cNvSpPr txBox="1"/>
          <p:nvPr/>
        </p:nvSpPr>
        <p:spPr>
          <a:xfrm>
            <a:off x="0" y="3224463"/>
            <a:ext cx="4572000" cy="2246769"/>
          </a:xfrm>
          <a:prstGeom prst="rect">
            <a:avLst/>
          </a:prstGeom>
          <a:solidFill>
            <a:srgbClr val="17375E"/>
          </a:solidFill>
          <a:ln>
            <a:solidFill>
              <a:srgbClr val="17375E"/>
            </a:solidFill>
          </a:ln>
        </p:spPr>
        <p:txBody>
          <a:bodyPr wrap="square" rtlCol="0">
            <a:spAutoFit/>
          </a:bodyPr>
          <a:lstStyle/>
          <a:p>
            <a:pPr algn="ctr"/>
            <a:r>
              <a:rPr lang="it-IT" sz="2800" b="1" dirty="0" smtClean="0">
                <a:solidFill>
                  <a:schemeClr val="bg1"/>
                </a:solidFill>
                <a:latin typeface="Arial" pitchFamily="34" charset="0"/>
                <a:cs typeface="Arial" pitchFamily="34" charset="0"/>
              </a:rPr>
              <a:t>DOTARSI </a:t>
            </a:r>
            <a:r>
              <a:rPr lang="it-IT" sz="2800" b="1" dirty="0" err="1" smtClean="0">
                <a:solidFill>
                  <a:schemeClr val="bg1"/>
                </a:solidFill>
                <a:latin typeface="Arial" pitchFamily="34" charset="0"/>
                <a:cs typeface="Arial" pitchFamily="34" charset="0"/>
              </a:rPr>
              <a:t>DI</a:t>
            </a:r>
            <a:r>
              <a:rPr lang="it-IT" sz="2800" b="1" dirty="0" smtClean="0">
                <a:solidFill>
                  <a:schemeClr val="bg1"/>
                </a:solidFill>
                <a:latin typeface="Arial" pitchFamily="34" charset="0"/>
                <a:cs typeface="Arial" pitchFamily="34" charset="0"/>
              </a:rPr>
              <a:t> STRUMENTI NECESSARI A RISPONDERE ALLE ESIGENZE DEL SISTEMA PRODUTTIVO</a:t>
            </a:r>
            <a:endParaRPr lang="it-IT" sz="2800" dirty="0">
              <a:solidFill>
                <a:schemeClr val="bg1"/>
              </a:solidFill>
              <a:latin typeface="Arial" pitchFamily="34" charset="0"/>
              <a:cs typeface="Arial" pitchFamily="34" charset="0"/>
            </a:endParaRPr>
          </a:p>
        </p:txBody>
      </p:sp>
      <p:sp>
        <p:nvSpPr>
          <p:cNvPr id="10" name="CasellaDiTesto 9"/>
          <p:cNvSpPr txBox="1"/>
          <p:nvPr/>
        </p:nvSpPr>
        <p:spPr>
          <a:xfrm>
            <a:off x="4572000" y="3224463"/>
            <a:ext cx="4572000" cy="2246769"/>
          </a:xfrm>
          <a:prstGeom prst="rect">
            <a:avLst/>
          </a:prstGeom>
          <a:solidFill>
            <a:srgbClr val="17375E"/>
          </a:solidFill>
          <a:ln>
            <a:solidFill>
              <a:srgbClr val="17375E"/>
            </a:solidFill>
          </a:ln>
        </p:spPr>
        <p:txBody>
          <a:bodyPr wrap="square" rtlCol="0">
            <a:spAutoFit/>
          </a:bodyPr>
          <a:lstStyle/>
          <a:p>
            <a:pPr algn="ctr"/>
            <a:r>
              <a:rPr lang="it-IT" sz="2800" b="1" dirty="0" smtClean="0">
                <a:solidFill>
                  <a:schemeClr val="bg1"/>
                </a:solidFill>
                <a:latin typeface="Arial" pitchFamily="34" charset="0"/>
                <a:cs typeface="Arial" pitchFamily="34" charset="0"/>
              </a:rPr>
              <a:t>DISPONIBILITA’ A RICONOSCERE IL VALORE DEL CONTRIBUTO ALLA COMPETITIVITA’  </a:t>
            </a:r>
            <a:endParaRPr lang="it-IT" sz="2800" dirty="0">
              <a:solidFill>
                <a:schemeClr val="bg1"/>
              </a:solidFill>
              <a:latin typeface="Arial" pitchFamily="34" charset="0"/>
              <a:cs typeface="Arial" pitchFamily="34" charset="0"/>
            </a:endParaRPr>
          </a:p>
        </p:txBody>
      </p:sp>
      <p:pic>
        <p:nvPicPr>
          <p:cNvPr id="11"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291" y="5914821"/>
            <a:ext cx="897445" cy="860051"/>
          </a:xfrm>
          <a:prstGeom prst="rect">
            <a:avLst/>
          </a:prstGeom>
          <a:noFill/>
          <a:ln>
            <a:noFill/>
          </a:ln>
          <a:extLst/>
        </p:spPr>
      </p:pic>
      <p:pic>
        <p:nvPicPr>
          <p:cNvPr id="12" name="Immagine 11" descr="cervelli.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52991" y="6062100"/>
            <a:ext cx="692289" cy="692289"/>
          </a:xfrm>
          <a:prstGeom prst="rect">
            <a:avLst/>
          </a:prstGeom>
        </p:spPr>
      </p:pic>
      <p:pic>
        <p:nvPicPr>
          <p:cNvPr id="13" name="Immagine 12" descr="CNS1.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195619" y="6036808"/>
            <a:ext cx="702322" cy="702322"/>
          </a:xfrm>
          <a:prstGeom prst="rect">
            <a:avLst/>
          </a:prstGeom>
        </p:spPr>
      </p:pic>
      <p:pic>
        <p:nvPicPr>
          <p:cNvPr id="14" name="Immagine 13" descr="CNS2.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414474" y="6036600"/>
            <a:ext cx="692289" cy="692289"/>
          </a:xfrm>
          <a:prstGeom prst="rect">
            <a:avLst/>
          </a:prstGeom>
        </p:spPr>
      </p:pic>
      <p:pic>
        <p:nvPicPr>
          <p:cNvPr id="15" name="Immagine 14" descr="CNS3.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688794" y="6057083"/>
            <a:ext cx="692289" cy="692289"/>
          </a:xfrm>
          <a:prstGeom prst="rect">
            <a:avLst/>
          </a:prstGeom>
        </p:spPr>
      </p:pic>
      <p:pic>
        <p:nvPicPr>
          <p:cNvPr id="16" name="Immagine 15" descr="cns4.jp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944375" y="6057083"/>
            <a:ext cx="697306" cy="697306"/>
          </a:xfrm>
          <a:prstGeom prst="rect">
            <a:avLst/>
          </a:prstGeom>
        </p:spPr>
      </p:pic>
    </p:spTree>
    <p:extLst>
      <p:ext uri="{BB962C8B-B14F-4D97-AF65-F5344CB8AC3E}">
        <p14:creationId xmlns:p14="http://schemas.microsoft.com/office/powerpoint/2010/main" xmlns="" val="6426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par>
                          <p:cTn id="17" fill="hold">
                            <p:stCondLst>
                              <p:cond delay="1000"/>
                            </p:stCondLst>
                            <p:childTnLst>
                              <p:par>
                                <p:cTn id="18" presetID="31" presetClass="entr" presetSubtype="0" fill="hold" grpId="0" nodeType="afterEffect">
                                  <p:stCondLst>
                                    <p:cond delay="0"/>
                                  </p:stCondLst>
                                  <p:iterate type="lt">
                                    <p:tmPct val="5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90"/>
                                          </p:val>
                                        </p:tav>
                                        <p:tav tm="100000">
                                          <p:val>
                                            <p:fltVal val="0"/>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ppt_x</p:attrName>
                                        </p:attrNameLst>
                                      </p:cBhvr>
                                      <p:tavLst>
                                        <p:tav tm="0">
                                          <p:val>
                                            <p:strVal val="#ppt_x-.2"/>
                                          </p:val>
                                        </p:tav>
                                        <p:tav tm="100000">
                                          <p:val>
                                            <p:strVal val="#ppt_x"/>
                                          </p:val>
                                        </p:tav>
                                      </p:tavLst>
                                    </p:anim>
                                    <p:anim calcmode="lin" valueType="num">
                                      <p:cBhvr>
                                        <p:cTn id="2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ppt_x</p:attrName>
                                        </p:attrNameLst>
                                      </p:cBhvr>
                                      <p:tavLst>
                                        <p:tav tm="0">
                                          <p:val>
                                            <p:strVal val="#ppt_x-.2"/>
                                          </p:val>
                                        </p:tav>
                                        <p:tav tm="100000">
                                          <p:val>
                                            <p:strVal val="#ppt_x"/>
                                          </p:val>
                                        </p:tav>
                                      </p:tavLst>
                                    </p:anim>
                                    <p:anim calcmode="lin" valueType="num">
                                      <p:cBhvr>
                                        <p:cTn id="3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9" grpId="1" animBg="1"/>
      <p:bldP spid="10" grpId="0" animBg="1"/>
      <p:bldP spid="1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5208" y="262574"/>
            <a:ext cx="8024633" cy="1200329"/>
          </a:xfrm>
          <a:prstGeom prst="rect">
            <a:avLst/>
          </a:prstGeom>
          <a:noFill/>
        </p:spPr>
        <p:txBody>
          <a:bodyPr wrap="none" rtlCol="0">
            <a:spAutoFit/>
          </a:bodyPr>
          <a:lstStyle/>
          <a:p>
            <a:r>
              <a:rPr lang="it-IT" sz="3600" dirty="0" smtClean="0">
                <a:solidFill>
                  <a:srgbClr val="000000"/>
                </a:solidFill>
                <a:latin typeface="Arial" pitchFamily="34" charset="0"/>
                <a:cs typeface="Arial" pitchFamily="34" charset="0"/>
              </a:rPr>
              <a:t>UN PROBLEMA A DUE FACCE</a:t>
            </a:r>
          </a:p>
          <a:p>
            <a:r>
              <a:rPr lang="it-IT" sz="3600" dirty="0" smtClean="0">
                <a:latin typeface="Arial" pitchFamily="34" charset="0"/>
                <a:cs typeface="Arial" pitchFamily="34" charset="0"/>
              </a:rPr>
              <a:t>(di cui possiamo affrontarne solo una!)</a:t>
            </a:r>
            <a:endParaRPr lang="it-IT" sz="3600" dirty="0">
              <a:solidFill>
                <a:srgbClr val="000000"/>
              </a:solidFill>
              <a:latin typeface="Arial" pitchFamily="34" charset="0"/>
              <a:cs typeface="Arial" pitchFamily="34" charset="0"/>
            </a:endParaRPr>
          </a:p>
        </p:txBody>
      </p:sp>
      <p:sp>
        <p:nvSpPr>
          <p:cNvPr id="6" name="CasellaDiTesto 5"/>
          <p:cNvSpPr txBox="1"/>
          <p:nvPr/>
        </p:nvSpPr>
        <p:spPr>
          <a:xfrm>
            <a:off x="0" y="1604247"/>
            <a:ext cx="4572000" cy="1384995"/>
          </a:xfrm>
          <a:prstGeom prst="rect">
            <a:avLst/>
          </a:prstGeom>
          <a:solidFill>
            <a:srgbClr val="17375E"/>
          </a:solidFill>
          <a:ln>
            <a:solidFill>
              <a:srgbClr val="17375E"/>
            </a:solidFill>
          </a:ln>
        </p:spPr>
        <p:txBody>
          <a:bodyPr wrap="square" rtlCol="0">
            <a:spAutoFit/>
          </a:bodyPr>
          <a:lstStyle/>
          <a:p>
            <a:pPr algn="ctr"/>
            <a:r>
              <a:rPr lang="it-IT" sz="2800" b="1" dirty="0" smtClean="0">
                <a:solidFill>
                  <a:schemeClr val="bg1"/>
                </a:solidFill>
                <a:latin typeface="Arial" pitchFamily="34" charset="0"/>
                <a:cs typeface="Arial" pitchFamily="34" charset="0"/>
              </a:rPr>
              <a:t>EPR </a:t>
            </a:r>
          </a:p>
          <a:p>
            <a:pPr algn="ctr"/>
            <a:r>
              <a:rPr lang="it-IT" sz="2800" dirty="0" smtClean="0">
                <a:solidFill>
                  <a:schemeClr val="bg1"/>
                </a:solidFill>
                <a:latin typeface="Arial" pitchFamily="34" charset="0"/>
                <a:cs typeface="Arial" pitchFamily="34" charset="0"/>
              </a:rPr>
              <a:t>che producono ricerca </a:t>
            </a:r>
          </a:p>
          <a:p>
            <a:pPr algn="ctr"/>
            <a:r>
              <a:rPr lang="it-IT" sz="2800" dirty="0" smtClean="0">
                <a:solidFill>
                  <a:schemeClr val="bg1"/>
                </a:solidFill>
                <a:latin typeface="Arial" pitchFamily="34" charset="0"/>
                <a:cs typeface="Arial" pitchFamily="34" charset="0"/>
              </a:rPr>
              <a:t>di qualità </a:t>
            </a:r>
            <a:endParaRPr lang="it-IT" sz="2800" dirty="0">
              <a:solidFill>
                <a:schemeClr val="bg1"/>
              </a:solidFill>
              <a:latin typeface="Arial" pitchFamily="34" charset="0"/>
              <a:cs typeface="Arial" pitchFamily="34" charset="0"/>
            </a:endParaRPr>
          </a:p>
        </p:txBody>
      </p:sp>
      <p:sp>
        <p:nvSpPr>
          <p:cNvPr id="7" name="CasellaDiTesto 6"/>
          <p:cNvSpPr txBox="1"/>
          <p:nvPr/>
        </p:nvSpPr>
        <p:spPr>
          <a:xfrm>
            <a:off x="4572000" y="1604247"/>
            <a:ext cx="4572000" cy="1384995"/>
          </a:xfrm>
          <a:prstGeom prst="rect">
            <a:avLst/>
          </a:prstGeom>
          <a:solidFill>
            <a:srgbClr val="17375E"/>
          </a:solidFill>
          <a:ln>
            <a:solidFill>
              <a:srgbClr val="17375E"/>
            </a:solidFill>
          </a:ln>
        </p:spPr>
        <p:txBody>
          <a:bodyPr wrap="square" rtlCol="0">
            <a:spAutoFit/>
          </a:bodyPr>
          <a:lstStyle/>
          <a:p>
            <a:pPr marL="0" lvl="7" algn="ctr" defTabSz="430213">
              <a:tabLst>
                <a:tab pos="0" algn="l"/>
              </a:tabLst>
            </a:pPr>
            <a:r>
              <a:rPr lang="it-IT" sz="2800" b="1" dirty="0" smtClean="0">
                <a:solidFill>
                  <a:schemeClr val="bg1"/>
                </a:solidFill>
                <a:latin typeface="Arial" pitchFamily="34" charset="0"/>
                <a:cs typeface="Arial" pitchFamily="34" charset="0"/>
                <a:sym typeface="Wingdings" pitchFamily="2" charset="2"/>
              </a:rPr>
              <a:t>INDUSTRIE</a:t>
            </a:r>
          </a:p>
          <a:p>
            <a:pPr marL="0" lvl="7" algn="ctr" defTabSz="430213">
              <a:tabLst>
                <a:tab pos="1344613" algn="l"/>
              </a:tabLst>
            </a:pPr>
            <a:r>
              <a:rPr lang="it-IT" sz="2800" dirty="0" smtClean="0">
                <a:solidFill>
                  <a:schemeClr val="bg1"/>
                </a:solidFill>
                <a:latin typeface="Arial" pitchFamily="34" charset="0"/>
                <a:cs typeface="Arial" pitchFamily="34" charset="0"/>
                <a:sym typeface="Wingdings" pitchFamily="2" charset="2"/>
              </a:rPr>
              <a:t>che vogliono innovare</a:t>
            </a:r>
          </a:p>
          <a:p>
            <a:pPr marL="0" lvl="7" algn="ctr" defTabSz="430213">
              <a:tabLst>
                <a:tab pos="1344613" algn="l"/>
              </a:tabLst>
            </a:pPr>
            <a:endParaRPr lang="it-IT" sz="2800" dirty="0">
              <a:solidFill>
                <a:srgbClr val="FFFFFF"/>
              </a:solidFill>
              <a:latin typeface="Arial" pitchFamily="34" charset="0"/>
              <a:cs typeface="Arial" pitchFamily="34" charset="0"/>
            </a:endParaRPr>
          </a:p>
        </p:txBody>
      </p:sp>
      <p:sp>
        <p:nvSpPr>
          <p:cNvPr id="8" name="Croce 7"/>
          <p:cNvSpPr/>
          <p:nvPr/>
        </p:nvSpPr>
        <p:spPr>
          <a:xfrm>
            <a:off x="4187991" y="1938211"/>
            <a:ext cx="770021" cy="721895"/>
          </a:xfrm>
          <a:prstGeom prst="mathPlus">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chemeClr val="bg1"/>
              </a:solidFill>
            </a:endParaRPr>
          </a:p>
        </p:txBody>
      </p:sp>
      <p:pic>
        <p:nvPicPr>
          <p:cNvPr id="11"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291" y="5914821"/>
            <a:ext cx="897445" cy="860051"/>
          </a:xfrm>
          <a:prstGeom prst="rect">
            <a:avLst/>
          </a:prstGeom>
          <a:noFill/>
          <a:ln>
            <a:noFill/>
          </a:ln>
          <a:extLst/>
        </p:spPr>
      </p:pic>
      <p:pic>
        <p:nvPicPr>
          <p:cNvPr id="12" name="Immagine 11" descr="cervelli.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52991" y="6062100"/>
            <a:ext cx="692289" cy="692289"/>
          </a:xfrm>
          <a:prstGeom prst="rect">
            <a:avLst/>
          </a:prstGeom>
        </p:spPr>
      </p:pic>
      <p:pic>
        <p:nvPicPr>
          <p:cNvPr id="13" name="Immagine 12" descr="CNS1.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195619" y="6036808"/>
            <a:ext cx="702322" cy="702322"/>
          </a:xfrm>
          <a:prstGeom prst="rect">
            <a:avLst/>
          </a:prstGeom>
        </p:spPr>
      </p:pic>
      <p:pic>
        <p:nvPicPr>
          <p:cNvPr id="14" name="Immagine 13" descr="CNS2.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414474" y="6036600"/>
            <a:ext cx="692289" cy="692289"/>
          </a:xfrm>
          <a:prstGeom prst="rect">
            <a:avLst/>
          </a:prstGeom>
        </p:spPr>
      </p:pic>
      <p:pic>
        <p:nvPicPr>
          <p:cNvPr id="15" name="Immagine 14" descr="CNS3.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688794" y="6057083"/>
            <a:ext cx="692289" cy="692289"/>
          </a:xfrm>
          <a:prstGeom prst="rect">
            <a:avLst/>
          </a:prstGeom>
        </p:spPr>
      </p:pic>
      <p:pic>
        <p:nvPicPr>
          <p:cNvPr id="16" name="Immagine 15" descr="cns4.jp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944375" y="6057083"/>
            <a:ext cx="697306" cy="697306"/>
          </a:xfrm>
          <a:prstGeom prst="rect">
            <a:avLst/>
          </a:prstGeom>
        </p:spPr>
      </p:pic>
      <p:sp>
        <p:nvSpPr>
          <p:cNvPr id="17" name="CasellaDiTesto 16"/>
          <p:cNvSpPr txBox="1"/>
          <p:nvPr/>
        </p:nvSpPr>
        <p:spPr>
          <a:xfrm>
            <a:off x="0" y="4086237"/>
            <a:ext cx="9144000" cy="1384995"/>
          </a:xfrm>
          <a:prstGeom prst="rect">
            <a:avLst/>
          </a:prstGeom>
          <a:solidFill>
            <a:srgbClr val="17375E"/>
          </a:solidFill>
          <a:ln>
            <a:solidFill>
              <a:srgbClr val="17375E"/>
            </a:solidFill>
          </a:ln>
        </p:spPr>
        <p:txBody>
          <a:bodyPr wrap="square" rtlCol="0">
            <a:spAutoFit/>
          </a:bodyPr>
          <a:lstStyle/>
          <a:p>
            <a:pPr algn="ctr"/>
            <a:r>
              <a:rPr lang="it-IT" sz="2800" b="1" dirty="0" smtClean="0">
                <a:solidFill>
                  <a:schemeClr val="bg1"/>
                </a:solidFill>
                <a:latin typeface="Arial"/>
                <a:cs typeface="Arial"/>
              </a:rPr>
              <a:t>TRASFERIMENTO TECNOLOGICO </a:t>
            </a:r>
          </a:p>
          <a:p>
            <a:pPr algn="ctr"/>
            <a:r>
              <a:rPr lang="it-IT" sz="2800" b="1" dirty="0" smtClean="0">
                <a:solidFill>
                  <a:schemeClr val="bg1"/>
                </a:solidFill>
                <a:latin typeface="Arial"/>
                <a:cs typeface="Arial"/>
              </a:rPr>
              <a:t>E </a:t>
            </a:r>
          </a:p>
          <a:p>
            <a:pPr algn="ctr"/>
            <a:r>
              <a:rPr lang="it-IT" sz="2800" b="1" dirty="0" smtClean="0">
                <a:solidFill>
                  <a:schemeClr val="bg1"/>
                </a:solidFill>
                <a:latin typeface="Arial"/>
                <a:cs typeface="Arial"/>
              </a:rPr>
              <a:t>VALORIZZAZIONE</a:t>
            </a:r>
            <a:endParaRPr lang="it-IT" sz="2800" b="1" dirty="0">
              <a:solidFill>
                <a:schemeClr val="bg1"/>
              </a:solidFill>
              <a:latin typeface="Arial"/>
              <a:cs typeface="Arial"/>
            </a:endParaRPr>
          </a:p>
        </p:txBody>
      </p:sp>
      <p:sp>
        <p:nvSpPr>
          <p:cNvPr id="18" name="Freccia in giù 17"/>
          <p:cNvSpPr/>
          <p:nvPr/>
        </p:nvSpPr>
        <p:spPr>
          <a:xfrm>
            <a:off x="3866191" y="3154123"/>
            <a:ext cx="1405553" cy="809035"/>
          </a:xfrm>
          <a:prstGeom prst="downArrow">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xmlns="" val="6426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Arial"/>
                <a:cs typeface="Arial"/>
              </a:rPr>
              <a:t>AGENDA</a:t>
            </a:r>
            <a:endParaRPr lang="it-IT" dirty="0">
              <a:latin typeface="Arial"/>
              <a:cs typeface="Arial"/>
            </a:endParaRPr>
          </a:p>
        </p:txBody>
      </p:sp>
      <p:sp>
        <p:nvSpPr>
          <p:cNvPr id="3" name="Segnaposto contenuto 2"/>
          <p:cNvSpPr>
            <a:spLocks noGrp="1"/>
          </p:cNvSpPr>
          <p:nvPr>
            <p:ph idx="1"/>
          </p:nvPr>
        </p:nvSpPr>
        <p:spPr>
          <a:xfrm>
            <a:off x="0" y="1417638"/>
            <a:ext cx="9144000" cy="4093633"/>
          </a:xfrm>
          <a:solidFill>
            <a:srgbClr val="17375E"/>
          </a:solidFill>
          <a:ln>
            <a:solidFill>
              <a:srgbClr val="17375E"/>
            </a:solidFill>
          </a:ln>
        </p:spPr>
        <p:txBody>
          <a:bodyPr/>
          <a:lstStyle/>
          <a:p>
            <a:pPr>
              <a:buFont typeface="Wingdings" charset="2"/>
              <a:buChar char="§"/>
            </a:pPr>
            <a:r>
              <a:rPr lang="it-IT" dirty="0" smtClean="0">
                <a:solidFill>
                  <a:srgbClr val="FFFFFF"/>
                </a:solidFill>
                <a:latin typeface="Arial" pitchFamily="34" charset="0"/>
                <a:cs typeface="Arial" pitchFamily="34" charset="0"/>
              </a:rPr>
              <a:t>TRASFERIMENTO TECNOLOGICO:        (UNA) DEFINIZIONE</a:t>
            </a:r>
          </a:p>
          <a:p>
            <a:pPr>
              <a:buFont typeface="Wingdings" charset="2"/>
              <a:buChar char="§"/>
            </a:pPr>
            <a:r>
              <a:rPr lang="it-IT" dirty="0" smtClean="0">
                <a:solidFill>
                  <a:srgbClr val="FFFFFF"/>
                </a:solidFill>
                <a:latin typeface="Arial" pitchFamily="34" charset="0"/>
                <a:cs typeface="Arial" pitchFamily="34" charset="0"/>
              </a:rPr>
              <a:t>L’APPROCCIO “CONSAPEVOLE” AL TT</a:t>
            </a:r>
          </a:p>
          <a:p>
            <a:pPr>
              <a:buFont typeface="Wingdings" charset="2"/>
              <a:buChar char="§"/>
            </a:pPr>
            <a:r>
              <a:rPr lang="it-IT" dirty="0" smtClean="0">
                <a:solidFill>
                  <a:srgbClr val="FFFFFF"/>
                </a:solidFill>
                <a:latin typeface="Arial" pitchFamily="34" charset="0"/>
                <a:cs typeface="Arial" pitchFamily="34" charset="0"/>
              </a:rPr>
              <a:t>INFN E INDUSTRIA</a:t>
            </a:r>
          </a:p>
          <a:p>
            <a:pPr>
              <a:buFont typeface="Wingdings" charset="2"/>
              <a:buChar char="§"/>
            </a:pPr>
            <a:r>
              <a:rPr lang="it-IT" dirty="0">
                <a:solidFill>
                  <a:srgbClr val="FFFFFF"/>
                </a:solidFill>
                <a:latin typeface="Arial" pitchFamily="34" charset="0"/>
                <a:cs typeface="Arial" pitchFamily="34" charset="0"/>
              </a:rPr>
              <a:t>VISIONE STRATEGICA E OBIETTIVI</a:t>
            </a:r>
          </a:p>
          <a:p>
            <a:pPr>
              <a:buFont typeface="Wingdings" charset="2"/>
              <a:buChar char="§"/>
            </a:pPr>
            <a:r>
              <a:rPr lang="it-IT" dirty="0" smtClean="0">
                <a:solidFill>
                  <a:srgbClr val="FFFFFF"/>
                </a:solidFill>
                <a:latin typeface="Arial" pitchFamily="34" charset="0"/>
                <a:cs typeface="Arial" pitchFamily="34" charset="0"/>
              </a:rPr>
              <a:t>I NUMERI DEL TT</a:t>
            </a:r>
          </a:p>
          <a:p>
            <a:pPr>
              <a:buFont typeface="Wingdings" charset="2"/>
              <a:buChar char="§"/>
            </a:pPr>
            <a:r>
              <a:rPr lang="it-IT" dirty="0" smtClean="0">
                <a:solidFill>
                  <a:srgbClr val="FFFFFF"/>
                </a:solidFill>
                <a:latin typeface="Arial" pitchFamily="34" charset="0"/>
                <a:cs typeface="Arial" pitchFamily="34" charset="0"/>
              </a:rPr>
              <a:t>AZIONI FUTURE</a:t>
            </a:r>
            <a:endParaRPr lang="it-IT" dirty="0">
              <a:solidFill>
                <a:srgbClr val="FFFFFF"/>
              </a:solidFill>
              <a:latin typeface="Arial" pitchFamily="34" charset="0"/>
              <a:cs typeface="Arial" pitchFamily="34" charset="0"/>
            </a:endParaRPr>
          </a:p>
        </p:txBody>
      </p:sp>
      <p:pic>
        <p:nvPicPr>
          <p:cNvPr id="4"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291" y="5914821"/>
            <a:ext cx="897445" cy="860051"/>
          </a:xfrm>
          <a:prstGeom prst="rect">
            <a:avLst/>
          </a:prstGeom>
          <a:noFill/>
          <a:ln>
            <a:noFill/>
          </a:ln>
          <a:extLst/>
        </p:spPr>
      </p:pic>
      <p:pic>
        <p:nvPicPr>
          <p:cNvPr id="5" name="Immagine 4" descr="cervelli.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52991" y="6062100"/>
            <a:ext cx="692289" cy="692289"/>
          </a:xfrm>
          <a:prstGeom prst="rect">
            <a:avLst/>
          </a:prstGeom>
        </p:spPr>
      </p:pic>
      <p:pic>
        <p:nvPicPr>
          <p:cNvPr id="6" name="Immagine 5" descr="CNS1.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195619" y="6036808"/>
            <a:ext cx="702322" cy="702322"/>
          </a:xfrm>
          <a:prstGeom prst="rect">
            <a:avLst/>
          </a:prstGeom>
        </p:spPr>
      </p:pic>
      <p:pic>
        <p:nvPicPr>
          <p:cNvPr id="7" name="Immagine 6" descr="CNS2.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414474" y="6036600"/>
            <a:ext cx="692289" cy="692289"/>
          </a:xfrm>
          <a:prstGeom prst="rect">
            <a:avLst/>
          </a:prstGeom>
        </p:spPr>
      </p:pic>
      <p:pic>
        <p:nvPicPr>
          <p:cNvPr id="8" name="Immagine 7" descr="CNS3.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688794" y="6057083"/>
            <a:ext cx="692289" cy="692289"/>
          </a:xfrm>
          <a:prstGeom prst="rect">
            <a:avLst/>
          </a:prstGeom>
        </p:spPr>
      </p:pic>
      <p:pic>
        <p:nvPicPr>
          <p:cNvPr id="9" name="Immagine 8" descr="cns4.jp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944375" y="6057083"/>
            <a:ext cx="697306" cy="697306"/>
          </a:xfrm>
          <a:prstGeom prst="rect">
            <a:avLst/>
          </a:prstGeom>
        </p:spPr>
      </p:pic>
    </p:spTree>
    <p:extLst>
      <p:ext uri="{BB962C8B-B14F-4D97-AF65-F5344CB8AC3E}">
        <p14:creationId xmlns:p14="http://schemas.microsoft.com/office/powerpoint/2010/main" xmlns="" val="675341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291" y="5914821"/>
            <a:ext cx="897445" cy="860051"/>
          </a:xfrm>
          <a:prstGeom prst="rect">
            <a:avLst/>
          </a:prstGeom>
          <a:noFill/>
          <a:ln>
            <a:noFill/>
          </a:ln>
          <a:extLst/>
        </p:spPr>
      </p:pic>
      <p:pic>
        <p:nvPicPr>
          <p:cNvPr id="6" name="Immagine 5" descr="cervelli.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52991" y="6062100"/>
            <a:ext cx="692289" cy="692289"/>
          </a:xfrm>
          <a:prstGeom prst="rect">
            <a:avLst/>
          </a:prstGeom>
        </p:spPr>
      </p:pic>
      <p:pic>
        <p:nvPicPr>
          <p:cNvPr id="8" name="Immagine 7" descr="CNS1.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195619" y="6036808"/>
            <a:ext cx="702322" cy="702322"/>
          </a:xfrm>
          <a:prstGeom prst="rect">
            <a:avLst/>
          </a:prstGeom>
        </p:spPr>
      </p:pic>
      <p:pic>
        <p:nvPicPr>
          <p:cNvPr id="9" name="Immagine 8" descr="CNS2.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414474" y="6036600"/>
            <a:ext cx="692289" cy="692289"/>
          </a:xfrm>
          <a:prstGeom prst="rect">
            <a:avLst/>
          </a:prstGeom>
        </p:spPr>
      </p:pic>
      <p:pic>
        <p:nvPicPr>
          <p:cNvPr id="10" name="Immagine 9" descr="CNS3.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688794" y="6057083"/>
            <a:ext cx="692289" cy="692289"/>
          </a:xfrm>
          <a:prstGeom prst="rect">
            <a:avLst/>
          </a:prstGeom>
        </p:spPr>
      </p:pic>
      <p:pic>
        <p:nvPicPr>
          <p:cNvPr id="11" name="Immagine 10" descr="cns4.jp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944375" y="6057083"/>
            <a:ext cx="697306" cy="697306"/>
          </a:xfrm>
          <a:prstGeom prst="rect">
            <a:avLst/>
          </a:prstGeom>
        </p:spPr>
      </p:pic>
      <p:sp>
        <p:nvSpPr>
          <p:cNvPr id="12" name="CasellaDiTesto 11"/>
          <p:cNvSpPr txBox="1"/>
          <p:nvPr/>
        </p:nvSpPr>
        <p:spPr>
          <a:xfrm>
            <a:off x="55208" y="262574"/>
            <a:ext cx="9187515" cy="646331"/>
          </a:xfrm>
          <a:prstGeom prst="rect">
            <a:avLst/>
          </a:prstGeom>
          <a:noFill/>
        </p:spPr>
        <p:txBody>
          <a:bodyPr wrap="none" rtlCol="0">
            <a:spAutoFit/>
          </a:bodyPr>
          <a:lstStyle/>
          <a:p>
            <a:r>
              <a:rPr lang="it-IT" sz="3600" dirty="0" smtClean="0">
                <a:solidFill>
                  <a:srgbClr val="000000"/>
                </a:solidFill>
                <a:latin typeface="Arial" pitchFamily="34" charset="0"/>
                <a:cs typeface="Arial" pitchFamily="34" charset="0"/>
              </a:rPr>
              <a:t>LA COLLABORAZIONE CON L’INDUSTRIA</a:t>
            </a:r>
            <a:endParaRPr lang="it-IT" sz="3600" dirty="0">
              <a:solidFill>
                <a:srgbClr val="000000"/>
              </a:solidFill>
              <a:latin typeface="Arial" pitchFamily="34" charset="0"/>
              <a:cs typeface="Arial" pitchFamily="34" charset="0"/>
            </a:endParaRPr>
          </a:p>
        </p:txBody>
      </p:sp>
      <p:sp>
        <p:nvSpPr>
          <p:cNvPr id="13" name="CasellaDiTesto 12"/>
          <p:cNvSpPr txBox="1"/>
          <p:nvPr/>
        </p:nvSpPr>
        <p:spPr>
          <a:xfrm>
            <a:off x="0" y="1125415"/>
            <a:ext cx="9144000" cy="4031873"/>
          </a:xfrm>
          <a:prstGeom prst="rect">
            <a:avLst/>
          </a:prstGeom>
          <a:solidFill>
            <a:srgbClr val="17375E"/>
          </a:solidFill>
          <a:ln>
            <a:solidFill>
              <a:srgbClr val="17375E"/>
            </a:solidFill>
          </a:ln>
        </p:spPr>
        <p:txBody>
          <a:bodyPr wrap="square" rtlCol="0">
            <a:spAutoFit/>
          </a:bodyPr>
          <a:lstStyle/>
          <a:p>
            <a:pPr>
              <a:tabLst>
                <a:tab pos="711200" algn="ctr"/>
                <a:tab pos="1968500" algn="ctr"/>
                <a:tab pos="3238500" algn="ctr"/>
                <a:tab pos="4495800" algn="ctr"/>
              </a:tabLst>
              <a:defRPr/>
            </a:pPr>
            <a:r>
              <a:rPr lang="it-IT" sz="3200" dirty="0" smtClean="0">
                <a:solidFill>
                  <a:schemeClr val="bg1"/>
                </a:solidFill>
                <a:latin typeface="Arial" pitchFamily="34" charset="0"/>
                <a:cs typeface="Arial" pitchFamily="34" charset="0"/>
              </a:rPr>
              <a:t>Avvalersi di partner fortemente qualificati permette </a:t>
            </a:r>
            <a:r>
              <a:rPr lang="it-IT" sz="3200" dirty="0" smtClean="0">
                <a:solidFill>
                  <a:schemeClr val="bg1"/>
                </a:solidFill>
                <a:latin typeface="Arial" pitchFamily="34" charset="0"/>
                <a:cs typeface="Arial" pitchFamily="34" charset="0"/>
              </a:rPr>
              <a:t>all’Istituto </a:t>
            </a:r>
            <a:r>
              <a:rPr lang="it-IT" sz="3200" dirty="0" smtClean="0">
                <a:solidFill>
                  <a:schemeClr val="bg1"/>
                </a:solidFill>
                <a:latin typeface="Arial" pitchFamily="34" charset="0"/>
                <a:cs typeface="Arial" pitchFamily="34" charset="0"/>
              </a:rPr>
              <a:t>di essere competitivo nelle Collaborazioni internazionali alle quali partecipa, per realizzare le complesse strumentazioni di cui esse si avvalgono, dall’altro permette di trasferire all’Industria un patrimonio di competenze che rende le nostre imprese più innovative nel mercato mondiale.</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146713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291" y="5914821"/>
            <a:ext cx="897445" cy="860051"/>
          </a:xfrm>
          <a:prstGeom prst="rect">
            <a:avLst/>
          </a:prstGeom>
          <a:noFill/>
          <a:ln>
            <a:noFill/>
          </a:ln>
          <a:extLst/>
        </p:spPr>
      </p:pic>
      <p:pic>
        <p:nvPicPr>
          <p:cNvPr id="6" name="Immagine 5" descr="cervelli.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52991" y="6062100"/>
            <a:ext cx="692289" cy="692289"/>
          </a:xfrm>
          <a:prstGeom prst="rect">
            <a:avLst/>
          </a:prstGeom>
        </p:spPr>
      </p:pic>
      <p:pic>
        <p:nvPicPr>
          <p:cNvPr id="8" name="Immagine 7" descr="CNS1.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195619" y="6036808"/>
            <a:ext cx="702322" cy="702322"/>
          </a:xfrm>
          <a:prstGeom prst="rect">
            <a:avLst/>
          </a:prstGeom>
        </p:spPr>
      </p:pic>
      <p:pic>
        <p:nvPicPr>
          <p:cNvPr id="9" name="Immagine 8" descr="CNS2.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414474" y="6036600"/>
            <a:ext cx="692289" cy="692289"/>
          </a:xfrm>
          <a:prstGeom prst="rect">
            <a:avLst/>
          </a:prstGeom>
        </p:spPr>
      </p:pic>
      <p:pic>
        <p:nvPicPr>
          <p:cNvPr id="10" name="Immagine 9" descr="CNS3.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688794" y="6057083"/>
            <a:ext cx="692289" cy="692289"/>
          </a:xfrm>
          <a:prstGeom prst="rect">
            <a:avLst/>
          </a:prstGeom>
        </p:spPr>
      </p:pic>
      <p:pic>
        <p:nvPicPr>
          <p:cNvPr id="11" name="Immagine 10" descr="cns4.jp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944375" y="6057083"/>
            <a:ext cx="697306" cy="697306"/>
          </a:xfrm>
          <a:prstGeom prst="rect">
            <a:avLst/>
          </a:prstGeom>
        </p:spPr>
      </p:pic>
      <p:sp>
        <p:nvSpPr>
          <p:cNvPr id="12" name="CasellaDiTesto 11"/>
          <p:cNvSpPr txBox="1"/>
          <p:nvPr/>
        </p:nvSpPr>
        <p:spPr>
          <a:xfrm>
            <a:off x="0" y="262574"/>
            <a:ext cx="9315755" cy="1200329"/>
          </a:xfrm>
          <a:prstGeom prst="rect">
            <a:avLst/>
          </a:prstGeom>
          <a:noFill/>
        </p:spPr>
        <p:txBody>
          <a:bodyPr wrap="none" rtlCol="0">
            <a:spAutoFit/>
          </a:bodyPr>
          <a:lstStyle/>
          <a:p>
            <a:r>
              <a:rPr lang="it-IT" sz="3600" dirty="0" smtClean="0">
                <a:solidFill>
                  <a:srgbClr val="000000"/>
                </a:solidFill>
                <a:latin typeface="Arial" pitchFamily="34" charset="0"/>
                <a:cs typeface="Arial" pitchFamily="34" charset="0"/>
              </a:rPr>
              <a:t>LA COLLABORAZIONE CON L’INDUSTRIA:</a:t>
            </a:r>
          </a:p>
          <a:p>
            <a:r>
              <a:rPr lang="it-IT" sz="3600" dirty="0" smtClean="0">
                <a:solidFill>
                  <a:srgbClr val="000000"/>
                </a:solidFill>
                <a:latin typeface="Arial" pitchFamily="34" charset="0"/>
                <a:cs typeface="Arial" pitchFamily="34" charset="0"/>
              </a:rPr>
              <a:t>Dimensioni e caratteristiche</a:t>
            </a:r>
            <a:endParaRPr lang="it-IT" sz="3600" dirty="0">
              <a:solidFill>
                <a:srgbClr val="000000"/>
              </a:solidFill>
              <a:latin typeface="Arial" pitchFamily="34" charset="0"/>
              <a:cs typeface="Arial" pitchFamily="34" charset="0"/>
            </a:endParaRPr>
          </a:p>
        </p:txBody>
      </p:sp>
      <p:sp>
        <p:nvSpPr>
          <p:cNvPr id="13" name="CasellaDiTesto 12"/>
          <p:cNvSpPr txBox="1"/>
          <p:nvPr/>
        </p:nvSpPr>
        <p:spPr>
          <a:xfrm>
            <a:off x="0" y="1617785"/>
            <a:ext cx="9144000" cy="3046988"/>
          </a:xfrm>
          <a:prstGeom prst="rect">
            <a:avLst/>
          </a:prstGeom>
          <a:solidFill>
            <a:srgbClr val="17375E"/>
          </a:solidFill>
          <a:ln>
            <a:solidFill>
              <a:srgbClr val="17375E"/>
            </a:solidFill>
          </a:ln>
        </p:spPr>
        <p:txBody>
          <a:bodyPr wrap="square" rtlCol="0">
            <a:spAutoFit/>
          </a:bodyPr>
          <a:lstStyle/>
          <a:p>
            <a:pPr marL="352425" indent="-352425">
              <a:buFont typeface="Wingdings" pitchFamily="2" charset="2"/>
              <a:buChar char="§"/>
              <a:defRPr/>
            </a:pPr>
            <a:r>
              <a:rPr lang="it-IT" sz="2400" b="1" dirty="0" smtClean="0">
                <a:solidFill>
                  <a:schemeClr val="bg1"/>
                </a:solidFill>
                <a:latin typeface="Arial" pitchFamily="34" charset="0"/>
                <a:cs typeface="Arial" pitchFamily="34" charset="0"/>
              </a:rPr>
              <a:t>INDAGINE SULLE IMPRESE</a:t>
            </a:r>
            <a:r>
              <a:rPr lang="it-IT" sz="2400" dirty="0" smtClean="0">
                <a:solidFill>
                  <a:schemeClr val="bg1"/>
                </a:solidFill>
                <a:latin typeface="Arial" pitchFamily="34" charset="0"/>
                <a:cs typeface="Arial" pitchFamily="34" charset="0"/>
              </a:rPr>
              <a:t> CHE HANNO AVUTO  RAPPORTI </a:t>
            </a:r>
            <a:r>
              <a:rPr lang="it-IT" sz="2400" dirty="0" err="1" smtClean="0">
                <a:solidFill>
                  <a:schemeClr val="bg1"/>
                </a:solidFill>
                <a:latin typeface="Arial" pitchFamily="34" charset="0"/>
                <a:cs typeface="Arial" pitchFamily="34" charset="0"/>
              </a:rPr>
              <a:t>DI</a:t>
            </a:r>
            <a:r>
              <a:rPr lang="it-IT" sz="2400" dirty="0" smtClean="0">
                <a:solidFill>
                  <a:schemeClr val="bg1"/>
                </a:solidFill>
                <a:latin typeface="Arial" pitchFamily="34" charset="0"/>
                <a:cs typeface="Arial" pitchFamily="34" charset="0"/>
              </a:rPr>
              <a:t> DIVERSO TIPO CON NOI (FORNITURE, COMMESSE, SVILUPPO)  DIVISE PER AREA GEOGRAFICA (NORD, CENTRO, SUD E ISOLE).</a:t>
            </a:r>
          </a:p>
          <a:p>
            <a:pPr marL="352425" indent="-352425">
              <a:buFont typeface="Wingdings" pitchFamily="2" charset="2"/>
              <a:buChar char="§"/>
              <a:defRPr/>
            </a:pPr>
            <a:endParaRPr lang="it-IT" sz="2400" dirty="0" smtClean="0">
              <a:solidFill>
                <a:schemeClr val="bg1"/>
              </a:solidFill>
              <a:latin typeface="Arial" pitchFamily="34" charset="0"/>
              <a:cs typeface="Arial" pitchFamily="34" charset="0"/>
            </a:endParaRPr>
          </a:p>
          <a:p>
            <a:pPr marL="352425" indent="-352425">
              <a:buFont typeface="Wingdings" pitchFamily="2" charset="2"/>
              <a:buChar char="§"/>
              <a:defRPr/>
            </a:pPr>
            <a:r>
              <a:rPr lang="it-IT" sz="2400" b="1" dirty="0" smtClean="0">
                <a:solidFill>
                  <a:schemeClr val="bg1"/>
                </a:solidFill>
                <a:latin typeface="Arial" pitchFamily="34" charset="0"/>
                <a:cs typeface="Arial" pitchFamily="34" charset="0"/>
              </a:rPr>
              <a:t>VALUTAZIONE DELL' IMPATTO SOCIO-ECONOMICO E OCCUPAZIONALE</a:t>
            </a:r>
            <a:r>
              <a:rPr lang="it-IT" sz="2400" dirty="0" smtClean="0">
                <a:solidFill>
                  <a:schemeClr val="bg1"/>
                </a:solidFill>
                <a:latin typeface="Arial" pitchFamily="34" charset="0"/>
                <a:cs typeface="Arial" pitchFamily="34" charset="0"/>
              </a:rPr>
              <a:t> </a:t>
            </a:r>
            <a:r>
              <a:rPr lang="it-IT" sz="2400" dirty="0" err="1" smtClean="0">
                <a:solidFill>
                  <a:schemeClr val="bg1"/>
                </a:solidFill>
                <a:latin typeface="Arial" pitchFamily="34" charset="0"/>
                <a:cs typeface="Arial" pitchFamily="34" charset="0"/>
              </a:rPr>
              <a:t>DI</a:t>
            </a:r>
            <a:r>
              <a:rPr lang="it-IT" sz="2400" dirty="0" smtClean="0">
                <a:solidFill>
                  <a:schemeClr val="bg1"/>
                </a:solidFill>
                <a:latin typeface="Arial" pitchFamily="34" charset="0"/>
                <a:cs typeface="Arial" pitchFamily="34" charset="0"/>
              </a:rPr>
              <a:t> QUESTE INTERAZIONI CON L'INDUSTRIA ITALIANA.</a:t>
            </a:r>
          </a:p>
        </p:txBody>
      </p:sp>
    </p:spTree>
    <p:extLst>
      <p:ext uri="{BB962C8B-B14F-4D97-AF65-F5344CB8AC3E}">
        <p14:creationId xmlns:p14="http://schemas.microsoft.com/office/powerpoint/2010/main" xmlns="" val="146713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291" y="5914821"/>
            <a:ext cx="897445" cy="860051"/>
          </a:xfrm>
          <a:prstGeom prst="rect">
            <a:avLst/>
          </a:prstGeom>
          <a:noFill/>
          <a:ln>
            <a:noFill/>
          </a:ln>
          <a:extLst/>
        </p:spPr>
      </p:pic>
      <p:pic>
        <p:nvPicPr>
          <p:cNvPr id="6" name="Immagine 5" descr="cervelli.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52991" y="6062100"/>
            <a:ext cx="692289" cy="692289"/>
          </a:xfrm>
          <a:prstGeom prst="rect">
            <a:avLst/>
          </a:prstGeom>
        </p:spPr>
      </p:pic>
      <p:pic>
        <p:nvPicPr>
          <p:cNvPr id="8" name="Immagine 7" descr="CNS1.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195619" y="6036808"/>
            <a:ext cx="702322" cy="702322"/>
          </a:xfrm>
          <a:prstGeom prst="rect">
            <a:avLst/>
          </a:prstGeom>
        </p:spPr>
      </p:pic>
      <p:pic>
        <p:nvPicPr>
          <p:cNvPr id="9" name="Immagine 8" descr="CNS2.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414474" y="6036600"/>
            <a:ext cx="692289" cy="692289"/>
          </a:xfrm>
          <a:prstGeom prst="rect">
            <a:avLst/>
          </a:prstGeom>
        </p:spPr>
      </p:pic>
      <p:pic>
        <p:nvPicPr>
          <p:cNvPr id="10" name="Immagine 9" descr="CNS3.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688794" y="6057083"/>
            <a:ext cx="692289" cy="692289"/>
          </a:xfrm>
          <a:prstGeom prst="rect">
            <a:avLst/>
          </a:prstGeom>
        </p:spPr>
      </p:pic>
      <p:pic>
        <p:nvPicPr>
          <p:cNvPr id="11" name="Immagine 10" descr="cns4.jp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944375" y="6057083"/>
            <a:ext cx="697306" cy="697306"/>
          </a:xfrm>
          <a:prstGeom prst="rect">
            <a:avLst/>
          </a:prstGeom>
        </p:spPr>
      </p:pic>
      <p:sp>
        <p:nvSpPr>
          <p:cNvPr id="12" name="CasellaDiTesto 11"/>
          <p:cNvSpPr txBox="1"/>
          <p:nvPr/>
        </p:nvSpPr>
        <p:spPr>
          <a:xfrm>
            <a:off x="55208" y="262574"/>
            <a:ext cx="6263253" cy="646331"/>
          </a:xfrm>
          <a:prstGeom prst="rect">
            <a:avLst/>
          </a:prstGeom>
          <a:noFill/>
        </p:spPr>
        <p:txBody>
          <a:bodyPr wrap="none" rtlCol="0">
            <a:spAutoFit/>
          </a:bodyPr>
          <a:lstStyle/>
          <a:p>
            <a:r>
              <a:rPr lang="it-IT" sz="3600" dirty="0" smtClean="0">
                <a:solidFill>
                  <a:srgbClr val="000000"/>
                </a:solidFill>
                <a:latin typeface="Arial" pitchFamily="34" charset="0"/>
                <a:cs typeface="Arial" pitchFamily="34" charset="0"/>
              </a:rPr>
              <a:t>MODELLO </a:t>
            </a:r>
            <a:r>
              <a:rPr lang="it-IT" sz="3600" dirty="0" err="1" smtClean="0">
                <a:solidFill>
                  <a:srgbClr val="000000"/>
                </a:solidFill>
                <a:latin typeface="Arial" pitchFamily="34" charset="0"/>
                <a:cs typeface="Arial" pitchFamily="34" charset="0"/>
              </a:rPr>
              <a:t>DI</a:t>
            </a:r>
            <a:r>
              <a:rPr lang="it-IT" sz="3600" dirty="0" smtClean="0">
                <a:solidFill>
                  <a:srgbClr val="000000"/>
                </a:solidFill>
                <a:latin typeface="Arial" pitchFamily="34" charset="0"/>
                <a:cs typeface="Arial" pitchFamily="34" charset="0"/>
              </a:rPr>
              <a:t> INTERAZIONE</a:t>
            </a:r>
            <a:endParaRPr lang="it-IT" sz="3600" dirty="0">
              <a:solidFill>
                <a:srgbClr val="000000"/>
              </a:solidFill>
              <a:latin typeface="Arial" pitchFamily="34" charset="0"/>
              <a:cs typeface="Arial" pitchFamily="34" charset="0"/>
            </a:endParaRPr>
          </a:p>
        </p:txBody>
      </p:sp>
      <p:sp>
        <p:nvSpPr>
          <p:cNvPr id="13" name="CasellaDiTesto 12"/>
          <p:cNvSpPr txBox="1"/>
          <p:nvPr/>
        </p:nvSpPr>
        <p:spPr>
          <a:xfrm>
            <a:off x="0" y="1021174"/>
            <a:ext cx="9144000" cy="4893647"/>
          </a:xfrm>
          <a:prstGeom prst="rect">
            <a:avLst/>
          </a:prstGeom>
          <a:solidFill>
            <a:srgbClr val="17375E"/>
          </a:solidFill>
          <a:ln>
            <a:solidFill>
              <a:srgbClr val="17375E"/>
            </a:solidFill>
          </a:ln>
        </p:spPr>
        <p:txBody>
          <a:bodyPr wrap="square" rtlCol="0">
            <a:spAutoFit/>
          </a:bodyPr>
          <a:lstStyle/>
          <a:p>
            <a:pPr marL="457200" indent="-457200">
              <a:buFont typeface="+mj-lt"/>
              <a:buAutoNum type="arabicPeriod"/>
              <a:defRPr/>
            </a:pPr>
            <a:r>
              <a:rPr lang="it-IT" sz="2400" b="1" dirty="0" smtClean="0">
                <a:solidFill>
                  <a:schemeClr val="bg1"/>
                </a:solidFill>
                <a:latin typeface="Arial" pitchFamily="34" charset="0"/>
                <a:cs typeface="Arial" pitchFamily="34" charset="0"/>
              </a:rPr>
              <a:t>ACQUISIZIONE </a:t>
            </a:r>
            <a:r>
              <a:rPr lang="it-IT" sz="2400" b="1" dirty="0" err="1" smtClean="0">
                <a:solidFill>
                  <a:schemeClr val="bg1"/>
                </a:solidFill>
                <a:latin typeface="Arial" pitchFamily="34" charset="0"/>
                <a:cs typeface="Arial" pitchFamily="34" charset="0"/>
              </a:rPr>
              <a:t>DI</a:t>
            </a:r>
            <a:r>
              <a:rPr lang="it-IT" sz="2400" b="1" dirty="0" smtClean="0">
                <a:solidFill>
                  <a:schemeClr val="bg1"/>
                </a:solidFill>
                <a:latin typeface="Arial" pitchFamily="34" charset="0"/>
                <a:cs typeface="Arial" pitchFamily="34" charset="0"/>
              </a:rPr>
              <a:t> UN BENE O UN SERVIZIO DISPONIBILE IN CATALOGO:</a:t>
            </a:r>
          </a:p>
          <a:p>
            <a:pPr lvl="2" indent="-457200">
              <a:buFont typeface="Arial"/>
              <a:buChar char="•"/>
              <a:defRPr/>
            </a:pPr>
            <a:r>
              <a:rPr lang="it-IT" sz="2400" dirty="0" smtClean="0">
                <a:solidFill>
                  <a:schemeClr val="bg1"/>
                </a:solidFill>
                <a:latin typeface="Arial" pitchFamily="34" charset="0"/>
                <a:cs typeface="Arial" pitchFamily="34" charset="0"/>
              </a:rPr>
              <a:t>privo di un qualche contenuto di alta tecnologia </a:t>
            </a:r>
            <a:r>
              <a:rPr lang="it-IT" sz="2400" i="1" dirty="0" smtClean="0">
                <a:solidFill>
                  <a:schemeClr val="bg1"/>
                </a:solidFill>
                <a:latin typeface="Arial" pitchFamily="34" charset="0"/>
                <a:cs typeface="Arial" pitchFamily="34" charset="0"/>
              </a:rPr>
              <a:t>(fornitura low </a:t>
            </a:r>
            <a:r>
              <a:rPr lang="it-IT" sz="2400" i="1" dirty="0" err="1" smtClean="0">
                <a:solidFill>
                  <a:schemeClr val="bg1"/>
                </a:solidFill>
                <a:latin typeface="Arial" pitchFamily="34" charset="0"/>
                <a:cs typeface="Arial" pitchFamily="34" charset="0"/>
              </a:rPr>
              <a:t>tech</a:t>
            </a:r>
            <a:r>
              <a:rPr lang="it-IT" sz="2400" i="1" dirty="0" smtClean="0">
                <a:solidFill>
                  <a:schemeClr val="bg1"/>
                </a:solidFill>
                <a:latin typeface="Arial" pitchFamily="34" charset="0"/>
                <a:cs typeface="Arial" pitchFamily="34" charset="0"/>
              </a:rPr>
              <a:t>)</a:t>
            </a:r>
            <a:r>
              <a:rPr lang="it-IT" sz="2400" dirty="0" smtClean="0">
                <a:solidFill>
                  <a:schemeClr val="bg1"/>
                </a:solidFill>
                <a:latin typeface="Arial" pitchFamily="34" charset="0"/>
                <a:cs typeface="Arial" pitchFamily="34" charset="0"/>
              </a:rPr>
              <a:t>; </a:t>
            </a:r>
            <a:endParaRPr lang="en-US" sz="2400" dirty="0" smtClean="0">
              <a:solidFill>
                <a:schemeClr val="bg1"/>
              </a:solidFill>
              <a:latin typeface="Arial" pitchFamily="34" charset="0"/>
              <a:cs typeface="Arial" pitchFamily="34" charset="0"/>
            </a:endParaRPr>
          </a:p>
          <a:p>
            <a:pPr lvl="2" indent="-457200">
              <a:buFont typeface="Arial"/>
              <a:buChar char="•"/>
              <a:defRPr/>
            </a:pPr>
            <a:r>
              <a:rPr lang="it-IT" sz="2400" dirty="0" smtClean="0">
                <a:solidFill>
                  <a:schemeClr val="bg1"/>
                </a:solidFill>
                <a:latin typeface="Arial" pitchFamily="34" charset="0"/>
                <a:cs typeface="Arial" pitchFamily="34" charset="0"/>
              </a:rPr>
              <a:t>caratterizzati da contenuto di alta tecnologia </a:t>
            </a:r>
            <a:r>
              <a:rPr lang="it-IT" sz="2400" i="1" dirty="0" smtClean="0">
                <a:solidFill>
                  <a:schemeClr val="bg1"/>
                </a:solidFill>
                <a:latin typeface="Arial" pitchFamily="34" charset="0"/>
                <a:cs typeface="Arial" pitchFamily="34" charset="0"/>
              </a:rPr>
              <a:t>(fornitura high </a:t>
            </a:r>
            <a:r>
              <a:rPr lang="it-IT" sz="2400" i="1" dirty="0" err="1" smtClean="0">
                <a:solidFill>
                  <a:schemeClr val="bg1"/>
                </a:solidFill>
                <a:latin typeface="Arial" pitchFamily="34" charset="0"/>
                <a:cs typeface="Arial" pitchFamily="34" charset="0"/>
              </a:rPr>
              <a:t>tech</a:t>
            </a:r>
            <a:r>
              <a:rPr lang="it-IT" sz="2400" i="1" dirty="0" smtClean="0">
                <a:solidFill>
                  <a:schemeClr val="bg1"/>
                </a:solidFill>
                <a:latin typeface="Arial" pitchFamily="34" charset="0"/>
                <a:cs typeface="Arial" pitchFamily="34" charset="0"/>
              </a:rPr>
              <a:t>)</a:t>
            </a:r>
            <a:r>
              <a:rPr lang="it-IT" sz="2400" dirty="0" smtClean="0">
                <a:solidFill>
                  <a:schemeClr val="bg1"/>
                </a:solidFill>
                <a:latin typeface="Arial" pitchFamily="34" charset="0"/>
                <a:cs typeface="Arial" pitchFamily="34" charset="0"/>
              </a:rPr>
              <a:t>;</a:t>
            </a:r>
            <a:r>
              <a:rPr lang="it-IT" sz="2400" b="1" dirty="0" smtClean="0">
                <a:solidFill>
                  <a:schemeClr val="bg1"/>
                </a:solidFill>
                <a:latin typeface="Arial" pitchFamily="34" charset="0"/>
                <a:cs typeface="Arial" pitchFamily="34" charset="0"/>
              </a:rPr>
              <a:t> </a:t>
            </a:r>
            <a:endParaRPr lang="it-IT" sz="2400" dirty="0" smtClean="0">
              <a:solidFill>
                <a:schemeClr val="bg1"/>
              </a:solidFill>
              <a:latin typeface="Arial" pitchFamily="34" charset="0"/>
              <a:cs typeface="Arial" pitchFamily="34" charset="0"/>
            </a:endParaRPr>
          </a:p>
          <a:p>
            <a:pPr marL="457200" indent="-457200">
              <a:buFont typeface="+mj-lt"/>
              <a:buAutoNum type="arabicPeriod"/>
              <a:defRPr/>
            </a:pPr>
            <a:r>
              <a:rPr lang="it-IT" sz="2400" b="1" dirty="0" smtClean="0">
                <a:solidFill>
                  <a:schemeClr val="bg1"/>
                </a:solidFill>
                <a:latin typeface="Arial" pitchFamily="34" charset="0"/>
                <a:cs typeface="Arial" pitchFamily="34" charset="0"/>
              </a:rPr>
              <a:t>RICHIESTA </a:t>
            </a:r>
            <a:r>
              <a:rPr lang="it-IT" sz="2400" b="1" dirty="0" err="1" smtClean="0">
                <a:solidFill>
                  <a:schemeClr val="bg1"/>
                </a:solidFill>
                <a:latin typeface="Arial" pitchFamily="34" charset="0"/>
                <a:cs typeface="Arial" pitchFamily="34" charset="0"/>
              </a:rPr>
              <a:t>DI</a:t>
            </a:r>
            <a:r>
              <a:rPr lang="it-IT" sz="2400" b="1" dirty="0" smtClean="0">
                <a:solidFill>
                  <a:schemeClr val="bg1"/>
                </a:solidFill>
                <a:latin typeface="Arial" pitchFamily="34" charset="0"/>
                <a:cs typeface="Arial" pitchFamily="34" charset="0"/>
              </a:rPr>
              <a:t> UN PRODOTTO INNOVATIVO:</a:t>
            </a:r>
          </a:p>
          <a:p>
            <a:pPr lvl="2" indent="-457200">
              <a:buFont typeface="Arial" pitchFamily="34" charset="0"/>
              <a:buChar char="•"/>
              <a:defRPr/>
            </a:pPr>
            <a:r>
              <a:rPr lang="it-IT" sz="2400" dirty="0" smtClean="0">
                <a:solidFill>
                  <a:schemeClr val="bg1"/>
                </a:solidFill>
                <a:latin typeface="Arial" pitchFamily="34" charset="0"/>
                <a:cs typeface="Arial" pitchFamily="34" charset="0"/>
              </a:rPr>
              <a:t>l’azienda progetta ed esegue il progetto che costituisce una applicazione </a:t>
            </a:r>
            <a:r>
              <a:rPr lang="it-IT" sz="2400" i="1" dirty="0" smtClean="0">
                <a:solidFill>
                  <a:schemeClr val="bg1"/>
                </a:solidFill>
                <a:latin typeface="Arial" pitchFamily="34" charset="0"/>
                <a:cs typeface="Arial" pitchFamily="34" charset="0"/>
              </a:rPr>
              <a:t>innovativa</a:t>
            </a:r>
            <a:r>
              <a:rPr lang="it-IT" sz="2400" dirty="0" smtClean="0">
                <a:solidFill>
                  <a:schemeClr val="bg1"/>
                </a:solidFill>
                <a:latin typeface="Arial" pitchFamily="34" charset="0"/>
                <a:cs typeface="Arial" pitchFamily="34" charset="0"/>
              </a:rPr>
              <a:t> del </a:t>
            </a:r>
            <a:r>
              <a:rPr lang="it-IT" sz="2400" i="1" dirty="0" err="1" smtClean="0">
                <a:solidFill>
                  <a:schemeClr val="bg1"/>
                </a:solidFill>
                <a:latin typeface="Arial" pitchFamily="34" charset="0"/>
                <a:cs typeface="Arial" pitchFamily="34" charset="0"/>
              </a:rPr>
              <a:t>Know</a:t>
            </a:r>
            <a:r>
              <a:rPr lang="it-IT" sz="2400" i="1" dirty="0" smtClean="0">
                <a:solidFill>
                  <a:schemeClr val="bg1"/>
                </a:solidFill>
                <a:latin typeface="Arial" pitchFamily="34" charset="0"/>
                <a:cs typeface="Arial" pitchFamily="34" charset="0"/>
              </a:rPr>
              <a:t> </a:t>
            </a:r>
            <a:r>
              <a:rPr lang="it-IT" sz="2400" i="1" dirty="0" err="1" smtClean="0">
                <a:solidFill>
                  <a:schemeClr val="bg1"/>
                </a:solidFill>
                <a:latin typeface="Arial" pitchFamily="34" charset="0"/>
                <a:cs typeface="Arial" pitchFamily="34" charset="0"/>
              </a:rPr>
              <a:t>How</a:t>
            </a:r>
            <a:r>
              <a:rPr lang="it-IT" sz="2400" dirty="0" smtClean="0">
                <a:solidFill>
                  <a:schemeClr val="bg1"/>
                </a:solidFill>
                <a:latin typeface="Arial" pitchFamily="34" charset="0"/>
                <a:cs typeface="Arial" pitchFamily="34" charset="0"/>
              </a:rPr>
              <a:t> dell’azienda stessa</a:t>
            </a:r>
            <a:r>
              <a:rPr lang="it-IT" sz="2400" i="1" dirty="0" smtClean="0">
                <a:solidFill>
                  <a:schemeClr val="bg1"/>
                </a:solidFill>
                <a:latin typeface="Arial" pitchFamily="34" charset="0"/>
                <a:cs typeface="Arial" pitchFamily="34" charset="0"/>
              </a:rPr>
              <a:t> (commessa</a:t>
            </a:r>
            <a:r>
              <a:rPr lang="it-IT" sz="2400" dirty="0" smtClean="0">
                <a:solidFill>
                  <a:schemeClr val="bg1"/>
                </a:solidFill>
                <a:latin typeface="Arial" pitchFamily="34" charset="0"/>
                <a:cs typeface="Arial" pitchFamily="34" charset="0"/>
              </a:rPr>
              <a:t>); </a:t>
            </a:r>
          </a:p>
          <a:p>
            <a:pPr lvl="2" indent="-457200">
              <a:buFont typeface="Arial" pitchFamily="34" charset="0"/>
              <a:buChar char="•"/>
              <a:defRPr/>
            </a:pPr>
            <a:r>
              <a:rPr lang="it-IT" sz="2400" dirty="0" smtClean="0">
                <a:solidFill>
                  <a:schemeClr val="bg1"/>
                </a:solidFill>
                <a:latin typeface="Arial" pitchFamily="34" charset="0"/>
                <a:cs typeface="Arial" pitchFamily="34" charset="0"/>
              </a:rPr>
              <a:t>la fase di ricerca e sviluppo (</a:t>
            </a:r>
            <a:r>
              <a:rPr lang="it-IT" sz="2400" dirty="0" err="1" smtClean="0">
                <a:solidFill>
                  <a:schemeClr val="bg1"/>
                </a:solidFill>
                <a:latin typeface="Arial" pitchFamily="34" charset="0"/>
                <a:cs typeface="Arial" pitchFamily="34" charset="0"/>
              </a:rPr>
              <a:t>R&amp;D</a:t>
            </a:r>
            <a:r>
              <a:rPr lang="it-IT" sz="2400" dirty="0" smtClean="0">
                <a:solidFill>
                  <a:schemeClr val="bg1"/>
                </a:solidFill>
                <a:latin typeface="Arial" pitchFamily="34" charset="0"/>
                <a:cs typeface="Arial" pitchFamily="34" charset="0"/>
              </a:rPr>
              <a:t>) viene svolta in collaborazione con l’INFN, mentre l’azienda e’ responsabile delle fasi produttive </a:t>
            </a:r>
            <a:r>
              <a:rPr lang="it-IT" sz="2400" i="1" dirty="0" smtClean="0">
                <a:solidFill>
                  <a:schemeClr val="bg1"/>
                </a:solidFill>
                <a:latin typeface="Arial" pitchFamily="34" charset="0"/>
                <a:cs typeface="Arial" pitchFamily="34" charset="0"/>
              </a:rPr>
              <a:t>(sviluppo).</a:t>
            </a:r>
            <a:r>
              <a:rPr lang="it-IT" sz="2400" dirty="0" smtClean="0">
                <a:solidFill>
                  <a:schemeClr val="bg1"/>
                </a:solidFill>
                <a:latin typeface="Arial" pitchFamily="34" charset="0"/>
                <a:cs typeface="Arial" pitchFamily="34" charset="0"/>
              </a:rPr>
              <a:t>	</a:t>
            </a:r>
          </a:p>
        </p:txBody>
      </p:sp>
    </p:spTree>
    <p:extLst>
      <p:ext uri="{BB962C8B-B14F-4D97-AF65-F5344CB8AC3E}">
        <p14:creationId xmlns:p14="http://schemas.microsoft.com/office/powerpoint/2010/main" xmlns="" val="146713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291" y="5914821"/>
            <a:ext cx="897445" cy="860051"/>
          </a:xfrm>
          <a:prstGeom prst="rect">
            <a:avLst/>
          </a:prstGeom>
          <a:noFill/>
          <a:ln>
            <a:noFill/>
          </a:ln>
          <a:extLst/>
        </p:spPr>
      </p:pic>
      <p:pic>
        <p:nvPicPr>
          <p:cNvPr id="6" name="Immagine 5" descr="cervelli.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52991" y="6062100"/>
            <a:ext cx="692289" cy="692289"/>
          </a:xfrm>
          <a:prstGeom prst="rect">
            <a:avLst/>
          </a:prstGeom>
        </p:spPr>
      </p:pic>
      <p:pic>
        <p:nvPicPr>
          <p:cNvPr id="8" name="Immagine 7" descr="CNS1.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195619" y="6036808"/>
            <a:ext cx="702322" cy="702322"/>
          </a:xfrm>
          <a:prstGeom prst="rect">
            <a:avLst/>
          </a:prstGeom>
        </p:spPr>
      </p:pic>
      <p:pic>
        <p:nvPicPr>
          <p:cNvPr id="9" name="Immagine 8" descr="CNS2.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414474" y="6036600"/>
            <a:ext cx="692289" cy="692289"/>
          </a:xfrm>
          <a:prstGeom prst="rect">
            <a:avLst/>
          </a:prstGeom>
        </p:spPr>
      </p:pic>
      <p:pic>
        <p:nvPicPr>
          <p:cNvPr id="10" name="Immagine 9" descr="CNS3.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688794" y="6057083"/>
            <a:ext cx="692289" cy="692289"/>
          </a:xfrm>
          <a:prstGeom prst="rect">
            <a:avLst/>
          </a:prstGeom>
        </p:spPr>
      </p:pic>
      <p:pic>
        <p:nvPicPr>
          <p:cNvPr id="11" name="Immagine 10" descr="cns4.jp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944375" y="6057083"/>
            <a:ext cx="697306" cy="697306"/>
          </a:xfrm>
          <a:prstGeom prst="rect">
            <a:avLst/>
          </a:prstGeom>
        </p:spPr>
      </p:pic>
      <p:sp>
        <p:nvSpPr>
          <p:cNvPr id="12" name="CasellaDiTesto 11"/>
          <p:cNvSpPr txBox="1"/>
          <p:nvPr/>
        </p:nvSpPr>
        <p:spPr>
          <a:xfrm>
            <a:off x="55208" y="262574"/>
            <a:ext cx="7186967" cy="646331"/>
          </a:xfrm>
          <a:prstGeom prst="rect">
            <a:avLst/>
          </a:prstGeom>
          <a:noFill/>
        </p:spPr>
        <p:txBody>
          <a:bodyPr wrap="none" rtlCol="0">
            <a:spAutoFit/>
          </a:bodyPr>
          <a:lstStyle/>
          <a:p>
            <a:r>
              <a:rPr lang="it-IT" sz="3600" dirty="0" smtClean="0">
                <a:latin typeface="Arial" pitchFamily="34" charset="0"/>
                <a:ea typeface="MS PGothic" charset="0"/>
                <a:cs typeface="Arial" pitchFamily="34" charset="0"/>
              </a:rPr>
              <a:t>COSA EMERGE DALL’INDAGINE</a:t>
            </a:r>
            <a:endParaRPr lang="it-IT" sz="3600" dirty="0">
              <a:latin typeface="Arial" pitchFamily="34" charset="0"/>
              <a:cs typeface="Arial" pitchFamily="34" charset="0"/>
            </a:endParaRPr>
          </a:p>
        </p:txBody>
      </p:sp>
      <p:sp>
        <p:nvSpPr>
          <p:cNvPr id="13" name="CasellaDiTesto 12"/>
          <p:cNvSpPr txBox="1"/>
          <p:nvPr/>
        </p:nvSpPr>
        <p:spPr>
          <a:xfrm>
            <a:off x="0" y="1051145"/>
            <a:ext cx="9144000" cy="4524315"/>
          </a:xfrm>
          <a:prstGeom prst="rect">
            <a:avLst/>
          </a:prstGeom>
          <a:solidFill>
            <a:srgbClr val="17375E"/>
          </a:solidFill>
          <a:ln>
            <a:solidFill>
              <a:srgbClr val="17375E"/>
            </a:solidFill>
          </a:ln>
        </p:spPr>
        <p:txBody>
          <a:bodyPr wrap="square" numCol="1" rtlCol="0">
            <a:spAutoFit/>
          </a:bodyPr>
          <a:lstStyle/>
          <a:p>
            <a:pPr marL="800100" lvl="1" indent="-342900">
              <a:buFont typeface="Arial"/>
              <a:buChar char="•"/>
              <a:tabLst>
                <a:tab pos="711200" algn="ctr"/>
                <a:tab pos="1968500" algn="ctr"/>
                <a:tab pos="3238500" algn="ctr"/>
                <a:tab pos="4495800" algn="ctr"/>
              </a:tabLst>
              <a:defRPr/>
            </a:pPr>
            <a:r>
              <a:rPr lang="it-IT" sz="3200" dirty="0" smtClean="0">
                <a:solidFill>
                  <a:schemeClr val="bg1"/>
                </a:solidFill>
                <a:latin typeface="Arial" pitchFamily="34" charset="0"/>
                <a:ea typeface="ＭＳ Ｐゴシック" charset="0"/>
                <a:cs typeface="Arial" pitchFamily="34" charset="0"/>
              </a:rPr>
              <a:t>Forte impatto territoriale.</a:t>
            </a:r>
            <a:endParaRPr lang="en-US" sz="3200" dirty="0" smtClean="0">
              <a:solidFill>
                <a:schemeClr val="bg1"/>
              </a:solidFill>
              <a:latin typeface="Arial" pitchFamily="34" charset="0"/>
              <a:ea typeface="ＭＳ Ｐゴシック" charset="0"/>
              <a:cs typeface="Arial" pitchFamily="34" charset="0"/>
            </a:endParaRPr>
          </a:p>
          <a:p>
            <a:pPr marL="800100" lvl="1" indent="-342900">
              <a:buFont typeface="Arial"/>
              <a:buChar char="•"/>
              <a:tabLst>
                <a:tab pos="711200" algn="ctr"/>
                <a:tab pos="1968500" algn="ctr"/>
                <a:tab pos="3238500" algn="ctr"/>
                <a:tab pos="4495800" algn="ctr"/>
              </a:tabLst>
              <a:defRPr/>
            </a:pPr>
            <a:r>
              <a:rPr lang="it-IT" sz="3200" dirty="0" smtClean="0">
                <a:solidFill>
                  <a:schemeClr val="bg1"/>
                </a:solidFill>
                <a:latin typeface="Arial" pitchFamily="34" charset="0"/>
                <a:ea typeface="ＭＳ Ｐゴシック" charset="0"/>
                <a:cs typeface="Arial" pitchFamily="34" charset="0"/>
              </a:rPr>
              <a:t>Interazione </a:t>
            </a:r>
            <a:r>
              <a:rPr lang="it-IT" sz="3200" dirty="0" smtClean="0">
                <a:solidFill>
                  <a:schemeClr val="bg1"/>
                </a:solidFill>
                <a:latin typeface="Arial" pitchFamily="34" charset="0"/>
                <a:ea typeface="ＭＳ Ｐゴシック" charset="0"/>
                <a:cs typeface="Arial" pitchFamily="34" charset="0"/>
              </a:rPr>
              <a:t>incisiva verso PMI</a:t>
            </a:r>
            <a:endParaRPr lang="en-US" sz="3200" dirty="0" smtClean="0">
              <a:solidFill>
                <a:schemeClr val="bg1"/>
              </a:solidFill>
              <a:latin typeface="Arial" pitchFamily="34" charset="0"/>
              <a:ea typeface="ＭＳ Ｐゴシック" charset="0"/>
              <a:cs typeface="Arial" pitchFamily="34" charset="0"/>
            </a:endParaRPr>
          </a:p>
          <a:p>
            <a:pPr marL="800100" lvl="1" indent="-342900">
              <a:buFont typeface="Arial"/>
              <a:buChar char="•"/>
              <a:tabLst>
                <a:tab pos="711200" algn="ctr"/>
                <a:tab pos="1968500" algn="ctr"/>
                <a:tab pos="3238500" algn="ctr"/>
                <a:tab pos="4495800" algn="ctr"/>
              </a:tabLst>
              <a:defRPr/>
            </a:pPr>
            <a:r>
              <a:rPr lang="it-IT" sz="3200" dirty="0" smtClean="0">
                <a:solidFill>
                  <a:schemeClr val="bg1"/>
                </a:solidFill>
                <a:latin typeface="Arial" pitchFamily="34" charset="0"/>
                <a:ea typeface="ＭＳ Ｐゴシック" charset="0"/>
                <a:cs typeface="Arial" pitchFamily="34" charset="0"/>
              </a:rPr>
              <a:t>Impatto </a:t>
            </a:r>
            <a:r>
              <a:rPr lang="it-IT" sz="3200" dirty="0" smtClean="0">
                <a:solidFill>
                  <a:schemeClr val="bg1"/>
                </a:solidFill>
                <a:latin typeface="Arial" pitchFamily="34" charset="0"/>
                <a:ea typeface="ＭＳ Ｐゴシック" charset="0"/>
                <a:cs typeface="Arial" pitchFamily="34" charset="0"/>
              </a:rPr>
              <a:t>in </a:t>
            </a:r>
            <a:r>
              <a:rPr lang="it-IT" sz="3200" dirty="0" smtClean="0">
                <a:solidFill>
                  <a:schemeClr val="bg1"/>
                </a:solidFill>
                <a:latin typeface="Arial" pitchFamily="34" charset="0"/>
                <a:ea typeface="ＭＳ Ｐゴシック" charset="0"/>
                <a:cs typeface="Arial" pitchFamily="34" charset="0"/>
              </a:rPr>
              <a:t>termini di crescita </a:t>
            </a:r>
            <a:r>
              <a:rPr lang="it-IT" sz="3200" dirty="0" smtClean="0">
                <a:solidFill>
                  <a:schemeClr val="bg1"/>
                </a:solidFill>
                <a:latin typeface="Arial" pitchFamily="34" charset="0"/>
                <a:ea typeface="ＭＳ Ｐゴシック" charset="0"/>
                <a:cs typeface="Arial" pitchFamily="34" charset="0"/>
              </a:rPr>
              <a:t>dell’azienda</a:t>
            </a:r>
          </a:p>
          <a:p>
            <a:pPr marL="1714500" lvl="3" indent="-342900">
              <a:buFont typeface="Arial"/>
              <a:buChar char="•"/>
              <a:tabLst>
                <a:tab pos="711200" algn="ctr"/>
                <a:tab pos="1968500" algn="ctr"/>
                <a:tab pos="3238500" algn="ctr"/>
                <a:tab pos="4495800" algn="ctr"/>
              </a:tabLst>
              <a:defRPr/>
            </a:pPr>
            <a:r>
              <a:rPr lang="it-IT" sz="3200" dirty="0" smtClean="0">
                <a:solidFill>
                  <a:schemeClr val="bg1"/>
                </a:solidFill>
                <a:latin typeface="Arial" pitchFamily="34" charset="0"/>
                <a:ea typeface="ＭＳ Ｐゴシック" charset="0"/>
                <a:cs typeface="Arial" pitchFamily="34" charset="0"/>
              </a:rPr>
              <a:t>aumento </a:t>
            </a:r>
            <a:r>
              <a:rPr lang="it-IT" sz="3200" dirty="0" err="1" smtClean="0">
                <a:solidFill>
                  <a:schemeClr val="bg1"/>
                </a:solidFill>
                <a:latin typeface="Arial" pitchFamily="34" charset="0"/>
                <a:ea typeface="ＭＳ Ｐゴシック" charset="0"/>
                <a:cs typeface="Arial" pitchFamily="34" charset="0"/>
              </a:rPr>
              <a:t>n°dipendenti</a:t>
            </a:r>
            <a:endParaRPr lang="it-IT" sz="3200" dirty="0" smtClean="0">
              <a:solidFill>
                <a:schemeClr val="bg1"/>
              </a:solidFill>
              <a:latin typeface="Arial" pitchFamily="34" charset="0"/>
              <a:ea typeface="ＭＳ Ｐゴシック" charset="0"/>
              <a:cs typeface="Arial" pitchFamily="34" charset="0"/>
            </a:endParaRPr>
          </a:p>
          <a:p>
            <a:pPr marL="1714500" lvl="3" indent="-342900">
              <a:buFont typeface="Arial"/>
              <a:buChar char="•"/>
              <a:tabLst>
                <a:tab pos="711200" algn="ctr"/>
                <a:tab pos="1968500" algn="ctr"/>
                <a:tab pos="3238500" algn="ctr"/>
                <a:tab pos="4495800" algn="ctr"/>
              </a:tabLst>
              <a:defRPr/>
            </a:pPr>
            <a:r>
              <a:rPr lang="it-IT" sz="3200" dirty="0" smtClean="0">
                <a:solidFill>
                  <a:schemeClr val="bg1"/>
                </a:solidFill>
                <a:latin typeface="Arial" pitchFamily="34" charset="0"/>
                <a:ea typeface="ＭＳ Ｐゴシック" charset="0"/>
                <a:cs typeface="Arial" pitchFamily="34" charset="0"/>
              </a:rPr>
              <a:t>capacità </a:t>
            </a:r>
            <a:r>
              <a:rPr lang="it-IT" sz="3200" dirty="0" smtClean="0">
                <a:solidFill>
                  <a:schemeClr val="bg1"/>
                </a:solidFill>
                <a:latin typeface="Arial" pitchFamily="34" charset="0"/>
                <a:ea typeface="ＭＳ Ｐゴシック" charset="0"/>
                <a:cs typeface="Arial" pitchFamily="34" charset="0"/>
              </a:rPr>
              <a:t>di ampliare </a:t>
            </a:r>
            <a:r>
              <a:rPr lang="it-IT" sz="3200" dirty="0" smtClean="0">
                <a:solidFill>
                  <a:schemeClr val="bg1"/>
                </a:solidFill>
                <a:latin typeface="Arial" pitchFamily="34" charset="0"/>
                <a:ea typeface="ＭＳ Ｐゴシック" charset="0"/>
                <a:cs typeface="Arial" pitchFamily="34" charset="0"/>
              </a:rPr>
              <a:t>gamma prodotti</a:t>
            </a:r>
          </a:p>
          <a:p>
            <a:pPr marL="1714500" lvl="3" indent="-342900">
              <a:buFont typeface="Arial"/>
              <a:buChar char="•"/>
              <a:tabLst>
                <a:tab pos="711200" algn="ctr"/>
                <a:tab pos="1968500" algn="ctr"/>
                <a:tab pos="3238500" algn="ctr"/>
                <a:tab pos="4495800" algn="ctr"/>
              </a:tabLst>
              <a:defRPr/>
            </a:pPr>
            <a:r>
              <a:rPr lang="it-IT" sz="3200" dirty="0" smtClean="0">
                <a:solidFill>
                  <a:schemeClr val="bg1"/>
                </a:solidFill>
                <a:latin typeface="Arial" pitchFamily="34" charset="0"/>
                <a:ea typeface="ＭＳ Ｐゴシック" charset="0"/>
                <a:cs typeface="Arial" pitchFamily="34" charset="0"/>
              </a:rPr>
              <a:t>capacità </a:t>
            </a:r>
            <a:r>
              <a:rPr lang="it-IT" sz="3200" dirty="0" smtClean="0">
                <a:solidFill>
                  <a:schemeClr val="bg1"/>
                </a:solidFill>
                <a:latin typeface="Arial" pitchFamily="34" charset="0"/>
                <a:ea typeface="ＭＳ Ｐゴシック" charset="0"/>
                <a:cs typeface="Arial" pitchFamily="34" charset="0"/>
              </a:rPr>
              <a:t>di progetto e di </a:t>
            </a:r>
            <a:r>
              <a:rPr lang="it-IT" sz="3200" dirty="0" smtClean="0">
                <a:solidFill>
                  <a:schemeClr val="bg1"/>
                </a:solidFill>
                <a:latin typeface="Arial" pitchFamily="34" charset="0"/>
                <a:ea typeface="ＭＳ Ｐゴシック" charset="0"/>
                <a:cs typeface="Arial" pitchFamily="34" charset="0"/>
              </a:rPr>
              <a:t>produzione </a:t>
            </a:r>
            <a:endParaRPr lang="it-IT" sz="3200" dirty="0" smtClean="0">
              <a:solidFill>
                <a:schemeClr val="bg1"/>
              </a:solidFill>
              <a:latin typeface="Arial" pitchFamily="34" charset="0"/>
              <a:ea typeface="ＭＳ Ｐゴシック" charset="0"/>
              <a:cs typeface="Arial" pitchFamily="34" charset="0"/>
            </a:endParaRPr>
          </a:p>
          <a:p>
            <a:pPr marL="800100" lvl="1" indent="-342900">
              <a:buFont typeface="Arial"/>
              <a:buChar char="•"/>
              <a:tabLst>
                <a:tab pos="711200" algn="ctr"/>
                <a:tab pos="1968500" algn="ctr"/>
                <a:tab pos="3238500" algn="ctr"/>
                <a:tab pos="4495800" algn="ctr"/>
              </a:tabLst>
              <a:defRPr/>
            </a:pPr>
            <a:r>
              <a:rPr lang="it-IT" sz="3200" dirty="0" smtClean="0">
                <a:solidFill>
                  <a:schemeClr val="bg1"/>
                </a:solidFill>
                <a:latin typeface="Arial" pitchFamily="34" charset="0"/>
                <a:ea typeface="ＭＳ Ｐゴシック" charset="0"/>
                <a:cs typeface="Arial" pitchFamily="34" charset="0"/>
              </a:rPr>
              <a:t>Creazione spin-off</a:t>
            </a:r>
            <a:endParaRPr lang="it-IT" sz="3200" dirty="0" smtClean="0">
              <a:solidFill>
                <a:schemeClr val="bg1"/>
              </a:solidFill>
              <a:latin typeface="Arial" pitchFamily="34" charset="0"/>
              <a:ea typeface="ＭＳ Ｐゴシック" charset="0"/>
              <a:cs typeface="Arial" pitchFamily="34" charset="0"/>
            </a:endParaRPr>
          </a:p>
          <a:p>
            <a:pPr marL="800100" lvl="1" indent="-342900">
              <a:buFont typeface="Arial"/>
              <a:buChar char="•"/>
              <a:tabLst>
                <a:tab pos="711200" algn="ctr"/>
                <a:tab pos="1968500" algn="ctr"/>
                <a:tab pos="3238500" algn="ctr"/>
                <a:tab pos="4495800" algn="ctr"/>
              </a:tabLst>
              <a:defRPr/>
            </a:pPr>
            <a:r>
              <a:rPr lang="it-IT" sz="3200" dirty="0" smtClean="0">
                <a:solidFill>
                  <a:schemeClr val="bg1"/>
                </a:solidFill>
                <a:latin typeface="Arial" pitchFamily="34" charset="0"/>
                <a:ea typeface="ＭＳ Ｐゴシック" charset="0"/>
                <a:cs typeface="Arial" pitchFamily="34" charset="0"/>
              </a:rPr>
              <a:t>Impatto </a:t>
            </a:r>
            <a:r>
              <a:rPr lang="it-IT" sz="3200" dirty="0" smtClean="0">
                <a:solidFill>
                  <a:schemeClr val="bg1"/>
                </a:solidFill>
                <a:latin typeface="Arial" pitchFamily="34" charset="0"/>
                <a:ea typeface="ＭＳ Ｐゴシック" charset="0"/>
                <a:cs typeface="Arial" pitchFamily="34" charset="0"/>
              </a:rPr>
              <a:t>macro-economico non </a:t>
            </a:r>
            <a:r>
              <a:rPr lang="it-IT" sz="3200" dirty="0" smtClean="0">
                <a:solidFill>
                  <a:schemeClr val="bg1"/>
                </a:solidFill>
                <a:latin typeface="Arial" pitchFamily="34" charset="0"/>
                <a:ea typeface="ＭＳ Ｐゴシック" charset="0"/>
                <a:cs typeface="Arial" pitchFamily="34" charset="0"/>
              </a:rPr>
              <a:t>trascurabile</a:t>
            </a:r>
          </a:p>
          <a:p>
            <a:pPr marL="800100" lvl="1" indent="-342900">
              <a:buFont typeface="Arial"/>
              <a:buChar char="•"/>
              <a:tabLst>
                <a:tab pos="711200" algn="ctr"/>
                <a:tab pos="1968500" algn="ctr"/>
                <a:tab pos="3238500" algn="ctr"/>
                <a:tab pos="4495800" algn="ctr"/>
              </a:tabLst>
              <a:defRPr/>
            </a:pPr>
            <a:r>
              <a:rPr lang="it-IT" sz="3200" dirty="0" smtClean="0">
                <a:solidFill>
                  <a:schemeClr val="bg1"/>
                </a:solidFill>
                <a:latin typeface="Arial" pitchFamily="34" charset="0"/>
                <a:ea typeface="ＭＳ Ｐゴシック" charset="0"/>
                <a:cs typeface="Arial" pitchFamily="34" charset="0"/>
              </a:rPr>
              <a:t>investimento </a:t>
            </a:r>
            <a:r>
              <a:rPr lang="it-IT" sz="3200" dirty="0" smtClean="0">
                <a:solidFill>
                  <a:schemeClr val="bg1"/>
                </a:solidFill>
                <a:latin typeface="Arial" pitchFamily="34" charset="0"/>
                <a:ea typeface="ＭＳ Ｐゴシック" charset="0"/>
                <a:cs typeface="Arial" pitchFamily="34" charset="0"/>
              </a:rPr>
              <a:t>in settori </a:t>
            </a:r>
            <a:r>
              <a:rPr lang="it-IT" sz="3200" dirty="0" smtClean="0">
                <a:solidFill>
                  <a:schemeClr val="bg1"/>
                </a:solidFill>
                <a:latin typeface="Arial" pitchFamily="34" charset="0"/>
                <a:ea typeface="ＭＳ Ｐゴシック" charset="0"/>
                <a:cs typeface="Arial" pitchFamily="34" charset="0"/>
              </a:rPr>
              <a:t>innovativi</a:t>
            </a:r>
            <a:endParaRPr lang="it-IT" sz="3200" dirty="0">
              <a:solidFill>
                <a:schemeClr val="bg1"/>
              </a:solidFill>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xmlns="" val="146713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291" y="5914821"/>
            <a:ext cx="897445" cy="860051"/>
          </a:xfrm>
          <a:prstGeom prst="rect">
            <a:avLst/>
          </a:prstGeom>
          <a:noFill/>
          <a:ln>
            <a:noFill/>
          </a:ln>
          <a:extLst/>
        </p:spPr>
      </p:pic>
      <p:pic>
        <p:nvPicPr>
          <p:cNvPr id="6" name="Immagine 5" descr="cervelli.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52991" y="6062100"/>
            <a:ext cx="692289" cy="692289"/>
          </a:xfrm>
          <a:prstGeom prst="rect">
            <a:avLst/>
          </a:prstGeom>
        </p:spPr>
      </p:pic>
      <p:pic>
        <p:nvPicPr>
          <p:cNvPr id="8" name="Immagine 7" descr="CNS1.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195619" y="6036808"/>
            <a:ext cx="702322" cy="702322"/>
          </a:xfrm>
          <a:prstGeom prst="rect">
            <a:avLst/>
          </a:prstGeom>
        </p:spPr>
      </p:pic>
      <p:pic>
        <p:nvPicPr>
          <p:cNvPr id="9" name="Immagine 8" descr="CNS2.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414474" y="6036600"/>
            <a:ext cx="692289" cy="692289"/>
          </a:xfrm>
          <a:prstGeom prst="rect">
            <a:avLst/>
          </a:prstGeom>
        </p:spPr>
      </p:pic>
      <p:pic>
        <p:nvPicPr>
          <p:cNvPr id="10" name="Immagine 9" descr="CNS3.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688794" y="6057083"/>
            <a:ext cx="692289" cy="692289"/>
          </a:xfrm>
          <a:prstGeom prst="rect">
            <a:avLst/>
          </a:prstGeom>
        </p:spPr>
      </p:pic>
      <p:pic>
        <p:nvPicPr>
          <p:cNvPr id="11" name="Immagine 10" descr="cns4.jp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944375" y="6057083"/>
            <a:ext cx="697306" cy="697306"/>
          </a:xfrm>
          <a:prstGeom prst="rect">
            <a:avLst/>
          </a:prstGeom>
        </p:spPr>
      </p:pic>
      <p:sp>
        <p:nvSpPr>
          <p:cNvPr id="12" name="CasellaDiTesto 11"/>
          <p:cNvSpPr txBox="1"/>
          <p:nvPr/>
        </p:nvSpPr>
        <p:spPr>
          <a:xfrm>
            <a:off x="55208" y="262574"/>
            <a:ext cx="8409353" cy="646331"/>
          </a:xfrm>
          <a:prstGeom prst="rect">
            <a:avLst/>
          </a:prstGeom>
          <a:noFill/>
        </p:spPr>
        <p:txBody>
          <a:bodyPr wrap="none" rtlCol="0">
            <a:spAutoFit/>
          </a:bodyPr>
          <a:lstStyle/>
          <a:p>
            <a:r>
              <a:rPr lang="it-IT" sz="3600" dirty="0" smtClean="0">
                <a:solidFill>
                  <a:srgbClr val="000000"/>
                </a:solidFill>
                <a:latin typeface="Arial" pitchFamily="34" charset="0"/>
                <a:cs typeface="Arial" pitchFamily="34" charset="0"/>
              </a:rPr>
              <a:t>COMPETENZE TECNOLOGICHE INFN</a:t>
            </a:r>
            <a:endParaRPr lang="it-IT" sz="3600" dirty="0">
              <a:solidFill>
                <a:srgbClr val="000000"/>
              </a:solidFill>
              <a:latin typeface="Arial" pitchFamily="34" charset="0"/>
              <a:cs typeface="Arial" pitchFamily="34" charset="0"/>
            </a:endParaRPr>
          </a:p>
        </p:txBody>
      </p:sp>
      <p:sp>
        <p:nvSpPr>
          <p:cNvPr id="13" name="CasellaDiTesto 12"/>
          <p:cNvSpPr txBox="1"/>
          <p:nvPr/>
        </p:nvSpPr>
        <p:spPr>
          <a:xfrm>
            <a:off x="0" y="1021174"/>
            <a:ext cx="9144000" cy="4524315"/>
          </a:xfrm>
          <a:prstGeom prst="rect">
            <a:avLst/>
          </a:prstGeom>
          <a:solidFill>
            <a:srgbClr val="17375E"/>
          </a:solidFill>
          <a:ln>
            <a:solidFill>
              <a:srgbClr val="17375E"/>
            </a:solidFill>
          </a:ln>
        </p:spPr>
        <p:txBody>
          <a:bodyPr wrap="square" rtlCol="0">
            <a:spAutoFit/>
          </a:bodyPr>
          <a:lstStyle/>
          <a:p>
            <a:pPr>
              <a:lnSpc>
                <a:spcPct val="80000"/>
              </a:lnSpc>
              <a:buFont typeface="Arial" pitchFamily="34" charset="0"/>
              <a:buChar char="•"/>
              <a:defRPr/>
            </a:pPr>
            <a:r>
              <a:rPr lang="it-IT" sz="3600" dirty="0" smtClean="0">
                <a:solidFill>
                  <a:schemeClr val="bg1"/>
                </a:solidFill>
                <a:latin typeface="Arial" pitchFamily="34" charset="0"/>
                <a:cs typeface="Arial" pitchFamily="34" charset="0"/>
              </a:rPr>
              <a:t>Meccanica di precisione</a:t>
            </a:r>
          </a:p>
          <a:p>
            <a:pPr>
              <a:lnSpc>
                <a:spcPct val="80000"/>
              </a:lnSpc>
              <a:buFont typeface="Arial" pitchFamily="34" charset="0"/>
              <a:buChar char="•"/>
              <a:defRPr/>
            </a:pPr>
            <a:r>
              <a:rPr lang="it-IT" sz="3600" dirty="0" smtClean="0">
                <a:solidFill>
                  <a:schemeClr val="bg1"/>
                </a:solidFill>
                <a:latin typeface="Arial" pitchFamily="34" charset="0"/>
                <a:cs typeface="Arial" pitchFamily="34" charset="0"/>
              </a:rPr>
              <a:t>Elettronica avanzata</a:t>
            </a:r>
          </a:p>
          <a:p>
            <a:pPr>
              <a:lnSpc>
                <a:spcPct val="80000"/>
              </a:lnSpc>
              <a:buFont typeface="Arial" pitchFamily="34" charset="0"/>
              <a:buChar char="•"/>
              <a:defRPr/>
            </a:pPr>
            <a:r>
              <a:rPr lang="it-IT" sz="3600" dirty="0" smtClean="0">
                <a:solidFill>
                  <a:schemeClr val="bg1"/>
                </a:solidFill>
                <a:latin typeface="Arial" pitchFamily="34" charset="0"/>
                <a:cs typeface="Arial" pitchFamily="34" charset="0"/>
              </a:rPr>
              <a:t>Informatica: sviluppi hardware e software</a:t>
            </a:r>
          </a:p>
          <a:p>
            <a:pPr>
              <a:lnSpc>
                <a:spcPct val="80000"/>
              </a:lnSpc>
              <a:buFont typeface="Arial" pitchFamily="34" charset="0"/>
              <a:buChar char="•"/>
              <a:defRPr/>
            </a:pPr>
            <a:r>
              <a:rPr lang="it-IT" sz="3600" dirty="0" err="1" smtClean="0">
                <a:solidFill>
                  <a:schemeClr val="bg1"/>
                </a:solidFill>
                <a:latin typeface="Arial" pitchFamily="34" charset="0"/>
                <a:cs typeface="Arial" pitchFamily="34" charset="0"/>
              </a:rPr>
              <a:t>Sensoristica</a:t>
            </a:r>
            <a:r>
              <a:rPr lang="it-IT" sz="3600" dirty="0" smtClean="0">
                <a:solidFill>
                  <a:schemeClr val="bg1"/>
                </a:solidFill>
                <a:latin typeface="Arial" pitchFamily="34" charset="0"/>
                <a:cs typeface="Arial" pitchFamily="34" charset="0"/>
              </a:rPr>
              <a:t> di avanguardia</a:t>
            </a:r>
          </a:p>
          <a:p>
            <a:pPr>
              <a:lnSpc>
                <a:spcPct val="80000"/>
              </a:lnSpc>
              <a:buFont typeface="Arial" pitchFamily="34" charset="0"/>
              <a:buChar char="•"/>
              <a:defRPr/>
            </a:pPr>
            <a:r>
              <a:rPr lang="it-IT" sz="3600" dirty="0" smtClean="0">
                <a:solidFill>
                  <a:schemeClr val="bg1"/>
                </a:solidFill>
                <a:latin typeface="Arial" pitchFamily="34" charset="0"/>
                <a:cs typeface="Arial" pitchFamily="34" charset="0"/>
              </a:rPr>
              <a:t>Strumentazione specializzata </a:t>
            </a:r>
          </a:p>
          <a:p>
            <a:pPr>
              <a:lnSpc>
                <a:spcPct val="80000"/>
              </a:lnSpc>
              <a:buFont typeface="Arial" pitchFamily="34" charset="0"/>
              <a:buChar char="•"/>
              <a:defRPr/>
            </a:pPr>
            <a:r>
              <a:rPr lang="it-IT" sz="3600" dirty="0" smtClean="0">
                <a:solidFill>
                  <a:schemeClr val="bg1"/>
                </a:solidFill>
                <a:latin typeface="Arial" pitchFamily="34" charset="0"/>
                <a:cs typeface="Arial" pitchFamily="34" charset="0"/>
              </a:rPr>
              <a:t>Materiali</a:t>
            </a:r>
          </a:p>
          <a:p>
            <a:pPr>
              <a:lnSpc>
                <a:spcPct val="80000"/>
              </a:lnSpc>
              <a:buFont typeface="Arial" pitchFamily="34" charset="0"/>
              <a:buChar char="•"/>
              <a:defRPr/>
            </a:pPr>
            <a:r>
              <a:rPr lang="it-IT" sz="3600" dirty="0" smtClean="0">
                <a:solidFill>
                  <a:schemeClr val="bg1"/>
                </a:solidFill>
                <a:latin typeface="Arial" pitchFamily="34" charset="0"/>
                <a:cs typeface="Arial" pitchFamily="34" charset="0"/>
              </a:rPr>
              <a:t>Criogenia</a:t>
            </a:r>
          </a:p>
          <a:p>
            <a:pPr>
              <a:lnSpc>
                <a:spcPct val="80000"/>
              </a:lnSpc>
              <a:buFont typeface="Arial" pitchFamily="34" charset="0"/>
              <a:buChar char="•"/>
              <a:defRPr/>
            </a:pPr>
            <a:r>
              <a:rPr lang="it-IT" sz="3600" dirty="0" smtClean="0">
                <a:solidFill>
                  <a:schemeClr val="bg1"/>
                </a:solidFill>
                <a:latin typeface="Arial" pitchFamily="34" charset="0"/>
                <a:cs typeface="Arial" pitchFamily="34" charset="0"/>
              </a:rPr>
              <a:t>Vuoto</a:t>
            </a:r>
          </a:p>
          <a:p>
            <a:pPr>
              <a:lnSpc>
                <a:spcPct val="80000"/>
              </a:lnSpc>
              <a:buFont typeface="Arial" pitchFamily="34" charset="0"/>
              <a:buChar char="•"/>
              <a:defRPr/>
            </a:pPr>
            <a:r>
              <a:rPr lang="it-IT" sz="3600" dirty="0" smtClean="0">
                <a:solidFill>
                  <a:schemeClr val="bg1"/>
                </a:solidFill>
                <a:latin typeface="Arial" pitchFamily="34" charset="0"/>
                <a:cs typeface="Arial" pitchFamily="34" charset="0"/>
              </a:rPr>
              <a:t>Acceleratori &amp; Magneti (superconduttori e non)</a:t>
            </a:r>
          </a:p>
        </p:txBody>
      </p:sp>
    </p:spTree>
    <p:extLst>
      <p:ext uri="{BB962C8B-B14F-4D97-AF65-F5344CB8AC3E}">
        <p14:creationId xmlns:p14="http://schemas.microsoft.com/office/powerpoint/2010/main" xmlns="" val="146713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291" y="5914821"/>
            <a:ext cx="897445" cy="860051"/>
          </a:xfrm>
          <a:prstGeom prst="rect">
            <a:avLst/>
          </a:prstGeom>
          <a:noFill/>
          <a:ln>
            <a:noFill/>
          </a:ln>
          <a:extLst/>
        </p:spPr>
      </p:pic>
      <p:pic>
        <p:nvPicPr>
          <p:cNvPr id="6" name="Immagine 5" descr="cervelli.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52991" y="6062100"/>
            <a:ext cx="692289" cy="692289"/>
          </a:xfrm>
          <a:prstGeom prst="rect">
            <a:avLst/>
          </a:prstGeom>
        </p:spPr>
      </p:pic>
      <p:pic>
        <p:nvPicPr>
          <p:cNvPr id="8" name="Immagine 7" descr="CNS1.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195619" y="6036808"/>
            <a:ext cx="702322" cy="702322"/>
          </a:xfrm>
          <a:prstGeom prst="rect">
            <a:avLst/>
          </a:prstGeom>
        </p:spPr>
      </p:pic>
      <p:pic>
        <p:nvPicPr>
          <p:cNvPr id="9" name="Immagine 8" descr="CNS2.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414474" y="6036600"/>
            <a:ext cx="692289" cy="692289"/>
          </a:xfrm>
          <a:prstGeom prst="rect">
            <a:avLst/>
          </a:prstGeom>
        </p:spPr>
      </p:pic>
      <p:pic>
        <p:nvPicPr>
          <p:cNvPr id="10" name="Immagine 9" descr="CNS3.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688794" y="6057083"/>
            <a:ext cx="692289" cy="692289"/>
          </a:xfrm>
          <a:prstGeom prst="rect">
            <a:avLst/>
          </a:prstGeom>
        </p:spPr>
      </p:pic>
      <p:pic>
        <p:nvPicPr>
          <p:cNvPr id="11" name="Immagine 10" descr="cns4.jp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944375" y="6057083"/>
            <a:ext cx="697306" cy="697306"/>
          </a:xfrm>
          <a:prstGeom prst="rect">
            <a:avLst/>
          </a:prstGeom>
        </p:spPr>
      </p:pic>
      <p:sp>
        <p:nvSpPr>
          <p:cNvPr id="12" name="CasellaDiTesto 11"/>
          <p:cNvSpPr txBox="1"/>
          <p:nvPr/>
        </p:nvSpPr>
        <p:spPr>
          <a:xfrm>
            <a:off x="55208" y="262574"/>
            <a:ext cx="7520200" cy="646331"/>
          </a:xfrm>
          <a:prstGeom prst="rect">
            <a:avLst/>
          </a:prstGeom>
          <a:noFill/>
        </p:spPr>
        <p:txBody>
          <a:bodyPr wrap="none" rtlCol="0">
            <a:spAutoFit/>
          </a:bodyPr>
          <a:lstStyle/>
          <a:p>
            <a:r>
              <a:rPr lang="it-IT" sz="3600" dirty="0" smtClean="0">
                <a:latin typeface="Arial" pitchFamily="34" charset="0"/>
                <a:ea typeface="MS PGothic" charset="0"/>
                <a:cs typeface="Arial" pitchFamily="34" charset="0"/>
              </a:rPr>
              <a:t>ALCUNI CAMPI </a:t>
            </a:r>
            <a:r>
              <a:rPr lang="it-IT" sz="3600" dirty="0" err="1" smtClean="0">
                <a:latin typeface="Arial" pitchFamily="34" charset="0"/>
                <a:ea typeface="MS PGothic" charset="0"/>
                <a:cs typeface="Arial" pitchFamily="34" charset="0"/>
              </a:rPr>
              <a:t>DI</a:t>
            </a:r>
            <a:r>
              <a:rPr lang="it-IT" sz="3600" dirty="0" smtClean="0">
                <a:latin typeface="Arial" pitchFamily="34" charset="0"/>
                <a:ea typeface="MS PGothic" charset="0"/>
                <a:cs typeface="Arial" pitchFamily="34" charset="0"/>
              </a:rPr>
              <a:t> APPLICAZIONE</a:t>
            </a:r>
            <a:endParaRPr lang="it-IT" sz="3600" dirty="0">
              <a:latin typeface="Arial" pitchFamily="34" charset="0"/>
              <a:cs typeface="Arial" pitchFamily="34" charset="0"/>
            </a:endParaRPr>
          </a:p>
        </p:txBody>
      </p:sp>
      <p:sp>
        <p:nvSpPr>
          <p:cNvPr id="13" name="CasellaDiTesto 12"/>
          <p:cNvSpPr txBox="1"/>
          <p:nvPr/>
        </p:nvSpPr>
        <p:spPr>
          <a:xfrm>
            <a:off x="0" y="908905"/>
            <a:ext cx="9144000" cy="4801314"/>
          </a:xfrm>
          <a:prstGeom prst="rect">
            <a:avLst/>
          </a:prstGeom>
          <a:solidFill>
            <a:srgbClr val="17375E"/>
          </a:solidFill>
          <a:ln>
            <a:solidFill>
              <a:srgbClr val="17375E"/>
            </a:solidFill>
          </a:ln>
        </p:spPr>
        <p:txBody>
          <a:bodyPr wrap="square" numCol="2" rtlCol="0">
            <a:spAutoFit/>
          </a:bodyPr>
          <a:lstStyle/>
          <a:p>
            <a:pPr>
              <a:lnSpc>
                <a:spcPct val="150000"/>
              </a:lnSpc>
            </a:pPr>
            <a:r>
              <a:rPr lang="it-IT" sz="3600" b="1" dirty="0" smtClean="0">
                <a:solidFill>
                  <a:schemeClr val="bg1"/>
                </a:solidFill>
                <a:latin typeface="Arial" pitchFamily="34" charset="0"/>
                <a:ea typeface="MS PGothic" charset="0"/>
                <a:cs typeface="Arial" pitchFamily="34" charset="0"/>
              </a:rPr>
              <a:t>Fisica Medica</a:t>
            </a:r>
          </a:p>
          <a:p>
            <a:pPr lvl="1">
              <a:lnSpc>
                <a:spcPct val="70000"/>
              </a:lnSpc>
            </a:pPr>
            <a:r>
              <a:rPr lang="it-IT" sz="3200" dirty="0" smtClean="0">
                <a:solidFill>
                  <a:schemeClr val="bg1"/>
                </a:solidFill>
                <a:latin typeface="Arial" pitchFamily="34" charset="0"/>
                <a:ea typeface="MS PGothic" charset="0"/>
                <a:cs typeface="Arial" pitchFamily="34" charset="0"/>
              </a:rPr>
              <a:t> </a:t>
            </a:r>
            <a:r>
              <a:rPr lang="it-IT" sz="3200" dirty="0" err="1" smtClean="0">
                <a:solidFill>
                  <a:schemeClr val="bg1"/>
                </a:solidFill>
                <a:latin typeface="Arial" pitchFamily="34" charset="0"/>
                <a:ea typeface="MS PGothic" charset="0"/>
                <a:cs typeface="Arial" pitchFamily="34" charset="0"/>
              </a:rPr>
              <a:t>Adroterapia</a:t>
            </a:r>
            <a:r>
              <a:rPr lang="it-IT" sz="3200" dirty="0" smtClean="0">
                <a:solidFill>
                  <a:schemeClr val="bg1"/>
                </a:solidFill>
                <a:latin typeface="Arial" pitchFamily="34" charset="0"/>
                <a:ea typeface="MS PGothic" charset="0"/>
                <a:cs typeface="Arial" pitchFamily="34" charset="0"/>
              </a:rPr>
              <a:t> (CNAO – CATANA)</a:t>
            </a:r>
          </a:p>
          <a:p>
            <a:pPr lvl="1">
              <a:lnSpc>
                <a:spcPct val="70000"/>
              </a:lnSpc>
            </a:pPr>
            <a:r>
              <a:rPr lang="it-IT" sz="3200" dirty="0" smtClean="0">
                <a:solidFill>
                  <a:schemeClr val="bg1"/>
                </a:solidFill>
                <a:latin typeface="Arial" pitchFamily="34" charset="0"/>
                <a:ea typeface="MS PGothic" charset="0"/>
                <a:cs typeface="Arial" pitchFamily="34" charset="0"/>
              </a:rPr>
              <a:t> </a:t>
            </a:r>
            <a:r>
              <a:rPr lang="it-IT" sz="3200" dirty="0" err="1" smtClean="0">
                <a:solidFill>
                  <a:schemeClr val="bg1"/>
                </a:solidFill>
                <a:latin typeface="Arial" pitchFamily="34" charset="0"/>
                <a:ea typeface="MS PGothic" charset="0"/>
                <a:cs typeface="Arial" pitchFamily="34" charset="0"/>
              </a:rPr>
              <a:t>Imaging</a:t>
            </a:r>
            <a:r>
              <a:rPr lang="it-IT" sz="3200" dirty="0" smtClean="0">
                <a:solidFill>
                  <a:schemeClr val="bg1"/>
                </a:solidFill>
                <a:latin typeface="Arial" pitchFamily="34" charset="0"/>
                <a:ea typeface="MS PGothic" charset="0"/>
                <a:cs typeface="Arial" pitchFamily="34" charset="0"/>
              </a:rPr>
              <a:t> </a:t>
            </a:r>
          </a:p>
          <a:p>
            <a:pPr lvl="1">
              <a:lnSpc>
                <a:spcPct val="70000"/>
              </a:lnSpc>
            </a:pPr>
            <a:r>
              <a:rPr lang="it-IT" sz="3200" dirty="0" smtClean="0">
                <a:solidFill>
                  <a:schemeClr val="bg1"/>
                </a:solidFill>
                <a:latin typeface="Arial" pitchFamily="34" charset="0"/>
                <a:ea typeface="MS PGothic" charset="0"/>
                <a:cs typeface="Arial" pitchFamily="34" charset="0"/>
              </a:rPr>
              <a:t> Sensori nuova concezione</a:t>
            </a:r>
          </a:p>
          <a:p>
            <a:pPr lvl="1">
              <a:lnSpc>
                <a:spcPct val="70000"/>
              </a:lnSpc>
            </a:pPr>
            <a:endParaRPr lang="it-IT" sz="3200" b="1" dirty="0" smtClean="0">
              <a:solidFill>
                <a:schemeClr val="bg1"/>
              </a:solidFill>
              <a:latin typeface="Arial" pitchFamily="34" charset="0"/>
              <a:ea typeface="MS PGothic" charset="0"/>
              <a:cs typeface="Arial" pitchFamily="34" charset="0"/>
            </a:endParaRPr>
          </a:p>
          <a:p>
            <a:pPr>
              <a:lnSpc>
                <a:spcPct val="70000"/>
              </a:lnSpc>
            </a:pPr>
            <a:r>
              <a:rPr lang="it-IT" sz="3600" b="1" dirty="0" smtClean="0">
                <a:solidFill>
                  <a:schemeClr val="bg1"/>
                </a:solidFill>
                <a:latin typeface="Arial" pitchFamily="34" charset="0"/>
                <a:ea typeface="MS PGothic" charset="0"/>
                <a:cs typeface="Arial" pitchFamily="34" charset="0"/>
              </a:rPr>
              <a:t>Beni culturali</a:t>
            </a:r>
          </a:p>
          <a:p>
            <a:pPr lvl="1">
              <a:lnSpc>
                <a:spcPct val="70000"/>
              </a:lnSpc>
            </a:pPr>
            <a:r>
              <a:rPr lang="it-IT" sz="3200" dirty="0" smtClean="0">
                <a:solidFill>
                  <a:schemeClr val="bg1"/>
                </a:solidFill>
                <a:latin typeface="Arial" pitchFamily="34" charset="0"/>
                <a:ea typeface="MS PGothic" charset="0"/>
                <a:cs typeface="Arial" pitchFamily="34" charset="0"/>
              </a:rPr>
              <a:t> Diagnostica e datazione</a:t>
            </a:r>
          </a:p>
          <a:p>
            <a:pPr lvl="1">
              <a:lnSpc>
                <a:spcPct val="70000"/>
              </a:lnSpc>
            </a:pPr>
            <a:endParaRPr lang="it-IT" sz="3200" dirty="0" smtClean="0">
              <a:solidFill>
                <a:schemeClr val="bg1"/>
              </a:solidFill>
              <a:latin typeface="Arial" pitchFamily="34" charset="0"/>
              <a:ea typeface="MS PGothic" charset="0"/>
              <a:cs typeface="Arial" pitchFamily="34" charset="0"/>
            </a:endParaRPr>
          </a:p>
          <a:p>
            <a:pPr>
              <a:lnSpc>
                <a:spcPct val="70000"/>
              </a:lnSpc>
            </a:pPr>
            <a:endParaRPr lang="it-IT" sz="3600" b="1" dirty="0" smtClean="0">
              <a:solidFill>
                <a:schemeClr val="bg1"/>
              </a:solidFill>
              <a:latin typeface="Arial" pitchFamily="34" charset="0"/>
              <a:ea typeface="MS PGothic" charset="0"/>
              <a:cs typeface="Arial" pitchFamily="34" charset="0"/>
            </a:endParaRPr>
          </a:p>
          <a:p>
            <a:pPr>
              <a:lnSpc>
                <a:spcPct val="70000"/>
              </a:lnSpc>
            </a:pPr>
            <a:endParaRPr lang="it-IT" sz="3600" b="1" dirty="0" smtClean="0">
              <a:solidFill>
                <a:schemeClr val="bg1"/>
              </a:solidFill>
              <a:latin typeface="Arial" pitchFamily="34" charset="0"/>
              <a:ea typeface="MS PGothic" charset="0"/>
              <a:cs typeface="Arial" pitchFamily="34" charset="0"/>
            </a:endParaRPr>
          </a:p>
          <a:p>
            <a:pPr>
              <a:lnSpc>
                <a:spcPct val="70000"/>
              </a:lnSpc>
            </a:pPr>
            <a:r>
              <a:rPr lang="it-IT" sz="3600" b="1" dirty="0" smtClean="0">
                <a:solidFill>
                  <a:schemeClr val="bg1"/>
                </a:solidFill>
                <a:latin typeface="Arial" pitchFamily="34" charset="0"/>
                <a:ea typeface="MS PGothic" charset="0"/>
                <a:cs typeface="Arial" pitchFamily="34" charset="0"/>
              </a:rPr>
              <a:t>Ambiente</a:t>
            </a:r>
          </a:p>
          <a:p>
            <a:pPr lvl="1">
              <a:lnSpc>
                <a:spcPct val="70000"/>
              </a:lnSpc>
            </a:pPr>
            <a:r>
              <a:rPr lang="it-IT" sz="3200" dirty="0" smtClean="0">
                <a:solidFill>
                  <a:schemeClr val="bg1"/>
                </a:solidFill>
                <a:latin typeface="Arial" pitchFamily="34" charset="0"/>
                <a:ea typeface="MS PGothic" charset="0"/>
                <a:cs typeface="Arial" pitchFamily="34" charset="0"/>
              </a:rPr>
              <a:t>Rifiuti radioattivi</a:t>
            </a:r>
          </a:p>
          <a:p>
            <a:pPr lvl="1">
              <a:lnSpc>
                <a:spcPct val="70000"/>
              </a:lnSpc>
            </a:pPr>
            <a:r>
              <a:rPr lang="it-IT" sz="3200" dirty="0" err="1" smtClean="0">
                <a:solidFill>
                  <a:schemeClr val="bg1"/>
                </a:solidFill>
                <a:latin typeface="Arial" pitchFamily="34" charset="0"/>
                <a:ea typeface="MS PGothic" charset="0"/>
                <a:cs typeface="Arial" pitchFamily="34" charset="0"/>
              </a:rPr>
              <a:t>Monitoaggio</a:t>
            </a:r>
            <a:r>
              <a:rPr lang="it-IT" sz="3200" dirty="0" smtClean="0">
                <a:solidFill>
                  <a:schemeClr val="bg1"/>
                </a:solidFill>
                <a:latin typeface="Arial" pitchFamily="34" charset="0"/>
                <a:ea typeface="MS PGothic" charset="0"/>
                <a:cs typeface="Arial" pitchFamily="34" charset="0"/>
              </a:rPr>
              <a:t> ambientale</a:t>
            </a:r>
          </a:p>
          <a:p>
            <a:pPr lvl="1">
              <a:lnSpc>
                <a:spcPct val="70000"/>
              </a:lnSpc>
            </a:pPr>
            <a:endParaRPr lang="it-IT" sz="3200" b="1" dirty="0" smtClean="0">
              <a:solidFill>
                <a:schemeClr val="bg1"/>
              </a:solidFill>
              <a:latin typeface="Arial" pitchFamily="34" charset="0"/>
              <a:ea typeface="MS PGothic" charset="0"/>
              <a:cs typeface="Arial" pitchFamily="34" charset="0"/>
            </a:endParaRPr>
          </a:p>
          <a:p>
            <a:pPr>
              <a:lnSpc>
                <a:spcPct val="70000"/>
              </a:lnSpc>
            </a:pPr>
            <a:r>
              <a:rPr lang="it-IT" sz="3600" b="1" dirty="0" smtClean="0">
                <a:solidFill>
                  <a:schemeClr val="bg1"/>
                </a:solidFill>
                <a:latin typeface="Arial" pitchFamily="34" charset="0"/>
                <a:ea typeface="MS PGothic" charset="0"/>
                <a:cs typeface="Arial" pitchFamily="34" charset="0"/>
              </a:rPr>
              <a:t>Informatica</a:t>
            </a:r>
          </a:p>
          <a:p>
            <a:pPr lvl="1">
              <a:lnSpc>
                <a:spcPct val="70000"/>
              </a:lnSpc>
            </a:pPr>
            <a:r>
              <a:rPr lang="it-IT" sz="3200" dirty="0" smtClean="0">
                <a:solidFill>
                  <a:schemeClr val="bg1"/>
                </a:solidFill>
                <a:latin typeface="Arial" pitchFamily="34" charset="0"/>
                <a:ea typeface="MS PGothic" charset="0"/>
                <a:cs typeface="Arial" pitchFamily="34" charset="0"/>
              </a:rPr>
              <a:t>Data </a:t>
            </a:r>
            <a:r>
              <a:rPr lang="it-IT" sz="3200" dirty="0" err="1" smtClean="0">
                <a:solidFill>
                  <a:schemeClr val="bg1"/>
                </a:solidFill>
                <a:latin typeface="Arial" pitchFamily="34" charset="0"/>
                <a:ea typeface="MS PGothic" charset="0"/>
                <a:cs typeface="Arial" pitchFamily="34" charset="0"/>
              </a:rPr>
              <a:t>preservation</a:t>
            </a:r>
            <a:endParaRPr lang="it-IT" sz="3200" dirty="0" smtClean="0">
              <a:solidFill>
                <a:schemeClr val="bg1"/>
              </a:solidFill>
              <a:latin typeface="Arial" pitchFamily="34" charset="0"/>
              <a:ea typeface="MS PGothic" charset="0"/>
              <a:cs typeface="Arial" pitchFamily="34" charset="0"/>
            </a:endParaRPr>
          </a:p>
          <a:p>
            <a:pPr lvl="1">
              <a:lnSpc>
                <a:spcPct val="70000"/>
              </a:lnSpc>
            </a:pPr>
            <a:r>
              <a:rPr lang="it-IT" sz="3200" dirty="0" smtClean="0">
                <a:solidFill>
                  <a:schemeClr val="bg1"/>
                </a:solidFill>
                <a:latin typeface="Arial" pitchFamily="34" charset="0"/>
                <a:ea typeface="MS PGothic" charset="0"/>
                <a:cs typeface="Arial" pitchFamily="34" charset="0"/>
              </a:rPr>
              <a:t>Analisi dati</a:t>
            </a:r>
          </a:p>
          <a:p>
            <a:pPr lvl="1">
              <a:lnSpc>
                <a:spcPct val="70000"/>
              </a:lnSpc>
            </a:pPr>
            <a:r>
              <a:rPr lang="it-IT" sz="3200" dirty="0" smtClean="0">
                <a:solidFill>
                  <a:schemeClr val="bg1"/>
                </a:solidFill>
                <a:latin typeface="Arial" pitchFamily="34" charset="0"/>
                <a:ea typeface="MS PGothic" charset="0"/>
                <a:cs typeface="Arial" pitchFamily="34" charset="0"/>
              </a:rPr>
              <a:t>Servizi </a:t>
            </a:r>
            <a:r>
              <a:rPr lang="it-IT" sz="3200" dirty="0" err="1" smtClean="0">
                <a:solidFill>
                  <a:schemeClr val="bg1"/>
                </a:solidFill>
                <a:latin typeface="Arial" pitchFamily="34" charset="0"/>
                <a:ea typeface="MS PGothic" charset="0"/>
                <a:cs typeface="Arial" pitchFamily="34" charset="0"/>
              </a:rPr>
              <a:t>Cloud</a:t>
            </a:r>
            <a:endParaRPr lang="it-IT" sz="3200" dirty="0" smtClean="0">
              <a:solidFill>
                <a:schemeClr val="bg1"/>
              </a:solidFill>
              <a:latin typeface="Arial" pitchFamily="34" charset="0"/>
              <a:ea typeface="MS PGothic" charset="0"/>
              <a:cs typeface="Arial" pitchFamily="34" charset="0"/>
            </a:endParaRPr>
          </a:p>
          <a:p>
            <a:pPr lvl="1">
              <a:lnSpc>
                <a:spcPct val="70000"/>
              </a:lnSpc>
            </a:pPr>
            <a:r>
              <a:rPr lang="it-IT" sz="3200" dirty="0" err="1" smtClean="0">
                <a:solidFill>
                  <a:schemeClr val="bg1"/>
                </a:solidFill>
                <a:latin typeface="Arial" pitchFamily="34" charset="0"/>
                <a:ea typeface="MS PGothic" charset="0"/>
                <a:cs typeface="Arial" pitchFamily="34" charset="0"/>
              </a:rPr>
              <a:t>Smart-cities</a:t>
            </a:r>
            <a:endParaRPr lang="it-IT" sz="3200" dirty="0" smtClean="0">
              <a:solidFill>
                <a:schemeClr val="bg1"/>
              </a:solidFill>
              <a:latin typeface="Arial" pitchFamily="34" charset="0"/>
              <a:ea typeface="MS PGothic" charset="0"/>
              <a:cs typeface="Arial" pitchFamily="34" charset="0"/>
            </a:endParaRPr>
          </a:p>
          <a:p>
            <a:pPr lvl="1">
              <a:lnSpc>
                <a:spcPct val="70000"/>
              </a:lnSpc>
            </a:pPr>
            <a:endParaRPr lang="it-IT" sz="3200" dirty="0" smtClean="0">
              <a:solidFill>
                <a:schemeClr val="bg1"/>
              </a:solidFill>
              <a:latin typeface="Arial" pitchFamily="34" charset="0"/>
              <a:ea typeface="MS PGothic" charset="0"/>
              <a:cs typeface="Arial" pitchFamily="34" charset="0"/>
            </a:endParaRPr>
          </a:p>
          <a:p>
            <a:pPr>
              <a:lnSpc>
                <a:spcPct val="70000"/>
              </a:lnSpc>
            </a:pPr>
            <a:r>
              <a:rPr lang="it-IT" sz="3600" b="1" dirty="0" smtClean="0">
                <a:solidFill>
                  <a:schemeClr val="bg1"/>
                </a:solidFill>
                <a:latin typeface="Arial" pitchFamily="34" charset="0"/>
                <a:ea typeface="MS PGothic" charset="0"/>
                <a:cs typeface="Arial" pitchFamily="34" charset="0"/>
              </a:rPr>
              <a:t>Sicurezza</a:t>
            </a:r>
          </a:p>
        </p:txBody>
      </p:sp>
    </p:spTree>
    <p:extLst>
      <p:ext uri="{BB962C8B-B14F-4D97-AF65-F5344CB8AC3E}">
        <p14:creationId xmlns:p14="http://schemas.microsoft.com/office/powerpoint/2010/main" xmlns="" val="146713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291" y="5914821"/>
            <a:ext cx="897445" cy="860051"/>
          </a:xfrm>
          <a:prstGeom prst="rect">
            <a:avLst/>
          </a:prstGeom>
          <a:noFill/>
          <a:ln>
            <a:noFill/>
          </a:ln>
          <a:extLst/>
        </p:spPr>
      </p:pic>
      <p:pic>
        <p:nvPicPr>
          <p:cNvPr id="6" name="Immagine 5" descr="cervelli.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52991" y="6062100"/>
            <a:ext cx="692289" cy="692289"/>
          </a:xfrm>
          <a:prstGeom prst="rect">
            <a:avLst/>
          </a:prstGeom>
        </p:spPr>
      </p:pic>
      <p:pic>
        <p:nvPicPr>
          <p:cNvPr id="8" name="Immagine 7" descr="CNS1.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195619" y="6036808"/>
            <a:ext cx="702322" cy="702322"/>
          </a:xfrm>
          <a:prstGeom prst="rect">
            <a:avLst/>
          </a:prstGeom>
        </p:spPr>
      </p:pic>
      <p:pic>
        <p:nvPicPr>
          <p:cNvPr id="9" name="Immagine 8" descr="CNS2.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414474" y="6036600"/>
            <a:ext cx="692289" cy="692289"/>
          </a:xfrm>
          <a:prstGeom prst="rect">
            <a:avLst/>
          </a:prstGeom>
        </p:spPr>
      </p:pic>
      <p:pic>
        <p:nvPicPr>
          <p:cNvPr id="10" name="Immagine 9" descr="CNS3.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688794" y="6057083"/>
            <a:ext cx="692289" cy="692289"/>
          </a:xfrm>
          <a:prstGeom prst="rect">
            <a:avLst/>
          </a:prstGeom>
        </p:spPr>
      </p:pic>
      <p:pic>
        <p:nvPicPr>
          <p:cNvPr id="11" name="Immagine 10" descr="cns4.jp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944375" y="6057083"/>
            <a:ext cx="697306" cy="697306"/>
          </a:xfrm>
          <a:prstGeom prst="rect">
            <a:avLst/>
          </a:prstGeom>
        </p:spPr>
      </p:pic>
      <p:sp>
        <p:nvSpPr>
          <p:cNvPr id="12" name="CasellaDiTesto 11"/>
          <p:cNvSpPr txBox="1"/>
          <p:nvPr/>
        </p:nvSpPr>
        <p:spPr>
          <a:xfrm>
            <a:off x="55208" y="262574"/>
            <a:ext cx="6768007" cy="646331"/>
          </a:xfrm>
          <a:prstGeom prst="rect">
            <a:avLst/>
          </a:prstGeom>
          <a:noFill/>
        </p:spPr>
        <p:txBody>
          <a:bodyPr wrap="none" rtlCol="0">
            <a:spAutoFit/>
          </a:bodyPr>
          <a:lstStyle/>
          <a:p>
            <a:r>
              <a:rPr lang="it-IT" sz="3600" dirty="0" smtClean="0">
                <a:solidFill>
                  <a:srgbClr val="000000"/>
                </a:solidFill>
                <a:latin typeface="Arial" pitchFamily="34" charset="0"/>
                <a:cs typeface="Arial" pitchFamily="34" charset="0"/>
              </a:rPr>
              <a:t>VISIONE STRATEGICA DEL TT</a:t>
            </a:r>
            <a:endParaRPr lang="it-IT" sz="3600" dirty="0">
              <a:solidFill>
                <a:srgbClr val="000000"/>
              </a:solidFill>
              <a:latin typeface="Arial" pitchFamily="34" charset="0"/>
              <a:cs typeface="Arial" pitchFamily="34" charset="0"/>
            </a:endParaRPr>
          </a:p>
        </p:txBody>
      </p:sp>
      <p:sp>
        <p:nvSpPr>
          <p:cNvPr id="13" name="CasellaDiTesto 12"/>
          <p:cNvSpPr txBox="1"/>
          <p:nvPr/>
        </p:nvSpPr>
        <p:spPr>
          <a:xfrm>
            <a:off x="0" y="1617785"/>
            <a:ext cx="9144000" cy="2554545"/>
          </a:xfrm>
          <a:prstGeom prst="rect">
            <a:avLst/>
          </a:prstGeom>
          <a:solidFill>
            <a:srgbClr val="17375E"/>
          </a:solidFill>
          <a:ln>
            <a:solidFill>
              <a:srgbClr val="17375E"/>
            </a:solidFill>
          </a:ln>
        </p:spPr>
        <p:txBody>
          <a:bodyPr wrap="square" rtlCol="0">
            <a:spAutoFit/>
          </a:bodyPr>
          <a:lstStyle/>
          <a:p>
            <a:r>
              <a:rPr lang="it-IT" sz="3200" b="1" dirty="0" smtClean="0">
                <a:solidFill>
                  <a:schemeClr val="bg1"/>
                </a:solidFill>
                <a:latin typeface="Arial" pitchFamily="34" charset="0"/>
                <a:cs typeface="Arial" pitchFamily="34" charset="0"/>
              </a:rPr>
              <a:t>Promuovere la nascita e lo sviluppo di concreti progetti </a:t>
            </a:r>
            <a:r>
              <a:rPr lang="it-IT" sz="3200" b="1" dirty="0" err="1" smtClean="0">
                <a:solidFill>
                  <a:schemeClr val="bg1"/>
                </a:solidFill>
                <a:latin typeface="Arial" pitchFamily="34" charset="0"/>
                <a:cs typeface="Arial" pitchFamily="34" charset="0"/>
              </a:rPr>
              <a:t>ricerca-imprese-territorio</a:t>
            </a:r>
            <a:r>
              <a:rPr lang="it-IT" sz="3200" b="1" dirty="0" smtClean="0">
                <a:solidFill>
                  <a:schemeClr val="bg1"/>
                </a:solidFill>
                <a:latin typeface="Arial" pitchFamily="34" charset="0"/>
                <a:cs typeface="Arial" pitchFamily="34" charset="0"/>
              </a:rPr>
              <a:t> che contribuiscano alla competitività e allo sviluppo economico e imprenditoriale del paese	</a:t>
            </a:r>
          </a:p>
        </p:txBody>
      </p:sp>
    </p:spTree>
    <p:extLst>
      <p:ext uri="{BB962C8B-B14F-4D97-AF65-F5344CB8AC3E}">
        <p14:creationId xmlns:p14="http://schemas.microsoft.com/office/powerpoint/2010/main" xmlns="" val="146713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291" y="5914821"/>
            <a:ext cx="897445" cy="860051"/>
          </a:xfrm>
          <a:prstGeom prst="rect">
            <a:avLst/>
          </a:prstGeom>
          <a:noFill/>
          <a:ln>
            <a:noFill/>
          </a:ln>
          <a:extLst/>
        </p:spPr>
      </p:pic>
      <p:pic>
        <p:nvPicPr>
          <p:cNvPr id="6" name="Immagine 5" descr="cervelli.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52991" y="6062100"/>
            <a:ext cx="692289" cy="692289"/>
          </a:xfrm>
          <a:prstGeom prst="rect">
            <a:avLst/>
          </a:prstGeom>
        </p:spPr>
      </p:pic>
      <p:pic>
        <p:nvPicPr>
          <p:cNvPr id="8" name="Immagine 7" descr="CNS1.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195619" y="6036808"/>
            <a:ext cx="702322" cy="702322"/>
          </a:xfrm>
          <a:prstGeom prst="rect">
            <a:avLst/>
          </a:prstGeom>
        </p:spPr>
      </p:pic>
      <p:pic>
        <p:nvPicPr>
          <p:cNvPr id="9" name="Immagine 8" descr="CNS2.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414474" y="6036600"/>
            <a:ext cx="692289" cy="692289"/>
          </a:xfrm>
          <a:prstGeom prst="rect">
            <a:avLst/>
          </a:prstGeom>
        </p:spPr>
      </p:pic>
      <p:pic>
        <p:nvPicPr>
          <p:cNvPr id="10" name="Immagine 9" descr="CNS3.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688794" y="6057083"/>
            <a:ext cx="692289" cy="692289"/>
          </a:xfrm>
          <a:prstGeom prst="rect">
            <a:avLst/>
          </a:prstGeom>
        </p:spPr>
      </p:pic>
      <p:pic>
        <p:nvPicPr>
          <p:cNvPr id="11" name="Immagine 10" descr="cns4.jp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944375" y="6057083"/>
            <a:ext cx="697306" cy="697306"/>
          </a:xfrm>
          <a:prstGeom prst="rect">
            <a:avLst/>
          </a:prstGeom>
        </p:spPr>
      </p:pic>
      <p:sp>
        <p:nvSpPr>
          <p:cNvPr id="12" name="CasellaDiTesto 11"/>
          <p:cNvSpPr txBox="1"/>
          <p:nvPr/>
        </p:nvSpPr>
        <p:spPr>
          <a:xfrm>
            <a:off x="55208" y="262574"/>
            <a:ext cx="2569934" cy="646331"/>
          </a:xfrm>
          <a:prstGeom prst="rect">
            <a:avLst/>
          </a:prstGeom>
          <a:noFill/>
        </p:spPr>
        <p:txBody>
          <a:bodyPr wrap="none" rtlCol="0">
            <a:spAutoFit/>
          </a:bodyPr>
          <a:lstStyle/>
          <a:p>
            <a:r>
              <a:rPr lang="it-IT" sz="3600" dirty="0" smtClean="0">
                <a:solidFill>
                  <a:srgbClr val="000000"/>
                </a:solidFill>
                <a:latin typeface="Arial" pitchFamily="34" charset="0"/>
                <a:cs typeface="Arial" pitchFamily="34" charset="0"/>
              </a:rPr>
              <a:t>MISSIONE </a:t>
            </a:r>
            <a:endParaRPr lang="it-IT" sz="3600" dirty="0">
              <a:solidFill>
                <a:srgbClr val="000000"/>
              </a:solidFill>
              <a:latin typeface="Arial" pitchFamily="34" charset="0"/>
              <a:cs typeface="Arial" pitchFamily="34" charset="0"/>
            </a:endParaRPr>
          </a:p>
        </p:txBody>
      </p:sp>
      <p:sp>
        <p:nvSpPr>
          <p:cNvPr id="13" name="CasellaDiTesto 12"/>
          <p:cNvSpPr txBox="1"/>
          <p:nvPr/>
        </p:nvSpPr>
        <p:spPr>
          <a:xfrm>
            <a:off x="0" y="1617785"/>
            <a:ext cx="9144000" cy="3539430"/>
          </a:xfrm>
          <a:prstGeom prst="rect">
            <a:avLst/>
          </a:prstGeom>
          <a:solidFill>
            <a:srgbClr val="17375E"/>
          </a:solidFill>
          <a:ln>
            <a:solidFill>
              <a:srgbClr val="17375E"/>
            </a:solidFill>
          </a:ln>
        </p:spPr>
        <p:txBody>
          <a:bodyPr wrap="square" rtlCol="0">
            <a:spAutoFit/>
          </a:bodyPr>
          <a:lstStyle/>
          <a:p>
            <a:r>
              <a:rPr lang="it-IT" sz="3200" b="1" dirty="0" smtClean="0">
                <a:solidFill>
                  <a:schemeClr val="bg1"/>
                </a:solidFill>
                <a:latin typeface="Arial" pitchFamily="34" charset="0"/>
                <a:cs typeface="Arial" pitchFamily="34" charset="0"/>
              </a:rPr>
              <a:t>Consolidare le relazioni di interscambio con il sistema imprenditoriale attraverso un modello che sviluppi la capacità di valorizzare la ricerca attraverso collaborazioni durature e iniziative di TT solide, salvaguardando la natura dell’Istituto come Ente che svolge ricerca di base.	</a:t>
            </a:r>
          </a:p>
        </p:txBody>
      </p:sp>
    </p:spTree>
    <p:extLst>
      <p:ext uri="{BB962C8B-B14F-4D97-AF65-F5344CB8AC3E}">
        <p14:creationId xmlns:p14="http://schemas.microsoft.com/office/powerpoint/2010/main" xmlns="" val="146713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291" y="5914821"/>
            <a:ext cx="897445" cy="860051"/>
          </a:xfrm>
          <a:prstGeom prst="rect">
            <a:avLst/>
          </a:prstGeom>
          <a:noFill/>
          <a:ln>
            <a:noFill/>
          </a:ln>
          <a:extLst/>
        </p:spPr>
      </p:pic>
      <p:pic>
        <p:nvPicPr>
          <p:cNvPr id="6" name="Immagine 5" descr="cervelli.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52991" y="6062100"/>
            <a:ext cx="692289" cy="692289"/>
          </a:xfrm>
          <a:prstGeom prst="rect">
            <a:avLst/>
          </a:prstGeom>
        </p:spPr>
      </p:pic>
      <p:pic>
        <p:nvPicPr>
          <p:cNvPr id="8" name="Immagine 7" descr="CNS1.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195619" y="6036808"/>
            <a:ext cx="702322" cy="702322"/>
          </a:xfrm>
          <a:prstGeom prst="rect">
            <a:avLst/>
          </a:prstGeom>
        </p:spPr>
      </p:pic>
      <p:pic>
        <p:nvPicPr>
          <p:cNvPr id="9" name="Immagine 8" descr="CNS2.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414474" y="6036600"/>
            <a:ext cx="692289" cy="692289"/>
          </a:xfrm>
          <a:prstGeom prst="rect">
            <a:avLst/>
          </a:prstGeom>
        </p:spPr>
      </p:pic>
      <p:pic>
        <p:nvPicPr>
          <p:cNvPr id="10" name="Immagine 9" descr="CNS3.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688794" y="6057083"/>
            <a:ext cx="692289" cy="692289"/>
          </a:xfrm>
          <a:prstGeom prst="rect">
            <a:avLst/>
          </a:prstGeom>
        </p:spPr>
      </p:pic>
      <p:pic>
        <p:nvPicPr>
          <p:cNvPr id="11" name="Immagine 10" descr="cns4.jp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944375" y="6057083"/>
            <a:ext cx="697306" cy="697306"/>
          </a:xfrm>
          <a:prstGeom prst="rect">
            <a:avLst/>
          </a:prstGeom>
        </p:spPr>
      </p:pic>
      <p:sp>
        <p:nvSpPr>
          <p:cNvPr id="12" name="CasellaDiTesto 11"/>
          <p:cNvSpPr txBox="1"/>
          <p:nvPr/>
        </p:nvSpPr>
        <p:spPr>
          <a:xfrm>
            <a:off x="55208" y="262574"/>
            <a:ext cx="3262432" cy="646331"/>
          </a:xfrm>
          <a:prstGeom prst="rect">
            <a:avLst/>
          </a:prstGeom>
          <a:noFill/>
        </p:spPr>
        <p:txBody>
          <a:bodyPr wrap="none" rtlCol="0">
            <a:spAutoFit/>
          </a:bodyPr>
          <a:lstStyle/>
          <a:p>
            <a:r>
              <a:rPr lang="it-IT" sz="3600" dirty="0" smtClean="0">
                <a:solidFill>
                  <a:srgbClr val="000000"/>
                </a:solidFill>
                <a:latin typeface="Arial" pitchFamily="34" charset="0"/>
                <a:cs typeface="Arial" pitchFamily="34" charset="0"/>
              </a:rPr>
              <a:t>MISSIONE (2) </a:t>
            </a:r>
            <a:endParaRPr lang="it-IT" sz="3600" dirty="0">
              <a:solidFill>
                <a:srgbClr val="000000"/>
              </a:solidFill>
              <a:latin typeface="Arial" pitchFamily="34" charset="0"/>
              <a:cs typeface="Arial" pitchFamily="34" charset="0"/>
            </a:endParaRPr>
          </a:p>
        </p:txBody>
      </p:sp>
      <p:sp>
        <p:nvSpPr>
          <p:cNvPr id="13" name="CasellaDiTesto 12"/>
          <p:cNvSpPr txBox="1"/>
          <p:nvPr/>
        </p:nvSpPr>
        <p:spPr>
          <a:xfrm>
            <a:off x="2453" y="1617785"/>
            <a:ext cx="9144000" cy="2554545"/>
          </a:xfrm>
          <a:prstGeom prst="rect">
            <a:avLst/>
          </a:prstGeom>
          <a:solidFill>
            <a:srgbClr val="17375E"/>
          </a:solidFill>
          <a:ln>
            <a:solidFill>
              <a:srgbClr val="17375E"/>
            </a:solidFill>
          </a:ln>
        </p:spPr>
        <p:txBody>
          <a:bodyPr wrap="square" rtlCol="0">
            <a:spAutoFit/>
          </a:bodyPr>
          <a:lstStyle/>
          <a:p>
            <a:pPr marL="176213" lvl="0"/>
            <a:r>
              <a:rPr lang="it-IT" sz="3200" b="1" dirty="0" smtClean="0">
                <a:solidFill>
                  <a:schemeClr val="bg1"/>
                </a:solidFill>
                <a:latin typeface="Arial" pitchFamily="34" charset="0"/>
                <a:cs typeface="Arial" pitchFamily="34" charset="0"/>
              </a:rPr>
              <a:t>Far riconoscere l’apporto dell’INFN in termini di contributo alla competitività e allo sviluppo del sistema produttivo e della società utilizzando gli strumenti del trasferimento tecnologico</a:t>
            </a:r>
            <a:endParaRPr lang="it-IT" sz="3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146713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1721665"/>
            <a:ext cx="9144000" cy="646331"/>
          </a:xfrm>
          <a:prstGeom prst="rect">
            <a:avLst/>
          </a:prstGeom>
          <a:solidFill>
            <a:srgbClr val="17375E"/>
          </a:solidFill>
          <a:ln>
            <a:solidFill>
              <a:srgbClr val="17375E"/>
            </a:solidFill>
          </a:ln>
        </p:spPr>
        <p:txBody>
          <a:bodyPr wrap="square" rtlCol="0">
            <a:spAutoFit/>
          </a:bodyPr>
          <a:lstStyle/>
          <a:p>
            <a:pPr algn="ctr"/>
            <a:r>
              <a:rPr lang="it-IT" sz="3600" dirty="0" smtClean="0">
                <a:solidFill>
                  <a:schemeClr val="bg1"/>
                </a:solidFill>
                <a:latin typeface="Arial Black" pitchFamily="34" charset="0"/>
              </a:rPr>
              <a:t>OVERVIEW AZIONI-RISULTATI</a:t>
            </a:r>
          </a:p>
        </p:txBody>
      </p:sp>
      <p:pic>
        <p:nvPicPr>
          <p:cNvPr id="4"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544288" y="4887747"/>
            <a:ext cx="1902978" cy="1823687"/>
          </a:xfrm>
          <a:prstGeom prst="rect">
            <a:avLst/>
          </a:prstGeom>
          <a:noFill/>
          <a:ln>
            <a:noFill/>
          </a:ln>
          <a:extLst/>
        </p:spPr>
      </p:pic>
      <p:pic>
        <p:nvPicPr>
          <p:cNvPr id="6" name="Immagine 5" descr="cervelli.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241408" y="5202779"/>
            <a:ext cx="1413405" cy="1413405"/>
          </a:xfrm>
          <a:prstGeom prst="rect">
            <a:avLst/>
          </a:prstGeom>
        </p:spPr>
      </p:pic>
      <p:pic>
        <p:nvPicPr>
          <p:cNvPr id="7" name="Immagine 6" descr="CNS1.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48202" y="5192538"/>
            <a:ext cx="1433888" cy="1433888"/>
          </a:xfrm>
          <a:prstGeom prst="rect">
            <a:avLst/>
          </a:prstGeom>
        </p:spPr>
      </p:pic>
      <p:pic>
        <p:nvPicPr>
          <p:cNvPr id="8" name="Immagine 7" descr="CNS2.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068940" y="3562718"/>
            <a:ext cx="1413405" cy="1413405"/>
          </a:xfrm>
          <a:prstGeom prst="rect">
            <a:avLst/>
          </a:prstGeom>
        </p:spPr>
      </p:pic>
      <p:pic>
        <p:nvPicPr>
          <p:cNvPr id="9" name="Immagine 8" descr="CNS3.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783687" y="3001105"/>
            <a:ext cx="1413405" cy="1413405"/>
          </a:xfrm>
          <a:prstGeom prst="rect">
            <a:avLst/>
          </a:prstGeom>
        </p:spPr>
      </p:pic>
      <p:pic>
        <p:nvPicPr>
          <p:cNvPr id="10" name="Immagine 9" descr="cns4.jp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5500181" y="3562718"/>
            <a:ext cx="1423647" cy="1423647"/>
          </a:xfrm>
          <a:prstGeom prst="rect">
            <a:avLst/>
          </a:prstGeom>
        </p:spPr>
      </p:pic>
      <p:sp>
        <p:nvSpPr>
          <p:cNvPr id="16" name="CasellaDiTesto 15"/>
          <p:cNvSpPr txBox="1"/>
          <p:nvPr/>
        </p:nvSpPr>
        <p:spPr>
          <a:xfrm>
            <a:off x="55208" y="262574"/>
            <a:ext cx="9088792" cy="646331"/>
          </a:xfrm>
          <a:prstGeom prst="rect">
            <a:avLst/>
          </a:prstGeom>
          <a:noFill/>
        </p:spPr>
        <p:txBody>
          <a:bodyPr wrap="square" rtlCol="0">
            <a:spAutoFit/>
          </a:bodyPr>
          <a:lstStyle/>
          <a:p>
            <a:pPr algn="ctr"/>
            <a:r>
              <a:rPr lang="it-IT" sz="3600" dirty="0" smtClean="0">
                <a:solidFill>
                  <a:srgbClr val="000000"/>
                </a:solidFill>
                <a:latin typeface="Arial"/>
                <a:cs typeface="Arial"/>
              </a:rPr>
              <a:t>TRASFERIMENTO TECNOLOGICO</a:t>
            </a:r>
            <a:endParaRPr lang="it-IT" sz="3600" dirty="0">
              <a:solidFill>
                <a:srgbClr val="000000"/>
              </a:solidFill>
              <a:latin typeface="Arial"/>
              <a:cs typeface="Arial"/>
            </a:endParaRPr>
          </a:p>
        </p:txBody>
      </p:sp>
    </p:spTree>
    <p:extLst>
      <p:ext uri="{BB962C8B-B14F-4D97-AF65-F5344CB8AC3E}">
        <p14:creationId xmlns:p14="http://schemas.microsoft.com/office/powerpoint/2010/main" xmlns="" val="289190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2000"/>
                                        <p:tgtEl>
                                          <p:spTgt spid="3"/>
                                        </p:tgtEl>
                                      </p:cBhvr>
                                    </p:animEffect>
                                    <p:set>
                                      <p:cBhvr>
                                        <p:cTn id="14"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0" y="285728"/>
            <a:ext cx="9144000" cy="1143000"/>
          </a:xfrm>
        </p:spPr>
        <p:txBody>
          <a:bodyPr>
            <a:normAutofit/>
          </a:bodyPr>
          <a:lstStyle/>
          <a:p>
            <a:r>
              <a:rPr lang="it-IT" dirty="0" smtClean="0">
                <a:latin typeface="Arial"/>
                <a:cs typeface="Arial"/>
              </a:rPr>
              <a:t>Terza </a:t>
            </a:r>
            <a:r>
              <a:rPr lang="it-IT" dirty="0">
                <a:latin typeface="Arial"/>
                <a:cs typeface="Arial"/>
              </a:rPr>
              <a:t>missione (3M</a:t>
            </a:r>
            <a:r>
              <a:rPr lang="it-IT" dirty="0" smtClean="0">
                <a:latin typeface="Arial"/>
                <a:cs typeface="Arial"/>
              </a:rPr>
              <a:t>): </a:t>
            </a:r>
            <a:r>
              <a:rPr lang="it-IT" dirty="0" err="1" smtClean="0">
                <a:latin typeface="Arial"/>
                <a:cs typeface="Arial"/>
              </a:rPr>
              <a:t>def</a:t>
            </a:r>
            <a:r>
              <a:rPr lang="it-IT" dirty="0" smtClean="0">
                <a:latin typeface="Arial"/>
                <a:cs typeface="Arial"/>
              </a:rPr>
              <a:t>. ANVUR</a:t>
            </a:r>
            <a:endParaRPr lang="it-IT" dirty="0">
              <a:latin typeface="Arial"/>
              <a:cs typeface="Arial"/>
            </a:endParaRPr>
          </a:p>
        </p:txBody>
      </p:sp>
      <p:sp>
        <p:nvSpPr>
          <p:cNvPr id="5" name="Segnaposto contenuto 4"/>
          <p:cNvSpPr>
            <a:spLocks noGrp="1"/>
          </p:cNvSpPr>
          <p:nvPr>
            <p:ph idx="1"/>
          </p:nvPr>
        </p:nvSpPr>
        <p:spPr>
          <a:xfrm>
            <a:off x="0" y="1600200"/>
            <a:ext cx="9144000" cy="3098800"/>
          </a:xfrm>
          <a:solidFill>
            <a:srgbClr val="17375E"/>
          </a:solidFill>
          <a:ln>
            <a:solidFill>
              <a:srgbClr val="17375E"/>
            </a:solidFill>
          </a:ln>
        </p:spPr>
        <p:txBody>
          <a:bodyPr>
            <a:normAutofit/>
          </a:bodyPr>
          <a:lstStyle/>
          <a:p>
            <a:pPr>
              <a:buNone/>
            </a:pPr>
            <a:r>
              <a:rPr lang="it-IT" dirty="0" smtClean="0">
                <a:solidFill>
                  <a:srgbClr val="FFFFFF"/>
                </a:solidFill>
                <a:latin typeface="Arial"/>
                <a:cs typeface="Arial"/>
              </a:rPr>
              <a:t>Si </a:t>
            </a:r>
            <a:r>
              <a:rPr lang="it-IT" dirty="0">
                <a:solidFill>
                  <a:srgbClr val="FFFFFF"/>
                </a:solidFill>
                <a:latin typeface="Arial"/>
                <a:cs typeface="Arial"/>
              </a:rPr>
              <a:t>deve intendere l'insieme delle attività con le </a:t>
            </a:r>
            <a:r>
              <a:rPr lang="it-IT" dirty="0" smtClean="0">
                <a:solidFill>
                  <a:srgbClr val="FFFFFF"/>
                </a:solidFill>
                <a:latin typeface="Arial"/>
                <a:cs typeface="Arial"/>
              </a:rPr>
              <a:t>quali gli EPR </a:t>
            </a:r>
            <a:r>
              <a:rPr lang="it-IT" b="1" dirty="0">
                <a:solidFill>
                  <a:srgbClr val="FFFFFF"/>
                </a:solidFill>
                <a:latin typeface="Arial"/>
                <a:cs typeface="Arial"/>
              </a:rPr>
              <a:t>entrano in interazione diretta con la società</a:t>
            </a:r>
            <a:r>
              <a:rPr lang="it-IT" dirty="0">
                <a:solidFill>
                  <a:srgbClr val="FFFFFF"/>
                </a:solidFill>
                <a:latin typeface="Arial"/>
                <a:cs typeface="Arial"/>
              </a:rPr>
              <a:t>, fornendo un contributo che </a:t>
            </a:r>
            <a:r>
              <a:rPr lang="it-IT" u="sng" dirty="0">
                <a:solidFill>
                  <a:srgbClr val="FFFFFF"/>
                </a:solidFill>
                <a:latin typeface="Arial"/>
                <a:cs typeface="Arial"/>
              </a:rPr>
              <a:t>accompagna</a:t>
            </a:r>
            <a:r>
              <a:rPr lang="it-IT" dirty="0">
                <a:solidFill>
                  <a:srgbClr val="FFFFFF"/>
                </a:solidFill>
                <a:latin typeface="Arial"/>
                <a:cs typeface="Arial"/>
              </a:rPr>
              <a:t> </a:t>
            </a:r>
            <a:r>
              <a:rPr lang="it-IT" dirty="0" smtClean="0">
                <a:solidFill>
                  <a:srgbClr val="FFFFFF"/>
                </a:solidFill>
                <a:latin typeface="Arial"/>
                <a:cs typeface="Arial"/>
              </a:rPr>
              <a:t>la missione tradizionale di </a:t>
            </a:r>
            <a:r>
              <a:rPr lang="it-IT" dirty="0">
                <a:solidFill>
                  <a:srgbClr val="FFFFFF"/>
                </a:solidFill>
                <a:latin typeface="Arial"/>
                <a:cs typeface="Arial"/>
              </a:rPr>
              <a:t>ricerca (nella quale si interagisce prevalentemente con le comunità scientifiche)</a:t>
            </a:r>
            <a:r>
              <a:rPr lang="it-IT" dirty="0" smtClean="0">
                <a:solidFill>
                  <a:srgbClr val="FFFFFF"/>
                </a:solidFill>
                <a:latin typeface="Arial"/>
                <a:cs typeface="Arial"/>
              </a:rPr>
              <a:t>.</a:t>
            </a:r>
            <a:endParaRPr lang="it-IT" dirty="0">
              <a:solidFill>
                <a:srgbClr val="FFFFFF"/>
              </a:solidFill>
              <a:latin typeface="Arial"/>
              <a:cs typeface="Arial"/>
            </a:endParaRPr>
          </a:p>
        </p:txBody>
      </p:sp>
      <p:pic>
        <p:nvPicPr>
          <p:cNvPr id="6"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291" y="5914821"/>
            <a:ext cx="897445" cy="860051"/>
          </a:xfrm>
          <a:prstGeom prst="rect">
            <a:avLst/>
          </a:prstGeom>
          <a:noFill/>
          <a:ln>
            <a:noFill/>
          </a:ln>
          <a:extLst/>
        </p:spPr>
      </p:pic>
      <p:pic>
        <p:nvPicPr>
          <p:cNvPr id="8" name="Immagine 7" descr="cervelli.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52991" y="6062100"/>
            <a:ext cx="692289" cy="692289"/>
          </a:xfrm>
          <a:prstGeom prst="rect">
            <a:avLst/>
          </a:prstGeom>
        </p:spPr>
      </p:pic>
      <p:pic>
        <p:nvPicPr>
          <p:cNvPr id="9" name="Immagine 8" descr="CNS1.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195619" y="6036808"/>
            <a:ext cx="702322" cy="702322"/>
          </a:xfrm>
          <a:prstGeom prst="rect">
            <a:avLst/>
          </a:prstGeom>
        </p:spPr>
      </p:pic>
      <p:pic>
        <p:nvPicPr>
          <p:cNvPr id="10" name="Immagine 9" descr="CNS2.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414474" y="6036600"/>
            <a:ext cx="692289" cy="692289"/>
          </a:xfrm>
          <a:prstGeom prst="rect">
            <a:avLst/>
          </a:prstGeom>
        </p:spPr>
      </p:pic>
      <p:pic>
        <p:nvPicPr>
          <p:cNvPr id="11" name="Immagine 10" descr="CNS3.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688794" y="6057083"/>
            <a:ext cx="692289" cy="692289"/>
          </a:xfrm>
          <a:prstGeom prst="rect">
            <a:avLst/>
          </a:prstGeom>
        </p:spPr>
      </p:pic>
      <p:pic>
        <p:nvPicPr>
          <p:cNvPr id="12" name="Immagine 11" descr="cns4.jp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944375" y="6057083"/>
            <a:ext cx="697306" cy="697306"/>
          </a:xfrm>
          <a:prstGeom prst="rect">
            <a:avLst/>
          </a:prstGeom>
        </p:spPr>
      </p:pic>
    </p:spTree>
    <p:extLst>
      <p:ext uri="{BB962C8B-B14F-4D97-AF65-F5344CB8AC3E}">
        <p14:creationId xmlns:p14="http://schemas.microsoft.com/office/powerpoint/2010/main" xmlns="" val="9374086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291" y="5914821"/>
            <a:ext cx="897445" cy="860051"/>
          </a:xfrm>
          <a:prstGeom prst="rect">
            <a:avLst/>
          </a:prstGeom>
          <a:noFill/>
          <a:ln>
            <a:noFill/>
          </a:ln>
          <a:extLst/>
        </p:spPr>
      </p:pic>
      <p:pic>
        <p:nvPicPr>
          <p:cNvPr id="6" name="Immagine 5" descr="cervelli.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52991" y="6062100"/>
            <a:ext cx="692289" cy="692289"/>
          </a:xfrm>
          <a:prstGeom prst="rect">
            <a:avLst/>
          </a:prstGeom>
        </p:spPr>
      </p:pic>
      <p:pic>
        <p:nvPicPr>
          <p:cNvPr id="8" name="Immagine 7" descr="CNS1.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195619" y="6036808"/>
            <a:ext cx="702322" cy="702322"/>
          </a:xfrm>
          <a:prstGeom prst="rect">
            <a:avLst/>
          </a:prstGeom>
        </p:spPr>
      </p:pic>
      <p:pic>
        <p:nvPicPr>
          <p:cNvPr id="9" name="Immagine 8" descr="CNS2.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414474" y="6036600"/>
            <a:ext cx="692289" cy="692289"/>
          </a:xfrm>
          <a:prstGeom prst="rect">
            <a:avLst/>
          </a:prstGeom>
        </p:spPr>
      </p:pic>
      <p:pic>
        <p:nvPicPr>
          <p:cNvPr id="10" name="Immagine 9" descr="CNS3.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688794" y="6057083"/>
            <a:ext cx="692289" cy="692289"/>
          </a:xfrm>
          <a:prstGeom prst="rect">
            <a:avLst/>
          </a:prstGeom>
        </p:spPr>
      </p:pic>
      <p:pic>
        <p:nvPicPr>
          <p:cNvPr id="11" name="Immagine 10" descr="cns4.jp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944375" y="6057083"/>
            <a:ext cx="697306" cy="697306"/>
          </a:xfrm>
          <a:prstGeom prst="rect">
            <a:avLst/>
          </a:prstGeom>
        </p:spPr>
      </p:pic>
      <p:sp>
        <p:nvSpPr>
          <p:cNvPr id="13" name="CasellaDiTesto 12"/>
          <p:cNvSpPr txBox="1"/>
          <p:nvPr/>
        </p:nvSpPr>
        <p:spPr>
          <a:xfrm>
            <a:off x="0" y="1213338"/>
            <a:ext cx="9144000" cy="4524315"/>
          </a:xfrm>
          <a:prstGeom prst="rect">
            <a:avLst/>
          </a:prstGeom>
          <a:solidFill>
            <a:srgbClr val="17375E"/>
          </a:solidFill>
          <a:ln>
            <a:solidFill>
              <a:srgbClr val="17375E"/>
            </a:solidFill>
          </a:ln>
        </p:spPr>
        <p:txBody>
          <a:bodyPr wrap="square" rtlCol="0">
            <a:spAutoFit/>
          </a:bodyPr>
          <a:lstStyle/>
          <a:p>
            <a:pPr marL="633413" indent="-633413">
              <a:buFont typeface="Wingdings" pitchFamily="2" charset="2"/>
              <a:buChar char="§"/>
            </a:pPr>
            <a:r>
              <a:rPr lang="it-IT" sz="3200" b="1" dirty="0" smtClean="0">
                <a:solidFill>
                  <a:schemeClr val="bg1"/>
                </a:solidFill>
                <a:latin typeface="Arial" pitchFamily="34" charset="0"/>
                <a:cs typeface="Arial" pitchFamily="34" charset="0"/>
              </a:rPr>
              <a:t>RECLUTAMENTO E FORMAZIONE </a:t>
            </a:r>
            <a:r>
              <a:rPr lang="it-IT" sz="3200" b="1" dirty="0" err="1" smtClean="0">
                <a:solidFill>
                  <a:schemeClr val="bg1"/>
                </a:solidFill>
                <a:latin typeface="Arial" pitchFamily="34" charset="0"/>
                <a:cs typeface="Arial" pitchFamily="34" charset="0"/>
              </a:rPr>
              <a:t>DI</a:t>
            </a:r>
            <a:r>
              <a:rPr lang="it-IT" sz="3200" b="1" dirty="0" smtClean="0">
                <a:solidFill>
                  <a:schemeClr val="bg1"/>
                </a:solidFill>
                <a:latin typeface="Arial" pitchFamily="34" charset="0"/>
                <a:cs typeface="Arial" pitchFamily="34" charset="0"/>
              </a:rPr>
              <a:t> 25 REFERENTI LOCALI DEL TT</a:t>
            </a:r>
          </a:p>
          <a:p>
            <a:pPr marL="633413" indent="-633413">
              <a:buFont typeface="Wingdings" pitchFamily="2" charset="2"/>
              <a:buChar char="§"/>
            </a:pPr>
            <a:r>
              <a:rPr lang="it-IT" sz="3200" b="1" dirty="0" smtClean="0">
                <a:solidFill>
                  <a:schemeClr val="bg1"/>
                </a:solidFill>
                <a:latin typeface="Arial" pitchFamily="34" charset="0"/>
                <a:cs typeface="Arial" pitchFamily="34" charset="0"/>
              </a:rPr>
              <a:t>ACQUISIZIONE NUOVE COMPETENZE DA PARTE DEL TTO</a:t>
            </a:r>
          </a:p>
          <a:p>
            <a:pPr marL="633413" indent="-633413">
              <a:buFont typeface="Wingdings" pitchFamily="2" charset="2"/>
              <a:buChar char="§"/>
            </a:pPr>
            <a:r>
              <a:rPr lang="it-IT" sz="3200" b="1" dirty="0" smtClean="0">
                <a:solidFill>
                  <a:schemeClr val="bg1"/>
                </a:solidFill>
                <a:latin typeface="Arial" pitchFamily="34" charset="0"/>
                <a:cs typeface="Arial" pitchFamily="34" charset="0"/>
              </a:rPr>
              <a:t>SITO WEB DEDICATO</a:t>
            </a:r>
          </a:p>
          <a:p>
            <a:pPr marL="633413" indent="-633413">
              <a:buFont typeface="Wingdings" pitchFamily="2" charset="2"/>
              <a:buChar char="§"/>
            </a:pPr>
            <a:r>
              <a:rPr lang="it-IT" sz="3200" b="1" dirty="0" smtClean="0">
                <a:solidFill>
                  <a:schemeClr val="bg1"/>
                </a:solidFill>
                <a:latin typeface="Arial" pitchFamily="34" charset="0"/>
                <a:cs typeface="Arial" pitchFamily="34" charset="0"/>
              </a:rPr>
              <a:t>COLLEGAMENTO AI SERVIZI</a:t>
            </a:r>
          </a:p>
          <a:p>
            <a:pPr lvl="3">
              <a:buFont typeface="Arial" pitchFamily="34" charset="0"/>
              <a:buChar char="•"/>
            </a:pPr>
            <a:r>
              <a:rPr lang="it-IT" sz="3200" b="1" dirty="0" smtClean="0">
                <a:solidFill>
                  <a:schemeClr val="bg1"/>
                </a:solidFill>
                <a:latin typeface="Arial" pitchFamily="34" charset="0"/>
                <a:cs typeface="Arial" pitchFamily="34" charset="0"/>
              </a:rPr>
              <a:t>Legali </a:t>
            </a:r>
          </a:p>
          <a:p>
            <a:pPr lvl="3">
              <a:buFont typeface="Arial" pitchFamily="34" charset="0"/>
              <a:buChar char="•"/>
            </a:pPr>
            <a:r>
              <a:rPr lang="it-IT" sz="3200" b="1" dirty="0" smtClean="0">
                <a:solidFill>
                  <a:schemeClr val="bg1"/>
                </a:solidFill>
                <a:latin typeface="Arial" pitchFamily="34" charset="0"/>
                <a:cs typeface="Arial" pitchFamily="34" charset="0"/>
              </a:rPr>
              <a:t>Fondi esterni</a:t>
            </a:r>
          </a:p>
          <a:p>
            <a:pPr lvl="3">
              <a:buFont typeface="Arial" pitchFamily="34" charset="0"/>
              <a:buChar char="•"/>
            </a:pPr>
            <a:r>
              <a:rPr lang="it-IT" sz="3200" b="1" dirty="0" smtClean="0">
                <a:solidFill>
                  <a:schemeClr val="bg1"/>
                </a:solidFill>
                <a:latin typeface="Arial" pitchFamily="34" charset="0"/>
                <a:cs typeface="Arial" pitchFamily="34" charset="0"/>
              </a:rPr>
              <a:t>Ufficio stampa</a:t>
            </a:r>
          </a:p>
        </p:txBody>
      </p:sp>
      <p:sp>
        <p:nvSpPr>
          <p:cNvPr id="14" name="CasellaDiTesto 13"/>
          <p:cNvSpPr txBox="1"/>
          <p:nvPr/>
        </p:nvSpPr>
        <p:spPr>
          <a:xfrm>
            <a:off x="55208" y="262574"/>
            <a:ext cx="9088792" cy="646331"/>
          </a:xfrm>
          <a:prstGeom prst="rect">
            <a:avLst/>
          </a:prstGeom>
          <a:noFill/>
        </p:spPr>
        <p:txBody>
          <a:bodyPr wrap="square" rtlCol="0">
            <a:spAutoFit/>
          </a:bodyPr>
          <a:lstStyle/>
          <a:p>
            <a:pPr algn="ctr"/>
            <a:r>
              <a:rPr lang="it-IT" sz="3600" dirty="0" smtClean="0">
                <a:solidFill>
                  <a:srgbClr val="000000"/>
                </a:solidFill>
                <a:latin typeface="Arial"/>
                <a:cs typeface="Arial"/>
              </a:rPr>
              <a:t>ORGANIZZAZIONE DEL TT</a:t>
            </a:r>
            <a:endParaRPr lang="it-IT" sz="3600" dirty="0">
              <a:solidFill>
                <a:srgbClr val="000000"/>
              </a:solidFill>
              <a:latin typeface="Arial"/>
              <a:cs typeface="Arial"/>
            </a:endParaRPr>
          </a:p>
        </p:txBody>
      </p:sp>
    </p:spTree>
    <p:extLst>
      <p:ext uri="{BB962C8B-B14F-4D97-AF65-F5344CB8AC3E}">
        <p14:creationId xmlns:p14="http://schemas.microsoft.com/office/powerpoint/2010/main" xmlns="" val="146713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ttore 2 3"/>
          <p:cNvCxnSpPr>
            <a:stCxn id="8" idx="3"/>
            <a:endCxn id="9" idx="1"/>
          </p:cNvCxnSpPr>
          <p:nvPr/>
        </p:nvCxnSpPr>
        <p:spPr>
          <a:xfrm>
            <a:off x="5714766" y="3610123"/>
            <a:ext cx="175639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5" name="Rettangolo 4"/>
          <p:cNvSpPr/>
          <p:nvPr/>
        </p:nvSpPr>
        <p:spPr>
          <a:xfrm>
            <a:off x="5975026" y="3249992"/>
            <a:ext cx="1286551" cy="639391"/>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err="1" smtClean="0">
                <a:solidFill>
                  <a:srgbClr val="000000"/>
                </a:solidFill>
                <a:latin typeface="Arial" pitchFamily="34" charset="0"/>
                <a:cs typeface="Arial" pitchFamily="34" charset="0"/>
              </a:rPr>
              <a:t>Referenti</a:t>
            </a:r>
            <a:r>
              <a:rPr lang="en-GB" sz="1600" b="1" dirty="0" smtClean="0">
                <a:solidFill>
                  <a:srgbClr val="000000"/>
                </a:solidFill>
                <a:latin typeface="Arial" pitchFamily="34" charset="0"/>
                <a:cs typeface="Arial" pitchFamily="34" charset="0"/>
              </a:rPr>
              <a:t> </a:t>
            </a:r>
            <a:r>
              <a:rPr lang="en-GB" sz="1600" b="1" dirty="0" err="1" smtClean="0">
                <a:solidFill>
                  <a:srgbClr val="000000"/>
                </a:solidFill>
                <a:latin typeface="Arial" pitchFamily="34" charset="0"/>
                <a:cs typeface="Arial" pitchFamily="34" charset="0"/>
              </a:rPr>
              <a:t>locali</a:t>
            </a:r>
            <a:r>
              <a:rPr lang="en-GB" sz="1600" b="1" dirty="0" smtClean="0">
                <a:solidFill>
                  <a:srgbClr val="000000"/>
                </a:solidFill>
                <a:latin typeface="Arial" pitchFamily="34" charset="0"/>
                <a:cs typeface="Arial" pitchFamily="34" charset="0"/>
              </a:rPr>
              <a:t> TT</a:t>
            </a:r>
            <a:endParaRPr lang="en-GB" sz="1600" b="1" dirty="0">
              <a:solidFill>
                <a:srgbClr val="000000"/>
              </a:solidFill>
              <a:latin typeface="Arial" pitchFamily="34" charset="0"/>
              <a:cs typeface="Arial" pitchFamily="34" charset="0"/>
            </a:endParaRPr>
          </a:p>
        </p:txBody>
      </p:sp>
      <p:sp>
        <p:nvSpPr>
          <p:cNvPr id="7" name="Rettangolo 6"/>
          <p:cNvSpPr/>
          <p:nvPr/>
        </p:nvSpPr>
        <p:spPr>
          <a:xfrm>
            <a:off x="2604086" y="2413880"/>
            <a:ext cx="1890050" cy="2395006"/>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err="1" smtClean="0">
                <a:latin typeface="Arial" pitchFamily="34" charset="0"/>
                <a:cs typeface="Arial" pitchFamily="34" charset="0"/>
              </a:rPr>
              <a:t>Direzione</a:t>
            </a:r>
            <a:r>
              <a:rPr lang="en-GB" sz="1600" b="1" dirty="0" smtClean="0">
                <a:latin typeface="Arial" pitchFamily="34" charset="0"/>
                <a:cs typeface="Arial" pitchFamily="34" charset="0"/>
              </a:rPr>
              <a:t> </a:t>
            </a:r>
            <a:r>
              <a:rPr lang="en-GB" sz="1600" b="1" dirty="0" err="1" smtClean="0">
                <a:latin typeface="Arial" pitchFamily="34" charset="0"/>
                <a:cs typeface="Arial" pitchFamily="34" charset="0"/>
              </a:rPr>
              <a:t>Affari</a:t>
            </a:r>
            <a:r>
              <a:rPr lang="en-GB" sz="1600" b="1" dirty="0" smtClean="0">
                <a:latin typeface="Arial" pitchFamily="34" charset="0"/>
                <a:cs typeface="Arial" pitchFamily="34" charset="0"/>
              </a:rPr>
              <a:t> </a:t>
            </a:r>
            <a:r>
              <a:rPr lang="en-GB" sz="1600" b="1" dirty="0" err="1" smtClean="0">
                <a:latin typeface="Arial" pitchFamily="34" charset="0"/>
                <a:cs typeface="Arial" pitchFamily="34" charset="0"/>
              </a:rPr>
              <a:t>Generali</a:t>
            </a:r>
            <a:r>
              <a:rPr lang="en-GB" sz="1600" b="1" dirty="0" smtClean="0">
                <a:latin typeface="Arial" pitchFamily="34" charset="0"/>
                <a:cs typeface="Arial" pitchFamily="34" charset="0"/>
              </a:rPr>
              <a:t> </a:t>
            </a:r>
          </a:p>
          <a:p>
            <a:pPr algn="ctr"/>
            <a:endParaRPr lang="en-GB" sz="1600" b="1" dirty="0">
              <a:latin typeface="Arial" pitchFamily="34" charset="0"/>
              <a:cs typeface="Arial" pitchFamily="34" charset="0"/>
            </a:endParaRPr>
          </a:p>
          <a:p>
            <a:pPr algn="ctr"/>
            <a:r>
              <a:rPr lang="en-GB" sz="1600" b="1" dirty="0" err="1" smtClean="0">
                <a:latin typeface="Arial" pitchFamily="34" charset="0"/>
                <a:cs typeface="Arial" pitchFamily="34" charset="0"/>
              </a:rPr>
              <a:t>Responsabile</a:t>
            </a:r>
            <a:r>
              <a:rPr lang="en-GB" sz="1600" b="1" dirty="0" smtClean="0">
                <a:latin typeface="Arial" pitchFamily="34" charset="0"/>
                <a:cs typeface="Arial" pitchFamily="34" charset="0"/>
              </a:rPr>
              <a:t> UTT</a:t>
            </a:r>
          </a:p>
          <a:p>
            <a:pPr algn="ctr"/>
            <a:endParaRPr lang="en-GB" sz="1600" b="1" dirty="0" smtClean="0">
              <a:latin typeface="Arial" pitchFamily="34" charset="0"/>
              <a:cs typeface="Arial" pitchFamily="34" charset="0"/>
            </a:endParaRPr>
          </a:p>
          <a:p>
            <a:pPr algn="ctr"/>
            <a:r>
              <a:rPr lang="en-GB" sz="1600" b="1" dirty="0" smtClean="0">
                <a:latin typeface="Arial" pitchFamily="34" charset="0"/>
                <a:cs typeface="Arial" pitchFamily="34" charset="0"/>
              </a:rPr>
              <a:t>4-5 </a:t>
            </a:r>
            <a:r>
              <a:rPr lang="en-GB" sz="1600" b="1" dirty="0" err="1" smtClean="0">
                <a:latin typeface="Arial" pitchFamily="34" charset="0"/>
                <a:cs typeface="Arial" pitchFamily="34" charset="0"/>
              </a:rPr>
              <a:t>unità</a:t>
            </a:r>
            <a:r>
              <a:rPr lang="en-GB" sz="1600" b="1" dirty="0" smtClean="0">
                <a:latin typeface="Arial" pitchFamily="34" charset="0"/>
                <a:cs typeface="Arial" pitchFamily="34" charset="0"/>
              </a:rPr>
              <a:t> di </a:t>
            </a:r>
            <a:r>
              <a:rPr lang="en-GB" sz="1600" b="1" dirty="0" err="1" smtClean="0">
                <a:latin typeface="Arial" pitchFamily="34" charset="0"/>
                <a:cs typeface="Arial" pitchFamily="34" charset="0"/>
              </a:rPr>
              <a:t>personale</a:t>
            </a:r>
            <a:endParaRPr lang="en-GB" sz="1600" b="1" dirty="0" smtClean="0">
              <a:latin typeface="Arial" pitchFamily="34" charset="0"/>
              <a:cs typeface="Arial" pitchFamily="34" charset="0"/>
            </a:endParaRPr>
          </a:p>
        </p:txBody>
      </p:sp>
      <p:sp>
        <p:nvSpPr>
          <p:cNvPr id="8" name="Rettangolo 7"/>
          <p:cNvSpPr/>
          <p:nvPr/>
        </p:nvSpPr>
        <p:spPr>
          <a:xfrm>
            <a:off x="4747403" y="2411360"/>
            <a:ext cx="967363" cy="2397526"/>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err="1" smtClean="0">
                <a:solidFill>
                  <a:schemeClr val="bg1"/>
                </a:solidFill>
                <a:latin typeface="Arial" pitchFamily="34" charset="0"/>
                <a:cs typeface="Arial" pitchFamily="34" charset="0"/>
              </a:rPr>
              <a:t>Gruppo</a:t>
            </a:r>
            <a:r>
              <a:rPr lang="en-GB" sz="1600" b="1" dirty="0" smtClean="0">
                <a:solidFill>
                  <a:schemeClr val="bg1"/>
                </a:solidFill>
                <a:latin typeface="Arial" pitchFamily="34" charset="0"/>
                <a:cs typeface="Arial" pitchFamily="34" charset="0"/>
              </a:rPr>
              <a:t> </a:t>
            </a:r>
            <a:r>
              <a:rPr lang="en-GB" sz="1600" b="1" dirty="0" err="1" smtClean="0">
                <a:solidFill>
                  <a:schemeClr val="bg1"/>
                </a:solidFill>
                <a:latin typeface="Arial" pitchFamily="34" charset="0"/>
                <a:cs typeface="Arial" pitchFamily="34" charset="0"/>
              </a:rPr>
              <a:t>di</a:t>
            </a:r>
            <a:r>
              <a:rPr lang="en-GB" sz="1600" b="1" dirty="0" smtClean="0">
                <a:solidFill>
                  <a:schemeClr val="bg1"/>
                </a:solidFill>
                <a:latin typeface="Arial" pitchFamily="34" charset="0"/>
                <a:cs typeface="Arial" pitchFamily="34" charset="0"/>
              </a:rPr>
              <a:t> </a:t>
            </a:r>
            <a:r>
              <a:rPr lang="en-GB" sz="1600" b="1" dirty="0" err="1" smtClean="0">
                <a:solidFill>
                  <a:schemeClr val="bg1"/>
                </a:solidFill>
                <a:latin typeface="Arial" pitchFamily="34" charset="0"/>
                <a:cs typeface="Arial" pitchFamily="34" charset="0"/>
              </a:rPr>
              <a:t>lavoro</a:t>
            </a:r>
            <a:endParaRPr lang="en-GB" sz="1600" b="1" dirty="0" smtClean="0">
              <a:solidFill>
                <a:schemeClr val="bg1"/>
              </a:solidFill>
              <a:latin typeface="Arial" pitchFamily="34" charset="0"/>
              <a:cs typeface="Arial" pitchFamily="34" charset="0"/>
            </a:endParaRPr>
          </a:p>
          <a:p>
            <a:pPr algn="ctr"/>
            <a:r>
              <a:rPr lang="en-GB" sz="1600" b="1" dirty="0" smtClean="0">
                <a:solidFill>
                  <a:schemeClr val="bg1"/>
                </a:solidFill>
                <a:latin typeface="Arial" pitchFamily="34" charset="0"/>
                <a:cs typeface="Arial" pitchFamily="34" charset="0"/>
              </a:rPr>
              <a:t>+</a:t>
            </a:r>
          </a:p>
          <a:p>
            <a:pPr algn="ctr"/>
            <a:r>
              <a:rPr lang="en-GB" sz="1600" b="1" dirty="0" smtClean="0">
                <a:solidFill>
                  <a:schemeClr val="bg1"/>
                </a:solidFill>
                <a:latin typeface="Arial" pitchFamily="34" charset="0"/>
                <a:cs typeface="Arial" pitchFamily="34" charset="0"/>
              </a:rPr>
              <a:t>GE</a:t>
            </a:r>
          </a:p>
          <a:p>
            <a:pPr algn="ctr"/>
            <a:endParaRPr lang="en-GB" sz="1600" b="1" dirty="0">
              <a:latin typeface="Arial" pitchFamily="34" charset="0"/>
              <a:cs typeface="Arial" pitchFamily="34" charset="0"/>
            </a:endParaRPr>
          </a:p>
        </p:txBody>
      </p:sp>
      <p:sp>
        <p:nvSpPr>
          <p:cNvPr id="9" name="Rettangolo 8"/>
          <p:cNvSpPr/>
          <p:nvPr/>
        </p:nvSpPr>
        <p:spPr>
          <a:xfrm>
            <a:off x="7471160" y="2411360"/>
            <a:ext cx="1209624" cy="2397526"/>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latin typeface="Arial" pitchFamily="34" charset="0"/>
                <a:cs typeface="Arial" pitchFamily="34" charset="0"/>
              </a:rPr>
              <a:t>CSN</a:t>
            </a:r>
          </a:p>
          <a:p>
            <a:pPr algn="ctr"/>
            <a:endParaRPr lang="en-GB" sz="1600" b="1" dirty="0" smtClean="0">
              <a:latin typeface="Arial" pitchFamily="34" charset="0"/>
              <a:cs typeface="Arial" pitchFamily="34" charset="0"/>
            </a:endParaRPr>
          </a:p>
          <a:p>
            <a:pPr algn="ctr"/>
            <a:r>
              <a:rPr lang="en-GB" sz="1600" b="1" dirty="0" smtClean="0">
                <a:latin typeface="Arial" pitchFamily="34" charset="0"/>
                <a:cs typeface="Arial" pitchFamily="34" charset="0"/>
              </a:rPr>
              <a:t>EU</a:t>
            </a:r>
          </a:p>
          <a:p>
            <a:pPr algn="ctr"/>
            <a:endParaRPr lang="en-GB" sz="1600" b="1" dirty="0" smtClean="0">
              <a:latin typeface="Arial" pitchFamily="34" charset="0"/>
              <a:cs typeface="Arial" pitchFamily="34" charset="0"/>
            </a:endParaRPr>
          </a:p>
          <a:p>
            <a:pPr algn="ctr"/>
            <a:r>
              <a:rPr lang="en-GB" sz="1600" b="1" dirty="0" smtClean="0">
                <a:latin typeface="Arial" pitchFamily="34" charset="0"/>
                <a:cs typeface="Arial" pitchFamily="34" charset="0"/>
              </a:rPr>
              <a:t>PON</a:t>
            </a:r>
          </a:p>
          <a:p>
            <a:pPr algn="ctr"/>
            <a:endParaRPr lang="en-GB" sz="1600" b="1" dirty="0" smtClean="0">
              <a:latin typeface="Arial" pitchFamily="34" charset="0"/>
              <a:cs typeface="Arial" pitchFamily="34" charset="0"/>
            </a:endParaRPr>
          </a:p>
          <a:p>
            <a:pPr algn="ctr"/>
            <a:r>
              <a:rPr lang="en-GB" sz="1600" b="1" dirty="0" smtClean="0">
                <a:latin typeface="Arial" pitchFamily="34" charset="0"/>
                <a:cs typeface="Arial" pitchFamily="34" charset="0"/>
              </a:rPr>
              <a:t>POR</a:t>
            </a:r>
          </a:p>
          <a:p>
            <a:pPr algn="ctr"/>
            <a:r>
              <a:rPr lang="en-GB" sz="1600" b="1" dirty="0" smtClean="0">
                <a:latin typeface="Arial" pitchFamily="34" charset="0"/>
                <a:cs typeface="Arial" pitchFamily="34" charset="0"/>
              </a:rPr>
              <a:t>…</a:t>
            </a:r>
            <a:endParaRPr lang="en-GB" sz="1600" b="1" dirty="0">
              <a:latin typeface="Arial" pitchFamily="34" charset="0"/>
              <a:cs typeface="Arial" pitchFamily="34" charset="0"/>
            </a:endParaRPr>
          </a:p>
        </p:txBody>
      </p:sp>
      <p:sp>
        <p:nvSpPr>
          <p:cNvPr id="10" name="CasellaDiTesto 9"/>
          <p:cNvSpPr txBox="1"/>
          <p:nvPr/>
        </p:nvSpPr>
        <p:spPr>
          <a:xfrm>
            <a:off x="4861984" y="1187905"/>
            <a:ext cx="729687" cy="338554"/>
          </a:xfrm>
          <a:prstGeom prst="rect">
            <a:avLst/>
          </a:prstGeom>
          <a:noFill/>
        </p:spPr>
        <p:txBody>
          <a:bodyPr wrap="none" rtlCol="0">
            <a:spAutoFit/>
          </a:bodyPr>
          <a:lstStyle/>
          <a:p>
            <a:r>
              <a:rPr lang="en-GB" sz="1600" b="1" dirty="0" smtClean="0">
                <a:latin typeface="Arial" pitchFamily="34" charset="0"/>
                <a:cs typeface="Arial" pitchFamily="34" charset="0"/>
              </a:rPr>
              <a:t>CNTT</a:t>
            </a:r>
            <a:endParaRPr lang="en-GB" sz="1600" b="1" dirty="0">
              <a:latin typeface="Arial" pitchFamily="34" charset="0"/>
              <a:cs typeface="Arial" pitchFamily="34" charset="0"/>
            </a:endParaRPr>
          </a:p>
        </p:txBody>
      </p:sp>
      <p:sp>
        <p:nvSpPr>
          <p:cNvPr id="11" name="CasellaDiTesto 10"/>
          <p:cNvSpPr txBox="1"/>
          <p:nvPr/>
        </p:nvSpPr>
        <p:spPr>
          <a:xfrm>
            <a:off x="7419842" y="1187905"/>
            <a:ext cx="1220206" cy="338554"/>
          </a:xfrm>
          <a:prstGeom prst="rect">
            <a:avLst/>
          </a:prstGeom>
          <a:noFill/>
        </p:spPr>
        <p:txBody>
          <a:bodyPr wrap="none" rtlCol="0">
            <a:spAutoFit/>
          </a:bodyPr>
          <a:lstStyle/>
          <a:p>
            <a:r>
              <a:rPr lang="en-GB" sz="1600" b="1" smtClean="0">
                <a:latin typeface="Arial" pitchFamily="34" charset="0"/>
                <a:cs typeface="Arial" pitchFamily="34" charset="0"/>
              </a:rPr>
              <a:t>Reasearch</a:t>
            </a:r>
            <a:endParaRPr lang="en-GB" sz="1600" b="1">
              <a:latin typeface="Arial" pitchFamily="34" charset="0"/>
              <a:cs typeface="Arial" pitchFamily="34" charset="0"/>
            </a:endParaRPr>
          </a:p>
        </p:txBody>
      </p:sp>
      <p:sp>
        <p:nvSpPr>
          <p:cNvPr id="12" name="CasellaDiTesto 11"/>
          <p:cNvSpPr txBox="1"/>
          <p:nvPr/>
        </p:nvSpPr>
        <p:spPr>
          <a:xfrm>
            <a:off x="2384227" y="975509"/>
            <a:ext cx="2379199" cy="830997"/>
          </a:xfrm>
          <a:prstGeom prst="rect">
            <a:avLst/>
          </a:prstGeom>
          <a:noFill/>
        </p:spPr>
        <p:txBody>
          <a:bodyPr wrap="square" rtlCol="0">
            <a:spAutoFit/>
          </a:bodyPr>
          <a:lstStyle/>
          <a:p>
            <a:pPr algn="ctr"/>
            <a:r>
              <a:rPr lang="en-GB" sz="1600" b="1" dirty="0" smtClean="0">
                <a:latin typeface="Arial" pitchFamily="34" charset="0"/>
                <a:cs typeface="Arial" pitchFamily="34" charset="0"/>
              </a:rPr>
              <a:t>UTT – </a:t>
            </a:r>
            <a:r>
              <a:rPr lang="en-GB" sz="1600" b="1" dirty="0" err="1" smtClean="0">
                <a:latin typeface="Arial" pitchFamily="34" charset="0"/>
                <a:cs typeface="Arial" pitchFamily="34" charset="0"/>
              </a:rPr>
              <a:t>Amministrazione</a:t>
            </a:r>
            <a:r>
              <a:rPr lang="en-GB" sz="1600" b="1" dirty="0" smtClean="0">
                <a:latin typeface="Arial" pitchFamily="34" charset="0"/>
                <a:cs typeface="Arial" pitchFamily="34" charset="0"/>
              </a:rPr>
              <a:t> </a:t>
            </a:r>
            <a:r>
              <a:rPr lang="en-GB" sz="1600" b="1" dirty="0" err="1" smtClean="0">
                <a:latin typeface="Arial" pitchFamily="34" charset="0"/>
                <a:cs typeface="Arial" pitchFamily="34" charset="0"/>
              </a:rPr>
              <a:t>centrale</a:t>
            </a:r>
            <a:endParaRPr lang="en-GB" sz="1600" b="1" dirty="0">
              <a:latin typeface="Arial" pitchFamily="34" charset="0"/>
              <a:cs typeface="Arial" pitchFamily="34" charset="0"/>
            </a:endParaRPr>
          </a:p>
        </p:txBody>
      </p:sp>
      <p:cxnSp>
        <p:nvCxnSpPr>
          <p:cNvPr id="18" name="Connettore 2 17"/>
          <p:cNvCxnSpPr>
            <a:stCxn id="51" idx="3"/>
            <a:endCxn id="7" idx="1"/>
          </p:cNvCxnSpPr>
          <p:nvPr/>
        </p:nvCxnSpPr>
        <p:spPr>
          <a:xfrm>
            <a:off x="1919349" y="2687200"/>
            <a:ext cx="684737" cy="92418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Connettore 2 18"/>
          <p:cNvCxnSpPr>
            <a:stCxn id="53" idx="3"/>
            <a:endCxn id="7" idx="1"/>
          </p:cNvCxnSpPr>
          <p:nvPr/>
        </p:nvCxnSpPr>
        <p:spPr>
          <a:xfrm flipV="1">
            <a:off x="1912204" y="3611383"/>
            <a:ext cx="691882" cy="151488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Connettore 2 19"/>
          <p:cNvCxnSpPr>
            <a:stCxn id="52" idx="3"/>
            <a:endCxn id="7" idx="1"/>
          </p:cNvCxnSpPr>
          <p:nvPr/>
        </p:nvCxnSpPr>
        <p:spPr>
          <a:xfrm flipV="1">
            <a:off x="1912204" y="3611383"/>
            <a:ext cx="691882" cy="31612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1" name="Angolo ripiegato 20"/>
          <p:cNvSpPr/>
          <p:nvPr/>
        </p:nvSpPr>
        <p:spPr>
          <a:xfrm>
            <a:off x="2604086" y="5128675"/>
            <a:ext cx="1890050" cy="357726"/>
          </a:xfrm>
          <a:prstGeom prst="foldedCorner">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err="1" smtClean="0">
                <a:latin typeface="Arial" pitchFamily="34" charset="0"/>
                <a:cs typeface="Arial" pitchFamily="34" charset="0"/>
              </a:rPr>
              <a:t>Sito</a:t>
            </a:r>
            <a:r>
              <a:rPr lang="en-GB" sz="1600" b="1" dirty="0" smtClean="0">
                <a:latin typeface="Arial" pitchFamily="34" charset="0"/>
                <a:cs typeface="Arial" pitchFamily="34" charset="0"/>
              </a:rPr>
              <a:t> WEB</a:t>
            </a:r>
            <a:endParaRPr lang="en-GB" sz="1600" b="1" dirty="0">
              <a:latin typeface="Arial" pitchFamily="34" charset="0"/>
              <a:cs typeface="Arial" pitchFamily="34" charset="0"/>
            </a:endParaRPr>
          </a:p>
        </p:txBody>
      </p:sp>
      <p:sp>
        <p:nvSpPr>
          <p:cNvPr id="22" name="Freccia bidirezionale orizzontale 21"/>
          <p:cNvSpPr/>
          <p:nvPr/>
        </p:nvSpPr>
        <p:spPr>
          <a:xfrm>
            <a:off x="2604086" y="1756153"/>
            <a:ext cx="6356472" cy="242701"/>
          </a:xfrm>
          <a:prstGeom prst="lef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latin typeface="Arial" pitchFamily="34" charset="0"/>
              <a:cs typeface="Arial" pitchFamily="34" charset="0"/>
            </a:endParaRPr>
          </a:p>
        </p:txBody>
      </p:sp>
      <p:cxnSp>
        <p:nvCxnSpPr>
          <p:cNvPr id="23" name="Connettore 1 22"/>
          <p:cNvCxnSpPr>
            <a:stCxn id="7" idx="0"/>
          </p:cNvCxnSpPr>
          <p:nvPr/>
        </p:nvCxnSpPr>
        <p:spPr>
          <a:xfrm flipV="1">
            <a:off x="3549111" y="1961176"/>
            <a:ext cx="0" cy="452704"/>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Connettore 1 23"/>
          <p:cNvCxnSpPr/>
          <p:nvPr/>
        </p:nvCxnSpPr>
        <p:spPr>
          <a:xfrm flipV="1">
            <a:off x="5223589" y="1961176"/>
            <a:ext cx="0" cy="40981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Connettore 1 24"/>
          <p:cNvCxnSpPr/>
          <p:nvPr/>
        </p:nvCxnSpPr>
        <p:spPr>
          <a:xfrm flipV="1">
            <a:off x="8093974" y="1977583"/>
            <a:ext cx="0" cy="40981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Connettore 2 25"/>
          <p:cNvCxnSpPr>
            <a:stCxn id="21" idx="0"/>
            <a:endCxn id="7" idx="2"/>
          </p:cNvCxnSpPr>
          <p:nvPr/>
        </p:nvCxnSpPr>
        <p:spPr>
          <a:xfrm flipV="1">
            <a:off x="3549111" y="4808886"/>
            <a:ext cx="0" cy="31978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36"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291" y="5914821"/>
            <a:ext cx="897445" cy="860051"/>
          </a:xfrm>
          <a:prstGeom prst="rect">
            <a:avLst/>
          </a:prstGeom>
          <a:noFill/>
          <a:ln>
            <a:noFill/>
          </a:ln>
          <a:extLst/>
        </p:spPr>
      </p:pic>
      <p:pic>
        <p:nvPicPr>
          <p:cNvPr id="37" name="Immagine 36" descr="cervelli.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52991" y="6062100"/>
            <a:ext cx="692289" cy="692289"/>
          </a:xfrm>
          <a:prstGeom prst="rect">
            <a:avLst/>
          </a:prstGeom>
        </p:spPr>
      </p:pic>
      <p:pic>
        <p:nvPicPr>
          <p:cNvPr id="38" name="Immagine 37" descr="CNS1.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195619" y="6036808"/>
            <a:ext cx="702322" cy="702322"/>
          </a:xfrm>
          <a:prstGeom prst="rect">
            <a:avLst/>
          </a:prstGeom>
        </p:spPr>
      </p:pic>
      <p:pic>
        <p:nvPicPr>
          <p:cNvPr id="39" name="Immagine 38" descr="CNS2.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414474" y="6036600"/>
            <a:ext cx="692289" cy="692289"/>
          </a:xfrm>
          <a:prstGeom prst="rect">
            <a:avLst/>
          </a:prstGeom>
        </p:spPr>
      </p:pic>
      <p:pic>
        <p:nvPicPr>
          <p:cNvPr id="40" name="Immagine 39" descr="CNS3.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688794" y="6057083"/>
            <a:ext cx="692289" cy="692289"/>
          </a:xfrm>
          <a:prstGeom prst="rect">
            <a:avLst/>
          </a:prstGeom>
        </p:spPr>
      </p:pic>
      <p:pic>
        <p:nvPicPr>
          <p:cNvPr id="41" name="Immagine 40" descr="cns4.jp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944375" y="6057083"/>
            <a:ext cx="697306" cy="697306"/>
          </a:xfrm>
          <a:prstGeom prst="rect">
            <a:avLst/>
          </a:prstGeom>
        </p:spPr>
      </p:pic>
      <p:sp>
        <p:nvSpPr>
          <p:cNvPr id="34" name="CasellaDiTesto 33"/>
          <p:cNvSpPr txBox="1"/>
          <p:nvPr/>
        </p:nvSpPr>
        <p:spPr>
          <a:xfrm>
            <a:off x="55208" y="262574"/>
            <a:ext cx="9088792" cy="646331"/>
          </a:xfrm>
          <a:prstGeom prst="rect">
            <a:avLst/>
          </a:prstGeom>
          <a:noFill/>
        </p:spPr>
        <p:txBody>
          <a:bodyPr wrap="square" rtlCol="0">
            <a:spAutoFit/>
          </a:bodyPr>
          <a:lstStyle/>
          <a:p>
            <a:pPr algn="ctr"/>
            <a:r>
              <a:rPr lang="it-IT" sz="3600" dirty="0" smtClean="0">
                <a:solidFill>
                  <a:srgbClr val="000000"/>
                </a:solidFill>
                <a:latin typeface="Arial"/>
                <a:cs typeface="Arial"/>
              </a:rPr>
              <a:t>ORGANIZZAZIONE DEL TT</a:t>
            </a:r>
            <a:endParaRPr lang="it-IT" sz="3600" dirty="0">
              <a:solidFill>
                <a:srgbClr val="000000"/>
              </a:solidFill>
              <a:latin typeface="Arial"/>
              <a:cs typeface="Arial"/>
            </a:endParaRPr>
          </a:p>
        </p:txBody>
      </p:sp>
      <p:sp>
        <p:nvSpPr>
          <p:cNvPr id="51" name="Rettangolo 50"/>
          <p:cNvSpPr/>
          <p:nvPr/>
        </p:nvSpPr>
        <p:spPr>
          <a:xfrm>
            <a:off x="184412" y="2327069"/>
            <a:ext cx="1734937" cy="720262"/>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smtClean="0">
                <a:latin typeface="Arial" pitchFamily="34" charset="0"/>
                <a:cs typeface="Arial" pitchFamily="34" charset="0"/>
              </a:rPr>
              <a:t>Ufficio stampa</a:t>
            </a:r>
            <a:endParaRPr lang="it-IT" b="1" dirty="0">
              <a:latin typeface="Arial" pitchFamily="34" charset="0"/>
              <a:cs typeface="Arial" pitchFamily="34" charset="0"/>
            </a:endParaRPr>
          </a:p>
        </p:txBody>
      </p:sp>
      <p:sp>
        <p:nvSpPr>
          <p:cNvPr id="52" name="Rettangolo 51"/>
          <p:cNvSpPr/>
          <p:nvPr/>
        </p:nvSpPr>
        <p:spPr>
          <a:xfrm>
            <a:off x="177267" y="3567376"/>
            <a:ext cx="1734937" cy="720262"/>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smtClean="0">
                <a:latin typeface="Arial" pitchFamily="34" charset="0"/>
                <a:cs typeface="Arial" pitchFamily="34" charset="0"/>
              </a:rPr>
              <a:t>Ufficio</a:t>
            </a:r>
          </a:p>
          <a:p>
            <a:pPr algn="ctr"/>
            <a:r>
              <a:rPr lang="it-IT" b="1" dirty="0" smtClean="0">
                <a:latin typeface="Arial" pitchFamily="34" charset="0"/>
                <a:cs typeface="Arial" pitchFamily="34" charset="0"/>
              </a:rPr>
              <a:t>Fondi Esterni</a:t>
            </a:r>
            <a:endParaRPr lang="it-IT" b="1" dirty="0">
              <a:latin typeface="Arial" pitchFamily="34" charset="0"/>
              <a:cs typeface="Arial" pitchFamily="34" charset="0"/>
            </a:endParaRPr>
          </a:p>
        </p:txBody>
      </p:sp>
      <p:sp>
        <p:nvSpPr>
          <p:cNvPr id="53" name="Rettangolo 52"/>
          <p:cNvSpPr/>
          <p:nvPr/>
        </p:nvSpPr>
        <p:spPr>
          <a:xfrm>
            <a:off x="177267" y="4766139"/>
            <a:ext cx="1734937" cy="720262"/>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smtClean="0">
                <a:latin typeface="Arial" pitchFamily="34" charset="0"/>
                <a:cs typeface="Arial" pitchFamily="34" charset="0"/>
              </a:rPr>
              <a:t>Ufficio legale</a:t>
            </a:r>
            <a:endParaRPr lang="it-IT" b="1" dirty="0">
              <a:latin typeface="Arial" pitchFamily="34" charset="0"/>
              <a:cs typeface="Arial" pitchFamily="34" charset="0"/>
            </a:endParaRPr>
          </a:p>
        </p:txBody>
      </p:sp>
    </p:spTree>
    <p:extLst>
      <p:ext uri="{BB962C8B-B14F-4D97-AF65-F5344CB8AC3E}">
        <p14:creationId xmlns:p14="http://schemas.microsoft.com/office/powerpoint/2010/main" xmlns="" val="40472121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talia_INFN_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5929322" cy="6868827"/>
          </a:xfrm>
          <a:prstGeom prst="rect">
            <a:avLst/>
          </a:prstGeom>
        </p:spPr>
      </p:pic>
      <p:sp>
        <p:nvSpPr>
          <p:cNvPr id="27" name="CasellaDiTesto 26"/>
          <p:cNvSpPr txBox="1"/>
          <p:nvPr/>
        </p:nvSpPr>
        <p:spPr>
          <a:xfrm>
            <a:off x="3297929" y="101062"/>
            <a:ext cx="5846071" cy="461665"/>
          </a:xfrm>
          <a:prstGeom prst="rect">
            <a:avLst/>
          </a:prstGeom>
          <a:noFill/>
        </p:spPr>
        <p:txBody>
          <a:bodyPr wrap="none" rtlCol="0">
            <a:spAutoFit/>
          </a:bodyPr>
          <a:lstStyle/>
          <a:p>
            <a:r>
              <a:rPr lang="it-IT" sz="2400" dirty="0" smtClean="0">
                <a:latin typeface="Arial Black" pitchFamily="34" charset="0"/>
              </a:rPr>
              <a:t>PROPOSTE BREVETTO 2010-2014</a:t>
            </a:r>
            <a:endParaRPr lang="it-IT" sz="2400" dirty="0">
              <a:latin typeface="Arial Black" pitchFamily="34" charset="0"/>
            </a:endParaRPr>
          </a:p>
        </p:txBody>
      </p:sp>
      <p:sp>
        <p:nvSpPr>
          <p:cNvPr id="28" name="CasellaDiTesto 27"/>
          <p:cNvSpPr txBox="1"/>
          <p:nvPr/>
        </p:nvSpPr>
        <p:spPr>
          <a:xfrm>
            <a:off x="8542140" y="765267"/>
            <a:ext cx="338554" cy="369332"/>
          </a:xfrm>
          <a:prstGeom prst="rect">
            <a:avLst/>
          </a:prstGeom>
          <a:noFill/>
        </p:spPr>
        <p:txBody>
          <a:bodyPr wrap="none" rtlCol="0">
            <a:spAutoFit/>
          </a:bodyPr>
          <a:lstStyle/>
          <a:p>
            <a:r>
              <a:rPr lang="it-IT" b="1" dirty="0" smtClean="0">
                <a:latin typeface="Arial Black" pitchFamily="34" charset="0"/>
              </a:rPr>
              <a:t>1</a:t>
            </a:r>
            <a:endParaRPr lang="it-IT" b="1" dirty="0">
              <a:latin typeface="Arial Black" pitchFamily="34" charset="0"/>
            </a:endParaRPr>
          </a:p>
        </p:txBody>
      </p:sp>
      <p:sp>
        <p:nvSpPr>
          <p:cNvPr id="31" name="CasellaDiTesto 30"/>
          <p:cNvSpPr txBox="1"/>
          <p:nvPr/>
        </p:nvSpPr>
        <p:spPr>
          <a:xfrm>
            <a:off x="8542140" y="1320307"/>
            <a:ext cx="338554" cy="369332"/>
          </a:xfrm>
          <a:prstGeom prst="rect">
            <a:avLst/>
          </a:prstGeom>
          <a:noFill/>
        </p:spPr>
        <p:txBody>
          <a:bodyPr wrap="none" rtlCol="0">
            <a:spAutoFit/>
          </a:bodyPr>
          <a:lstStyle/>
          <a:p>
            <a:r>
              <a:rPr lang="it-IT" b="1" dirty="0" smtClean="0">
                <a:latin typeface="Arial Black" pitchFamily="34" charset="0"/>
              </a:rPr>
              <a:t>2</a:t>
            </a:r>
            <a:endParaRPr lang="it-IT" b="1" dirty="0">
              <a:latin typeface="Arial Black" pitchFamily="34" charset="0"/>
            </a:endParaRPr>
          </a:p>
        </p:txBody>
      </p:sp>
      <p:sp>
        <p:nvSpPr>
          <p:cNvPr id="32" name="CasellaDiTesto 31"/>
          <p:cNvSpPr txBox="1"/>
          <p:nvPr/>
        </p:nvSpPr>
        <p:spPr>
          <a:xfrm>
            <a:off x="8542140" y="1889592"/>
            <a:ext cx="338554" cy="369332"/>
          </a:xfrm>
          <a:prstGeom prst="rect">
            <a:avLst/>
          </a:prstGeom>
          <a:noFill/>
        </p:spPr>
        <p:txBody>
          <a:bodyPr wrap="none" rtlCol="0">
            <a:spAutoFit/>
          </a:bodyPr>
          <a:lstStyle/>
          <a:p>
            <a:r>
              <a:rPr lang="it-IT" b="1" dirty="0" smtClean="0">
                <a:latin typeface="Arial Black" pitchFamily="34" charset="0"/>
              </a:rPr>
              <a:t>3</a:t>
            </a:r>
            <a:endParaRPr lang="it-IT" b="1" dirty="0">
              <a:latin typeface="Arial Black" pitchFamily="34" charset="0"/>
            </a:endParaRPr>
          </a:p>
        </p:txBody>
      </p:sp>
      <p:sp>
        <p:nvSpPr>
          <p:cNvPr id="33" name="CasellaDiTesto 32"/>
          <p:cNvSpPr txBox="1"/>
          <p:nvPr/>
        </p:nvSpPr>
        <p:spPr>
          <a:xfrm>
            <a:off x="8542140" y="2606108"/>
            <a:ext cx="338554" cy="369332"/>
          </a:xfrm>
          <a:prstGeom prst="rect">
            <a:avLst/>
          </a:prstGeom>
          <a:noFill/>
        </p:spPr>
        <p:txBody>
          <a:bodyPr wrap="none" rtlCol="0">
            <a:spAutoFit/>
          </a:bodyPr>
          <a:lstStyle/>
          <a:p>
            <a:r>
              <a:rPr lang="it-IT" b="1" dirty="0" smtClean="0">
                <a:latin typeface="Arial Black" pitchFamily="34" charset="0"/>
              </a:rPr>
              <a:t>4</a:t>
            </a:r>
            <a:endParaRPr lang="it-IT" b="1" dirty="0">
              <a:latin typeface="Arial Black" pitchFamily="34" charset="0"/>
            </a:endParaRPr>
          </a:p>
        </p:txBody>
      </p:sp>
      <p:sp>
        <p:nvSpPr>
          <p:cNvPr id="34" name="CasellaDiTesto 33"/>
          <p:cNvSpPr txBox="1"/>
          <p:nvPr/>
        </p:nvSpPr>
        <p:spPr>
          <a:xfrm>
            <a:off x="8542140" y="3415093"/>
            <a:ext cx="490840" cy="369332"/>
          </a:xfrm>
          <a:prstGeom prst="rect">
            <a:avLst/>
          </a:prstGeom>
          <a:noFill/>
        </p:spPr>
        <p:txBody>
          <a:bodyPr wrap="none" rtlCol="0">
            <a:spAutoFit/>
          </a:bodyPr>
          <a:lstStyle/>
          <a:p>
            <a:r>
              <a:rPr lang="it-IT" b="1" dirty="0" smtClean="0">
                <a:latin typeface="Arial Black" pitchFamily="34" charset="0"/>
              </a:rPr>
              <a:t>5+</a:t>
            </a:r>
            <a:endParaRPr lang="it-IT" b="1" dirty="0">
              <a:latin typeface="Arial Black" pitchFamily="34" charset="0"/>
            </a:endParaRPr>
          </a:p>
        </p:txBody>
      </p:sp>
      <p:sp>
        <p:nvSpPr>
          <p:cNvPr id="29" name="Stella a 5 punte 28"/>
          <p:cNvSpPr/>
          <p:nvPr/>
        </p:nvSpPr>
        <p:spPr>
          <a:xfrm>
            <a:off x="3448995" y="6069339"/>
            <a:ext cx="788661" cy="788661"/>
          </a:xfrm>
          <a:prstGeom prst="star5">
            <a:avLst>
              <a:gd name="adj" fmla="val 19098"/>
              <a:gd name="hf" fmla="val 105146"/>
              <a:gd name="vf" fmla="val 1105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Stella a 5 punte 29"/>
          <p:cNvSpPr/>
          <p:nvPr/>
        </p:nvSpPr>
        <p:spPr>
          <a:xfrm>
            <a:off x="7636121" y="2383076"/>
            <a:ext cx="685792" cy="685792"/>
          </a:xfrm>
          <a:prstGeom prst="star5">
            <a:avLst>
              <a:gd name="adj" fmla="val 19098"/>
              <a:gd name="hf" fmla="val 105146"/>
              <a:gd name="vf" fmla="val 110557"/>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Stella a 5 punte 34"/>
          <p:cNvSpPr/>
          <p:nvPr/>
        </p:nvSpPr>
        <p:spPr>
          <a:xfrm>
            <a:off x="7719644" y="1792508"/>
            <a:ext cx="514344" cy="514344"/>
          </a:xfrm>
          <a:prstGeom prst="star5">
            <a:avLst>
              <a:gd name="adj" fmla="val 19098"/>
              <a:gd name="hf" fmla="val 105146"/>
              <a:gd name="vf" fmla="val 11055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Stella a 5 punte 35"/>
          <p:cNvSpPr/>
          <p:nvPr/>
        </p:nvSpPr>
        <p:spPr>
          <a:xfrm>
            <a:off x="3843326" y="5732145"/>
            <a:ext cx="411475" cy="411475"/>
          </a:xfrm>
          <a:prstGeom prst="star5">
            <a:avLst>
              <a:gd name="adj" fmla="val 19098"/>
              <a:gd name="hf" fmla="val 105146"/>
              <a:gd name="vf" fmla="val 110557"/>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7" name="Stella a 5 punte 36"/>
          <p:cNvSpPr/>
          <p:nvPr/>
        </p:nvSpPr>
        <p:spPr>
          <a:xfrm>
            <a:off x="7772399" y="725343"/>
            <a:ext cx="342896" cy="342896"/>
          </a:xfrm>
          <a:prstGeom prst="star5">
            <a:avLst>
              <a:gd name="adj" fmla="val 19098"/>
              <a:gd name="hf" fmla="val 105146"/>
              <a:gd name="vf" fmla="val 110557"/>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Stella a 5 punte 37"/>
          <p:cNvSpPr/>
          <p:nvPr/>
        </p:nvSpPr>
        <p:spPr>
          <a:xfrm>
            <a:off x="3157534" y="3729046"/>
            <a:ext cx="685792" cy="685792"/>
          </a:xfrm>
          <a:prstGeom prst="star5">
            <a:avLst>
              <a:gd name="adj" fmla="val 19098"/>
              <a:gd name="hf" fmla="val 105146"/>
              <a:gd name="vf" fmla="val 110557"/>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Stella a 5 punte 40"/>
          <p:cNvSpPr/>
          <p:nvPr/>
        </p:nvSpPr>
        <p:spPr>
          <a:xfrm>
            <a:off x="2493151" y="2571744"/>
            <a:ext cx="342896" cy="342896"/>
          </a:xfrm>
          <a:prstGeom prst="star5">
            <a:avLst>
              <a:gd name="adj" fmla="val 19098"/>
              <a:gd name="hf" fmla="val 105146"/>
              <a:gd name="vf" fmla="val 110557"/>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Stella a 5 punte 41"/>
          <p:cNvSpPr/>
          <p:nvPr/>
        </p:nvSpPr>
        <p:spPr>
          <a:xfrm>
            <a:off x="7754814" y="1242994"/>
            <a:ext cx="411475" cy="411475"/>
          </a:xfrm>
          <a:prstGeom prst="star5">
            <a:avLst>
              <a:gd name="adj" fmla="val 19098"/>
              <a:gd name="hf" fmla="val 105146"/>
              <a:gd name="vf" fmla="val 110557"/>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3" name="Stella a 5 punte 42"/>
          <p:cNvSpPr/>
          <p:nvPr/>
        </p:nvSpPr>
        <p:spPr>
          <a:xfrm>
            <a:off x="1988147" y="2078268"/>
            <a:ext cx="342896" cy="342896"/>
          </a:xfrm>
          <a:prstGeom prst="star5">
            <a:avLst>
              <a:gd name="adj" fmla="val 19098"/>
              <a:gd name="hf" fmla="val 105146"/>
              <a:gd name="vf" fmla="val 110557"/>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Stella a 5 punte 44"/>
          <p:cNvSpPr/>
          <p:nvPr/>
        </p:nvSpPr>
        <p:spPr>
          <a:xfrm>
            <a:off x="1485872" y="2281238"/>
            <a:ext cx="514344" cy="514344"/>
          </a:xfrm>
          <a:prstGeom prst="star5">
            <a:avLst>
              <a:gd name="adj" fmla="val 19098"/>
              <a:gd name="hf" fmla="val 105146"/>
              <a:gd name="vf" fmla="val 11055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Stella a 5 punte 45"/>
          <p:cNvSpPr/>
          <p:nvPr/>
        </p:nvSpPr>
        <p:spPr>
          <a:xfrm>
            <a:off x="2251363" y="838552"/>
            <a:ext cx="685792" cy="685792"/>
          </a:xfrm>
          <a:prstGeom prst="star5">
            <a:avLst>
              <a:gd name="adj" fmla="val 19098"/>
              <a:gd name="hf" fmla="val 105146"/>
              <a:gd name="vf" fmla="val 110557"/>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Stella a 5 punte 46"/>
          <p:cNvSpPr/>
          <p:nvPr/>
        </p:nvSpPr>
        <p:spPr>
          <a:xfrm>
            <a:off x="1028672" y="1014402"/>
            <a:ext cx="342896" cy="342896"/>
          </a:xfrm>
          <a:prstGeom prst="star5">
            <a:avLst>
              <a:gd name="adj" fmla="val 19098"/>
              <a:gd name="hf" fmla="val 105146"/>
              <a:gd name="vf" fmla="val 110557"/>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Stella a 5 punte 47"/>
          <p:cNvSpPr/>
          <p:nvPr/>
        </p:nvSpPr>
        <p:spPr>
          <a:xfrm>
            <a:off x="1142976" y="900098"/>
            <a:ext cx="342896" cy="342896"/>
          </a:xfrm>
          <a:prstGeom prst="star5">
            <a:avLst>
              <a:gd name="adj" fmla="val 19098"/>
              <a:gd name="hf" fmla="val 105146"/>
              <a:gd name="vf" fmla="val 110557"/>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Stella a 5 punte 48"/>
          <p:cNvSpPr/>
          <p:nvPr/>
        </p:nvSpPr>
        <p:spPr>
          <a:xfrm>
            <a:off x="308606" y="1242994"/>
            <a:ext cx="411475" cy="411475"/>
          </a:xfrm>
          <a:prstGeom prst="star5">
            <a:avLst>
              <a:gd name="adj" fmla="val 19098"/>
              <a:gd name="hf" fmla="val 105146"/>
              <a:gd name="vf" fmla="val 110557"/>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0" name="Stella a 5 punte 49"/>
          <p:cNvSpPr/>
          <p:nvPr/>
        </p:nvSpPr>
        <p:spPr>
          <a:xfrm>
            <a:off x="1900222" y="1528754"/>
            <a:ext cx="514344" cy="514344"/>
          </a:xfrm>
          <a:prstGeom prst="star5">
            <a:avLst>
              <a:gd name="adj" fmla="val 19098"/>
              <a:gd name="hf" fmla="val 105146"/>
              <a:gd name="vf" fmla="val 11055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Stella a 5 punte 51"/>
          <p:cNvSpPr/>
          <p:nvPr/>
        </p:nvSpPr>
        <p:spPr>
          <a:xfrm>
            <a:off x="7600951" y="3170258"/>
            <a:ext cx="788661" cy="788661"/>
          </a:xfrm>
          <a:prstGeom prst="star5">
            <a:avLst>
              <a:gd name="adj" fmla="val 19098"/>
              <a:gd name="hf" fmla="val 105146"/>
              <a:gd name="vf" fmla="val 1105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Stella a 5 punte 43"/>
          <p:cNvSpPr/>
          <p:nvPr/>
        </p:nvSpPr>
        <p:spPr>
          <a:xfrm>
            <a:off x="2243118" y="900098"/>
            <a:ext cx="342896" cy="342896"/>
          </a:xfrm>
          <a:prstGeom prst="star5">
            <a:avLst>
              <a:gd name="adj" fmla="val 19098"/>
              <a:gd name="hf" fmla="val 105146"/>
              <a:gd name="vf" fmla="val 110557"/>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Stella a 5 punte 52"/>
          <p:cNvSpPr/>
          <p:nvPr/>
        </p:nvSpPr>
        <p:spPr>
          <a:xfrm>
            <a:off x="720081" y="1735372"/>
            <a:ext cx="685792" cy="685792"/>
          </a:xfrm>
          <a:prstGeom prst="star5">
            <a:avLst>
              <a:gd name="adj" fmla="val 19098"/>
              <a:gd name="hf" fmla="val 105146"/>
              <a:gd name="vf" fmla="val 110557"/>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Stella a 5 punte 53"/>
          <p:cNvSpPr/>
          <p:nvPr/>
        </p:nvSpPr>
        <p:spPr>
          <a:xfrm>
            <a:off x="2414566" y="3386150"/>
            <a:ext cx="685792" cy="685792"/>
          </a:xfrm>
          <a:prstGeom prst="star5">
            <a:avLst>
              <a:gd name="adj" fmla="val 19098"/>
              <a:gd name="hf" fmla="val 105146"/>
              <a:gd name="vf" fmla="val 110557"/>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Stella a 5 punte 39"/>
          <p:cNvSpPr/>
          <p:nvPr/>
        </p:nvSpPr>
        <p:spPr>
          <a:xfrm>
            <a:off x="2500298" y="3157542"/>
            <a:ext cx="342896" cy="342896"/>
          </a:xfrm>
          <a:prstGeom prst="star5">
            <a:avLst>
              <a:gd name="adj" fmla="val 19098"/>
              <a:gd name="hf" fmla="val 105146"/>
              <a:gd name="vf" fmla="val 110557"/>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1" name="Picture 25" descr="logo"/>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47291" y="5914821"/>
            <a:ext cx="897445" cy="860051"/>
          </a:xfrm>
          <a:prstGeom prst="rect">
            <a:avLst/>
          </a:prstGeom>
          <a:noFill/>
          <a:ln>
            <a:noFill/>
          </a:ln>
          <a:extLst/>
        </p:spPr>
      </p:pic>
      <p:sp>
        <p:nvSpPr>
          <p:cNvPr id="55" name="CasellaDiTesto 54"/>
          <p:cNvSpPr txBox="1"/>
          <p:nvPr/>
        </p:nvSpPr>
        <p:spPr>
          <a:xfrm>
            <a:off x="0" y="4707446"/>
            <a:ext cx="9144000" cy="584775"/>
          </a:xfrm>
          <a:prstGeom prst="rect">
            <a:avLst/>
          </a:prstGeom>
          <a:solidFill>
            <a:srgbClr val="17375E"/>
          </a:solidFill>
          <a:ln>
            <a:solidFill>
              <a:srgbClr val="17375E"/>
            </a:solidFill>
          </a:ln>
        </p:spPr>
        <p:txBody>
          <a:bodyPr wrap="square" rtlCol="0">
            <a:spAutoFit/>
          </a:bodyPr>
          <a:lstStyle/>
          <a:p>
            <a:pPr marL="633413" indent="-633413" algn="ctr"/>
            <a:r>
              <a:rPr lang="it-IT" sz="3200" b="1" dirty="0" smtClean="0">
                <a:solidFill>
                  <a:schemeClr val="bg1"/>
                </a:solidFill>
                <a:latin typeface="Arial" pitchFamily="34" charset="0"/>
                <a:cs typeface="Arial" pitchFamily="34" charset="0"/>
              </a:rPr>
              <a:t>ELEVATA VIVACITA’ INVENTIVA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fltVal val="0"/>
                                          </p:val>
                                        </p:tav>
                                        <p:tav tm="100000">
                                          <p:val>
                                            <p:strVal val="#ppt_w"/>
                                          </p:val>
                                        </p:tav>
                                      </p:tavLst>
                                    </p:anim>
                                    <p:anim calcmode="lin" valueType="num">
                                      <p:cBhvr>
                                        <p:cTn id="14" dur="1000" fill="hold"/>
                                        <p:tgtEl>
                                          <p:spTgt spid="36"/>
                                        </p:tgtEl>
                                        <p:attrNameLst>
                                          <p:attrName>ppt_h</p:attrName>
                                        </p:attrNameLst>
                                      </p:cBhvr>
                                      <p:tavLst>
                                        <p:tav tm="0">
                                          <p:val>
                                            <p:fltVal val="0"/>
                                          </p:val>
                                        </p:tav>
                                        <p:tav tm="100000">
                                          <p:val>
                                            <p:strVal val="#ppt_h"/>
                                          </p:val>
                                        </p:tav>
                                      </p:tavLst>
                                    </p:anim>
                                    <p:anim calcmode="lin" valueType="num">
                                      <p:cBhvr>
                                        <p:cTn id="15" dur="1000" fill="hold"/>
                                        <p:tgtEl>
                                          <p:spTgt spid="36"/>
                                        </p:tgtEl>
                                        <p:attrNameLst>
                                          <p:attrName>style.rotation</p:attrName>
                                        </p:attrNameLst>
                                      </p:cBhvr>
                                      <p:tavLst>
                                        <p:tav tm="0">
                                          <p:val>
                                            <p:fltVal val="90"/>
                                          </p:val>
                                        </p:tav>
                                        <p:tav tm="100000">
                                          <p:val>
                                            <p:fltVal val="0"/>
                                          </p:val>
                                        </p:tav>
                                      </p:tavLst>
                                    </p:anim>
                                    <p:animEffect transition="in" filter="fade">
                                      <p:cBhvr>
                                        <p:cTn id="16" dur="1000"/>
                                        <p:tgtEl>
                                          <p:spTgt spid="36"/>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38"/>
                                        </p:tgtEl>
                                        <p:attrNameLst>
                                          <p:attrName>style.visibility</p:attrName>
                                        </p:attrNameLst>
                                      </p:cBhvr>
                                      <p:to>
                                        <p:strVal val="visible"/>
                                      </p:to>
                                    </p:set>
                                    <p:anim calcmode="lin" valueType="num">
                                      <p:cBhvr>
                                        <p:cTn id="19" dur="1000" fill="hold"/>
                                        <p:tgtEl>
                                          <p:spTgt spid="38"/>
                                        </p:tgtEl>
                                        <p:attrNameLst>
                                          <p:attrName>ppt_w</p:attrName>
                                        </p:attrNameLst>
                                      </p:cBhvr>
                                      <p:tavLst>
                                        <p:tav tm="0">
                                          <p:val>
                                            <p:fltVal val="0"/>
                                          </p:val>
                                        </p:tav>
                                        <p:tav tm="100000">
                                          <p:val>
                                            <p:strVal val="#ppt_w"/>
                                          </p:val>
                                        </p:tav>
                                      </p:tavLst>
                                    </p:anim>
                                    <p:anim calcmode="lin" valueType="num">
                                      <p:cBhvr>
                                        <p:cTn id="20" dur="1000" fill="hold"/>
                                        <p:tgtEl>
                                          <p:spTgt spid="38"/>
                                        </p:tgtEl>
                                        <p:attrNameLst>
                                          <p:attrName>ppt_h</p:attrName>
                                        </p:attrNameLst>
                                      </p:cBhvr>
                                      <p:tavLst>
                                        <p:tav tm="0">
                                          <p:val>
                                            <p:fltVal val="0"/>
                                          </p:val>
                                        </p:tav>
                                        <p:tav tm="100000">
                                          <p:val>
                                            <p:strVal val="#ppt_h"/>
                                          </p:val>
                                        </p:tav>
                                      </p:tavLst>
                                    </p:anim>
                                    <p:anim calcmode="lin" valueType="num">
                                      <p:cBhvr>
                                        <p:cTn id="21" dur="1000" fill="hold"/>
                                        <p:tgtEl>
                                          <p:spTgt spid="38"/>
                                        </p:tgtEl>
                                        <p:attrNameLst>
                                          <p:attrName>style.rotation</p:attrName>
                                        </p:attrNameLst>
                                      </p:cBhvr>
                                      <p:tavLst>
                                        <p:tav tm="0">
                                          <p:val>
                                            <p:fltVal val="90"/>
                                          </p:val>
                                        </p:tav>
                                        <p:tav tm="100000">
                                          <p:val>
                                            <p:fltVal val="0"/>
                                          </p:val>
                                        </p:tav>
                                      </p:tavLst>
                                    </p:anim>
                                    <p:animEffect transition="in" filter="fade">
                                      <p:cBhvr>
                                        <p:cTn id="22" dur="1000"/>
                                        <p:tgtEl>
                                          <p:spTgt spid="38"/>
                                        </p:tgtEl>
                                      </p:cBhvr>
                                    </p:animEffect>
                                  </p:childTnLst>
                                </p:cTn>
                              </p:par>
                              <p:par>
                                <p:cTn id="23" presetID="31" presetClass="entr" presetSubtype="0" fill="hold" grpId="0" nodeType="withEffect">
                                  <p:stCondLst>
                                    <p:cond delay="0"/>
                                  </p:stCondLst>
                                  <p:iterate type="lt">
                                    <p:tmPct val="5000"/>
                                  </p:iterate>
                                  <p:childTnLst>
                                    <p:set>
                                      <p:cBhvr>
                                        <p:cTn id="24" dur="1" fill="hold">
                                          <p:stCondLst>
                                            <p:cond delay="0"/>
                                          </p:stCondLst>
                                        </p:cTn>
                                        <p:tgtEl>
                                          <p:spTgt spid="40"/>
                                        </p:tgtEl>
                                        <p:attrNameLst>
                                          <p:attrName>style.visibility</p:attrName>
                                        </p:attrNameLst>
                                      </p:cBhvr>
                                      <p:to>
                                        <p:strVal val="visible"/>
                                      </p:to>
                                    </p:set>
                                    <p:anim calcmode="lin" valueType="num">
                                      <p:cBhvr>
                                        <p:cTn id="25" dur="1000" fill="hold"/>
                                        <p:tgtEl>
                                          <p:spTgt spid="40"/>
                                        </p:tgtEl>
                                        <p:attrNameLst>
                                          <p:attrName>ppt_w</p:attrName>
                                        </p:attrNameLst>
                                      </p:cBhvr>
                                      <p:tavLst>
                                        <p:tav tm="0">
                                          <p:val>
                                            <p:fltVal val="0"/>
                                          </p:val>
                                        </p:tav>
                                        <p:tav tm="100000">
                                          <p:val>
                                            <p:strVal val="#ppt_w"/>
                                          </p:val>
                                        </p:tav>
                                      </p:tavLst>
                                    </p:anim>
                                    <p:anim calcmode="lin" valueType="num">
                                      <p:cBhvr>
                                        <p:cTn id="26" dur="1000" fill="hold"/>
                                        <p:tgtEl>
                                          <p:spTgt spid="40"/>
                                        </p:tgtEl>
                                        <p:attrNameLst>
                                          <p:attrName>ppt_h</p:attrName>
                                        </p:attrNameLst>
                                      </p:cBhvr>
                                      <p:tavLst>
                                        <p:tav tm="0">
                                          <p:val>
                                            <p:fltVal val="0"/>
                                          </p:val>
                                        </p:tav>
                                        <p:tav tm="100000">
                                          <p:val>
                                            <p:strVal val="#ppt_h"/>
                                          </p:val>
                                        </p:tav>
                                      </p:tavLst>
                                    </p:anim>
                                    <p:anim calcmode="lin" valueType="num">
                                      <p:cBhvr>
                                        <p:cTn id="27" dur="1000" fill="hold"/>
                                        <p:tgtEl>
                                          <p:spTgt spid="40"/>
                                        </p:tgtEl>
                                        <p:attrNameLst>
                                          <p:attrName>style.rotation</p:attrName>
                                        </p:attrNameLst>
                                      </p:cBhvr>
                                      <p:tavLst>
                                        <p:tav tm="0">
                                          <p:val>
                                            <p:fltVal val="90"/>
                                          </p:val>
                                        </p:tav>
                                        <p:tav tm="100000">
                                          <p:val>
                                            <p:fltVal val="0"/>
                                          </p:val>
                                        </p:tav>
                                      </p:tavLst>
                                    </p:anim>
                                    <p:animEffect transition="in" filter="fade">
                                      <p:cBhvr>
                                        <p:cTn id="28" dur="1000"/>
                                        <p:tgtEl>
                                          <p:spTgt spid="40"/>
                                        </p:tgtEl>
                                      </p:cBhvr>
                                    </p:animEffect>
                                  </p:childTnLst>
                                </p:cTn>
                              </p:par>
                              <p:par>
                                <p:cTn id="29" presetID="31" presetClass="entr" presetSubtype="0" fill="hold" grpId="0" nodeType="withEffect">
                                  <p:stCondLst>
                                    <p:cond delay="0"/>
                                  </p:stCondLst>
                                  <p:iterate type="lt">
                                    <p:tmPct val="5000"/>
                                  </p:iterate>
                                  <p:childTnLst>
                                    <p:set>
                                      <p:cBhvr>
                                        <p:cTn id="30" dur="1" fill="hold">
                                          <p:stCondLst>
                                            <p:cond delay="0"/>
                                          </p:stCondLst>
                                        </p:cTn>
                                        <p:tgtEl>
                                          <p:spTgt spid="41"/>
                                        </p:tgtEl>
                                        <p:attrNameLst>
                                          <p:attrName>style.visibility</p:attrName>
                                        </p:attrNameLst>
                                      </p:cBhvr>
                                      <p:to>
                                        <p:strVal val="visible"/>
                                      </p:to>
                                    </p:set>
                                    <p:anim calcmode="lin" valueType="num">
                                      <p:cBhvr>
                                        <p:cTn id="31" dur="1000" fill="hold"/>
                                        <p:tgtEl>
                                          <p:spTgt spid="41"/>
                                        </p:tgtEl>
                                        <p:attrNameLst>
                                          <p:attrName>ppt_w</p:attrName>
                                        </p:attrNameLst>
                                      </p:cBhvr>
                                      <p:tavLst>
                                        <p:tav tm="0">
                                          <p:val>
                                            <p:fltVal val="0"/>
                                          </p:val>
                                        </p:tav>
                                        <p:tav tm="100000">
                                          <p:val>
                                            <p:strVal val="#ppt_w"/>
                                          </p:val>
                                        </p:tav>
                                      </p:tavLst>
                                    </p:anim>
                                    <p:anim calcmode="lin" valueType="num">
                                      <p:cBhvr>
                                        <p:cTn id="32" dur="1000" fill="hold"/>
                                        <p:tgtEl>
                                          <p:spTgt spid="41"/>
                                        </p:tgtEl>
                                        <p:attrNameLst>
                                          <p:attrName>ppt_h</p:attrName>
                                        </p:attrNameLst>
                                      </p:cBhvr>
                                      <p:tavLst>
                                        <p:tav tm="0">
                                          <p:val>
                                            <p:fltVal val="0"/>
                                          </p:val>
                                        </p:tav>
                                        <p:tav tm="100000">
                                          <p:val>
                                            <p:strVal val="#ppt_h"/>
                                          </p:val>
                                        </p:tav>
                                      </p:tavLst>
                                    </p:anim>
                                    <p:anim calcmode="lin" valueType="num">
                                      <p:cBhvr>
                                        <p:cTn id="33" dur="1000" fill="hold"/>
                                        <p:tgtEl>
                                          <p:spTgt spid="41"/>
                                        </p:tgtEl>
                                        <p:attrNameLst>
                                          <p:attrName>style.rotation</p:attrName>
                                        </p:attrNameLst>
                                      </p:cBhvr>
                                      <p:tavLst>
                                        <p:tav tm="0">
                                          <p:val>
                                            <p:fltVal val="90"/>
                                          </p:val>
                                        </p:tav>
                                        <p:tav tm="100000">
                                          <p:val>
                                            <p:fltVal val="0"/>
                                          </p:val>
                                        </p:tav>
                                      </p:tavLst>
                                    </p:anim>
                                    <p:animEffect transition="in" filter="fade">
                                      <p:cBhvr>
                                        <p:cTn id="34" dur="1000"/>
                                        <p:tgtEl>
                                          <p:spTgt spid="41"/>
                                        </p:tgtEl>
                                      </p:cBhvr>
                                    </p:animEffect>
                                  </p:childTnLst>
                                </p:cTn>
                              </p:par>
                              <p:par>
                                <p:cTn id="35" presetID="31" presetClass="entr" presetSubtype="0" fill="hold" grpId="0" nodeType="withEffect">
                                  <p:stCondLst>
                                    <p:cond delay="0"/>
                                  </p:stCondLst>
                                  <p:iterate type="lt">
                                    <p:tmPct val="5000"/>
                                  </p:iterate>
                                  <p:childTnLst>
                                    <p:set>
                                      <p:cBhvr>
                                        <p:cTn id="36" dur="1" fill="hold">
                                          <p:stCondLst>
                                            <p:cond delay="0"/>
                                          </p:stCondLst>
                                        </p:cTn>
                                        <p:tgtEl>
                                          <p:spTgt spid="43"/>
                                        </p:tgtEl>
                                        <p:attrNameLst>
                                          <p:attrName>style.visibility</p:attrName>
                                        </p:attrNameLst>
                                      </p:cBhvr>
                                      <p:to>
                                        <p:strVal val="visible"/>
                                      </p:to>
                                    </p:set>
                                    <p:anim calcmode="lin" valueType="num">
                                      <p:cBhvr>
                                        <p:cTn id="37" dur="1000" fill="hold"/>
                                        <p:tgtEl>
                                          <p:spTgt spid="43"/>
                                        </p:tgtEl>
                                        <p:attrNameLst>
                                          <p:attrName>ppt_w</p:attrName>
                                        </p:attrNameLst>
                                      </p:cBhvr>
                                      <p:tavLst>
                                        <p:tav tm="0">
                                          <p:val>
                                            <p:fltVal val="0"/>
                                          </p:val>
                                        </p:tav>
                                        <p:tav tm="100000">
                                          <p:val>
                                            <p:strVal val="#ppt_w"/>
                                          </p:val>
                                        </p:tav>
                                      </p:tavLst>
                                    </p:anim>
                                    <p:anim calcmode="lin" valueType="num">
                                      <p:cBhvr>
                                        <p:cTn id="38" dur="1000" fill="hold"/>
                                        <p:tgtEl>
                                          <p:spTgt spid="43"/>
                                        </p:tgtEl>
                                        <p:attrNameLst>
                                          <p:attrName>ppt_h</p:attrName>
                                        </p:attrNameLst>
                                      </p:cBhvr>
                                      <p:tavLst>
                                        <p:tav tm="0">
                                          <p:val>
                                            <p:fltVal val="0"/>
                                          </p:val>
                                        </p:tav>
                                        <p:tav tm="100000">
                                          <p:val>
                                            <p:strVal val="#ppt_h"/>
                                          </p:val>
                                        </p:tav>
                                      </p:tavLst>
                                    </p:anim>
                                    <p:anim calcmode="lin" valueType="num">
                                      <p:cBhvr>
                                        <p:cTn id="39" dur="1000" fill="hold"/>
                                        <p:tgtEl>
                                          <p:spTgt spid="43"/>
                                        </p:tgtEl>
                                        <p:attrNameLst>
                                          <p:attrName>style.rotation</p:attrName>
                                        </p:attrNameLst>
                                      </p:cBhvr>
                                      <p:tavLst>
                                        <p:tav tm="0">
                                          <p:val>
                                            <p:fltVal val="90"/>
                                          </p:val>
                                        </p:tav>
                                        <p:tav tm="100000">
                                          <p:val>
                                            <p:fltVal val="0"/>
                                          </p:val>
                                        </p:tav>
                                      </p:tavLst>
                                    </p:anim>
                                    <p:animEffect transition="in" filter="fade">
                                      <p:cBhvr>
                                        <p:cTn id="40" dur="1000"/>
                                        <p:tgtEl>
                                          <p:spTgt spid="43"/>
                                        </p:tgtEl>
                                      </p:cBhvr>
                                    </p:animEffect>
                                  </p:childTnLst>
                                </p:cTn>
                              </p:par>
                              <p:par>
                                <p:cTn id="41" presetID="31" presetClass="entr" presetSubtype="0" fill="hold" grpId="0" nodeType="withEffect">
                                  <p:stCondLst>
                                    <p:cond delay="0"/>
                                  </p:stCondLst>
                                  <p:iterate type="lt">
                                    <p:tmPct val="5000"/>
                                  </p:iterate>
                                  <p:childTnLst>
                                    <p:set>
                                      <p:cBhvr>
                                        <p:cTn id="42" dur="1" fill="hold">
                                          <p:stCondLst>
                                            <p:cond delay="0"/>
                                          </p:stCondLst>
                                        </p:cTn>
                                        <p:tgtEl>
                                          <p:spTgt spid="45"/>
                                        </p:tgtEl>
                                        <p:attrNameLst>
                                          <p:attrName>style.visibility</p:attrName>
                                        </p:attrNameLst>
                                      </p:cBhvr>
                                      <p:to>
                                        <p:strVal val="visible"/>
                                      </p:to>
                                    </p:set>
                                    <p:anim calcmode="lin" valueType="num">
                                      <p:cBhvr>
                                        <p:cTn id="43" dur="1000" fill="hold"/>
                                        <p:tgtEl>
                                          <p:spTgt spid="45"/>
                                        </p:tgtEl>
                                        <p:attrNameLst>
                                          <p:attrName>ppt_w</p:attrName>
                                        </p:attrNameLst>
                                      </p:cBhvr>
                                      <p:tavLst>
                                        <p:tav tm="0">
                                          <p:val>
                                            <p:fltVal val="0"/>
                                          </p:val>
                                        </p:tav>
                                        <p:tav tm="100000">
                                          <p:val>
                                            <p:strVal val="#ppt_w"/>
                                          </p:val>
                                        </p:tav>
                                      </p:tavLst>
                                    </p:anim>
                                    <p:anim calcmode="lin" valueType="num">
                                      <p:cBhvr>
                                        <p:cTn id="44" dur="1000" fill="hold"/>
                                        <p:tgtEl>
                                          <p:spTgt spid="45"/>
                                        </p:tgtEl>
                                        <p:attrNameLst>
                                          <p:attrName>ppt_h</p:attrName>
                                        </p:attrNameLst>
                                      </p:cBhvr>
                                      <p:tavLst>
                                        <p:tav tm="0">
                                          <p:val>
                                            <p:fltVal val="0"/>
                                          </p:val>
                                        </p:tav>
                                        <p:tav tm="100000">
                                          <p:val>
                                            <p:strVal val="#ppt_h"/>
                                          </p:val>
                                        </p:tav>
                                      </p:tavLst>
                                    </p:anim>
                                    <p:anim calcmode="lin" valueType="num">
                                      <p:cBhvr>
                                        <p:cTn id="45" dur="1000" fill="hold"/>
                                        <p:tgtEl>
                                          <p:spTgt spid="45"/>
                                        </p:tgtEl>
                                        <p:attrNameLst>
                                          <p:attrName>style.rotation</p:attrName>
                                        </p:attrNameLst>
                                      </p:cBhvr>
                                      <p:tavLst>
                                        <p:tav tm="0">
                                          <p:val>
                                            <p:fltVal val="90"/>
                                          </p:val>
                                        </p:tav>
                                        <p:tav tm="100000">
                                          <p:val>
                                            <p:fltVal val="0"/>
                                          </p:val>
                                        </p:tav>
                                      </p:tavLst>
                                    </p:anim>
                                    <p:animEffect transition="in" filter="fade">
                                      <p:cBhvr>
                                        <p:cTn id="46" dur="1000"/>
                                        <p:tgtEl>
                                          <p:spTgt spid="45"/>
                                        </p:tgtEl>
                                      </p:cBhvr>
                                    </p:animEffect>
                                  </p:childTnLst>
                                </p:cTn>
                              </p:par>
                              <p:par>
                                <p:cTn id="47" presetID="31" presetClass="entr" presetSubtype="0" fill="hold" grpId="0" nodeType="withEffect">
                                  <p:stCondLst>
                                    <p:cond delay="0"/>
                                  </p:stCondLst>
                                  <p:iterate type="lt">
                                    <p:tmPct val="5000"/>
                                  </p:iterate>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par>
                                <p:cTn id="53" presetID="31" presetClass="entr" presetSubtype="0" fill="hold" grpId="0" nodeType="withEffect">
                                  <p:stCondLst>
                                    <p:cond delay="0"/>
                                  </p:stCondLst>
                                  <p:iterate type="lt">
                                    <p:tmPct val="5000"/>
                                  </p:iterate>
                                  <p:childTnLst>
                                    <p:set>
                                      <p:cBhvr>
                                        <p:cTn id="54" dur="1" fill="hold">
                                          <p:stCondLst>
                                            <p:cond delay="0"/>
                                          </p:stCondLst>
                                        </p:cTn>
                                        <p:tgtEl>
                                          <p:spTgt spid="47"/>
                                        </p:tgtEl>
                                        <p:attrNameLst>
                                          <p:attrName>style.visibility</p:attrName>
                                        </p:attrNameLst>
                                      </p:cBhvr>
                                      <p:to>
                                        <p:strVal val="visible"/>
                                      </p:to>
                                    </p:set>
                                    <p:anim calcmode="lin" valueType="num">
                                      <p:cBhvr>
                                        <p:cTn id="55" dur="1000" fill="hold"/>
                                        <p:tgtEl>
                                          <p:spTgt spid="47"/>
                                        </p:tgtEl>
                                        <p:attrNameLst>
                                          <p:attrName>ppt_w</p:attrName>
                                        </p:attrNameLst>
                                      </p:cBhvr>
                                      <p:tavLst>
                                        <p:tav tm="0">
                                          <p:val>
                                            <p:fltVal val="0"/>
                                          </p:val>
                                        </p:tav>
                                        <p:tav tm="100000">
                                          <p:val>
                                            <p:strVal val="#ppt_w"/>
                                          </p:val>
                                        </p:tav>
                                      </p:tavLst>
                                    </p:anim>
                                    <p:anim calcmode="lin" valueType="num">
                                      <p:cBhvr>
                                        <p:cTn id="56" dur="1000" fill="hold"/>
                                        <p:tgtEl>
                                          <p:spTgt spid="47"/>
                                        </p:tgtEl>
                                        <p:attrNameLst>
                                          <p:attrName>ppt_h</p:attrName>
                                        </p:attrNameLst>
                                      </p:cBhvr>
                                      <p:tavLst>
                                        <p:tav tm="0">
                                          <p:val>
                                            <p:fltVal val="0"/>
                                          </p:val>
                                        </p:tav>
                                        <p:tav tm="100000">
                                          <p:val>
                                            <p:strVal val="#ppt_h"/>
                                          </p:val>
                                        </p:tav>
                                      </p:tavLst>
                                    </p:anim>
                                    <p:anim calcmode="lin" valueType="num">
                                      <p:cBhvr>
                                        <p:cTn id="57" dur="1000" fill="hold"/>
                                        <p:tgtEl>
                                          <p:spTgt spid="47"/>
                                        </p:tgtEl>
                                        <p:attrNameLst>
                                          <p:attrName>style.rotation</p:attrName>
                                        </p:attrNameLst>
                                      </p:cBhvr>
                                      <p:tavLst>
                                        <p:tav tm="0">
                                          <p:val>
                                            <p:fltVal val="90"/>
                                          </p:val>
                                        </p:tav>
                                        <p:tav tm="100000">
                                          <p:val>
                                            <p:fltVal val="0"/>
                                          </p:val>
                                        </p:tav>
                                      </p:tavLst>
                                    </p:anim>
                                    <p:animEffect transition="in" filter="fade">
                                      <p:cBhvr>
                                        <p:cTn id="58" dur="1000"/>
                                        <p:tgtEl>
                                          <p:spTgt spid="47"/>
                                        </p:tgtEl>
                                      </p:cBhvr>
                                    </p:animEffect>
                                  </p:childTnLst>
                                </p:cTn>
                              </p:par>
                              <p:par>
                                <p:cTn id="59" presetID="31" presetClass="entr" presetSubtype="0" fill="hold" grpId="0" nodeType="withEffect">
                                  <p:stCondLst>
                                    <p:cond delay="0"/>
                                  </p:stCondLst>
                                  <p:iterate type="lt">
                                    <p:tmPct val="5000"/>
                                  </p:iterate>
                                  <p:childTnLst>
                                    <p:set>
                                      <p:cBhvr>
                                        <p:cTn id="60" dur="1" fill="hold">
                                          <p:stCondLst>
                                            <p:cond delay="0"/>
                                          </p:stCondLst>
                                        </p:cTn>
                                        <p:tgtEl>
                                          <p:spTgt spid="48"/>
                                        </p:tgtEl>
                                        <p:attrNameLst>
                                          <p:attrName>style.visibility</p:attrName>
                                        </p:attrNameLst>
                                      </p:cBhvr>
                                      <p:to>
                                        <p:strVal val="visible"/>
                                      </p:to>
                                    </p:set>
                                    <p:anim calcmode="lin" valueType="num">
                                      <p:cBhvr>
                                        <p:cTn id="61" dur="1000" fill="hold"/>
                                        <p:tgtEl>
                                          <p:spTgt spid="48"/>
                                        </p:tgtEl>
                                        <p:attrNameLst>
                                          <p:attrName>ppt_w</p:attrName>
                                        </p:attrNameLst>
                                      </p:cBhvr>
                                      <p:tavLst>
                                        <p:tav tm="0">
                                          <p:val>
                                            <p:fltVal val="0"/>
                                          </p:val>
                                        </p:tav>
                                        <p:tav tm="100000">
                                          <p:val>
                                            <p:strVal val="#ppt_w"/>
                                          </p:val>
                                        </p:tav>
                                      </p:tavLst>
                                    </p:anim>
                                    <p:anim calcmode="lin" valueType="num">
                                      <p:cBhvr>
                                        <p:cTn id="62" dur="1000" fill="hold"/>
                                        <p:tgtEl>
                                          <p:spTgt spid="48"/>
                                        </p:tgtEl>
                                        <p:attrNameLst>
                                          <p:attrName>ppt_h</p:attrName>
                                        </p:attrNameLst>
                                      </p:cBhvr>
                                      <p:tavLst>
                                        <p:tav tm="0">
                                          <p:val>
                                            <p:fltVal val="0"/>
                                          </p:val>
                                        </p:tav>
                                        <p:tav tm="100000">
                                          <p:val>
                                            <p:strVal val="#ppt_h"/>
                                          </p:val>
                                        </p:tav>
                                      </p:tavLst>
                                    </p:anim>
                                    <p:anim calcmode="lin" valueType="num">
                                      <p:cBhvr>
                                        <p:cTn id="63" dur="1000" fill="hold"/>
                                        <p:tgtEl>
                                          <p:spTgt spid="48"/>
                                        </p:tgtEl>
                                        <p:attrNameLst>
                                          <p:attrName>style.rotation</p:attrName>
                                        </p:attrNameLst>
                                      </p:cBhvr>
                                      <p:tavLst>
                                        <p:tav tm="0">
                                          <p:val>
                                            <p:fltVal val="90"/>
                                          </p:val>
                                        </p:tav>
                                        <p:tav tm="100000">
                                          <p:val>
                                            <p:fltVal val="0"/>
                                          </p:val>
                                        </p:tav>
                                      </p:tavLst>
                                    </p:anim>
                                    <p:animEffect transition="in" filter="fade">
                                      <p:cBhvr>
                                        <p:cTn id="64" dur="1000"/>
                                        <p:tgtEl>
                                          <p:spTgt spid="48"/>
                                        </p:tgtEl>
                                      </p:cBhvr>
                                    </p:animEffect>
                                  </p:childTnLst>
                                </p:cTn>
                              </p:par>
                              <p:par>
                                <p:cTn id="65" presetID="31" presetClass="entr" presetSubtype="0" fill="hold" grpId="0" nodeType="withEffect">
                                  <p:stCondLst>
                                    <p:cond delay="0"/>
                                  </p:stCondLst>
                                  <p:iterate type="lt">
                                    <p:tmPct val="5000"/>
                                  </p:iterate>
                                  <p:childTnLst>
                                    <p:set>
                                      <p:cBhvr>
                                        <p:cTn id="66" dur="1" fill="hold">
                                          <p:stCondLst>
                                            <p:cond delay="0"/>
                                          </p:stCondLst>
                                        </p:cTn>
                                        <p:tgtEl>
                                          <p:spTgt spid="49"/>
                                        </p:tgtEl>
                                        <p:attrNameLst>
                                          <p:attrName>style.visibility</p:attrName>
                                        </p:attrNameLst>
                                      </p:cBhvr>
                                      <p:to>
                                        <p:strVal val="visible"/>
                                      </p:to>
                                    </p:set>
                                    <p:anim calcmode="lin" valueType="num">
                                      <p:cBhvr>
                                        <p:cTn id="67" dur="1000" fill="hold"/>
                                        <p:tgtEl>
                                          <p:spTgt spid="49"/>
                                        </p:tgtEl>
                                        <p:attrNameLst>
                                          <p:attrName>ppt_w</p:attrName>
                                        </p:attrNameLst>
                                      </p:cBhvr>
                                      <p:tavLst>
                                        <p:tav tm="0">
                                          <p:val>
                                            <p:fltVal val="0"/>
                                          </p:val>
                                        </p:tav>
                                        <p:tav tm="100000">
                                          <p:val>
                                            <p:strVal val="#ppt_w"/>
                                          </p:val>
                                        </p:tav>
                                      </p:tavLst>
                                    </p:anim>
                                    <p:anim calcmode="lin" valueType="num">
                                      <p:cBhvr>
                                        <p:cTn id="68" dur="1000" fill="hold"/>
                                        <p:tgtEl>
                                          <p:spTgt spid="49"/>
                                        </p:tgtEl>
                                        <p:attrNameLst>
                                          <p:attrName>ppt_h</p:attrName>
                                        </p:attrNameLst>
                                      </p:cBhvr>
                                      <p:tavLst>
                                        <p:tav tm="0">
                                          <p:val>
                                            <p:fltVal val="0"/>
                                          </p:val>
                                        </p:tav>
                                        <p:tav tm="100000">
                                          <p:val>
                                            <p:strVal val="#ppt_h"/>
                                          </p:val>
                                        </p:tav>
                                      </p:tavLst>
                                    </p:anim>
                                    <p:anim calcmode="lin" valueType="num">
                                      <p:cBhvr>
                                        <p:cTn id="69" dur="1000" fill="hold"/>
                                        <p:tgtEl>
                                          <p:spTgt spid="49"/>
                                        </p:tgtEl>
                                        <p:attrNameLst>
                                          <p:attrName>style.rotation</p:attrName>
                                        </p:attrNameLst>
                                      </p:cBhvr>
                                      <p:tavLst>
                                        <p:tav tm="0">
                                          <p:val>
                                            <p:fltVal val="90"/>
                                          </p:val>
                                        </p:tav>
                                        <p:tav tm="100000">
                                          <p:val>
                                            <p:fltVal val="0"/>
                                          </p:val>
                                        </p:tav>
                                      </p:tavLst>
                                    </p:anim>
                                    <p:animEffect transition="in" filter="fade">
                                      <p:cBhvr>
                                        <p:cTn id="70" dur="1000"/>
                                        <p:tgtEl>
                                          <p:spTgt spid="49"/>
                                        </p:tgtEl>
                                      </p:cBhvr>
                                    </p:animEffect>
                                  </p:childTnLst>
                                </p:cTn>
                              </p:par>
                              <p:par>
                                <p:cTn id="71" presetID="31" presetClass="entr" presetSubtype="0" fill="hold" grpId="0" nodeType="withEffect">
                                  <p:stCondLst>
                                    <p:cond delay="0"/>
                                  </p:stCondLst>
                                  <p:iterate type="lt">
                                    <p:tmPct val="5000"/>
                                  </p:iterate>
                                  <p:childTnLst>
                                    <p:set>
                                      <p:cBhvr>
                                        <p:cTn id="72" dur="1" fill="hold">
                                          <p:stCondLst>
                                            <p:cond delay="0"/>
                                          </p:stCondLst>
                                        </p:cTn>
                                        <p:tgtEl>
                                          <p:spTgt spid="50"/>
                                        </p:tgtEl>
                                        <p:attrNameLst>
                                          <p:attrName>style.visibility</p:attrName>
                                        </p:attrNameLst>
                                      </p:cBhvr>
                                      <p:to>
                                        <p:strVal val="visible"/>
                                      </p:to>
                                    </p:set>
                                    <p:anim calcmode="lin" valueType="num">
                                      <p:cBhvr>
                                        <p:cTn id="73" dur="1000" fill="hold"/>
                                        <p:tgtEl>
                                          <p:spTgt spid="50"/>
                                        </p:tgtEl>
                                        <p:attrNameLst>
                                          <p:attrName>ppt_w</p:attrName>
                                        </p:attrNameLst>
                                      </p:cBhvr>
                                      <p:tavLst>
                                        <p:tav tm="0">
                                          <p:val>
                                            <p:fltVal val="0"/>
                                          </p:val>
                                        </p:tav>
                                        <p:tav tm="100000">
                                          <p:val>
                                            <p:strVal val="#ppt_w"/>
                                          </p:val>
                                        </p:tav>
                                      </p:tavLst>
                                    </p:anim>
                                    <p:anim calcmode="lin" valueType="num">
                                      <p:cBhvr>
                                        <p:cTn id="74" dur="1000" fill="hold"/>
                                        <p:tgtEl>
                                          <p:spTgt spid="50"/>
                                        </p:tgtEl>
                                        <p:attrNameLst>
                                          <p:attrName>ppt_h</p:attrName>
                                        </p:attrNameLst>
                                      </p:cBhvr>
                                      <p:tavLst>
                                        <p:tav tm="0">
                                          <p:val>
                                            <p:fltVal val="0"/>
                                          </p:val>
                                        </p:tav>
                                        <p:tav tm="100000">
                                          <p:val>
                                            <p:strVal val="#ppt_h"/>
                                          </p:val>
                                        </p:tav>
                                      </p:tavLst>
                                    </p:anim>
                                    <p:anim calcmode="lin" valueType="num">
                                      <p:cBhvr>
                                        <p:cTn id="75" dur="1000" fill="hold"/>
                                        <p:tgtEl>
                                          <p:spTgt spid="50"/>
                                        </p:tgtEl>
                                        <p:attrNameLst>
                                          <p:attrName>style.rotation</p:attrName>
                                        </p:attrNameLst>
                                      </p:cBhvr>
                                      <p:tavLst>
                                        <p:tav tm="0">
                                          <p:val>
                                            <p:fltVal val="90"/>
                                          </p:val>
                                        </p:tav>
                                        <p:tav tm="100000">
                                          <p:val>
                                            <p:fltVal val="0"/>
                                          </p:val>
                                        </p:tav>
                                      </p:tavLst>
                                    </p:anim>
                                    <p:animEffect transition="in" filter="fade">
                                      <p:cBhvr>
                                        <p:cTn id="76" dur="1000"/>
                                        <p:tgtEl>
                                          <p:spTgt spid="50"/>
                                        </p:tgtEl>
                                      </p:cBhvr>
                                    </p:animEffect>
                                  </p:childTnLst>
                                </p:cTn>
                              </p:par>
                              <p:par>
                                <p:cTn id="77" presetID="31" presetClass="entr" presetSubtype="0" fill="hold" grpId="0" nodeType="withEffect">
                                  <p:stCondLst>
                                    <p:cond delay="0"/>
                                  </p:stCondLst>
                                  <p:iterate type="lt">
                                    <p:tmPct val="5000"/>
                                  </p:iterate>
                                  <p:childTnLst>
                                    <p:set>
                                      <p:cBhvr>
                                        <p:cTn id="78" dur="1" fill="hold">
                                          <p:stCondLst>
                                            <p:cond delay="0"/>
                                          </p:stCondLst>
                                        </p:cTn>
                                        <p:tgtEl>
                                          <p:spTgt spid="44"/>
                                        </p:tgtEl>
                                        <p:attrNameLst>
                                          <p:attrName>style.visibility</p:attrName>
                                        </p:attrNameLst>
                                      </p:cBhvr>
                                      <p:to>
                                        <p:strVal val="visible"/>
                                      </p:to>
                                    </p:set>
                                    <p:anim calcmode="lin" valueType="num">
                                      <p:cBhvr>
                                        <p:cTn id="79" dur="1000" fill="hold"/>
                                        <p:tgtEl>
                                          <p:spTgt spid="44"/>
                                        </p:tgtEl>
                                        <p:attrNameLst>
                                          <p:attrName>ppt_w</p:attrName>
                                        </p:attrNameLst>
                                      </p:cBhvr>
                                      <p:tavLst>
                                        <p:tav tm="0">
                                          <p:val>
                                            <p:fltVal val="0"/>
                                          </p:val>
                                        </p:tav>
                                        <p:tav tm="100000">
                                          <p:val>
                                            <p:strVal val="#ppt_w"/>
                                          </p:val>
                                        </p:tav>
                                      </p:tavLst>
                                    </p:anim>
                                    <p:anim calcmode="lin" valueType="num">
                                      <p:cBhvr>
                                        <p:cTn id="80" dur="1000" fill="hold"/>
                                        <p:tgtEl>
                                          <p:spTgt spid="44"/>
                                        </p:tgtEl>
                                        <p:attrNameLst>
                                          <p:attrName>ppt_h</p:attrName>
                                        </p:attrNameLst>
                                      </p:cBhvr>
                                      <p:tavLst>
                                        <p:tav tm="0">
                                          <p:val>
                                            <p:fltVal val="0"/>
                                          </p:val>
                                        </p:tav>
                                        <p:tav tm="100000">
                                          <p:val>
                                            <p:strVal val="#ppt_h"/>
                                          </p:val>
                                        </p:tav>
                                      </p:tavLst>
                                    </p:anim>
                                    <p:anim calcmode="lin" valueType="num">
                                      <p:cBhvr>
                                        <p:cTn id="81" dur="1000" fill="hold"/>
                                        <p:tgtEl>
                                          <p:spTgt spid="44"/>
                                        </p:tgtEl>
                                        <p:attrNameLst>
                                          <p:attrName>style.rotation</p:attrName>
                                        </p:attrNameLst>
                                      </p:cBhvr>
                                      <p:tavLst>
                                        <p:tav tm="0">
                                          <p:val>
                                            <p:fltVal val="90"/>
                                          </p:val>
                                        </p:tav>
                                        <p:tav tm="100000">
                                          <p:val>
                                            <p:fltVal val="0"/>
                                          </p:val>
                                        </p:tav>
                                      </p:tavLst>
                                    </p:anim>
                                    <p:animEffect transition="in" filter="fade">
                                      <p:cBhvr>
                                        <p:cTn id="82" dur="1000"/>
                                        <p:tgtEl>
                                          <p:spTgt spid="44"/>
                                        </p:tgtEl>
                                      </p:cBhvr>
                                    </p:animEffect>
                                  </p:childTnLst>
                                </p:cTn>
                              </p:par>
                              <p:par>
                                <p:cTn id="83" presetID="31" presetClass="entr" presetSubtype="0" fill="hold" grpId="0" nodeType="withEffect">
                                  <p:stCondLst>
                                    <p:cond delay="0"/>
                                  </p:stCondLst>
                                  <p:iterate type="lt">
                                    <p:tmPct val="5000"/>
                                  </p:iterate>
                                  <p:childTnLst>
                                    <p:set>
                                      <p:cBhvr>
                                        <p:cTn id="84" dur="1" fill="hold">
                                          <p:stCondLst>
                                            <p:cond delay="0"/>
                                          </p:stCondLst>
                                        </p:cTn>
                                        <p:tgtEl>
                                          <p:spTgt spid="54"/>
                                        </p:tgtEl>
                                        <p:attrNameLst>
                                          <p:attrName>style.visibility</p:attrName>
                                        </p:attrNameLst>
                                      </p:cBhvr>
                                      <p:to>
                                        <p:strVal val="visible"/>
                                      </p:to>
                                    </p:set>
                                    <p:anim calcmode="lin" valueType="num">
                                      <p:cBhvr>
                                        <p:cTn id="85" dur="1000" fill="hold"/>
                                        <p:tgtEl>
                                          <p:spTgt spid="54"/>
                                        </p:tgtEl>
                                        <p:attrNameLst>
                                          <p:attrName>ppt_w</p:attrName>
                                        </p:attrNameLst>
                                      </p:cBhvr>
                                      <p:tavLst>
                                        <p:tav tm="0">
                                          <p:val>
                                            <p:fltVal val="0"/>
                                          </p:val>
                                        </p:tav>
                                        <p:tav tm="100000">
                                          <p:val>
                                            <p:strVal val="#ppt_w"/>
                                          </p:val>
                                        </p:tav>
                                      </p:tavLst>
                                    </p:anim>
                                    <p:anim calcmode="lin" valueType="num">
                                      <p:cBhvr>
                                        <p:cTn id="86" dur="1000" fill="hold"/>
                                        <p:tgtEl>
                                          <p:spTgt spid="54"/>
                                        </p:tgtEl>
                                        <p:attrNameLst>
                                          <p:attrName>ppt_h</p:attrName>
                                        </p:attrNameLst>
                                      </p:cBhvr>
                                      <p:tavLst>
                                        <p:tav tm="0">
                                          <p:val>
                                            <p:fltVal val="0"/>
                                          </p:val>
                                        </p:tav>
                                        <p:tav tm="100000">
                                          <p:val>
                                            <p:strVal val="#ppt_h"/>
                                          </p:val>
                                        </p:tav>
                                      </p:tavLst>
                                    </p:anim>
                                    <p:anim calcmode="lin" valueType="num">
                                      <p:cBhvr>
                                        <p:cTn id="87" dur="1000" fill="hold"/>
                                        <p:tgtEl>
                                          <p:spTgt spid="54"/>
                                        </p:tgtEl>
                                        <p:attrNameLst>
                                          <p:attrName>style.rotation</p:attrName>
                                        </p:attrNameLst>
                                      </p:cBhvr>
                                      <p:tavLst>
                                        <p:tav tm="0">
                                          <p:val>
                                            <p:fltVal val="90"/>
                                          </p:val>
                                        </p:tav>
                                        <p:tav tm="100000">
                                          <p:val>
                                            <p:fltVal val="0"/>
                                          </p:val>
                                        </p:tav>
                                      </p:tavLst>
                                    </p:anim>
                                    <p:animEffect transition="in" filter="fade">
                                      <p:cBhvr>
                                        <p:cTn id="88" dur="1000"/>
                                        <p:tgtEl>
                                          <p:spTgt spid="54"/>
                                        </p:tgtEl>
                                      </p:cBhvr>
                                    </p:animEffect>
                                  </p:childTnLst>
                                </p:cTn>
                              </p:par>
                              <p:par>
                                <p:cTn id="89" presetID="31" presetClass="entr" presetSubtype="0" fill="hold" grpId="0" nodeType="withEffect">
                                  <p:stCondLst>
                                    <p:cond delay="0"/>
                                  </p:stCondLst>
                                  <p:iterate type="lt">
                                    <p:tmPct val="5000"/>
                                  </p:iterate>
                                  <p:childTnLst>
                                    <p:set>
                                      <p:cBhvr>
                                        <p:cTn id="90" dur="1" fill="hold">
                                          <p:stCondLst>
                                            <p:cond delay="0"/>
                                          </p:stCondLst>
                                        </p:cTn>
                                        <p:tgtEl>
                                          <p:spTgt spid="53"/>
                                        </p:tgtEl>
                                        <p:attrNameLst>
                                          <p:attrName>style.visibility</p:attrName>
                                        </p:attrNameLst>
                                      </p:cBhvr>
                                      <p:to>
                                        <p:strVal val="visible"/>
                                      </p:to>
                                    </p:set>
                                    <p:anim calcmode="lin" valueType="num">
                                      <p:cBhvr>
                                        <p:cTn id="91" dur="1000" fill="hold"/>
                                        <p:tgtEl>
                                          <p:spTgt spid="53"/>
                                        </p:tgtEl>
                                        <p:attrNameLst>
                                          <p:attrName>ppt_w</p:attrName>
                                        </p:attrNameLst>
                                      </p:cBhvr>
                                      <p:tavLst>
                                        <p:tav tm="0">
                                          <p:val>
                                            <p:fltVal val="0"/>
                                          </p:val>
                                        </p:tav>
                                        <p:tav tm="100000">
                                          <p:val>
                                            <p:strVal val="#ppt_w"/>
                                          </p:val>
                                        </p:tav>
                                      </p:tavLst>
                                    </p:anim>
                                    <p:anim calcmode="lin" valueType="num">
                                      <p:cBhvr>
                                        <p:cTn id="92" dur="1000" fill="hold"/>
                                        <p:tgtEl>
                                          <p:spTgt spid="53"/>
                                        </p:tgtEl>
                                        <p:attrNameLst>
                                          <p:attrName>ppt_h</p:attrName>
                                        </p:attrNameLst>
                                      </p:cBhvr>
                                      <p:tavLst>
                                        <p:tav tm="0">
                                          <p:val>
                                            <p:fltVal val="0"/>
                                          </p:val>
                                        </p:tav>
                                        <p:tav tm="100000">
                                          <p:val>
                                            <p:strVal val="#ppt_h"/>
                                          </p:val>
                                        </p:tav>
                                      </p:tavLst>
                                    </p:anim>
                                    <p:anim calcmode="lin" valueType="num">
                                      <p:cBhvr>
                                        <p:cTn id="93" dur="1000" fill="hold"/>
                                        <p:tgtEl>
                                          <p:spTgt spid="53"/>
                                        </p:tgtEl>
                                        <p:attrNameLst>
                                          <p:attrName>style.rotation</p:attrName>
                                        </p:attrNameLst>
                                      </p:cBhvr>
                                      <p:tavLst>
                                        <p:tav tm="0">
                                          <p:val>
                                            <p:fltVal val="90"/>
                                          </p:val>
                                        </p:tav>
                                        <p:tav tm="100000">
                                          <p:val>
                                            <p:fltVal val="0"/>
                                          </p:val>
                                        </p:tav>
                                      </p:tavLst>
                                    </p:anim>
                                    <p:animEffect transition="in" filter="fade">
                                      <p:cBhvr>
                                        <p:cTn id="94" dur="1000"/>
                                        <p:tgtEl>
                                          <p:spTgt spid="53"/>
                                        </p:tgtEl>
                                      </p:cBhvr>
                                    </p:animEffect>
                                  </p:childTnLst>
                                </p:cTn>
                              </p:par>
                            </p:childTnLst>
                          </p:cTn>
                        </p:par>
                      </p:childTnLst>
                    </p:cTn>
                  </p:par>
                  <p:par>
                    <p:cTn id="95" fill="hold">
                      <p:stCondLst>
                        <p:cond delay="indefinite"/>
                      </p:stCondLst>
                      <p:childTnLst>
                        <p:par>
                          <p:cTn id="96" fill="hold">
                            <p:stCondLst>
                              <p:cond delay="0"/>
                            </p:stCondLst>
                            <p:childTnLst>
                              <p:par>
                                <p:cTn id="97" presetID="37" presetClass="entr" presetSubtype="0" fill="hold" grpId="1" nodeType="click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900" decel="100000" fill="hold"/>
                                        <p:tgtEl>
                                          <p:spTgt spid="55"/>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37" presetClass="exit" presetSubtype="0" fill="hold" grpId="1" nodeType="clickEffect">
                                  <p:stCondLst>
                                    <p:cond delay="0"/>
                                  </p:stCondLst>
                                  <p:iterate type="lt">
                                    <p:tmPct val="0"/>
                                  </p:iterate>
                                  <p:childTnLst>
                                    <p:animEffect transition="out" filter="fade">
                                      <p:cBhvr>
                                        <p:cTn id="106" dur="1000"/>
                                        <p:tgtEl>
                                          <p:spTgt spid="29"/>
                                        </p:tgtEl>
                                      </p:cBhvr>
                                    </p:animEffect>
                                    <p:anim calcmode="lin" valueType="num">
                                      <p:cBhvr>
                                        <p:cTn id="107" dur="1000"/>
                                        <p:tgtEl>
                                          <p:spTgt spid="29"/>
                                        </p:tgtEl>
                                        <p:attrNameLst>
                                          <p:attrName>ppt_x</p:attrName>
                                        </p:attrNameLst>
                                      </p:cBhvr>
                                      <p:tavLst>
                                        <p:tav tm="0">
                                          <p:val>
                                            <p:strVal val="ppt_x"/>
                                          </p:val>
                                        </p:tav>
                                        <p:tav tm="100000">
                                          <p:val>
                                            <p:strVal val="ppt_x"/>
                                          </p:val>
                                        </p:tav>
                                      </p:tavLst>
                                    </p:anim>
                                    <p:anim calcmode="lin" valueType="num">
                                      <p:cBhvr>
                                        <p:cTn id="108" dur="100" decel="100000"/>
                                        <p:tgtEl>
                                          <p:spTgt spid="29"/>
                                        </p:tgtEl>
                                        <p:attrNameLst>
                                          <p:attrName>ppt_y</p:attrName>
                                        </p:attrNameLst>
                                      </p:cBhvr>
                                      <p:tavLst>
                                        <p:tav tm="0">
                                          <p:val>
                                            <p:strVal val="ppt_y"/>
                                          </p:val>
                                        </p:tav>
                                        <p:tav tm="100000">
                                          <p:val>
                                            <p:strVal val="ppt_y-.03"/>
                                          </p:val>
                                        </p:tav>
                                      </p:tavLst>
                                    </p:anim>
                                    <p:anim calcmode="lin" valueType="num">
                                      <p:cBhvr>
                                        <p:cTn id="109" dur="900" accel="100000">
                                          <p:stCondLst>
                                            <p:cond delay="100"/>
                                          </p:stCondLst>
                                        </p:cTn>
                                        <p:tgtEl>
                                          <p:spTgt spid="29"/>
                                        </p:tgtEl>
                                        <p:attrNameLst>
                                          <p:attrName>ppt_y</p:attrName>
                                        </p:attrNameLst>
                                      </p:cBhvr>
                                      <p:tavLst>
                                        <p:tav tm="0">
                                          <p:val>
                                            <p:strVal val="ppt_y"/>
                                          </p:val>
                                        </p:tav>
                                        <p:tav tm="100000">
                                          <p:val>
                                            <p:strVal val="ppt_y+1"/>
                                          </p:val>
                                        </p:tav>
                                      </p:tavLst>
                                    </p:anim>
                                    <p:set>
                                      <p:cBhvr>
                                        <p:cTn id="110" dur="1" fill="hold">
                                          <p:stCondLst>
                                            <p:cond delay="999"/>
                                          </p:stCondLst>
                                        </p:cTn>
                                        <p:tgtEl>
                                          <p:spTgt spid="29"/>
                                        </p:tgtEl>
                                        <p:attrNameLst>
                                          <p:attrName>style.visibility</p:attrName>
                                        </p:attrNameLst>
                                      </p:cBhvr>
                                      <p:to>
                                        <p:strVal val="hidden"/>
                                      </p:to>
                                    </p:set>
                                  </p:childTnLst>
                                </p:cTn>
                              </p:par>
                              <p:par>
                                <p:cTn id="111" presetID="37" presetClass="exit" presetSubtype="0" fill="hold" grpId="1" nodeType="withEffect">
                                  <p:stCondLst>
                                    <p:cond delay="0"/>
                                  </p:stCondLst>
                                  <p:iterate type="lt">
                                    <p:tmPct val="0"/>
                                  </p:iterate>
                                  <p:childTnLst>
                                    <p:animEffect transition="out" filter="fade">
                                      <p:cBhvr>
                                        <p:cTn id="112" dur="1000"/>
                                        <p:tgtEl>
                                          <p:spTgt spid="36"/>
                                        </p:tgtEl>
                                      </p:cBhvr>
                                    </p:animEffect>
                                    <p:anim calcmode="lin" valueType="num">
                                      <p:cBhvr>
                                        <p:cTn id="113" dur="1000"/>
                                        <p:tgtEl>
                                          <p:spTgt spid="36"/>
                                        </p:tgtEl>
                                        <p:attrNameLst>
                                          <p:attrName>ppt_x</p:attrName>
                                        </p:attrNameLst>
                                      </p:cBhvr>
                                      <p:tavLst>
                                        <p:tav tm="0">
                                          <p:val>
                                            <p:strVal val="ppt_x"/>
                                          </p:val>
                                        </p:tav>
                                        <p:tav tm="100000">
                                          <p:val>
                                            <p:strVal val="ppt_x"/>
                                          </p:val>
                                        </p:tav>
                                      </p:tavLst>
                                    </p:anim>
                                    <p:anim calcmode="lin" valueType="num">
                                      <p:cBhvr>
                                        <p:cTn id="114" dur="100" decel="100000"/>
                                        <p:tgtEl>
                                          <p:spTgt spid="36"/>
                                        </p:tgtEl>
                                        <p:attrNameLst>
                                          <p:attrName>ppt_y</p:attrName>
                                        </p:attrNameLst>
                                      </p:cBhvr>
                                      <p:tavLst>
                                        <p:tav tm="0">
                                          <p:val>
                                            <p:strVal val="ppt_y"/>
                                          </p:val>
                                        </p:tav>
                                        <p:tav tm="100000">
                                          <p:val>
                                            <p:strVal val="ppt_y-.03"/>
                                          </p:val>
                                        </p:tav>
                                      </p:tavLst>
                                    </p:anim>
                                    <p:anim calcmode="lin" valueType="num">
                                      <p:cBhvr>
                                        <p:cTn id="115" dur="900" accel="100000">
                                          <p:stCondLst>
                                            <p:cond delay="100"/>
                                          </p:stCondLst>
                                        </p:cTn>
                                        <p:tgtEl>
                                          <p:spTgt spid="36"/>
                                        </p:tgtEl>
                                        <p:attrNameLst>
                                          <p:attrName>ppt_y</p:attrName>
                                        </p:attrNameLst>
                                      </p:cBhvr>
                                      <p:tavLst>
                                        <p:tav tm="0">
                                          <p:val>
                                            <p:strVal val="ppt_y"/>
                                          </p:val>
                                        </p:tav>
                                        <p:tav tm="100000">
                                          <p:val>
                                            <p:strVal val="ppt_y+1"/>
                                          </p:val>
                                        </p:tav>
                                      </p:tavLst>
                                    </p:anim>
                                    <p:set>
                                      <p:cBhvr>
                                        <p:cTn id="116" dur="1" fill="hold">
                                          <p:stCondLst>
                                            <p:cond delay="999"/>
                                          </p:stCondLst>
                                        </p:cTn>
                                        <p:tgtEl>
                                          <p:spTgt spid="36"/>
                                        </p:tgtEl>
                                        <p:attrNameLst>
                                          <p:attrName>style.visibility</p:attrName>
                                        </p:attrNameLst>
                                      </p:cBhvr>
                                      <p:to>
                                        <p:strVal val="hidden"/>
                                      </p:to>
                                    </p:set>
                                  </p:childTnLst>
                                </p:cTn>
                              </p:par>
                              <p:par>
                                <p:cTn id="117" presetID="37" presetClass="exit" presetSubtype="0" fill="hold" grpId="1" nodeType="withEffect">
                                  <p:stCondLst>
                                    <p:cond delay="0"/>
                                  </p:stCondLst>
                                  <p:iterate type="lt">
                                    <p:tmPct val="0"/>
                                  </p:iterate>
                                  <p:childTnLst>
                                    <p:animEffect transition="out" filter="fade">
                                      <p:cBhvr>
                                        <p:cTn id="118" dur="1000"/>
                                        <p:tgtEl>
                                          <p:spTgt spid="38"/>
                                        </p:tgtEl>
                                      </p:cBhvr>
                                    </p:animEffect>
                                    <p:anim calcmode="lin" valueType="num">
                                      <p:cBhvr>
                                        <p:cTn id="119" dur="1000"/>
                                        <p:tgtEl>
                                          <p:spTgt spid="38"/>
                                        </p:tgtEl>
                                        <p:attrNameLst>
                                          <p:attrName>ppt_x</p:attrName>
                                        </p:attrNameLst>
                                      </p:cBhvr>
                                      <p:tavLst>
                                        <p:tav tm="0">
                                          <p:val>
                                            <p:strVal val="ppt_x"/>
                                          </p:val>
                                        </p:tav>
                                        <p:tav tm="100000">
                                          <p:val>
                                            <p:strVal val="ppt_x"/>
                                          </p:val>
                                        </p:tav>
                                      </p:tavLst>
                                    </p:anim>
                                    <p:anim calcmode="lin" valueType="num">
                                      <p:cBhvr>
                                        <p:cTn id="120" dur="100" decel="100000"/>
                                        <p:tgtEl>
                                          <p:spTgt spid="38"/>
                                        </p:tgtEl>
                                        <p:attrNameLst>
                                          <p:attrName>ppt_y</p:attrName>
                                        </p:attrNameLst>
                                      </p:cBhvr>
                                      <p:tavLst>
                                        <p:tav tm="0">
                                          <p:val>
                                            <p:strVal val="ppt_y"/>
                                          </p:val>
                                        </p:tav>
                                        <p:tav tm="100000">
                                          <p:val>
                                            <p:strVal val="ppt_y-.03"/>
                                          </p:val>
                                        </p:tav>
                                      </p:tavLst>
                                    </p:anim>
                                    <p:anim calcmode="lin" valueType="num">
                                      <p:cBhvr>
                                        <p:cTn id="121" dur="900" accel="100000">
                                          <p:stCondLst>
                                            <p:cond delay="100"/>
                                          </p:stCondLst>
                                        </p:cTn>
                                        <p:tgtEl>
                                          <p:spTgt spid="38"/>
                                        </p:tgtEl>
                                        <p:attrNameLst>
                                          <p:attrName>ppt_y</p:attrName>
                                        </p:attrNameLst>
                                      </p:cBhvr>
                                      <p:tavLst>
                                        <p:tav tm="0">
                                          <p:val>
                                            <p:strVal val="ppt_y"/>
                                          </p:val>
                                        </p:tav>
                                        <p:tav tm="100000">
                                          <p:val>
                                            <p:strVal val="ppt_y+1"/>
                                          </p:val>
                                        </p:tav>
                                      </p:tavLst>
                                    </p:anim>
                                    <p:set>
                                      <p:cBhvr>
                                        <p:cTn id="122" dur="1" fill="hold">
                                          <p:stCondLst>
                                            <p:cond delay="999"/>
                                          </p:stCondLst>
                                        </p:cTn>
                                        <p:tgtEl>
                                          <p:spTgt spid="38"/>
                                        </p:tgtEl>
                                        <p:attrNameLst>
                                          <p:attrName>style.visibility</p:attrName>
                                        </p:attrNameLst>
                                      </p:cBhvr>
                                      <p:to>
                                        <p:strVal val="hidden"/>
                                      </p:to>
                                    </p:set>
                                  </p:childTnLst>
                                </p:cTn>
                              </p:par>
                              <p:par>
                                <p:cTn id="123" presetID="37" presetClass="exit" presetSubtype="0" fill="hold" grpId="1" nodeType="withEffect">
                                  <p:stCondLst>
                                    <p:cond delay="0"/>
                                  </p:stCondLst>
                                  <p:iterate type="lt">
                                    <p:tmPct val="0"/>
                                  </p:iterate>
                                  <p:childTnLst>
                                    <p:animEffect transition="out" filter="fade">
                                      <p:cBhvr>
                                        <p:cTn id="124" dur="1000"/>
                                        <p:tgtEl>
                                          <p:spTgt spid="41"/>
                                        </p:tgtEl>
                                      </p:cBhvr>
                                    </p:animEffect>
                                    <p:anim calcmode="lin" valueType="num">
                                      <p:cBhvr>
                                        <p:cTn id="125" dur="1000"/>
                                        <p:tgtEl>
                                          <p:spTgt spid="41"/>
                                        </p:tgtEl>
                                        <p:attrNameLst>
                                          <p:attrName>ppt_x</p:attrName>
                                        </p:attrNameLst>
                                      </p:cBhvr>
                                      <p:tavLst>
                                        <p:tav tm="0">
                                          <p:val>
                                            <p:strVal val="ppt_x"/>
                                          </p:val>
                                        </p:tav>
                                        <p:tav tm="100000">
                                          <p:val>
                                            <p:strVal val="ppt_x"/>
                                          </p:val>
                                        </p:tav>
                                      </p:tavLst>
                                    </p:anim>
                                    <p:anim calcmode="lin" valueType="num">
                                      <p:cBhvr>
                                        <p:cTn id="126" dur="100" decel="100000"/>
                                        <p:tgtEl>
                                          <p:spTgt spid="41"/>
                                        </p:tgtEl>
                                        <p:attrNameLst>
                                          <p:attrName>ppt_y</p:attrName>
                                        </p:attrNameLst>
                                      </p:cBhvr>
                                      <p:tavLst>
                                        <p:tav tm="0">
                                          <p:val>
                                            <p:strVal val="ppt_y"/>
                                          </p:val>
                                        </p:tav>
                                        <p:tav tm="100000">
                                          <p:val>
                                            <p:strVal val="ppt_y-.03"/>
                                          </p:val>
                                        </p:tav>
                                      </p:tavLst>
                                    </p:anim>
                                    <p:anim calcmode="lin" valueType="num">
                                      <p:cBhvr>
                                        <p:cTn id="127" dur="900" accel="100000">
                                          <p:stCondLst>
                                            <p:cond delay="100"/>
                                          </p:stCondLst>
                                        </p:cTn>
                                        <p:tgtEl>
                                          <p:spTgt spid="41"/>
                                        </p:tgtEl>
                                        <p:attrNameLst>
                                          <p:attrName>ppt_y</p:attrName>
                                        </p:attrNameLst>
                                      </p:cBhvr>
                                      <p:tavLst>
                                        <p:tav tm="0">
                                          <p:val>
                                            <p:strVal val="ppt_y"/>
                                          </p:val>
                                        </p:tav>
                                        <p:tav tm="100000">
                                          <p:val>
                                            <p:strVal val="ppt_y+1"/>
                                          </p:val>
                                        </p:tav>
                                      </p:tavLst>
                                    </p:anim>
                                    <p:set>
                                      <p:cBhvr>
                                        <p:cTn id="128" dur="1" fill="hold">
                                          <p:stCondLst>
                                            <p:cond delay="999"/>
                                          </p:stCondLst>
                                        </p:cTn>
                                        <p:tgtEl>
                                          <p:spTgt spid="41"/>
                                        </p:tgtEl>
                                        <p:attrNameLst>
                                          <p:attrName>style.visibility</p:attrName>
                                        </p:attrNameLst>
                                      </p:cBhvr>
                                      <p:to>
                                        <p:strVal val="hidden"/>
                                      </p:to>
                                    </p:set>
                                  </p:childTnLst>
                                </p:cTn>
                              </p:par>
                              <p:par>
                                <p:cTn id="129" presetID="37" presetClass="exit" presetSubtype="0" fill="hold" grpId="1" nodeType="withEffect">
                                  <p:stCondLst>
                                    <p:cond delay="0"/>
                                  </p:stCondLst>
                                  <p:iterate type="lt">
                                    <p:tmPct val="0"/>
                                  </p:iterate>
                                  <p:childTnLst>
                                    <p:animEffect transition="out" filter="fade">
                                      <p:cBhvr>
                                        <p:cTn id="130" dur="1000"/>
                                        <p:tgtEl>
                                          <p:spTgt spid="43"/>
                                        </p:tgtEl>
                                      </p:cBhvr>
                                    </p:animEffect>
                                    <p:anim calcmode="lin" valueType="num">
                                      <p:cBhvr>
                                        <p:cTn id="131" dur="1000"/>
                                        <p:tgtEl>
                                          <p:spTgt spid="43"/>
                                        </p:tgtEl>
                                        <p:attrNameLst>
                                          <p:attrName>ppt_x</p:attrName>
                                        </p:attrNameLst>
                                      </p:cBhvr>
                                      <p:tavLst>
                                        <p:tav tm="0">
                                          <p:val>
                                            <p:strVal val="ppt_x"/>
                                          </p:val>
                                        </p:tav>
                                        <p:tav tm="100000">
                                          <p:val>
                                            <p:strVal val="ppt_x"/>
                                          </p:val>
                                        </p:tav>
                                      </p:tavLst>
                                    </p:anim>
                                    <p:anim calcmode="lin" valueType="num">
                                      <p:cBhvr>
                                        <p:cTn id="132" dur="100" decel="100000"/>
                                        <p:tgtEl>
                                          <p:spTgt spid="43"/>
                                        </p:tgtEl>
                                        <p:attrNameLst>
                                          <p:attrName>ppt_y</p:attrName>
                                        </p:attrNameLst>
                                      </p:cBhvr>
                                      <p:tavLst>
                                        <p:tav tm="0">
                                          <p:val>
                                            <p:strVal val="ppt_y"/>
                                          </p:val>
                                        </p:tav>
                                        <p:tav tm="100000">
                                          <p:val>
                                            <p:strVal val="ppt_y-.03"/>
                                          </p:val>
                                        </p:tav>
                                      </p:tavLst>
                                    </p:anim>
                                    <p:anim calcmode="lin" valueType="num">
                                      <p:cBhvr>
                                        <p:cTn id="133" dur="900" accel="100000">
                                          <p:stCondLst>
                                            <p:cond delay="100"/>
                                          </p:stCondLst>
                                        </p:cTn>
                                        <p:tgtEl>
                                          <p:spTgt spid="43"/>
                                        </p:tgtEl>
                                        <p:attrNameLst>
                                          <p:attrName>ppt_y</p:attrName>
                                        </p:attrNameLst>
                                      </p:cBhvr>
                                      <p:tavLst>
                                        <p:tav tm="0">
                                          <p:val>
                                            <p:strVal val="ppt_y"/>
                                          </p:val>
                                        </p:tav>
                                        <p:tav tm="100000">
                                          <p:val>
                                            <p:strVal val="ppt_y+1"/>
                                          </p:val>
                                        </p:tav>
                                      </p:tavLst>
                                    </p:anim>
                                    <p:set>
                                      <p:cBhvr>
                                        <p:cTn id="134" dur="1" fill="hold">
                                          <p:stCondLst>
                                            <p:cond delay="999"/>
                                          </p:stCondLst>
                                        </p:cTn>
                                        <p:tgtEl>
                                          <p:spTgt spid="43"/>
                                        </p:tgtEl>
                                        <p:attrNameLst>
                                          <p:attrName>style.visibility</p:attrName>
                                        </p:attrNameLst>
                                      </p:cBhvr>
                                      <p:to>
                                        <p:strVal val="hidden"/>
                                      </p:to>
                                    </p:set>
                                  </p:childTnLst>
                                </p:cTn>
                              </p:par>
                              <p:par>
                                <p:cTn id="135" presetID="37" presetClass="exit" presetSubtype="0" fill="hold" grpId="1" nodeType="withEffect">
                                  <p:stCondLst>
                                    <p:cond delay="0"/>
                                  </p:stCondLst>
                                  <p:iterate type="lt">
                                    <p:tmPct val="0"/>
                                  </p:iterate>
                                  <p:childTnLst>
                                    <p:animEffect transition="out" filter="fade">
                                      <p:cBhvr>
                                        <p:cTn id="136" dur="1000"/>
                                        <p:tgtEl>
                                          <p:spTgt spid="45"/>
                                        </p:tgtEl>
                                      </p:cBhvr>
                                    </p:animEffect>
                                    <p:anim calcmode="lin" valueType="num">
                                      <p:cBhvr>
                                        <p:cTn id="137" dur="1000"/>
                                        <p:tgtEl>
                                          <p:spTgt spid="45"/>
                                        </p:tgtEl>
                                        <p:attrNameLst>
                                          <p:attrName>ppt_x</p:attrName>
                                        </p:attrNameLst>
                                      </p:cBhvr>
                                      <p:tavLst>
                                        <p:tav tm="0">
                                          <p:val>
                                            <p:strVal val="ppt_x"/>
                                          </p:val>
                                        </p:tav>
                                        <p:tav tm="100000">
                                          <p:val>
                                            <p:strVal val="ppt_x"/>
                                          </p:val>
                                        </p:tav>
                                      </p:tavLst>
                                    </p:anim>
                                    <p:anim calcmode="lin" valueType="num">
                                      <p:cBhvr>
                                        <p:cTn id="138" dur="100" decel="100000"/>
                                        <p:tgtEl>
                                          <p:spTgt spid="45"/>
                                        </p:tgtEl>
                                        <p:attrNameLst>
                                          <p:attrName>ppt_y</p:attrName>
                                        </p:attrNameLst>
                                      </p:cBhvr>
                                      <p:tavLst>
                                        <p:tav tm="0">
                                          <p:val>
                                            <p:strVal val="ppt_y"/>
                                          </p:val>
                                        </p:tav>
                                        <p:tav tm="100000">
                                          <p:val>
                                            <p:strVal val="ppt_y-.03"/>
                                          </p:val>
                                        </p:tav>
                                      </p:tavLst>
                                    </p:anim>
                                    <p:anim calcmode="lin" valueType="num">
                                      <p:cBhvr>
                                        <p:cTn id="139" dur="900" accel="100000">
                                          <p:stCondLst>
                                            <p:cond delay="100"/>
                                          </p:stCondLst>
                                        </p:cTn>
                                        <p:tgtEl>
                                          <p:spTgt spid="45"/>
                                        </p:tgtEl>
                                        <p:attrNameLst>
                                          <p:attrName>ppt_y</p:attrName>
                                        </p:attrNameLst>
                                      </p:cBhvr>
                                      <p:tavLst>
                                        <p:tav tm="0">
                                          <p:val>
                                            <p:strVal val="ppt_y"/>
                                          </p:val>
                                        </p:tav>
                                        <p:tav tm="100000">
                                          <p:val>
                                            <p:strVal val="ppt_y+1"/>
                                          </p:val>
                                        </p:tav>
                                      </p:tavLst>
                                    </p:anim>
                                    <p:set>
                                      <p:cBhvr>
                                        <p:cTn id="140" dur="1" fill="hold">
                                          <p:stCondLst>
                                            <p:cond delay="999"/>
                                          </p:stCondLst>
                                        </p:cTn>
                                        <p:tgtEl>
                                          <p:spTgt spid="45"/>
                                        </p:tgtEl>
                                        <p:attrNameLst>
                                          <p:attrName>style.visibility</p:attrName>
                                        </p:attrNameLst>
                                      </p:cBhvr>
                                      <p:to>
                                        <p:strVal val="hidden"/>
                                      </p:to>
                                    </p:set>
                                  </p:childTnLst>
                                </p:cTn>
                              </p:par>
                              <p:par>
                                <p:cTn id="141" presetID="37" presetClass="exit" presetSubtype="0" fill="hold" grpId="1" nodeType="withEffect">
                                  <p:stCondLst>
                                    <p:cond delay="0"/>
                                  </p:stCondLst>
                                  <p:iterate type="lt">
                                    <p:tmPct val="0"/>
                                  </p:iterate>
                                  <p:childTnLst>
                                    <p:animEffect transition="out" filter="fade">
                                      <p:cBhvr>
                                        <p:cTn id="142" dur="1000"/>
                                        <p:tgtEl>
                                          <p:spTgt spid="46"/>
                                        </p:tgtEl>
                                      </p:cBhvr>
                                    </p:animEffect>
                                    <p:anim calcmode="lin" valueType="num">
                                      <p:cBhvr>
                                        <p:cTn id="143" dur="1000"/>
                                        <p:tgtEl>
                                          <p:spTgt spid="46"/>
                                        </p:tgtEl>
                                        <p:attrNameLst>
                                          <p:attrName>ppt_x</p:attrName>
                                        </p:attrNameLst>
                                      </p:cBhvr>
                                      <p:tavLst>
                                        <p:tav tm="0">
                                          <p:val>
                                            <p:strVal val="ppt_x"/>
                                          </p:val>
                                        </p:tav>
                                        <p:tav tm="100000">
                                          <p:val>
                                            <p:strVal val="ppt_x"/>
                                          </p:val>
                                        </p:tav>
                                      </p:tavLst>
                                    </p:anim>
                                    <p:anim calcmode="lin" valueType="num">
                                      <p:cBhvr>
                                        <p:cTn id="144" dur="100" decel="100000"/>
                                        <p:tgtEl>
                                          <p:spTgt spid="46"/>
                                        </p:tgtEl>
                                        <p:attrNameLst>
                                          <p:attrName>ppt_y</p:attrName>
                                        </p:attrNameLst>
                                      </p:cBhvr>
                                      <p:tavLst>
                                        <p:tav tm="0">
                                          <p:val>
                                            <p:strVal val="ppt_y"/>
                                          </p:val>
                                        </p:tav>
                                        <p:tav tm="100000">
                                          <p:val>
                                            <p:strVal val="ppt_y-.03"/>
                                          </p:val>
                                        </p:tav>
                                      </p:tavLst>
                                    </p:anim>
                                    <p:anim calcmode="lin" valueType="num">
                                      <p:cBhvr>
                                        <p:cTn id="145" dur="900" accel="100000">
                                          <p:stCondLst>
                                            <p:cond delay="100"/>
                                          </p:stCondLst>
                                        </p:cTn>
                                        <p:tgtEl>
                                          <p:spTgt spid="46"/>
                                        </p:tgtEl>
                                        <p:attrNameLst>
                                          <p:attrName>ppt_y</p:attrName>
                                        </p:attrNameLst>
                                      </p:cBhvr>
                                      <p:tavLst>
                                        <p:tav tm="0">
                                          <p:val>
                                            <p:strVal val="ppt_y"/>
                                          </p:val>
                                        </p:tav>
                                        <p:tav tm="100000">
                                          <p:val>
                                            <p:strVal val="ppt_y+1"/>
                                          </p:val>
                                        </p:tav>
                                      </p:tavLst>
                                    </p:anim>
                                    <p:set>
                                      <p:cBhvr>
                                        <p:cTn id="146" dur="1" fill="hold">
                                          <p:stCondLst>
                                            <p:cond delay="999"/>
                                          </p:stCondLst>
                                        </p:cTn>
                                        <p:tgtEl>
                                          <p:spTgt spid="46"/>
                                        </p:tgtEl>
                                        <p:attrNameLst>
                                          <p:attrName>style.visibility</p:attrName>
                                        </p:attrNameLst>
                                      </p:cBhvr>
                                      <p:to>
                                        <p:strVal val="hidden"/>
                                      </p:to>
                                    </p:set>
                                  </p:childTnLst>
                                </p:cTn>
                              </p:par>
                              <p:par>
                                <p:cTn id="147" presetID="37" presetClass="exit" presetSubtype="0" fill="hold" grpId="1" nodeType="withEffect">
                                  <p:stCondLst>
                                    <p:cond delay="0"/>
                                  </p:stCondLst>
                                  <p:iterate type="lt">
                                    <p:tmPct val="0"/>
                                  </p:iterate>
                                  <p:childTnLst>
                                    <p:animEffect transition="out" filter="fade">
                                      <p:cBhvr>
                                        <p:cTn id="148" dur="1000"/>
                                        <p:tgtEl>
                                          <p:spTgt spid="47"/>
                                        </p:tgtEl>
                                      </p:cBhvr>
                                    </p:animEffect>
                                    <p:anim calcmode="lin" valueType="num">
                                      <p:cBhvr>
                                        <p:cTn id="149" dur="1000"/>
                                        <p:tgtEl>
                                          <p:spTgt spid="47"/>
                                        </p:tgtEl>
                                        <p:attrNameLst>
                                          <p:attrName>ppt_x</p:attrName>
                                        </p:attrNameLst>
                                      </p:cBhvr>
                                      <p:tavLst>
                                        <p:tav tm="0">
                                          <p:val>
                                            <p:strVal val="ppt_x"/>
                                          </p:val>
                                        </p:tav>
                                        <p:tav tm="100000">
                                          <p:val>
                                            <p:strVal val="ppt_x"/>
                                          </p:val>
                                        </p:tav>
                                      </p:tavLst>
                                    </p:anim>
                                    <p:anim calcmode="lin" valueType="num">
                                      <p:cBhvr>
                                        <p:cTn id="150" dur="100" decel="100000"/>
                                        <p:tgtEl>
                                          <p:spTgt spid="47"/>
                                        </p:tgtEl>
                                        <p:attrNameLst>
                                          <p:attrName>ppt_y</p:attrName>
                                        </p:attrNameLst>
                                      </p:cBhvr>
                                      <p:tavLst>
                                        <p:tav tm="0">
                                          <p:val>
                                            <p:strVal val="ppt_y"/>
                                          </p:val>
                                        </p:tav>
                                        <p:tav tm="100000">
                                          <p:val>
                                            <p:strVal val="ppt_y-.03"/>
                                          </p:val>
                                        </p:tav>
                                      </p:tavLst>
                                    </p:anim>
                                    <p:anim calcmode="lin" valueType="num">
                                      <p:cBhvr>
                                        <p:cTn id="151" dur="900" accel="100000">
                                          <p:stCondLst>
                                            <p:cond delay="100"/>
                                          </p:stCondLst>
                                        </p:cTn>
                                        <p:tgtEl>
                                          <p:spTgt spid="47"/>
                                        </p:tgtEl>
                                        <p:attrNameLst>
                                          <p:attrName>ppt_y</p:attrName>
                                        </p:attrNameLst>
                                      </p:cBhvr>
                                      <p:tavLst>
                                        <p:tav tm="0">
                                          <p:val>
                                            <p:strVal val="ppt_y"/>
                                          </p:val>
                                        </p:tav>
                                        <p:tav tm="100000">
                                          <p:val>
                                            <p:strVal val="ppt_y+1"/>
                                          </p:val>
                                        </p:tav>
                                      </p:tavLst>
                                    </p:anim>
                                    <p:set>
                                      <p:cBhvr>
                                        <p:cTn id="152" dur="1" fill="hold">
                                          <p:stCondLst>
                                            <p:cond delay="999"/>
                                          </p:stCondLst>
                                        </p:cTn>
                                        <p:tgtEl>
                                          <p:spTgt spid="47"/>
                                        </p:tgtEl>
                                        <p:attrNameLst>
                                          <p:attrName>style.visibility</p:attrName>
                                        </p:attrNameLst>
                                      </p:cBhvr>
                                      <p:to>
                                        <p:strVal val="hidden"/>
                                      </p:to>
                                    </p:set>
                                  </p:childTnLst>
                                </p:cTn>
                              </p:par>
                              <p:par>
                                <p:cTn id="153" presetID="37" presetClass="exit" presetSubtype="0" fill="hold" grpId="1" nodeType="withEffect">
                                  <p:stCondLst>
                                    <p:cond delay="0"/>
                                  </p:stCondLst>
                                  <p:iterate type="lt">
                                    <p:tmPct val="0"/>
                                  </p:iterate>
                                  <p:childTnLst>
                                    <p:animEffect transition="out" filter="fade">
                                      <p:cBhvr>
                                        <p:cTn id="154" dur="1000"/>
                                        <p:tgtEl>
                                          <p:spTgt spid="48"/>
                                        </p:tgtEl>
                                      </p:cBhvr>
                                    </p:animEffect>
                                    <p:anim calcmode="lin" valueType="num">
                                      <p:cBhvr>
                                        <p:cTn id="155" dur="1000"/>
                                        <p:tgtEl>
                                          <p:spTgt spid="48"/>
                                        </p:tgtEl>
                                        <p:attrNameLst>
                                          <p:attrName>ppt_x</p:attrName>
                                        </p:attrNameLst>
                                      </p:cBhvr>
                                      <p:tavLst>
                                        <p:tav tm="0">
                                          <p:val>
                                            <p:strVal val="ppt_x"/>
                                          </p:val>
                                        </p:tav>
                                        <p:tav tm="100000">
                                          <p:val>
                                            <p:strVal val="ppt_x"/>
                                          </p:val>
                                        </p:tav>
                                      </p:tavLst>
                                    </p:anim>
                                    <p:anim calcmode="lin" valueType="num">
                                      <p:cBhvr>
                                        <p:cTn id="156" dur="100" decel="100000"/>
                                        <p:tgtEl>
                                          <p:spTgt spid="48"/>
                                        </p:tgtEl>
                                        <p:attrNameLst>
                                          <p:attrName>ppt_y</p:attrName>
                                        </p:attrNameLst>
                                      </p:cBhvr>
                                      <p:tavLst>
                                        <p:tav tm="0">
                                          <p:val>
                                            <p:strVal val="ppt_y"/>
                                          </p:val>
                                        </p:tav>
                                        <p:tav tm="100000">
                                          <p:val>
                                            <p:strVal val="ppt_y-.03"/>
                                          </p:val>
                                        </p:tav>
                                      </p:tavLst>
                                    </p:anim>
                                    <p:anim calcmode="lin" valueType="num">
                                      <p:cBhvr>
                                        <p:cTn id="157" dur="900" accel="100000">
                                          <p:stCondLst>
                                            <p:cond delay="100"/>
                                          </p:stCondLst>
                                        </p:cTn>
                                        <p:tgtEl>
                                          <p:spTgt spid="48"/>
                                        </p:tgtEl>
                                        <p:attrNameLst>
                                          <p:attrName>ppt_y</p:attrName>
                                        </p:attrNameLst>
                                      </p:cBhvr>
                                      <p:tavLst>
                                        <p:tav tm="0">
                                          <p:val>
                                            <p:strVal val="ppt_y"/>
                                          </p:val>
                                        </p:tav>
                                        <p:tav tm="100000">
                                          <p:val>
                                            <p:strVal val="ppt_y+1"/>
                                          </p:val>
                                        </p:tav>
                                      </p:tavLst>
                                    </p:anim>
                                    <p:set>
                                      <p:cBhvr>
                                        <p:cTn id="158" dur="1" fill="hold">
                                          <p:stCondLst>
                                            <p:cond delay="999"/>
                                          </p:stCondLst>
                                        </p:cTn>
                                        <p:tgtEl>
                                          <p:spTgt spid="48"/>
                                        </p:tgtEl>
                                        <p:attrNameLst>
                                          <p:attrName>style.visibility</p:attrName>
                                        </p:attrNameLst>
                                      </p:cBhvr>
                                      <p:to>
                                        <p:strVal val="hidden"/>
                                      </p:to>
                                    </p:set>
                                  </p:childTnLst>
                                </p:cTn>
                              </p:par>
                              <p:par>
                                <p:cTn id="159" presetID="37" presetClass="exit" presetSubtype="0" fill="hold" grpId="1" nodeType="withEffect">
                                  <p:stCondLst>
                                    <p:cond delay="0"/>
                                  </p:stCondLst>
                                  <p:iterate type="lt">
                                    <p:tmPct val="0"/>
                                  </p:iterate>
                                  <p:childTnLst>
                                    <p:animEffect transition="out" filter="fade">
                                      <p:cBhvr>
                                        <p:cTn id="160" dur="1000"/>
                                        <p:tgtEl>
                                          <p:spTgt spid="49"/>
                                        </p:tgtEl>
                                      </p:cBhvr>
                                    </p:animEffect>
                                    <p:anim calcmode="lin" valueType="num">
                                      <p:cBhvr>
                                        <p:cTn id="161" dur="1000"/>
                                        <p:tgtEl>
                                          <p:spTgt spid="49"/>
                                        </p:tgtEl>
                                        <p:attrNameLst>
                                          <p:attrName>ppt_x</p:attrName>
                                        </p:attrNameLst>
                                      </p:cBhvr>
                                      <p:tavLst>
                                        <p:tav tm="0">
                                          <p:val>
                                            <p:strVal val="ppt_x"/>
                                          </p:val>
                                        </p:tav>
                                        <p:tav tm="100000">
                                          <p:val>
                                            <p:strVal val="ppt_x"/>
                                          </p:val>
                                        </p:tav>
                                      </p:tavLst>
                                    </p:anim>
                                    <p:anim calcmode="lin" valueType="num">
                                      <p:cBhvr>
                                        <p:cTn id="162" dur="100" decel="100000"/>
                                        <p:tgtEl>
                                          <p:spTgt spid="49"/>
                                        </p:tgtEl>
                                        <p:attrNameLst>
                                          <p:attrName>ppt_y</p:attrName>
                                        </p:attrNameLst>
                                      </p:cBhvr>
                                      <p:tavLst>
                                        <p:tav tm="0">
                                          <p:val>
                                            <p:strVal val="ppt_y"/>
                                          </p:val>
                                        </p:tav>
                                        <p:tav tm="100000">
                                          <p:val>
                                            <p:strVal val="ppt_y-.03"/>
                                          </p:val>
                                        </p:tav>
                                      </p:tavLst>
                                    </p:anim>
                                    <p:anim calcmode="lin" valueType="num">
                                      <p:cBhvr>
                                        <p:cTn id="163" dur="900" accel="100000">
                                          <p:stCondLst>
                                            <p:cond delay="100"/>
                                          </p:stCondLst>
                                        </p:cTn>
                                        <p:tgtEl>
                                          <p:spTgt spid="49"/>
                                        </p:tgtEl>
                                        <p:attrNameLst>
                                          <p:attrName>ppt_y</p:attrName>
                                        </p:attrNameLst>
                                      </p:cBhvr>
                                      <p:tavLst>
                                        <p:tav tm="0">
                                          <p:val>
                                            <p:strVal val="ppt_y"/>
                                          </p:val>
                                        </p:tav>
                                        <p:tav tm="100000">
                                          <p:val>
                                            <p:strVal val="ppt_y+1"/>
                                          </p:val>
                                        </p:tav>
                                      </p:tavLst>
                                    </p:anim>
                                    <p:set>
                                      <p:cBhvr>
                                        <p:cTn id="164" dur="1" fill="hold">
                                          <p:stCondLst>
                                            <p:cond delay="999"/>
                                          </p:stCondLst>
                                        </p:cTn>
                                        <p:tgtEl>
                                          <p:spTgt spid="49"/>
                                        </p:tgtEl>
                                        <p:attrNameLst>
                                          <p:attrName>style.visibility</p:attrName>
                                        </p:attrNameLst>
                                      </p:cBhvr>
                                      <p:to>
                                        <p:strVal val="hidden"/>
                                      </p:to>
                                    </p:set>
                                  </p:childTnLst>
                                </p:cTn>
                              </p:par>
                              <p:par>
                                <p:cTn id="165" presetID="37" presetClass="exit" presetSubtype="0" fill="hold" grpId="1" nodeType="withEffect">
                                  <p:stCondLst>
                                    <p:cond delay="0"/>
                                  </p:stCondLst>
                                  <p:iterate type="lt">
                                    <p:tmPct val="0"/>
                                  </p:iterate>
                                  <p:childTnLst>
                                    <p:animEffect transition="out" filter="fade">
                                      <p:cBhvr>
                                        <p:cTn id="166" dur="1000"/>
                                        <p:tgtEl>
                                          <p:spTgt spid="50"/>
                                        </p:tgtEl>
                                      </p:cBhvr>
                                    </p:animEffect>
                                    <p:anim calcmode="lin" valueType="num">
                                      <p:cBhvr>
                                        <p:cTn id="167" dur="1000"/>
                                        <p:tgtEl>
                                          <p:spTgt spid="50"/>
                                        </p:tgtEl>
                                        <p:attrNameLst>
                                          <p:attrName>ppt_x</p:attrName>
                                        </p:attrNameLst>
                                      </p:cBhvr>
                                      <p:tavLst>
                                        <p:tav tm="0">
                                          <p:val>
                                            <p:strVal val="ppt_x"/>
                                          </p:val>
                                        </p:tav>
                                        <p:tav tm="100000">
                                          <p:val>
                                            <p:strVal val="ppt_x"/>
                                          </p:val>
                                        </p:tav>
                                      </p:tavLst>
                                    </p:anim>
                                    <p:anim calcmode="lin" valueType="num">
                                      <p:cBhvr>
                                        <p:cTn id="168" dur="100" decel="100000"/>
                                        <p:tgtEl>
                                          <p:spTgt spid="50"/>
                                        </p:tgtEl>
                                        <p:attrNameLst>
                                          <p:attrName>ppt_y</p:attrName>
                                        </p:attrNameLst>
                                      </p:cBhvr>
                                      <p:tavLst>
                                        <p:tav tm="0">
                                          <p:val>
                                            <p:strVal val="ppt_y"/>
                                          </p:val>
                                        </p:tav>
                                        <p:tav tm="100000">
                                          <p:val>
                                            <p:strVal val="ppt_y-.03"/>
                                          </p:val>
                                        </p:tav>
                                      </p:tavLst>
                                    </p:anim>
                                    <p:anim calcmode="lin" valueType="num">
                                      <p:cBhvr>
                                        <p:cTn id="169" dur="900" accel="100000">
                                          <p:stCondLst>
                                            <p:cond delay="100"/>
                                          </p:stCondLst>
                                        </p:cTn>
                                        <p:tgtEl>
                                          <p:spTgt spid="50"/>
                                        </p:tgtEl>
                                        <p:attrNameLst>
                                          <p:attrName>ppt_y</p:attrName>
                                        </p:attrNameLst>
                                      </p:cBhvr>
                                      <p:tavLst>
                                        <p:tav tm="0">
                                          <p:val>
                                            <p:strVal val="ppt_y"/>
                                          </p:val>
                                        </p:tav>
                                        <p:tav tm="100000">
                                          <p:val>
                                            <p:strVal val="ppt_y+1"/>
                                          </p:val>
                                        </p:tav>
                                      </p:tavLst>
                                    </p:anim>
                                    <p:set>
                                      <p:cBhvr>
                                        <p:cTn id="170" dur="1" fill="hold">
                                          <p:stCondLst>
                                            <p:cond delay="999"/>
                                          </p:stCondLst>
                                        </p:cTn>
                                        <p:tgtEl>
                                          <p:spTgt spid="50"/>
                                        </p:tgtEl>
                                        <p:attrNameLst>
                                          <p:attrName>style.visibility</p:attrName>
                                        </p:attrNameLst>
                                      </p:cBhvr>
                                      <p:to>
                                        <p:strVal val="hidden"/>
                                      </p:to>
                                    </p:set>
                                  </p:childTnLst>
                                </p:cTn>
                              </p:par>
                              <p:par>
                                <p:cTn id="171" presetID="37" presetClass="exit" presetSubtype="0" fill="hold" grpId="1" nodeType="withEffect">
                                  <p:stCondLst>
                                    <p:cond delay="0"/>
                                  </p:stCondLst>
                                  <p:iterate type="lt">
                                    <p:tmPct val="0"/>
                                  </p:iterate>
                                  <p:childTnLst>
                                    <p:animEffect transition="out" filter="fade">
                                      <p:cBhvr>
                                        <p:cTn id="172" dur="1000"/>
                                        <p:tgtEl>
                                          <p:spTgt spid="44"/>
                                        </p:tgtEl>
                                      </p:cBhvr>
                                    </p:animEffect>
                                    <p:anim calcmode="lin" valueType="num">
                                      <p:cBhvr>
                                        <p:cTn id="173" dur="1000"/>
                                        <p:tgtEl>
                                          <p:spTgt spid="44"/>
                                        </p:tgtEl>
                                        <p:attrNameLst>
                                          <p:attrName>ppt_x</p:attrName>
                                        </p:attrNameLst>
                                      </p:cBhvr>
                                      <p:tavLst>
                                        <p:tav tm="0">
                                          <p:val>
                                            <p:strVal val="ppt_x"/>
                                          </p:val>
                                        </p:tav>
                                        <p:tav tm="100000">
                                          <p:val>
                                            <p:strVal val="ppt_x"/>
                                          </p:val>
                                        </p:tav>
                                      </p:tavLst>
                                    </p:anim>
                                    <p:anim calcmode="lin" valueType="num">
                                      <p:cBhvr>
                                        <p:cTn id="174" dur="100" decel="100000"/>
                                        <p:tgtEl>
                                          <p:spTgt spid="44"/>
                                        </p:tgtEl>
                                        <p:attrNameLst>
                                          <p:attrName>ppt_y</p:attrName>
                                        </p:attrNameLst>
                                      </p:cBhvr>
                                      <p:tavLst>
                                        <p:tav tm="0">
                                          <p:val>
                                            <p:strVal val="ppt_y"/>
                                          </p:val>
                                        </p:tav>
                                        <p:tav tm="100000">
                                          <p:val>
                                            <p:strVal val="ppt_y-.03"/>
                                          </p:val>
                                        </p:tav>
                                      </p:tavLst>
                                    </p:anim>
                                    <p:anim calcmode="lin" valueType="num">
                                      <p:cBhvr>
                                        <p:cTn id="175" dur="900" accel="100000">
                                          <p:stCondLst>
                                            <p:cond delay="100"/>
                                          </p:stCondLst>
                                        </p:cTn>
                                        <p:tgtEl>
                                          <p:spTgt spid="44"/>
                                        </p:tgtEl>
                                        <p:attrNameLst>
                                          <p:attrName>ppt_y</p:attrName>
                                        </p:attrNameLst>
                                      </p:cBhvr>
                                      <p:tavLst>
                                        <p:tav tm="0">
                                          <p:val>
                                            <p:strVal val="ppt_y"/>
                                          </p:val>
                                        </p:tav>
                                        <p:tav tm="100000">
                                          <p:val>
                                            <p:strVal val="ppt_y+1"/>
                                          </p:val>
                                        </p:tav>
                                      </p:tavLst>
                                    </p:anim>
                                    <p:set>
                                      <p:cBhvr>
                                        <p:cTn id="176" dur="1" fill="hold">
                                          <p:stCondLst>
                                            <p:cond delay="999"/>
                                          </p:stCondLst>
                                        </p:cTn>
                                        <p:tgtEl>
                                          <p:spTgt spid="44"/>
                                        </p:tgtEl>
                                        <p:attrNameLst>
                                          <p:attrName>style.visibility</p:attrName>
                                        </p:attrNameLst>
                                      </p:cBhvr>
                                      <p:to>
                                        <p:strVal val="hidden"/>
                                      </p:to>
                                    </p:set>
                                  </p:childTnLst>
                                </p:cTn>
                              </p:par>
                              <p:par>
                                <p:cTn id="177" presetID="37" presetClass="exit" presetSubtype="0" fill="hold" grpId="1" nodeType="withEffect">
                                  <p:stCondLst>
                                    <p:cond delay="0"/>
                                  </p:stCondLst>
                                  <p:iterate type="lt">
                                    <p:tmPct val="0"/>
                                  </p:iterate>
                                  <p:childTnLst>
                                    <p:animEffect transition="out" filter="fade">
                                      <p:cBhvr>
                                        <p:cTn id="178" dur="1000"/>
                                        <p:tgtEl>
                                          <p:spTgt spid="53"/>
                                        </p:tgtEl>
                                      </p:cBhvr>
                                    </p:animEffect>
                                    <p:anim calcmode="lin" valueType="num">
                                      <p:cBhvr>
                                        <p:cTn id="179" dur="1000"/>
                                        <p:tgtEl>
                                          <p:spTgt spid="53"/>
                                        </p:tgtEl>
                                        <p:attrNameLst>
                                          <p:attrName>ppt_x</p:attrName>
                                        </p:attrNameLst>
                                      </p:cBhvr>
                                      <p:tavLst>
                                        <p:tav tm="0">
                                          <p:val>
                                            <p:strVal val="ppt_x"/>
                                          </p:val>
                                        </p:tav>
                                        <p:tav tm="100000">
                                          <p:val>
                                            <p:strVal val="ppt_x"/>
                                          </p:val>
                                        </p:tav>
                                      </p:tavLst>
                                    </p:anim>
                                    <p:anim calcmode="lin" valueType="num">
                                      <p:cBhvr>
                                        <p:cTn id="180" dur="100" decel="100000"/>
                                        <p:tgtEl>
                                          <p:spTgt spid="53"/>
                                        </p:tgtEl>
                                        <p:attrNameLst>
                                          <p:attrName>ppt_y</p:attrName>
                                        </p:attrNameLst>
                                      </p:cBhvr>
                                      <p:tavLst>
                                        <p:tav tm="0">
                                          <p:val>
                                            <p:strVal val="ppt_y"/>
                                          </p:val>
                                        </p:tav>
                                        <p:tav tm="100000">
                                          <p:val>
                                            <p:strVal val="ppt_y-.03"/>
                                          </p:val>
                                        </p:tav>
                                      </p:tavLst>
                                    </p:anim>
                                    <p:anim calcmode="lin" valueType="num">
                                      <p:cBhvr>
                                        <p:cTn id="181" dur="900" accel="100000">
                                          <p:stCondLst>
                                            <p:cond delay="100"/>
                                          </p:stCondLst>
                                        </p:cTn>
                                        <p:tgtEl>
                                          <p:spTgt spid="53"/>
                                        </p:tgtEl>
                                        <p:attrNameLst>
                                          <p:attrName>ppt_y</p:attrName>
                                        </p:attrNameLst>
                                      </p:cBhvr>
                                      <p:tavLst>
                                        <p:tav tm="0">
                                          <p:val>
                                            <p:strVal val="ppt_y"/>
                                          </p:val>
                                        </p:tav>
                                        <p:tav tm="100000">
                                          <p:val>
                                            <p:strVal val="ppt_y+1"/>
                                          </p:val>
                                        </p:tav>
                                      </p:tavLst>
                                    </p:anim>
                                    <p:set>
                                      <p:cBhvr>
                                        <p:cTn id="182" dur="1" fill="hold">
                                          <p:stCondLst>
                                            <p:cond delay="999"/>
                                          </p:stCondLst>
                                        </p:cTn>
                                        <p:tgtEl>
                                          <p:spTgt spid="53"/>
                                        </p:tgtEl>
                                        <p:attrNameLst>
                                          <p:attrName>style.visibility</p:attrName>
                                        </p:attrNameLst>
                                      </p:cBhvr>
                                      <p:to>
                                        <p:strVal val="hidden"/>
                                      </p:to>
                                    </p:set>
                                  </p:childTnLst>
                                </p:cTn>
                              </p:par>
                              <p:par>
                                <p:cTn id="183" presetID="37" presetClass="exit" presetSubtype="0" fill="hold" grpId="1" nodeType="withEffect">
                                  <p:stCondLst>
                                    <p:cond delay="0"/>
                                  </p:stCondLst>
                                  <p:iterate type="lt">
                                    <p:tmPct val="0"/>
                                  </p:iterate>
                                  <p:childTnLst>
                                    <p:animEffect transition="out" filter="fade">
                                      <p:cBhvr>
                                        <p:cTn id="184" dur="1000"/>
                                        <p:tgtEl>
                                          <p:spTgt spid="54"/>
                                        </p:tgtEl>
                                      </p:cBhvr>
                                    </p:animEffect>
                                    <p:anim calcmode="lin" valueType="num">
                                      <p:cBhvr>
                                        <p:cTn id="185" dur="1000"/>
                                        <p:tgtEl>
                                          <p:spTgt spid="54"/>
                                        </p:tgtEl>
                                        <p:attrNameLst>
                                          <p:attrName>ppt_x</p:attrName>
                                        </p:attrNameLst>
                                      </p:cBhvr>
                                      <p:tavLst>
                                        <p:tav tm="0">
                                          <p:val>
                                            <p:strVal val="ppt_x"/>
                                          </p:val>
                                        </p:tav>
                                        <p:tav tm="100000">
                                          <p:val>
                                            <p:strVal val="ppt_x"/>
                                          </p:val>
                                        </p:tav>
                                      </p:tavLst>
                                    </p:anim>
                                    <p:anim calcmode="lin" valueType="num">
                                      <p:cBhvr>
                                        <p:cTn id="186" dur="100" decel="100000"/>
                                        <p:tgtEl>
                                          <p:spTgt spid="54"/>
                                        </p:tgtEl>
                                        <p:attrNameLst>
                                          <p:attrName>ppt_y</p:attrName>
                                        </p:attrNameLst>
                                      </p:cBhvr>
                                      <p:tavLst>
                                        <p:tav tm="0">
                                          <p:val>
                                            <p:strVal val="ppt_y"/>
                                          </p:val>
                                        </p:tav>
                                        <p:tav tm="100000">
                                          <p:val>
                                            <p:strVal val="ppt_y-.03"/>
                                          </p:val>
                                        </p:tav>
                                      </p:tavLst>
                                    </p:anim>
                                    <p:anim calcmode="lin" valueType="num">
                                      <p:cBhvr>
                                        <p:cTn id="187" dur="900" accel="100000">
                                          <p:stCondLst>
                                            <p:cond delay="100"/>
                                          </p:stCondLst>
                                        </p:cTn>
                                        <p:tgtEl>
                                          <p:spTgt spid="54"/>
                                        </p:tgtEl>
                                        <p:attrNameLst>
                                          <p:attrName>ppt_y</p:attrName>
                                        </p:attrNameLst>
                                      </p:cBhvr>
                                      <p:tavLst>
                                        <p:tav tm="0">
                                          <p:val>
                                            <p:strVal val="ppt_y"/>
                                          </p:val>
                                        </p:tav>
                                        <p:tav tm="100000">
                                          <p:val>
                                            <p:strVal val="ppt_y+1"/>
                                          </p:val>
                                        </p:tav>
                                      </p:tavLst>
                                    </p:anim>
                                    <p:set>
                                      <p:cBhvr>
                                        <p:cTn id="188" dur="1" fill="hold">
                                          <p:stCondLst>
                                            <p:cond delay="999"/>
                                          </p:stCondLst>
                                        </p:cTn>
                                        <p:tgtEl>
                                          <p:spTgt spid="54"/>
                                        </p:tgtEl>
                                        <p:attrNameLst>
                                          <p:attrName>style.visibility</p:attrName>
                                        </p:attrNameLst>
                                      </p:cBhvr>
                                      <p:to>
                                        <p:strVal val="hidden"/>
                                      </p:to>
                                    </p:set>
                                  </p:childTnLst>
                                </p:cTn>
                              </p:par>
                              <p:par>
                                <p:cTn id="189" presetID="37" presetClass="exit" presetSubtype="0" fill="hold" grpId="1" nodeType="withEffect">
                                  <p:stCondLst>
                                    <p:cond delay="0"/>
                                  </p:stCondLst>
                                  <p:iterate type="lt">
                                    <p:tmPct val="0"/>
                                  </p:iterate>
                                  <p:childTnLst>
                                    <p:animEffect transition="out" filter="fade">
                                      <p:cBhvr>
                                        <p:cTn id="190" dur="1000"/>
                                        <p:tgtEl>
                                          <p:spTgt spid="40"/>
                                        </p:tgtEl>
                                      </p:cBhvr>
                                    </p:animEffect>
                                    <p:anim calcmode="lin" valueType="num">
                                      <p:cBhvr>
                                        <p:cTn id="191" dur="1000"/>
                                        <p:tgtEl>
                                          <p:spTgt spid="40"/>
                                        </p:tgtEl>
                                        <p:attrNameLst>
                                          <p:attrName>ppt_x</p:attrName>
                                        </p:attrNameLst>
                                      </p:cBhvr>
                                      <p:tavLst>
                                        <p:tav tm="0">
                                          <p:val>
                                            <p:strVal val="ppt_x"/>
                                          </p:val>
                                        </p:tav>
                                        <p:tav tm="100000">
                                          <p:val>
                                            <p:strVal val="ppt_x"/>
                                          </p:val>
                                        </p:tav>
                                      </p:tavLst>
                                    </p:anim>
                                    <p:anim calcmode="lin" valueType="num">
                                      <p:cBhvr>
                                        <p:cTn id="192" dur="100" decel="100000"/>
                                        <p:tgtEl>
                                          <p:spTgt spid="40"/>
                                        </p:tgtEl>
                                        <p:attrNameLst>
                                          <p:attrName>ppt_y</p:attrName>
                                        </p:attrNameLst>
                                      </p:cBhvr>
                                      <p:tavLst>
                                        <p:tav tm="0">
                                          <p:val>
                                            <p:strVal val="ppt_y"/>
                                          </p:val>
                                        </p:tav>
                                        <p:tav tm="100000">
                                          <p:val>
                                            <p:strVal val="ppt_y-.03"/>
                                          </p:val>
                                        </p:tav>
                                      </p:tavLst>
                                    </p:anim>
                                    <p:anim calcmode="lin" valueType="num">
                                      <p:cBhvr>
                                        <p:cTn id="193" dur="900" accel="100000">
                                          <p:stCondLst>
                                            <p:cond delay="100"/>
                                          </p:stCondLst>
                                        </p:cTn>
                                        <p:tgtEl>
                                          <p:spTgt spid="40"/>
                                        </p:tgtEl>
                                        <p:attrNameLst>
                                          <p:attrName>ppt_y</p:attrName>
                                        </p:attrNameLst>
                                      </p:cBhvr>
                                      <p:tavLst>
                                        <p:tav tm="0">
                                          <p:val>
                                            <p:strVal val="ppt_y"/>
                                          </p:val>
                                        </p:tav>
                                        <p:tav tm="100000">
                                          <p:val>
                                            <p:strVal val="ppt_y+1"/>
                                          </p:val>
                                        </p:tav>
                                      </p:tavLst>
                                    </p:anim>
                                    <p:set>
                                      <p:cBhvr>
                                        <p:cTn id="194" dur="1" fill="hold">
                                          <p:stCondLst>
                                            <p:cond delay="999"/>
                                          </p:stCondLst>
                                        </p:cTn>
                                        <p:tgtEl>
                                          <p:spTgt spid="40"/>
                                        </p:tgtEl>
                                        <p:attrNameLst>
                                          <p:attrName>style.visibility</p:attrName>
                                        </p:attrNameLst>
                                      </p:cBhvr>
                                      <p:to>
                                        <p:strVal val="hidden"/>
                                      </p:to>
                                    </p:set>
                                  </p:childTnLst>
                                </p:cTn>
                              </p:par>
                              <p:par>
                                <p:cTn id="195" presetID="37" presetClass="exit" presetSubtype="0" fill="hold" grpId="2" nodeType="withEffect">
                                  <p:stCondLst>
                                    <p:cond delay="0"/>
                                  </p:stCondLst>
                                  <p:childTnLst>
                                    <p:animEffect transition="out" filter="fade">
                                      <p:cBhvr>
                                        <p:cTn id="196" dur="1000"/>
                                        <p:tgtEl>
                                          <p:spTgt spid="55"/>
                                        </p:tgtEl>
                                      </p:cBhvr>
                                    </p:animEffect>
                                    <p:anim calcmode="lin" valueType="num">
                                      <p:cBhvr>
                                        <p:cTn id="197" dur="1000"/>
                                        <p:tgtEl>
                                          <p:spTgt spid="55"/>
                                        </p:tgtEl>
                                        <p:attrNameLst>
                                          <p:attrName>ppt_x</p:attrName>
                                        </p:attrNameLst>
                                      </p:cBhvr>
                                      <p:tavLst>
                                        <p:tav tm="0">
                                          <p:val>
                                            <p:strVal val="ppt_x"/>
                                          </p:val>
                                        </p:tav>
                                        <p:tav tm="100000">
                                          <p:val>
                                            <p:strVal val="ppt_x"/>
                                          </p:val>
                                        </p:tav>
                                      </p:tavLst>
                                    </p:anim>
                                    <p:anim calcmode="lin" valueType="num">
                                      <p:cBhvr>
                                        <p:cTn id="198" dur="100" decel="100000"/>
                                        <p:tgtEl>
                                          <p:spTgt spid="55"/>
                                        </p:tgtEl>
                                        <p:attrNameLst>
                                          <p:attrName>ppt_y</p:attrName>
                                        </p:attrNameLst>
                                      </p:cBhvr>
                                      <p:tavLst>
                                        <p:tav tm="0">
                                          <p:val>
                                            <p:strVal val="ppt_y"/>
                                          </p:val>
                                        </p:tav>
                                        <p:tav tm="100000">
                                          <p:val>
                                            <p:strVal val="ppt_y-.03"/>
                                          </p:val>
                                        </p:tav>
                                      </p:tavLst>
                                    </p:anim>
                                    <p:anim calcmode="lin" valueType="num">
                                      <p:cBhvr>
                                        <p:cTn id="199" dur="900" accel="100000">
                                          <p:stCondLst>
                                            <p:cond delay="100"/>
                                          </p:stCondLst>
                                        </p:cTn>
                                        <p:tgtEl>
                                          <p:spTgt spid="55"/>
                                        </p:tgtEl>
                                        <p:attrNameLst>
                                          <p:attrName>ppt_y</p:attrName>
                                        </p:attrNameLst>
                                      </p:cBhvr>
                                      <p:tavLst>
                                        <p:tav tm="0">
                                          <p:val>
                                            <p:strVal val="ppt_y"/>
                                          </p:val>
                                        </p:tav>
                                        <p:tav tm="100000">
                                          <p:val>
                                            <p:strVal val="ppt_y+1"/>
                                          </p:val>
                                        </p:tav>
                                      </p:tavLst>
                                    </p:anim>
                                    <p:set>
                                      <p:cBhvr>
                                        <p:cTn id="200" dur="1" fill="hold">
                                          <p:stCondLst>
                                            <p:cond delay="9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6" grpId="0" animBg="1"/>
      <p:bldP spid="36" grpId="1" animBg="1"/>
      <p:bldP spid="38" grpId="0" animBg="1"/>
      <p:bldP spid="38" grpId="1" animBg="1"/>
      <p:bldP spid="41" grpId="0" animBg="1"/>
      <p:bldP spid="41" grpId="1" animBg="1"/>
      <p:bldP spid="43" grpId="0" animBg="1"/>
      <p:bldP spid="43"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44" grpId="0" animBg="1"/>
      <p:bldP spid="44" grpId="1" animBg="1"/>
      <p:bldP spid="53" grpId="0" animBg="1"/>
      <p:bldP spid="53" grpId="1" animBg="1"/>
      <p:bldP spid="54" grpId="0" animBg="1"/>
      <p:bldP spid="54" grpId="1" animBg="1"/>
      <p:bldP spid="40" grpId="0" animBg="1"/>
      <p:bldP spid="40" grpId="1" animBg="1"/>
      <p:bldP spid="55" grpId="1" animBg="1"/>
      <p:bldP spid="55" grpId="2"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magine 19" descr="italia_INFN_2014.jpg"/>
          <p:cNvPicPr>
            <a:picLocks noChangeAspect="1"/>
          </p:cNvPicPr>
          <p:nvPr/>
        </p:nvPicPr>
        <p:blipFill>
          <a:blip r:embed="rId3" cstate="print">
            <a:alphaModFix amt="20000"/>
            <a:extLst>
              <a:ext uri="{28A0092B-C50C-407E-A947-70E740481C1C}">
                <a14:useLocalDpi xmlns:a14="http://schemas.microsoft.com/office/drawing/2010/main" xmlns="" val="0"/>
              </a:ext>
            </a:extLst>
          </a:blip>
          <a:stretch>
            <a:fillRect/>
          </a:stretch>
        </p:blipFill>
        <p:spPr>
          <a:xfrm>
            <a:off x="0" y="0"/>
            <a:ext cx="5929322" cy="6868827"/>
          </a:xfrm>
          <a:prstGeom prst="rect">
            <a:avLst/>
          </a:prstGeom>
        </p:spPr>
      </p:pic>
      <p:graphicFrame>
        <p:nvGraphicFramePr>
          <p:cNvPr id="5" name="Grafico 4"/>
          <p:cNvGraphicFramePr/>
          <p:nvPr>
            <p:extLst>
              <p:ext uri="{D42A27DB-BD31-4B8C-83A1-F6EECF244321}">
                <p14:modId xmlns:p14="http://schemas.microsoft.com/office/powerpoint/2010/main" xmlns="" val="1918419157"/>
              </p:ext>
            </p:extLst>
          </p:nvPr>
        </p:nvGraphicFramePr>
        <p:xfrm>
          <a:off x="2599509" y="4171294"/>
          <a:ext cx="4362994" cy="21684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ella 6"/>
          <p:cNvGraphicFramePr>
            <a:graphicFrameLocks noGrp="1"/>
          </p:cNvGraphicFramePr>
          <p:nvPr>
            <p:extLst>
              <p:ext uri="{D42A27DB-BD31-4B8C-83A1-F6EECF244321}">
                <p14:modId xmlns:p14="http://schemas.microsoft.com/office/powerpoint/2010/main" xmlns="" val="819772465"/>
              </p:ext>
            </p:extLst>
          </p:nvPr>
        </p:nvGraphicFramePr>
        <p:xfrm>
          <a:off x="679268" y="2081462"/>
          <a:ext cx="3526971" cy="1317308"/>
        </p:xfrm>
        <a:graphic>
          <a:graphicData uri="http://schemas.openxmlformats.org/drawingml/2006/table">
            <a:tbl>
              <a:tblPr lastRow="1" lastCol="1">
                <a:tableStyleId>{0E3FDE45-AF77-4B5C-9715-49D594BDF05E}</a:tableStyleId>
              </a:tblPr>
              <a:tblGrid>
                <a:gridCol w="2013478"/>
                <a:gridCol w="1513493"/>
              </a:tblGrid>
              <a:tr h="329327">
                <a:tc>
                  <a:txBody>
                    <a:bodyPr/>
                    <a:lstStyle/>
                    <a:p>
                      <a:pPr algn="l" fontAlgn="b"/>
                      <a:r>
                        <a:rPr lang="it-IT" sz="1600" b="0" u="none" strike="noStrike" dirty="0" smtClean="0">
                          <a:latin typeface="Arial Black" pitchFamily="34" charset="0"/>
                        </a:rPr>
                        <a:t>ACCOLTE</a:t>
                      </a:r>
                      <a:endParaRPr lang="it-IT" sz="1600" b="0" i="0" u="none" strike="noStrike" dirty="0">
                        <a:solidFill>
                          <a:srgbClr val="000000"/>
                        </a:solidFill>
                        <a:latin typeface="Arial Black" pitchFamily="34" charset="0"/>
                      </a:endParaRPr>
                    </a:p>
                  </a:txBody>
                  <a:tcPr marL="0" marR="0" marT="0" marB="0" anchor="b"/>
                </a:tc>
                <a:tc>
                  <a:txBody>
                    <a:bodyPr/>
                    <a:lstStyle/>
                    <a:p>
                      <a:pPr algn="ctr" fontAlgn="b"/>
                      <a:r>
                        <a:rPr lang="it-IT" sz="1600" u="none" strike="noStrike" dirty="0">
                          <a:latin typeface="Arial Black" pitchFamily="34" charset="0"/>
                        </a:rPr>
                        <a:t>26</a:t>
                      </a:r>
                      <a:endParaRPr lang="it-IT" sz="1600" b="0" i="0" u="none" strike="noStrike" dirty="0">
                        <a:solidFill>
                          <a:srgbClr val="000000"/>
                        </a:solidFill>
                        <a:latin typeface="Arial Black" pitchFamily="34" charset="0"/>
                      </a:endParaRPr>
                    </a:p>
                  </a:txBody>
                  <a:tcPr marL="0" marR="0" marT="0" marB="0" anchor="b"/>
                </a:tc>
              </a:tr>
              <a:tr h="329327">
                <a:tc>
                  <a:txBody>
                    <a:bodyPr/>
                    <a:lstStyle/>
                    <a:p>
                      <a:pPr algn="l" fontAlgn="b"/>
                      <a:r>
                        <a:rPr lang="it-IT" sz="1600" b="0" u="none" strike="noStrike" dirty="0">
                          <a:latin typeface="Arial Black" pitchFamily="34" charset="0"/>
                        </a:rPr>
                        <a:t>IN LAVORAZIONE</a:t>
                      </a:r>
                      <a:endParaRPr lang="it-IT" sz="1600" b="0" i="0" u="none" strike="noStrike" dirty="0">
                        <a:solidFill>
                          <a:srgbClr val="000000"/>
                        </a:solidFill>
                        <a:latin typeface="Arial Black" pitchFamily="34" charset="0"/>
                      </a:endParaRPr>
                    </a:p>
                  </a:txBody>
                  <a:tcPr marL="0" marR="0" marT="0" marB="0" anchor="b"/>
                </a:tc>
                <a:tc>
                  <a:txBody>
                    <a:bodyPr/>
                    <a:lstStyle/>
                    <a:p>
                      <a:pPr algn="ctr" fontAlgn="b"/>
                      <a:r>
                        <a:rPr lang="it-IT" sz="1600" u="none" strike="noStrike" dirty="0">
                          <a:latin typeface="Arial Black" pitchFamily="34" charset="0"/>
                        </a:rPr>
                        <a:t>6</a:t>
                      </a:r>
                      <a:endParaRPr lang="it-IT" sz="1600" b="0" i="0" u="none" strike="noStrike" dirty="0">
                        <a:solidFill>
                          <a:srgbClr val="000000"/>
                        </a:solidFill>
                        <a:latin typeface="Arial Black" pitchFamily="34" charset="0"/>
                      </a:endParaRPr>
                    </a:p>
                  </a:txBody>
                  <a:tcPr marL="0" marR="0" marT="0" marB="0" anchor="b"/>
                </a:tc>
              </a:tr>
              <a:tr h="329327">
                <a:tc>
                  <a:txBody>
                    <a:bodyPr/>
                    <a:lstStyle/>
                    <a:p>
                      <a:pPr algn="l" fontAlgn="b"/>
                      <a:r>
                        <a:rPr lang="it-IT" sz="1600" b="0" u="none" strike="noStrike" dirty="0">
                          <a:latin typeface="Arial Black" pitchFamily="34" charset="0"/>
                        </a:rPr>
                        <a:t>NON </a:t>
                      </a:r>
                      <a:r>
                        <a:rPr lang="it-IT" sz="1600" b="0" u="none" strike="noStrike" dirty="0" smtClean="0">
                          <a:latin typeface="Arial Black" pitchFamily="34" charset="0"/>
                        </a:rPr>
                        <a:t>ACCOLTE</a:t>
                      </a:r>
                      <a:endParaRPr lang="it-IT" sz="1600" b="0" i="0" u="none" strike="noStrike" dirty="0">
                        <a:solidFill>
                          <a:srgbClr val="000000"/>
                        </a:solidFill>
                        <a:latin typeface="Arial Black" pitchFamily="34" charset="0"/>
                      </a:endParaRPr>
                    </a:p>
                  </a:txBody>
                  <a:tcPr marL="0" marR="0" marT="0" marB="0" anchor="b"/>
                </a:tc>
                <a:tc>
                  <a:txBody>
                    <a:bodyPr/>
                    <a:lstStyle/>
                    <a:p>
                      <a:pPr algn="ctr" fontAlgn="b"/>
                      <a:r>
                        <a:rPr lang="it-IT" sz="1600" u="none" strike="noStrike" dirty="0">
                          <a:latin typeface="Arial Black" pitchFamily="34" charset="0"/>
                        </a:rPr>
                        <a:t>7</a:t>
                      </a:r>
                      <a:endParaRPr lang="it-IT" sz="1600" b="0" i="0" u="none" strike="noStrike" dirty="0">
                        <a:solidFill>
                          <a:srgbClr val="000000"/>
                        </a:solidFill>
                        <a:latin typeface="Arial Black" pitchFamily="34" charset="0"/>
                      </a:endParaRPr>
                    </a:p>
                  </a:txBody>
                  <a:tcPr marL="0" marR="0" marT="0" marB="0" anchor="b"/>
                </a:tc>
              </a:tr>
              <a:tr h="329327">
                <a:tc>
                  <a:txBody>
                    <a:bodyPr/>
                    <a:lstStyle/>
                    <a:p>
                      <a:pPr algn="l" fontAlgn="b"/>
                      <a:r>
                        <a:rPr lang="it-IT" sz="1600" u="none" strike="noStrike" dirty="0" smtClean="0">
                          <a:latin typeface="Arial Black" pitchFamily="34" charset="0"/>
                        </a:rPr>
                        <a:t>TOT</a:t>
                      </a:r>
                      <a:endParaRPr lang="it-IT" sz="1600" b="1" i="0" u="none" strike="noStrike" dirty="0">
                        <a:solidFill>
                          <a:srgbClr val="000000"/>
                        </a:solidFill>
                        <a:latin typeface="Arial Black" pitchFamily="34" charset="0"/>
                      </a:endParaRPr>
                    </a:p>
                  </a:txBody>
                  <a:tcPr marL="0" marR="0" marT="0" marB="0" anchor="b"/>
                </a:tc>
                <a:tc>
                  <a:txBody>
                    <a:bodyPr/>
                    <a:lstStyle/>
                    <a:p>
                      <a:pPr algn="ctr" fontAlgn="b"/>
                      <a:r>
                        <a:rPr lang="it-IT" sz="1600" u="none" strike="noStrike" dirty="0">
                          <a:latin typeface="Arial Black" pitchFamily="34" charset="0"/>
                        </a:rPr>
                        <a:t>39</a:t>
                      </a:r>
                      <a:endParaRPr lang="it-IT" sz="1600" b="1" i="0" u="none" strike="noStrike" dirty="0">
                        <a:solidFill>
                          <a:srgbClr val="000000"/>
                        </a:solidFill>
                        <a:latin typeface="Arial Black" pitchFamily="34" charset="0"/>
                      </a:endParaRPr>
                    </a:p>
                  </a:txBody>
                  <a:tcPr marL="0" marR="0" marT="0" marB="0" anchor="b"/>
                </a:tc>
              </a:tr>
            </a:tbl>
          </a:graphicData>
        </a:graphic>
      </p:graphicFrame>
      <p:graphicFrame>
        <p:nvGraphicFramePr>
          <p:cNvPr id="8" name="Tabella 7"/>
          <p:cNvGraphicFramePr>
            <a:graphicFrameLocks noGrp="1"/>
          </p:cNvGraphicFramePr>
          <p:nvPr>
            <p:extLst>
              <p:ext uri="{D42A27DB-BD31-4B8C-83A1-F6EECF244321}">
                <p14:modId xmlns:p14="http://schemas.microsoft.com/office/powerpoint/2010/main" xmlns="" val="861917224"/>
              </p:ext>
            </p:extLst>
          </p:nvPr>
        </p:nvGraphicFramePr>
        <p:xfrm>
          <a:off x="5329645" y="2081462"/>
          <a:ext cx="3416300" cy="865100"/>
        </p:xfrm>
        <a:graphic>
          <a:graphicData uri="http://schemas.openxmlformats.org/drawingml/2006/table">
            <a:tbl>
              <a:tblPr lastCol="1">
                <a:tableStyleId>{0E3FDE45-AF77-4B5C-9715-49D594BDF05E}</a:tableStyleId>
              </a:tblPr>
              <a:tblGrid>
                <a:gridCol w="2045974"/>
                <a:gridCol w="1370326"/>
              </a:tblGrid>
              <a:tr h="432550">
                <a:tc>
                  <a:txBody>
                    <a:bodyPr/>
                    <a:lstStyle/>
                    <a:p>
                      <a:pPr algn="l" fontAlgn="b"/>
                      <a:r>
                        <a:rPr lang="it-IT" sz="1600" u="none" strike="noStrike" dirty="0" smtClean="0">
                          <a:latin typeface="Arial Black" pitchFamily="34" charset="0"/>
                        </a:rPr>
                        <a:t>DEPOSITATE</a:t>
                      </a:r>
                      <a:endParaRPr lang="it-IT" sz="1600" b="0" i="0" u="none" strike="noStrike" dirty="0">
                        <a:solidFill>
                          <a:srgbClr val="000000"/>
                        </a:solidFill>
                        <a:latin typeface="Arial Black" pitchFamily="34" charset="0"/>
                      </a:endParaRPr>
                    </a:p>
                  </a:txBody>
                  <a:tcPr marL="114300" marR="0" marT="0" marB="0" anchor="ctr"/>
                </a:tc>
                <a:tc>
                  <a:txBody>
                    <a:bodyPr/>
                    <a:lstStyle/>
                    <a:p>
                      <a:pPr algn="ctr" fontAlgn="b"/>
                      <a:r>
                        <a:rPr lang="it-IT" sz="1600" u="none" strike="noStrike" dirty="0">
                          <a:latin typeface="Arial Black" pitchFamily="34" charset="0"/>
                        </a:rPr>
                        <a:t>19</a:t>
                      </a:r>
                      <a:endParaRPr lang="it-IT" sz="1600" b="0" i="0" u="none" strike="noStrike" dirty="0">
                        <a:solidFill>
                          <a:srgbClr val="000000"/>
                        </a:solidFill>
                        <a:latin typeface="Arial Black" pitchFamily="34" charset="0"/>
                      </a:endParaRPr>
                    </a:p>
                  </a:txBody>
                  <a:tcPr marL="0" marR="0" marT="0" marB="0" anchor="ctr"/>
                </a:tc>
              </a:tr>
              <a:tr h="432550">
                <a:tc>
                  <a:txBody>
                    <a:bodyPr/>
                    <a:lstStyle/>
                    <a:p>
                      <a:pPr algn="l" fontAlgn="b"/>
                      <a:r>
                        <a:rPr lang="it-IT" sz="1600" u="none" strike="noStrike" dirty="0" smtClean="0">
                          <a:latin typeface="Arial Black" pitchFamily="34" charset="0"/>
                        </a:rPr>
                        <a:t>IN SCRITTURA</a:t>
                      </a:r>
                      <a:endParaRPr lang="it-IT" sz="1600" b="0" i="0" u="none" strike="noStrike" dirty="0">
                        <a:solidFill>
                          <a:srgbClr val="000000"/>
                        </a:solidFill>
                        <a:latin typeface="Arial Black" pitchFamily="34" charset="0"/>
                      </a:endParaRPr>
                    </a:p>
                  </a:txBody>
                  <a:tcPr marL="114300" marR="0" marT="0" marB="0" anchor="ctr"/>
                </a:tc>
                <a:tc>
                  <a:txBody>
                    <a:bodyPr/>
                    <a:lstStyle/>
                    <a:p>
                      <a:pPr algn="ctr" fontAlgn="b"/>
                      <a:r>
                        <a:rPr lang="it-IT" sz="1600" u="none" strike="noStrike" dirty="0">
                          <a:latin typeface="Arial Black" pitchFamily="34" charset="0"/>
                        </a:rPr>
                        <a:t>7</a:t>
                      </a:r>
                      <a:endParaRPr lang="it-IT" sz="1600" b="0" i="0" u="none" strike="noStrike" dirty="0">
                        <a:solidFill>
                          <a:srgbClr val="000000"/>
                        </a:solidFill>
                        <a:latin typeface="Arial Black" pitchFamily="34" charset="0"/>
                      </a:endParaRPr>
                    </a:p>
                  </a:txBody>
                  <a:tcPr marL="0" marR="0" marT="0" marB="0" anchor="ctr"/>
                </a:tc>
              </a:tr>
            </a:tbl>
          </a:graphicData>
        </a:graphic>
      </p:graphicFrame>
      <p:sp>
        <p:nvSpPr>
          <p:cNvPr id="11" name="Parentesi graffa aperta 10"/>
          <p:cNvSpPr/>
          <p:nvPr/>
        </p:nvSpPr>
        <p:spPr>
          <a:xfrm>
            <a:off x="4629614" y="1901532"/>
            <a:ext cx="700031" cy="1240971"/>
          </a:xfrm>
          <a:prstGeom prst="leftBrace">
            <a:avLst>
              <a:gd name="adj1" fmla="val 24725"/>
              <a:gd name="adj2" fmla="val 2789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2" name="Ovale 11"/>
          <p:cNvSpPr/>
          <p:nvPr/>
        </p:nvSpPr>
        <p:spPr>
          <a:xfrm>
            <a:off x="2991394" y="2032162"/>
            <a:ext cx="940526" cy="447087"/>
          </a:xfrm>
          <a:prstGeom prst="ellipse">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CasellaDiTesto 12"/>
          <p:cNvSpPr txBox="1"/>
          <p:nvPr/>
        </p:nvSpPr>
        <p:spPr>
          <a:xfrm>
            <a:off x="556357" y="1255201"/>
            <a:ext cx="3735254" cy="369332"/>
          </a:xfrm>
          <a:prstGeom prst="rect">
            <a:avLst/>
          </a:prstGeom>
          <a:noFill/>
        </p:spPr>
        <p:txBody>
          <a:bodyPr wrap="square" rtlCol="0">
            <a:spAutoFit/>
          </a:bodyPr>
          <a:lstStyle/>
          <a:p>
            <a:pPr algn="ctr"/>
            <a:r>
              <a:rPr lang="it-IT" i="1" dirty="0" smtClean="0">
                <a:latin typeface="Arial Black" pitchFamily="34" charset="0"/>
              </a:rPr>
              <a:t>PROPOSTE </a:t>
            </a:r>
            <a:r>
              <a:rPr lang="it-IT" i="1" dirty="0" err="1" smtClean="0">
                <a:latin typeface="Arial Black" pitchFamily="34" charset="0"/>
              </a:rPr>
              <a:t>DI</a:t>
            </a:r>
            <a:r>
              <a:rPr lang="it-IT" i="1" dirty="0" smtClean="0">
                <a:latin typeface="Arial Black" pitchFamily="34" charset="0"/>
              </a:rPr>
              <a:t> INVENZIONE</a:t>
            </a:r>
            <a:endParaRPr lang="it-IT" i="1" dirty="0">
              <a:latin typeface="Arial Black" pitchFamily="34" charset="0"/>
            </a:endParaRPr>
          </a:p>
        </p:txBody>
      </p:sp>
      <p:sp>
        <p:nvSpPr>
          <p:cNvPr id="14" name="CasellaDiTesto 13"/>
          <p:cNvSpPr txBox="1"/>
          <p:nvPr/>
        </p:nvSpPr>
        <p:spPr>
          <a:xfrm>
            <a:off x="5218974" y="1255201"/>
            <a:ext cx="3735254" cy="369332"/>
          </a:xfrm>
          <a:prstGeom prst="rect">
            <a:avLst/>
          </a:prstGeom>
          <a:noFill/>
        </p:spPr>
        <p:txBody>
          <a:bodyPr wrap="square" rtlCol="0">
            <a:spAutoFit/>
          </a:bodyPr>
          <a:lstStyle/>
          <a:p>
            <a:pPr algn="ctr"/>
            <a:r>
              <a:rPr lang="it-IT" i="1" dirty="0" smtClean="0">
                <a:latin typeface="Arial Black" pitchFamily="34" charset="0"/>
              </a:rPr>
              <a:t>DOMANDE </a:t>
            </a:r>
            <a:r>
              <a:rPr lang="it-IT" i="1" dirty="0" err="1" smtClean="0">
                <a:latin typeface="Arial Black" pitchFamily="34" charset="0"/>
              </a:rPr>
              <a:t>DI</a:t>
            </a:r>
            <a:r>
              <a:rPr lang="it-IT" i="1" dirty="0" smtClean="0">
                <a:latin typeface="Arial Black" pitchFamily="34" charset="0"/>
              </a:rPr>
              <a:t> BREVETTO</a:t>
            </a:r>
            <a:endParaRPr lang="it-IT" i="1" dirty="0">
              <a:latin typeface="Arial Black" pitchFamily="34" charset="0"/>
            </a:endParaRPr>
          </a:p>
        </p:txBody>
      </p:sp>
      <p:sp>
        <p:nvSpPr>
          <p:cNvPr id="15" name="CasellaDiTesto 14"/>
          <p:cNvSpPr txBox="1"/>
          <p:nvPr/>
        </p:nvSpPr>
        <p:spPr>
          <a:xfrm>
            <a:off x="222068" y="3784219"/>
            <a:ext cx="9144000" cy="369332"/>
          </a:xfrm>
          <a:prstGeom prst="rect">
            <a:avLst/>
          </a:prstGeom>
          <a:noFill/>
        </p:spPr>
        <p:txBody>
          <a:bodyPr wrap="square" rtlCol="0">
            <a:spAutoFit/>
          </a:bodyPr>
          <a:lstStyle/>
          <a:p>
            <a:pPr algn="ctr"/>
            <a:r>
              <a:rPr lang="it-IT" dirty="0" err="1" smtClean="0">
                <a:latin typeface="Arial Black" pitchFamily="34" charset="0"/>
              </a:rPr>
              <a:t>gg</a:t>
            </a:r>
            <a:r>
              <a:rPr lang="it-IT" dirty="0" smtClean="0">
                <a:latin typeface="Arial Black" pitchFamily="34" charset="0"/>
              </a:rPr>
              <a:t> TRA PROPOSTA E DEPOSITO</a:t>
            </a:r>
            <a:endParaRPr lang="it-IT" dirty="0">
              <a:latin typeface="Arial Black" pitchFamily="34" charset="0"/>
            </a:endParaRPr>
          </a:p>
        </p:txBody>
      </p:sp>
      <p:sp>
        <p:nvSpPr>
          <p:cNvPr id="16" name="Freccia a destra 15"/>
          <p:cNvSpPr/>
          <p:nvPr/>
        </p:nvSpPr>
        <p:spPr>
          <a:xfrm rot="8665075">
            <a:off x="6779622" y="4968128"/>
            <a:ext cx="901337" cy="535577"/>
          </a:xfrm>
          <a:prstGeom prs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CasellaDiTesto 16"/>
          <p:cNvSpPr txBox="1"/>
          <p:nvPr/>
        </p:nvSpPr>
        <p:spPr>
          <a:xfrm>
            <a:off x="3297929" y="101062"/>
            <a:ext cx="5702553" cy="461665"/>
          </a:xfrm>
          <a:prstGeom prst="rect">
            <a:avLst/>
          </a:prstGeom>
          <a:noFill/>
        </p:spPr>
        <p:txBody>
          <a:bodyPr wrap="none" rtlCol="0">
            <a:spAutoFit/>
          </a:bodyPr>
          <a:lstStyle/>
          <a:p>
            <a:pPr algn="r"/>
            <a:r>
              <a:rPr lang="it-IT" sz="2400" dirty="0" smtClean="0">
                <a:latin typeface="Arial Black" pitchFamily="34" charset="0"/>
              </a:rPr>
              <a:t>PROPOSTE-BREVETTI 2010-2014</a:t>
            </a:r>
            <a:endParaRPr lang="it-IT" sz="2400" dirty="0">
              <a:latin typeface="Arial Black" pitchFamily="34" charset="0"/>
            </a:endParaRPr>
          </a:p>
        </p:txBody>
      </p:sp>
      <p:pic>
        <p:nvPicPr>
          <p:cNvPr id="18" name="Picture 25" descr="logo"/>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147291" y="5914821"/>
            <a:ext cx="897445" cy="860051"/>
          </a:xfrm>
          <a:prstGeom prst="rect">
            <a:avLst/>
          </a:prstGeom>
          <a:noFill/>
          <a:ln>
            <a:noFill/>
          </a:ln>
          <a:extLst/>
        </p:spPr>
      </p:pic>
      <p:sp>
        <p:nvSpPr>
          <p:cNvPr id="19" name="CasellaDiTesto 18"/>
          <p:cNvSpPr txBox="1"/>
          <p:nvPr/>
        </p:nvSpPr>
        <p:spPr>
          <a:xfrm>
            <a:off x="0" y="820659"/>
            <a:ext cx="9144000" cy="2800767"/>
          </a:xfrm>
          <a:prstGeom prst="rect">
            <a:avLst/>
          </a:prstGeom>
          <a:solidFill>
            <a:srgbClr val="17375E"/>
          </a:solidFill>
          <a:ln>
            <a:solidFill>
              <a:srgbClr val="17375E"/>
            </a:solidFill>
          </a:ln>
        </p:spPr>
        <p:txBody>
          <a:bodyPr wrap="square" rtlCol="0">
            <a:spAutoFit/>
          </a:bodyPr>
          <a:lstStyle/>
          <a:p>
            <a:pPr marL="633413" indent="-633413"/>
            <a:r>
              <a:rPr lang="it-IT" sz="3200" b="1" dirty="0" smtClean="0">
                <a:solidFill>
                  <a:schemeClr val="bg1"/>
                </a:solidFill>
                <a:latin typeface="Arial" pitchFamily="34" charset="0"/>
                <a:cs typeface="Arial" pitchFamily="34" charset="0"/>
              </a:rPr>
              <a:t>BREVETTAZIONE </a:t>
            </a:r>
            <a:r>
              <a:rPr lang="it-IT" sz="4800" b="1" dirty="0" smtClean="0">
                <a:solidFill>
                  <a:schemeClr val="bg1"/>
                </a:solidFill>
                <a:latin typeface="Arial" pitchFamily="34" charset="0"/>
                <a:cs typeface="Arial" pitchFamily="34" charset="0"/>
              </a:rPr>
              <a:t>Vs</a:t>
            </a:r>
            <a:r>
              <a:rPr lang="it-IT" sz="3200" b="1" dirty="0" smtClean="0">
                <a:solidFill>
                  <a:schemeClr val="bg1"/>
                </a:solidFill>
                <a:latin typeface="Arial" pitchFamily="34" charset="0"/>
                <a:cs typeface="Arial" pitchFamily="34" charset="0"/>
              </a:rPr>
              <a:t> PUBBLICAZIONE ?</a:t>
            </a:r>
          </a:p>
          <a:p>
            <a:pPr marL="633413" indent="-633413"/>
            <a:r>
              <a:rPr lang="it-IT" sz="4800" b="1" dirty="0" smtClean="0">
                <a:solidFill>
                  <a:schemeClr val="bg1"/>
                </a:solidFill>
                <a:latin typeface="Arial" pitchFamily="34" charset="0"/>
                <a:cs typeface="Arial" pitchFamily="34" charset="0"/>
              </a:rPr>
              <a:t>NO! …</a:t>
            </a:r>
          </a:p>
          <a:p>
            <a:pPr marL="633413" indent="-633413"/>
            <a:r>
              <a:rPr lang="it-IT" sz="3200" b="1" dirty="0" smtClean="0">
                <a:solidFill>
                  <a:schemeClr val="bg1"/>
                </a:solidFill>
                <a:latin typeface="Arial" pitchFamily="34" charset="0"/>
                <a:cs typeface="Arial" pitchFamily="34" charset="0"/>
              </a:rPr>
              <a:t>BREVETTAZIONE</a:t>
            </a:r>
            <a:r>
              <a:rPr lang="it-IT" sz="4800" b="1" dirty="0" smtClean="0">
                <a:solidFill>
                  <a:schemeClr val="bg1"/>
                </a:solidFill>
                <a:latin typeface="Arial" pitchFamily="34" charset="0"/>
                <a:cs typeface="Arial" pitchFamily="34" charset="0"/>
              </a:rPr>
              <a:t> </a:t>
            </a:r>
            <a:r>
              <a:rPr lang="it-IT" sz="8000" b="1" dirty="0" smtClean="0">
                <a:solidFill>
                  <a:schemeClr val="bg1"/>
                </a:solidFill>
                <a:latin typeface="Arial" pitchFamily="34" charset="0"/>
                <a:cs typeface="Arial" pitchFamily="34" charset="0"/>
              </a:rPr>
              <a:t>+</a:t>
            </a:r>
            <a:r>
              <a:rPr lang="it-IT" sz="4800" b="1" dirty="0" smtClean="0">
                <a:solidFill>
                  <a:schemeClr val="bg1"/>
                </a:solidFill>
                <a:latin typeface="Arial" pitchFamily="34" charset="0"/>
                <a:cs typeface="Arial" pitchFamily="34" charset="0"/>
              </a:rPr>
              <a:t> </a:t>
            </a:r>
            <a:r>
              <a:rPr lang="it-IT" sz="3200" b="1" dirty="0" smtClean="0">
                <a:solidFill>
                  <a:schemeClr val="bg1"/>
                </a:solidFill>
                <a:latin typeface="Arial" pitchFamily="34" charset="0"/>
                <a:cs typeface="Arial" pitchFamily="34" charset="0"/>
              </a:rPr>
              <a:t>PUBBLICAZIONE ..</a:t>
            </a:r>
            <a:r>
              <a:rPr lang="it-IT" sz="4800" b="1" dirty="0" smtClean="0">
                <a:solidFill>
                  <a:schemeClr val="bg1"/>
                </a:solidFill>
                <a:latin typeface="Arial" pitchFamily="34" charset="0"/>
                <a:cs typeface="Arial" pitchFamily="34" charset="0"/>
              </a:rPr>
              <a:t>SI! </a:t>
            </a:r>
          </a:p>
        </p:txBody>
      </p:sp>
      <p:sp>
        <p:nvSpPr>
          <p:cNvPr id="21" name="CasellaDiTesto 20"/>
          <p:cNvSpPr txBox="1"/>
          <p:nvPr/>
        </p:nvSpPr>
        <p:spPr>
          <a:xfrm>
            <a:off x="0" y="3784219"/>
            <a:ext cx="9144000" cy="2062103"/>
          </a:xfrm>
          <a:prstGeom prst="rect">
            <a:avLst/>
          </a:prstGeom>
          <a:solidFill>
            <a:srgbClr val="17375E"/>
          </a:solidFill>
          <a:ln>
            <a:solidFill>
              <a:srgbClr val="17375E"/>
            </a:solidFill>
          </a:ln>
        </p:spPr>
        <p:txBody>
          <a:bodyPr wrap="square" rtlCol="0">
            <a:spAutoFit/>
          </a:bodyPr>
          <a:lstStyle/>
          <a:p>
            <a:pPr marL="633413" indent="-633413"/>
            <a:r>
              <a:rPr lang="it-IT" sz="3200" b="1" dirty="0" smtClean="0">
                <a:solidFill>
                  <a:schemeClr val="bg1"/>
                </a:solidFill>
                <a:latin typeface="Arial" pitchFamily="34" charset="0"/>
                <a:cs typeface="Arial" pitchFamily="34" charset="0"/>
              </a:rPr>
              <a:t>VALORIZZAZIONE PI</a:t>
            </a:r>
          </a:p>
          <a:p>
            <a:pPr marL="633413" indent="-633413">
              <a:buFont typeface="Wingdings" pitchFamily="2" charset="2"/>
              <a:buChar char="§"/>
            </a:pPr>
            <a:r>
              <a:rPr lang="it-IT" sz="3200" b="1" dirty="0" smtClean="0">
                <a:solidFill>
                  <a:schemeClr val="bg1"/>
                </a:solidFill>
                <a:latin typeface="Arial" pitchFamily="34" charset="0"/>
                <a:cs typeface="Arial" pitchFamily="34" charset="0"/>
              </a:rPr>
              <a:t>BREVETTI: 3 ACCORDI DI LICENSING</a:t>
            </a:r>
          </a:p>
          <a:p>
            <a:pPr marL="633413" indent="-633413">
              <a:buFont typeface="Wingdings" pitchFamily="2" charset="2"/>
              <a:buChar char="§"/>
            </a:pPr>
            <a:r>
              <a:rPr lang="it-IT" sz="3200" b="1" dirty="0" smtClean="0">
                <a:solidFill>
                  <a:schemeClr val="bg1"/>
                </a:solidFill>
                <a:latin typeface="Arial" pitchFamily="34" charset="0"/>
                <a:cs typeface="Arial" pitchFamily="34" charset="0"/>
              </a:rPr>
              <a:t>KNOW-HOW: 3 ACCORDI CESSIONE</a:t>
            </a:r>
          </a:p>
          <a:p>
            <a:pPr marL="633413" indent="-633413">
              <a:buFont typeface="Wingdings" pitchFamily="2" charset="2"/>
              <a:buChar char="§"/>
            </a:pPr>
            <a:endParaRPr lang="it-IT" sz="3200" b="1" dirty="0" smtClean="0">
              <a:solidFill>
                <a:schemeClr val="bg1"/>
              </a:solidFill>
              <a:latin typeface="Arial" pitchFamily="34" charset="0"/>
              <a:cs typeface="Arial" pitchFamily="34" charset="0"/>
            </a:endParaRPr>
          </a:p>
        </p:txBody>
      </p:sp>
      <p:sp>
        <p:nvSpPr>
          <p:cNvPr id="2" name="CasellaDiTesto 1"/>
          <p:cNvSpPr txBox="1"/>
          <p:nvPr/>
        </p:nvSpPr>
        <p:spPr>
          <a:xfrm>
            <a:off x="7429500" y="4107384"/>
            <a:ext cx="1714500" cy="830997"/>
          </a:xfrm>
          <a:prstGeom prst="rect">
            <a:avLst/>
          </a:prstGeom>
          <a:noFill/>
        </p:spPr>
        <p:txBody>
          <a:bodyPr wrap="square" rtlCol="0">
            <a:spAutoFit/>
          </a:bodyPr>
          <a:lstStyle/>
          <a:p>
            <a:pPr algn="ctr"/>
            <a:r>
              <a:rPr lang="it-IT" sz="2400" dirty="0" smtClean="0">
                <a:latin typeface="Arial Black"/>
                <a:cs typeface="Arial Black"/>
              </a:rPr>
              <a:t>Target</a:t>
            </a:r>
          </a:p>
          <a:p>
            <a:pPr algn="ctr"/>
            <a:r>
              <a:rPr lang="it-IT" sz="2400" dirty="0" smtClean="0">
                <a:latin typeface="Arial Black"/>
                <a:cs typeface="Arial Black"/>
              </a:rPr>
              <a:t>&lt; 60 gg</a:t>
            </a:r>
            <a:endParaRPr lang="it-IT" sz="2400" dirty="0">
              <a:latin typeface="Arial Black"/>
              <a:cs typeface="Arial Black"/>
            </a:endParaRPr>
          </a:p>
        </p:txBody>
      </p:sp>
    </p:spTree>
    <p:extLst>
      <p:ext uri="{BB962C8B-B14F-4D97-AF65-F5344CB8AC3E}">
        <p14:creationId xmlns:p14="http://schemas.microsoft.com/office/powerpoint/2010/main" xmlns="" val="5312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 presetID="45"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xit" presetSubtype="0" fill="hold" grpId="2" nodeType="clickEffect">
                                  <p:stCondLst>
                                    <p:cond delay="0"/>
                                  </p:stCondLst>
                                  <p:childTnLst>
                                    <p:animEffect transition="out" filter="fade">
                                      <p:cBhvr>
                                        <p:cTn id="19" dur="1000"/>
                                        <p:tgtEl>
                                          <p:spTgt spid="19"/>
                                        </p:tgtEl>
                                      </p:cBhvr>
                                    </p:animEffect>
                                    <p:anim calcmode="lin" valueType="num">
                                      <p:cBhvr>
                                        <p:cTn id="20" dur="1000"/>
                                        <p:tgtEl>
                                          <p:spTgt spid="19"/>
                                        </p:tgtEl>
                                        <p:attrNameLst>
                                          <p:attrName>ppt_x</p:attrName>
                                        </p:attrNameLst>
                                      </p:cBhvr>
                                      <p:tavLst>
                                        <p:tav tm="0">
                                          <p:val>
                                            <p:strVal val="ppt_x"/>
                                          </p:val>
                                        </p:tav>
                                        <p:tav tm="100000">
                                          <p:val>
                                            <p:strVal val="ppt_x"/>
                                          </p:val>
                                        </p:tav>
                                      </p:tavLst>
                                    </p:anim>
                                    <p:anim calcmode="lin" valueType="num">
                                      <p:cBhvr>
                                        <p:cTn id="21" dur="100" decel="100000"/>
                                        <p:tgtEl>
                                          <p:spTgt spid="19"/>
                                        </p:tgtEl>
                                        <p:attrNameLst>
                                          <p:attrName>ppt_y</p:attrName>
                                        </p:attrNameLst>
                                      </p:cBhvr>
                                      <p:tavLst>
                                        <p:tav tm="0">
                                          <p:val>
                                            <p:strVal val="ppt_y"/>
                                          </p:val>
                                        </p:tav>
                                        <p:tav tm="100000">
                                          <p:val>
                                            <p:strVal val="ppt_y-.03"/>
                                          </p:val>
                                        </p:tav>
                                      </p:tavLst>
                                    </p:anim>
                                    <p:anim calcmode="lin" valueType="num">
                                      <p:cBhvr>
                                        <p:cTn id="22" dur="900" accel="100000">
                                          <p:stCondLst>
                                            <p:cond delay="100"/>
                                          </p:stCondLst>
                                        </p:cTn>
                                        <p:tgtEl>
                                          <p:spTgt spid="19"/>
                                        </p:tgtEl>
                                        <p:attrNameLst>
                                          <p:attrName>ppt_y</p:attrName>
                                        </p:attrNameLst>
                                      </p:cBhvr>
                                      <p:tavLst>
                                        <p:tav tm="0">
                                          <p:val>
                                            <p:strVal val="ppt_y"/>
                                          </p:val>
                                        </p:tav>
                                        <p:tav tm="100000">
                                          <p:val>
                                            <p:strVal val="ppt_y+1"/>
                                          </p:val>
                                        </p:tav>
                                      </p:tavLst>
                                    </p:anim>
                                    <p:set>
                                      <p:cBhvr>
                                        <p:cTn id="23" dur="1" fill="hold">
                                          <p:stCondLst>
                                            <p:cond delay="999"/>
                                          </p:stCondLst>
                                        </p:cTn>
                                        <p:tgtEl>
                                          <p:spTgt spid="19"/>
                                        </p:tgtEl>
                                        <p:attrNameLst>
                                          <p:attrName>style.visibility</p:attrName>
                                        </p:attrNameLst>
                                      </p:cBhvr>
                                      <p:to>
                                        <p:strVal val="hidden"/>
                                      </p:to>
                                    </p:set>
                                  </p:childTnLst>
                                </p:cTn>
                              </p:par>
                            </p:childTnLst>
                          </p:cTn>
                        </p:par>
                        <p:par>
                          <p:cTn id="24" fill="hold">
                            <p:stCondLst>
                              <p:cond delay="100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xit" presetSubtype="0" fill="hold" grpId="1" nodeType="clickEffect">
                                  <p:stCondLst>
                                    <p:cond delay="0"/>
                                  </p:stCondLst>
                                  <p:childTnLst>
                                    <p:animEffect transition="out" filter="fade">
                                      <p:cBhvr>
                                        <p:cTn id="34" dur="1000"/>
                                        <p:tgtEl>
                                          <p:spTgt spid="21"/>
                                        </p:tgtEl>
                                      </p:cBhvr>
                                    </p:animEffect>
                                    <p:anim calcmode="lin" valueType="num">
                                      <p:cBhvr>
                                        <p:cTn id="35" dur="1000"/>
                                        <p:tgtEl>
                                          <p:spTgt spid="21"/>
                                        </p:tgtEl>
                                        <p:attrNameLst>
                                          <p:attrName>ppt_x</p:attrName>
                                        </p:attrNameLst>
                                      </p:cBhvr>
                                      <p:tavLst>
                                        <p:tav tm="0">
                                          <p:val>
                                            <p:strVal val="ppt_x"/>
                                          </p:val>
                                        </p:tav>
                                        <p:tav tm="100000">
                                          <p:val>
                                            <p:strVal val="ppt_x"/>
                                          </p:val>
                                        </p:tav>
                                      </p:tavLst>
                                    </p:anim>
                                    <p:anim calcmode="lin" valueType="num">
                                      <p:cBhvr>
                                        <p:cTn id="36" dur="100" decel="100000"/>
                                        <p:tgtEl>
                                          <p:spTgt spid="21"/>
                                        </p:tgtEl>
                                        <p:attrNameLst>
                                          <p:attrName>ppt_y</p:attrName>
                                        </p:attrNameLst>
                                      </p:cBhvr>
                                      <p:tavLst>
                                        <p:tav tm="0">
                                          <p:val>
                                            <p:strVal val="ppt_y"/>
                                          </p:val>
                                        </p:tav>
                                        <p:tav tm="100000">
                                          <p:val>
                                            <p:strVal val="ppt_y-.03"/>
                                          </p:val>
                                        </p:tav>
                                      </p:tavLst>
                                    </p:anim>
                                    <p:anim calcmode="lin" valueType="num">
                                      <p:cBhvr>
                                        <p:cTn id="37" dur="900" accel="100000">
                                          <p:stCondLst>
                                            <p:cond delay="100"/>
                                          </p:stCondLst>
                                        </p:cTn>
                                        <p:tgtEl>
                                          <p:spTgt spid="21"/>
                                        </p:tgtEl>
                                        <p:attrNameLst>
                                          <p:attrName>ppt_y</p:attrName>
                                        </p:attrNameLst>
                                      </p:cBhvr>
                                      <p:tavLst>
                                        <p:tav tm="0">
                                          <p:val>
                                            <p:strVal val="ppt_y"/>
                                          </p:val>
                                        </p:tav>
                                        <p:tav tm="100000">
                                          <p:val>
                                            <p:strVal val="ppt_y+1"/>
                                          </p:val>
                                        </p:tav>
                                      </p:tavLst>
                                    </p:anim>
                                    <p:set>
                                      <p:cBhvr>
                                        <p:cTn id="38" dur="1" fill="hold">
                                          <p:stCondLst>
                                            <p:cond delay="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animBg="1"/>
      <p:bldP spid="19" grpId="2" animBg="1"/>
      <p:bldP spid="21" grpId="0" animBg="1"/>
      <p:bldP spid="21" grpId="1" animBg="1"/>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talia_INFN_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5929322" cy="6868827"/>
          </a:xfrm>
          <a:prstGeom prst="rect">
            <a:avLst/>
          </a:prstGeom>
        </p:spPr>
      </p:pic>
      <p:sp>
        <p:nvSpPr>
          <p:cNvPr id="28" name="CasellaDiTesto 27"/>
          <p:cNvSpPr txBox="1"/>
          <p:nvPr/>
        </p:nvSpPr>
        <p:spPr>
          <a:xfrm>
            <a:off x="8542140" y="765267"/>
            <a:ext cx="338554" cy="369332"/>
          </a:xfrm>
          <a:prstGeom prst="rect">
            <a:avLst/>
          </a:prstGeom>
          <a:noFill/>
        </p:spPr>
        <p:txBody>
          <a:bodyPr wrap="none" rtlCol="0">
            <a:spAutoFit/>
          </a:bodyPr>
          <a:lstStyle/>
          <a:p>
            <a:r>
              <a:rPr lang="it-IT" b="1" dirty="0" smtClean="0">
                <a:latin typeface="Arial Black" pitchFamily="34" charset="0"/>
              </a:rPr>
              <a:t>1</a:t>
            </a:r>
            <a:endParaRPr lang="it-IT" b="1" dirty="0">
              <a:latin typeface="Arial Black" pitchFamily="34" charset="0"/>
            </a:endParaRPr>
          </a:p>
        </p:txBody>
      </p:sp>
      <p:sp>
        <p:nvSpPr>
          <p:cNvPr id="31" name="CasellaDiTesto 30"/>
          <p:cNvSpPr txBox="1"/>
          <p:nvPr/>
        </p:nvSpPr>
        <p:spPr>
          <a:xfrm>
            <a:off x="8542140" y="1320307"/>
            <a:ext cx="338554" cy="369332"/>
          </a:xfrm>
          <a:prstGeom prst="rect">
            <a:avLst/>
          </a:prstGeom>
          <a:noFill/>
        </p:spPr>
        <p:txBody>
          <a:bodyPr wrap="none" rtlCol="0">
            <a:spAutoFit/>
          </a:bodyPr>
          <a:lstStyle/>
          <a:p>
            <a:r>
              <a:rPr lang="it-IT" b="1" dirty="0" smtClean="0">
                <a:latin typeface="Arial Black" pitchFamily="34" charset="0"/>
              </a:rPr>
              <a:t>2</a:t>
            </a:r>
            <a:endParaRPr lang="it-IT" b="1" dirty="0">
              <a:latin typeface="Arial Black" pitchFamily="34" charset="0"/>
            </a:endParaRPr>
          </a:p>
        </p:txBody>
      </p:sp>
      <p:sp>
        <p:nvSpPr>
          <p:cNvPr id="32" name="CasellaDiTesto 31"/>
          <p:cNvSpPr txBox="1"/>
          <p:nvPr/>
        </p:nvSpPr>
        <p:spPr>
          <a:xfrm>
            <a:off x="8542140" y="1889592"/>
            <a:ext cx="338554" cy="369332"/>
          </a:xfrm>
          <a:prstGeom prst="rect">
            <a:avLst/>
          </a:prstGeom>
          <a:noFill/>
        </p:spPr>
        <p:txBody>
          <a:bodyPr wrap="none" rtlCol="0">
            <a:spAutoFit/>
          </a:bodyPr>
          <a:lstStyle/>
          <a:p>
            <a:r>
              <a:rPr lang="it-IT" b="1" dirty="0" smtClean="0">
                <a:latin typeface="Arial Black" pitchFamily="34" charset="0"/>
              </a:rPr>
              <a:t>3</a:t>
            </a:r>
            <a:endParaRPr lang="it-IT" b="1" dirty="0">
              <a:latin typeface="Arial Black" pitchFamily="34" charset="0"/>
            </a:endParaRPr>
          </a:p>
        </p:txBody>
      </p:sp>
      <p:sp>
        <p:nvSpPr>
          <p:cNvPr id="33" name="CasellaDiTesto 32"/>
          <p:cNvSpPr txBox="1"/>
          <p:nvPr/>
        </p:nvSpPr>
        <p:spPr>
          <a:xfrm>
            <a:off x="8542140" y="2606108"/>
            <a:ext cx="338554" cy="369332"/>
          </a:xfrm>
          <a:prstGeom prst="rect">
            <a:avLst/>
          </a:prstGeom>
          <a:noFill/>
        </p:spPr>
        <p:txBody>
          <a:bodyPr wrap="none" rtlCol="0">
            <a:spAutoFit/>
          </a:bodyPr>
          <a:lstStyle/>
          <a:p>
            <a:r>
              <a:rPr lang="it-IT" b="1" dirty="0" smtClean="0">
                <a:latin typeface="Arial Black" pitchFamily="34" charset="0"/>
              </a:rPr>
              <a:t>4</a:t>
            </a:r>
            <a:endParaRPr lang="it-IT" b="1" dirty="0">
              <a:latin typeface="Arial Black" pitchFamily="34" charset="0"/>
            </a:endParaRPr>
          </a:p>
        </p:txBody>
      </p:sp>
      <p:sp>
        <p:nvSpPr>
          <p:cNvPr id="34" name="CasellaDiTesto 33"/>
          <p:cNvSpPr txBox="1"/>
          <p:nvPr/>
        </p:nvSpPr>
        <p:spPr>
          <a:xfrm>
            <a:off x="8542140" y="3415093"/>
            <a:ext cx="490840" cy="369332"/>
          </a:xfrm>
          <a:prstGeom prst="rect">
            <a:avLst/>
          </a:prstGeom>
          <a:noFill/>
        </p:spPr>
        <p:txBody>
          <a:bodyPr wrap="none" rtlCol="0">
            <a:spAutoFit/>
          </a:bodyPr>
          <a:lstStyle/>
          <a:p>
            <a:r>
              <a:rPr lang="it-IT" b="1" dirty="0" smtClean="0">
                <a:latin typeface="Arial Black" pitchFamily="34" charset="0"/>
              </a:rPr>
              <a:t>5+</a:t>
            </a:r>
            <a:endParaRPr lang="it-IT" b="1" dirty="0">
              <a:latin typeface="Arial Black" pitchFamily="34" charset="0"/>
            </a:endParaRPr>
          </a:p>
        </p:txBody>
      </p:sp>
      <p:sp>
        <p:nvSpPr>
          <p:cNvPr id="30" name="Stella a 5 punte 29"/>
          <p:cNvSpPr/>
          <p:nvPr/>
        </p:nvSpPr>
        <p:spPr>
          <a:xfrm>
            <a:off x="7636121" y="2383076"/>
            <a:ext cx="685792" cy="685792"/>
          </a:xfrm>
          <a:prstGeom prst="star5">
            <a:avLst>
              <a:gd name="adj" fmla="val 19098"/>
              <a:gd name="hf" fmla="val 105146"/>
              <a:gd name="vf" fmla="val 110557"/>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Stella a 5 punte 34"/>
          <p:cNvSpPr/>
          <p:nvPr/>
        </p:nvSpPr>
        <p:spPr>
          <a:xfrm>
            <a:off x="7719644" y="1792508"/>
            <a:ext cx="514344" cy="514344"/>
          </a:xfrm>
          <a:prstGeom prst="star5">
            <a:avLst>
              <a:gd name="adj" fmla="val 19098"/>
              <a:gd name="hf" fmla="val 105146"/>
              <a:gd name="vf" fmla="val 11055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Stella a 5 punte 36"/>
          <p:cNvSpPr/>
          <p:nvPr/>
        </p:nvSpPr>
        <p:spPr>
          <a:xfrm>
            <a:off x="7772399" y="725343"/>
            <a:ext cx="342896" cy="342896"/>
          </a:xfrm>
          <a:prstGeom prst="star5">
            <a:avLst>
              <a:gd name="adj" fmla="val 19098"/>
              <a:gd name="hf" fmla="val 105146"/>
              <a:gd name="vf" fmla="val 110557"/>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Stella a 5 punte 41"/>
          <p:cNvSpPr/>
          <p:nvPr/>
        </p:nvSpPr>
        <p:spPr>
          <a:xfrm>
            <a:off x="7754814" y="1242994"/>
            <a:ext cx="411475" cy="411475"/>
          </a:xfrm>
          <a:prstGeom prst="star5">
            <a:avLst>
              <a:gd name="adj" fmla="val 19098"/>
              <a:gd name="hf" fmla="val 105146"/>
              <a:gd name="vf" fmla="val 110557"/>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9" name="Stella a 5 punte 48"/>
          <p:cNvSpPr/>
          <p:nvPr/>
        </p:nvSpPr>
        <p:spPr>
          <a:xfrm>
            <a:off x="2446650" y="3372950"/>
            <a:ext cx="411475" cy="411475"/>
          </a:xfrm>
          <a:prstGeom prst="star5">
            <a:avLst>
              <a:gd name="adj" fmla="val 19098"/>
              <a:gd name="hf" fmla="val 105146"/>
              <a:gd name="vf" fmla="val 110557"/>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2" name="Stella a 5 punte 51"/>
          <p:cNvSpPr/>
          <p:nvPr/>
        </p:nvSpPr>
        <p:spPr>
          <a:xfrm>
            <a:off x="7600951" y="3170258"/>
            <a:ext cx="788661" cy="788661"/>
          </a:xfrm>
          <a:prstGeom prst="star5">
            <a:avLst>
              <a:gd name="adj" fmla="val 19098"/>
              <a:gd name="hf" fmla="val 105146"/>
              <a:gd name="vf" fmla="val 1105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Stella a 5 punte 38"/>
          <p:cNvSpPr/>
          <p:nvPr/>
        </p:nvSpPr>
        <p:spPr>
          <a:xfrm>
            <a:off x="3674937" y="6036432"/>
            <a:ext cx="411475" cy="411475"/>
          </a:xfrm>
          <a:prstGeom prst="star5">
            <a:avLst>
              <a:gd name="adj" fmla="val 19098"/>
              <a:gd name="hf" fmla="val 105146"/>
              <a:gd name="vf" fmla="val 110557"/>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1" name="Stella a 5 punte 50"/>
          <p:cNvSpPr/>
          <p:nvPr/>
        </p:nvSpPr>
        <p:spPr>
          <a:xfrm>
            <a:off x="2054533" y="1621060"/>
            <a:ext cx="342896" cy="342896"/>
          </a:xfrm>
          <a:prstGeom prst="star5">
            <a:avLst>
              <a:gd name="adj" fmla="val 19098"/>
              <a:gd name="hf" fmla="val 105146"/>
              <a:gd name="vf" fmla="val 110557"/>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p:cNvSpPr txBox="1"/>
          <p:nvPr/>
        </p:nvSpPr>
        <p:spPr>
          <a:xfrm>
            <a:off x="6299473" y="4424351"/>
            <a:ext cx="2673295" cy="1708160"/>
          </a:xfrm>
          <a:prstGeom prst="rect">
            <a:avLst/>
          </a:prstGeom>
          <a:noFill/>
        </p:spPr>
        <p:txBody>
          <a:bodyPr wrap="square" rtlCol="0">
            <a:spAutoFit/>
          </a:bodyPr>
          <a:lstStyle/>
          <a:p>
            <a:pPr>
              <a:lnSpc>
                <a:spcPct val="200000"/>
              </a:lnSpc>
            </a:pPr>
            <a:r>
              <a:rPr lang="it-IT" dirty="0" smtClean="0">
                <a:latin typeface="Arial Black"/>
                <a:cs typeface="Arial Black"/>
              </a:rPr>
              <a:t>2012: 5</a:t>
            </a:r>
          </a:p>
          <a:p>
            <a:pPr>
              <a:lnSpc>
                <a:spcPct val="200000"/>
              </a:lnSpc>
            </a:pPr>
            <a:r>
              <a:rPr lang="it-IT" dirty="0" smtClean="0">
                <a:latin typeface="Arial Black"/>
                <a:cs typeface="Arial Black"/>
              </a:rPr>
              <a:t>2013: 3</a:t>
            </a:r>
          </a:p>
          <a:p>
            <a:pPr>
              <a:lnSpc>
                <a:spcPct val="200000"/>
              </a:lnSpc>
            </a:pPr>
            <a:r>
              <a:rPr lang="it-IT" dirty="0" smtClean="0">
                <a:latin typeface="Arial Black"/>
                <a:cs typeface="Arial Black"/>
              </a:rPr>
              <a:t>2014: </a:t>
            </a:r>
            <a:r>
              <a:rPr lang="it-IT" dirty="0" err="1" smtClean="0">
                <a:latin typeface="Arial Black"/>
                <a:cs typeface="Arial Black"/>
              </a:rPr>
              <a:t>na</a:t>
            </a:r>
            <a:endParaRPr lang="it-IT" dirty="0">
              <a:latin typeface="Arial Black"/>
              <a:cs typeface="Arial Black"/>
            </a:endParaRPr>
          </a:p>
        </p:txBody>
      </p:sp>
      <p:sp>
        <p:nvSpPr>
          <p:cNvPr id="22" name="Stella a 5 punte 21"/>
          <p:cNvSpPr/>
          <p:nvPr/>
        </p:nvSpPr>
        <p:spPr>
          <a:xfrm>
            <a:off x="2446650" y="2975440"/>
            <a:ext cx="514344" cy="514344"/>
          </a:xfrm>
          <a:prstGeom prst="star5">
            <a:avLst>
              <a:gd name="adj" fmla="val 19098"/>
              <a:gd name="hf" fmla="val 105146"/>
              <a:gd name="vf" fmla="val 11055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Stella a 5 punte 22"/>
          <p:cNvSpPr/>
          <p:nvPr/>
        </p:nvSpPr>
        <p:spPr>
          <a:xfrm>
            <a:off x="868066" y="4928442"/>
            <a:ext cx="411475" cy="411475"/>
          </a:xfrm>
          <a:prstGeom prst="star5">
            <a:avLst>
              <a:gd name="adj" fmla="val 19098"/>
              <a:gd name="hf" fmla="val 105146"/>
              <a:gd name="vf" fmla="val 110557"/>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Stella a 5 punte 23"/>
          <p:cNvSpPr/>
          <p:nvPr/>
        </p:nvSpPr>
        <p:spPr>
          <a:xfrm>
            <a:off x="297029" y="1245889"/>
            <a:ext cx="411475" cy="411475"/>
          </a:xfrm>
          <a:prstGeom prst="star5">
            <a:avLst>
              <a:gd name="adj" fmla="val 19098"/>
              <a:gd name="hf" fmla="val 105146"/>
              <a:gd name="vf" fmla="val 110557"/>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5" name="Stella a 5 punte 24"/>
          <p:cNvSpPr/>
          <p:nvPr/>
        </p:nvSpPr>
        <p:spPr>
          <a:xfrm>
            <a:off x="3382978" y="3958919"/>
            <a:ext cx="342896" cy="342896"/>
          </a:xfrm>
          <a:prstGeom prst="star5">
            <a:avLst>
              <a:gd name="adj" fmla="val 19098"/>
              <a:gd name="hf" fmla="val 105146"/>
              <a:gd name="vf" fmla="val 110557"/>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CasellaDiTesto 25"/>
          <p:cNvSpPr txBox="1"/>
          <p:nvPr/>
        </p:nvSpPr>
        <p:spPr>
          <a:xfrm>
            <a:off x="3297929" y="101062"/>
            <a:ext cx="5664532" cy="461665"/>
          </a:xfrm>
          <a:prstGeom prst="rect">
            <a:avLst/>
          </a:prstGeom>
          <a:noFill/>
        </p:spPr>
        <p:txBody>
          <a:bodyPr wrap="none" rtlCol="0">
            <a:spAutoFit/>
          </a:bodyPr>
          <a:lstStyle/>
          <a:p>
            <a:pPr algn="r"/>
            <a:r>
              <a:rPr lang="it-IT" sz="2400" dirty="0" smtClean="0">
                <a:latin typeface="Arial Black" pitchFamily="34" charset="0"/>
              </a:rPr>
              <a:t>CONTRATTI RICERCA 2012-2014</a:t>
            </a:r>
            <a:endParaRPr lang="it-IT" sz="2400" dirty="0">
              <a:latin typeface="Arial Black" pitchFamily="34" charset="0"/>
            </a:endParaRPr>
          </a:p>
        </p:txBody>
      </p:sp>
      <p:pic>
        <p:nvPicPr>
          <p:cNvPr id="36" name="Picture 25" descr="logo"/>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47291" y="5914821"/>
            <a:ext cx="897445" cy="860051"/>
          </a:xfrm>
          <a:prstGeom prst="rect">
            <a:avLst/>
          </a:prstGeom>
          <a:noFill/>
          <a:ln>
            <a:noFill/>
          </a:ln>
          <a:extLst/>
        </p:spPr>
      </p:pic>
      <p:sp>
        <p:nvSpPr>
          <p:cNvPr id="27" name="CasellaDiTesto 26"/>
          <p:cNvSpPr txBox="1"/>
          <p:nvPr/>
        </p:nvSpPr>
        <p:spPr>
          <a:xfrm>
            <a:off x="0" y="1901532"/>
            <a:ext cx="9144000" cy="2554545"/>
          </a:xfrm>
          <a:prstGeom prst="rect">
            <a:avLst/>
          </a:prstGeom>
          <a:solidFill>
            <a:srgbClr val="17375E"/>
          </a:solidFill>
          <a:ln>
            <a:solidFill>
              <a:srgbClr val="17375E"/>
            </a:solidFill>
          </a:ln>
        </p:spPr>
        <p:txBody>
          <a:bodyPr wrap="square" rtlCol="0">
            <a:spAutoFit/>
          </a:bodyPr>
          <a:lstStyle/>
          <a:p>
            <a:pPr marL="896938" indent="-544513"/>
            <a:endParaRPr lang="it-IT" sz="3200" b="1" dirty="0" smtClean="0">
              <a:solidFill>
                <a:schemeClr val="bg1"/>
              </a:solidFill>
              <a:latin typeface="Arial" pitchFamily="34" charset="0"/>
              <a:cs typeface="Arial" pitchFamily="34" charset="0"/>
            </a:endParaRPr>
          </a:p>
          <a:p>
            <a:pPr marL="896938" indent="-544513"/>
            <a:r>
              <a:rPr lang="it-IT" sz="3200" b="1" dirty="0" smtClean="0">
                <a:solidFill>
                  <a:schemeClr val="bg1"/>
                </a:solidFill>
                <a:latin typeface="Arial" pitchFamily="34" charset="0"/>
                <a:cs typeface="Arial" pitchFamily="34" charset="0"/>
              </a:rPr>
              <a:t>ACCORDI QUADRO: </a:t>
            </a:r>
          </a:p>
          <a:p>
            <a:pPr marL="896938" indent="-544513"/>
            <a:endParaRPr lang="it-IT" sz="3200" b="1" dirty="0" smtClean="0">
              <a:solidFill>
                <a:schemeClr val="bg1"/>
              </a:solidFill>
              <a:latin typeface="Arial" pitchFamily="34" charset="0"/>
              <a:cs typeface="Arial" pitchFamily="34" charset="0"/>
            </a:endParaRPr>
          </a:p>
          <a:p>
            <a:pPr marL="896938" indent="-544513"/>
            <a:r>
              <a:rPr lang="it-IT" sz="3200" b="1" dirty="0" smtClean="0">
                <a:solidFill>
                  <a:schemeClr val="bg1"/>
                </a:solidFill>
                <a:latin typeface="Arial" pitchFamily="34" charset="0"/>
                <a:cs typeface="Arial" pitchFamily="34" charset="0"/>
              </a:rPr>
              <a:t>N. 3 SEGUITI DA ACCORDI ATTUATIVI </a:t>
            </a:r>
          </a:p>
          <a:p>
            <a:pPr marL="896938" indent="-544513"/>
            <a:endParaRPr lang="it-IT" sz="3200" b="1"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iterate type="lt">
                                    <p:tmPct val="0"/>
                                  </p:iterate>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fltVal val="0"/>
                                          </p:val>
                                        </p:tav>
                                        <p:tav tm="100000">
                                          <p:val>
                                            <p:strVal val="#ppt_w"/>
                                          </p:val>
                                        </p:tav>
                                      </p:tavLst>
                                    </p:anim>
                                    <p:anim calcmode="lin" valueType="num">
                                      <p:cBhvr>
                                        <p:cTn id="8" dur="1000" fill="hold"/>
                                        <p:tgtEl>
                                          <p:spTgt spid="49"/>
                                        </p:tgtEl>
                                        <p:attrNameLst>
                                          <p:attrName>ppt_h</p:attrName>
                                        </p:attrNameLst>
                                      </p:cBhvr>
                                      <p:tavLst>
                                        <p:tav tm="0">
                                          <p:val>
                                            <p:fltVal val="0"/>
                                          </p:val>
                                        </p:tav>
                                        <p:tav tm="100000">
                                          <p:val>
                                            <p:strVal val="#ppt_h"/>
                                          </p:val>
                                        </p:tav>
                                      </p:tavLst>
                                    </p:anim>
                                    <p:anim calcmode="lin" valueType="num">
                                      <p:cBhvr>
                                        <p:cTn id="9" dur="1000" fill="hold"/>
                                        <p:tgtEl>
                                          <p:spTgt spid="49"/>
                                        </p:tgtEl>
                                        <p:attrNameLst>
                                          <p:attrName>style.rotation</p:attrName>
                                        </p:attrNameLst>
                                      </p:cBhvr>
                                      <p:tavLst>
                                        <p:tav tm="0">
                                          <p:val>
                                            <p:fltVal val="90"/>
                                          </p:val>
                                        </p:tav>
                                        <p:tav tm="100000">
                                          <p:val>
                                            <p:fltVal val="0"/>
                                          </p:val>
                                        </p:tav>
                                      </p:tavLst>
                                    </p:anim>
                                    <p:animEffect transition="in" filter="fade">
                                      <p:cBhvr>
                                        <p:cTn id="10" dur="1000"/>
                                        <p:tgtEl>
                                          <p:spTgt spid="49"/>
                                        </p:tgtEl>
                                      </p:cBhvr>
                                    </p:animEffect>
                                  </p:childTnLst>
                                </p:cTn>
                              </p:par>
                              <p:par>
                                <p:cTn id="11" presetID="31" presetClass="entr" presetSubtype="0" fill="hold" grpId="1" nodeType="withEffect">
                                  <p:stCondLst>
                                    <p:cond delay="0"/>
                                  </p:stCondLst>
                                  <p:iterate type="lt">
                                    <p:tmPct val="0"/>
                                  </p:iterate>
                                  <p:childTnLst>
                                    <p:set>
                                      <p:cBhvr>
                                        <p:cTn id="12" dur="1" fill="hold">
                                          <p:stCondLst>
                                            <p:cond delay="0"/>
                                          </p:stCondLst>
                                        </p:cTn>
                                        <p:tgtEl>
                                          <p:spTgt spid="39"/>
                                        </p:tgtEl>
                                        <p:attrNameLst>
                                          <p:attrName>style.visibility</p:attrName>
                                        </p:attrNameLst>
                                      </p:cBhvr>
                                      <p:to>
                                        <p:strVal val="visible"/>
                                      </p:to>
                                    </p:set>
                                    <p:anim calcmode="lin" valueType="num">
                                      <p:cBhvr>
                                        <p:cTn id="13" dur="1000" fill="hold"/>
                                        <p:tgtEl>
                                          <p:spTgt spid="39"/>
                                        </p:tgtEl>
                                        <p:attrNameLst>
                                          <p:attrName>ppt_w</p:attrName>
                                        </p:attrNameLst>
                                      </p:cBhvr>
                                      <p:tavLst>
                                        <p:tav tm="0">
                                          <p:val>
                                            <p:fltVal val="0"/>
                                          </p:val>
                                        </p:tav>
                                        <p:tav tm="100000">
                                          <p:val>
                                            <p:strVal val="#ppt_w"/>
                                          </p:val>
                                        </p:tav>
                                      </p:tavLst>
                                    </p:anim>
                                    <p:anim calcmode="lin" valueType="num">
                                      <p:cBhvr>
                                        <p:cTn id="14" dur="1000" fill="hold"/>
                                        <p:tgtEl>
                                          <p:spTgt spid="39"/>
                                        </p:tgtEl>
                                        <p:attrNameLst>
                                          <p:attrName>ppt_h</p:attrName>
                                        </p:attrNameLst>
                                      </p:cBhvr>
                                      <p:tavLst>
                                        <p:tav tm="0">
                                          <p:val>
                                            <p:fltVal val="0"/>
                                          </p:val>
                                        </p:tav>
                                        <p:tav tm="100000">
                                          <p:val>
                                            <p:strVal val="#ppt_h"/>
                                          </p:val>
                                        </p:tav>
                                      </p:tavLst>
                                    </p:anim>
                                    <p:anim calcmode="lin" valueType="num">
                                      <p:cBhvr>
                                        <p:cTn id="15" dur="1000" fill="hold"/>
                                        <p:tgtEl>
                                          <p:spTgt spid="39"/>
                                        </p:tgtEl>
                                        <p:attrNameLst>
                                          <p:attrName>style.rotation</p:attrName>
                                        </p:attrNameLst>
                                      </p:cBhvr>
                                      <p:tavLst>
                                        <p:tav tm="0">
                                          <p:val>
                                            <p:fltVal val="90"/>
                                          </p:val>
                                        </p:tav>
                                        <p:tav tm="100000">
                                          <p:val>
                                            <p:fltVal val="0"/>
                                          </p:val>
                                        </p:tav>
                                      </p:tavLst>
                                    </p:anim>
                                    <p:animEffect transition="in" filter="fade">
                                      <p:cBhvr>
                                        <p:cTn id="16" dur="1000"/>
                                        <p:tgtEl>
                                          <p:spTgt spid="3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p:cTn id="19" dur="1000" fill="hold"/>
                                        <p:tgtEl>
                                          <p:spTgt spid="51"/>
                                        </p:tgtEl>
                                        <p:attrNameLst>
                                          <p:attrName>ppt_w</p:attrName>
                                        </p:attrNameLst>
                                      </p:cBhvr>
                                      <p:tavLst>
                                        <p:tav tm="0">
                                          <p:val>
                                            <p:fltVal val="0"/>
                                          </p:val>
                                        </p:tav>
                                        <p:tav tm="100000">
                                          <p:val>
                                            <p:strVal val="#ppt_w"/>
                                          </p:val>
                                        </p:tav>
                                      </p:tavLst>
                                    </p:anim>
                                    <p:anim calcmode="lin" valueType="num">
                                      <p:cBhvr>
                                        <p:cTn id="20" dur="1000" fill="hold"/>
                                        <p:tgtEl>
                                          <p:spTgt spid="51"/>
                                        </p:tgtEl>
                                        <p:attrNameLst>
                                          <p:attrName>ppt_h</p:attrName>
                                        </p:attrNameLst>
                                      </p:cBhvr>
                                      <p:tavLst>
                                        <p:tav tm="0">
                                          <p:val>
                                            <p:fltVal val="0"/>
                                          </p:val>
                                        </p:tav>
                                        <p:tav tm="100000">
                                          <p:val>
                                            <p:strVal val="#ppt_h"/>
                                          </p:val>
                                        </p:tav>
                                      </p:tavLst>
                                    </p:anim>
                                    <p:anim calcmode="lin" valueType="num">
                                      <p:cBhvr>
                                        <p:cTn id="21" dur="1000" fill="hold"/>
                                        <p:tgtEl>
                                          <p:spTgt spid="51"/>
                                        </p:tgtEl>
                                        <p:attrNameLst>
                                          <p:attrName>style.rotation</p:attrName>
                                        </p:attrNameLst>
                                      </p:cBhvr>
                                      <p:tavLst>
                                        <p:tav tm="0">
                                          <p:val>
                                            <p:fltVal val="90"/>
                                          </p:val>
                                        </p:tav>
                                        <p:tav tm="100000">
                                          <p:val>
                                            <p:fltVal val="0"/>
                                          </p:val>
                                        </p:tav>
                                      </p:tavLst>
                                    </p:anim>
                                    <p:animEffect transition="in" filter="fade">
                                      <p:cBhvr>
                                        <p:cTn id="22" dur="1000"/>
                                        <p:tgtEl>
                                          <p:spTgt spid="5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1000" fill="hold"/>
                                        <p:tgtEl>
                                          <p:spTgt spid="22"/>
                                        </p:tgtEl>
                                        <p:attrNameLst>
                                          <p:attrName>ppt_w</p:attrName>
                                        </p:attrNameLst>
                                      </p:cBhvr>
                                      <p:tavLst>
                                        <p:tav tm="0">
                                          <p:val>
                                            <p:fltVal val="0"/>
                                          </p:val>
                                        </p:tav>
                                        <p:tav tm="100000">
                                          <p:val>
                                            <p:strVal val="#ppt_w"/>
                                          </p:val>
                                        </p:tav>
                                      </p:tavLst>
                                    </p:anim>
                                    <p:anim calcmode="lin" valueType="num">
                                      <p:cBhvr>
                                        <p:cTn id="26" dur="1000" fill="hold"/>
                                        <p:tgtEl>
                                          <p:spTgt spid="22"/>
                                        </p:tgtEl>
                                        <p:attrNameLst>
                                          <p:attrName>ppt_h</p:attrName>
                                        </p:attrNameLst>
                                      </p:cBhvr>
                                      <p:tavLst>
                                        <p:tav tm="0">
                                          <p:val>
                                            <p:fltVal val="0"/>
                                          </p:val>
                                        </p:tav>
                                        <p:tav tm="100000">
                                          <p:val>
                                            <p:strVal val="#ppt_h"/>
                                          </p:val>
                                        </p:tav>
                                      </p:tavLst>
                                    </p:anim>
                                    <p:anim calcmode="lin" valueType="num">
                                      <p:cBhvr>
                                        <p:cTn id="27" dur="1000" fill="hold"/>
                                        <p:tgtEl>
                                          <p:spTgt spid="22"/>
                                        </p:tgtEl>
                                        <p:attrNameLst>
                                          <p:attrName>style.rotation</p:attrName>
                                        </p:attrNameLst>
                                      </p:cBhvr>
                                      <p:tavLst>
                                        <p:tav tm="0">
                                          <p:val>
                                            <p:fltVal val="90"/>
                                          </p:val>
                                        </p:tav>
                                        <p:tav tm="100000">
                                          <p:val>
                                            <p:fltVal val="0"/>
                                          </p:val>
                                        </p:tav>
                                      </p:tavLst>
                                    </p:anim>
                                    <p:animEffect transition="in" filter="fade">
                                      <p:cBhvr>
                                        <p:cTn id="28" dur="1000"/>
                                        <p:tgtEl>
                                          <p:spTgt spid="22"/>
                                        </p:tgtEl>
                                      </p:cBhvr>
                                    </p:animEffect>
                                  </p:childTnLst>
                                </p:cTn>
                              </p:par>
                              <p:par>
                                <p:cTn id="29" presetID="31" presetClass="entr" presetSubtype="0" fill="hold" grpId="1" nodeType="withEffect">
                                  <p:stCondLst>
                                    <p:cond delay="0"/>
                                  </p:stCondLst>
                                  <p:iterate type="lt">
                                    <p:tmPct val="0"/>
                                  </p:iterate>
                                  <p:childTnLst>
                                    <p:set>
                                      <p:cBhvr>
                                        <p:cTn id="30" dur="1" fill="hold">
                                          <p:stCondLst>
                                            <p:cond delay="0"/>
                                          </p:stCondLst>
                                        </p:cTn>
                                        <p:tgtEl>
                                          <p:spTgt spid="23"/>
                                        </p:tgtEl>
                                        <p:attrNameLst>
                                          <p:attrName>style.visibility</p:attrName>
                                        </p:attrNameLst>
                                      </p:cBhvr>
                                      <p:to>
                                        <p:strVal val="visible"/>
                                      </p:to>
                                    </p:set>
                                    <p:anim calcmode="lin" valueType="num">
                                      <p:cBhvr>
                                        <p:cTn id="31" dur="1000" fill="hold"/>
                                        <p:tgtEl>
                                          <p:spTgt spid="23"/>
                                        </p:tgtEl>
                                        <p:attrNameLst>
                                          <p:attrName>ppt_w</p:attrName>
                                        </p:attrNameLst>
                                      </p:cBhvr>
                                      <p:tavLst>
                                        <p:tav tm="0">
                                          <p:val>
                                            <p:fltVal val="0"/>
                                          </p:val>
                                        </p:tav>
                                        <p:tav tm="100000">
                                          <p:val>
                                            <p:strVal val="#ppt_w"/>
                                          </p:val>
                                        </p:tav>
                                      </p:tavLst>
                                    </p:anim>
                                    <p:anim calcmode="lin" valueType="num">
                                      <p:cBhvr>
                                        <p:cTn id="32" dur="1000" fill="hold"/>
                                        <p:tgtEl>
                                          <p:spTgt spid="23"/>
                                        </p:tgtEl>
                                        <p:attrNameLst>
                                          <p:attrName>ppt_h</p:attrName>
                                        </p:attrNameLst>
                                      </p:cBhvr>
                                      <p:tavLst>
                                        <p:tav tm="0">
                                          <p:val>
                                            <p:fltVal val="0"/>
                                          </p:val>
                                        </p:tav>
                                        <p:tav tm="100000">
                                          <p:val>
                                            <p:strVal val="#ppt_h"/>
                                          </p:val>
                                        </p:tav>
                                      </p:tavLst>
                                    </p:anim>
                                    <p:anim calcmode="lin" valueType="num">
                                      <p:cBhvr>
                                        <p:cTn id="33" dur="1000" fill="hold"/>
                                        <p:tgtEl>
                                          <p:spTgt spid="23"/>
                                        </p:tgtEl>
                                        <p:attrNameLst>
                                          <p:attrName>style.rotation</p:attrName>
                                        </p:attrNameLst>
                                      </p:cBhvr>
                                      <p:tavLst>
                                        <p:tav tm="0">
                                          <p:val>
                                            <p:fltVal val="90"/>
                                          </p:val>
                                        </p:tav>
                                        <p:tav tm="100000">
                                          <p:val>
                                            <p:fltVal val="0"/>
                                          </p:val>
                                        </p:tav>
                                      </p:tavLst>
                                    </p:anim>
                                    <p:animEffect transition="in" filter="fade">
                                      <p:cBhvr>
                                        <p:cTn id="34" dur="1000"/>
                                        <p:tgtEl>
                                          <p:spTgt spid="2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1000" fill="hold"/>
                                        <p:tgtEl>
                                          <p:spTgt spid="24"/>
                                        </p:tgtEl>
                                        <p:attrNameLst>
                                          <p:attrName>ppt_w</p:attrName>
                                        </p:attrNameLst>
                                      </p:cBhvr>
                                      <p:tavLst>
                                        <p:tav tm="0">
                                          <p:val>
                                            <p:fltVal val="0"/>
                                          </p:val>
                                        </p:tav>
                                        <p:tav tm="100000">
                                          <p:val>
                                            <p:strVal val="#ppt_w"/>
                                          </p:val>
                                        </p:tav>
                                      </p:tavLst>
                                    </p:anim>
                                    <p:anim calcmode="lin" valueType="num">
                                      <p:cBhvr>
                                        <p:cTn id="38" dur="1000" fill="hold"/>
                                        <p:tgtEl>
                                          <p:spTgt spid="24"/>
                                        </p:tgtEl>
                                        <p:attrNameLst>
                                          <p:attrName>ppt_h</p:attrName>
                                        </p:attrNameLst>
                                      </p:cBhvr>
                                      <p:tavLst>
                                        <p:tav tm="0">
                                          <p:val>
                                            <p:fltVal val="0"/>
                                          </p:val>
                                        </p:tav>
                                        <p:tav tm="100000">
                                          <p:val>
                                            <p:strVal val="#ppt_h"/>
                                          </p:val>
                                        </p:tav>
                                      </p:tavLst>
                                    </p:anim>
                                    <p:anim calcmode="lin" valueType="num">
                                      <p:cBhvr>
                                        <p:cTn id="39" dur="1000" fill="hold"/>
                                        <p:tgtEl>
                                          <p:spTgt spid="24"/>
                                        </p:tgtEl>
                                        <p:attrNameLst>
                                          <p:attrName>style.rotation</p:attrName>
                                        </p:attrNameLst>
                                      </p:cBhvr>
                                      <p:tavLst>
                                        <p:tav tm="0">
                                          <p:val>
                                            <p:fltVal val="90"/>
                                          </p:val>
                                        </p:tav>
                                        <p:tav tm="100000">
                                          <p:val>
                                            <p:fltVal val="0"/>
                                          </p:val>
                                        </p:tav>
                                      </p:tavLst>
                                    </p:anim>
                                    <p:animEffect transition="in" filter="fade">
                                      <p:cBhvr>
                                        <p:cTn id="40" dur="1000"/>
                                        <p:tgtEl>
                                          <p:spTgt spid="2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1000" fill="hold"/>
                                        <p:tgtEl>
                                          <p:spTgt spid="25"/>
                                        </p:tgtEl>
                                        <p:attrNameLst>
                                          <p:attrName>ppt_w</p:attrName>
                                        </p:attrNameLst>
                                      </p:cBhvr>
                                      <p:tavLst>
                                        <p:tav tm="0">
                                          <p:val>
                                            <p:fltVal val="0"/>
                                          </p:val>
                                        </p:tav>
                                        <p:tav tm="100000">
                                          <p:val>
                                            <p:strVal val="#ppt_w"/>
                                          </p:val>
                                        </p:tav>
                                      </p:tavLst>
                                    </p:anim>
                                    <p:anim calcmode="lin" valueType="num">
                                      <p:cBhvr>
                                        <p:cTn id="44" dur="1000" fill="hold"/>
                                        <p:tgtEl>
                                          <p:spTgt spid="25"/>
                                        </p:tgtEl>
                                        <p:attrNameLst>
                                          <p:attrName>ppt_h</p:attrName>
                                        </p:attrNameLst>
                                      </p:cBhvr>
                                      <p:tavLst>
                                        <p:tav tm="0">
                                          <p:val>
                                            <p:fltVal val="0"/>
                                          </p:val>
                                        </p:tav>
                                        <p:tav tm="100000">
                                          <p:val>
                                            <p:strVal val="#ppt_h"/>
                                          </p:val>
                                        </p:tav>
                                      </p:tavLst>
                                    </p:anim>
                                    <p:anim calcmode="lin" valueType="num">
                                      <p:cBhvr>
                                        <p:cTn id="45" dur="1000" fill="hold"/>
                                        <p:tgtEl>
                                          <p:spTgt spid="25"/>
                                        </p:tgtEl>
                                        <p:attrNameLst>
                                          <p:attrName>style.rotation</p:attrName>
                                        </p:attrNameLst>
                                      </p:cBhvr>
                                      <p:tavLst>
                                        <p:tav tm="0">
                                          <p:val>
                                            <p:fltVal val="90"/>
                                          </p:val>
                                        </p:tav>
                                        <p:tav tm="100000">
                                          <p:val>
                                            <p:fltVal val="0"/>
                                          </p:val>
                                        </p:tav>
                                      </p:tavLst>
                                    </p:anim>
                                    <p:animEffect transition="in" filter="fade">
                                      <p:cBhvr>
                                        <p:cTn id="46" dur="10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7" presetClass="exit" presetSubtype="0" fill="hold" grpId="2" nodeType="clickEffect">
                                  <p:stCondLst>
                                    <p:cond delay="0"/>
                                  </p:stCondLst>
                                  <p:iterate type="lt">
                                    <p:tmPct val="0"/>
                                  </p:iterate>
                                  <p:childTnLst>
                                    <p:animEffect transition="out" filter="fade">
                                      <p:cBhvr>
                                        <p:cTn id="56" dur="1000"/>
                                        <p:tgtEl>
                                          <p:spTgt spid="49"/>
                                        </p:tgtEl>
                                      </p:cBhvr>
                                    </p:animEffect>
                                    <p:anim calcmode="lin" valueType="num">
                                      <p:cBhvr>
                                        <p:cTn id="57" dur="1000"/>
                                        <p:tgtEl>
                                          <p:spTgt spid="49"/>
                                        </p:tgtEl>
                                        <p:attrNameLst>
                                          <p:attrName>ppt_x</p:attrName>
                                        </p:attrNameLst>
                                      </p:cBhvr>
                                      <p:tavLst>
                                        <p:tav tm="0">
                                          <p:val>
                                            <p:strVal val="ppt_x"/>
                                          </p:val>
                                        </p:tav>
                                        <p:tav tm="100000">
                                          <p:val>
                                            <p:strVal val="ppt_x"/>
                                          </p:val>
                                        </p:tav>
                                      </p:tavLst>
                                    </p:anim>
                                    <p:anim calcmode="lin" valueType="num">
                                      <p:cBhvr>
                                        <p:cTn id="58" dur="100" decel="100000"/>
                                        <p:tgtEl>
                                          <p:spTgt spid="49"/>
                                        </p:tgtEl>
                                        <p:attrNameLst>
                                          <p:attrName>ppt_y</p:attrName>
                                        </p:attrNameLst>
                                      </p:cBhvr>
                                      <p:tavLst>
                                        <p:tav tm="0">
                                          <p:val>
                                            <p:strVal val="ppt_y"/>
                                          </p:val>
                                        </p:tav>
                                        <p:tav tm="100000">
                                          <p:val>
                                            <p:strVal val="ppt_y-.03"/>
                                          </p:val>
                                        </p:tav>
                                      </p:tavLst>
                                    </p:anim>
                                    <p:anim calcmode="lin" valueType="num">
                                      <p:cBhvr>
                                        <p:cTn id="59" dur="900" accel="100000">
                                          <p:stCondLst>
                                            <p:cond delay="100"/>
                                          </p:stCondLst>
                                        </p:cTn>
                                        <p:tgtEl>
                                          <p:spTgt spid="49"/>
                                        </p:tgtEl>
                                        <p:attrNameLst>
                                          <p:attrName>ppt_y</p:attrName>
                                        </p:attrNameLst>
                                      </p:cBhvr>
                                      <p:tavLst>
                                        <p:tav tm="0">
                                          <p:val>
                                            <p:strVal val="ppt_y"/>
                                          </p:val>
                                        </p:tav>
                                        <p:tav tm="100000">
                                          <p:val>
                                            <p:strVal val="ppt_y+1"/>
                                          </p:val>
                                        </p:tav>
                                      </p:tavLst>
                                    </p:anim>
                                    <p:set>
                                      <p:cBhvr>
                                        <p:cTn id="60" dur="1" fill="hold">
                                          <p:stCondLst>
                                            <p:cond delay="999"/>
                                          </p:stCondLst>
                                        </p:cTn>
                                        <p:tgtEl>
                                          <p:spTgt spid="49"/>
                                        </p:tgtEl>
                                        <p:attrNameLst>
                                          <p:attrName>style.visibility</p:attrName>
                                        </p:attrNameLst>
                                      </p:cBhvr>
                                      <p:to>
                                        <p:strVal val="hidden"/>
                                      </p:to>
                                    </p:set>
                                  </p:childTnLst>
                                </p:cTn>
                              </p:par>
                              <p:par>
                                <p:cTn id="61" presetID="37" presetClass="exit" presetSubtype="0" fill="hold" grpId="2" nodeType="withEffect">
                                  <p:stCondLst>
                                    <p:cond delay="0"/>
                                  </p:stCondLst>
                                  <p:iterate type="lt">
                                    <p:tmPct val="0"/>
                                  </p:iterate>
                                  <p:childTnLst>
                                    <p:animEffect transition="out" filter="fade">
                                      <p:cBhvr>
                                        <p:cTn id="62" dur="1000"/>
                                        <p:tgtEl>
                                          <p:spTgt spid="39"/>
                                        </p:tgtEl>
                                      </p:cBhvr>
                                    </p:animEffect>
                                    <p:anim calcmode="lin" valueType="num">
                                      <p:cBhvr>
                                        <p:cTn id="63" dur="1000"/>
                                        <p:tgtEl>
                                          <p:spTgt spid="39"/>
                                        </p:tgtEl>
                                        <p:attrNameLst>
                                          <p:attrName>ppt_x</p:attrName>
                                        </p:attrNameLst>
                                      </p:cBhvr>
                                      <p:tavLst>
                                        <p:tav tm="0">
                                          <p:val>
                                            <p:strVal val="ppt_x"/>
                                          </p:val>
                                        </p:tav>
                                        <p:tav tm="100000">
                                          <p:val>
                                            <p:strVal val="ppt_x"/>
                                          </p:val>
                                        </p:tav>
                                      </p:tavLst>
                                    </p:anim>
                                    <p:anim calcmode="lin" valueType="num">
                                      <p:cBhvr>
                                        <p:cTn id="64" dur="100" decel="100000"/>
                                        <p:tgtEl>
                                          <p:spTgt spid="39"/>
                                        </p:tgtEl>
                                        <p:attrNameLst>
                                          <p:attrName>ppt_y</p:attrName>
                                        </p:attrNameLst>
                                      </p:cBhvr>
                                      <p:tavLst>
                                        <p:tav tm="0">
                                          <p:val>
                                            <p:strVal val="ppt_y"/>
                                          </p:val>
                                        </p:tav>
                                        <p:tav tm="100000">
                                          <p:val>
                                            <p:strVal val="ppt_y-.03"/>
                                          </p:val>
                                        </p:tav>
                                      </p:tavLst>
                                    </p:anim>
                                    <p:anim calcmode="lin" valueType="num">
                                      <p:cBhvr>
                                        <p:cTn id="65" dur="900" accel="100000">
                                          <p:stCondLst>
                                            <p:cond delay="100"/>
                                          </p:stCondLst>
                                        </p:cTn>
                                        <p:tgtEl>
                                          <p:spTgt spid="39"/>
                                        </p:tgtEl>
                                        <p:attrNameLst>
                                          <p:attrName>ppt_y</p:attrName>
                                        </p:attrNameLst>
                                      </p:cBhvr>
                                      <p:tavLst>
                                        <p:tav tm="0">
                                          <p:val>
                                            <p:strVal val="ppt_y"/>
                                          </p:val>
                                        </p:tav>
                                        <p:tav tm="100000">
                                          <p:val>
                                            <p:strVal val="ppt_y+1"/>
                                          </p:val>
                                        </p:tav>
                                      </p:tavLst>
                                    </p:anim>
                                    <p:set>
                                      <p:cBhvr>
                                        <p:cTn id="66" dur="1" fill="hold">
                                          <p:stCondLst>
                                            <p:cond delay="999"/>
                                          </p:stCondLst>
                                        </p:cTn>
                                        <p:tgtEl>
                                          <p:spTgt spid="39"/>
                                        </p:tgtEl>
                                        <p:attrNameLst>
                                          <p:attrName>style.visibility</p:attrName>
                                        </p:attrNameLst>
                                      </p:cBhvr>
                                      <p:to>
                                        <p:strVal val="hidden"/>
                                      </p:to>
                                    </p:set>
                                  </p:childTnLst>
                                </p:cTn>
                              </p:par>
                              <p:par>
                                <p:cTn id="67" presetID="37" presetClass="exit" presetSubtype="0" fill="hold" grpId="1" nodeType="withEffect">
                                  <p:stCondLst>
                                    <p:cond delay="0"/>
                                  </p:stCondLst>
                                  <p:childTnLst>
                                    <p:animEffect transition="out" filter="fade">
                                      <p:cBhvr>
                                        <p:cTn id="68" dur="1000"/>
                                        <p:tgtEl>
                                          <p:spTgt spid="51"/>
                                        </p:tgtEl>
                                      </p:cBhvr>
                                    </p:animEffect>
                                    <p:anim calcmode="lin" valueType="num">
                                      <p:cBhvr>
                                        <p:cTn id="69" dur="1000"/>
                                        <p:tgtEl>
                                          <p:spTgt spid="51"/>
                                        </p:tgtEl>
                                        <p:attrNameLst>
                                          <p:attrName>ppt_x</p:attrName>
                                        </p:attrNameLst>
                                      </p:cBhvr>
                                      <p:tavLst>
                                        <p:tav tm="0">
                                          <p:val>
                                            <p:strVal val="ppt_x"/>
                                          </p:val>
                                        </p:tav>
                                        <p:tav tm="100000">
                                          <p:val>
                                            <p:strVal val="ppt_x"/>
                                          </p:val>
                                        </p:tav>
                                      </p:tavLst>
                                    </p:anim>
                                    <p:anim calcmode="lin" valueType="num">
                                      <p:cBhvr>
                                        <p:cTn id="70" dur="100" decel="100000"/>
                                        <p:tgtEl>
                                          <p:spTgt spid="51"/>
                                        </p:tgtEl>
                                        <p:attrNameLst>
                                          <p:attrName>ppt_y</p:attrName>
                                        </p:attrNameLst>
                                      </p:cBhvr>
                                      <p:tavLst>
                                        <p:tav tm="0">
                                          <p:val>
                                            <p:strVal val="ppt_y"/>
                                          </p:val>
                                        </p:tav>
                                        <p:tav tm="100000">
                                          <p:val>
                                            <p:strVal val="ppt_y-.03"/>
                                          </p:val>
                                        </p:tav>
                                      </p:tavLst>
                                    </p:anim>
                                    <p:anim calcmode="lin" valueType="num">
                                      <p:cBhvr>
                                        <p:cTn id="71" dur="900" accel="100000">
                                          <p:stCondLst>
                                            <p:cond delay="100"/>
                                          </p:stCondLst>
                                        </p:cTn>
                                        <p:tgtEl>
                                          <p:spTgt spid="51"/>
                                        </p:tgtEl>
                                        <p:attrNameLst>
                                          <p:attrName>ppt_y</p:attrName>
                                        </p:attrNameLst>
                                      </p:cBhvr>
                                      <p:tavLst>
                                        <p:tav tm="0">
                                          <p:val>
                                            <p:strVal val="ppt_y"/>
                                          </p:val>
                                        </p:tav>
                                        <p:tav tm="100000">
                                          <p:val>
                                            <p:strVal val="ppt_y+1"/>
                                          </p:val>
                                        </p:tav>
                                      </p:tavLst>
                                    </p:anim>
                                    <p:set>
                                      <p:cBhvr>
                                        <p:cTn id="72" dur="1" fill="hold">
                                          <p:stCondLst>
                                            <p:cond delay="999"/>
                                          </p:stCondLst>
                                        </p:cTn>
                                        <p:tgtEl>
                                          <p:spTgt spid="51"/>
                                        </p:tgtEl>
                                        <p:attrNameLst>
                                          <p:attrName>style.visibility</p:attrName>
                                        </p:attrNameLst>
                                      </p:cBhvr>
                                      <p:to>
                                        <p:strVal val="hidden"/>
                                      </p:to>
                                    </p:set>
                                  </p:childTnLst>
                                </p:cTn>
                              </p:par>
                              <p:par>
                                <p:cTn id="73" presetID="37" presetClass="exit" presetSubtype="0" fill="hold" grpId="1" nodeType="withEffect">
                                  <p:stCondLst>
                                    <p:cond delay="0"/>
                                  </p:stCondLst>
                                  <p:childTnLst>
                                    <p:animEffect transition="out" filter="fade">
                                      <p:cBhvr>
                                        <p:cTn id="74" dur="1000"/>
                                        <p:tgtEl>
                                          <p:spTgt spid="22"/>
                                        </p:tgtEl>
                                      </p:cBhvr>
                                    </p:animEffect>
                                    <p:anim calcmode="lin" valueType="num">
                                      <p:cBhvr>
                                        <p:cTn id="75" dur="1000"/>
                                        <p:tgtEl>
                                          <p:spTgt spid="22"/>
                                        </p:tgtEl>
                                        <p:attrNameLst>
                                          <p:attrName>ppt_x</p:attrName>
                                        </p:attrNameLst>
                                      </p:cBhvr>
                                      <p:tavLst>
                                        <p:tav tm="0">
                                          <p:val>
                                            <p:strVal val="ppt_x"/>
                                          </p:val>
                                        </p:tav>
                                        <p:tav tm="100000">
                                          <p:val>
                                            <p:strVal val="ppt_x"/>
                                          </p:val>
                                        </p:tav>
                                      </p:tavLst>
                                    </p:anim>
                                    <p:anim calcmode="lin" valueType="num">
                                      <p:cBhvr>
                                        <p:cTn id="76" dur="100" decel="100000"/>
                                        <p:tgtEl>
                                          <p:spTgt spid="22"/>
                                        </p:tgtEl>
                                        <p:attrNameLst>
                                          <p:attrName>ppt_y</p:attrName>
                                        </p:attrNameLst>
                                      </p:cBhvr>
                                      <p:tavLst>
                                        <p:tav tm="0">
                                          <p:val>
                                            <p:strVal val="ppt_y"/>
                                          </p:val>
                                        </p:tav>
                                        <p:tav tm="100000">
                                          <p:val>
                                            <p:strVal val="ppt_y-.03"/>
                                          </p:val>
                                        </p:tav>
                                      </p:tavLst>
                                    </p:anim>
                                    <p:anim calcmode="lin" valueType="num">
                                      <p:cBhvr>
                                        <p:cTn id="77" dur="900" accel="100000">
                                          <p:stCondLst>
                                            <p:cond delay="100"/>
                                          </p:stCondLst>
                                        </p:cTn>
                                        <p:tgtEl>
                                          <p:spTgt spid="22"/>
                                        </p:tgtEl>
                                        <p:attrNameLst>
                                          <p:attrName>ppt_y</p:attrName>
                                        </p:attrNameLst>
                                      </p:cBhvr>
                                      <p:tavLst>
                                        <p:tav tm="0">
                                          <p:val>
                                            <p:strVal val="ppt_y"/>
                                          </p:val>
                                        </p:tav>
                                        <p:tav tm="100000">
                                          <p:val>
                                            <p:strVal val="ppt_y+1"/>
                                          </p:val>
                                        </p:tav>
                                      </p:tavLst>
                                    </p:anim>
                                    <p:set>
                                      <p:cBhvr>
                                        <p:cTn id="78" dur="1" fill="hold">
                                          <p:stCondLst>
                                            <p:cond delay="999"/>
                                          </p:stCondLst>
                                        </p:cTn>
                                        <p:tgtEl>
                                          <p:spTgt spid="22"/>
                                        </p:tgtEl>
                                        <p:attrNameLst>
                                          <p:attrName>style.visibility</p:attrName>
                                        </p:attrNameLst>
                                      </p:cBhvr>
                                      <p:to>
                                        <p:strVal val="hidden"/>
                                      </p:to>
                                    </p:set>
                                  </p:childTnLst>
                                </p:cTn>
                              </p:par>
                              <p:par>
                                <p:cTn id="79" presetID="37" presetClass="exit" presetSubtype="0" fill="hold" grpId="2" nodeType="withEffect">
                                  <p:stCondLst>
                                    <p:cond delay="0"/>
                                  </p:stCondLst>
                                  <p:iterate type="lt">
                                    <p:tmPct val="0"/>
                                  </p:iterate>
                                  <p:childTnLst>
                                    <p:animEffect transition="out" filter="fade">
                                      <p:cBhvr>
                                        <p:cTn id="80" dur="1000"/>
                                        <p:tgtEl>
                                          <p:spTgt spid="23"/>
                                        </p:tgtEl>
                                      </p:cBhvr>
                                    </p:animEffect>
                                    <p:anim calcmode="lin" valueType="num">
                                      <p:cBhvr>
                                        <p:cTn id="81" dur="1000"/>
                                        <p:tgtEl>
                                          <p:spTgt spid="23"/>
                                        </p:tgtEl>
                                        <p:attrNameLst>
                                          <p:attrName>ppt_x</p:attrName>
                                        </p:attrNameLst>
                                      </p:cBhvr>
                                      <p:tavLst>
                                        <p:tav tm="0">
                                          <p:val>
                                            <p:strVal val="ppt_x"/>
                                          </p:val>
                                        </p:tav>
                                        <p:tav tm="100000">
                                          <p:val>
                                            <p:strVal val="ppt_x"/>
                                          </p:val>
                                        </p:tav>
                                      </p:tavLst>
                                    </p:anim>
                                    <p:anim calcmode="lin" valueType="num">
                                      <p:cBhvr>
                                        <p:cTn id="82" dur="100" decel="100000"/>
                                        <p:tgtEl>
                                          <p:spTgt spid="23"/>
                                        </p:tgtEl>
                                        <p:attrNameLst>
                                          <p:attrName>ppt_y</p:attrName>
                                        </p:attrNameLst>
                                      </p:cBhvr>
                                      <p:tavLst>
                                        <p:tav tm="0">
                                          <p:val>
                                            <p:strVal val="ppt_y"/>
                                          </p:val>
                                        </p:tav>
                                        <p:tav tm="100000">
                                          <p:val>
                                            <p:strVal val="ppt_y-.03"/>
                                          </p:val>
                                        </p:tav>
                                      </p:tavLst>
                                    </p:anim>
                                    <p:anim calcmode="lin" valueType="num">
                                      <p:cBhvr>
                                        <p:cTn id="83" dur="900" accel="100000">
                                          <p:stCondLst>
                                            <p:cond delay="100"/>
                                          </p:stCondLst>
                                        </p:cTn>
                                        <p:tgtEl>
                                          <p:spTgt spid="23"/>
                                        </p:tgtEl>
                                        <p:attrNameLst>
                                          <p:attrName>ppt_y</p:attrName>
                                        </p:attrNameLst>
                                      </p:cBhvr>
                                      <p:tavLst>
                                        <p:tav tm="0">
                                          <p:val>
                                            <p:strVal val="ppt_y"/>
                                          </p:val>
                                        </p:tav>
                                        <p:tav tm="100000">
                                          <p:val>
                                            <p:strVal val="ppt_y+1"/>
                                          </p:val>
                                        </p:tav>
                                      </p:tavLst>
                                    </p:anim>
                                    <p:set>
                                      <p:cBhvr>
                                        <p:cTn id="84" dur="1" fill="hold">
                                          <p:stCondLst>
                                            <p:cond delay="999"/>
                                          </p:stCondLst>
                                        </p:cTn>
                                        <p:tgtEl>
                                          <p:spTgt spid="23"/>
                                        </p:tgtEl>
                                        <p:attrNameLst>
                                          <p:attrName>style.visibility</p:attrName>
                                        </p:attrNameLst>
                                      </p:cBhvr>
                                      <p:to>
                                        <p:strVal val="hidden"/>
                                      </p:to>
                                    </p:set>
                                  </p:childTnLst>
                                </p:cTn>
                              </p:par>
                              <p:par>
                                <p:cTn id="85" presetID="37" presetClass="exit" presetSubtype="0" fill="hold" grpId="1" nodeType="withEffect">
                                  <p:stCondLst>
                                    <p:cond delay="0"/>
                                  </p:stCondLst>
                                  <p:childTnLst>
                                    <p:animEffect transition="out" filter="fade">
                                      <p:cBhvr>
                                        <p:cTn id="86" dur="1000"/>
                                        <p:tgtEl>
                                          <p:spTgt spid="24"/>
                                        </p:tgtEl>
                                      </p:cBhvr>
                                    </p:animEffect>
                                    <p:anim calcmode="lin" valueType="num">
                                      <p:cBhvr>
                                        <p:cTn id="87" dur="1000"/>
                                        <p:tgtEl>
                                          <p:spTgt spid="24"/>
                                        </p:tgtEl>
                                        <p:attrNameLst>
                                          <p:attrName>ppt_x</p:attrName>
                                        </p:attrNameLst>
                                      </p:cBhvr>
                                      <p:tavLst>
                                        <p:tav tm="0">
                                          <p:val>
                                            <p:strVal val="ppt_x"/>
                                          </p:val>
                                        </p:tav>
                                        <p:tav tm="100000">
                                          <p:val>
                                            <p:strVal val="ppt_x"/>
                                          </p:val>
                                        </p:tav>
                                      </p:tavLst>
                                    </p:anim>
                                    <p:anim calcmode="lin" valueType="num">
                                      <p:cBhvr>
                                        <p:cTn id="88" dur="100" decel="100000"/>
                                        <p:tgtEl>
                                          <p:spTgt spid="24"/>
                                        </p:tgtEl>
                                        <p:attrNameLst>
                                          <p:attrName>ppt_y</p:attrName>
                                        </p:attrNameLst>
                                      </p:cBhvr>
                                      <p:tavLst>
                                        <p:tav tm="0">
                                          <p:val>
                                            <p:strVal val="ppt_y"/>
                                          </p:val>
                                        </p:tav>
                                        <p:tav tm="100000">
                                          <p:val>
                                            <p:strVal val="ppt_y-.03"/>
                                          </p:val>
                                        </p:tav>
                                      </p:tavLst>
                                    </p:anim>
                                    <p:anim calcmode="lin" valueType="num">
                                      <p:cBhvr>
                                        <p:cTn id="89" dur="900" accel="100000">
                                          <p:stCondLst>
                                            <p:cond delay="100"/>
                                          </p:stCondLst>
                                        </p:cTn>
                                        <p:tgtEl>
                                          <p:spTgt spid="24"/>
                                        </p:tgtEl>
                                        <p:attrNameLst>
                                          <p:attrName>ppt_y</p:attrName>
                                        </p:attrNameLst>
                                      </p:cBhvr>
                                      <p:tavLst>
                                        <p:tav tm="0">
                                          <p:val>
                                            <p:strVal val="ppt_y"/>
                                          </p:val>
                                        </p:tav>
                                        <p:tav tm="100000">
                                          <p:val>
                                            <p:strVal val="ppt_y+1"/>
                                          </p:val>
                                        </p:tav>
                                      </p:tavLst>
                                    </p:anim>
                                    <p:set>
                                      <p:cBhvr>
                                        <p:cTn id="90" dur="1" fill="hold">
                                          <p:stCondLst>
                                            <p:cond delay="999"/>
                                          </p:stCondLst>
                                        </p:cTn>
                                        <p:tgtEl>
                                          <p:spTgt spid="24"/>
                                        </p:tgtEl>
                                        <p:attrNameLst>
                                          <p:attrName>style.visibility</p:attrName>
                                        </p:attrNameLst>
                                      </p:cBhvr>
                                      <p:to>
                                        <p:strVal val="hidden"/>
                                      </p:to>
                                    </p:set>
                                  </p:childTnLst>
                                </p:cTn>
                              </p:par>
                              <p:par>
                                <p:cTn id="91" presetID="37" presetClass="exit" presetSubtype="0" fill="hold" grpId="1" nodeType="withEffect">
                                  <p:stCondLst>
                                    <p:cond delay="0"/>
                                  </p:stCondLst>
                                  <p:childTnLst>
                                    <p:animEffect transition="out" filter="fade">
                                      <p:cBhvr>
                                        <p:cTn id="92" dur="1000"/>
                                        <p:tgtEl>
                                          <p:spTgt spid="25"/>
                                        </p:tgtEl>
                                      </p:cBhvr>
                                    </p:animEffect>
                                    <p:anim calcmode="lin" valueType="num">
                                      <p:cBhvr>
                                        <p:cTn id="93" dur="1000"/>
                                        <p:tgtEl>
                                          <p:spTgt spid="25"/>
                                        </p:tgtEl>
                                        <p:attrNameLst>
                                          <p:attrName>ppt_x</p:attrName>
                                        </p:attrNameLst>
                                      </p:cBhvr>
                                      <p:tavLst>
                                        <p:tav tm="0">
                                          <p:val>
                                            <p:strVal val="ppt_x"/>
                                          </p:val>
                                        </p:tav>
                                        <p:tav tm="100000">
                                          <p:val>
                                            <p:strVal val="ppt_x"/>
                                          </p:val>
                                        </p:tav>
                                      </p:tavLst>
                                    </p:anim>
                                    <p:anim calcmode="lin" valueType="num">
                                      <p:cBhvr>
                                        <p:cTn id="94" dur="100" decel="100000"/>
                                        <p:tgtEl>
                                          <p:spTgt spid="25"/>
                                        </p:tgtEl>
                                        <p:attrNameLst>
                                          <p:attrName>ppt_y</p:attrName>
                                        </p:attrNameLst>
                                      </p:cBhvr>
                                      <p:tavLst>
                                        <p:tav tm="0">
                                          <p:val>
                                            <p:strVal val="ppt_y"/>
                                          </p:val>
                                        </p:tav>
                                        <p:tav tm="100000">
                                          <p:val>
                                            <p:strVal val="ppt_y-.03"/>
                                          </p:val>
                                        </p:tav>
                                      </p:tavLst>
                                    </p:anim>
                                    <p:anim calcmode="lin" valueType="num">
                                      <p:cBhvr>
                                        <p:cTn id="95" dur="900" accel="100000">
                                          <p:stCondLst>
                                            <p:cond delay="100"/>
                                          </p:stCondLst>
                                        </p:cTn>
                                        <p:tgtEl>
                                          <p:spTgt spid="25"/>
                                        </p:tgtEl>
                                        <p:attrNameLst>
                                          <p:attrName>ppt_y</p:attrName>
                                        </p:attrNameLst>
                                      </p:cBhvr>
                                      <p:tavLst>
                                        <p:tav tm="0">
                                          <p:val>
                                            <p:strVal val="ppt_y"/>
                                          </p:val>
                                        </p:tav>
                                        <p:tav tm="100000">
                                          <p:val>
                                            <p:strVal val="ppt_y+1"/>
                                          </p:val>
                                        </p:tav>
                                      </p:tavLst>
                                    </p:anim>
                                    <p:set>
                                      <p:cBhvr>
                                        <p:cTn id="96" dur="1" fill="hold">
                                          <p:stCondLst>
                                            <p:cond delay="999"/>
                                          </p:stCondLst>
                                        </p:cTn>
                                        <p:tgtEl>
                                          <p:spTgt spid="25"/>
                                        </p:tgtEl>
                                        <p:attrNameLst>
                                          <p:attrName>style.visibility</p:attrName>
                                        </p:attrNameLst>
                                      </p:cBhvr>
                                      <p:to>
                                        <p:strVal val="hidden"/>
                                      </p:to>
                                    </p:set>
                                  </p:childTnLst>
                                </p:cTn>
                              </p:par>
                              <p:par>
                                <p:cTn id="97" presetID="37" presetClass="exit" presetSubtype="0" fill="hold" grpId="1" nodeType="withEffect">
                                  <p:stCondLst>
                                    <p:cond delay="0"/>
                                  </p:stCondLst>
                                  <p:childTnLst>
                                    <p:animEffect transition="out" filter="fade">
                                      <p:cBhvr>
                                        <p:cTn id="98" dur="1000"/>
                                        <p:tgtEl>
                                          <p:spTgt spid="27"/>
                                        </p:tgtEl>
                                      </p:cBhvr>
                                    </p:animEffect>
                                    <p:anim calcmode="lin" valueType="num">
                                      <p:cBhvr>
                                        <p:cTn id="99" dur="1000"/>
                                        <p:tgtEl>
                                          <p:spTgt spid="27"/>
                                        </p:tgtEl>
                                        <p:attrNameLst>
                                          <p:attrName>ppt_x</p:attrName>
                                        </p:attrNameLst>
                                      </p:cBhvr>
                                      <p:tavLst>
                                        <p:tav tm="0">
                                          <p:val>
                                            <p:strVal val="ppt_x"/>
                                          </p:val>
                                        </p:tav>
                                        <p:tav tm="100000">
                                          <p:val>
                                            <p:strVal val="ppt_x"/>
                                          </p:val>
                                        </p:tav>
                                      </p:tavLst>
                                    </p:anim>
                                    <p:anim calcmode="lin" valueType="num">
                                      <p:cBhvr>
                                        <p:cTn id="100" dur="100" decel="100000"/>
                                        <p:tgtEl>
                                          <p:spTgt spid="27"/>
                                        </p:tgtEl>
                                        <p:attrNameLst>
                                          <p:attrName>ppt_y</p:attrName>
                                        </p:attrNameLst>
                                      </p:cBhvr>
                                      <p:tavLst>
                                        <p:tav tm="0">
                                          <p:val>
                                            <p:strVal val="ppt_y"/>
                                          </p:val>
                                        </p:tav>
                                        <p:tav tm="100000">
                                          <p:val>
                                            <p:strVal val="ppt_y-.03"/>
                                          </p:val>
                                        </p:tav>
                                      </p:tavLst>
                                    </p:anim>
                                    <p:anim calcmode="lin" valueType="num">
                                      <p:cBhvr>
                                        <p:cTn id="101" dur="900" accel="100000">
                                          <p:stCondLst>
                                            <p:cond delay="100"/>
                                          </p:stCondLst>
                                        </p:cTn>
                                        <p:tgtEl>
                                          <p:spTgt spid="27"/>
                                        </p:tgtEl>
                                        <p:attrNameLst>
                                          <p:attrName>ppt_y</p:attrName>
                                        </p:attrNameLst>
                                      </p:cBhvr>
                                      <p:tavLst>
                                        <p:tav tm="0">
                                          <p:val>
                                            <p:strVal val="ppt_y"/>
                                          </p:val>
                                        </p:tav>
                                        <p:tav tm="100000">
                                          <p:val>
                                            <p:strVal val="ppt_y+1"/>
                                          </p:val>
                                        </p:tav>
                                      </p:tavLst>
                                    </p:anim>
                                    <p:set>
                                      <p:cBhvr>
                                        <p:cTn id="102" dur="1" fill="hold">
                                          <p:stCondLst>
                                            <p:cond delay="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1" animBg="1"/>
      <p:bldP spid="49" grpId="2" animBg="1"/>
      <p:bldP spid="39" grpId="1" animBg="1"/>
      <p:bldP spid="39" grpId="2" animBg="1"/>
      <p:bldP spid="51" grpId="0" animBg="1"/>
      <p:bldP spid="51" grpId="1" animBg="1"/>
      <p:bldP spid="22" grpId="0" animBg="1"/>
      <p:bldP spid="22" grpId="1" animBg="1"/>
      <p:bldP spid="23" grpId="1" animBg="1"/>
      <p:bldP spid="23" grpId="2" animBg="1"/>
      <p:bldP spid="24" grpId="0" animBg="1"/>
      <p:bldP spid="24" grpId="1" animBg="1"/>
      <p:bldP spid="25" grpId="0" animBg="1"/>
      <p:bldP spid="25" grpId="1" animBg="1"/>
      <p:bldP spid="27" grpId="0" animBg="1"/>
      <p:bldP spid="2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talia_INFN_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5929322" cy="6868827"/>
          </a:xfrm>
          <a:prstGeom prst="rect">
            <a:avLst/>
          </a:prstGeom>
        </p:spPr>
      </p:pic>
      <p:sp>
        <p:nvSpPr>
          <p:cNvPr id="28" name="CasellaDiTesto 27"/>
          <p:cNvSpPr txBox="1"/>
          <p:nvPr/>
        </p:nvSpPr>
        <p:spPr>
          <a:xfrm>
            <a:off x="8542140" y="765267"/>
            <a:ext cx="338554" cy="369332"/>
          </a:xfrm>
          <a:prstGeom prst="rect">
            <a:avLst/>
          </a:prstGeom>
          <a:noFill/>
        </p:spPr>
        <p:txBody>
          <a:bodyPr wrap="none" rtlCol="0">
            <a:spAutoFit/>
          </a:bodyPr>
          <a:lstStyle/>
          <a:p>
            <a:r>
              <a:rPr lang="it-IT" b="1" dirty="0" smtClean="0">
                <a:latin typeface="Arial Black" pitchFamily="34" charset="0"/>
              </a:rPr>
              <a:t>1</a:t>
            </a:r>
            <a:endParaRPr lang="it-IT" b="1" dirty="0">
              <a:latin typeface="Arial Black" pitchFamily="34" charset="0"/>
            </a:endParaRPr>
          </a:p>
        </p:txBody>
      </p:sp>
      <p:sp>
        <p:nvSpPr>
          <p:cNvPr id="31" name="CasellaDiTesto 30"/>
          <p:cNvSpPr txBox="1"/>
          <p:nvPr/>
        </p:nvSpPr>
        <p:spPr>
          <a:xfrm>
            <a:off x="8542140" y="1320307"/>
            <a:ext cx="338554" cy="369332"/>
          </a:xfrm>
          <a:prstGeom prst="rect">
            <a:avLst/>
          </a:prstGeom>
          <a:noFill/>
        </p:spPr>
        <p:txBody>
          <a:bodyPr wrap="none" rtlCol="0">
            <a:spAutoFit/>
          </a:bodyPr>
          <a:lstStyle/>
          <a:p>
            <a:r>
              <a:rPr lang="it-IT" b="1" dirty="0" smtClean="0">
                <a:latin typeface="Arial Black" pitchFamily="34" charset="0"/>
              </a:rPr>
              <a:t>2</a:t>
            </a:r>
            <a:endParaRPr lang="it-IT" b="1" dirty="0">
              <a:latin typeface="Arial Black" pitchFamily="34" charset="0"/>
            </a:endParaRPr>
          </a:p>
        </p:txBody>
      </p:sp>
      <p:sp>
        <p:nvSpPr>
          <p:cNvPr id="32" name="CasellaDiTesto 31"/>
          <p:cNvSpPr txBox="1"/>
          <p:nvPr/>
        </p:nvSpPr>
        <p:spPr>
          <a:xfrm>
            <a:off x="8542140" y="1889592"/>
            <a:ext cx="338554" cy="369332"/>
          </a:xfrm>
          <a:prstGeom prst="rect">
            <a:avLst/>
          </a:prstGeom>
          <a:noFill/>
        </p:spPr>
        <p:txBody>
          <a:bodyPr wrap="none" rtlCol="0">
            <a:spAutoFit/>
          </a:bodyPr>
          <a:lstStyle/>
          <a:p>
            <a:r>
              <a:rPr lang="it-IT" b="1" dirty="0" smtClean="0">
                <a:latin typeface="Arial Black" pitchFamily="34" charset="0"/>
              </a:rPr>
              <a:t>3</a:t>
            </a:r>
            <a:endParaRPr lang="it-IT" b="1" dirty="0">
              <a:latin typeface="Arial Black" pitchFamily="34" charset="0"/>
            </a:endParaRPr>
          </a:p>
        </p:txBody>
      </p:sp>
      <p:sp>
        <p:nvSpPr>
          <p:cNvPr id="33" name="CasellaDiTesto 32"/>
          <p:cNvSpPr txBox="1"/>
          <p:nvPr/>
        </p:nvSpPr>
        <p:spPr>
          <a:xfrm>
            <a:off x="8542140" y="2606108"/>
            <a:ext cx="338554" cy="369332"/>
          </a:xfrm>
          <a:prstGeom prst="rect">
            <a:avLst/>
          </a:prstGeom>
          <a:noFill/>
        </p:spPr>
        <p:txBody>
          <a:bodyPr wrap="none" rtlCol="0">
            <a:spAutoFit/>
          </a:bodyPr>
          <a:lstStyle/>
          <a:p>
            <a:r>
              <a:rPr lang="it-IT" b="1" dirty="0" smtClean="0">
                <a:latin typeface="Arial Black" pitchFamily="34" charset="0"/>
              </a:rPr>
              <a:t>4</a:t>
            </a:r>
            <a:endParaRPr lang="it-IT" b="1" dirty="0">
              <a:latin typeface="Arial Black" pitchFamily="34" charset="0"/>
            </a:endParaRPr>
          </a:p>
        </p:txBody>
      </p:sp>
      <p:sp>
        <p:nvSpPr>
          <p:cNvPr id="34" name="CasellaDiTesto 33"/>
          <p:cNvSpPr txBox="1"/>
          <p:nvPr/>
        </p:nvSpPr>
        <p:spPr>
          <a:xfrm>
            <a:off x="8542140" y="3415093"/>
            <a:ext cx="490840" cy="369332"/>
          </a:xfrm>
          <a:prstGeom prst="rect">
            <a:avLst/>
          </a:prstGeom>
          <a:noFill/>
        </p:spPr>
        <p:txBody>
          <a:bodyPr wrap="none" rtlCol="0">
            <a:spAutoFit/>
          </a:bodyPr>
          <a:lstStyle/>
          <a:p>
            <a:r>
              <a:rPr lang="it-IT" b="1" dirty="0" smtClean="0">
                <a:latin typeface="Arial Black" pitchFamily="34" charset="0"/>
              </a:rPr>
              <a:t>5+</a:t>
            </a:r>
            <a:endParaRPr lang="it-IT" b="1" dirty="0">
              <a:latin typeface="Arial Black" pitchFamily="34" charset="0"/>
            </a:endParaRPr>
          </a:p>
        </p:txBody>
      </p:sp>
      <p:sp>
        <p:nvSpPr>
          <p:cNvPr id="29" name="Stella a 5 punte 28"/>
          <p:cNvSpPr/>
          <p:nvPr/>
        </p:nvSpPr>
        <p:spPr>
          <a:xfrm>
            <a:off x="1711637" y="1792508"/>
            <a:ext cx="788661" cy="788661"/>
          </a:xfrm>
          <a:prstGeom prst="star5">
            <a:avLst>
              <a:gd name="adj" fmla="val 19098"/>
              <a:gd name="hf" fmla="val 105146"/>
              <a:gd name="vf" fmla="val 1105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Stella a 5 punte 29"/>
          <p:cNvSpPr/>
          <p:nvPr/>
        </p:nvSpPr>
        <p:spPr>
          <a:xfrm>
            <a:off x="7636121" y="2383076"/>
            <a:ext cx="685792" cy="685792"/>
          </a:xfrm>
          <a:prstGeom prst="star5">
            <a:avLst>
              <a:gd name="adj" fmla="val 19098"/>
              <a:gd name="hf" fmla="val 105146"/>
              <a:gd name="vf" fmla="val 110557"/>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Stella a 5 punte 34"/>
          <p:cNvSpPr/>
          <p:nvPr/>
        </p:nvSpPr>
        <p:spPr>
          <a:xfrm>
            <a:off x="7719644" y="1792508"/>
            <a:ext cx="514344" cy="514344"/>
          </a:xfrm>
          <a:prstGeom prst="star5">
            <a:avLst>
              <a:gd name="adj" fmla="val 19098"/>
              <a:gd name="hf" fmla="val 105146"/>
              <a:gd name="vf" fmla="val 11055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Stella a 5 punte 36"/>
          <p:cNvSpPr/>
          <p:nvPr/>
        </p:nvSpPr>
        <p:spPr>
          <a:xfrm>
            <a:off x="7772399" y="725343"/>
            <a:ext cx="342896" cy="342896"/>
          </a:xfrm>
          <a:prstGeom prst="star5">
            <a:avLst>
              <a:gd name="adj" fmla="val 19098"/>
              <a:gd name="hf" fmla="val 105146"/>
              <a:gd name="vf" fmla="val 110557"/>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Stella a 5 punte 40"/>
          <p:cNvSpPr/>
          <p:nvPr/>
        </p:nvSpPr>
        <p:spPr>
          <a:xfrm>
            <a:off x="3332041" y="2689141"/>
            <a:ext cx="342896" cy="342896"/>
          </a:xfrm>
          <a:prstGeom prst="star5">
            <a:avLst>
              <a:gd name="adj" fmla="val 19098"/>
              <a:gd name="hf" fmla="val 105146"/>
              <a:gd name="vf" fmla="val 110557"/>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Stella a 5 punte 41"/>
          <p:cNvSpPr/>
          <p:nvPr/>
        </p:nvSpPr>
        <p:spPr>
          <a:xfrm>
            <a:off x="7754814" y="1242994"/>
            <a:ext cx="411475" cy="411475"/>
          </a:xfrm>
          <a:prstGeom prst="star5">
            <a:avLst>
              <a:gd name="adj" fmla="val 19098"/>
              <a:gd name="hf" fmla="val 105146"/>
              <a:gd name="vf" fmla="val 110557"/>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8" name="Stella a 5 punte 47"/>
          <p:cNvSpPr/>
          <p:nvPr/>
        </p:nvSpPr>
        <p:spPr>
          <a:xfrm>
            <a:off x="5113103" y="4243390"/>
            <a:ext cx="342896" cy="342896"/>
          </a:xfrm>
          <a:prstGeom prst="star5">
            <a:avLst>
              <a:gd name="adj" fmla="val 19098"/>
              <a:gd name="hf" fmla="val 105146"/>
              <a:gd name="vf" fmla="val 110557"/>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Stella a 5 punte 48"/>
          <p:cNvSpPr/>
          <p:nvPr/>
        </p:nvSpPr>
        <p:spPr>
          <a:xfrm>
            <a:off x="308606" y="1242994"/>
            <a:ext cx="411475" cy="411475"/>
          </a:xfrm>
          <a:prstGeom prst="star5">
            <a:avLst>
              <a:gd name="adj" fmla="val 19098"/>
              <a:gd name="hf" fmla="val 105146"/>
              <a:gd name="vf" fmla="val 110557"/>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2" name="Stella a 5 punte 51"/>
          <p:cNvSpPr/>
          <p:nvPr/>
        </p:nvSpPr>
        <p:spPr>
          <a:xfrm>
            <a:off x="7600951" y="3170258"/>
            <a:ext cx="788661" cy="788661"/>
          </a:xfrm>
          <a:prstGeom prst="star5">
            <a:avLst>
              <a:gd name="adj" fmla="val 19098"/>
              <a:gd name="hf" fmla="val 105146"/>
              <a:gd name="vf" fmla="val 1105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Stella a 5 punte 39"/>
          <p:cNvSpPr/>
          <p:nvPr/>
        </p:nvSpPr>
        <p:spPr>
          <a:xfrm>
            <a:off x="2500298" y="3157542"/>
            <a:ext cx="342896" cy="342896"/>
          </a:xfrm>
          <a:prstGeom prst="star5">
            <a:avLst>
              <a:gd name="adj" fmla="val 19098"/>
              <a:gd name="hf" fmla="val 105146"/>
              <a:gd name="vf" fmla="val 110557"/>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Stella a 5 punte 38"/>
          <p:cNvSpPr/>
          <p:nvPr/>
        </p:nvSpPr>
        <p:spPr>
          <a:xfrm>
            <a:off x="2446650" y="2421164"/>
            <a:ext cx="411475" cy="411475"/>
          </a:xfrm>
          <a:prstGeom prst="star5">
            <a:avLst>
              <a:gd name="adj" fmla="val 19098"/>
              <a:gd name="hf" fmla="val 105146"/>
              <a:gd name="vf" fmla="val 110557"/>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1" name="Stella a 5 punte 50"/>
          <p:cNvSpPr/>
          <p:nvPr/>
        </p:nvSpPr>
        <p:spPr>
          <a:xfrm>
            <a:off x="2500298" y="1071546"/>
            <a:ext cx="342896" cy="342896"/>
          </a:xfrm>
          <a:prstGeom prst="star5">
            <a:avLst>
              <a:gd name="adj" fmla="val 19098"/>
              <a:gd name="hf" fmla="val 105146"/>
              <a:gd name="vf" fmla="val 110557"/>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a:off x="6299473" y="4424351"/>
            <a:ext cx="2673295" cy="1708160"/>
          </a:xfrm>
          <a:prstGeom prst="rect">
            <a:avLst/>
          </a:prstGeom>
          <a:noFill/>
        </p:spPr>
        <p:txBody>
          <a:bodyPr wrap="square" rtlCol="0">
            <a:spAutoFit/>
          </a:bodyPr>
          <a:lstStyle/>
          <a:p>
            <a:pPr>
              <a:lnSpc>
                <a:spcPct val="200000"/>
              </a:lnSpc>
            </a:pPr>
            <a:r>
              <a:rPr lang="it-IT" dirty="0" smtClean="0">
                <a:latin typeface="Arial Black"/>
                <a:cs typeface="Arial Black"/>
              </a:rPr>
              <a:t>2012: 7</a:t>
            </a:r>
          </a:p>
          <a:p>
            <a:pPr>
              <a:lnSpc>
                <a:spcPct val="200000"/>
              </a:lnSpc>
            </a:pPr>
            <a:r>
              <a:rPr lang="it-IT" dirty="0" smtClean="0">
                <a:latin typeface="Arial Black"/>
                <a:cs typeface="Arial Black"/>
              </a:rPr>
              <a:t>2013: 10</a:t>
            </a:r>
          </a:p>
          <a:p>
            <a:pPr>
              <a:lnSpc>
                <a:spcPct val="200000"/>
              </a:lnSpc>
            </a:pPr>
            <a:r>
              <a:rPr lang="it-IT" dirty="0" smtClean="0">
                <a:latin typeface="Arial Black"/>
                <a:cs typeface="Arial Black"/>
              </a:rPr>
              <a:t>2014: 1</a:t>
            </a:r>
            <a:endParaRPr lang="it-IT" dirty="0">
              <a:latin typeface="Arial Black"/>
              <a:cs typeface="Arial Black"/>
            </a:endParaRPr>
          </a:p>
        </p:txBody>
      </p:sp>
      <p:sp>
        <p:nvSpPr>
          <p:cNvPr id="22" name="CasellaDiTesto 21"/>
          <p:cNvSpPr txBox="1"/>
          <p:nvPr/>
        </p:nvSpPr>
        <p:spPr>
          <a:xfrm>
            <a:off x="3297929" y="101062"/>
            <a:ext cx="5481939" cy="461665"/>
          </a:xfrm>
          <a:prstGeom prst="rect">
            <a:avLst/>
          </a:prstGeom>
          <a:noFill/>
        </p:spPr>
        <p:txBody>
          <a:bodyPr wrap="none" rtlCol="0">
            <a:spAutoFit/>
          </a:bodyPr>
          <a:lstStyle/>
          <a:p>
            <a:pPr algn="r"/>
            <a:r>
              <a:rPr lang="it-IT" sz="2400" dirty="0" smtClean="0">
                <a:latin typeface="Arial Black" pitchFamily="34" charset="0"/>
              </a:rPr>
              <a:t>CONTRATTI C/TERZI 2012-2014</a:t>
            </a:r>
            <a:endParaRPr lang="it-IT" sz="2400" dirty="0">
              <a:latin typeface="Arial Black" pitchFamily="34" charset="0"/>
            </a:endParaRPr>
          </a:p>
        </p:txBody>
      </p:sp>
      <p:pic>
        <p:nvPicPr>
          <p:cNvPr id="23" name="Picture 25" descr="logo"/>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47291" y="5914821"/>
            <a:ext cx="897445" cy="860051"/>
          </a:xfrm>
          <a:prstGeom prst="rect">
            <a:avLst/>
          </a:prstGeom>
          <a:noFill/>
          <a:ln>
            <a:noFill/>
          </a:ln>
          <a:extLst/>
        </p:spPr>
      </p:pic>
    </p:spTree>
    <p:extLst>
      <p:ext uri="{BB962C8B-B14F-4D97-AF65-F5344CB8AC3E}">
        <p14:creationId xmlns:p14="http://schemas.microsoft.com/office/powerpoint/2010/main" xmlns="" val="301779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iterate type="lt">
                                    <p:tmPct val="0"/>
                                  </p:iterate>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par>
                                <p:cTn id="11" presetID="31" presetClass="entr" presetSubtype="0" fill="hold" grpId="1" nodeType="withEffect">
                                  <p:stCondLst>
                                    <p:cond delay="0"/>
                                  </p:stCondLst>
                                  <p:iterate type="lt">
                                    <p:tmPct val="0"/>
                                  </p:iterate>
                                  <p:childTnLst>
                                    <p:set>
                                      <p:cBhvr>
                                        <p:cTn id="12" dur="1" fill="hold">
                                          <p:stCondLst>
                                            <p:cond delay="0"/>
                                          </p:stCondLst>
                                        </p:cTn>
                                        <p:tgtEl>
                                          <p:spTgt spid="41"/>
                                        </p:tgtEl>
                                        <p:attrNameLst>
                                          <p:attrName>style.visibility</p:attrName>
                                        </p:attrNameLst>
                                      </p:cBhvr>
                                      <p:to>
                                        <p:strVal val="visible"/>
                                      </p:to>
                                    </p:set>
                                    <p:anim calcmode="lin" valueType="num">
                                      <p:cBhvr>
                                        <p:cTn id="13" dur="1000" fill="hold"/>
                                        <p:tgtEl>
                                          <p:spTgt spid="41"/>
                                        </p:tgtEl>
                                        <p:attrNameLst>
                                          <p:attrName>ppt_w</p:attrName>
                                        </p:attrNameLst>
                                      </p:cBhvr>
                                      <p:tavLst>
                                        <p:tav tm="0">
                                          <p:val>
                                            <p:fltVal val="0"/>
                                          </p:val>
                                        </p:tav>
                                        <p:tav tm="100000">
                                          <p:val>
                                            <p:strVal val="#ppt_w"/>
                                          </p:val>
                                        </p:tav>
                                      </p:tavLst>
                                    </p:anim>
                                    <p:anim calcmode="lin" valueType="num">
                                      <p:cBhvr>
                                        <p:cTn id="14" dur="1000" fill="hold"/>
                                        <p:tgtEl>
                                          <p:spTgt spid="41"/>
                                        </p:tgtEl>
                                        <p:attrNameLst>
                                          <p:attrName>ppt_h</p:attrName>
                                        </p:attrNameLst>
                                      </p:cBhvr>
                                      <p:tavLst>
                                        <p:tav tm="0">
                                          <p:val>
                                            <p:fltVal val="0"/>
                                          </p:val>
                                        </p:tav>
                                        <p:tav tm="100000">
                                          <p:val>
                                            <p:strVal val="#ppt_h"/>
                                          </p:val>
                                        </p:tav>
                                      </p:tavLst>
                                    </p:anim>
                                    <p:anim calcmode="lin" valueType="num">
                                      <p:cBhvr>
                                        <p:cTn id="15" dur="1000" fill="hold"/>
                                        <p:tgtEl>
                                          <p:spTgt spid="41"/>
                                        </p:tgtEl>
                                        <p:attrNameLst>
                                          <p:attrName>style.rotation</p:attrName>
                                        </p:attrNameLst>
                                      </p:cBhvr>
                                      <p:tavLst>
                                        <p:tav tm="0">
                                          <p:val>
                                            <p:fltVal val="90"/>
                                          </p:val>
                                        </p:tav>
                                        <p:tav tm="100000">
                                          <p:val>
                                            <p:fltVal val="0"/>
                                          </p:val>
                                        </p:tav>
                                      </p:tavLst>
                                    </p:anim>
                                    <p:animEffect transition="in" filter="fade">
                                      <p:cBhvr>
                                        <p:cTn id="16" dur="1000"/>
                                        <p:tgtEl>
                                          <p:spTgt spid="41"/>
                                        </p:tgtEl>
                                      </p:cBhvr>
                                    </p:animEffect>
                                  </p:childTnLst>
                                </p:cTn>
                              </p:par>
                              <p:par>
                                <p:cTn id="17" presetID="31" presetClass="entr" presetSubtype="0" fill="hold" grpId="1" nodeType="withEffect">
                                  <p:stCondLst>
                                    <p:cond delay="0"/>
                                  </p:stCondLst>
                                  <p:iterate type="lt">
                                    <p:tmPct val="0"/>
                                  </p:iterate>
                                  <p:childTnLst>
                                    <p:set>
                                      <p:cBhvr>
                                        <p:cTn id="18" dur="1" fill="hold">
                                          <p:stCondLst>
                                            <p:cond delay="0"/>
                                          </p:stCondLst>
                                        </p:cTn>
                                        <p:tgtEl>
                                          <p:spTgt spid="48"/>
                                        </p:tgtEl>
                                        <p:attrNameLst>
                                          <p:attrName>style.visibility</p:attrName>
                                        </p:attrNameLst>
                                      </p:cBhvr>
                                      <p:to>
                                        <p:strVal val="visible"/>
                                      </p:to>
                                    </p:set>
                                    <p:anim calcmode="lin" valueType="num">
                                      <p:cBhvr>
                                        <p:cTn id="19" dur="1000" fill="hold"/>
                                        <p:tgtEl>
                                          <p:spTgt spid="48"/>
                                        </p:tgtEl>
                                        <p:attrNameLst>
                                          <p:attrName>ppt_w</p:attrName>
                                        </p:attrNameLst>
                                      </p:cBhvr>
                                      <p:tavLst>
                                        <p:tav tm="0">
                                          <p:val>
                                            <p:fltVal val="0"/>
                                          </p:val>
                                        </p:tav>
                                        <p:tav tm="100000">
                                          <p:val>
                                            <p:strVal val="#ppt_w"/>
                                          </p:val>
                                        </p:tav>
                                      </p:tavLst>
                                    </p:anim>
                                    <p:anim calcmode="lin" valueType="num">
                                      <p:cBhvr>
                                        <p:cTn id="20" dur="1000" fill="hold"/>
                                        <p:tgtEl>
                                          <p:spTgt spid="48"/>
                                        </p:tgtEl>
                                        <p:attrNameLst>
                                          <p:attrName>ppt_h</p:attrName>
                                        </p:attrNameLst>
                                      </p:cBhvr>
                                      <p:tavLst>
                                        <p:tav tm="0">
                                          <p:val>
                                            <p:fltVal val="0"/>
                                          </p:val>
                                        </p:tav>
                                        <p:tav tm="100000">
                                          <p:val>
                                            <p:strVal val="#ppt_h"/>
                                          </p:val>
                                        </p:tav>
                                      </p:tavLst>
                                    </p:anim>
                                    <p:anim calcmode="lin" valueType="num">
                                      <p:cBhvr>
                                        <p:cTn id="21" dur="1000" fill="hold"/>
                                        <p:tgtEl>
                                          <p:spTgt spid="48"/>
                                        </p:tgtEl>
                                        <p:attrNameLst>
                                          <p:attrName>style.rotation</p:attrName>
                                        </p:attrNameLst>
                                      </p:cBhvr>
                                      <p:tavLst>
                                        <p:tav tm="0">
                                          <p:val>
                                            <p:fltVal val="90"/>
                                          </p:val>
                                        </p:tav>
                                        <p:tav tm="100000">
                                          <p:val>
                                            <p:fltVal val="0"/>
                                          </p:val>
                                        </p:tav>
                                      </p:tavLst>
                                    </p:anim>
                                    <p:animEffect transition="in" filter="fade">
                                      <p:cBhvr>
                                        <p:cTn id="22" dur="1000"/>
                                        <p:tgtEl>
                                          <p:spTgt spid="48"/>
                                        </p:tgtEl>
                                      </p:cBhvr>
                                    </p:animEffect>
                                  </p:childTnLst>
                                </p:cTn>
                              </p:par>
                              <p:par>
                                <p:cTn id="23" presetID="31" presetClass="entr" presetSubtype="0" fill="hold" grpId="1" nodeType="withEffect">
                                  <p:stCondLst>
                                    <p:cond delay="0"/>
                                  </p:stCondLst>
                                  <p:iterate type="lt">
                                    <p:tmPct val="0"/>
                                  </p:iterate>
                                  <p:childTnLst>
                                    <p:set>
                                      <p:cBhvr>
                                        <p:cTn id="24" dur="1" fill="hold">
                                          <p:stCondLst>
                                            <p:cond delay="0"/>
                                          </p:stCondLst>
                                        </p:cTn>
                                        <p:tgtEl>
                                          <p:spTgt spid="49"/>
                                        </p:tgtEl>
                                        <p:attrNameLst>
                                          <p:attrName>style.visibility</p:attrName>
                                        </p:attrNameLst>
                                      </p:cBhvr>
                                      <p:to>
                                        <p:strVal val="visible"/>
                                      </p:to>
                                    </p:set>
                                    <p:anim calcmode="lin" valueType="num">
                                      <p:cBhvr>
                                        <p:cTn id="25" dur="1000" fill="hold"/>
                                        <p:tgtEl>
                                          <p:spTgt spid="49"/>
                                        </p:tgtEl>
                                        <p:attrNameLst>
                                          <p:attrName>ppt_w</p:attrName>
                                        </p:attrNameLst>
                                      </p:cBhvr>
                                      <p:tavLst>
                                        <p:tav tm="0">
                                          <p:val>
                                            <p:fltVal val="0"/>
                                          </p:val>
                                        </p:tav>
                                        <p:tav tm="100000">
                                          <p:val>
                                            <p:strVal val="#ppt_w"/>
                                          </p:val>
                                        </p:tav>
                                      </p:tavLst>
                                    </p:anim>
                                    <p:anim calcmode="lin" valueType="num">
                                      <p:cBhvr>
                                        <p:cTn id="26" dur="1000" fill="hold"/>
                                        <p:tgtEl>
                                          <p:spTgt spid="49"/>
                                        </p:tgtEl>
                                        <p:attrNameLst>
                                          <p:attrName>ppt_h</p:attrName>
                                        </p:attrNameLst>
                                      </p:cBhvr>
                                      <p:tavLst>
                                        <p:tav tm="0">
                                          <p:val>
                                            <p:fltVal val="0"/>
                                          </p:val>
                                        </p:tav>
                                        <p:tav tm="100000">
                                          <p:val>
                                            <p:strVal val="#ppt_h"/>
                                          </p:val>
                                        </p:tav>
                                      </p:tavLst>
                                    </p:anim>
                                    <p:anim calcmode="lin" valueType="num">
                                      <p:cBhvr>
                                        <p:cTn id="27" dur="1000" fill="hold"/>
                                        <p:tgtEl>
                                          <p:spTgt spid="49"/>
                                        </p:tgtEl>
                                        <p:attrNameLst>
                                          <p:attrName>style.rotation</p:attrName>
                                        </p:attrNameLst>
                                      </p:cBhvr>
                                      <p:tavLst>
                                        <p:tav tm="0">
                                          <p:val>
                                            <p:fltVal val="90"/>
                                          </p:val>
                                        </p:tav>
                                        <p:tav tm="100000">
                                          <p:val>
                                            <p:fltVal val="0"/>
                                          </p:val>
                                        </p:tav>
                                      </p:tavLst>
                                    </p:anim>
                                    <p:animEffect transition="in" filter="fade">
                                      <p:cBhvr>
                                        <p:cTn id="28" dur="1000"/>
                                        <p:tgtEl>
                                          <p:spTgt spid="49"/>
                                        </p:tgtEl>
                                      </p:cBhvr>
                                    </p:animEffect>
                                  </p:childTnLst>
                                </p:cTn>
                              </p:par>
                              <p:par>
                                <p:cTn id="29" presetID="31" presetClass="entr" presetSubtype="0" fill="hold" grpId="1" nodeType="withEffect">
                                  <p:stCondLst>
                                    <p:cond delay="0"/>
                                  </p:stCondLst>
                                  <p:iterate type="lt">
                                    <p:tmPct val="0"/>
                                  </p:iterate>
                                  <p:childTnLst>
                                    <p:set>
                                      <p:cBhvr>
                                        <p:cTn id="30" dur="1" fill="hold">
                                          <p:stCondLst>
                                            <p:cond delay="0"/>
                                          </p:stCondLst>
                                        </p:cTn>
                                        <p:tgtEl>
                                          <p:spTgt spid="40"/>
                                        </p:tgtEl>
                                        <p:attrNameLst>
                                          <p:attrName>style.visibility</p:attrName>
                                        </p:attrNameLst>
                                      </p:cBhvr>
                                      <p:to>
                                        <p:strVal val="visible"/>
                                      </p:to>
                                    </p:set>
                                    <p:anim calcmode="lin" valueType="num">
                                      <p:cBhvr>
                                        <p:cTn id="31" dur="1000" fill="hold"/>
                                        <p:tgtEl>
                                          <p:spTgt spid="40"/>
                                        </p:tgtEl>
                                        <p:attrNameLst>
                                          <p:attrName>ppt_w</p:attrName>
                                        </p:attrNameLst>
                                      </p:cBhvr>
                                      <p:tavLst>
                                        <p:tav tm="0">
                                          <p:val>
                                            <p:fltVal val="0"/>
                                          </p:val>
                                        </p:tav>
                                        <p:tav tm="100000">
                                          <p:val>
                                            <p:strVal val="#ppt_w"/>
                                          </p:val>
                                        </p:tav>
                                      </p:tavLst>
                                    </p:anim>
                                    <p:anim calcmode="lin" valueType="num">
                                      <p:cBhvr>
                                        <p:cTn id="32" dur="1000" fill="hold"/>
                                        <p:tgtEl>
                                          <p:spTgt spid="40"/>
                                        </p:tgtEl>
                                        <p:attrNameLst>
                                          <p:attrName>ppt_h</p:attrName>
                                        </p:attrNameLst>
                                      </p:cBhvr>
                                      <p:tavLst>
                                        <p:tav tm="0">
                                          <p:val>
                                            <p:fltVal val="0"/>
                                          </p:val>
                                        </p:tav>
                                        <p:tav tm="100000">
                                          <p:val>
                                            <p:strVal val="#ppt_h"/>
                                          </p:val>
                                        </p:tav>
                                      </p:tavLst>
                                    </p:anim>
                                    <p:anim calcmode="lin" valueType="num">
                                      <p:cBhvr>
                                        <p:cTn id="33" dur="1000" fill="hold"/>
                                        <p:tgtEl>
                                          <p:spTgt spid="40"/>
                                        </p:tgtEl>
                                        <p:attrNameLst>
                                          <p:attrName>style.rotation</p:attrName>
                                        </p:attrNameLst>
                                      </p:cBhvr>
                                      <p:tavLst>
                                        <p:tav tm="0">
                                          <p:val>
                                            <p:fltVal val="90"/>
                                          </p:val>
                                        </p:tav>
                                        <p:tav tm="100000">
                                          <p:val>
                                            <p:fltVal val="0"/>
                                          </p:val>
                                        </p:tav>
                                      </p:tavLst>
                                    </p:anim>
                                    <p:animEffect transition="in" filter="fade">
                                      <p:cBhvr>
                                        <p:cTn id="34" dur="1000"/>
                                        <p:tgtEl>
                                          <p:spTgt spid="40"/>
                                        </p:tgtEl>
                                      </p:cBhvr>
                                    </p:animEffect>
                                  </p:childTnLst>
                                </p:cTn>
                              </p:par>
                              <p:par>
                                <p:cTn id="35" presetID="31" presetClass="entr" presetSubtype="0" fill="hold" grpId="1" nodeType="withEffect">
                                  <p:stCondLst>
                                    <p:cond delay="0"/>
                                  </p:stCondLst>
                                  <p:iterate type="lt">
                                    <p:tmPct val="0"/>
                                  </p:iterate>
                                  <p:childTnLst>
                                    <p:set>
                                      <p:cBhvr>
                                        <p:cTn id="36" dur="1" fill="hold">
                                          <p:stCondLst>
                                            <p:cond delay="0"/>
                                          </p:stCondLst>
                                        </p:cTn>
                                        <p:tgtEl>
                                          <p:spTgt spid="39"/>
                                        </p:tgtEl>
                                        <p:attrNameLst>
                                          <p:attrName>style.visibility</p:attrName>
                                        </p:attrNameLst>
                                      </p:cBhvr>
                                      <p:to>
                                        <p:strVal val="visible"/>
                                      </p:to>
                                    </p:set>
                                    <p:anim calcmode="lin" valueType="num">
                                      <p:cBhvr>
                                        <p:cTn id="37" dur="1000" fill="hold"/>
                                        <p:tgtEl>
                                          <p:spTgt spid="39"/>
                                        </p:tgtEl>
                                        <p:attrNameLst>
                                          <p:attrName>ppt_w</p:attrName>
                                        </p:attrNameLst>
                                      </p:cBhvr>
                                      <p:tavLst>
                                        <p:tav tm="0">
                                          <p:val>
                                            <p:fltVal val="0"/>
                                          </p:val>
                                        </p:tav>
                                        <p:tav tm="100000">
                                          <p:val>
                                            <p:strVal val="#ppt_w"/>
                                          </p:val>
                                        </p:tav>
                                      </p:tavLst>
                                    </p:anim>
                                    <p:anim calcmode="lin" valueType="num">
                                      <p:cBhvr>
                                        <p:cTn id="38" dur="1000" fill="hold"/>
                                        <p:tgtEl>
                                          <p:spTgt spid="39"/>
                                        </p:tgtEl>
                                        <p:attrNameLst>
                                          <p:attrName>ppt_h</p:attrName>
                                        </p:attrNameLst>
                                      </p:cBhvr>
                                      <p:tavLst>
                                        <p:tav tm="0">
                                          <p:val>
                                            <p:fltVal val="0"/>
                                          </p:val>
                                        </p:tav>
                                        <p:tav tm="100000">
                                          <p:val>
                                            <p:strVal val="#ppt_h"/>
                                          </p:val>
                                        </p:tav>
                                      </p:tavLst>
                                    </p:anim>
                                    <p:anim calcmode="lin" valueType="num">
                                      <p:cBhvr>
                                        <p:cTn id="39" dur="1000" fill="hold"/>
                                        <p:tgtEl>
                                          <p:spTgt spid="39"/>
                                        </p:tgtEl>
                                        <p:attrNameLst>
                                          <p:attrName>style.rotation</p:attrName>
                                        </p:attrNameLst>
                                      </p:cBhvr>
                                      <p:tavLst>
                                        <p:tav tm="0">
                                          <p:val>
                                            <p:fltVal val="90"/>
                                          </p:val>
                                        </p:tav>
                                        <p:tav tm="100000">
                                          <p:val>
                                            <p:fltVal val="0"/>
                                          </p:val>
                                        </p:tav>
                                      </p:tavLst>
                                    </p:anim>
                                    <p:animEffect transition="in" filter="fade">
                                      <p:cBhvr>
                                        <p:cTn id="40" dur="1000"/>
                                        <p:tgtEl>
                                          <p:spTgt spid="3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p:cTn id="43" dur="1000" fill="hold"/>
                                        <p:tgtEl>
                                          <p:spTgt spid="51"/>
                                        </p:tgtEl>
                                        <p:attrNameLst>
                                          <p:attrName>ppt_w</p:attrName>
                                        </p:attrNameLst>
                                      </p:cBhvr>
                                      <p:tavLst>
                                        <p:tav tm="0">
                                          <p:val>
                                            <p:fltVal val="0"/>
                                          </p:val>
                                        </p:tav>
                                        <p:tav tm="100000">
                                          <p:val>
                                            <p:strVal val="#ppt_w"/>
                                          </p:val>
                                        </p:tav>
                                      </p:tavLst>
                                    </p:anim>
                                    <p:anim calcmode="lin" valueType="num">
                                      <p:cBhvr>
                                        <p:cTn id="44" dur="1000" fill="hold"/>
                                        <p:tgtEl>
                                          <p:spTgt spid="51"/>
                                        </p:tgtEl>
                                        <p:attrNameLst>
                                          <p:attrName>ppt_h</p:attrName>
                                        </p:attrNameLst>
                                      </p:cBhvr>
                                      <p:tavLst>
                                        <p:tav tm="0">
                                          <p:val>
                                            <p:fltVal val="0"/>
                                          </p:val>
                                        </p:tav>
                                        <p:tav tm="100000">
                                          <p:val>
                                            <p:strVal val="#ppt_h"/>
                                          </p:val>
                                        </p:tav>
                                      </p:tavLst>
                                    </p:anim>
                                    <p:anim calcmode="lin" valueType="num">
                                      <p:cBhvr>
                                        <p:cTn id="45" dur="1000" fill="hold"/>
                                        <p:tgtEl>
                                          <p:spTgt spid="51"/>
                                        </p:tgtEl>
                                        <p:attrNameLst>
                                          <p:attrName>style.rotation</p:attrName>
                                        </p:attrNameLst>
                                      </p:cBhvr>
                                      <p:tavLst>
                                        <p:tav tm="0">
                                          <p:val>
                                            <p:fltVal val="90"/>
                                          </p:val>
                                        </p:tav>
                                        <p:tav tm="100000">
                                          <p:val>
                                            <p:fltVal val="0"/>
                                          </p:val>
                                        </p:tav>
                                      </p:tavLst>
                                    </p:anim>
                                    <p:animEffect transition="in" filter="fade">
                                      <p:cBhvr>
                                        <p:cTn id="46" dur="1000"/>
                                        <p:tgtEl>
                                          <p:spTgt spid="51"/>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xit" presetSubtype="0" fill="hold" grpId="2" nodeType="clickEffect">
                                  <p:stCondLst>
                                    <p:cond delay="0"/>
                                  </p:stCondLst>
                                  <p:iterate type="lt">
                                    <p:tmPct val="0"/>
                                  </p:iterate>
                                  <p:childTnLst>
                                    <p:animEffect transition="out" filter="fade">
                                      <p:cBhvr>
                                        <p:cTn id="50" dur="1000"/>
                                        <p:tgtEl>
                                          <p:spTgt spid="29"/>
                                        </p:tgtEl>
                                      </p:cBhvr>
                                    </p:animEffect>
                                    <p:anim calcmode="lin" valueType="num">
                                      <p:cBhvr>
                                        <p:cTn id="51" dur="1000"/>
                                        <p:tgtEl>
                                          <p:spTgt spid="29"/>
                                        </p:tgtEl>
                                        <p:attrNameLst>
                                          <p:attrName>ppt_x</p:attrName>
                                        </p:attrNameLst>
                                      </p:cBhvr>
                                      <p:tavLst>
                                        <p:tav tm="0">
                                          <p:val>
                                            <p:strVal val="ppt_x"/>
                                          </p:val>
                                        </p:tav>
                                        <p:tav tm="100000">
                                          <p:val>
                                            <p:strVal val="ppt_x"/>
                                          </p:val>
                                        </p:tav>
                                      </p:tavLst>
                                    </p:anim>
                                    <p:anim calcmode="lin" valueType="num">
                                      <p:cBhvr>
                                        <p:cTn id="52" dur="100" decel="100000"/>
                                        <p:tgtEl>
                                          <p:spTgt spid="29"/>
                                        </p:tgtEl>
                                        <p:attrNameLst>
                                          <p:attrName>ppt_y</p:attrName>
                                        </p:attrNameLst>
                                      </p:cBhvr>
                                      <p:tavLst>
                                        <p:tav tm="0">
                                          <p:val>
                                            <p:strVal val="ppt_y"/>
                                          </p:val>
                                        </p:tav>
                                        <p:tav tm="100000">
                                          <p:val>
                                            <p:strVal val="ppt_y-.03"/>
                                          </p:val>
                                        </p:tav>
                                      </p:tavLst>
                                    </p:anim>
                                    <p:anim calcmode="lin" valueType="num">
                                      <p:cBhvr>
                                        <p:cTn id="53" dur="900" accel="100000">
                                          <p:stCondLst>
                                            <p:cond delay="100"/>
                                          </p:stCondLst>
                                        </p:cTn>
                                        <p:tgtEl>
                                          <p:spTgt spid="29"/>
                                        </p:tgtEl>
                                        <p:attrNameLst>
                                          <p:attrName>ppt_y</p:attrName>
                                        </p:attrNameLst>
                                      </p:cBhvr>
                                      <p:tavLst>
                                        <p:tav tm="0">
                                          <p:val>
                                            <p:strVal val="ppt_y"/>
                                          </p:val>
                                        </p:tav>
                                        <p:tav tm="100000">
                                          <p:val>
                                            <p:strVal val="ppt_y+1"/>
                                          </p:val>
                                        </p:tav>
                                      </p:tavLst>
                                    </p:anim>
                                    <p:set>
                                      <p:cBhvr>
                                        <p:cTn id="54" dur="1" fill="hold">
                                          <p:stCondLst>
                                            <p:cond delay="999"/>
                                          </p:stCondLst>
                                        </p:cTn>
                                        <p:tgtEl>
                                          <p:spTgt spid="29"/>
                                        </p:tgtEl>
                                        <p:attrNameLst>
                                          <p:attrName>style.visibility</p:attrName>
                                        </p:attrNameLst>
                                      </p:cBhvr>
                                      <p:to>
                                        <p:strVal val="hidden"/>
                                      </p:to>
                                    </p:set>
                                  </p:childTnLst>
                                </p:cTn>
                              </p:par>
                              <p:par>
                                <p:cTn id="55" presetID="37" presetClass="exit" presetSubtype="0" fill="hold" grpId="2" nodeType="withEffect">
                                  <p:stCondLst>
                                    <p:cond delay="0"/>
                                  </p:stCondLst>
                                  <p:iterate type="lt">
                                    <p:tmPct val="0"/>
                                  </p:iterate>
                                  <p:childTnLst>
                                    <p:animEffect transition="out" filter="fade">
                                      <p:cBhvr>
                                        <p:cTn id="56" dur="1000"/>
                                        <p:tgtEl>
                                          <p:spTgt spid="41"/>
                                        </p:tgtEl>
                                      </p:cBhvr>
                                    </p:animEffect>
                                    <p:anim calcmode="lin" valueType="num">
                                      <p:cBhvr>
                                        <p:cTn id="57" dur="1000"/>
                                        <p:tgtEl>
                                          <p:spTgt spid="41"/>
                                        </p:tgtEl>
                                        <p:attrNameLst>
                                          <p:attrName>ppt_x</p:attrName>
                                        </p:attrNameLst>
                                      </p:cBhvr>
                                      <p:tavLst>
                                        <p:tav tm="0">
                                          <p:val>
                                            <p:strVal val="ppt_x"/>
                                          </p:val>
                                        </p:tav>
                                        <p:tav tm="100000">
                                          <p:val>
                                            <p:strVal val="ppt_x"/>
                                          </p:val>
                                        </p:tav>
                                      </p:tavLst>
                                    </p:anim>
                                    <p:anim calcmode="lin" valueType="num">
                                      <p:cBhvr>
                                        <p:cTn id="58" dur="100" decel="100000"/>
                                        <p:tgtEl>
                                          <p:spTgt spid="41"/>
                                        </p:tgtEl>
                                        <p:attrNameLst>
                                          <p:attrName>ppt_y</p:attrName>
                                        </p:attrNameLst>
                                      </p:cBhvr>
                                      <p:tavLst>
                                        <p:tav tm="0">
                                          <p:val>
                                            <p:strVal val="ppt_y"/>
                                          </p:val>
                                        </p:tav>
                                        <p:tav tm="100000">
                                          <p:val>
                                            <p:strVal val="ppt_y-.03"/>
                                          </p:val>
                                        </p:tav>
                                      </p:tavLst>
                                    </p:anim>
                                    <p:anim calcmode="lin" valueType="num">
                                      <p:cBhvr>
                                        <p:cTn id="59" dur="900" accel="100000">
                                          <p:stCondLst>
                                            <p:cond delay="100"/>
                                          </p:stCondLst>
                                        </p:cTn>
                                        <p:tgtEl>
                                          <p:spTgt spid="41"/>
                                        </p:tgtEl>
                                        <p:attrNameLst>
                                          <p:attrName>ppt_y</p:attrName>
                                        </p:attrNameLst>
                                      </p:cBhvr>
                                      <p:tavLst>
                                        <p:tav tm="0">
                                          <p:val>
                                            <p:strVal val="ppt_y"/>
                                          </p:val>
                                        </p:tav>
                                        <p:tav tm="100000">
                                          <p:val>
                                            <p:strVal val="ppt_y+1"/>
                                          </p:val>
                                        </p:tav>
                                      </p:tavLst>
                                    </p:anim>
                                    <p:set>
                                      <p:cBhvr>
                                        <p:cTn id="60" dur="1" fill="hold">
                                          <p:stCondLst>
                                            <p:cond delay="999"/>
                                          </p:stCondLst>
                                        </p:cTn>
                                        <p:tgtEl>
                                          <p:spTgt spid="41"/>
                                        </p:tgtEl>
                                        <p:attrNameLst>
                                          <p:attrName>style.visibility</p:attrName>
                                        </p:attrNameLst>
                                      </p:cBhvr>
                                      <p:to>
                                        <p:strVal val="hidden"/>
                                      </p:to>
                                    </p:set>
                                  </p:childTnLst>
                                </p:cTn>
                              </p:par>
                              <p:par>
                                <p:cTn id="61" presetID="37" presetClass="exit" presetSubtype="0" fill="hold" grpId="2" nodeType="withEffect">
                                  <p:stCondLst>
                                    <p:cond delay="0"/>
                                  </p:stCondLst>
                                  <p:iterate type="lt">
                                    <p:tmPct val="0"/>
                                  </p:iterate>
                                  <p:childTnLst>
                                    <p:animEffect transition="out" filter="fade">
                                      <p:cBhvr>
                                        <p:cTn id="62" dur="1000"/>
                                        <p:tgtEl>
                                          <p:spTgt spid="48"/>
                                        </p:tgtEl>
                                      </p:cBhvr>
                                    </p:animEffect>
                                    <p:anim calcmode="lin" valueType="num">
                                      <p:cBhvr>
                                        <p:cTn id="63" dur="1000"/>
                                        <p:tgtEl>
                                          <p:spTgt spid="48"/>
                                        </p:tgtEl>
                                        <p:attrNameLst>
                                          <p:attrName>ppt_x</p:attrName>
                                        </p:attrNameLst>
                                      </p:cBhvr>
                                      <p:tavLst>
                                        <p:tav tm="0">
                                          <p:val>
                                            <p:strVal val="ppt_x"/>
                                          </p:val>
                                        </p:tav>
                                        <p:tav tm="100000">
                                          <p:val>
                                            <p:strVal val="ppt_x"/>
                                          </p:val>
                                        </p:tav>
                                      </p:tavLst>
                                    </p:anim>
                                    <p:anim calcmode="lin" valueType="num">
                                      <p:cBhvr>
                                        <p:cTn id="64" dur="100" decel="100000"/>
                                        <p:tgtEl>
                                          <p:spTgt spid="48"/>
                                        </p:tgtEl>
                                        <p:attrNameLst>
                                          <p:attrName>ppt_y</p:attrName>
                                        </p:attrNameLst>
                                      </p:cBhvr>
                                      <p:tavLst>
                                        <p:tav tm="0">
                                          <p:val>
                                            <p:strVal val="ppt_y"/>
                                          </p:val>
                                        </p:tav>
                                        <p:tav tm="100000">
                                          <p:val>
                                            <p:strVal val="ppt_y-.03"/>
                                          </p:val>
                                        </p:tav>
                                      </p:tavLst>
                                    </p:anim>
                                    <p:anim calcmode="lin" valueType="num">
                                      <p:cBhvr>
                                        <p:cTn id="65" dur="900" accel="100000">
                                          <p:stCondLst>
                                            <p:cond delay="100"/>
                                          </p:stCondLst>
                                        </p:cTn>
                                        <p:tgtEl>
                                          <p:spTgt spid="48"/>
                                        </p:tgtEl>
                                        <p:attrNameLst>
                                          <p:attrName>ppt_y</p:attrName>
                                        </p:attrNameLst>
                                      </p:cBhvr>
                                      <p:tavLst>
                                        <p:tav tm="0">
                                          <p:val>
                                            <p:strVal val="ppt_y"/>
                                          </p:val>
                                        </p:tav>
                                        <p:tav tm="100000">
                                          <p:val>
                                            <p:strVal val="ppt_y+1"/>
                                          </p:val>
                                        </p:tav>
                                      </p:tavLst>
                                    </p:anim>
                                    <p:set>
                                      <p:cBhvr>
                                        <p:cTn id="66" dur="1" fill="hold">
                                          <p:stCondLst>
                                            <p:cond delay="999"/>
                                          </p:stCondLst>
                                        </p:cTn>
                                        <p:tgtEl>
                                          <p:spTgt spid="48"/>
                                        </p:tgtEl>
                                        <p:attrNameLst>
                                          <p:attrName>style.visibility</p:attrName>
                                        </p:attrNameLst>
                                      </p:cBhvr>
                                      <p:to>
                                        <p:strVal val="hidden"/>
                                      </p:to>
                                    </p:set>
                                  </p:childTnLst>
                                </p:cTn>
                              </p:par>
                              <p:par>
                                <p:cTn id="67" presetID="37" presetClass="exit" presetSubtype="0" fill="hold" grpId="2" nodeType="withEffect">
                                  <p:stCondLst>
                                    <p:cond delay="0"/>
                                  </p:stCondLst>
                                  <p:iterate type="lt">
                                    <p:tmPct val="0"/>
                                  </p:iterate>
                                  <p:childTnLst>
                                    <p:animEffect transition="out" filter="fade">
                                      <p:cBhvr>
                                        <p:cTn id="68" dur="1000"/>
                                        <p:tgtEl>
                                          <p:spTgt spid="49"/>
                                        </p:tgtEl>
                                      </p:cBhvr>
                                    </p:animEffect>
                                    <p:anim calcmode="lin" valueType="num">
                                      <p:cBhvr>
                                        <p:cTn id="69" dur="1000"/>
                                        <p:tgtEl>
                                          <p:spTgt spid="49"/>
                                        </p:tgtEl>
                                        <p:attrNameLst>
                                          <p:attrName>ppt_x</p:attrName>
                                        </p:attrNameLst>
                                      </p:cBhvr>
                                      <p:tavLst>
                                        <p:tav tm="0">
                                          <p:val>
                                            <p:strVal val="ppt_x"/>
                                          </p:val>
                                        </p:tav>
                                        <p:tav tm="100000">
                                          <p:val>
                                            <p:strVal val="ppt_x"/>
                                          </p:val>
                                        </p:tav>
                                      </p:tavLst>
                                    </p:anim>
                                    <p:anim calcmode="lin" valueType="num">
                                      <p:cBhvr>
                                        <p:cTn id="70" dur="100" decel="100000"/>
                                        <p:tgtEl>
                                          <p:spTgt spid="49"/>
                                        </p:tgtEl>
                                        <p:attrNameLst>
                                          <p:attrName>ppt_y</p:attrName>
                                        </p:attrNameLst>
                                      </p:cBhvr>
                                      <p:tavLst>
                                        <p:tav tm="0">
                                          <p:val>
                                            <p:strVal val="ppt_y"/>
                                          </p:val>
                                        </p:tav>
                                        <p:tav tm="100000">
                                          <p:val>
                                            <p:strVal val="ppt_y-.03"/>
                                          </p:val>
                                        </p:tav>
                                      </p:tavLst>
                                    </p:anim>
                                    <p:anim calcmode="lin" valueType="num">
                                      <p:cBhvr>
                                        <p:cTn id="71" dur="900" accel="100000">
                                          <p:stCondLst>
                                            <p:cond delay="100"/>
                                          </p:stCondLst>
                                        </p:cTn>
                                        <p:tgtEl>
                                          <p:spTgt spid="49"/>
                                        </p:tgtEl>
                                        <p:attrNameLst>
                                          <p:attrName>ppt_y</p:attrName>
                                        </p:attrNameLst>
                                      </p:cBhvr>
                                      <p:tavLst>
                                        <p:tav tm="0">
                                          <p:val>
                                            <p:strVal val="ppt_y"/>
                                          </p:val>
                                        </p:tav>
                                        <p:tav tm="100000">
                                          <p:val>
                                            <p:strVal val="ppt_y+1"/>
                                          </p:val>
                                        </p:tav>
                                      </p:tavLst>
                                    </p:anim>
                                    <p:set>
                                      <p:cBhvr>
                                        <p:cTn id="72" dur="1" fill="hold">
                                          <p:stCondLst>
                                            <p:cond delay="999"/>
                                          </p:stCondLst>
                                        </p:cTn>
                                        <p:tgtEl>
                                          <p:spTgt spid="49"/>
                                        </p:tgtEl>
                                        <p:attrNameLst>
                                          <p:attrName>style.visibility</p:attrName>
                                        </p:attrNameLst>
                                      </p:cBhvr>
                                      <p:to>
                                        <p:strVal val="hidden"/>
                                      </p:to>
                                    </p:set>
                                  </p:childTnLst>
                                </p:cTn>
                              </p:par>
                              <p:par>
                                <p:cTn id="73" presetID="37" presetClass="exit" presetSubtype="0" fill="hold" grpId="2" nodeType="withEffect">
                                  <p:stCondLst>
                                    <p:cond delay="0"/>
                                  </p:stCondLst>
                                  <p:iterate type="lt">
                                    <p:tmPct val="0"/>
                                  </p:iterate>
                                  <p:childTnLst>
                                    <p:animEffect transition="out" filter="fade">
                                      <p:cBhvr>
                                        <p:cTn id="74" dur="1000"/>
                                        <p:tgtEl>
                                          <p:spTgt spid="40"/>
                                        </p:tgtEl>
                                      </p:cBhvr>
                                    </p:animEffect>
                                    <p:anim calcmode="lin" valueType="num">
                                      <p:cBhvr>
                                        <p:cTn id="75" dur="1000"/>
                                        <p:tgtEl>
                                          <p:spTgt spid="40"/>
                                        </p:tgtEl>
                                        <p:attrNameLst>
                                          <p:attrName>ppt_x</p:attrName>
                                        </p:attrNameLst>
                                      </p:cBhvr>
                                      <p:tavLst>
                                        <p:tav tm="0">
                                          <p:val>
                                            <p:strVal val="ppt_x"/>
                                          </p:val>
                                        </p:tav>
                                        <p:tav tm="100000">
                                          <p:val>
                                            <p:strVal val="ppt_x"/>
                                          </p:val>
                                        </p:tav>
                                      </p:tavLst>
                                    </p:anim>
                                    <p:anim calcmode="lin" valueType="num">
                                      <p:cBhvr>
                                        <p:cTn id="76" dur="100" decel="100000"/>
                                        <p:tgtEl>
                                          <p:spTgt spid="40"/>
                                        </p:tgtEl>
                                        <p:attrNameLst>
                                          <p:attrName>ppt_y</p:attrName>
                                        </p:attrNameLst>
                                      </p:cBhvr>
                                      <p:tavLst>
                                        <p:tav tm="0">
                                          <p:val>
                                            <p:strVal val="ppt_y"/>
                                          </p:val>
                                        </p:tav>
                                        <p:tav tm="100000">
                                          <p:val>
                                            <p:strVal val="ppt_y-.03"/>
                                          </p:val>
                                        </p:tav>
                                      </p:tavLst>
                                    </p:anim>
                                    <p:anim calcmode="lin" valueType="num">
                                      <p:cBhvr>
                                        <p:cTn id="77" dur="900" accel="100000">
                                          <p:stCondLst>
                                            <p:cond delay="100"/>
                                          </p:stCondLst>
                                        </p:cTn>
                                        <p:tgtEl>
                                          <p:spTgt spid="40"/>
                                        </p:tgtEl>
                                        <p:attrNameLst>
                                          <p:attrName>ppt_y</p:attrName>
                                        </p:attrNameLst>
                                      </p:cBhvr>
                                      <p:tavLst>
                                        <p:tav tm="0">
                                          <p:val>
                                            <p:strVal val="ppt_y"/>
                                          </p:val>
                                        </p:tav>
                                        <p:tav tm="100000">
                                          <p:val>
                                            <p:strVal val="ppt_y+1"/>
                                          </p:val>
                                        </p:tav>
                                      </p:tavLst>
                                    </p:anim>
                                    <p:set>
                                      <p:cBhvr>
                                        <p:cTn id="78" dur="1" fill="hold">
                                          <p:stCondLst>
                                            <p:cond delay="999"/>
                                          </p:stCondLst>
                                        </p:cTn>
                                        <p:tgtEl>
                                          <p:spTgt spid="40"/>
                                        </p:tgtEl>
                                        <p:attrNameLst>
                                          <p:attrName>style.visibility</p:attrName>
                                        </p:attrNameLst>
                                      </p:cBhvr>
                                      <p:to>
                                        <p:strVal val="hidden"/>
                                      </p:to>
                                    </p:set>
                                  </p:childTnLst>
                                </p:cTn>
                              </p:par>
                              <p:par>
                                <p:cTn id="79" presetID="37" presetClass="exit" presetSubtype="0" fill="hold" grpId="2" nodeType="withEffect">
                                  <p:stCondLst>
                                    <p:cond delay="0"/>
                                  </p:stCondLst>
                                  <p:iterate type="lt">
                                    <p:tmPct val="0"/>
                                  </p:iterate>
                                  <p:childTnLst>
                                    <p:animEffect transition="out" filter="fade">
                                      <p:cBhvr>
                                        <p:cTn id="80" dur="1000"/>
                                        <p:tgtEl>
                                          <p:spTgt spid="39"/>
                                        </p:tgtEl>
                                      </p:cBhvr>
                                    </p:animEffect>
                                    <p:anim calcmode="lin" valueType="num">
                                      <p:cBhvr>
                                        <p:cTn id="81" dur="1000"/>
                                        <p:tgtEl>
                                          <p:spTgt spid="39"/>
                                        </p:tgtEl>
                                        <p:attrNameLst>
                                          <p:attrName>ppt_x</p:attrName>
                                        </p:attrNameLst>
                                      </p:cBhvr>
                                      <p:tavLst>
                                        <p:tav tm="0">
                                          <p:val>
                                            <p:strVal val="ppt_x"/>
                                          </p:val>
                                        </p:tav>
                                        <p:tav tm="100000">
                                          <p:val>
                                            <p:strVal val="ppt_x"/>
                                          </p:val>
                                        </p:tav>
                                      </p:tavLst>
                                    </p:anim>
                                    <p:anim calcmode="lin" valueType="num">
                                      <p:cBhvr>
                                        <p:cTn id="82" dur="100" decel="100000"/>
                                        <p:tgtEl>
                                          <p:spTgt spid="39"/>
                                        </p:tgtEl>
                                        <p:attrNameLst>
                                          <p:attrName>ppt_y</p:attrName>
                                        </p:attrNameLst>
                                      </p:cBhvr>
                                      <p:tavLst>
                                        <p:tav tm="0">
                                          <p:val>
                                            <p:strVal val="ppt_y"/>
                                          </p:val>
                                        </p:tav>
                                        <p:tav tm="100000">
                                          <p:val>
                                            <p:strVal val="ppt_y-.03"/>
                                          </p:val>
                                        </p:tav>
                                      </p:tavLst>
                                    </p:anim>
                                    <p:anim calcmode="lin" valueType="num">
                                      <p:cBhvr>
                                        <p:cTn id="83" dur="900" accel="100000">
                                          <p:stCondLst>
                                            <p:cond delay="100"/>
                                          </p:stCondLst>
                                        </p:cTn>
                                        <p:tgtEl>
                                          <p:spTgt spid="39"/>
                                        </p:tgtEl>
                                        <p:attrNameLst>
                                          <p:attrName>ppt_y</p:attrName>
                                        </p:attrNameLst>
                                      </p:cBhvr>
                                      <p:tavLst>
                                        <p:tav tm="0">
                                          <p:val>
                                            <p:strVal val="ppt_y"/>
                                          </p:val>
                                        </p:tav>
                                        <p:tav tm="100000">
                                          <p:val>
                                            <p:strVal val="ppt_y+1"/>
                                          </p:val>
                                        </p:tav>
                                      </p:tavLst>
                                    </p:anim>
                                    <p:set>
                                      <p:cBhvr>
                                        <p:cTn id="84" dur="1" fill="hold">
                                          <p:stCondLst>
                                            <p:cond delay="999"/>
                                          </p:stCondLst>
                                        </p:cTn>
                                        <p:tgtEl>
                                          <p:spTgt spid="39"/>
                                        </p:tgtEl>
                                        <p:attrNameLst>
                                          <p:attrName>style.visibility</p:attrName>
                                        </p:attrNameLst>
                                      </p:cBhvr>
                                      <p:to>
                                        <p:strVal val="hidden"/>
                                      </p:to>
                                    </p:set>
                                  </p:childTnLst>
                                </p:cTn>
                              </p:par>
                              <p:par>
                                <p:cTn id="85" presetID="37" presetClass="exit" presetSubtype="0" fill="hold" grpId="1" nodeType="withEffect">
                                  <p:stCondLst>
                                    <p:cond delay="0"/>
                                  </p:stCondLst>
                                  <p:childTnLst>
                                    <p:animEffect transition="out" filter="fade">
                                      <p:cBhvr>
                                        <p:cTn id="86" dur="1000"/>
                                        <p:tgtEl>
                                          <p:spTgt spid="51"/>
                                        </p:tgtEl>
                                      </p:cBhvr>
                                    </p:animEffect>
                                    <p:anim calcmode="lin" valueType="num">
                                      <p:cBhvr>
                                        <p:cTn id="87" dur="1000"/>
                                        <p:tgtEl>
                                          <p:spTgt spid="51"/>
                                        </p:tgtEl>
                                        <p:attrNameLst>
                                          <p:attrName>ppt_x</p:attrName>
                                        </p:attrNameLst>
                                      </p:cBhvr>
                                      <p:tavLst>
                                        <p:tav tm="0">
                                          <p:val>
                                            <p:strVal val="ppt_x"/>
                                          </p:val>
                                        </p:tav>
                                        <p:tav tm="100000">
                                          <p:val>
                                            <p:strVal val="ppt_x"/>
                                          </p:val>
                                        </p:tav>
                                      </p:tavLst>
                                    </p:anim>
                                    <p:anim calcmode="lin" valueType="num">
                                      <p:cBhvr>
                                        <p:cTn id="88" dur="100" decel="100000"/>
                                        <p:tgtEl>
                                          <p:spTgt spid="51"/>
                                        </p:tgtEl>
                                        <p:attrNameLst>
                                          <p:attrName>ppt_y</p:attrName>
                                        </p:attrNameLst>
                                      </p:cBhvr>
                                      <p:tavLst>
                                        <p:tav tm="0">
                                          <p:val>
                                            <p:strVal val="ppt_y"/>
                                          </p:val>
                                        </p:tav>
                                        <p:tav tm="100000">
                                          <p:val>
                                            <p:strVal val="ppt_y-.03"/>
                                          </p:val>
                                        </p:tav>
                                      </p:tavLst>
                                    </p:anim>
                                    <p:anim calcmode="lin" valueType="num">
                                      <p:cBhvr>
                                        <p:cTn id="89" dur="900" accel="100000">
                                          <p:stCondLst>
                                            <p:cond delay="100"/>
                                          </p:stCondLst>
                                        </p:cTn>
                                        <p:tgtEl>
                                          <p:spTgt spid="51"/>
                                        </p:tgtEl>
                                        <p:attrNameLst>
                                          <p:attrName>ppt_y</p:attrName>
                                        </p:attrNameLst>
                                      </p:cBhvr>
                                      <p:tavLst>
                                        <p:tav tm="0">
                                          <p:val>
                                            <p:strVal val="ppt_y"/>
                                          </p:val>
                                        </p:tav>
                                        <p:tav tm="100000">
                                          <p:val>
                                            <p:strVal val="ppt_y+1"/>
                                          </p:val>
                                        </p:tav>
                                      </p:tavLst>
                                    </p:anim>
                                    <p:set>
                                      <p:cBhvr>
                                        <p:cTn id="90" dur="1" fill="hold">
                                          <p:stCondLst>
                                            <p:cond delay="9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1" animBg="1"/>
      <p:bldP spid="29" grpId="2" animBg="1"/>
      <p:bldP spid="41" grpId="1" animBg="1"/>
      <p:bldP spid="41" grpId="2" animBg="1"/>
      <p:bldP spid="48" grpId="1" animBg="1"/>
      <p:bldP spid="48" grpId="2" animBg="1"/>
      <p:bldP spid="49" grpId="1" animBg="1"/>
      <p:bldP spid="49" grpId="2" animBg="1"/>
      <p:bldP spid="40" grpId="1" animBg="1"/>
      <p:bldP spid="40" grpId="2" animBg="1"/>
      <p:bldP spid="39" grpId="1" animBg="1"/>
      <p:bldP spid="39" grpId="2" animBg="1"/>
      <p:bldP spid="51" grpId="0" animBg="1"/>
      <p:bldP spid="51"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talia_INFN_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5929322" cy="6868827"/>
          </a:xfrm>
          <a:prstGeom prst="rect">
            <a:avLst/>
          </a:prstGeom>
        </p:spPr>
      </p:pic>
      <p:sp>
        <p:nvSpPr>
          <p:cNvPr id="28" name="CasellaDiTesto 27"/>
          <p:cNvSpPr txBox="1"/>
          <p:nvPr/>
        </p:nvSpPr>
        <p:spPr>
          <a:xfrm>
            <a:off x="8542140" y="765267"/>
            <a:ext cx="338554" cy="369332"/>
          </a:xfrm>
          <a:prstGeom prst="rect">
            <a:avLst/>
          </a:prstGeom>
          <a:noFill/>
        </p:spPr>
        <p:txBody>
          <a:bodyPr wrap="none" rtlCol="0">
            <a:spAutoFit/>
          </a:bodyPr>
          <a:lstStyle/>
          <a:p>
            <a:r>
              <a:rPr lang="it-IT" b="1" dirty="0" smtClean="0">
                <a:latin typeface="Arial Black" pitchFamily="34" charset="0"/>
              </a:rPr>
              <a:t>1</a:t>
            </a:r>
            <a:endParaRPr lang="it-IT" b="1" dirty="0">
              <a:latin typeface="Arial Black" pitchFamily="34" charset="0"/>
            </a:endParaRPr>
          </a:p>
        </p:txBody>
      </p:sp>
      <p:sp>
        <p:nvSpPr>
          <p:cNvPr id="31" name="CasellaDiTesto 30"/>
          <p:cNvSpPr txBox="1"/>
          <p:nvPr/>
        </p:nvSpPr>
        <p:spPr>
          <a:xfrm>
            <a:off x="8542140" y="1320307"/>
            <a:ext cx="338554" cy="369332"/>
          </a:xfrm>
          <a:prstGeom prst="rect">
            <a:avLst/>
          </a:prstGeom>
          <a:noFill/>
        </p:spPr>
        <p:txBody>
          <a:bodyPr wrap="none" rtlCol="0">
            <a:spAutoFit/>
          </a:bodyPr>
          <a:lstStyle/>
          <a:p>
            <a:r>
              <a:rPr lang="it-IT" b="1" dirty="0" smtClean="0">
                <a:latin typeface="Arial Black" pitchFamily="34" charset="0"/>
              </a:rPr>
              <a:t>2</a:t>
            </a:r>
            <a:endParaRPr lang="it-IT" b="1" dirty="0">
              <a:latin typeface="Arial Black" pitchFamily="34" charset="0"/>
            </a:endParaRPr>
          </a:p>
        </p:txBody>
      </p:sp>
      <p:sp>
        <p:nvSpPr>
          <p:cNvPr id="32" name="CasellaDiTesto 31"/>
          <p:cNvSpPr txBox="1"/>
          <p:nvPr/>
        </p:nvSpPr>
        <p:spPr>
          <a:xfrm>
            <a:off x="8542140" y="1889592"/>
            <a:ext cx="338554" cy="369332"/>
          </a:xfrm>
          <a:prstGeom prst="rect">
            <a:avLst/>
          </a:prstGeom>
          <a:noFill/>
        </p:spPr>
        <p:txBody>
          <a:bodyPr wrap="none" rtlCol="0">
            <a:spAutoFit/>
          </a:bodyPr>
          <a:lstStyle/>
          <a:p>
            <a:r>
              <a:rPr lang="it-IT" b="1" dirty="0" smtClean="0">
                <a:latin typeface="Arial Black" pitchFamily="34" charset="0"/>
              </a:rPr>
              <a:t>3</a:t>
            </a:r>
            <a:endParaRPr lang="it-IT" b="1" dirty="0">
              <a:latin typeface="Arial Black" pitchFamily="34" charset="0"/>
            </a:endParaRPr>
          </a:p>
        </p:txBody>
      </p:sp>
      <p:sp>
        <p:nvSpPr>
          <p:cNvPr id="33" name="CasellaDiTesto 32"/>
          <p:cNvSpPr txBox="1"/>
          <p:nvPr/>
        </p:nvSpPr>
        <p:spPr>
          <a:xfrm>
            <a:off x="8542140" y="2606108"/>
            <a:ext cx="338554" cy="369332"/>
          </a:xfrm>
          <a:prstGeom prst="rect">
            <a:avLst/>
          </a:prstGeom>
          <a:noFill/>
        </p:spPr>
        <p:txBody>
          <a:bodyPr wrap="none" rtlCol="0">
            <a:spAutoFit/>
          </a:bodyPr>
          <a:lstStyle/>
          <a:p>
            <a:r>
              <a:rPr lang="it-IT" b="1" dirty="0" smtClean="0">
                <a:latin typeface="Arial Black" pitchFamily="34" charset="0"/>
              </a:rPr>
              <a:t>4</a:t>
            </a:r>
            <a:endParaRPr lang="it-IT" b="1" dirty="0">
              <a:latin typeface="Arial Black" pitchFamily="34" charset="0"/>
            </a:endParaRPr>
          </a:p>
        </p:txBody>
      </p:sp>
      <p:sp>
        <p:nvSpPr>
          <p:cNvPr id="34" name="CasellaDiTesto 33"/>
          <p:cNvSpPr txBox="1"/>
          <p:nvPr/>
        </p:nvSpPr>
        <p:spPr>
          <a:xfrm>
            <a:off x="8542140" y="3415093"/>
            <a:ext cx="490840" cy="369332"/>
          </a:xfrm>
          <a:prstGeom prst="rect">
            <a:avLst/>
          </a:prstGeom>
          <a:noFill/>
        </p:spPr>
        <p:txBody>
          <a:bodyPr wrap="none" rtlCol="0">
            <a:spAutoFit/>
          </a:bodyPr>
          <a:lstStyle/>
          <a:p>
            <a:r>
              <a:rPr lang="it-IT" b="1" dirty="0" smtClean="0">
                <a:latin typeface="Arial Black" pitchFamily="34" charset="0"/>
              </a:rPr>
              <a:t>5+</a:t>
            </a:r>
            <a:endParaRPr lang="it-IT" b="1" dirty="0">
              <a:latin typeface="Arial Black" pitchFamily="34" charset="0"/>
            </a:endParaRPr>
          </a:p>
        </p:txBody>
      </p:sp>
      <p:sp>
        <p:nvSpPr>
          <p:cNvPr id="30" name="Stella a 5 punte 29"/>
          <p:cNvSpPr/>
          <p:nvPr/>
        </p:nvSpPr>
        <p:spPr>
          <a:xfrm>
            <a:off x="7636121" y="2383076"/>
            <a:ext cx="685792" cy="685792"/>
          </a:xfrm>
          <a:prstGeom prst="star5">
            <a:avLst>
              <a:gd name="adj" fmla="val 19098"/>
              <a:gd name="hf" fmla="val 105146"/>
              <a:gd name="vf" fmla="val 110557"/>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Stella a 5 punte 34"/>
          <p:cNvSpPr/>
          <p:nvPr/>
        </p:nvSpPr>
        <p:spPr>
          <a:xfrm>
            <a:off x="7719644" y="1792508"/>
            <a:ext cx="514344" cy="514344"/>
          </a:xfrm>
          <a:prstGeom prst="star5">
            <a:avLst>
              <a:gd name="adj" fmla="val 19098"/>
              <a:gd name="hf" fmla="val 105146"/>
              <a:gd name="vf" fmla="val 11055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Stella a 5 punte 36"/>
          <p:cNvSpPr/>
          <p:nvPr/>
        </p:nvSpPr>
        <p:spPr>
          <a:xfrm>
            <a:off x="7772399" y="725343"/>
            <a:ext cx="342896" cy="342896"/>
          </a:xfrm>
          <a:prstGeom prst="star5">
            <a:avLst>
              <a:gd name="adj" fmla="val 19098"/>
              <a:gd name="hf" fmla="val 105146"/>
              <a:gd name="vf" fmla="val 110557"/>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Stella a 5 punte 41"/>
          <p:cNvSpPr/>
          <p:nvPr/>
        </p:nvSpPr>
        <p:spPr>
          <a:xfrm>
            <a:off x="7754814" y="1242994"/>
            <a:ext cx="411475" cy="411475"/>
          </a:xfrm>
          <a:prstGeom prst="star5">
            <a:avLst>
              <a:gd name="adj" fmla="val 19098"/>
              <a:gd name="hf" fmla="val 105146"/>
              <a:gd name="vf" fmla="val 110557"/>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3" name="Stella a 5 punte 42"/>
          <p:cNvSpPr/>
          <p:nvPr/>
        </p:nvSpPr>
        <p:spPr>
          <a:xfrm>
            <a:off x="1988147" y="2078268"/>
            <a:ext cx="342896" cy="342896"/>
          </a:xfrm>
          <a:prstGeom prst="star5">
            <a:avLst>
              <a:gd name="adj" fmla="val 19098"/>
              <a:gd name="hf" fmla="val 105146"/>
              <a:gd name="vf" fmla="val 110557"/>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Stella a 5 punte 48"/>
          <p:cNvSpPr/>
          <p:nvPr/>
        </p:nvSpPr>
        <p:spPr>
          <a:xfrm>
            <a:off x="308606" y="1242994"/>
            <a:ext cx="411475" cy="411475"/>
          </a:xfrm>
          <a:prstGeom prst="star5">
            <a:avLst>
              <a:gd name="adj" fmla="val 19098"/>
              <a:gd name="hf" fmla="val 105146"/>
              <a:gd name="vf" fmla="val 110557"/>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2" name="Stella a 5 punte 51"/>
          <p:cNvSpPr/>
          <p:nvPr/>
        </p:nvSpPr>
        <p:spPr>
          <a:xfrm>
            <a:off x="7600951" y="3170258"/>
            <a:ext cx="788661" cy="788661"/>
          </a:xfrm>
          <a:prstGeom prst="star5">
            <a:avLst>
              <a:gd name="adj" fmla="val 19098"/>
              <a:gd name="hf" fmla="val 105146"/>
              <a:gd name="vf" fmla="val 1105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6780270" y="101062"/>
            <a:ext cx="1774945" cy="461665"/>
          </a:xfrm>
          <a:prstGeom prst="rect">
            <a:avLst/>
          </a:prstGeom>
          <a:noFill/>
        </p:spPr>
        <p:txBody>
          <a:bodyPr wrap="none" rtlCol="0">
            <a:spAutoFit/>
          </a:bodyPr>
          <a:lstStyle/>
          <a:p>
            <a:r>
              <a:rPr lang="it-IT" sz="2400" dirty="0" smtClean="0">
                <a:latin typeface="Arial Black" pitchFamily="34" charset="0"/>
              </a:rPr>
              <a:t>SPIN OFF</a:t>
            </a:r>
            <a:endParaRPr lang="it-IT" sz="2400" dirty="0">
              <a:latin typeface="Arial Black" pitchFamily="34" charset="0"/>
            </a:endParaRPr>
          </a:p>
        </p:txBody>
      </p:sp>
      <p:pic>
        <p:nvPicPr>
          <p:cNvPr id="19" name="Picture 25" descr="logo"/>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47291" y="5914821"/>
            <a:ext cx="897445" cy="860051"/>
          </a:xfrm>
          <a:prstGeom prst="rect">
            <a:avLst/>
          </a:prstGeom>
          <a:noFill/>
          <a:ln>
            <a:noFill/>
          </a:ln>
          <a:extLst/>
        </p:spPr>
      </p:pic>
      <p:sp>
        <p:nvSpPr>
          <p:cNvPr id="20" name="CasellaDiTesto 19"/>
          <p:cNvSpPr txBox="1"/>
          <p:nvPr/>
        </p:nvSpPr>
        <p:spPr>
          <a:xfrm>
            <a:off x="0" y="1901532"/>
            <a:ext cx="9144000" cy="3046988"/>
          </a:xfrm>
          <a:prstGeom prst="rect">
            <a:avLst/>
          </a:prstGeom>
          <a:solidFill>
            <a:srgbClr val="17375E"/>
          </a:solidFill>
          <a:ln>
            <a:solidFill>
              <a:srgbClr val="17375E"/>
            </a:solidFill>
          </a:ln>
        </p:spPr>
        <p:txBody>
          <a:bodyPr wrap="square" rtlCol="0">
            <a:spAutoFit/>
          </a:bodyPr>
          <a:lstStyle/>
          <a:p>
            <a:r>
              <a:rPr lang="it-IT" sz="3200" b="1" dirty="0" smtClean="0">
                <a:solidFill>
                  <a:schemeClr val="bg1"/>
                </a:solidFill>
                <a:latin typeface="Arial" pitchFamily="34" charset="0"/>
                <a:cs typeface="Arial" pitchFamily="34" charset="0"/>
              </a:rPr>
              <a:t>3 RICONOSCIUTE</a:t>
            </a:r>
          </a:p>
          <a:p>
            <a:pPr marL="285750" indent="-285750">
              <a:buFont typeface="Arial"/>
              <a:buChar char="•"/>
            </a:pPr>
            <a:r>
              <a:rPr lang="it-IT" sz="3200" b="1" dirty="0" smtClean="0">
                <a:solidFill>
                  <a:schemeClr val="bg1"/>
                </a:solidFill>
                <a:latin typeface="Arial" pitchFamily="34" charset="0"/>
                <a:cs typeface="Arial" pitchFamily="34" charset="0"/>
              </a:rPr>
              <a:t>DIXIT</a:t>
            </a:r>
          </a:p>
          <a:p>
            <a:pPr marL="285750" indent="-285750">
              <a:buFont typeface="Arial"/>
              <a:buChar char="•"/>
            </a:pPr>
            <a:r>
              <a:rPr lang="it-IT" sz="3200" b="1" dirty="0" smtClean="0">
                <a:solidFill>
                  <a:schemeClr val="bg1"/>
                </a:solidFill>
                <a:latin typeface="Arial" pitchFamily="34" charset="0"/>
                <a:cs typeface="Arial" pitchFamily="34" charset="0"/>
              </a:rPr>
              <a:t>PIXIRAD</a:t>
            </a:r>
          </a:p>
          <a:p>
            <a:pPr marL="285750" indent="-285750">
              <a:buFont typeface="Arial"/>
              <a:buChar char="•"/>
            </a:pPr>
            <a:r>
              <a:rPr lang="it-IT" sz="3200" b="1" dirty="0" smtClean="0">
                <a:solidFill>
                  <a:schemeClr val="bg1"/>
                </a:solidFill>
                <a:latin typeface="Arial" pitchFamily="34" charset="0"/>
                <a:cs typeface="Arial" pitchFamily="34" charset="0"/>
              </a:rPr>
              <a:t>I-SEE</a:t>
            </a:r>
          </a:p>
          <a:p>
            <a:pPr marL="896938" indent="-544513"/>
            <a:endParaRPr lang="it-IT" sz="3200" b="1" dirty="0" smtClean="0">
              <a:solidFill>
                <a:schemeClr val="bg1"/>
              </a:solidFill>
              <a:latin typeface="Arial" pitchFamily="34" charset="0"/>
              <a:cs typeface="Arial" pitchFamily="34" charset="0"/>
            </a:endParaRPr>
          </a:p>
          <a:p>
            <a:r>
              <a:rPr lang="it-IT" sz="3200" b="1" dirty="0" smtClean="0">
                <a:solidFill>
                  <a:schemeClr val="bg1"/>
                </a:solidFill>
                <a:latin typeface="Arial" pitchFamily="34" charset="0"/>
                <a:cs typeface="Arial" pitchFamily="34" charset="0"/>
              </a:rPr>
              <a:t>2 IN FASE DI RICONOSCIMENTO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iterate type="lt">
                                    <p:tmPct val="0"/>
                                  </p:iterate>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 calcmode="lin" valueType="num">
                                      <p:cBhvr>
                                        <p:cTn id="9" dur="1000" fill="hold"/>
                                        <p:tgtEl>
                                          <p:spTgt spid="43"/>
                                        </p:tgtEl>
                                        <p:attrNameLst>
                                          <p:attrName>style.rotation</p:attrName>
                                        </p:attrNameLst>
                                      </p:cBhvr>
                                      <p:tavLst>
                                        <p:tav tm="0">
                                          <p:val>
                                            <p:fltVal val="90"/>
                                          </p:val>
                                        </p:tav>
                                        <p:tav tm="100000">
                                          <p:val>
                                            <p:fltVal val="0"/>
                                          </p:val>
                                        </p:tav>
                                      </p:tavLst>
                                    </p:anim>
                                    <p:animEffect transition="in" filter="fade">
                                      <p:cBhvr>
                                        <p:cTn id="10" dur="1000"/>
                                        <p:tgtEl>
                                          <p:spTgt spid="43"/>
                                        </p:tgtEl>
                                      </p:cBhvr>
                                    </p:animEffect>
                                  </p:childTnLst>
                                </p:cTn>
                              </p:par>
                              <p:par>
                                <p:cTn id="11" presetID="31" presetClass="entr" presetSubtype="0" fill="hold" grpId="1" nodeType="withEffect">
                                  <p:stCondLst>
                                    <p:cond delay="0"/>
                                  </p:stCondLst>
                                  <p:iterate type="lt">
                                    <p:tmPct val="0"/>
                                  </p:iterate>
                                  <p:childTnLst>
                                    <p:set>
                                      <p:cBhvr>
                                        <p:cTn id="12" dur="1" fill="hold">
                                          <p:stCondLst>
                                            <p:cond delay="0"/>
                                          </p:stCondLst>
                                        </p:cTn>
                                        <p:tgtEl>
                                          <p:spTgt spid="49"/>
                                        </p:tgtEl>
                                        <p:attrNameLst>
                                          <p:attrName>style.visibility</p:attrName>
                                        </p:attrNameLst>
                                      </p:cBhvr>
                                      <p:to>
                                        <p:strVal val="visible"/>
                                      </p:to>
                                    </p:set>
                                    <p:anim calcmode="lin" valueType="num">
                                      <p:cBhvr>
                                        <p:cTn id="13" dur="1000" fill="hold"/>
                                        <p:tgtEl>
                                          <p:spTgt spid="49"/>
                                        </p:tgtEl>
                                        <p:attrNameLst>
                                          <p:attrName>ppt_w</p:attrName>
                                        </p:attrNameLst>
                                      </p:cBhvr>
                                      <p:tavLst>
                                        <p:tav tm="0">
                                          <p:val>
                                            <p:fltVal val="0"/>
                                          </p:val>
                                        </p:tav>
                                        <p:tav tm="100000">
                                          <p:val>
                                            <p:strVal val="#ppt_w"/>
                                          </p:val>
                                        </p:tav>
                                      </p:tavLst>
                                    </p:anim>
                                    <p:anim calcmode="lin" valueType="num">
                                      <p:cBhvr>
                                        <p:cTn id="14" dur="1000" fill="hold"/>
                                        <p:tgtEl>
                                          <p:spTgt spid="49"/>
                                        </p:tgtEl>
                                        <p:attrNameLst>
                                          <p:attrName>ppt_h</p:attrName>
                                        </p:attrNameLst>
                                      </p:cBhvr>
                                      <p:tavLst>
                                        <p:tav tm="0">
                                          <p:val>
                                            <p:fltVal val="0"/>
                                          </p:val>
                                        </p:tav>
                                        <p:tav tm="100000">
                                          <p:val>
                                            <p:strVal val="#ppt_h"/>
                                          </p:val>
                                        </p:tav>
                                      </p:tavLst>
                                    </p:anim>
                                    <p:anim calcmode="lin" valueType="num">
                                      <p:cBhvr>
                                        <p:cTn id="15" dur="1000" fill="hold"/>
                                        <p:tgtEl>
                                          <p:spTgt spid="49"/>
                                        </p:tgtEl>
                                        <p:attrNameLst>
                                          <p:attrName>style.rotation</p:attrName>
                                        </p:attrNameLst>
                                      </p:cBhvr>
                                      <p:tavLst>
                                        <p:tav tm="0">
                                          <p:val>
                                            <p:fltVal val="90"/>
                                          </p:val>
                                        </p:tav>
                                        <p:tav tm="100000">
                                          <p:val>
                                            <p:fltVal val="0"/>
                                          </p:val>
                                        </p:tav>
                                      </p:tavLst>
                                    </p:anim>
                                    <p:animEffect transition="in" filter="fade">
                                      <p:cBhvr>
                                        <p:cTn id="16" dur="10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iterate type="lt">
                                    <p:tmPct val="0"/>
                                  </p:iterate>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xit" presetSubtype="0" fill="hold" grpId="2" nodeType="clickEffect">
                                  <p:stCondLst>
                                    <p:cond delay="0"/>
                                  </p:stCondLst>
                                  <p:iterate type="lt">
                                    <p:tmPct val="0"/>
                                  </p:iterate>
                                  <p:childTnLst>
                                    <p:animEffect transition="out" filter="fade">
                                      <p:cBhvr>
                                        <p:cTn id="26" dur="1000"/>
                                        <p:tgtEl>
                                          <p:spTgt spid="43"/>
                                        </p:tgtEl>
                                      </p:cBhvr>
                                    </p:animEffect>
                                    <p:anim calcmode="lin" valueType="num">
                                      <p:cBhvr>
                                        <p:cTn id="27" dur="1000"/>
                                        <p:tgtEl>
                                          <p:spTgt spid="43"/>
                                        </p:tgtEl>
                                        <p:attrNameLst>
                                          <p:attrName>ppt_x</p:attrName>
                                        </p:attrNameLst>
                                      </p:cBhvr>
                                      <p:tavLst>
                                        <p:tav tm="0">
                                          <p:val>
                                            <p:strVal val="ppt_x"/>
                                          </p:val>
                                        </p:tav>
                                        <p:tav tm="100000">
                                          <p:val>
                                            <p:strVal val="ppt_x"/>
                                          </p:val>
                                        </p:tav>
                                      </p:tavLst>
                                    </p:anim>
                                    <p:anim calcmode="lin" valueType="num">
                                      <p:cBhvr>
                                        <p:cTn id="28" dur="100" decel="100000"/>
                                        <p:tgtEl>
                                          <p:spTgt spid="43"/>
                                        </p:tgtEl>
                                        <p:attrNameLst>
                                          <p:attrName>ppt_y</p:attrName>
                                        </p:attrNameLst>
                                      </p:cBhvr>
                                      <p:tavLst>
                                        <p:tav tm="0">
                                          <p:val>
                                            <p:strVal val="ppt_y"/>
                                          </p:val>
                                        </p:tav>
                                        <p:tav tm="100000">
                                          <p:val>
                                            <p:strVal val="ppt_y-.03"/>
                                          </p:val>
                                        </p:tav>
                                      </p:tavLst>
                                    </p:anim>
                                    <p:anim calcmode="lin" valueType="num">
                                      <p:cBhvr>
                                        <p:cTn id="29" dur="900" accel="100000">
                                          <p:stCondLst>
                                            <p:cond delay="100"/>
                                          </p:stCondLst>
                                        </p:cTn>
                                        <p:tgtEl>
                                          <p:spTgt spid="43"/>
                                        </p:tgtEl>
                                        <p:attrNameLst>
                                          <p:attrName>ppt_y</p:attrName>
                                        </p:attrNameLst>
                                      </p:cBhvr>
                                      <p:tavLst>
                                        <p:tav tm="0">
                                          <p:val>
                                            <p:strVal val="ppt_y"/>
                                          </p:val>
                                        </p:tav>
                                        <p:tav tm="100000">
                                          <p:val>
                                            <p:strVal val="ppt_y+1"/>
                                          </p:val>
                                        </p:tav>
                                      </p:tavLst>
                                    </p:anim>
                                    <p:set>
                                      <p:cBhvr>
                                        <p:cTn id="30" dur="1" fill="hold">
                                          <p:stCondLst>
                                            <p:cond delay="999"/>
                                          </p:stCondLst>
                                        </p:cTn>
                                        <p:tgtEl>
                                          <p:spTgt spid="43"/>
                                        </p:tgtEl>
                                        <p:attrNameLst>
                                          <p:attrName>style.visibility</p:attrName>
                                        </p:attrNameLst>
                                      </p:cBhvr>
                                      <p:to>
                                        <p:strVal val="hidden"/>
                                      </p:to>
                                    </p:set>
                                  </p:childTnLst>
                                </p:cTn>
                              </p:par>
                              <p:par>
                                <p:cTn id="31" presetID="37" presetClass="exit" presetSubtype="0" fill="hold" grpId="2" nodeType="withEffect">
                                  <p:stCondLst>
                                    <p:cond delay="0"/>
                                  </p:stCondLst>
                                  <p:iterate type="lt">
                                    <p:tmPct val="0"/>
                                  </p:iterate>
                                  <p:childTnLst>
                                    <p:animEffect transition="out" filter="fade">
                                      <p:cBhvr>
                                        <p:cTn id="32" dur="1000"/>
                                        <p:tgtEl>
                                          <p:spTgt spid="49"/>
                                        </p:tgtEl>
                                      </p:cBhvr>
                                    </p:animEffect>
                                    <p:anim calcmode="lin" valueType="num">
                                      <p:cBhvr>
                                        <p:cTn id="33" dur="1000"/>
                                        <p:tgtEl>
                                          <p:spTgt spid="49"/>
                                        </p:tgtEl>
                                        <p:attrNameLst>
                                          <p:attrName>ppt_x</p:attrName>
                                        </p:attrNameLst>
                                      </p:cBhvr>
                                      <p:tavLst>
                                        <p:tav tm="0">
                                          <p:val>
                                            <p:strVal val="ppt_x"/>
                                          </p:val>
                                        </p:tav>
                                        <p:tav tm="100000">
                                          <p:val>
                                            <p:strVal val="ppt_x"/>
                                          </p:val>
                                        </p:tav>
                                      </p:tavLst>
                                    </p:anim>
                                    <p:anim calcmode="lin" valueType="num">
                                      <p:cBhvr>
                                        <p:cTn id="34" dur="100" decel="100000"/>
                                        <p:tgtEl>
                                          <p:spTgt spid="49"/>
                                        </p:tgtEl>
                                        <p:attrNameLst>
                                          <p:attrName>ppt_y</p:attrName>
                                        </p:attrNameLst>
                                      </p:cBhvr>
                                      <p:tavLst>
                                        <p:tav tm="0">
                                          <p:val>
                                            <p:strVal val="ppt_y"/>
                                          </p:val>
                                        </p:tav>
                                        <p:tav tm="100000">
                                          <p:val>
                                            <p:strVal val="ppt_y-.03"/>
                                          </p:val>
                                        </p:tav>
                                      </p:tavLst>
                                    </p:anim>
                                    <p:anim calcmode="lin" valueType="num">
                                      <p:cBhvr>
                                        <p:cTn id="35" dur="900" accel="100000">
                                          <p:stCondLst>
                                            <p:cond delay="100"/>
                                          </p:stCondLst>
                                        </p:cTn>
                                        <p:tgtEl>
                                          <p:spTgt spid="49"/>
                                        </p:tgtEl>
                                        <p:attrNameLst>
                                          <p:attrName>ppt_y</p:attrName>
                                        </p:attrNameLst>
                                      </p:cBhvr>
                                      <p:tavLst>
                                        <p:tav tm="0">
                                          <p:val>
                                            <p:strVal val="ppt_y"/>
                                          </p:val>
                                        </p:tav>
                                        <p:tav tm="100000">
                                          <p:val>
                                            <p:strVal val="ppt_y+1"/>
                                          </p:val>
                                        </p:tav>
                                      </p:tavLst>
                                    </p:anim>
                                    <p:set>
                                      <p:cBhvr>
                                        <p:cTn id="36" dur="1" fill="hold">
                                          <p:stCondLst>
                                            <p:cond delay="9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1" animBg="1"/>
      <p:bldP spid="43" grpId="2" animBg="1"/>
      <p:bldP spid="49" grpId="1" animBg="1"/>
      <p:bldP spid="49" grpId="2"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291" y="5914821"/>
            <a:ext cx="897445" cy="860051"/>
          </a:xfrm>
          <a:prstGeom prst="rect">
            <a:avLst/>
          </a:prstGeom>
          <a:noFill/>
          <a:ln>
            <a:noFill/>
          </a:ln>
          <a:extLst/>
        </p:spPr>
      </p:pic>
      <p:pic>
        <p:nvPicPr>
          <p:cNvPr id="6" name="Immagine 5" descr="cervelli.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52991" y="6062100"/>
            <a:ext cx="692289" cy="692289"/>
          </a:xfrm>
          <a:prstGeom prst="rect">
            <a:avLst/>
          </a:prstGeom>
        </p:spPr>
      </p:pic>
      <p:pic>
        <p:nvPicPr>
          <p:cNvPr id="8" name="Immagine 7" descr="CNS1.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195619" y="6036808"/>
            <a:ext cx="702322" cy="702322"/>
          </a:xfrm>
          <a:prstGeom prst="rect">
            <a:avLst/>
          </a:prstGeom>
        </p:spPr>
      </p:pic>
      <p:pic>
        <p:nvPicPr>
          <p:cNvPr id="9" name="Immagine 8" descr="CNS2.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414474" y="6036600"/>
            <a:ext cx="692289" cy="692289"/>
          </a:xfrm>
          <a:prstGeom prst="rect">
            <a:avLst/>
          </a:prstGeom>
        </p:spPr>
      </p:pic>
      <p:pic>
        <p:nvPicPr>
          <p:cNvPr id="10" name="Immagine 9" descr="CNS3.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688794" y="6057083"/>
            <a:ext cx="692289" cy="692289"/>
          </a:xfrm>
          <a:prstGeom prst="rect">
            <a:avLst/>
          </a:prstGeom>
        </p:spPr>
      </p:pic>
      <p:pic>
        <p:nvPicPr>
          <p:cNvPr id="11" name="Immagine 10" descr="cns4.jp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944375" y="6057083"/>
            <a:ext cx="697306" cy="697306"/>
          </a:xfrm>
          <a:prstGeom prst="rect">
            <a:avLst/>
          </a:prstGeom>
        </p:spPr>
      </p:pic>
      <p:sp>
        <p:nvSpPr>
          <p:cNvPr id="13" name="CasellaDiTesto 12"/>
          <p:cNvSpPr txBox="1"/>
          <p:nvPr/>
        </p:nvSpPr>
        <p:spPr>
          <a:xfrm>
            <a:off x="0" y="1371600"/>
            <a:ext cx="9144000" cy="3744615"/>
          </a:xfrm>
          <a:prstGeom prst="rect">
            <a:avLst/>
          </a:prstGeom>
          <a:solidFill>
            <a:srgbClr val="17375E"/>
          </a:solidFill>
          <a:ln>
            <a:solidFill>
              <a:srgbClr val="17375E"/>
            </a:solidFill>
          </a:ln>
        </p:spPr>
        <p:txBody>
          <a:bodyPr wrap="square" rtlCol="0">
            <a:spAutoFit/>
          </a:bodyPr>
          <a:lstStyle/>
          <a:p>
            <a:pPr marL="633413" indent="-633413">
              <a:lnSpc>
                <a:spcPct val="150000"/>
              </a:lnSpc>
              <a:buFont typeface="Wingdings" pitchFamily="2" charset="2"/>
              <a:buChar char="§"/>
            </a:pPr>
            <a:r>
              <a:rPr lang="it-IT" sz="3200" b="1" dirty="0" smtClean="0">
                <a:solidFill>
                  <a:schemeClr val="bg1"/>
                </a:solidFill>
                <a:latin typeface="Arial" pitchFamily="34" charset="0"/>
                <a:cs typeface="Arial" pitchFamily="34" charset="0"/>
              </a:rPr>
              <a:t>MIGLIORARE L’ATTIVITA’ DI TECHNOLOGY SCOUTING PER LA VALORIZZAZIONE</a:t>
            </a:r>
          </a:p>
          <a:p>
            <a:pPr marL="633413" indent="-633413">
              <a:lnSpc>
                <a:spcPct val="150000"/>
              </a:lnSpc>
              <a:buFont typeface="Wingdings" pitchFamily="2" charset="2"/>
              <a:buChar char="§"/>
            </a:pPr>
            <a:r>
              <a:rPr lang="it-IT" sz="3200" b="1" dirty="0" smtClean="0">
                <a:solidFill>
                  <a:schemeClr val="bg1"/>
                </a:solidFill>
                <a:latin typeface="Arial" pitchFamily="34" charset="0"/>
                <a:cs typeface="Arial" pitchFamily="34" charset="0"/>
              </a:rPr>
              <a:t>INCENTIVARE CHI SI IMPEGNA NEL TT</a:t>
            </a:r>
          </a:p>
          <a:p>
            <a:pPr marL="633413" indent="-633413">
              <a:lnSpc>
                <a:spcPct val="150000"/>
              </a:lnSpc>
              <a:buFont typeface="Wingdings" pitchFamily="2" charset="2"/>
              <a:buChar char="§"/>
            </a:pPr>
            <a:r>
              <a:rPr lang="it-IT" sz="3200" b="1" dirty="0" smtClean="0">
                <a:solidFill>
                  <a:schemeClr val="bg1"/>
                </a:solidFill>
                <a:latin typeface="Arial" pitchFamily="34" charset="0"/>
                <a:cs typeface="Arial" pitchFamily="34" charset="0"/>
              </a:rPr>
              <a:t>PROMUOVERE INCONTRI CON IMPRESE</a:t>
            </a:r>
          </a:p>
        </p:txBody>
      </p:sp>
      <p:sp>
        <p:nvSpPr>
          <p:cNvPr id="14" name="CasellaDiTesto 13"/>
          <p:cNvSpPr txBox="1"/>
          <p:nvPr/>
        </p:nvSpPr>
        <p:spPr>
          <a:xfrm>
            <a:off x="55208" y="262574"/>
            <a:ext cx="9088792" cy="646331"/>
          </a:xfrm>
          <a:prstGeom prst="rect">
            <a:avLst/>
          </a:prstGeom>
          <a:noFill/>
        </p:spPr>
        <p:txBody>
          <a:bodyPr wrap="square" rtlCol="0">
            <a:spAutoFit/>
          </a:bodyPr>
          <a:lstStyle/>
          <a:p>
            <a:pPr algn="ctr"/>
            <a:r>
              <a:rPr lang="it-IT" sz="3600" dirty="0" smtClean="0">
                <a:solidFill>
                  <a:srgbClr val="000000"/>
                </a:solidFill>
                <a:latin typeface="Arial"/>
                <a:cs typeface="Arial"/>
              </a:rPr>
              <a:t>EFFICIENTAMENTO DELLE AZIONI </a:t>
            </a:r>
            <a:r>
              <a:rPr lang="it-IT" sz="3600" dirty="0" err="1" smtClean="0">
                <a:solidFill>
                  <a:srgbClr val="000000"/>
                </a:solidFill>
                <a:latin typeface="Arial"/>
                <a:cs typeface="Arial"/>
              </a:rPr>
              <a:t>DI</a:t>
            </a:r>
            <a:r>
              <a:rPr lang="it-IT" sz="3600" dirty="0" smtClean="0">
                <a:solidFill>
                  <a:srgbClr val="000000"/>
                </a:solidFill>
                <a:latin typeface="Arial"/>
                <a:cs typeface="Arial"/>
              </a:rPr>
              <a:t> TT</a:t>
            </a:r>
            <a:endParaRPr lang="it-IT" sz="3600" dirty="0">
              <a:solidFill>
                <a:srgbClr val="000000"/>
              </a:solidFill>
              <a:latin typeface="Arial"/>
              <a:cs typeface="Arial"/>
            </a:endParaRPr>
          </a:p>
        </p:txBody>
      </p:sp>
    </p:spTree>
    <p:extLst>
      <p:ext uri="{BB962C8B-B14F-4D97-AF65-F5344CB8AC3E}">
        <p14:creationId xmlns:p14="http://schemas.microsoft.com/office/powerpoint/2010/main" xmlns="" val="146713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291" y="5914821"/>
            <a:ext cx="897445" cy="860051"/>
          </a:xfrm>
          <a:prstGeom prst="rect">
            <a:avLst/>
          </a:prstGeom>
          <a:noFill/>
          <a:ln>
            <a:noFill/>
          </a:ln>
          <a:extLst/>
        </p:spPr>
      </p:pic>
      <p:pic>
        <p:nvPicPr>
          <p:cNvPr id="6" name="Immagine 5" descr="cervelli.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52991" y="6062100"/>
            <a:ext cx="692289" cy="692289"/>
          </a:xfrm>
          <a:prstGeom prst="rect">
            <a:avLst/>
          </a:prstGeom>
        </p:spPr>
      </p:pic>
      <p:pic>
        <p:nvPicPr>
          <p:cNvPr id="8" name="Immagine 7" descr="CNS1.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195619" y="6036808"/>
            <a:ext cx="702322" cy="702322"/>
          </a:xfrm>
          <a:prstGeom prst="rect">
            <a:avLst/>
          </a:prstGeom>
        </p:spPr>
      </p:pic>
      <p:pic>
        <p:nvPicPr>
          <p:cNvPr id="9" name="Immagine 8" descr="CNS2.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414474" y="6036600"/>
            <a:ext cx="692289" cy="692289"/>
          </a:xfrm>
          <a:prstGeom prst="rect">
            <a:avLst/>
          </a:prstGeom>
        </p:spPr>
      </p:pic>
      <p:pic>
        <p:nvPicPr>
          <p:cNvPr id="10" name="Immagine 9" descr="CNS3.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688794" y="6057083"/>
            <a:ext cx="692289" cy="692289"/>
          </a:xfrm>
          <a:prstGeom prst="rect">
            <a:avLst/>
          </a:prstGeom>
        </p:spPr>
      </p:pic>
      <p:pic>
        <p:nvPicPr>
          <p:cNvPr id="11" name="Immagine 10" descr="cns4.jp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944375" y="6057083"/>
            <a:ext cx="697306" cy="697306"/>
          </a:xfrm>
          <a:prstGeom prst="rect">
            <a:avLst/>
          </a:prstGeom>
        </p:spPr>
      </p:pic>
      <p:sp>
        <p:nvSpPr>
          <p:cNvPr id="13" name="CasellaDiTesto 12"/>
          <p:cNvSpPr txBox="1"/>
          <p:nvPr/>
        </p:nvSpPr>
        <p:spPr>
          <a:xfrm>
            <a:off x="0" y="1125415"/>
            <a:ext cx="9144000" cy="4483279"/>
          </a:xfrm>
          <a:prstGeom prst="rect">
            <a:avLst/>
          </a:prstGeom>
          <a:solidFill>
            <a:srgbClr val="17375E"/>
          </a:solidFill>
          <a:ln>
            <a:solidFill>
              <a:srgbClr val="17375E"/>
            </a:solidFill>
          </a:ln>
        </p:spPr>
        <p:txBody>
          <a:bodyPr wrap="square" rtlCol="0">
            <a:spAutoFit/>
          </a:bodyPr>
          <a:lstStyle/>
          <a:p>
            <a:pPr marL="633413" indent="-633413">
              <a:lnSpc>
                <a:spcPct val="150000"/>
              </a:lnSpc>
              <a:buFont typeface="Wingdings" pitchFamily="2" charset="2"/>
              <a:buChar char="§"/>
            </a:pPr>
            <a:r>
              <a:rPr lang="it-IT" sz="3200" b="1" dirty="0">
                <a:solidFill>
                  <a:schemeClr val="bg1"/>
                </a:solidFill>
                <a:latin typeface="Arial" pitchFamily="34" charset="0"/>
                <a:cs typeface="Arial" pitchFamily="34" charset="0"/>
              </a:rPr>
              <a:t>CLUSTER TECNOLOGICI</a:t>
            </a:r>
          </a:p>
          <a:p>
            <a:pPr marL="633413" indent="-633413">
              <a:lnSpc>
                <a:spcPct val="150000"/>
              </a:lnSpc>
              <a:buFont typeface="Wingdings" pitchFamily="2" charset="2"/>
              <a:buChar char="§"/>
            </a:pPr>
            <a:r>
              <a:rPr lang="it-IT" sz="3200" b="1" dirty="0" smtClean="0">
                <a:solidFill>
                  <a:schemeClr val="bg1"/>
                </a:solidFill>
                <a:latin typeface="Arial" pitchFamily="34" charset="0"/>
                <a:cs typeface="Arial" pitchFamily="34" charset="0"/>
              </a:rPr>
              <a:t>STRATEGIA COLLABORATIVA CON IMPRESE, ENTI LOCALI, ALTRI EPR…</a:t>
            </a:r>
          </a:p>
          <a:p>
            <a:pPr marL="633413" indent="-633413">
              <a:lnSpc>
                <a:spcPct val="150000"/>
              </a:lnSpc>
              <a:buFont typeface="Wingdings" pitchFamily="2" charset="2"/>
              <a:buChar char="§"/>
            </a:pPr>
            <a:r>
              <a:rPr lang="it-IT" sz="3200" b="1" dirty="0">
                <a:solidFill>
                  <a:schemeClr val="bg1"/>
                </a:solidFill>
                <a:latin typeface="Arial" pitchFamily="34" charset="0"/>
                <a:cs typeface="Arial" pitchFamily="34" charset="0"/>
              </a:rPr>
              <a:t>CNTT COME INCUBATORE DI IDEE</a:t>
            </a:r>
          </a:p>
          <a:p>
            <a:pPr marL="633413" indent="-633413">
              <a:lnSpc>
                <a:spcPct val="150000"/>
              </a:lnSpc>
              <a:buFont typeface="Wingdings" pitchFamily="2" charset="2"/>
              <a:buChar char="§"/>
            </a:pPr>
            <a:r>
              <a:rPr lang="it-IT" sz="3200" b="1" dirty="0" smtClean="0">
                <a:solidFill>
                  <a:schemeClr val="bg1"/>
                </a:solidFill>
                <a:latin typeface="Arial" pitchFamily="34" charset="0"/>
                <a:cs typeface="Arial" pitchFamily="34" charset="0"/>
              </a:rPr>
              <a:t>METRICA </a:t>
            </a:r>
            <a:r>
              <a:rPr lang="it-IT" sz="3200" b="1" dirty="0">
                <a:solidFill>
                  <a:schemeClr val="bg1"/>
                </a:solidFill>
                <a:latin typeface="Arial" pitchFamily="34" charset="0"/>
                <a:cs typeface="Arial" pitchFamily="34" charset="0"/>
              </a:rPr>
              <a:t>DI VALUTAZIONE</a:t>
            </a:r>
          </a:p>
          <a:p>
            <a:pPr marL="633413" indent="-633413">
              <a:lnSpc>
                <a:spcPct val="150000"/>
              </a:lnSpc>
              <a:buFont typeface="Wingdings" pitchFamily="2" charset="2"/>
              <a:buChar char="§"/>
            </a:pPr>
            <a:r>
              <a:rPr lang="it-IT" sz="3200" b="1" dirty="0" smtClean="0">
                <a:solidFill>
                  <a:schemeClr val="bg1"/>
                </a:solidFill>
                <a:latin typeface="Arial" pitchFamily="34" charset="0"/>
                <a:cs typeface="Arial" pitchFamily="34" charset="0"/>
              </a:rPr>
              <a:t>SFIDA CULTURALE</a:t>
            </a:r>
          </a:p>
        </p:txBody>
      </p:sp>
      <p:sp>
        <p:nvSpPr>
          <p:cNvPr id="14" name="CasellaDiTesto 13"/>
          <p:cNvSpPr txBox="1"/>
          <p:nvPr/>
        </p:nvSpPr>
        <p:spPr>
          <a:xfrm>
            <a:off x="55208" y="262574"/>
            <a:ext cx="9088792" cy="646331"/>
          </a:xfrm>
          <a:prstGeom prst="rect">
            <a:avLst/>
          </a:prstGeom>
          <a:noFill/>
        </p:spPr>
        <p:txBody>
          <a:bodyPr wrap="square" rtlCol="0">
            <a:spAutoFit/>
          </a:bodyPr>
          <a:lstStyle/>
          <a:p>
            <a:pPr algn="ctr"/>
            <a:r>
              <a:rPr lang="it-IT" sz="3600" dirty="0" smtClean="0">
                <a:solidFill>
                  <a:srgbClr val="000000"/>
                </a:solidFill>
                <a:latin typeface="Arial"/>
                <a:cs typeface="Arial"/>
              </a:rPr>
              <a:t>ALCUNI OBIETTIVI FUTURI</a:t>
            </a:r>
            <a:endParaRPr lang="it-IT" sz="3600" dirty="0">
              <a:solidFill>
                <a:srgbClr val="000000"/>
              </a:solidFill>
              <a:latin typeface="Arial"/>
              <a:cs typeface="Arial"/>
            </a:endParaRPr>
          </a:p>
        </p:txBody>
      </p:sp>
    </p:spTree>
    <p:extLst>
      <p:ext uri="{BB962C8B-B14F-4D97-AF65-F5344CB8AC3E}">
        <p14:creationId xmlns:p14="http://schemas.microsoft.com/office/powerpoint/2010/main" xmlns="" val="146713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0" y="1600200"/>
            <a:ext cx="9144000" cy="2918883"/>
          </a:xfrm>
          <a:solidFill>
            <a:srgbClr val="17375E"/>
          </a:solidFill>
          <a:ln>
            <a:solidFill>
              <a:srgbClr val="17375E"/>
            </a:solidFill>
          </a:ln>
        </p:spPr>
        <p:txBody>
          <a:bodyPr>
            <a:normAutofit/>
          </a:bodyPr>
          <a:lstStyle/>
          <a:p>
            <a:pPr>
              <a:buNone/>
            </a:pPr>
            <a:r>
              <a:rPr lang="it-IT" dirty="0" smtClean="0">
                <a:solidFill>
                  <a:srgbClr val="FFFFFF"/>
                </a:solidFill>
                <a:latin typeface="Arial"/>
                <a:cs typeface="Arial"/>
              </a:rPr>
              <a:t>È </a:t>
            </a:r>
            <a:r>
              <a:rPr lang="it-IT" dirty="0">
                <a:solidFill>
                  <a:srgbClr val="FFFFFF"/>
                </a:solidFill>
                <a:latin typeface="Arial"/>
                <a:cs typeface="Arial"/>
              </a:rPr>
              <a:t>utile tuttavia condividere una prima distinzione tra:</a:t>
            </a:r>
          </a:p>
          <a:p>
            <a:pPr>
              <a:buNone/>
            </a:pPr>
            <a:r>
              <a:rPr lang="it-IT" dirty="0" smtClean="0">
                <a:solidFill>
                  <a:srgbClr val="FFFFFF"/>
                </a:solidFill>
                <a:latin typeface="Arial"/>
                <a:cs typeface="Arial"/>
              </a:rPr>
              <a:t>	a</a:t>
            </a:r>
            <a:r>
              <a:rPr lang="it-IT" dirty="0">
                <a:solidFill>
                  <a:srgbClr val="FFFFFF"/>
                </a:solidFill>
                <a:latin typeface="Arial"/>
                <a:cs typeface="Arial"/>
              </a:rPr>
              <a:t>) terza missione di valorizzazione economica della conoscenza</a:t>
            </a:r>
          </a:p>
          <a:p>
            <a:pPr>
              <a:buNone/>
            </a:pPr>
            <a:r>
              <a:rPr lang="it-IT" dirty="0" smtClean="0">
                <a:solidFill>
                  <a:srgbClr val="FFFFFF"/>
                </a:solidFill>
                <a:latin typeface="Arial"/>
                <a:cs typeface="Arial"/>
              </a:rPr>
              <a:t>	b</a:t>
            </a:r>
            <a:r>
              <a:rPr lang="it-IT" dirty="0">
                <a:solidFill>
                  <a:srgbClr val="FFFFFF"/>
                </a:solidFill>
                <a:latin typeface="Arial"/>
                <a:cs typeface="Arial"/>
              </a:rPr>
              <a:t>) terza missione culturale e sociale</a:t>
            </a:r>
            <a:r>
              <a:rPr lang="it-IT" dirty="0" smtClean="0">
                <a:solidFill>
                  <a:srgbClr val="FFFFFF"/>
                </a:solidFill>
                <a:latin typeface="Arial"/>
                <a:cs typeface="Arial"/>
              </a:rPr>
              <a:t>.</a:t>
            </a:r>
          </a:p>
          <a:p>
            <a:endParaRPr lang="it-IT" dirty="0">
              <a:solidFill>
                <a:srgbClr val="FFFFFF"/>
              </a:solidFill>
              <a:latin typeface="Arial"/>
              <a:cs typeface="Arial"/>
            </a:endParaRPr>
          </a:p>
        </p:txBody>
      </p:sp>
      <p:pic>
        <p:nvPicPr>
          <p:cNvPr id="6"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291" y="5914821"/>
            <a:ext cx="897445" cy="860051"/>
          </a:xfrm>
          <a:prstGeom prst="rect">
            <a:avLst/>
          </a:prstGeom>
          <a:noFill/>
          <a:ln>
            <a:noFill/>
          </a:ln>
          <a:extLst/>
        </p:spPr>
      </p:pic>
      <p:pic>
        <p:nvPicPr>
          <p:cNvPr id="7" name="Immagine 6" descr="cervelli.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52991" y="6062100"/>
            <a:ext cx="692289" cy="692289"/>
          </a:xfrm>
          <a:prstGeom prst="rect">
            <a:avLst/>
          </a:prstGeom>
        </p:spPr>
      </p:pic>
      <p:pic>
        <p:nvPicPr>
          <p:cNvPr id="8" name="Immagine 7" descr="CNS1.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195619" y="6036808"/>
            <a:ext cx="702322" cy="702322"/>
          </a:xfrm>
          <a:prstGeom prst="rect">
            <a:avLst/>
          </a:prstGeom>
        </p:spPr>
      </p:pic>
      <p:pic>
        <p:nvPicPr>
          <p:cNvPr id="9" name="Immagine 8" descr="CNS2.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414474" y="6036600"/>
            <a:ext cx="692289" cy="692289"/>
          </a:xfrm>
          <a:prstGeom prst="rect">
            <a:avLst/>
          </a:prstGeom>
        </p:spPr>
      </p:pic>
      <p:pic>
        <p:nvPicPr>
          <p:cNvPr id="10" name="Immagine 9" descr="CNS3.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688794" y="6057083"/>
            <a:ext cx="692289" cy="692289"/>
          </a:xfrm>
          <a:prstGeom prst="rect">
            <a:avLst/>
          </a:prstGeom>
        </p:spPr>
      </p:pic>
      <p:pic>
        <p:nvPicPr>
          <p:cNvPr id="11" name="Immagine 10" descr="cns4.jp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944375" y="6057083"/>
            <a:ext cx="697306" cy="697306"/>
          </a:xfrm>
          <a:prstGeom prst="rect">
            <a:avLst/>
          </a:prstGeom>
        </p:spPr>
      </p:pic>
      <p:sp>
        <p:nvSpPr>
          <p:cNvPr id="12" name="Titolo 3"/>
          <p:cNvSpPr>
            <a:spLocks noGrp="1"/>
          </p:cNvSpPr>
          <p:nvPr>
            <p:ph type="title"/>
          </p:nvPr>
        </p:nvSpPr>
        <p:spPr>
          <a:xfrm>
            <a:off x="0" y="285728"/>
            <a:ext cx="9144000" cy="1143000"/>
          </a:xfrm>
        </p:spPr>
        <p:txBody>
          <a:bodyPr>
            <a:normAutofit/>
          </a:bodyPr>
          <a:lstStyle/>
          <a:p>
            <a:r>
              <a:rPr lang="it-IT" dirty="0" smtClean="0">
                <a:latin typeface="Arial"/>
                <a:cs typeface="Arial"/>
              </a:rPr>
              <a:t>Terza </a:t>
            </a:r>
            <a:r>
              <a:rPr lang="it-IT" dirty="0">
                <a:latin typeface="Arial"/>
                <a:cs typeface="Arial"/>
              </a:rPr>
              <a:t>missione (3M</a:t>
            </a:r>
            <a:r>
              <a:rPr lang="it-IT" dirty="0" smtClean="0">
                <a:latin typeface="Arial"/>
                <a:cs typeface="Arial"/>
              </a:rPr>
              <a:t>): distinzione</a:t>
            </a:r>
            <a:endParaRPr lang="it-IT" dirty="0">
              <a:latin typeface="Arial"/>
              <a:cs typeface="Arial"/>
            </a:endParaRPr>
          </a:p>
        </p:txBody>
      </p:sp>
    </p:spTree>
    <p:extLst>
      <p:ext uri="{BB962C8B-B14F-4D97-AF65-F5344CB8AC3E}">
        <p14:creationId xmlns:p14="http://schemas.microsoft.com/office/powerpoint/2010/main" xmlns="" val="93740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 y="2474892"/>
            <a:ext cx="9144001" cy="2062103"/>
          </a:xfrm>
          <a:prstGeom prst="rect">
            <a:avLst/>
          </a:prstGeom>
          <a:solidFill>
            <a:schemeClr val="tx2">
              <a:lumMod val="75000"/>
            </a:schemeClr>
          </a:solidFill>
          <a:ln>
            <a:solidFill>
              <a:schemeClr val="tx2">
                <a:lumMod val="75000"/>
              </a:schemeClr>
            </a:solidFill>
          </a:ln>
        </p:spPr>
        <p:txBody>
          <a:bodyPr wrap="square" rtlCol="0">
            <a:spAutoFit/>
          </a:bodyPr>
          <a:lstStyle/>
          <a:p>
            <a:pPr algn="ctr"/>
            <a:r>
              <a:rPr lang="it-IT" sz="3200" b="1" dirty="0" smtClean="0">
                <a:solidFill>
                  <a:srgbClr val="F2F2F2"/>
                </a:solidFill>
                <a:latin typeface="Arial"/>
                <a:cs typeface="Arial"/>
              </a:rPr>
              <a:t>TRASFERIMENTO TECNOLOGICO</a:t>
            </a:r>
          </a:p>
          <a:p>
            <a:pPr algn="ctr"/>
            <a:endParaRPr lang="it-IT" sz="3200" dirty="0" smtClean="0">
              <a:solidFill>
                <a:srgbClr val="F2F2F2"/>
              </a:solidFill>
              <a:latin typeface="Arial"/>
              <a:cs typeface="Arial"/>
            </a:endParaRPr>
          </a:p>
          <a:p>
            <a:pPr algn="ctr"/>
            <a:r>
              <a:rPr lang="it-IT" sz="3200" dirty="0" smtClean="0">
                <a:solidFill>
                  <a:srgbClr val="F2F2F2"/>
                </a:solidFill>
                <a:latin typeface="Arial"/>
                <a:cs typeface="Arial"/>
              </a:rPr>
              <a:t>assorbimento di nuova conoscenza tecnica  nel ciclo di produzione di ricchezza </a:t>
            </a:r>
          </a:p>
        </p:txBody>
      </p:sp>
      <p:pic>
        <p:nvPicPr>
          <p:cNvPr id="4"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291" y="5914821"/>
            <a:ext cx="897445" cy="860051"/>
          </a:xfrm>
          <a:prstGeom prst="rect">
            <a:avLst/>
          </a:prstGeom>
          <a:noFill/>
          <a:ln>
            <a:noFill/>
          </a:ln>
          <a:extLst/>
        </p:spPr>
      </p:pic>
      <p:pic>
        <p:nvPicPr>
          <p:cNvPr id="5" name="Immagine 4" descr="cervelli.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52991" y="6062100"/>
            <a:ext cx="692289" cy="692289"/>
          </a:xfrm>
          <a:prstGeom prst="rect">
            <a:avLst/>
          </a:prstGeom>
        </p:spPr>
      </p:pic>
      <p:pic>
        <p:nvPicPr>
          <p:cNvPr id="6" name="Immagine 5" descr="CNS1.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195619" y="6036808"/>
            <a:ext cx="702322" cy="702322"/>
          </a:xfrm>
          <a:prstGeom prst="rect">
            <a:avLst/>
          </a:prstGeom>
        </p:spPr>
      </p:pic>
      <p:pic>
        <p:nvPicPr>
          <p:cNvPr id="7" name="Immagine 6" descr="CNS2.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414474" y="6036600"/>
            <a:ext cx="692289" cy="692289"/>
          </a:xfrm>
          <a:prstGeom prst="rect">
            <a:avLst/>
          </a:prstGeom>
        </p:spPr>
      </p:pic>
      <p:pic>
        <p:nvPicPr>
          <p:cNvPr id="8" name="Immagine 7" descr="CNS3.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688794" y="6057083"/>
            <a:ext cx="692289" cy="692289"/>
          </a:xfrm>
          <a:prstGeom prst="rect">
            <a:avLst/>
          </a:prstGeom>
        </p:spPr>
      </p:pic>
      <p:pic>
        <p:nvPicPr>
          <p:cNvPr id="9" name="Immagine 8" descr="cns4.jp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944375" y="6057083"/>
            <a:ext cx="697306" cy="697306"/>
          </a:xfrm>
          <a:prstGeom prst="rect">
            <a:avLst/>
          </a:prstGeom>
        </p:spPr>
      </p:pic>
      <p:sp>
        <p:nvSpPr>
          <p:cNvPr id="10" name="Titolo 3"/>
          <p:cNvSpPr txBox="1">
            <a:spLocks/>
          </p:cNvSpPr>
          <p:nvPr/>
        </p:nvSpPr>
        <p:spPr>
          <a:xfrm>
            <a:off x="0" y="285728"/>
            <a:ext cx="91440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smtClean="0">
                <a:latin typeface="Arial"/>
                <a:cs typeface="Arial"/>
              </a:rPr>
              <a:t>Valorizzazione economica della conoscenza</a:t>
            </a:r>
            <a:endParaRPr lang="it-IT" dirty="0">
              <a:latin typeface="Arial"/>
              <a:cs typeface="Arial"/>
            </a:endParaRPr>
          </a:p>
        </p:txBody>
      </p:sp>
    </p:spTree>
    <p:extLst>
      <p:ext uri="{BB962C8B-B14F-4D97-AF65-F5344CB8AC3E}">
        <p14:creationId xmlns:p14="http://schemas.microsoft.com/office/powerpoint/2010/main" xmlns="" val="298346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 y="1297113"/>
            <a:ext cx="9144001" cy="3970318"/>
          </a:xfrm>
          <a:prstGeom prst="rect">
            <a:avLst/>
          </a:prstGeom>
          <a:solidFill>
            <a:srgbClr val="17375E"/>
          </a:solidFill>
          <a:ln>
            <a:solidFill>
              <a:srgbClr val="17375E"/>
            </a:solidFill>
          </a:ln>
        </p:spPr>
        <p:txBody>
          <a:bodyPr wrap="square" rtlCol="0">
            <a:spAutoFit/>
          </a:bodyPr>
          <a:lstStyle/>
          <a:p>
            <a:pPr marL="457200" indent="-457200">
              <a:buFont typeface="Wingdings" charset="2"/>
              <a:buChar char="§"/>
            </a:pPr>
            <a:r>
              <a:rPr lang="it-IT" sz="2800" b="1" dirty="0" smtClean="0">
                <a:solidFill>
                  <a:srgbClr val="F2F2F2"/>
                </a:solidFill>
                <a:latin typeface="Arial"/>
                <a:cs typeface="Arial"/>
              </a:rPr>
              <a:t>processo naturalmente insito nel fare ricerca di </a:t>
            </a:r>
            <a:r>
              <a:rPr lang="it-IT" sz="2800" b="1" u="sng" dirty="0" smtClean="0">
                <a:solidFill>
                  <a:srgbClr val="F2F2F2"/>
                </a:solidFill>
                <a:latin typeface="Arial"/>
                <a:cs typeface="Arial"/>
              </a:rPr>
              <a:t>qualità</a:t>
            </a:r>
            <a:r>
              <a:rPr lang="it-IT" sz="2800" b="1" dirty="0" smtClean="0">
                <a:solidFill>
                  <a:srgbClr val="F2F2F2"/>
                </a:solidFill>
                <a:latin typeface="Arial"/>
                <a:cs typeface="Arial"/>
              </a:rPr>
              <a:t>;</a:t>
            </a:r>
          </a:p>
          <a:p>
            <a:pPr marL="457200" indent="-457200">
              <a:buFont typeface="Wingdings" charset="2"/>
              <a:buChar char="§"/>
            </a:pPr>
            <a:endParaRPr lang="it-IT" sz="2800" dirty="0" smtClean="0">
              <a:solidFill>
                <a:srgbClr val="F2F2F2"/>
              </a:solidFill>
              <a:latin typeface="Arial"/>
              <a:cs typeface="Arial"/>
            </a:endParaRPr>
          </a:p>
          <a:p>
            <a:pPr marL="457200" indent="-457200">
              <a:buFont typeface="Wingdings" charset="2"/>
              <a:buChar char="§"/>
            </a:pPr>
            <a:r>
              <a:rPr lang="it-IT" sz="2800" dirty="0" smtClean="0">
                <a:solidFill>
                  <a:srgbClr val="F2F2F2"/>
                </a:solidFill>
                <a:latin typeface="Arial"/>
                <a:cs typeface="Arial"/>
              </a:rPr>
              <a:t> </a:t>
            </a:r>
            <a:r>
              <a:rPr lang="it-IT" sz="2800" b="1" dirty="0" smtClean="0">
                <a:solidFill>
                  <a:srgbClr val="F2F2F2"/>
                </a:solidFill>
                <a:latin typeface="Arial"/>
                <a:cs typeface="Arial"/>
              </a:rPr>
              <a:t>non dipende dalla “tipologia” della ricerca </a:t>
            </a:r>
          </a:p>
          <a:p>
            <a:r>
              <a:rPr lang="it-IT" sz="2800" i="1" dirty="0" smtClean="0">
                <a:solidFill>
                  <a:srgbClr val="F2F2F2"/>
                </a:solidFill>
                <a:latin typeface="Arial"/>
                <a:cs typeface="Arial"/>
              </a:rPr>
              <a:t>ricerca di base può dare luogo a eccellenti trasferimenti</a:t>
            </a:r>
          </a:p>
          <a:p>
            <a:r>
              <a:rPr lang="it-IT" sz="2800" i="1" dirty="0" smtClean="0">
                <a:solidFill>
                  <a:srgbClr val="F2F2F2"/>
                </a:solidFill>
                <a:latin typeface="Arial"/>
                <a:cs typeface="Arial"/>
              </a:rPr>
              <a:t>ricerca applicata può dare luogo a “flop” cla</a:t>
            </a:r>
            <a:r>
              <a:rPr lang="it-IT" sz="2800" dirty="0" smtClean="0">
                <a:solidFill>
                  <a:srgbClr val="F2F2F2"/>
                </a:solidFill>
                <a:latin typeface="Arial"/>
                <a:cs typeface="Arial"/>
              </a:rPr>
              <a:t>morosi</a:t>
            </a:r>
          </a:p>
          <a:p>
            <a:pPr marL="457200" indent="-457200">
              <a:buFont typeface="Wingdings" charset="2"/>
              <a:buChar char="§"/>
            </a:pPr>
            <a:endParaRPr lang="it-IT" sz="2800" dirty="0" smtClean="0">
              <a:solidFill>
                <a:srgbClr val="F2F2F2"/>
              </a:solidFill>
              <a:latin typeface="Arial"/>
              <a:cs typeface="Arial"/>
            </a:endParaRPr>
          </a:p>
          <a:p>
            <a:pPr marL="457200" indent="-457200">
              <a:buFont typeface="Wingdings" charset="2"/>
              <a:buChar char="§"/>
            </a:pPr>
            <a:r>
              <a:rPr lang="it-IT" sz="2800" dirty="0" smtClean="0">
                <a:solidFill>
                  <a:srgbClr val="F2F2F2"/>
                </a:solidFill>
                <a:latin typeface="Arial"/>
                <a:cs typeface="Arial"/>
              </a:rPr>
              <a:t> dipende dalla quantità (Fondi) e dalla Innovatività della ricerca svolta:  </a:t>
            </a:r>
            <a:r>
              <a:rPr lang="it-IT" sz="2800" b="1" dirty="0" smtClean="0">
                <a:solidFill>
                  <a:srgbClr val="F2F2F2"/>
                </a:solidFill>
                <a:latin typeface="Arial"/>
                <a:cs typeface="Arial"/>
              </a:rPr>
              <a:t>TT≈ F • I =&gt;  eccellenza INFN! </a:t>
            </a:r>
            <a:endParaRPr lang="it-IT" b="1" dirty="0">
              <a:solidFill>
                <a:srgbClr val="F2F2F2"/>
              </a:solidFill>
              <a:latin typeface="Arial"/>
              <a:cs typeface="Arial"/>
            </a:endParaRPr>
          </a:p>
        </p:txBody>
      </p:sp>
      <p:pic>
        <p:nvPicPr>
          <p:cNvPr id="4"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291" y="5914821"/>
            <a:ext cx="897445" cy="860051"/>
          </a:xfrm>
          <a:prstGeom prst="rect">
            <a:avLst/>
          </a:prstGeom>
          <a:noFill/>
          <a:ln>
            <a:noFill/>
          </a:ln>
          <a:extLst/>
        </p:spPr>
      </p:pic>
      <p:pic>
        <p:nvPicPr>
          <p:cNvPr id="5" name="Immagine 4" descr="cervelli.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52991" y="6062100"/>
            <a:ext cx="692289" cy="692289"/>
          </a:xfrm>
          <a:prstGeom prst="rect">
            <a:avLst/>
          </a:prstGeom>
        </p:spPr>
      </p:pic>
      <p:pic>
        <p:nvPicPr>
          <p:cNvPr id="6" name="Immagine 5" descr="CNS1.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195619" y="6036808"/>
            <a:ext cx="702322" cy="702322"/>
          </a:xfrm>
          <a:prstGeom prst="rect">
            <a:avLst/>
          </a:prstGeom>
        </p:spPr>
      </p:pic>
      <p:pic>
        <p:nvPicPr>
          <p:cNvPr id="7" name="Immagine 6" descr="CNS2.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414474" y="6036600"/>
            <a:ext cx="692289" cy="692289"/>
          </a:xfrm>
          <a:prstGeom prst="rect">
            <a:avLst/>
          </a:prstGeom>
        </p:spPr>
      </p:pic>
      <p:pic>
        <p:nvPicPr>
          <p:cNvPr id="8" name="Immagine 7" descr="CNS3.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688794" y="6057083"/>
            <a:ext cx="692289" cy="692289"/>
          </a:xfrm>
          <a:prstGeom prst="rect">
            <a:avLst/>
          </a:prstGeom>
        </p:spPr>
      </p:pic>
      <p:pic>
        <p:nvPicPr>
          <p:cNvPr id="9" name="Immagine 8" descr="cns4.jp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944375" y="6057083"/>
            <a:ext cx="697306" cy="697306"/>
          </a:xfrm>
          <a:prstGeom prst="rect">
            <a:avLst/>
          </a:prstGeom>
        </p:spPr>
      </p:pic>
      <p:sp>
        <p:nvSpPr>
          <p:cNvPr id="10" name="Titolo 3"/>
          <p:cNvSpPr txBox="1">
            <a:spLocks/>
          </p:cNvSpPr>
          <p:nvPr/>
        </p:nvSpPr>
        <p:spPr>
          <a:xfrm>
            <a:off x="0" y="285728"/>
            <a:ext cx="91440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smtClean="0">
                <a:latin typeface="Arial"/>
                <a:cs typeface="Arial"/>
              </a:rPr>
              <a:t>Trasferimento Tecnologico</a:t>
            </a:r>
            <a:endParaRPr lang="it-IT" dirty="0">
              <a:latin typeface="Arial"/>
              <a:cs typeface="Arial"/>
            </a:endParaRPr>
          </a:p>
        </p:txBody>
      </p:sp>
    </p:spTree>
    <p:extLst>
      <p:ext uri="{BB962C8B-B14F-4D97-AF65-F5344CB8AC3E}">
        <p14:creationId xmlns:p14="http://schemas.microsoft.com/office/powerpoint/2010/main" xmlns="" val="70226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1000"/>
                                        <p:tgtEl>
                                          <p:spTgt spid="2">
                                            <p:txEl>
                                              <p:pRg st="6" end="6"/>
                                            </p:txEl>
                                          </p:spTgt>
                                        </p:tgtEl>
                                      </p:cBhvr>
                                    </p:animEffect>
                                    <p:anim calcmode="lin" valueType="num">
                                      <p:cBhvr>
                                        <p:cTn id="3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fade">
                                      <p:cBhvr>
                                        <p:cTn id="38" dur="1000"/>
                                        <p:tgtEl>
                                          <p:spTgt spid="2">
                                            <p:txEl>
                                              <p:pRg st="0" end="0"/>
                                            </p:txEl>
                                          </p:spTgt>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fade">
                                      <p:cBhvr>
                                        <p:cTn id="42" dur="1000"/>
                                        <p:tgtEl>
                                          <p:spTgt spid="2">
                                            <p:txEl>
                                              <p:pRg st="2" end="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
                                            <p:txEl>
                                              <p:pRg st="3" end="3"/>
                                            </p:txEl>
                                          </p:spTgt>
                                        </p:tgtEl>
                                        <p:attrNameLst>
                                          <p:attrName>style.visibility</p:attrName>
                                        </p:attrNameLst>
                                      </p:cBhvr>
                                      <p:to>
                                        <p:strVal val="visible"/>
                                      </p:to>
                                    </p:set>
                                    <p:animEffect transition="in" filter="fade">
                                      <p:cBhvr>
                                        <p:cTn id="45" dur="1000"/>
                                        <p:tgtEl>
                                          <p:spTgt spid="2">
                                            <p:txEl>
                                              <p:pRg st="3" end="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
                                            <p:txEl>
                                              <p:pRg st="4" end="4"/>
                                            </p:txEl>
                                          </p:spTgt>
                                        </p:tgtEl>
                                        <p:attrNameLst>
                                          <p:attrName>style.visibility</p:attrName>
                                        </p:attrNameLst>
                                      </p:cBhvr>
                                      <p:to>
                                        <p:strVal val="visible"/>
                                      </p:to>
                                    </p:set>
                                    <p:animEffect transition="in" filter="fade">
                                      <p:cBhvr>
                                        <p:cTn id="48" dur="1000"/>
                                        <p:tgtEl>
                                          <p:spTgt spid="2">
                                            <p:txEl>
                                              <p:pRg st="4" end="4"/>
                                            </p:txEl>
                                          </p:spTgt>
                                        </p:tgtEl>
                                      </p:cBhvr>
                                    </p:animEffect>
                                  </p:childTnLst>
                                </p:cTn>
                              </p:par>
                            </p:childTnLst>
                          </p:cTn>
                        </p:par>
                        <p:par>
                          <p:cTn id="49" fill="hold">
                            <p:stCondLst>
                              <p:cond delay="3000"/>
                            </p:stCondLst>
                            <p:childTnLst>
                              <p:par>
                                <p:cTn id="50" presetID="10" presetClass="entr" presetSubtype="0" fill="hold" nodeType="afterEffect">
                                  <p:stCondLst>
                                    <p:cond delay="0"/>
                                  </p:stCondLst>
                                  <p:childTnLst>
                                    <p:set>
                                      <p:cBhvr>
                                        <p:cTn id="51" dur="1" fill="hold">
                                          <p:stCondLst>
                                            <p:cond delay="0"/>
                                          </p:stCondLst>
                                        </p:cTn>
                                        <p:tgtEl>
                                          <p:spTgt spid="2">
                                            <p:txEl>
                                              <p:pRg st="6" end="6"/>
                                            </p:txEl>
                                          </p:spTgt>
                                        </p:tgtEl>
                                        <p:attrNameLst>
                                          <p:attrName>style.visibility</p:attrName>
                                        </p:attrNameLst>
                                      </p:cBhvr>
                                      <p:to>
                                        <p:strVal val="visible"/>
                                      </p:to>
                                    </p:set>
                                    <p:animEffect transition="in" filter="fade">
                                      <p:cBhvr>
                                        <p:cTn id="52"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waterfall view.jpg"/>
          <p:cNvPicPr>
            <a:picLocks noChangeAspect="1"/>
          </p:cNvPicPr>
          <p:nvPr/>
        </p:nvPicPr>
        <p:blipFill>
          <a:blip r:embed="rId3" cstate="print"/>
          <a:stretch>
            <a:fillRect/>
          </a:stretch>
        </p:blipFill>
        <p:spPr>
          <a:xfrm>
            <a:off x="4472394" y="0"/>
            <a:ext cx="5225128" cy="6858000"/>
          </a:xfrm>
          <a:prstGeom prst="rect">
            <a:avLst/>
          </a:prstGeom>
        </p:spPr>
      </p:pic>
      <p:pic>
        <p:nvPicPr>
          <p:cNvPr id="1026" name="Picture 2"/>
          <p:cNvPicPr>
            <a:picLocks noChangeAspect="1" noChangeArrowheads="1"/>
          </p:cNvPicPr>
          <p:nvPr/>
        </p:nvPicPr>
        <p:blipFill>
          <a:blip r:embed="rId4"/>
          <a:srcRect/>
          <a:stretch>
            <a:fillRect/>
          </a:stretch>
        </p:blipFill>
        <p:spPr bwMode="auto">
          <a:xfrm>
            <a:off x="-2600731" y="0"/>
            <a:ext cx="7129869" cy="6938775"/>
          </a:xfrm>
          <a:prstGeom prst="rect">
            <a:avLst/>
          </a:prstGeom>
          <a:noFill/>
          <a:ln w="9525">
            <a:noFill/>
            <a:miter lim="800000"/>
            <a:headEnd/>
            <a:tailEnd/>
          </a:ln>
        </p:spPr>
      </p:pic>
      <p:sp>
        <p:nvSpPr>
          <p:cNvPr id="4" name="CasellaDiTesto 3"/>
          <p:cNvSpPr txBox="1"/>
          <p:nvPr/>
        </p:nvSpPr>
        <p:spPr>
          <a:xfrm>
            <a:off x="341004" y="105437"/>
            <a:ext cx="8376267" cy="646331"/>
          </a:xfrm>
          <a:prstGeom prst="rect">
            <a:avLst/>
          </a:prstGeom>
          <a:noFill/>
        </p:spPr>
        <p:txBody>
          <a:bodyPr wrap="none" rtlCol="0">
            <a:spAutoFit/>
          </a:bodyPr>
          <a:lstStyle/>
          <a:p>
            <a:r>
              <a:rPr lang="it-IT" sz="3600" dirty="0" smtClean="0">
                <a:solidFill>
                  <a:schemeClr val="bg1"/>
                </a:solidFill>
                <a:latin typeface="Arial Black" pitchFamily="34" charset="0"/>
              </a:rPr>
              <a:t>TRASFERIMENTO CONOSCENZA</a:t>
            </a:r>
            <a:endParaRPr lang="it-IT" sz="3600" dirty="0">
              <a:solidFill>
                <a:schemeClr val="bg1"/>
              </a:solidFill>
              <a:latin typeface="Arial Black" pitchFamily="34" charset="0"/>
            </a:endParaRPr>
          </a:p>
        </p:txBody>
      </p:sp>
      <p:pic>
        <p:nvPicPr>
          <p:cNvPr id="11" name="Picture 25" descr="logo"/>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147291" y="5914821"/>
            <a:ext cx="897445" cy="860051"/>
          </a:xfrm>
          <a:prstGeom prst="rect">
            <a:avLst/>
          </a:prstGeom>
          <a:noFill/>
          <a:ln>
            <a:noFill/>
          </a:ln>
          <a:extLst/>
        </p:spPr>
      </p:pic>
      <p:sp>
        <p:nvSpPr>
          <p:cNvPr id="10" name="CasellaDiTesto 9"/>
          <p:cNvSpPr txBox="1"/>
          <p:nvPr/>
        </p:nvSpPr>
        <p:spPr>
          <a:xfrm>
            <a:off x="0" y="1342637"/>
            <a:ext cx="4572000" cy="523220"/>
          </a:xfrm>
          <a:prstGeom prst="rect">
            <a:avLst/>
          </a:prstGeom>
          <a:solidFill>
            <a:srgbClr val="17375E"/>
          </a:solidFill>
          <a:ln>
            <a:solidFill>
              <a:srgbClr val="17375E"/>
            </a:solidFill>
          </a:ln>
        </p:spPr>
        <p:txBody>
          <a:bodyPr wrap="square" rtlCol="0">
            <a:spAutoFit/>
          </a:bodyPr>
          <a:lstStyle/>
          <a:p>
            <a:pPr algn="ctr"/>
            <a:r>
              <a:rPr lang="it-IT" sz="2800" b="1" dirty="0" smtClean="0">
                <a:solidFill>
                  <a:schemeClr val="bg1"/>
                </a:solidFill>
                <a:latin typeface="Arial Black"/>
                <a:cs typeface="Arial Black"/>
              </a:rPr>
              <a:t>RICERCA DI BASE</a:t>
            </a:r>
            <a:endParaRPr lang="it-IT" sz="2800" dirty="0">
              <a:solidFill>
                <a:schemeClr val="bg1"/>
              </a:solidFill>
              <a:latin typeface="Arial Black"/>
              <a:cs typeface="Arial Black"/>
            </a:endParaRPr>
          </a:p>
        </p:txBody>
      </p:sp>
      <p:sp>
        <p:nvSpPr>
          <p:cNvPr id="12" name="CasellaDiTesto 11"/>
          <p:cNvSpPr txBox="1"/>
          <p:nvPr/>
        </p:nvSpPr>
        <p:spPr>
          <a:xfrm>
            <a:off x="4529138" y="2913997"/>
            <a:ext cx="4572000" cy="523220"/>
          </a:xfrm>
          <a:prstGeom prst="rect">
            <a:avLst/>
          </a:prstGeom>
          <a:solidFill>
            <a:srgbClr val="17375E"/>
          </a:solidFill>
          <a:ln>
            <a:solidFill>
              <a:srgbClr val="17375E"/>
            </a:solidFill>
          </a:ln>
        </p:spPr>
        <p:txBody>
          <a:bodyPr wrap="square" rtlCol="0">
            <a:spAutoFit/>
          </a:bodyPr>
          <a:lstStyle/>
          <a:p>
            <a:pPr marL="0" lvl="7" algn="ctr" defTabSz="430213">
              <a:tabLst>
                <a:tab pos="0" algn="l"/>
              </a:tabLst>
            </a:pPr>
            <a:r>
              <a:rPr lang="it-IT" sz="2800" b="1" dirty="0" smtClean="0">
                <a:solidFill>
                  <a:schemeClr val="bg1"/>
                </a:solidFill>
                <a:latin typeface="Arial Black"/>
                <a:cs typeface="Arial Black"/>
                <a:sym typeface="Wingdings" pitchFamily="2" charset="2"/>
              </a:rPr>
              <a:t>RICERCA APPLICATA</a:t>
            </a:r>
            <a:endParaRPr lang="it-IT" sz="2800" dirty="0">
              <a:solidFill>
                <a:srgbClr val="FFFFFF"/>
              </a:solidFill>
              <a:latin typeface="Arial Black"/>
              <a:cs typeface="Arial Black"/>
            </a:endParaRPr>
          </a:p>
        </p:txBody>
      </p:sp>
    </p:spTree>
    <p:extLst>
      <p:ext uri="{BB962C8B-B14F-4D97-AF65-F5344CB8AC3E}">
        <p14:creationId xmlns:p14="http://schemas.microsoft.com/office/powerpoint/2010/main" xmlns="" val="145090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 y="1297113"/>
            <a:ext cx="9144001" cy="4401205"/>
          </a:xfrm>
          <a:prstGeom prst="rect">
            <a:avLst/>
          </a:prstGeom>
          <a:solidFill>
            <a:srgbClr val="17375E"/>
          </a:solidFill>
          <a:ln>
            <a:solidFill>
              <a:srgbClr val="17375E"/>
            </a:solidFill>
          </a:ln>
        </p:spPr>
        <p:txBody>
          <a:bodyPr wrap="square" rtlCol="0">
            <a:spAutoFit/>
          </a:bodyPr>
          <a:lstStyle/>
          <a:p>
            <a:r>
              <a:rPr lang="it-IT" sz="2800" dirty="0" smtClean="0">
                <a:solidFill>
                  <a:srgbClr val="F2F2F2"/>
                </a:solidFill>
              </a:rPr>
              <a:t>Parte dalla </a:t>
            </a:r>
            <a:r>
              <a:rPr lang="it-IT" sz="2800" b="1" dirty="0" smtClean="0">
                <a:solidFill>
                  <a:srgbClr val="F2F2F2"/>
                </a:solidFill>
              </a:rPr>
              <a:t>consapevolezza</a:t>
            </a:r>
            <a:r>
              <a:rPr lang="it-IT" sz="2800" dirty="0" smtClean="0">
                <a:solidFill>
                  <a:srgbClr val="F2F2F2"/>
                </a:solidFill>
              </a:rPr>
              <a:t> di </a:t>
            </a:r>
            <a:r>
              <a:rPr lang="it-IT" sz="2800" dirty="0">
                <a:solidFill>
                  <a:srgbClr val="F2F2F2"/>
                </a:solidFill>
              </a:rPr>
              <a:t>un’organizzazione che produce nuova conoscenza del processo di </a:t>
            </a:r>
            <a:r>
              <a:rPr lang="it-IT" sz="2800" dirty="0" smtClean="0">
                <a:solidFill>
                  <a:srgbClr val="F2F2F2"/>
                </a:solidFill>
              </a:rPr>
              <a:t>TT che </a:t>
            </a:r>
            <a:r>
              <a:rPr lang="it-IT" sz="2800" dirty="0">
                <a:solidFill>
                  <a:srgbClr val="F2F2F2"/>
                </a:solidFill>
              </a:rPr>
              <a:t>sta generando </a:t>
            </a:r>
          </a:p>
          <a:p>
            <a:endParaRPr lang="it-IT" sz="2800" dirty="0">
              <a:solidFill>
                <a:srgbClr val="F2F2F2"/>
              </a:solidFill>
            </a:endParaRPr>
          </a:p>
          <a:p>
            <a:pPr marL="457200" indent="-457200">
              <a:buFont typeface="Wingdings" charset="2"/>
              <a:buChar char="§"/>
            </a:pPr>
            <a:r>
              <a:rPr lang="it-IT" sz="2800" b="1" dirty="0" smtClean="0">
                <a:solidFill>
                  <a:srgbClr val="F2F2F2"/>
                </a:solidFill>
              </a:rPr>
              <a:t>NON è</a:t>
            </a:r>
            <a:r>
              <a:rPr lang="it-IT" sz="2800" dirty="0" smtClean="0">
                <a:solidFill>
                  <a:srgbClr val="F2F2F2"/>
                </a:solidFill>
              </a:rPr>
              <a:t> </a:t>
            </a:r>
            <a:r>
              <a:rPr lang="it-IT" sz="2800" dirty="0">
                <a:solidFill>
                  <a:srgbClr val="F2F2F2"/>
                </a:solidFill>
              </a:rPr>
              <a:t>un processo naturalmente </a:t>
            </a:r>
            <a:r>
              <a:rPr lang="it-IT" sz="2800" b="1" dirty="0">
                <a:solidFill>
                  <a:srgbClr val="F2F2F2"/>
                </a:solidFill>
              </a:rPr>
              <a:t>insito nel fare ricerca</a:t>
            </a:r>
            <a:r>
              <a:rPr lang="it-IT" sz="2800" dirty="0">
                <a:solidFill>
                  <a:srgbClr val="F2F2F2"/>
                </a:solidFill>
              </a:rPr>
              <a:t>;</a:t>
            </a:r>
          </a:p>
          <a:p>
            <a:pPr marL="457200" indent="-457200">
              <a:buFont typeface="Wingdings" charset="2"/>
              <a:buChar char="§"/>
            </a:pPr>
            <a:endParaRPr lang="it-IT" sz="2800" dirty="0">
              <a:solidFill>
                <a:srgbClr val="F2F2F2"/>
              </a:solidFill>
            </a:endParaRPr>
          </a:p>
          <a:p>
            <a:pPr marL="457200" indent="-457200">
              <a:buFont typeface="Wingdings" charset="2"/>
              <a:buChar char="§"/>
            </a:pPr>
            <a:r>
              <a:rPr lang="it-IT" sz="2800" dirty="0" smtClean="0">
                <a:solidFill>
                  <a:srgbClr val="F2F2F2"/>
                </a:solidFill>
              </a:rPr>
              <a:t>dipende </a:t>
            </a:r>
            <a:r>
              <a:rPr lang="it-IT" sz="2800" dirty="0">
                <a:solidFill>
                  <a:srgbClr val="F2F2F2"/>
                </a:solidFill>
              </a:rPr>
              <a:t>dalla struttura, professionalità e </a:t>
            </a:r>
            <a:r>
              <a:rPr lang="it-IT" sz="2800" dirty="0" smtClean="0">
                <a:solidFill>
                  <a:srgbClr val="F2F2F2"/>
                </a:solidFill>
              </a:rPr>
              <a:t>comunicatività dell’organizzazione </a:t>
            </a:r>
            <a:endParaRPr lang="it-IT" sz="2800" dirty="0">
              <a:solidFill>
                <a:srgbClr val="F2F2F2"/>
              </a:solidFill>
            </a:endParaRPr>
          </a:p>
          <a:p>
            <a:endParaRPr lang="it-IT" sz="2800" dirty="0">
              <a:solidFill>
                <a:srgbClr val="F2F2F2"/>
              </a:solidFill>
            </a:endParaRPr>
          </a:p>
          <a:p>
            <a:pPr marL="457200" indent="-457200">
              <a:buFont typeface="Wingdings" charset="2"/>
              <a:buChar char="§"/>
            </a:pPr>
            <a:r>
              <a:rPr lang="it-IT" sz="2800" dirty="0">
                <a:solidFill>
                  <a:srgbClr val="F2F2F2"/>
                </a:solidFill>
              </a:rPr>
              <a:t> </a:t>
            </a:r>
            <a:r>
              <a:rPr lang="it-IT" sz="2800" b="1" dirty="0">
                <a:solidFill>
                  <a:srgbClr val="F2F2F2"/>
                </a:solidFill>
              </a:rPr>
              <a:t>senza</a:t>
            </a:r>
            <a:r>
              <a:rPr lang="it-IT" sz="2800" dirty="0">
                <a:solidFill>
                  <a:srgbClr val="F2F2F2"/>
                </a:solidFill>
              </a:rPr>
              <a:t> attività di </a:t>
            </a:r>
            <a:r>
              <a:rPr lang="it-IT" sz="2800" b="1" dirty="0">
                <a:solidFill>
                  <a:srgbClr val="F2F2F2"/>
                </a:solidFill>
              </a:rPr>
              <a:t>Valorizzazione</a:t>
            </a:r>
            <a:r>
              <a:rPr lang="it-IT" sz="2800" dirty="0">
                <a:solidFill>
                  <a:srgbClr val="F2F2F2"/>
                </a:solidFill>
              </a:rPr>
              <a:t> </a:t>
            </a:r>
            <a:r>
              <a:rPr lang="it-IT" sz="2800" dirty="0" smtClean="0">
                <a:solidFill>
                  <a:srgbClr val="F2F2F2"/>
                </a:solidFill>
              </a:rPr>
              <a:t>NON ci </a:t>
            </a:r>
            <a:r>
              <a:rPr lang="it-IT" sz="2800" dirty="0">
                <a:solidFill>
                  <a:srgbClr val="F2F2F2"/>
                </a:solidFill>
              </a:rPr>
              <a:t>sono </a:t>
            </a:r>
            <a:r>
              <a:rPr lang="it-IT" sz="2800" u="sng" dirty="0">
                <a:solidFill>
                  <a:srgbClr val="F2F2F2"/>
                </a:solidFill>
              </a:rPr>
              <a:t>riconoscimenti </a:t>
            </a:r>
            <a:r>
              <a:rPr lang="it-IT" sz="2800" dirty="0">
                <a:solidFill>
                  <a:srgbClr val="F2F2F2"/>
                </a:solidFill>
              </a:rPr>
              <a:t>	per </a:t>
            </a:r>
            <a:r>
              <a:rPr lang="it-IT" sz="2800" dirty="0" smtClean="0">
                <a:solidFill>
                  <a:srgbClr val="F2F2F2"/>
                </a:solidFill>
              </a:rPr>
              <a:t>l’organizzazione</a:t>
            </a:r>
            <a:r>
              <a:rPr lang="it-IT" sz="2800" dirty="0">
                <a:solidFill>
                  <a:srgbClr val="F2F2F2"/>
                </a:solidFill>
              </a:rPr>
              <a:t>	</a:t>
            </a:r>
            <a:r>
              <a:rPr lang="it-IT" sz="2800" b="1" dirty="0" smtClean="0">
                <a:solidFill>
                  <a:srgbClr val="F2F2F2"/>
                </a:solidFill>
              </a:rPr>
              <a:t>$ </a:t>
            </a:r>
            <a:r>
              <a:rPr lang="it-IT" sz="2800" b="1" dirty="0">
                <a:solidFill>
                  <a:srgbClr val="F2F2F2"/>
                </a:solidFill>
              </a:rPr>
              <a:t>≈ TT • </a:t>
            </a:r>
            <a:r>
              <a:rPr lang="it-IT" sz="2800" b="1" dirty="0" smtClean="0">
                <a:solidFill>
                  <a:srgbClr val="F2F2F2"/>
                </a:solidFill>
              </a:rPr>
              <a:t>V</a:t>
            </a:r>
          </a:p>
        </p:txBody>
      </p:sp>
      <p:pic>
        <p:nvPicPr>
          <p:cNvPr id="4" name="Picture 25" descr="logo"/>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291" y="5914821"/>
            <a:ext cx="897445" cy="860051"/>
          </a:xfrm>
          <a:prstGeom prst="rect">
            <a:avLst/>
          </a:prstGeom>
          <a:noFill/>
          <a:ln>
            <a:noFill/>
          </a:ln>
          <a:extLst/>
        </p:spPr>
      </p:pic>
      <p:pic>
        <p:nvPicPr>
          <p:cNvPr id="5" name="Immagine 4" descr="cervelli.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52991" y="6062100"/>
            <a:ext cx="692289" cy="692289"/>
          </a:xfrm>
          <a:prstGeom prst="rect">
            <a:avLst/>
          </a:prstGeom>
        </p:spPr>
      </p:pic>
      <p:pic>
        <p:nvPicPr>
          <p:cNvPr id="6" name="Immagine 5" descr="CNS1.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195619" y="6036808"/>
            <a:ext cx="702322" cy="702322"/>
          </a:xfrm>
          <a:prstGeom prst="rect">
            <a:avLst/>
          </a:prstGeom>
        </p:spPr>
      </p:pic>
      <p:pic>
        <p:nvPicPr>
          <p:cNvPr id="7" name="Immagine 6" descr="CNS2.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414474" y="6036600"/>
            <a:ext cx="692289" cy="692289"/>
          </a:xfrm>
          <a:prstGeom prst="rect">
            <a:avLst/>
          </a:prstGeom>
        </p:spPr>
      </p:pic>
      <p:pic>
        <p:nvPicPr>
          <p:cNvPr id="8" name="Immagine 7" descr="CNS3.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688794" y="6057083"/>
            <a:ext cx="692289" cy="692289"/>
          </a:xfrm>
          <a:prstGeom prst="rect">
            <a:avLst/>
          </a:prstGeom>
        </p:spPr>
      </p:pic>
      <p:pic>
        <p:nvPicPr>
          <p:cNvPr id="9" name="Immagine 8" descr="cns4.jp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944375" y="6057083"/>
            <a:ext cx="697306" cy="697306"/>
          </a:xfrm>
          <a:prstGeom prst="rect">
            <a:avLst/>
          </a:prstGeom>
        </p:spPr>
      </p:pic>
      <p:sp>
        <p:nvSpPr>
          <p:cNvPr id="10" name="Titolo 3"/>
          <p:cNvSpPr txBox="1">
            <a:spLocks/>
          </p:cNvSpPr>
          <p:nvPr/>
        </p:nvSpPr>
        <p:spPr>
          <a:xfrm>
            <a:off x="0" y="285728"/>
            <a:ext cx="91440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smtClean="0">
                <a:latin typeface="Arial"/>
                <a:cs typeface="Arial"/>
              </a:rPr>
              <a:t>Valorizzazione: il processo </a:t>
            </a:r>
            <a:endParaRPr lang="it-IT" dirty="0">
              <a:latin typeface="Arial"/>
              <a:cs typeface="Arial"/>
            </a:endParaRPr>
          </a:p>
        </p:txBody>
      </p:sp>
    </p:spTree>
    <p:extLst>
      <p:ext uri="{BB962C8B-B14F-4D97-AF65-F5344CB8AC3E}">
        <p14:creationId xmlns:p14="http://schemas.microsoft.com/office/powerpoint/2010/main" xmlns="" val="222594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900" decel="100000" fill="hold"/>
                                        <p:tgtEl>
                                          <p:spTgt spid="2">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1000"/>
                                        <p:tgtEl>
                                          <p:spTgt spid="2">
                                            <p:txEl>
                                              <p:pRg st="4" end="4"/>
                                            </p:txEl>
                                          </p:spTgt>
                                        </p:tgtEl>
                                      </p:cBhvr>
                                    </p:animEffect>
                                    <p:anim calcmode="lin" valueType="num">
                                      <p:cBhvr>
                                        <p:cTn id="2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000"/>
                                        <p:tgtEl>
                                          <p:spTgt spid="2">
                                            <p:txEl>
                                              <p:pRg st="6" end="6"/>
                                            </p:txEl>
                                          </p:spTgt>
                                        </p:tgtEl>
                                      </p:cBhvr>
                                    </p:animEffect>
                                    <p:anim calcmode="lin" valueType="num">
                                      <p:cBhvr>
                                        <p:cTn id="3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xEl>
                                              <p:pRg st="6" end="6"/>
                                            </p:txEl>
                                          </p:spTgt>
                                        </p:tgtEl>
                                        <p:attrNameLst>
                                          <p:attrName>ppt_y</p:attrName>
                                        </p:attrNameLst>
                                      </p:cBhvr>
                                      <p:tavLst>
                                        <p:tav tm="0">
                                          <p:val>
                                            <p:strVal val="#ppt_y-.03"/>
                                          </p:val>
                                        </p:tav>
                                        <p:tav tm="100000">
                                          <p:val>
                                            <p:strVal val="#ppt_y"/>
                                          </p:val>
                                        </p:tav>
                                      </p:tavLst>
                                    </p:anim>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fade">
                                      <p:cBhvr>
                                        <p:cTn id="38" dur="1000"/>
                                        <p:tgtEl>
                                          <p:spTgt spid="2">
                                            <p:txEl>
                                              <p:pRg st="0" end="0"/>
                                            </p:txEl>
                                          </p:spTgt>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fade">
                                      <p:cBhvr>
                                        <p:cTn id="42" dur="1000"/>
                                        <p:tgtEl>
                                          <p:spTgt spid="2">
                                            <p:txEl>
                                              <p:pRg st="2" end="2"/>
                                            </p:txEl>
                                          </p:spTgt>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animEffect transition="in" filter="fade">
                                      <p:cBhvr>
                                        <p:cTn id="46" dur="1000"/>
                                        <p:tgtEl>
                                          <p:spTgt spid="2">
                                            <p:txEl>
                                              <p:pRg st="4" end="4"/>
                                            </p:txEl>
                                          </p:spTgt>
                                        </p:tgtEl>
                                      </p:cBhvr>
                                    </p:animEffect>
                                  </p:childTnLst>
                                </p:cTn>
                              </p:par>
                            </p:childTnLst>
                          </p:cTn>
                        </p:par>
                        <p:par>
                          <p:cTn id="47" fill="hold">
                            <p:stCondLst>
                              <p:cond delay="4000"/>
                            </p:stCondLst>
                            <p:childTnLst>
                              <p:par>
                                <p:cTn id="48" presetID="10" presetClass="entr" presetSubtype="0" fill="hold" nodeType="afterEffect">
                                  <p:stCondLst>
                                    <p:cond delay="0"/>
                                  </p:stCondLst>
                                  <p:childTnLst>
                                    <p:set>
                                      <p:cBhvr>
                                        <p:cTn id="49" dur="1" fill="hold">
                                          <p:stCondLst>
                                            <p:cond delay="0"/>
                                          </p:stCondLst>
                                        </p:cTn>
                                        <p:tgtEl>
                                          <p:spTgt spid="2">
                                            <p:txEl>
                                              <p:pRg st="6" end="6"/>
                                            </p:txEl>
                                          </p:spTgt>
                                        </p:tgtEl>
                                        <p:attrNameLst>
                                          <p:attrName>style.visibility</p:attrName>
                                        </p:attrNameLst>
                                      </p:cBhvr>
                                      <p:to>
                                        <p:strVal val="visible"/>
                                      </p:to>
                                    </p:set>
                                    <p:animEffect transition="in" filter="fade">
                                      <p:cBhvr>
                                        <p:cTn id="50"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TURBINA AD ACQUA.jpg"/>
          <p:cNvPicPr>
            <a:picLocks noChangeAspect="1"/>
          </p:cNvPicPr>
          <p:nvPr/>
        </p:nvPicPr>
        <p:blipFill>
          <a:blip r:embed="rId3"/>
          <a:stretch>
            <a:fillRect/>
          </a:stretch>
        </p:blipFill>
        <p:spPr>
          <a:xfrm>
            <a:off x="1044736" y="1005161"/>
            <a:ext cx="7108255" cy="5254648"/>
          </a:xfrm>
          <a:prstGeom prst="rect">
            <a:avLst/>
          </a:prstGeom>
        </p:spPr>
      </p:pic>
      <p:sp>
        <p:nvSpPr>
          <p:cNvPr id="5" name="CasellaDiTesto 4"/>
          <p:cNvSpPr txBox="1"/>
          <p:nvPr/>
        </p:nvSpPr>
        <p:spPr>
          <a:xfrm>
            <a:off x="0" y="2077101"/>
            <a:ext cx="9144000" cy="2267287"/>
          </a:xfrm>
          <a:prstGeom prst="rect">
            <a:avLst/>
          </a:prstGeom>
          <a:solidFill>
            <a:srgbClr val="17375E"/>
          </a:solidFill>
          <a:ln>
            <a:solidFill>
              <a:srgbClr val="17375E"/>
            </a:solidFill>
          </a:ln>
        </p:spPr>
        <p:txBody>
          <a:bodyPr wrap="square" rtlCol="0">
            <a:spAutoFit/>
          </a:bodyPr>
          <a:lstStyle/>
          <a:p>
            <a:pPr marL="571500" indent="-571500">
              <a:lnSpc>
                <a:spcPct val="150000"/>
              </a:lnSpc>
              <a:buFont typeface="Wingdings" charset="2"/>
              <a:buChar char="§"/>
            </a:pPr>
            <a:r>
              <a:rPr lang="it-IT" sz="3200" dirty="0" smtClean="0">
                <a:solidFill>
                  <a:srgbClr val="F2F2F2"/>
                </a:solidFill>
                <a:latin typeface="Arial Black" pitchFamily="34" charset="0"/>
              </a:rPr>
              <a:t>ORGANIZZAZIONE INFN</a:t>
            </a:r>
          </a:p>
          <a:p>
            <a:pPr marL="571500" indent="-571500">
              <a:lnSpc>
                <a:spcPct val="150000"/>
              </a:lnSpc>
              <a:buFont typeface="Wingdings" charset="2"/>
              <a:buChar char="§"/>
            </a:pPr>
            <a:r>
              <a:rPr lang="it-IT" sz="3200" dirty="0" smtClean="0">
                <a:solidFill>
                  <a:srgbClr val="F2F2F2"/>
                </a:solidFill>
                <a:latin typeface="Arial Black" pitchFamily="34" charset="0"/>
              </a:rPr>
              <a:t>PERSONALE DEDICATO TT</a:t>
            </a:r>
          </a:p>
          <a:p>
            <a:pPr marL="571500" indent="-571500">
              <a:lnSpc>
                <a:spcPct val="150000"/>
              </a:lnSpc>
              <a:buFont typeface="Wingdings" charset="2"/>
              <a:buChar char="§"/>
            </a:pPr>
            <a:r>
              <a:rPr lang="it-IT" sz="3200" dirty="0" smtClean="0">
                <a:solidFill>
                  <a:srgbClr val="F2F2F2"/>
                </a:solidFill>
                <a:latin typeface="Arial Black" pitchFamily="34" charset="0"/>
              </a:rPr>
              <a:t>RICERCATORE</a:t>
            </a:r>
            <a:endParaRPr lang="it-IT" sz="3200" dirty="0">
              <a:solidFill>
                <a:srgbClr val="F2F2F2"/>
              </a:solidFill>
              <a:latin typeface="Arial Black" pitchFamily="34" charset="0"/>
            </a:endParaRPr>
          </a:p>
        </p:txBody>
      </p:sp>
      <p:pic>
        <p:nvPicPr>
          <p:cNvPr id="7" name="Picture 25" descr="logo"/>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47291" y="5914821"/>
            <a:ext cx="897445" cy="860051"/>
          </a:xfrm>
          <a:prstGeom prst="rect">
            <a:avLst/>
          </a:prstGeom>
          <a:noFill/>
          <a:ln>
            <a:noFill/>
          </a:ln>
          <a:extLst/>
        </p:spPr>
      </p:pic>
      <p:sp>
        <p:nvSpPr>
          <p:cNvPr id="8" name="Titolo 3"/>
          <p:cNvSpPr txBox="1">
            <a:spLocks/>
          </p:cNvSpPr>
          <p:nvPr/>
        </p:nvSpPr>
        <p:spPr>
          <a:xfrm>
            <a:off x="0" y="285728"/>
            <a:ext cx="91440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smtClean="0">
                <a:latin typeface="Arial"/>
                <a:cs typeface="Arial"/>
              </a:rPr>
              <a:t>Valorizzazione: gli attori</a:t>
            </a:r>
            <a:endParaRPr lang="it-IT" dirty="0">
              <a:latin typeface="Arial"/>
              <a:cs typeface="Arial"/>
            </a:endParaRPr>
          </a:p>
        </p:txBody>
      </p:sp>
      <p:pic>
        <p:nvPicPr>
          <p:cNvPr id="9" name="Immagine 8" descr="cervelli.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152991" y="6062100"/>
            <a:ext cx="692289" cy="692289"/>
          </a:xfrm>
          <a:prstGeom prst="rect">
            <a:avLst/>
          </a:prstGeom>
        </p:spPr>
      </p:pic>
      <p:pic>
        <p:nvPicPr>
          <p:cNvPr id="10" name="Immagine 9" descr="CNS1.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195619" y="6036808"/>
            <a:ext cx="702322" cy="702322"/>
          </a:xfrm>
          <a:prstGeom prst="rect">
            <a:avLst/>
          </a:prstGeom>
        </p:spPr>
      </p:pic>
      <p:pic>
        <p:nvPicPr>
          <p:cNvPr id="11" name="Immagine 10" descr="CNS2.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414474" y="6036600"/>
            <a:ext cx="692289" cy="692289"/>
          </a:xfrm>
          <a:prstGeom prst="rect">
            <a:avLst/>
          </a:prstGeom>
        </p:spPr>
      </p:pic>
      <p:pic>
        <p:nvPicPr>
          <p:cNvPr id="12" name="Immagine 11" descr="CNS3.jp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5688794" y="6057083"/>
            <a:ext cx="692289" cy="692289"/>
          </a:xfrm>
          <a:prstGeom prst="rect">
            <a:avLst/>
          </a:prstGeom>
        </p:spPr>
      </p:pic>
      <p:pic>
        <p:nvPicPr>
          <p:cNvPr id="13" name="Immagine 12" descr="cns4.jpg"/>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6944375" y="6057083"/>
            <a:ext cx="697306" cy="6973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Multicolore.thmx</Template>
  <TotalTime>2411</TotalTime>
  <Words>2180</Words>
  <Application>Microsoft Office PowerPoint</Application>
  <PresentationFormat>Presentazione su schermo (4:3)</PresentationFormat>
  <Paragraphs>351</Paragraphs>
  <Slides>38</Slides>
  <Notes>38</Notes>
  <HiddenSlides>0</HiddenSlides>
  <MMClips>0</MMClips>
  <ScaleCrop>false</ScaleCrop>
  <HeadingPairs>
    <vt:vector size="4" baseType="variant">
      <vt:variant>
        <vt:lpstr>Tema</vt:lpstr>
      </vt:variant>
      <vt:variant>
        <vt:i4>1</vt:i4>
      </vt:variant>
      <vt:variant>
        <vt:lpstr>Titoli diapositive</vt:lpstr>
      </vt:variant>
      <vt:variant>
        <vt:i4>38</vt:i4>
      </vt:variant>
    </vt:vector>
  </HeadingPairs>
  <TitlesOfParts>
    <vt:vector size="39" baseType="lpstr">
      <vt:lpstr>Tema di Office</vt:lpstr>
      <vt:lpstr>e  Trasferimento Tecnologico</vt:lpstr>
      <vt:lpstr>AGENDA</vt:lpstr>
      <vt:lpstr>Terza missione (3M): def. ANVUR</vt:lpstr>
      <vt:lpstr>Terza missione (3M): distinzione</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INFN e Trasferimento tecnologico</dc:title>
  <dc:creator>INFN Ist. Nazionale di Fisica Nucleare</dc:creator>
  <cp:lastModifiedBy>Pier Paolo</cp:lastModifiedBy>
  <cp:revision>61</cp:revision>
  <cp:lastPrinted>2014-04-08T07:47:37Z</cp:lastPrinted>
  <dcterms:created xsi:type="dcterms:W3CDTF">2014-04-01T09:25:19Z</dcterms:created>
  <dcterms:modified xsi:type="dcterms:W3CDTF">2014-04-09T11:01:59Z</dcterms:modified>
</cp:coreProperties>
</file>