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0" r:id="rId1"/>
  </p:sldMasterIdLst>
  <p:notesMasterIdLst>
    <p:notesMasterId r:id="rId23"/>
  </p:notesMasterIdLst>
  <p:handoutMasterIdLst>
    <p:handoutMasterId r:id="rId24"/>
  </p:handoutMasterIdLst>
  <p:sldIdLst>
    <p:sldId id="348" r:id="rId2"/>
    <p:sldId id="361" r:id="rId3"/>
    <p:sldId id="353" r:id="rId4"/>
    <p:sldId id="362" r:id="rId5"/>
    <p:sldId id="329" r:id="rId6"/>
    <p:sldId id="330" r:id="rId7"/>
    <p:sldId id="363" r:id="rId8"/>
    <p:sldId id="334" r:id="rId9"/>
    <p:sldId id="374" r:id="rId10"/>
    <p:sldId id="342" r:id="rId11"/>
    <p:sldId id="366" r:id="rId12"/>
    <p:sldId id="336" r:id="rId13"/>
    <p:sldId id="332" r:id="rId14"/>
    <p:sldId id="305" r:id="rId15"/>
    <p:sldId id="371" r:id="rId16"/>
    <p:sldId id="373" r:id="rId17"/>
    <p:sldId id="368" r:id="rId18"/>
    <p:sldId id="372" r:id="rId19"/>
    <p:sldId id="370" r:id="rId20"/>
    <p:sldId id="375" r:id="rId21"/>
    <p:sldId id="376" r:id="rId22"/>
  </p:sldIdLst>
  <p:sldSz cx="9144000" cy="6858000" type="screen4x3"/>
  <p:notesSz cx="7099300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15FF"/>
    <a:srgbClr val="6076B4"/>
    <a:srgbClr val="FF6DEA"/>
    <a:srgbClr val="F2D6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Stile chiaro 1 - Color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Stile medio 3 - Color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660B408-B3CF-4A94-85FC-2B1E0A45F4A2}" styleName="Stile scuro 2 - Colore 1/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Stile medio 1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8034E78-7F5D-4C2E-B375-FC64B27BC917}" styleName="Stile 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65" autoAdjust="0"/>
    <p:restoredTop sz="93333" autoAdjust="0"/>
  </p:normalViewPr>
  <p:slideViewPr>
    <p:cSldViewPr>
      <p:cViewPr>
        <p:scale>
          <a:sx n="75" d="100"/>
          <a:sy n="75" d="100"/>
        </p:scale>
        <p:origin x="-100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10023-DB85-D845-96A9-4E97259A1BDB}" type="datetimeFigureOut">
              <a:rPr lang="en-US" smtClean="0"/>
              <a:t>4/9/2014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0A4A4-C57C-084E-94E6-AAD07C5D74C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573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CF70A6C4-F5D9-4205-9775-75873C452795}" type="datetimeFigureOut">
              <a:rPr lang="it-IT" smtClean="0"/>
              <a:t>09/04/2014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7AEF3DD1-F262-4CB0-A9D9-1957174B84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37763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F3DD1-F262-4CB0-A9D9-1957174B8402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8873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F3DD1-F262-4CB0-A9D9-1957174B8402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8375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 smtClean="0"/>
              <a:t>The </a:t>
            </a:r>
            <a:r>
              <a:rPr lang="it-IT" sz="1200" dirty="0" err="1" smtClean="0"/>
              <a:t>observed</a:t>
            </a:r>
            <a:r>
              <a:rPr lang="it-IT" sz="1200" dirty="0" smtClean="0"/>
              <a:t> </a:t>
            </a:r>
            <a:r>
              <a:rPr lang="it-IT" sz="1200" dirty="0" err="1" smtClean="0"/>
              <a:t>enhancement</a:t>
            </a:r>
            <a:r>
              <a:rPr lang="it-IT" sz="1200" dirty="0" smtClean="0"/>
              <a:t> for the </a:t>
            </a:r>
            <a:r>
              <a:rPr lang="it-IT" sz="1200" dirty="0" err="1" smtClean="0"/>
              <a:t>baryon</a:t>
            </a:r>
            <a:r>
              <a:rPr lang="it-IT" sz="1200" dirty="0" smtClean="0"/>
              <a:t> over </a:t>
            </a:r>
            <a:r>
              <a:rPr lang="it-IT" sz="1200" dirty="0" err="1" smtClean="0"/>
              <a:t>meson</a:t>
            </a:r>
            <a:r>
              <a:rPr lang="it-IT" sz="1200" dirty="0" smtClean="0"/>
              <a:t> ratio in the strange </a:t>
            </a:r>
            <a:r>
              <a:rPr lang="it-IT" sz="1200" dirty="0" err="1" smtClean="0"/>
              <a:t>sector</a:t>
            </a:r>
            <a:r>
              <a:rPr lang="it-IT" sz="1200" dirty="0" smtClean="0"/>
              <a:t> </a:t>
            </a:r>
            <a:r>
              <a:rPr lang="it-IT" sz="1200" dirty="0" err="1" smtClean="0"/>
              <a:t>at</a:t>
            </a:r>
            <a:r>
              <a:rPr lang="it-IT" sz="1200" dirty="0" smtClean="0"/>
              <a:t> RHIC and LHC </a:t>
            </a:r>
            <a:r>
              <a:rPr lang="it-IT" sz="1200" dirty="0" err="1" smtClean="0"/>
              <a:t>suggests</a:t>
            </a:r>
            <a:r>
              <a:rPr lang="it-IT" sz="1200" dirty="0" smtClean="0"/>
              <a:t> </a:t>
            </a:r>
            <a:r>
              <a:rPr lang="it-IT" sz="1200" dirty="0" err="1" smtClean="0"/>
              <a:t>hadron</a:t>
            </a:r>
            <a:r>
              <a:rPr lang="it-IT" sz="1200" dirty="0" smtClean="0"/>
              <a:t> production via «</a:t>
            </a:r>
            <a:r>
              <a:rPr lang="it-IT" sz="1200" b="1" dirty="0" err="1" smtClean="0"/>
              <a:t>coalescence</a:t>
            </a:r>
            <a:r>
              <a:rPr lang="it-IT" sz="1200" dirty="0" smtClean="0"/>
              <a:t>».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F3DD1-F262-4CB0-A9D9-1957174B8402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9509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Select single </a:t>
            </a:r>
            <a:r>
              <a:rPr lang="it-IT" dirty="0" err="1" smtClean="0"/>
              <a:t>tracks</a:t>
            </a:r>
            <a:r>
              <a:rPr lang="it-IT" dirty="0" smtClean="0"/>
              <a:t>, </a:t>
            </a:r>
            <a:r>
              <a:rPr lang="it-IT" dirty="0" err="1" smtClean="0"/>
              <a:t>pairs</a:t>
            </a:r>
            <a:r>
              <a:rPr lang="it-IT" dirty="0" smtClean="0"/>
              <a:t> of </a:t>
            </a:r>
            <a:r>
              <a:rPr lang="it-IT" dirty="0" err="1" smtClean="0"/>
              <a:t>track</a:t>
            </a:r>
            <a:r>
              <a:rPr lang="it-IT" dirty="0" smtClean="0"/>
              <a:t> and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triplets</a:t>
            </a:r>
            <a:r>
              <a:rPr lang="it-IT" baseline="0" dirty="0" smtClean="0"/>
              <a:t> (</a:t>
            </a:r>
            <a:r>
              <a:rPr lang="en-US" sz="1200" baseline="0" dirty="0" err="1" smtClean="0">
                <a:latin typeface="Symbol" charset="2"/>
                <a:ea typeface="Cambria Math"/>
              </a:rPr>
              <a:t>Λ</a:t>
            </a:r>
            <a:r>
              <a:rPr lang="en-US" sz="1200" baseline="-25000" dirty="0" err="1" smtClean="0">
                <a:latin typeface="Symbol" charset="2"/>
                <a:ea typeface="Cambria Math"/>
              </a:rPr>
              <a:t>c</a:t>
            </a:r>
            <a:r>
              <a:rPr lang="en-US" sz="1200" baseline="30000" dirty="0" smtClean="0">
                <a:latin typeface="Symbol" charset="2"/>
                <a:ea typeface="Cambria Math"/>
              </a:rPr>
              <a:t>+</a:t>
            </a:r>
            <a:r>
              <a:rPr lang="en-US" sz="1200" baseline="0" dirty="0" smtClean="0">
                <a:latin typeface="Symbol" charset="2"/>
                <a:ea typeface="Cambria Math"/>
              </a:rPr>
              <a:t> candidates)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F3DD1-F262-4CB0-A9D9-1957174B8402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2201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it-IT" sz="1200" b="0" dirty="0" smtClean="0"/>
                  <a:t>The </a:t>
                </a:r>
                <a:r>
                  <a:rPr lang="it-IT" sz="1200" b="0" dirty="0" err="1"/>
                  <a:t>fit</a:t>
                </a:r>
                <a:r>
                  <a:rPr lang="it-IT" sz="1200" b="0" dirty="0"/>
                  <a:t> </a:t>
                </a:r>
                <a:r>
                  <a:rPr lang="it-IT" sz="1200" b="0" dirty="0" err="1"/>
                  <a:t>function</a:t>
                </a:r>
                <a:r>
                  <a:rPr lang="it-IT" sz="1200" b="0" dirty="0"/>
                  <a:t> </a:t>
                </a:r>
                <a:r>
                  <a:rPr lang="it-IT" sz="1200" b="0" dirty="0" err="1"/>
                  <a:t>used</a:t>
                </a:r>
                <a:r>
                  <a:rPr lang="it-IT" sz="1200" b="0" dirty="0"/>
                  <a:t> to </a:t>
                </a:r>
                <a:r>
                  <a:rPr lang="it-IT" sz="1200" b="0" dirty="0" err="1"/>
                  <a:t>reproduce</a:t>
                </a:r>
                <a:r>
                  <a:rPr lang="it-IT" sz="1200" b="0" dirty="0"/>
                  <a:t> the </a:t>
                </a:r>
                <a:r>
                  <a:rPr lang="it-IT" sz="1200" b="0" dirty="0" err="1"/>
                  <a:t>invariant</a:t>
                </a:r>
                <a:r>
                  <a:rPr lang="it-IT" sz="1200" b="0" dirty="0"/>
                  <a:t> mass </a:t>
                </a:r>
                <a:r>
                  <a:rPr lang="it-IT" sz="1200" b="0" dirty="0" err="1"/>
                  <a:t>distributions</a:t>
                </a:r>
                <a:r>
                  <a:rPr lang="it-IT" sz="1200" b="0" dirty="0"/>
                  <a:t> </a:t>
                </a:r>
                <a:r>
                  <a:rPr lang="it-IT" sz="1200" b="0" dirty="0" err="1"/>
                  <a:t>is</a:t>
                </a:r>
                <a:r>
                  <a:rPr lang="it-IT" sz="1200" b="0" dirty="0"/>
                  <a:t> the sum of a </a:t>
                </a:r>
                <a:r>
                  <a:rPr lang="it-IT" sz="1200" b="0" dirty="0" err="1"/>
                  <a:t>Gaussian</a:t>
                </a:r>
                <a:r>
                  <a:rPr lang="it-IT" sz="1200" b="0" dirty="0"/>
                  <a:t> for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b="0" i="1">
                            <a:latin typeface="Cambria Math"/>
                          </a:rPr>
                        </m:ctrlPr>
                      </m:sSubSupPr>
                      <m:e>
                        <m:r>
                          <a:rPr lang="it-IT" sz="1200" b="0">
                            <a:latin typeface="Cambria Math"/>
                          </a:rPr>
                          <m:t> </m:t>
                        </m:r>
                        <m:r>
                          <a:rPr lang="el-GR" sz="1200" b="0" i="1">
                            <a:latin typeface="Cambria Math"/>
                          </a:rPr>
                          <m:t>𝛬</m:t>
                        </m:r>
                      </m:e>
                      <m:sub>
                        <m:r>
                          <a:rPr lang="it-IT" sz="1200" b="0" i="1">
                            <a:latin typeface="Cambria Math"/>
                          </a:rPr>
                          <m:t>𝑐</m:t>
                        </m:r>
                      </m:sub>
                      <m:sup>
                        <m:r>
                          <a:rPr lang="it-IT" sz="1200" b="0">
                            <a:latin typeface="Cambria Math"/>
                          </a:rPr>
                          <m:t>+</m:t>
                        </m:r>
                      </m:sup>
                    </m:sSubSup>
                    <m:r>
                      <a:rPr lang="it-IT" sz="1200" b="0" i="1">
                        <a:latin typeface="Cambria Math"/>
                      </a:rPr>
                      <m:t> </m:t>
                    </m:r>
                  </m:oMath>
                </a14:m>
                <a:r>
                  <a:rPr lang="it-IT" sz="1200" b="0" dirty="0" err="1"/>
                  <a:t>peak</a:t>
                </a:r>
                <a:r>
                  <a:rPr lang="it-IT" sz="1200" b="0" dirty="0"/>
                  <a:t> and an </a:t>
                </a:r>
                <a:r>
                  <a:rPr lang="it-IT" sz="1200" b="0" dirty="0" err="1"/>
                  <a:t>exponential</a:t>
                </a:r>
                <a:r>
                  <a:rPr lang="it-IT" sz="1200" b="0" dirty="0"/>
                  <a:t> </a:t>
                </a:r>
                <a:r>
                  <a:rPr lang="it-IT" sz="1200" b="0" dirty="0" err="1"/>
                  <a:t>function</a:t>
                </a:r>
                <a:r>
                  <a:rPr lang="it-IT" sz="1200" b="0" dirty="0"/>
                  <a:t> for the background.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it-IT" sz="1200" b="0" dirty="0" smtClean="0"/>
                  <a:t>The </a:t>
                </a:r>
                <a:r>
                  <a:rPr lang="it-IT" sz="1200" b="0" dirty="0" err="1"/>
                  <a:t>fit</a:t>
                </a:r>
                <a:r>
                  <a:rPr lang="it-IT" sz="1200" b="0" dirty="0"/>
                  <a:t> </a:t>
                </a:r>
                <a:r>
                  <a:rPr lang="it-IT" sz="1200" b="0" dirty="0" err="1"/>
                  <a:t>function</a:t>
                </a:r>
                <a:r>
                  <a:rPr lang="it-IT" sz="1200" b="0" dirty="0"/>
                  <a:t> </a:t>
                </a:r>
                <a:r>
                  <a:rPr lang="it-IT" sz="1200" b="0" dirty="0" err="1"/>
                  <a:t>used</a:t>
                </a:r>
                <a:r>
                  <a:rPr lang="it-IT" sz="1200" b="0" dirty="0"/>
                  <a:t> to </a:t>
                </a:r>
                <a:r>
                  <a:rPr lang="it-IT" sz="1200" b="0" dirty="0" err="1"/>
                  <a:t>reproduce</a:t>
                </a:r>
                <a:r>
                  <a:rPr lang="it-IT" sz="1200" b="0" dirty="0"/>
                  <a:t> the </a:t>
                </a:r>
                <a:r>
                  <a:rPr lang="it-IT" sz="1200" b="0" dirty="0" err="1"/>
                  <a:t>invariant</a:t>
                </a:r>
                <a:r>
                  <a:rPr lang="it-IT" sz="1200" b="0" dirty="0"/>
                  <a:t> mass </a:t>
                </a:r>
                <a:r>
                  <a:rPr lang="it-IT" sz="1200" b="0" dirty="0" err="1"/>
                  <a:t>distributions</a:t>
                </a:r>
                <a:r>
                  <a:rPr lang="it-IT" sz="1200" b="0" dirty="0"/>
                  <a:t> </a:t>
                </a:r>
                <a:r>
                  <a:rPr lang="it-IT" sz="1200" b="0" dirty="0" err="1"/>
                  <a:t>is</a:t>
                </a:r>
                <a:r>
                  <a:rPr lang="it-IT" sz="1200" b="0" dirty="0"/>
                  <a:t> the sum of a </a:t>
                </a:r>
                <a:r>
                  <a:rPr lang="it-IT" sz="1200" b="0" dirty="0" err="1"/>
                  <a:t>Gaussian</a:t>
                </a:r>
                <a:r>
                  <a:rPr lang="it-IT" sz="1200" b="0" dirty="0"/>
                  <a:t> for the </a:t>
                </a:r>
                <a:r>
                  <a:rPr lang="en-US" sz="1200" b="0" i="0">
                    <a:latin typeface="Cambria Math"/>
                  </a:rPr>
                  <a:t>〖</a:t>
                </a:r>
                <a:r>
                  <a:rPr lang="it-IT" sz="1200" b="0" i="0">
                    <a:latin typeface="Cambria Math"/>
                  </a:rPr>
                  <a:t> </a:t>
                </a:r>
                <a:r>
                  <a:rPr lang="el-GR" sz="1200" b="0" i="0">
                    <a:latin typeface="Cambria Math"/>
                  </a:rPr>
                  <a:t>𝛬</a:t>
                </a:r>
                <a:r>
                  <a:rPr lang="en-US" sz="1200" b="0" i="0">
                    <a:latin typeface="Cambria Math"/>
                  </a:rPr>
                  <a:t>〗_</a:t>
                </a:r>
                <a:r>
                  <a:rPr lang="it-IT" sz="1200" b="0" i="0">
                    <a:latin typeface="Cambria Math"/>
                  </a:rPr>
                  <a:t>𝑐^+  </a:t>
                </a:r>
                <a:r>
                  <a:rPr lang="it-IT" sz="1200" b="0" dirty="0" err="1"/>
                  <a:t>peak</a:t>
                </a:r>
                <a:r>
                  <a:rPr lang="it-IT" sz="1200" b="0" dirty="0"/>
                  <a:t> and an </a:t>
                </a:r>
                <a:r>
                  <a:rPr lang="it-IT" sz="1200" b="0" dirty="0" err="1"/>
                  <a:t>exponential</a:t>
                </a:r>
                <a:r>
                  <a:rPr lang="it-IT" sz="1200" b="0" dirty="0"/>
                  <a:t> </a:t>
                </a:r>
                <a:r>
                  <a:rPr lang="it-IT" sz="1200" b="0" dirty="0" err="1"/>
                  <a:t>function</a:t>
                </a:r>
                <a:r>
                  <a:rPr lang="it-IT" sz="1200" b="0" dirty="0"/>
                  <a:t> for the background. 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F3DD1-F262-4CB0-A9D9-1957174B8402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1120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381">
              <a:defRPr/>
            </a:pPr>
            <a:r>
              <a:rPr lang="en-GB" dirty="0">
                <a:latin typeface="Arial"/>
                <a:cs typeface="Arial"/>
              </a:rPr>
              <a:t>7.5MeV/c</a:t>
            </a:r>
            <a:r>
              <a:rPr lang="en-GB" baseline="30000" dirty="0">
                <a:latin typeface="Arial"/>
                <a:cs typeface="Arial"/>
              </a:rPr>
              <a:t>2</a:t>
            </a:r>
            <a:r>
              <a:rPr lang="en-GB" dirty="0">
                <a:latin typeface="Arial"/>
                <a:cs typeface="Arial"/>
              </a:rPr>
              <a:t> ~2sigma, at least at low </a:t>
            </a:r>
            <a:r>
              <a:rPr lang="en-GB" dirty="0" err="1">
                <a:latin typeface="Arial"/>
                <a:cs typeface="Arial"/>
              </a:rPr>
              <a:t>p</a:t>
            </a:r>
            <a:r>
              <a:rPr lang="en-GB" baseline="-25000" dirty="0" err="1">
                <a:latin typeface="Arial"/>
                <a:cs typeface="Arial"/>
              </a:rPr>
              <a:t>T</a:t>
            </a:r>
            <a:r>
              <a:rPr lang="en-GB" dirty="0">
                <a:latin typeface="Arial"/>
                <a:cs typeface="Arial"/>
              </a:rPr>
              <a:t>(V0)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540D0-B8D8-47D4-8105-FF38C3276FAF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1693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381">
              <a:defRPr/>
            </a:pPr>
            <a:r>
              <a:rPr lang="en-GB" dirty="0">
                <a:latin typeface="Arial"/>
                <a:cs typeface="Arial"/>
              </a:rPr>
              <a:t>7.5MeV/c</a:t>
            </a:r>
            <a:r>
              <a:rPr lang="en-GB" baseline="30000" dirty="0">
                <a:latin typeface="Arial"/>
                <a:cs typeface="Arial"/>
              </a:rPr>
              <a:t>2</a:t>
            </a:r>
            <a:r>
              <a:rPr lang="en-GB" dirty="0">
                <a:latin typeface="Arial"/>
                <a:cs typeface="Arial"/>
              </a:rPr>
              <a:t> ~2sigma, at least at low </a:t>
            </a:r>
            <a:r>
              <a:rPr lang="en-GB" dirty="0" err="1">
                <a:latin typeface="Arial"/>
                <a:cs typeface="Arial"/>
              </a:rPr>
              <a:t>p</a:t>
            </a:r>
            <a:r>
              <a:rPr lang="en-GB" baseline="-25000" dirty="0" err="1">
                <a:latin typeface="Arial"/>
                <a:cs typeface="Arial"/>
              </a:rPr>
              <a:t>T</a:t>
            </a:r>
            <a:r>
              <a:rPr lang="en-GB" dirty="0">
                <a:latin typeface="Arial"/>
                <a:cs typeface="Arial"/>
              </a:rPr>
              <a:t>(V0)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540D0-B8D8-47D4-8105-FF38C3276FAF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1693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540D0-B8D8-47D4-8105-FF38C3276FAF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9472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E. Meninno   4/4/14</a:t>
            </a:r>
            <a:endParaRPr lang="it-I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F4785C-78E2-4CC7-9F46-619B0848D102}" type="slidenum">
              <a:rPr lang="it-IT" smtClean="0"/>
              <a:t>‹N›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IFAE 2014 - Incontri Di Fisica Delle Alte Energie</a:t>
            </a:r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E. Meninno   4/4/14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IFAE 2014 - Incontri Di Fisica Delle Alte Energie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785C-78E2-4CC7-9F46-619B0848D10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E. Meninno   4/4/14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IFAE 2014 - Incontri Di Fisica Delle Alte Energie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785C-78E2-4CC7-9F46-619B0848D10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E. Meninno   4/4/14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IFAE 2014 - Incontri Di Fisica Delle Alte Energie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785C-78E2-4CC7-9F46-619B0848D10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E. Meninno   4/4/14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IFAE 2014 - Incontri Di Fisica Delle Alte Energie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785C-78E2-4CC7-9F46-619B0848D102}" type="slidenum">
              <a:rPr lang="it-IT" smtClean="0"/>
              <a:t>‹N›</a:t>
            </a:fld>
            <a:endParaRPr lang="it-IT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E. Meninno   4/4/14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IFAE 2014 - Incontri Di Fisica Delle Alte Energie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785C-78E2-4CC7-9F46-619B0848D102}" type="slidenum">
              <a:rPr lang="it-IT" smtClean="0"/>
              <a:t>‹N›</a:t>
            </a:fld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E. Meninno   4/4/14</a:t>
            </a:r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IFAE 2014 - Incontri Di Fisica Delle Alte Energie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785C-78E2-4CC7-9F46-619B0848D102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E. Meninno   4/4/14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IFAE 2014 - Incontri Di Fisica Delle Alte Energie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785C-78E2-4CC7-9F46-619B0848D10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E. Meninno   4/4/14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IFAE 2014 - Incontri Di Fisica Delle Alte Energie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785C-78E2-4CC7-9F46-619B0848D10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E. Meninno   4/4/14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IFAE 2014 - Incontri Di Fisica Delle Alte Energie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785C-78E2-4CC7-9F46-619B0848D10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E. Meninno   4/4/14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IFAE 2014 - Incontri Di Fisica Delle Alte Energie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785C-78E2-4CC7-9F46-619B0848D10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24129" y="6356350"/>
            <a:ext cx="27251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it-IT" smtClean="0"/>
              <a:t>E. Meninno   4/4/14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3768819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it-IT" smtClean="0"/>
              <a:t>IFAE 2014 - Incontri Di Fisica Delle Alte Energie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DF4785C-78E2-4CC7-9F46-619B0848D102}" type="slidenum">
              <a:rPr lang="it-IT" smtClean="0"/>
              <a:t>‹N›</a:t>
            </a:fld>
            <a:endParaRPr lang="it-IT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11" Type="http://schemas.openxmlformats.org/officeDocument/2006/relationships/image" Target="../media/image40.png"/><Relationship Id="rId5" Type="http://schemas.openxmlformats.org/officeDocument/2006/relationships/image" Target="../media/image20.emf"/><Relationship Id="rId10" Type="http://schemas.openxmlformats.org/officeDocument/2006/relationships/image" Target="../media/image39.png"/><Relationship Id="rId4" Type="http://schemas.openxmlformats.org/officeDocument/2006/relationships/image" Target="../media/image19.emf"/><Relationship Id="rId9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0.png"/><Relationship Id="rId4" Type="http://schemas.openxmlformats.org/officeDocument/2006/relationships/image" Target="../media/image7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iff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4.gi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/>
              <p:cNvSpPr>
                <a:spLocks noGrp="1"/>
              </p:cNvSpPr>
              <p:nvPr>
                <p:ph type="title"/>
              </p:nvPr>
            </p:nvSpPr>
            <p:spPr>
              <a:xfrm>
                <a:off x="722313" y="1124744"/>
                <a:ext cx="7772400" cy="1712987"/>
              </a:xfrm>
            </p:spPr>
            <p:txBody>
              <a:bodyPr>
                <a:normAutofit/>
              </a:bodyPr>
              <a:lstStyle/>
              <a:p>
                <a:r>
                  <a:rPr lang="en-US" sz="4900" dirty="0" smtClean="0">
                    <a:solidFill>
                      <a:srgbClr val="002060"/>
                    </a:solidFill>
                    <a:latin typeface="Symbol" charset="2"/>
                    <a:cs typeface="Symbol" charset="2"/>
                    <a:sym typeface="Wingdings"/>
                  </a:rPr>
                  <a:t>L</a:t>
                </a:r>
                <a:r>
                  <a:rPr lang="en-US" sz="4900" baseline="-25000" dirty="0" err="1" smtClean="0">
                    <a:solidFill>
                      <a:srgbClr val="002060"/>
                    </a:solidFill>
                    <a:sym typeface="Wingdings"/>
                  </a:rPr>
                  <a:t>c</a:t>
                </a:r>
                <a:r>
                  <a:rPr lang="en-US" sz="4900" dirty="0" smtClean="0">
                    <a:solidFill>
                      <a:srgbClr val="002060"/>
                    </a:solidFill>
                    <a:sym typeface="Wingdings"/>
                  </a:rPr>
                  <a:t> analysis </a:t>
                </a:r>
                <a:r>
                  <a:rPr lang="en-US" sz="4900" dirty="0">
                    <a:solidFill>
                      <a:srgbClr val="002060"/>
                    </a:solidFill>
                    <a:sym typeface="Wingdings"/>
                  </a:rPr>
                  <a:t>in</a:t>
                </a:r>
                <a:r>
                  <a:rPr lang="en-US" sz="4900" dirty="0">
                    <a:solidFill>
                      <a:srgbClr val="002060"/>
                    </a:solidFill>
                  </a:rPr>
                  <a:t> pp collisions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90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it-IT" sz="4900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𝑠</m:t>
                        </m:r>
                      </m:e>
                    </m:rad>
                  </m:oMath>
                </a14:m>
                <a:r>
                  <a:rPr lang="en-US" sz="4900" dirty="0" smtClean="0">
                    <a:solidFill>
                      <a:srgbClr val="002060"/>
                    </a:solidFill>
                  </a:rPr>
                  <a:t> = 7 </a:t>
                </a:r>
                <a:r>
                  <a:rPr lang="en-US" sz="4900" dirty="0" err="1" smtClean="0">
                    <a:solidFill>
                      <a:srgbClr val="002060"/>
                    </a:solidFill>
                  </a:rPr>
                  <a:t>TeV</a:t>
                </a:r>
                <a:r>
                  <a:rPr lang="en-US" sz="4900" dirty="0" smtClean="0">
                    <a:solidFill>
                      <a:srgbClr val="002060"/>
                    </a:solidFill>
                  </a:rPr>
                  <a:t> </a:t>
                </a:r>
                <a:r>
                  <a:rPr lang="en-US" sz="4900" dirty="0">
                    <a:solidFill>
                      <a:srgbClr val="002060"/>
                    </a:solidFill>
                  </a:rPr>
                  <a:t>with ALICE </a:t>
                </a:r>
                <a:r>
                  <a:rPr lang="it-IT" sz="4900" dirty="0">
                    <a:solidFill>
                      <a:srgbClr val="002060"/>
                    </a:solidFill>
                  </a:rPr>
                  <a:t> </a:t>
                </a:r>
                <a:endParaRPr lang="it-IT" dirty="0"/>
              </a:p>
            </p:txBody>
          </p:sp>
        </mc:Choice>
        <mc:Fallback xmlns="">
          <p:sp>
            <p:nvSpPr>
              <p:cNvPr id="2" name="Tito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22313" y="1124744"/>
                <a:ext cx="7772400" cy="1712987"/>
              </a:xfrm>
              <a:blipFill rotWithShape="1">
                <a:blip r:embed="rId2"/>
                <a:stretch>
                  <a:fillRect l="-2510" t="-4270" r="-4471" b="-238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ottotitolo 2"/>
          <p:cNvSpPr>
            <a:spLocks noGrp="1"/>
          </p:cNvSpPr>
          <p:nvPr>
            <p:ph type="body" idx="1"/>
          </p:nvPr>
        </p:nvSpPr>
        <p:spPr>
          <a:xfrm>
            <a:off x="722313" y="4817393"/>
            <a:ext cx="7772400" cy="1131887"/>
          </a:xfrm>
        </p:spPr>
        <p:txBody>
          <a:bodyPr>
            <a:normAutofit/>
          </a:bodyPr>
          <a:lstStyle/>
          <a:p>
            <a:r>
              <a:rPr lang="it-IT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IFAE-Incontri di Fisica delle Alte Energie </a:t>
            </a:r>
          </a:p>
          <a:p>
            <a:r>
              <a:rPr lang="it-IT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Laboratori Nazionali del Gran Sasso –Gran Sasso Science </a:t>
            </a:r>
            <a:r>
              <a:rPr lang="it-IT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Institute</a:t>
            </a:r>
            <a:endParaRPr lang="it-IT" b="1" i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it-IT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  9-11 April  2014</a:t>
            </a:r>
          </a:p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899592" y="2852936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chemeClr val="tx2"/>
                </a:solidFill>
              </a:rPr>
              <a:t>Elisa </a:t>
            </a:r>
            <a:r>
              <a:rPr lang="it-IT" sz="2000" dirty="0" err="1" smtClean="0">
                <a:solidFill>
                  <a:schemeClr val="tx2"/>
                </a:solidFill>
              </a:rPr>
              <a:t>Meninno</a:t>
            </a:r>
            <a:endParaRPr lang="it-IT" sz="2000" dirty="0" smtClean="0">
              <a:solidFill>
                <a:schemeClr val="tx2"/>
              </a:solidFill>
            </a:endParaRPr>
          </a:p>
          <a:p>
            <a:pPr algn="ctr"/>
            <a:r>
              <a:rPr lang="it-IT" sz="2000" dirty="0" smtClean="0">
                <a:solidFill>
                  <a:schemeClr val="tx2"/>
                </a:solidFill>
              </a:rPr>
              <a:t>INFN and </a:t>
            </a:r>
            <a:r>
              <a:rPr lang="it-IT" sz="2000" dirty="0" err="1" smtClean="0">
                <a:solidFill>
                  <a:schemeClr val="tx2"/>
                </a:solidFill>
              </a:rPr>
              <a:t>University</a:t>
            </a:r>
            <a:r>
              <a:rPr lang="it-IT" sz="2000" dirty="0" smtClean="0">
                <a:solidFill>
                  <a:schemeClr val="tx2"/>
                </a:solidFill>
              </a:rPr>
              <a:t> of Salerno, </a:t>
            </a:r>
            <a:r>
              <a:rPr lang="it-IT" sz="2000" dirty="0" err="1" smtClean="0">
                <a:solidFill>
                  <a:schemeClr val="tx2"/>
                </a:solidFill>
              </a:rPr>
              <a:t>Italy</a:t>
            </a:r>
            <a:endParaRPr lang="it-IT" sz="2000" dirty="0">
              <a:solidFill>
                <a:schemeClr val="tx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E. Meninno   4/4/14</a:t>
            </a:r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59165" y="6376243"/>
            <a:ext cx="3768819" cy="365125"/>
          </a:xfrm>
        </p:spPr>
        <p:txBody>
          <a:bodyPr/>
          <a:lstStyle/>
          <a:p>
            <a:r>
              <a:rPr lang="it-IT" smtClean="0"/>
              <a:t>IFAE 2014 - Incontri Di Fisica Delle Alte Energie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785C-78E2-4CC7-9F46-619B0848D102}" type="slidenum">
              <a:rPr lang="it-IT" smtClean="0"/>
              <a:t>1</a:t>
            </a:fld>
            <a:endParaRPr lang="it-IT"/>
          </a:p>
        </p:txBody>
      </p:sp>
      <p:grpSp>
        <p:nvGrpSpPr>
          <p:cNvPr id="11" name="Gruppo 10"/>
          <p:cNvGrpSpPr/>
          <p:nvPr/>
        </p:nvGrpSpPr>
        <p:grpSpPr>
          <a:xfrm>
            <a:off x="3059832" y="3659594"/>
            <a:ext cx="3024397" cy="1090921"/>
            <a:chOff x="3108645" y="3659594"/>
            <a:chExt cx="3024397" cy="1090921"/>
          </a:xfrm>
        </p:grpSpPr>
        <p:pic>
          <p:nvPicPr>
            <p:cNvPr id="6" name="Picture 5" descr="logo decorniciat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08645" y="3659594"/>
              <a:ext cx="1175323" cy="10909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 descr="http://www.infn.it/logo/weblogo1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3730527"/>
              <a:ext cx="1489034" cy="949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asellaDiTesto 9"/>
            <p:cNvSpPr txBox="1"/>
            <p:nvPr/>
          </p:nvSpPr>
          <p:spPr>
            <a:xfrm>
              <a:off x="4283968" y="3763905"/>
              <a:ext cx="360040" cy="418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26937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1"/>
              <p:cNvSpPr/>
              <p:nvPr/>
            </p:nvSpPr>
            <p:spPr>
              <a:xfrm>
                <a:off x="1468183" y="-23809"/>
                <a:ext cx="652157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it-IT" sz="3600" b="1">
                            <a:solidFill>
                              <a:schemeClr val="tx2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l-GR" sz="3600" b="1">
                            <a:solidFill>
                              <a:schemeClr val="tx2"/>
                            </a:solidFill>
                            <a:latin typeface="Cambria Math"/>
                          </a:rPr>
                          <m:t>𝚲</m:t>
                        </m:r>
                      </m:e>
                      <m:sub>
                        <m:r>
                          <a:rPr lang="it-IT" sz="3600" b="1">
                            <a:solidFill>
                              <a:schemeClr val="tx2"/>
                            </a:solidFill>
                            <a:latin typeface="Cambria Math"/>
                          </a:rPr>
                          <m:t>𝐜</m:t>
                        </m:r>
                      </m:sub>
                      <m:sup>
                        <m:r>
                          <a:rPr lang="it-IT" sz="3600" b="1">
                            <a:solidFill>
                              <a:schemeClr val="tx2"/>
                            </a:solidFill>
                            <a:latin typeface="Cambria Math"/>
                          </a:rPr>
                          <m:t>+</m:t>
                        </m:r>
                      </m:sup>
                    </m:sSubSup>
                    <m:r>
                      <a:rPr lang="it-IT" sz="3600" b="1" i="1">
                        <a:solidFill>
                          <a:schemeClr val="tx2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3600" b="1" dirty="0">
                    <a:solidFill>
                      <a:schemeClr val="tx2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en-US" sz="3600" b="1" dirty="0">
                    <a:solidFill>
                      <a:schemeClr val="tx2"/>
                    </a:solidFill>
                  </a:rPr>
                  <a:t> K</a:t>
                </a:r>
                <a:r>
                  <a:rPr lang="en-US" sz="3600" b="1" baseline="30000" dirty="0">
                    <a:solidFill>
                      <a:schemeClr val="tx2"/>
                    </a:solidFill>
                  </a:rPr>
                  <a:t>0</a:t>
                </a:r>
                <a:r>
                  <a:rPr lang="en-US" sz="3600" b="1" baseline="-25000" dirty="0">
                    <a:solidFill>
                      <a:schemeClr val="tx2"/>
                    </a:solidFill>
                  </a:rPr>
                  <a:t>S</a:t>
                </a:r>
                <a:r>
                  <a:rPr lang="en-US" sz="3600" b="1" dirty="0">
                    <a:solidFill>
                      <a:schemeClr val="tx2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sz="3600" b="1" dirty="0" smtClean="0">
                    <a:solidFill>
                      <a:schemeClr val="tx2"/>
                    </a:solidFill>
                    <a:sym typeface="Wingdings" panose="05000000000000000000" pitchFamily="2" charset="2"/>
                  </a:rPr>
                  <a:t>p: signal extraction</a:t>
                </a:r>
                <a:endParaRPr lang="it-IT" sz="3600" b="1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" name="Rettango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8183" y="-23809"/>
                <a:ext cx="6521575" cy="646331"/>
              </a:xfrm>
              <a:prstGeom prst="rect">
                <a:avLst/>
              </a:prstGeom>
              <a:blipFill rotWithShape="1">
                <a:blip r:embed="rId2"/>
                <a:stretch>
                  <a:fillRect t="-16038" b="-3584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/>
              <p:cNvSpPr txBox="1"/>
              <p:nvPr/>
            </p:nvSpPr>
            <p:spPr>
              <a:xfrm>
                <a:off x="395536" y="5853943"/>
                <a:ext cx="44725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smtClean="0">
                    <a:solidFill>
                      <a:schemeClr val="tx1"/>
                    </a:solidFill>
                  </a:rPr>
                  <a:t>Clear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/>
                          </a:rPr>
                        </m:ctrlPr>
                      </m:sSubSupPr>
                      <m:e>
                        <m:r>
                          <a:rPr lang="it-IT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i="1">
                            <a:latin typeface="Cambria Math"/>
                          </a:rPr>
                          <m:t>c</m:t>
                        </m:r>
                      </m:sub>
                      <m:sup>
                        <m:r>
                          <a:rPr lang="it-IT">
                            <a:latin typeface="Cambria Math"/>
                          </a:rPr>
                          <m:t>+</m:t>
                        </m:r>
                      </m:sup>
                    </m:sSubSup>
                    <m:r>
                      <a:rPr lang="it-IT" i="1">
                        <a:latin typeface="Cambria Math"/>
                      </a:rPr>
                      <m:t> </m:t>
                    </m:r>
                  </m:oMath>
                </a14:m>
                <a:r>
                  <a:rPr lang="it-IT" dirty="0" err="1" smtClean="0">
                    <a:solidFill>
                      <a:schemeClr val="tx1"/>
                    </a:solidFill>
                  </a:rPr>
                  <a:t>signal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in 4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T</m:t>
                        </m:r>
                      </m:sub>
                    </m:sSub>
                  </m:oMath>
                </a14:m>
                <a:r>
                  <a:rPr lang="it-IT" dirty="0" smtClean="0">
                    <a:solidFill>
                      <a:schemeClr val="tx1"/>
                    </a:solidFill>
                  </a:rPr>
                  <a:t>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bins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in [1,5[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GeV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/c</a:t>
                </a:r>
              </a:p>
            </p:txBody>
          </p:sp>
        </mc:Choice>
        <mc:Fallback xmlns="">
          <p:sp>
            <p:nvSpPr>
              <p:cNvPr id="16" name="CasellaDiTes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5853943"/>
                <a:ext cx="4472547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409" t="-8197" r="-136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egnaposto piè di pagina 26"/>
          <p:cNvSpPr>
            <a:spLocks noGrp="1"/>
          </p:cNvSpPr>
          <p:nvPr>
            <p:ph type="ftr" sz="quarter" idx="11"/>
          </p:nvPr>
        </p:nvSpPr>
        <p:spPr>
          <a:xfrm>
            <a:off x="611560" y="6520259"/>
            <a:ext cx="3737292" cy="365125"/>
          </a:xfrm>
        </p:spPr>
        <p:txBody>
          <a:bodyPr/>
          <a:lstStyle/>
          <a:p>
            <a:r>
              <a:rPr lang="it-IT" dirty="0" smtClean="0"/>
              <a:t>IFAE 2014 - Incontri Di Fisica Delle Alte Energie</a:t>
            </a:r>
            <a:endParaRPr lang="it-IT" dirty="0"/>
          </a:p>
        </p:txBody>
      </p:sp>
      <p:sp>
        <p:nvSpPr>
          <p:cNvPr id="23" name="Segnaposto data 27"/>
          <p:cNvSpPr>
            <a:spLocks noGrp="1"/>
          </p:cNvSpPr>
          <p:nvPr>
            <p:ph type="dt" sz="half" idx="10"/>
          </p:nvPr>
        </p:nvSpPr>
        <p:spPr>
          <a:xfrm>
            <a:off x="6300192" y="6448251"/>
            <a:ext cx="2085975" cy="365125"/>
          </a:xfrm>
        </p:spPr>
        <p:txBody>
          <a:bodyPr/>
          <a:lstStyle/>
          <a:p>
            <a:r>
              <a:rPr lang="it-IT" dirty="0" smtClean="0"/>
              <a:t>E. </a:t>
            </a:r>
            <a:r>
              <a:rPr lang="it-IT" dirty="0" err="1" smtClean="0"/>
              <a:t>Meninno</a:t>
            </a:r>
            <a:r>
              <a:rPr lang="it-IT" dirty="0" smtClean="0"/>
              <a:t>   4/4/14</a:t>
            </a:r>
            <a:endParaRPr lang="it-IT" dirty="0"/>
          </a:p>
        </p:txBody>
      </p:sp>
      <p:sp>
        <p:nvSpPr>
          <p:cNvPr id="24" name="Segnaposto numero diapositiva 28671"/>
          <p:cNvSpPr txBox="1">
            <a:spLocks/>
          </p:cNvSpPr>
          <p:nvPr/>
        </p:nvSpPr>
        <p:spPr>
          <a:xfrm>
            <a:off x="8556379" y="6448251"/>
            <a:ext cx="561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3F632F9-D89C-458B-A534-616A2FACEA04}" type="slidenum">
              <a:rPr lang="it-IT" smtClean="0"/>
              <a:pPr/>
              <a:t>10</a:t>
            </a:fld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28" y="578324"/>
            <a:ext cx="7272809" cy="53021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/>
              <p:cNvSpPr txBox="1"/>
              <p:nvPr/>
            </p:nvSpPr>
            <p:spPr>
              <a:xfrm>
                <a:off x="7597558" y="610044"/>
                <a:ext cx="1509156" cy="177497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smtClean="0"/>
                  <a:t>3.0 </a:t>
                </a:r>
                <a:r>
                  <a:rPr lang="it-IT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 10</a:t>
                </a:r>
                <a:r>
                  <a:rPr lang="it-IT" baseline="30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8</a:t>
                </a:r>
                <a:r>
                  <a:rPr lang="it-IT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it-IT" dirty="0" smtClean="0">
                    <a:ea typeface="Cambria Math" panose="02040503050406030204" pitchFamily="18" charset="0"/>
                  </a:rPr>
                  <a:t>minimum </a:t>
                </a:r>
                <a:r>
                  <a:rPr lang="it-IT" dirty="0" err="1" smtClean="0">
                    <a:ea typeface="Cambria Math" panose="02040503050406030204" pitchFamily="18" charset="0"/>
                  </a:rPr>
                  <a:t>bias</a:t>
                </a:r>
                <a:r>
                  <a:rPr lang="it-IT" dirty="0" smtClean="0">
                    <a:ea typeface="Cambria Math" panose="02040503050406030204" pitchFamily="18" charset="0"/>
                  </a:rPr>
                  <a:t> </a:t>
                </a:r>
                <a:r>
                  <a:rPr lang="it-IT" dirty="0" err="1" smtClean="0">
                    <a:ea typeface="Cambria Math" panose="02040503050406030204" pitchFamily="18" charset="0"/>
                  </a:rPr>
                  <a:t>events</a:t>
                </a:r>
                <a:r>
                  <a:rPr lang="it-IT" dirty="0" smtClean="0">
                    <a:ea typeface="Cambria Math" panose="02040503050406030204" pitchFamily="18" charset="0"/>
                  </a:rPr>
                  <a:t> </a:t>
                </a:r>
                <a:r>
                  <a:rPr lang="it-IT" dirty="0" err="1" smtClean="0">
                    <a:ea typeface="Cambria Math" panose="02040503050406030204" pitchFamily="18" charset="0"/>
                  </a:rPr>
                  <a:t>analyzed</a:t>
                </a:r>
                <a:r>
                  <a:rPr lang="it-IT" dirty="0" smtClean="0">
                    <a:ea typeface="Cambria Math" panose="02040503050406030204" pitchFamily="18" charset="0"/>
                  </a:rPr>
                  <a:t> </a:t>
                </a:r>
              </a:p>
              <a:p>
                <a:pPr algn="ctr"/>
                <a:r>
                  <a:rPr lang="it-IT" dirty="0" smtClean="0">
                    <a:ea typeface="Cambria Math" panose="02040503050406030204" pitchFamily="18" charset="0"/>
                  </a:rPr>
                  <a:t>in </a:t>
                </a:r>
                <a:r>
                  <a:rPr lang="it-IT" dirty="0" err="1" smtClean="0">
                    <a:ea typeface="Cambria Math" panose="02040503050406030204" pitchFamily="18" charset="0"/>
                  </a:rPr>
                  <a:t>pp</a:t>
                </a:r>
                <a:r>
                  <a:rPr lang="it-IT" dirty="0" smtClean="0">
                    <a:ea typeface="Cambria Math" panose="02040503050406030204" pitchFamily="18" charset="0"/>
                  </a:rPr>
                  <a:t> </a:t>
                </a:r>
              </a:p>
              <a:p>
                <a:pPr algn="ctr"/>
                <a:r>
                  <a:rPr lang="it-IT" dirty="0" err="1" smtClean="0">
                    <a:ea typeface="Cambria Math" panose="02040503050406030204" pitchFamily="18" charset="0"/>
                  </a:rPr>
                  <a:t>at</a:t>
                </a:r>
                <a:r>
                  <a:rPr lang="it-IT" dirty="0" smtClean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/>
                        <a:ea typeface="Cambria Math"/>
                      </a:rPr>
                      <m:t>√</m:t>
                    </m:r>
                    <m:r>
                      <a:rPr lang="it-IT" b="0" i="1" smtClean="0">
                        <a:latin typeface="Cambria Math"/>
                        <a:ea typeface="Cambria Math"/>
                      </a:rPr>
                      <m:t>𝑠</m:t>
                    </m:r>
                  </m:oMath>
                </a14:m>
                <a:r>
                  <a:rPr lang="it-IT" dirty="0" smtClean="0">
                    <a:ea typeface="Cambria Math" panose="02040503050406030204" pitchFamily="18" charset="0"/>
                  </a:rPr>
                  <a:t>= 7 </a:t>
                </a:r>
                <a:r>
                  <a:rPr lang="it-IT" dirty="0" err="1" smtClean="0">
                    <a:ea typeface="Cambria Math" panose="02040503050406030204" pitchFamily="18" charset="0"/>
                  </a:rPr>
                  <a:t>TeV</a:t>
                </a:r>
                <a:r>
                  <a:rPr lang="it-IT" dirty="0" smtClean="0">
                    <a:ea typeface="Cambria Math" panose="02040503050406030204" pitchFamily="18" charset="0"/>
                  </a:rPr>
                  <a:t> </a:t>
                </a:r>
                <a:endParaRPr lang="it-IT" dirty="0"/>
              </a:p>
            </p:txBody>
          </p:sp>
        </mc:Choice>
        <mc:Fallback xmlns="">
          <p:sp>
            <p:nvSpPr>
              <p:cNvPr id="26" name="CasellaDiTesto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7558" y="610044"/>
                <a:ext cx="1509156" cy="1774973"/>
              </a:xfrm>
              <a:prstGeom prst="rect">
                <a:avLst/>
              </a:prstGeom>
              <a:blipFill rotWithShape="1">
                <a:blip r:embed="rId5"/>
                <a:stretch>
                  <a:fillRect l="-403" t="-2405" r="-806" b="-48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sellaDiTesto 3"/>
          <p:cNvSpPr txBox="1"/>
          <p:nvPr/>
        </p:nvSpPr>
        <p:spPr>
          <a:xfrm>
            <a:off x="438059" y="6202448"/>
            <a:ext cx="514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Significance</a:t>
            </a:r>
            <a:r>
              <a:rPr lang="it-IT" dirty="0" smtClean="0"/>
              <a:t> &gt; 3 in a </a:t>
            </a:r>
            <a:r>
              <a:rPr lang="it-IT" dirty="0" err="1" smtClean="0"/>
              <a:t>larger</a:t>
            </a:r>
            <a:r>
              <a:rPr lang="it-IT" dirty="0" smtClean="0"/>
              <a:t> </a:t>
            </a:r>
            <a:r>
              <a:rPr lang="it-IT" dirty="0" err="1" smtClean="0"/>
              <a:t>p</a:t>
            </a:r>
            <a:r>
              <a:rPr lang="it-IT" baseline="-25000" dirty="0" err="1" smtClean="0"/>
              <a:t>T</a:t>
            </a:r>
            <a:r>
              <a:rPr lang="it-IT" dirty="0" smtClean="0"/>
              <a:t> </a:t>
            </a:r>
            <a:r>
              <a:rPr lang="it-IT" dirty="0" err="1" smtClean="0"/>
              <a:t>range</a:t>
            </a:r>
            <a:r>
              <a:rPr lang="it-IT" dirty="0" smtClean="0"/>
              <a:t> ([1,12[ </a:t>
            </a:r>
            <a:r>
              <a:rPr lang="it-IT" dirty="0" err="1" smtClean="0"/>
              <a:t>GeV</a:t>
            </a:r>
            <a:r>
              <a:rPr lang="it-IT" dirty="0" smtClean="0"/>
              <a:t>/c</a:t>
            </a:r>
            <a:endParaRPr lang="it-IT" b="1" dirty="0">
              <a:solidFill>
                <a:schemeClr val="accent3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698263" y="4221088"/>
            <a:ext cx="1366930" cy="1200329"/>
          </a:xfrm>
          <a:prstGeom prst="rect">
            <a:avLst/>
          </a:prstGeom>
          <a:solidFill>
            <a:schemeClr val="accent3"/>
          </a:solidFill>
          <a:ln w="317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...and </a:t>
            </a:r>
            <a:r>
              <a:rPr lang="it-IT" b="1" dirty="0" err="1" smtClean="0"/>
              <a:t>other</a:t>
            </a:r>
            <a:r>
              <a:rPr lang="it-IT" b="1" dirty="0" smtClean="0"/>
              <a:t> </a:t>
            </a:r>
            <a:r>
              <a:rPr lang="it-IT" b="1" dirty="0" err="1" smtClean="0"/>
              <a:t>p</a:t>
            </a:r>
            <a:r>
              <a:rPr lang="it-IT" b="1" baseline="-25000" dirty="0" err="1" smtClean="0"/>
              <a:t>T</a:t>
            </a:r>
            <a:r>
              <a:rPr lang="it-IT" b="1" dirty="0" smtClean="0"/>
              <a:t> </a:t>
            </a:r>
            <a:r>
              <a:rPr lang="it-IT" b="1" dirty="0" err="1" smtClean="0"/>
              <a:t>bins</a:t>
            </a:r>
            <a:r>
              <a:rPr lang="it-IT" b="1" dirty="0" smtClean="0"/>
              <a:t> </a:t>
            </a:r>
            <a:r>
              <a:rPr lang="it-IT" b="1" dirty="0" err="1" smtClean="0"/>
              <a:t>coming</a:t>
            </a:r>
            <a:r>
              <a:rPr lang="it-IT" b="1" dirty="0" smtClean="0"/>
              <a:t> </a:t>
            </a:r>
            <a:r>
              <a:rPr lang="it-IT" b="1" dirty="0" err="1" smtClean="0"/>
              <a:t>soon</a:t>
            </a:r>
            <a:r>
              <a:rPr lang="it-IT" b="1" dirty="0" smtClean="0"/>
              <a:t>!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83468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45232" y="0"/>
            <a:ext cx="7499176" cy="980728"/>
          </a:xfrm>
        </p:spPr>
        <p:txBody>
          <a:bodyPr/>
          <a:lstStyle/>
          <a:p>
            <a:r>
              <a:rPr lang="en-US" dirty="0" smtClean="0"/>
              <a:t>Conclusion and plan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323528" y="980728"/>
                <a:ext cx="8579296" cy="5145435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>
                    <a:solidFill>
                      <a:schemeClr val="tx1"/>
                    </a:solidFill>
                  </a:rPr>
                  <a:t>Measurement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it-IT" b="0" i="0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b="0" i="0">
                            <a:solidFill>
                              <a:schemeClr val="tx1"/>
                            </a:solidFill>
                            <a:latin typeface="Cambria Math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b="0" i="0">
                            <a:solidFill>
                              <a:schemeClr val="tx1"/>
                            </a:solidFill>
                            <a:latin typeface="Cambria Math"/>
                          </a:rPr>
                          <m:t>c</m:t>
                        </m:r>
                      </m:sub>
                      <m:sup>
                        <m:r>
                          <a:rPr lang="it-IT" b="0" i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</m:sup>
                    </m:sSubSup>
                  </m:oMath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dirty="0" smtClean="0">
                    <a:solidFill>
                      <a:schemeClr val="tx1"/>
                    </a:solidFill>
                  </a:rPr>
                  <a:t>Fundamental particle identification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Both analysis allow to measure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b="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Λ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it-IT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c</m:t>
                            </m:r>
                          </m:sub>
                        </m:sSub>
                      </m:e>
                      <m:sup>
                        <m:r>
                          <a:rPr lang="it-IT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in 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a </a:t>
                </a:r>
                <a:r>
                  <a:rPr lang="en-US" dirty="0">
                    <a:solidFill>
                      <a:schemeClr val="tx1"/>
                    </a:solidFill>
                  </a:rPr>
                  <a:t>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it-IT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it-IT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range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endParaRPr lang="en-US" dirty="0" smtClean="0">
                  <a:solidFill>
                    <a:schemeClr val="tx1"/>
                  </a:solidFill>
                </a:endParaRPr>
              </a:p>
              <a:p>
                <a:pPr lvl="1"/>
                <a:endParaRPr lang="en-US" dirty="0" smtClean="0">
                  <a:solidFill>
                    <a:schemeClr val="tx1"/>
                  </a:solidFill>
                </a:endParaRPr>
              </a:p>
              <a:p>
                <a:r>
                  <a:rPr lang="en-US" dirty="0" smtClean="0">
                    <a:solidFill>
                      <a:schemeClr val="tx1"/>
                    </a:solidFill>
                  </a:rPr>
                  <a:t>Towards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it-IT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>
                            <a:solidFill>
                              <a:schemeClr val="tx1"/>
                            </a:solidFill>
                            <a:latin typeface="Cambria Math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>
                            <a:solidFill>
                              <a:schemeClr val="tx1"/>
                            </a:solidFill>
                            <a:latin typeface="Cambria Math"/>
                          </a:rPr>
                          <m:t>c</m:t>
                        </m:r>
                      </m:sub>
                      <m:sup>
                        <m:r>
                          <a:rPr lang="it-IT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cross section measurement in pp @ 7 </a:t>
                </a:r>
                <a:r>
                  <a:rPr lang="en-US" dirty="0" err="1" smtClean="0">
                    <a:solidFill>
                      <a:schemeClr val="tx1"/>
                    </a:solidFill>
                  </a:rPr>
                  <a:t>TeV</a:t>
                </a:r>
                <a:endParaRPr lang="en-US" dirty="0" smtClean="0">
                  <a:solidFill>
                    <a:schemeClr val="tx1"/>
                  </a:solidFill>
                </a:endParaRPr>
              </a:p>
              <a:p>
                <a:pPr lvl="6"/>
                <a:r>
                  <a:rPr lang="en-US" sz="1800" dirty="0" smtClean="0">
                    <a:solidFill>
                      <a:schemeClr val="tx1"/>
                    </a:solidFill>
                  </a:rPr>
                  <a:t>Efficiency</a:t>
                </a:r>
              </a:p>
              <a:p>
                <a:pPr lvl="6"/>
                <a:r>
                  <a:rPr lang="en-US" sz="1800" dirty="0" smtClean="0">
                    <a:solidFill>
                      <a:schemeClr val="tx1"/>
                    </a:solidFill>
                  </a:rPr>
                  <a:t>Feed down from b-hadrons </a:t>
                </a:r>
                <a:endParaRPr lang="en-US" dirty="0" smtClean="0">
                  <a:solidFill>
                    <a:schemeClr val="tx1"/>
                  </a:solidFill>
                </a:endParaRPr>
              </a:p>
              <a:p>
                <a:endParaRPr lang="en-US" dirty="0" smtClean="0">
                  <a:solidFill>
                    <a:schemeClr val="tx1"/>
                  </a:solidFill>
                </a:endParaRPr>
              </a:p>
              <a:p>
                <a:r>
                  <a:rPr lang="en-US" dirty="0" smtClean="0">
                    <a:solidFill>
                      <a:schemeClr val="tx1"/>
                    </a:solidFill>
                  </a:rPr>
                  <a:t>Enhanced statistics will be available with Run 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II </a:t>
                </a:r>
                <a:endParaRPr lang="en-US" dirty="0" smtClean="0">
                  <a:solidFill>
                    <a:schemeClr val="tx1"/>
                  </a:solidFill>
                </a:endParaRPr>
              </a:p>
              <a:p>
                <a:endParaRPr lang="en-US" dirty="0" smtClean="0">
                  <a:solidFill>
                    <a:schemeClr val="tx1"/>
                  </a:solidFill>
                </a:endParaRPr>
              </a:p>
              <a:p>
                <a:r>
                  <a:rPr lang="en-US" dirty="0" smtClean="0">
                    <a:solidFill>
                      <a:schemeClr val="tx1"/>
                    </a:solidFill>
                  </a:rPr>
                  <a:t>ALICE upgrade will improve analysis 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capability </a:t>
                </a:r>
                <a:endParaRPr lang="en-US" dirty="0"/>
              </a:p>
            </p:txBody>
          </p:sp>
        </mc:Choice>
        <mc:Fallback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980728"/>
                <a:ext cx="8579296" cy="5145435"/>
              </a:xfrm>
              <a:blipFill rotWithShape="1">
                <a:blip r:embed="rId2"/>
                <a:stretch>
                  <a:fillRect l="-924" t="-9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E. Meninno   4/4/14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IFAE 2014 - Incontri Di Fisica Delle Alte Energie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785C-78E2-4CC7-9F46-619B0848D102}" type="slidenum">
              <a:rPr lang="it-IT" smtClean="0"/>
              <a:t>11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3110026" y="3068960"/>
            <a:ext cx="3600400" cy="648072"/>
          </a:xfrm>
          <a:prstGeom prst="rect">
            <a:avLst/>
          </a:prstGeom>
          <a:noFill/>
          <a:ln w="28575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492980">
            <a:off x="5900789" y="3025130"/>
            <a:ext cx="1428596" cy="369332"/>
          </a:xfrm>
          <a:prstGeom prst="rect">
            <a:avLst/>
          </a:prstGeom>
          <a:ln>
            <a:solidFill>
              <a:srgbClr val="FF66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ONGOING</a:t>
            </a:r>
            <a:endParaRPr lang="en-US" b="1" dirty="0">
              <a:ln w="10541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Smile 8"/>
          <p:cNvSpPr/>
          <p:nvPr/>
        </p:nvSpPr>
        <p:spPr>
          <a:xfrm>
            <a:off x="7812360" y="4221088"/>
            <a:ext cx="432048" cy="43204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mile 9"/>
          <p:cNvSpPr/>
          <p:nvPr/>
        </p:nvSpPr>
        <p:spPr>
          <a:xfrm>
            <a:off x="7772052" y="5049180"/>
            <a:ext cx="576064" cy="504056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mile 10"/>
          <p:cNvSpPr/>
          <p:nvPr/>
        </p:nvSpPr>
        <p:spPr>
          <a:xfrm>
            <a:off x="8388424" y="5049180"/>
            <a:ext cx="576064" cy="504056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79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940152" y="2022440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smtClean="0">
                <a:solidFill>
                  <a:schemeClr val="tx2"/>
                </a:solidFill>
              </a:rPr>
              <a:t>Back up</a:t>
            </a:r>
            <a:endParaRPr lang="it-IT" sz="4800" dirty="0">
              <a:solidFill>
                <a:schemeClr val="tx2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E. Meninno   4/4/14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785C-78E2-4CC7-9F46-619B0848D102}" type="slidenum">
              <a:rPr lang="it-IT" smtClean="0"/>
              <a:t>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3768819" cy="365125"/>
          </a:xfrm>
        </p:spPr>
        <p:txBody>
          <a:bodyPr/>
          <a:lstStyle/>
          <a:p>
            <a:r>
              <a:rPr lang="it-IT" dirty="0" smtClean="0"/>
              <a:t>IFAE 2014 - Incontri Di Fisica Delle Alte Energie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7873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979712" y="44624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err="1" smtClean="0">
                <a:solidFill>
                  <a:schemeClr val="accent1"/>
                </a:solidFill>
              </a:rPr>
              <a:t>Looking</a:t>
            </a:r>
            <a:r>
              <a:rPr lang="it-IT" sz="3600" b="1" dirty="0" smtClean="0">
                <a:solidFill>
                  <a:schemeClr val="accent1"/>
                </a:solidFill>
              </a:rPr>
              <a:t> to the future..</a:t>
            </a:r>
            <a:endParaRPr lang="it-IT" sz="36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/>
              <p:cNvSpPr txBox="1"/>
              <p:nvPr/>
            </p:nvSpPr>
            <p:spPr>
              <a:xfrm>
                <a:off x="87154" y="638686"/>
                <a:ext cx="3763906" cy="286232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b="1" dirty="0" smtClean="0"/>
                  <a:t>Upgrade ITS  </a:t>
                </a:r>
                <a:r>
                  <a:rPr lang="it-IT" b="1" dirty="0" err="1" smtClean="0"/>
                  <a:t>goals</a:t>
                </a:r>
                <a:r>
                  <a:rPr lang="it-IT" dirty="0" smtClean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err="1" smtClean="0"/>
                  <a:t>Improve</a:t>
                </a:r>
                <a:r>
                  <a:rPr lang="it-IT" dirty="0" smtClean="0"/>
                  <a:t> impact </a:t>
                </a:r>
                <a:r>
                  <a:rPr lang="it-IT" dirty="0" err="1" smtClean="0"/>
                  <a:t>parameters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resolution</a:t>
                </a:r>
                <a:r>
                  <a:rPr lang="it-IT" dirty="0" smtClean="0"/>
                  <a:t> by a </a:t>
                </a:r>
                <a:r>
                  <a:rPr lang="it-IT" dirty="0" err="1" smtClean="0"/>
                  <a:t>factor</a:t>
                </a:r>
                <a:r>
                  <a:rPr lang="it-IT" dirty="0" smtClean="0"/>
                  <a:t> 3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err="1" smtClean="0"/>
                  <a:t>Improve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vertexing</a:t>
                </a:r>
                <a:r>
                  <a:rPr lang="it-IT" dirty="0" smtClean="0"/>
                  <a:t> and </a:t>
                </a:r>
                <a:r>
                  <a:rPr lang="it-IT" dirty="0" err="1" smtClean="0"/>
                  <a:t>tracking</a:t>
                </a:r>
                <a:r>
                  <a:rPr lang="it-IT" dirty="0" smtClean="0"/>
                  <a:t> (ITS </a:t>
                </a:r>
                <a:r>
                  <a:rPr lang="it-IT" dirty="0" err="1" smtClean="0"/>
                  <a:t>only</a:t>
                </a:r>
                <a:r>
                  <a:rPr lang="it-IT" dirty="0" smtClean="0"/>
                  <a:t>) </a:t>
                </a:r>
                <a:r>
                  <a:rPr lang="it-IT" dirty="0" err="1" smtClean="0"/>
                  <a:t>efficiency</a:t>
                </a:r>
                <a:r>
                  <a:rPr lang="it-IT" dirty="0"/>
                  <a:t> a</a:t>
                </a:r>
                <a:r>
                  <a:rPr lang="it-IT" dirty="0" smtClean="0"/>
                  <a:t>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it-IT" b="0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it-IT" b="0" i="1">
                            <a:latin typeface="Cambria Math"/>
                          </a:rPr>
                          <m:t>𝑇</m:t>
                        </m:r>
                      </m:sub>
                    </m:sSub>
                    <m:r>
                      <a:rPr lang="it-IT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it-IT" b="0" i="0" smtClean="0">
                        <a:latin typeface="Cambria Math"/>
                      </a:rPr>
                      <m:t>resolution</m:t>
                    </m:r>
                    <m:r>
                      <a:rPr lang="it-IT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it-IT" b="0" i="0" smtClean="0">
                        <a:latin typeface="Cambria Math"/>
                      </a:rPr>
                      <m:t>at</m:t>
                    </m:r>
                    <m:r>
                      <a:rPr lang="it-IT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it-IT" b="0" i="0" smtClean="0">
                        <a:latin typeface="Cambria Math"/>
                      </a:rPr>
                      <m:t>low</m:t>
                    </m:r>
                    <m:r>
                      <a:rPr lang="it-IT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it-IT" b="0" i="0" smtClean="0">
                        <a:latin typeface="Cambria Math"/>
                      </a:rPr>
                      <m:t>momentum</m:t>
                    </m:r>
                  </m:oMath>
                </a14:m>
                <a:endParaRPr lang="it-IT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</a:t>
                </a:r>
                <a:r>
                  <a:rPr lang="en-US" dirty="0" smtClean="0"/>
                  <a:t>llow </a:t>
                </a:r>
                <a:r>
                  <a:rPr lang="en-US" dirty="0"/>
                  <a:t>data taking with </a:t>
                </a:r>
                <a:r>
                  <a:rPr lang="en-US" dirty="0" smtClean="0"/>
                  <a:t>faster  readout</a:t>
                </a:r>
                <a:endParaRPr lang="it-IT" dirty="0"/>
              </a:p>
            </p:txBody>
          </p:sp>
        </mc:Choice>
        <mc:Fallback xmlns="">
          <p:sp>
            <p:nvSpPr>
              <p:cNvPr id="12" name="CasellaDiTes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54" y="638686"/>
                <a:ext cx="3763906" cy="2862322"/>
              </a:xfrm>
              <a:prstGeom prst="rect">
                <a:avLst/>
              </a:prstGeom>
              <a:blipFill rotWithShape="1">
                <a:blip r:embed="rId2"/>
                <a:stretch>
                  <a:fillRect l="-1294" t="-1066" b="-25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sellaDiTesto 12"/>
              <p:cNvSpPr txBox="1"/>
              <p:nvPr/>
            </p:nvSpPr>
            <p:spPr>
              <a:xfrm>
                <a:off x="4722222" y="692696"/>
                <a:ext cx="4392488" cy="258532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 </a:t>
                </a:r>
                <a:r>
                  <a:rPr lang="en-US" b="1" dirty="0" smtClean="0">
                    <a:solidFill>
                      <a:srgbClr val="2615FF"/>
                    </a:solidFill>
                  </a:rPr>
                  <a:t>What will change for</a:t>
                </a:r>
                <a:r>
                  <a:rPr lang="en-US" b="1" dirty="0">
                    <a:solidFill>
                      <a:srgbClr val="2615FF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solidFill>
                              <a:srgbClr val="2615FF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it-IT" b="1">
                            <a:solidFill>
                              <a:srgbClr val="2615FF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l-GR" b="1">
                            <a:solidFill>
                              <a:srgbClr val="2615FF"/>
                            </a:solidFill>
                            <a:latin typeface="Cambria Math"/>
                          </a:rPr>
                          <m:t>𝚲</m:t>
                        </m:r>
                      </m:e>
                      <m:sub>
                        <m:r>
                          <a:rPr lang="it-IT" b="1">
                            <a:solidFill>
                              <a:srgbClr val="2615FF"/>
                            </a:solidFill>
                            <a:latin typeface="Cambria Math"/>
                          </a:rPr>
                          <m:t>𝐜</m:t>
                        </m:r>
                      </m:sub>
                      <m:sup>
                        <m:r>
                          <a:rPr lang="it-IT" b="1">
                            <a:solidFill>
                              <a:srgbClr val="2615FF"/>
                            </a:solidFill>
                            <a:latin typeface="Cambria Math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b="1" dirty="0" smtClean="0">
                    <a:solidFill>
                      <a:srgbClr val="2615FF"/>
                    </a:solidFill>
                  </a:rPr>
                  <a:t>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 smtClean="0"/>
                  <a:t>Improvement </a:t>
                </a:r>
                <a:r>
                  <a:rPr lang="en-US" b="1" dirty="0"/>
                  <a:t>of </a:t>
                </a:r>
                <a:r>
                  <a:rPr lang="en-US" b="1" dirty="0" smtClean="0"/>
                  <a:t>current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it-IT" b="1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l-GR" b="1">
                            <a:solidFill>
                              <a:schemeClr val="tx1"/>
                            </a:solidFill>
                            <a:latin typeface="Cambria Math"/>
                          </a:rPr>
                          <m:t>𝚲</m:t>
                        </m:r>
                      </m:e>
                      <m:sub>
                        <m:r>
                          <a:rPr lang="it-IT" b="1">
                            <a:solidFill>
                              <a:schemeClr val="tx1"/>
                            </a:solidFill>
                            <a:latin typeface="Cambria Math"/>
                          </a:rPr>
                          <m:t>𝐜</m:t>
                        </m:r>
                      </m:sub>
                      <m:sup>
                        <m:r>
                          <a:rPr lang="it-IT" b="1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b="1" dirty="0" smtClean="0"/>
                  <a:t>measurements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 smtClean="0"/>
                  <a:t>Raw yield extraction also for </a:t>
                </a:r>
                <a:r>
                  <a:rPr lang="en-US" b="1" dirty="0" smtClean="0"/>
                  <a:t>        </a:t>
                </a:r>
                <a:r>
                  <a:rPr lang="en-US" b="1" dirty="0" smtClean="0">
                    <a:solidFill>
                      <a:schemeClr val="tx1"/>
                    </a:solidFill>
                  </a:rPr>
                  <a:t>p(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it-IT" b="1" i="0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l-GR" b="1" i="0">
                            <a:solidFill>
                              <a:schemeClr val="tx1"/>
                            </a:solidFill>
                            <a:latin typeface="Cambria Math"/>
                          </a:rPr>
                          <m:t>𝚲</m:t>
                        </m:r>
                      </m:e>
                      <m:sub>
                        <m:r>
                          <a:rPr lang="it-IT" b="1" i="0">
                            <a:solidFill>
                              <a:schemeClr val="tx1"/>
                            </a:solidFill>
                            <a:latin typeface="Cambria Math"/>
                          </a:rPr>
                          <m:t>𝐜</m:t>
                        </m:r>
                      </m:sub>
                      <m:sup>
                        <m:r>
                          <a:rPr lang="it-IT" b="1" i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 </a:t>
                </a:r>
                <a:r>
                  <a:rPr lang="en-US" b="1" dirty="0" smtClean="0">
                    <a:solidFill>
                      <a:schemeClr val="tx1"/>
                    </a:solidFill>
                  </a:rPr>
                  <a:t>) </a:t>
                </a:r>
                <a:r>
                  <a:rPr lang="en-US" b="1" dirty="0" smtClean="0">
                    <a:solidFill>
                      <a:schemeClr val="tx1"/>
                    </a:solidFill>
                  </a:rPr>
                  <a:t>&lt; 1 </a:t>
                </a:r>
                <a:r>
                  <a:rPr lang="en-US" b="1" dirty="0" err="1" smtClean="0">
                    <a:solidFill>
                      <a:schemeClr val="tx1"/>
                    </a:solidFill>
                  </a:rPr>
                  <a:t>GeV</a:t>
                </a:r>
                <a:r>
                  <a:rPr lang="en-US" b="1" dirty="0" smtClean="0">
                    <a:solidFill>
                      <a:schemeClr val="tx1"/>
                    </a:solidFill>
                  </a:rPr>
                  <a:t>/c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 smtClean="0"/>
                  <a:t>First measure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it-IT" b="1" i="0">
                            <a:latin typeface="Cambria Math"/>
                          </a:rPr>
                          <m:t>𝚲</m:t>
                        </m:r>
                      </m:e>
                      <m:sub>
                        <m:r>
                          <a:rPr lang="it-IT" b="1" i="0">
                            <a:latin typeface="Cambria Math"/>
                          </a:rPr>
                          <m:t>𝐜</m:t>
                        </m:r>
                      </m:sub>
                    </m:sSub>
                  </m:oMath>
                </a14:m>
                <a:r>
                  <a:rPr lang="it-IT" b="1" dirty="0" smtClean="0"/>
                  <a:t> in </a:t>
                </a:r>
                <a:r>
                  <a:rPr lang="it-IT" b="1" dirty="0" err="1" smtClean="0"/>
                  <a:t>PbPb</a:t>
                </a:r>
                <a:r>
                  <a:rPr lang="it-IT" b="1" dirty="0" smtClean="0"/>
                  <a:t> </a:t>
                </a:r>
                <a:r>
                  <a:rPr lang="it-IT" b="1" dirty="0" err="1" smtClean="0"/>
                  <a:t>collision</a:t>
                </a:r>
                <a:r>
                  <a:rPr lang="it-IT" b="1" dirty="0" smtClean="0"/>
                  <a:t> </a:t>
                </a:r>
                <a:r>
                  <a:rPr lang="it-IT" b="1" dirty="0" err="1" smtClean="0"/>
                  <a:t>at</a:t>
                </a:r>
                <a:r>
                  <a:rPr lang="it-IT" b="1" dirty="0" smtClean="0"/>
                  <a:t> LHC </a:t>
                </a:r>
                <a:r>
                  <a:rPr lang="it-IT" b="1" dirty="0" err="1" smtClean="0"/>
                  <a:t>energies</a:t>
                </a:r>
                <a:endParaRPr lang="it-IT" b="1" dirty="0" smtClean="0"/>
              </a:p>
            </p:txBody>
          </p:sp>
        </mc:Choice>
        <mc:Fallback>
          <p:sp>
            <p:nvSpPr>
              <p:cNvPr id="13" name="CasellaDiTes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2222" y="692696"/>
                <a:ext cx="4392488" cy="2585323"/>
              </a:xfrm>
              <a:prstGeom prst="rect">
                <a:avLst/>
              </a:prstGeom>
              <a:blipFill rotWithShape="1">
                <a:blip r:embed="rId3"/>
                <a:stretch>
                  <a:fillRect l="-972" t="-1179" b="-28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reccia a destra 13"/>
          <p:cNvSpPr/>
          <p:nvPr/>
        </p:nvSpPr>
        <p:spPr>
          <a:xfrm>
            <a:off x="3944285" y="1824488"/>
            <a:ext cx="648072" cy="3803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egnaposto data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E. Meninno   4/4/14</a:t>
            </a:r>
            <a:endParaRPr lang="it-IT" dirty="0"/>
          </a:p>
        </p:txBody>
      </p:sp>
      <p:sp>
        <p:nvSpPr>
          <p:cNvPr id="17" name="Segnaposto numero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785C-78E2-4CC7-9F46-619B0848D102}" type="slidenum">
              <a:rPr lang="it-IT" smtClean="0"/>
              <a:t>13</a:t>
            </a:fld>
            <a:endParaRPr lang="it-IT"/>
          </a:p>
        </p:txBody>
      </p:sp>
      <p:sp>
        <p:nvSpPr>
          <p:cNvPr id="18" name="Segnaposto piè di pagina 17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3732815" cy="365125"/>
          </a:xfrm>
        </p:spPr>
        <p:txBody>
          <a:bodyPr/>
          <a:lstStyle/>
          <a:p>
            <a:r>
              <a:rPr lang="it-IT" dirty="0" smtClean="0"/>
              <a:t>IFAE 2014 - Incontri Di Fisica Delle Alte Energie</a:t>
            </a:r>
            <a:endParaRPr lang="it-IT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46" y="3527251"/>
            <a:ext cx="406717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/>
              <p:cNvSpPr txBox="1"/>
              <p:nvPr/>
            </p:nvSpPr>
            <p:spPr>
              <a:xfrm>
                <a:off x="4453472" y="4077072"/>
                <a:ext cx="3574912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dirty="0"/>
                  <a:t>The ratio </a:t>
                </a:r>
                <a:r>
                  <a:rPr lang="it-IT" b="1" dirty="0" err="1"/>
                  <a:t>baryon</a:t>
                </a:r>
                <a:r>
                  <a:rPr lang="it-IT" b="1" dirty="0"/>
                  <a:t> </a:t>
                </a:r>
                <a:r>
                  <a:rPr lang="it-IT" b="1" dirty="0" smtClean="0"/>
                  <a:t> over </a:t>
                </a:r>
                <a:r>
                  <a:rPr lang="it-IT" b="1" dirty="0" err="1" smtClean="0"/>
                  <a:t>meson</a:t>
                </a:r>
                <a:r>
                  <a:rPr lang="it-IT" b="1" dirty="0" smtClean="0"/>
                  <a:t> (</a:t>
                </a:r>
                <a:r>
                  <a:rPr lang="it-IT" b="1" dirty="0" err="1" smtClean="0"/>
                  <a:t>check</a:t>
                </a:r>
                <a:r>
                  <a:rPr lang="it-IT" b="1" dirty="0" smtClean="0"/>
                  <a:t>  made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/>
                          </a:rPr>
                        </m:ctrlPr>
                      </m:sSubSupPr>
                      <m:e>
                        <m:r>
                          <a:rPr lang="el-GR" b="1">
                            <a:latin typeface="Cambria Math"/>
                          </a:rPr>
                          <m:t>𝚲</m:t>
                        </m:r>
                      </m:e>
                      <m:sub>
                        <m:r>
                          <a:rPr lang="it-IT" b="1">
                            <a:latin typeface="Cambria Math"/>
                          </a:rPr>
                          <m:t>𝐜</m:t>
                        </m:r>
                      </m:sub>
                      <m:sup>
                        <m:r>
                          <a:rPr lang="it-IT" b="1">
                            <a:latin typeface="Cambria Math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b="1" dirty="0"/>
                  <a:t> </a:t>
                </a:r>
                <a:r>
                  <a:rPr lang="en-US" b="1" dirty="0">
                    <a:sym typeface="Wingdings"/>
                  </a:rPr>
                  <a:t></a:t>
                </a:r>
                <a:r>
                  <a:rPr lang="el-GR" b="1" dirty="0"/>
                  <a:t> p</a:t>
                </a:r>
                <a:r>
                  <a:rPr lang="en-US" b="1" dirty="0"/>
                  <a:t>K</a:t>
                </a:r>
                <a:r>
                  <a:rPr lang="en-US" b="1" baseline="40000" dirty="0"/>
                  <a:t>-</a:t>
                </a:r>
                <a:r>
                  <a:rPr lang="el-GR" b="1" dirty="0"/>
                  <a:t>π</a:t>
                </a:r>
                <a:r>
                  <a:rPr lang="en-US" b="1" dirty="0"/>
                  <a:t> </a:t>
                </a:r>
                <a:r>
                  <a:rPr lang="en-US" b="1" baseline="40000" dirty="0" smtClean="0"/>
                  <a:t>+</a:t>
                </a:r>
                <a:r>
                  <a:rPr lang="en-US" b="1" dirty="0" smtClean="0"/>
                  <a:t>)</a:t>
                </a:r>
                <a:r>
                  <a:rPr lang="en-US" b="1" baseline="40000" dirty="0" smtClean="0"/>
                  <a:t> </a:t>
                </a:r>
                <a:r>
                  <a:rPr lang="en-US" b="1" dirty="0" smtClean="0"/>
                  <a:t>with ITS  upgrade  </a:t>
                </a:r>
                <a:r>
                  <a:rPr lang="it-IT" b="1" dirty="0" err="1" smtClean="0"/>
                  <a:t>will</a:t>
                </a:r>
                <a:r>
                  <a:rPr lang="it-IT" b="1" dirty="0" smtClean="0"/>
                  <a:t>  </a:t>
                </a:r>
                <a:r>
                  <a:rPr lang="it-IT" b="1" dirty="0"/>
                  <a:t>be </a:t>
                </a:r>
                <a:r>
                  <a:rPr lang="it-IT" b="1" dirty="0" err="1" smtClean="0"/>
                  <a:t>measured</a:t>
                </a:r>
                <a:r>
                  <a:rPr lang="it-IT" b="1" dirty="0"/>
                  <a:t>!</a:t>
                </a: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3" name="CasellaDiTes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472" y="4077072"/>
                <a:ext cx="3574912" cy="1477328"/>
              </a:xfrm>
              <a:prstGeom prst="rect">
                <a:avLst/>
              </a:prstGeom>
              <a:blipFill rotWithShape="1">
                <a:blip r:embed="rId5"/>
                <a:stretch>
                  <a:fillRect t="-206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787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/>
              <p:cNvSpPr txBox="1"/>
              <p:nvPr/>
            </p:nvSpPr>
            <p:spPr>
              <a:xfrm>
                <a:off x="323528" y="1124744"/>
                <a:ext cx="8220706" cy="37548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it-IT" b="1" dirty="0" smtClean="0">
                  <a:solidFill>
                    <a:srgbClr val="002060"/>
                  </a:solidFill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it-IT" dirty="0" smtClean="0">
                    <a:solidFill>
                      <a:srgbClr val="002060"/>
                    </a:solidFill>
                    <a:ea typeface="Cambria Math"/>
                  </a:rPr>
                  <a:t>~ </a:t>
                </a:r>
                <a:r>
                  <a:rPr lang="it-IT" b="1" dirty="0">
                    <a:solidFill>
                      <a:srgbClr val="002060"/>
                    </a:solidFill>
                    <a:ea typeface="Cambria Math"/>
                  </a:rPr>
                  <a:t>3</a:t>
                </a:r>
                <a:r>
                  <a:rPr lang="it-IT" b="1" dirty="0" smtClean="0">
                    <a:solidFill>
                      <a:srgbClr val="002060"/>
                    </a:solidFill>
                    <a:ea typeface="Cambria Math"/>
                  </a:rPr>
                  <a:t> </a:t>
                </a:r>
                <a:r>
                  <a:rPr lang="it-IT" b="1" dirty="0" smtClean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/>
                  </a:rPr>
                  <a:t>x</a:t>
                </a:r>
                <a:r>
                  <a:rPr lang="it-IT" b="1" dirty="0" smtClean="0">
                    <a:solidFill>
                      <a:srgbClr val="002060"/>
                    </a:solidFill>
                    <a:ea typeface="Cambria Math"/>
                  </a:rPr>
                  <a:t> 10</a:t>
                </a:r>
                <a:r>
                  <a:rPr lang="it-IT" b="1" baseline="30000" dirty="0" smtClean="0">
                    <a:solidFill>
                      <a:srgbClr val="002060"/>
                    </a:solidFill>
                    <a:ea typeface="Cambria Math"/>
                  </a:rPr>
                  <a:t>8</a:t>
                </a:r>
                <a:r>
                  <a:rPr lang="it-IT" b="1" dirty="0" smtClean="0">
                    <a:solidFill>
                      <a:srgbClr val="002060"/>
                    </a:solidFill>
                    <a:ea typeface="Cambria Math"/>
                  </a:rPr>
                  <a:t> minimum </a:t>
                </a:r>
                <a:r>
                  <a:rPr lang="it-IT" b="1" dirty="0" err="1" smtClean="0">
                    <a:solidFill>
                      <a:srgbClr val="002060"/>
                    </a:solidFill>
                    <a:ea typeface="Cambria Math"/>
                  </a:rPr>
                  <a:t>bias</a:t>
                </a:r>
                <a:r>
                  <a:rPr lang="it-IT" b="1" dirty="0" smtClean="0">
                    <a:solidFill>
                      <a:srgbClr val="002060"/>
                    </a:solidFill>
                    <a:ea typeface="Cambria Math"/>
                  </a:rPr>
                  <a:t> </a:t>
                </a:r>
                <a:r>
                  <a:rPr lang="it-IT" b="1" dirty="0" err="1" smtClean="0">
                    <a:solidFill>
                      <a:srgbClr val="002060"/>
                    </a:solidFill>
                    <a:ea typeface="Cambria Math"/>
                  </a:rPr>
                  <a:t>events</a:t>
                </a:r>
                <a:r>
                  <a:rPr lang="it-IT" b="1" dirty="0" smtClean="0">
                    <a:solidFill>
                      <a:srgbClr val="002060"/>
                    </a:solidFill>
                    <a:ea typeface="Cambria Math"/>
                  </a:rPr>
                  <a:t> of </a:t>
                </a:r>
                <a:r>
                  <a:rPr lang="it-IT" b="1" dirty="0" err="1" smtClean="0">
                    <a:solidFill>
                      <a:srgbClr val="002060"/>
                    </a:solidFill>
                    <a:ea typeface="Cambria Math"/>
                  </a:rPr>
                  <a:t>pp</a:t>
                </a:r>
                <a:r>
                  <a:rPr lang="it-IT" b="1" dirty="0" smtClean="0">
                    <a:solidFill>
                      <a:srgbClr val="002060"/>
                    </a:solidFill>
                    <a:ea typeface="Cambria Math"/>
                  </a:rPr>
                  <a:t> </a:t>
                </a:r>
                <a:r>
                  <a:rPr lang="it-IT" b="1" dirty="0" err="1" smtClean="0">
                    <a:solidFill>
                      <a:srgbClr val="002060"/>
                    </a:solidFill>
                    <a:ea typeface="Cambria Math"/>
                  </a:rPr>
                  <a:t>collisions</a:t>
                </a:r>
                <a:r>
                  <a:rPr lang="it-IT" b="1" dirty="0" smtClean="0">
                    <a:solidFill>
                      <a:srgbClr val="002060"/>
                    </a:solidFill>
                    <a:ea typeface="Cambria Math"/>
                  </a:rPr>
                  <a:t> </a:t>
                </a:r>
                <a:r>
                  <a:rPr lang="it-IT" dirty="0" err="1" smtClean="0">
                    <a:solidFill>
                      <a:srgbClr val="002060"/>
                    </a:solidFill>
                    <a:ea typeface="Cambria Math"/>
                  </a:rPr>
                  <a:t>at</a:t>
                </a:r>
                <a:r>
                  <a:rPr lang="it-IT" dirty="0" smtClean="0">
                    <a:solidFill>
                      <a:srgbClr val="002060"/>
                    </a:solidFill>
                    <a:ea typeface="Cambria Math"/>
                  </a:rPr>
                  <a:t> 7 </a:t>
                </a:r>
                <a:r>
                  <a:rPr lang="it-IT" dirty="0" err="1" smtClean="0">
                    <a:solidFill>
                      <a:srgbClr val="002060"/>
                    </a:solidFill>
                    <a:ea typeface="Cambria Math"/>
                  </a:rPr>
                  <a:t>TeV</a:t>
                </a:r>
                <a:r>
                  <a:rPr lang="it-IT" dirty="0" smtClean="0">
                    <a:solidFill>
                      <a:srgbClr val="002060"/>
                    </a:solidFill>
                    <a:ea typeface="Cambria Math"/>
                  </a:rPr>
                  <a:t> </a:t>
                </a:r>
                <a:r>
                  <a:rPr lang="it-IT" dirty="0" err="1" smtClean="0">
                    <a:solidFill>
                      <a:srgbClr val="002060"/>
                    </a:solidFill>
                    <a:ea typeface="Cambria Math"/>
                  </a:rPr>
                  <a:t>collected</a:t>
                </a:r>
                <a:r>
                  <a:rPr lang="it-IT" dirty="0" smtClean="0">
                    <a:solidFill>
                      <a:srgbClr val="002060"/>
                    </a:solidFill>
                    <a:ea typeface="Cambria Math"/>
                  </a:rPr>
                  <a:t> by ALICE detector in 2010 (5 n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𝑏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002060"/>
                    </a:solidFill>
                    <a:ea typeface="Cambria Math"/>
                  </a:rPr>
                  <a:t> of </a:t>
                </a:r>
                <a:r>
                  <a:rPr lang="it-IT" dirty="0" err="1" smtClean="0">
                    <a:solidFill>
                      <a:srgbClr val="002060"/>
                    </a:solidFill>
                    <a:ea typeface="Cambria Math"/>
                  </a:rPr>
                  <a:t>integrated</a:t>
                </a:r>
                <a:r>
                  <a:rPr lang="it-IT" dirty="0" smtClean="0">
                    <a:solidFill>
                      <a:srgbClr val="002060"/>
                    </a:solidFill>
                    <a:ea typeface="Cambria Math"/>
                  </a:rPr>
                  <a:t> </a:t>
                </a:r>
                <a:r>
                  <a:rPr lang="it-IT" dirty="0" err="1" smtClean="0">
                    <a:solidFill>
                      <a:srgbClr val="002060"/>
                    </a:solidFill>
                    <a:ea typeface="Cambria Math"/>
                  </a:rPr>
                  <a:t>luminosity</a:t>
                </a:r>
                <a:r>
                  <a:rPr lang="it-IT" dirty="0" smtClean="0">
                    <a:solidFill>
                      <a:srgbClr val="002060"/>
                    </a:solidFill>
                    <a:ea typeface="Cambria Math"/>
                  </a:rPr>
                  <a:t>)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it-IT" dirty="0" smtClean="0">
                  <a:ea typeface="Cambria Math"/>
                </a:endParaRPr>
              </a:p>
              <a:p>
                <a:pPr algn="r"/>
                <a:r>
                  <a:rPr lang="it-IT" sz="1400" dirty="0" smtClean="0">
                    <a:ea typeface="Cambria Math"/>
                  </a:rPr>
                  <a:t>The minimum </a:t>
                </a:r>
                <a:r>
                  <a:rPr lang="it-IT" sz="1400" dirty="0" err="1" smtClean="0">
                    <a:ea typeface="Cambria Math"/>
                  </a:rPr>
                  <a:t>bias</a:t>
                </a:r>
                <a:r>
                  <a:rPr lang="it-IT" sz="1400" dirty="0" smtClean="0">
                    <a:ea typeface="Cambria Math"/>
                  </a:rPr>
                  <a:t> trigger </a:t>
                </a:r>
                <a:r>
                  <a:rPr lang="it-IT" sz="1400" dirty="0" err="1" smtClean="0">
                    <a:ea typeface="Cambria Math"/>
                  </a:rPr>
                  <a:t>selected</a:t>
                </a:r>
                <a:r>
                  <a:rPr lang="it-IT" sz="1400" dirty="0" smtClean="0">
                    <a:ea typeface="Cambria Math"/>
                  </a:rPr>
                  <a:t> </a:t>
                </a:r>
                <a:r>
                  <a:rPr lang="it-IT" sz="1400" dirty="0" err="1" smtClean="0">
                    <a:ea typeface="Cambria Math"/>
                  </a:rPr>
                  <a:t>all</a:t>
                </a:r>
                <a:r>
                  <a:rPr lang="it-IT" sz="1400" dirty="0" smtClean="0">
                    <a:ea typeface="Cambria Math"/>
                  </a:rPr>
                  <a:t> the </a:t>
                </a:r>
                <a:r>
                  <a:rPr lang="it-IT" sz="1400" dirty="0" err="1" smtClean="0">
                    <a:ea typeface="Cambria Math"/>
                  </a:rPr>
                  <a:t>events</a:t>
                </a:r>
                <a:r>
                  <a:rPr lang="it-IT" sz="1400" dirty="0" smtClean="0">
                    <a:ea typeface="Cambria Math"/>
                  </a:rPr>
                  <a:t> with </a:t>
                </a:r>
                <a:r>
                  <a:rPr lang="it-IT" sz="1400" dirty="0" err="1" smtClean="0">
                    <a:ea typeface="Cambria Math"/>
                  </a:rPr>
                  <a:t>one</a:t>
                </a:r>
                <a:r>
                  <a:rPr lang="it-IT" sz="1400" dirty="0" smtClean="0">
                    <a:ea typeface="Cambria Math"/>
                  </a:rPr>
                  <a:t> </a:t>
                </a:r>
                <a:r>
                  <a:rPr lang="it-IT" sz="1400" dirty="0" err="1" smtClean="0">
                    <a:ea typeface="Cambria Math"/>
                  </a:rPr>
                  <a:t>track</a:t>
                </a:r>
                <a:r>
                  <a:rPr lang="it-IT" sz="1400" dirty="0" smtClean="0">
                    <a:ea typeface="Cambria Math"/>
                  </a:rPr>
                  <a:t> </a:t>
                </a:r>
                <a:r>
                  <a:rPr lang="it-IT" sz="1400" dirty="0" err="1" smtClean="0">
                    <a:ea typeface="Cambria Math"/>
                  </a:rPr>
                  <a:t>anywhere</a:t>
                </a:r>
                <a:r>
                  <a:rPr lang="it-IT" sz="1400" dirty="0" smtClean="0">
                    <a:ea typeface="Cambria Math"/>
                  </a:rPr>
                  <a:t> in the </a:t>
                </a:r>
                <a:r>
                  <a:rPr lang="it-IT" sz="1400" dirty="0" err="1" smtClean="0">
                    <a:ea typeface="Cambria Math"/>
                  </a:rPr>
                  <a:t>pseudorapidity</a:t>
                </a:r>
                <a:r>
                  <a:rPr lang="it-IT" sz="1400" dirty="0" smtClean="0">
                    <a:ea typeface="Cambria Math"/>
                  </a:rPr>
                  <a:t> </a:t>
                </a:r>
                <a:r>
                  <a:rPr lang="it-IT" sz="1400" dirty="0" err="1" smtClean="0">
                    <a:ea typeface="Cambria Math"/>
                  </a:rPr>
                  <a:t>region</a:t>
                </a:r>
                <a:r>
                  <a:rPr lang="it-IT" sz="1400" dirty="0" smtClean="0">
                    <a:ea typeface="Cambria Math"/>
                  </a:rPr>
                  <a:t> </a:t>
                </a:r>
                <a:r>
                  <a:rPr lang="it-IT" sz="1400" dirty="0" err="1" smtClean="0">
                    <a:ea typeface="Cambria Math"/>
                  </a:rPr>
                  <a:t>covered</a:t>
                </a:r>
                <a:r>
                  <a:rPr lang="it-IT" sz="1400" dirty="0" smtClean="0">
                    <a:ea typeface="Cambria Math"/>
                  </a:rPr>
                  <a:t> by the trigger detectors (SPD and V0 </a:t>
                </a:r>
                <a:r>
                  <a:rPr lang="it-IT" sz="1400" dirty="0" err="1" smtClean="0">
                    <a:ea typeface="Cambria Math"/>
                  </a:rPr>
                  <a:t>scintillator</a:t>
                </a:r>
                <a:r>
                  <a:rPr lang="it-IT" sz="1400" dirty="0" smtClean="0">
                    <a:ea typeface="Cambria Math"/>
                  </a:rPr>
                  <a:t> arrays).</a:t>
                </a:r>
                <a:r>
                  <a:rPr lang="it-IT" sz="1600" dirty="0" smtClean="0">
                    <a:ea typeface="Cambria Math"/>
                  </a:rPr>
                  <a:t> </a:t>
                </a:r>
                <a:endParaRPr lang="it-IT" sz="1600" dirty="0">
                  <a:ea typeface="Cambria Math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it-IT" dirty="0" smtClean="0">
                  <a:ea typeface="Cambria Math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it-IT" dirty="0">
                  <a:ea typeface="Cambria Math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it-IT" dirty="0" smtClean="0">
                  <a:ea typeface="Cambria Math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it-IT" b="1" dirty="0" smtClean="0">
                    <a:solidFill>
                      <a:srgbClr val="002060"/>
                    </a:solidFill>
                    <a:ea typeface="Cambria Math"/>
                  </a:rPr>
                  <a:t>Monte Carlo productions</a:t>
                </a:r>
                <a:r>
                  <a:rPr lang="it-IT" dirty="0" smtClean="0">
                    <a:solidFill>
                      <a:srgbClr val="002060"/>
                    </a:solidFill>
                    <a:ea typeface="Cambria Math"/>
                  </a:rPr>
                  <a:t>: </a:t>
                </a:r>
                <a:r>
                  <a:rPr lang="it-IT" dirty="0" err="1" smtClean="0">
                    <a:solidFill>
                      <a:srgbClr val="002060"/>
                    </a:solidFill>
                    <a:ea typeface="Cambria Math"/>
                  </a:rPr>
                  <a:t>simulated</a:t>
                </a:r>
                <a:r>
                  <a:rPr lang="it-IT" dirty="0" smtClean="0">
                    <a:solidFill>
                      <a:srgbClr val="002060"/>
                    </a:solidFill>
                    <a:ea typeface="Cambria Math"/>
                  </a:rPr>
                  <a:t> </a:t>
                </a:r>
                <a:r>
                  <a:rPr lang="it-IT" dirty="0" err="1" smtClean="0">
                    <a:solidFill>
                      <a:srgbClr val="002060"/>
                    </a:solidFill>
                    <a:ea typeface="Cambria Math"/>
                  </a:rPr>
                  <a:t>events</a:t>
                </a:r>
                <a:r>
                  <a:rPr lang="it-IT" dirty="0" smtClean="0">
                    <a:solidFill>
                      <a:srgbClr val="002060"/>
                    </a:solidFill>
                    <a:ea typeface="Cambria Math"/>
                  </a:rPr>
                  <a:t> </a:t>
                </a:r>
                <a:r>
                  <a:rPr lang="it-IT" dirty="0" err="1" smtClean="0">
                    <a:solidFill>
                      <a:srgbClr val="002060"/>
                    </a:solidFill>
                    <a:ea typeface="Cambria Math"/>
                  </a:rPr>
                  <a:t>pp</a:t>
                </a:r>
                <a:r>
                  <a:rPr lang="it-IT" dirty="0" smtClean="0">
                    <a:solidFill>
                      <a:srgbClr val="002060"/>
                    </a:solidFill>
                    <a:ea typeface="Cambria Math"/>
                  </a:rPr>
                  <a:t> a 7 </a:t>
                </a:r>
                <a:r>
                  <a:rPr lang="it-IT" dirty="0" err="1" smtClean="0">
                    <a:solidFill>
                      <a:srgbClr val="002060"/>
                    </a:solidFill>
                    <a:ea typeface="Cambria Math"/>
                  </a:rPr>
                  <a:t>TeV</a:t>
                </a:r>
                <a:endParaRPr lang="it-IT" dirty="0" smtClean="0">
                  <a:solidFill>
                    <a:srgbClr val="002060"/>
                  </a:solidFill>
                  <a:ea typeface="Cambria Math"/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it-IT" dirty="0" smtClean="0">
                    <a:solidFill>
                      <a:srgbClr val="002060"/>
                    </a:solidFill>
                    <a:ea typeface="Cambria Math"/>
                  </a:rPr>
                  <a:t>minimum </a:t>
                </a:r>
                <a:r>
                  <a:rPr lang="it-IT" dirty="0" err="1" smtClean="0">
                    <a:solidFill>
                      <a:srgbClr val="002060"/>
                    </a:solidFill>
                    <a:ea typeface="Cambria Math"/>
                  </a:rPr>
                  <a:t>bias</a:t>
                </a:r>
                <a:r>
                  <a:rPr lang="it-IT" dirty="0" smtClean="0">
                    <a:solidFill>
                      <a:srgbClr val="002060"/>
                    </a:solidFill>
                    <a:ea typeface="Cambria Math"/>
                  </a:rPr>
                  <a:t>   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it-IT" dirty="0" smtClean="0">
                    <a:solidFill>
                      <a:srgbClr val="002060"/>
                    </a:solidFill>
                    <a:ea typeface="Cambria Math"/>
                  </a:rPr>
                  <a:t>with trigger on </a:t>
                </a:r>
                <a:r>
                  <a:rPr lang="it-IT" dirty="0" err="1" smtClean="0">
                    <a:solidFill>
                      <a:srgbClr val="002060"/>
                    </a:solidFill>
                    <a:ea typeface="Cambria Math"/>
                  </a:rPr>
                  <a:t>charmed</a:t>
                </a:r>
                <a:r>
                  <a:rPr lang="it-IT" dirty="0" smtClean="0">
                    <a:solidFill>
                      <a:srgbClr val="002060"/>
                    </a:solidFill>
                    <a:ea typeface="Cambria Math"/>
                  </a:rPr>
                  <a:t> </a:t>
                </a:r>
                <a:r>
                  <a:rPr lang="it-IT" dirty="0" err="1" smtClean="0">
                    <a:solidFill>
                      <a:srgbClr val="002060"/>
                    </a:solidFill>
                    <a:ea typeface="Cambria Math"/>
                  </a:rPr>
                  <a:t>hadrons</a:t>
                </a:r>
                <a:r>
                  <a:rPr lang="it-IT" dirty="0" smtClean="0">
                    <a:solidFill>
                      <a:srgbClr val="002060"/>
                    </a:solidFill>
                    <a:ea typeface="Cambria Math"/>
                  </a:rPr>
                  <a:t> </a:t>
                </a:r>
                <a:r>
                  <a:rPr lang="it-IT" dirty="0" err="1" smtClean="0">
                    <a:solidFill>
                      <a:srgbClr val="002060"/>
                    </a:solidFill>
                    <a:ea typeface="Cambria Math"/>
                  </a:rPr>
                  <a:t>forced</a:t>
                </a:r>
                <a:r>
                  <a:rPr lang="it-IT" dirty="0" smtClean="0">
                    <a:solidFill>
                      <a:srgbClr val="002060"/>
                    </a:solidFill>
                    <a:ea typeface="Cambria Math"/>
                  </a:rPr>
                  <a:t> to </a:t>
                </a:r>
                <a:r>
                  <a:rPr lang="it-IT" dirty="0" err="1" smtClean="0">
                    <a:solidFill>
                      <a:srgbClr val="002060"/>
                    </a:solidFill>
                    <a:ea typeface="Cambria Math"/>
                  </a:rPr>
                  <a:t>have</a:t>
                </a:r>
                <a:r>
                  <a:rPr lang="it-IT" dirty="0" smtClean="0">
                    <a:solidFill>
                      <a:srgbClr val="002060"/>
                    </a:solidFill>
                    <a:ea typeface="Cambria Math"/>
                  </a:rPr>
                  <a:t> </a:t>
                </a:r>
                <a:r>
                  <a:rPr lang="it-IT" dirty="0" err="1" smtClean="0">
                    <a:solidFill>
                      <a:srgbClr val="002060"/>
                    </a:solidFill>
                    <a:ea typeface="Cambria Math"/>
                  </a:rPr>
                  <a:t>hadronic</a:t>
                </a:r>
                <a:r>
                  <a:rPr lang="it-IT" dirty="0" smtClean="0">
                    <a:solidFill>
                      <a:srgbClr val="002060"/>
                    </a:solidFill>
                    <a:ea typeface="Cambria Math"/>
                  </a:rPr>
                  <a:t> </a:t>
                </a:r>
                <a:r>
                  <a:rPr lang="it-IT" dirty="0" err="1" smtClean="0">
                    <a:solidFill>
                      <a:srgbClr val="002060"/>
                    </a:solidFill>
                    <a:ea typeface="Cambria Math"/>
                  </a:rPr>
                  <a:t>decays</a:t>
                </a:r>
                <a:endParaRPr lang="it-IT" dirty="0" smtClean="0">
                  <a:solidFill>
                    <a:srgbClr val="002060"/>
                  </a:solidFill>
                  <a:ea typeface="Cambria Math"/>
                </a:endParaRPr>
              </a:p>
              <a:p>
                <a:pPr lvl="2"/>
                <a:endParaRPr lang="it-IT" sz="1400" dirty="0" smtClean="0">
                  <a:ea typeface="Cambria Math"/>
                </a:endParaRPr>
              </a:p>
              <a:p>
                <a:pPr lvl="2"/>
                <a:r>
                  <a:rPr lang="it-IT" sz="1400" dirty="0" err="1">
                    <a:ea typeface="Cambria Math"/>
                  </a:rPr>
                  <a:t>u</a:t>
                </a:r>
                <a:r>
                  <a:rPr lang="it-IT" sz="1400" dirty="0" err="1" smtClean="0">
                    <a:ea typeface="Cambria Math"/>
                  </a:rPr>
                  <a:t>sed</a:t>
                </a:r>
                <a:r>
                  <a:rPr lang="it-IT" sz="1400" dirty="0" smtClean="0">
                    <a:ea typeface="Cambria Math"/>
                  </a:rPr>
                  <a:t> to compute </a:t>
                </a:r>
                <a:r>
                  <a:rPr lang="it-IT" sz="1400" dirty="0" err="1" smtClean="0">
                    <a:ea typeface="Cambria Math"/>
                  </a:rPr>
                  <a:t>acceptance</a:t>
                </a:r>
                <a:r>
                  <a:rPr lang="it-IT" sz="1400" dirty="0" smtClean="0">
                    <a:ea typeface="Cambria Math"/>
                  </a:rPr>
                  <a:t> and </a:t>
                </a:r>
                <a:r>
                  <a:rPr lang="it-IT" sz="1400" dirty="0" err="1" smtClean="0">
                    <a:ea typeface="Cambria Math"/>
                  </a:rPr>
                  <a:t>efficiency</a:t>
                </a:r>
                <a:r>
                  <a:rPr lang="it-IT" sz="1400" dirty="0" smtClean="0">
                    <a:ea typeface="Cambria Math"/>
                  </a:rPr>
                  <a:t> </a:t>
                </a:r>
                <a:r>
                  <a:rPr lang="it-IT" sz="1400" dirty="0" err="1" smtClean="0">
                    <a:ea typeface="Cambria Math"/>
                  </a:rPr>
                  <a:t>corrections</a:t>
                </a:r>
                <a:r>
                  <a:rPr lang="it-IT" sz="1400" dirty="0" smtClean="0">
                    <a:ea typeface="Cambria Math"/>
                  </a:rPr>
                  <a:t> and to </a:t>
                </a:r>
                <a:r>
                  <a:rPr lang="it-IT" sz="1400" dirty="0" err="1" smtClean="0">
                    <a:ea typeface="Cambria Math"/>
                  </a:rPr>
                  <a:t>study</a:t>
                </a:r>
                <a:r>
                  <a:rPr lang="it-IT" sz="1400" dirty="0" smtClean="0">
                    <a:ea typeface="Cambria Math"/>
                  </a:rPr>
                  <a:t> </a:t>
                </a:r>
                <a:r>
                  <a:rPr lang="it-IT" sz="1400" dirty="0" err="1" smtClean="0">
                    <a:ea typeface="Cambria Math"/>
                  </a:rPr>
                  <a:t>cuts</a:t>
                </a:r>
                <a:r>
                  <a:rPr lang="it-IT" sz="1400" dirty="0" smtClean="0">
                    <a:ea typeface="Cambria Math"/>
                  </a:rPr>
                  <a:t> </a:t>
                </a:r>
                <a:r>
                  <a:rPr lang="it-IT" sz="1400" dirty="0" err="1" smtClean="0">
                    <a:ea typeface="Cambria Math"/>
                  </a:rPr>
                  <a:t>optimization</a:t>
                </a:r>
                <a:r>
                  <a:rPr lang="it-IT" sz="1400" dirty="0" smtClean="0">
                    <a:ea typeface="Cambria Math"/>
                  </a:rPr>
                  <a:t>. </a:t>
                </a:r>
              </a:p>
            </p:txBody>
          </p:sp>
        </mc:Choice>
        <mc:Fallback xmlns="">
          <p:sp>
            <p:nvSpPr>
              <p:cNvPr id="8" name="CasellaDiTes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124744"/>
                <a:ext cx="8220706" cy="3754874"/>
              </a:xfrm>
              <a:prstGeom prst="rect">
                <a:avLst/>
              </a:prstGeom>
              <a:blipFill rotWithShape="1">
                <a:blip r:embed="rId2"/>
                <a:stretch>
                  <a:fillRect l="-445" r="-1186" b="-81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egnaposto data 18"/>
          <p:cNvSpPr>
            <a:spLocks noGrp="1"/>
          </p:cNvSpPr>
          <p:nvPr>
            <p:ph type="dt" sz="half" idx="10"/>
          </p:nvPr>
        </p:nvSpPr>
        <p:spPr>
          <a:xfrm>
            <a:off x="5508104" y="6381328"/>
            <a:ext cx="2085975" cy="365125"/>
          </a:xfrm>
        </p:spPr>
        <p:txBody>
          <a:bodyPr/>
          <a:lstStyle/>
          <a:p>
            <a:r>
              <a:rPr lang="it-IT" smtClean="0"/>
              <a:t>E. Meninno   4/4/14</a:t>
            </a:r>
            <a:endParaRPr lang="it-IT" dirty="0"/>
          </a:p>
        </p:txBody>
      </p:sp>
      <p:sp>
        <p:nvSpPr>
          <p:cNvPr id="21" name="Segnaposto numero diapositiva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785C-78E2-4CC7-9F46-619B0848D102}" type="slidenum">
              <a:rPr lang="it-IT" smtClean="0"/>
              <a:t>14</a:t>
            </a:fld>
            <a:endParaRPr lang="it-IT"/>
          </a:p>
        </p:txBody>
      </p:sp>
      <p:sp>
        <p:nvSpPr>
          <p:cNvPr id="23" name="Segnaposto piè di pagina 22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3696811" cy="365125"/>
          </a:xfrm>
        </p:spPr>
        <p:txBody>
          <a:bodyPr/>
          <a:lstStyle/>
          <a:p>
            <a:r>
              <a:rPr lang="it-IT" dirty="0" smtClean="0"/>
              <a:t>IFAE 2014 - Incontri Di Fisica Delle Alte Energie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755576" y="0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39552" y="184666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Data sample </a:t>
            </a:r>
            <a:r>
              <a:rPr lang="it-IT" sz="2800" b="1" dirty="0" err="1">
                <a:solidFill>
                  <a:srgbClr val="002060"/>
                </a:solidFill>
              </a:rPr>
              <a:t>used</a:t>
            </a:r>
            <a:r>
              <a:rPr lang="it-IT" sz="2800" b="1" dirty="0">
                <a:solidFill>
                  <a:srgbClr val="002060"/>
                </a:solidFill>
              </a:rPr>
              <a:t> for </a:t>
            </a:r>
            <a:r>
              <a:rPr lang="it-IT" sz="2800" b="1" dirty="0" err="1">
                <a:solidFill>
                  <a:srgbClr val="002060"/>
                </a:solidFill>
              </a:rPr>
              <a:t>both</a:t>
            </a:r>
            <a:r>
              <a:rPr lang="it-IT" sz="2800" b="1" dirty="0">
                <a:solidFill>
                  <a:srgbClr val="002060"/>
                </a:solidFill>
              </a:rPr>
              <a:t> </a:t>
            </a:r>
            <a:r>
              <a:rPr lang="it-IT" sz="2800" b="1" dirty="0" err="1">
                <a:solidFill>
                  <a:srgbClr val="002060"/>
                </a:solidFill>
              </a:rPr>
              <a:t>analysis</a:t>
            </a:r>
            <a:r>
              <a:rPr lang="it-IT" sz="2800" b="1" dirty="0">
                <a:solidFill>
                  <a:srgbClr val="00206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1536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/>
              <p:cNvSpPr txBox="1"/>
              <p:nvPr/>
            </p:nvSpPr>
            <p:spPr>
              <a:xfrm>
                <a:off x="457426" y="977307"/>
                <a:ext cx="8496944" cy="5611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it-IT" b="1" dirty="0" smtClean="0">
                    <a:solidFill>
                      <a:srgbClr val="002060"/>
                    </a:solidFill>
                  </a:rPr>
                  <a:t>Building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l-GR" b="1" i="0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𝚲</m:t>
                        </m:r>
                      </m:e>
                      <m:sub>
                        <m:r>
                          <a:rPr lang="it-IT" b="1" i="0">
                            <a:solidFill>
                              <a:srgbClr val="002060"/>
                            </a:solidFill>
                            <a:latin typeface="Cambria Math"/>
                          </a:rPr>
                          <m:t>𝐜</m:t>
                        </m:r>
                      </m:sub>
                    </m:sSub>
                    <m:r>
                      <a:rPr lang="it-IT" b="1" i="1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it-IT" b="1" dirty="0" err="1" smtClean="0">
                    <a:solidFill>
                      <a:srgbClr val="002060"/>
                    </a:solidFill>
                  </a:rPr>
                  <a:t>candidates</a:t>
                </a:r>
                <a:r>
                  <a:rPr lang="it-IT" b="1" dirty="0" smtClean="0">
                    <a:solidFill>
                      <a:srgbClr val="002060"/>
                    </a:solidFill>
                  </a:rPr>
                  <a:t> and </a:t>
                </a:r>
                <a:r>
                  <a:rPr lang="it-IT" b="1" dirty="0" err="1">
                    <a:solidFill>
                      <a:srgbClr val="002060"/>
                    </a:solidFill>
                  </a:rPr>
                  <a:t>r</a:t>
                </a:r>
                <a:r>
                  <a:rPr lang="it-IT" b="1" dirty="0" err="1" smtClean="0">
                    <a:solidFill>
                      <a:srgbClr val="002060"/>
                    </a:solidFill>
                  </a:rPr>
                  <a:t>aw</a:t>
                </a:r>
                <a:r>
                  <a:rPr lang="it-IT" b="1" dirty="0" smtClean="0">
                    <a:solidFill>
                      <a:srgbClr val="002060"/>
                    </a:solidFill>
                  </a:rPr>
                  <a:t> </a:t>
                </a:r>
                <a:r>
                  <a:rPr lang="it-IT" b="1" dirty="0" err="1" smtClean="0">
                    <a:solidFill>
                      <a:srgbClr val="002060"/>
                    </a:solidFill>
                  </a:rPr>
                  <a:t>yield</a:t>
                </a:r>
                <a:r>
                  <a:rPr lang="it-IT" b="1" dirty="0" smtClean="0">
                    <a:solidFill>
                      <a:srgbClr val="002060"/>
                    </a:solidFill>
                  </a:rPr>
                  <a:t> </a:t>
                </a:r>
                <a:r>
                  <a:rPr lang="it-IT" b="1" dirty="0" err="1" smtClean="0">
                    <a:solidFill>
                      <a:srgbClr val="002060"/>
                    </a:solidFill>
                  </a:rPr>
                  <a:t>extraction</a:t>
                </a:r>
                <a:r>
                  <a:rPr lang="it-IT" b="1" dirty="0" smtClean="0">
                    <a:solidFill>
                      <a:srgbClr val="002060"/>
                    </a:solidFill>
                  </a:rPr>
                  <a:t>, </a:t>
                </a:r>
                <a:r>
                  <a:rPr lang="it-IT" b="1" dirty="0" err="1" smtClean="0">
                    <a:solidFill>
                      <a:srgbClr val="002060"/>
                    </a:solidFill>
                  </a:rPr>
                  <a:t>based</a:t>
                </a:r>
                <a:r>
                  <a:rPr lang="it-IT" b="1" dirty="0" smtClean="0">
                    <a:solidFill>
                      <a:srgbClr val="002060"/>
                    </a:solidFill>
                  </a:rPr>
                  <a:t> on </a:t>
                </a:r>
                <a:r>
                  <a:rPr lang="it-IT" b="1" dirty="0" err="1" smtClean="0">
                    <a:solidFill>
                      <a:srgbClr val="002060"/>
                    </a:solidFill>
                  </a:rPr>
                  <a:t>invariant</a:t>
                </a:r>
                <a:r>
                  <a:rPr lang="it-IT" b="1" dirty="0" smtClean="0">
                    <a:solidFill>
                      <a:srgbClr val="002060"/>
                    </a:solidFill>
                  </a:rPr>
                  <a:t> mass </a:t>
                </a:r>
                <a:r>
                  <a:rPr lang="it-IT" b="1" dirty="0" err="1" smtClean="0">
                    <a:solidFill>
                      <a:srgbClr val="002060"/>
                    </a:solidFill>
                  </a:rPr>
                  <a:t>studies</a:t>
                </a:r>
                <a:endParaRPr lang="it-IT" b="1" dirty="0" smtClean="0">
                  <a:solidFill>
                    <a:srgbClr val="002060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600" dirty="0" smtClean="0"/>
                  <a:t>The </a:t>
                </a:r>
                <a:r>
                  <a:rPr lang="it-IT" sz="1600" dirty="0" err="1"/>
                  <a:t>current</a:t>
                </a:r>
                <a:r>
                  <a:rPr lang="it-IT" sz="1600" dirty="0"/>
                  <a:t> </a:t>
                </a:r>
                <a:r>
                  <a:rPr lang="it-IT" sz="1600" dirty="0" err="1"/>
                  <a:t>vertexing</a:t>
                </a:r>
                <a:r>
                  <a:rPr lang="it-IT" sz="1600" dirty="0"/>
                  <a:t> </a:t>
                </a:r>
                <a:r>
                  <a:rPr lang="it-IT" sz="1600" dirty="0" err="1"/>
                  <a:t>resolution</a:t>
                </a:r>
                <a:r>
                  <a:rPr lang="it-IT" sz="1600" dirty="0"/>
                  <a:t> of ITS </a:t>
                </a:r>
                <a:r>
                  <a:rPr lang="it-IT" sz="1600" dirty="0" smtClean="0"/>
                  <a:t>(</a:t>
                </a:r>
                <a:r>
                  <a:rPr lang="it-IT" sz="1600" dirty="0" smtClean="0">
                    <a:latin typeface="Cambria Math"/>
                    <a:ea typeface="Cambria Math"/>
                  </a:rPr>
                  <a:t>~100 </a:t>
                </a:r>
                <a:r>
                  <a:rPr lang="el-GR" sz="1600" dirty="0" smtClean="0">
                    <a:latin typeface="Cambria Math"/>
                    <a:ea typeface="Cambria Math"/>
                  </a:rPr>
                  <a:t>μ</a:t>
                </a:r>
                <a:r>
                  <a:rPr lang="it-IT" sz="1600" dirty="0" smtClean="0">
                    <a:latin typeface="Cambria Math"/>
                    <a:ea typeface="Cambria Math"/>
                  </a:rPr>
                  <a:t>m for </a:t>
                </a:r>
                <a:r>
                  <a:rPr lang="it-IT" sz="1600" dirty="0" err="1" smtClean="0">
                    <a:latin typeface="Cambria Math"/>
                    <a:ea typeface="Cambria Math"/>
                  </a:rPr>
                  <a:t>pp</a:t>
                </a:r>
                <a:r>
                  <a:rPr lang="it-IT" sz="1600" dirty="0" smtClean="0">
                    <a:latin typeface="Cambria Math"/>
                    <a:ea typeface="Cambria Math"/>
                  </a:rPr>
                  <a:t> </a:t>
                </a:r>
                <a:r>
                  <a:rPr lang="it-IT" sz="1600" dirty="0" err="1" smtClean="0">
                    <a:latin typeface="Cambria Math"/>
                    <a:ea typeface="Cambria Math"/>
                  </a:rPr>
                  <a:t>collisions</a:t>
                </a:r>
                <a:r>
                  <a:rPr lang="it-IT" sz="1600" dirty="0" smtClean="0">
                    <a:latin typeface="Cambria Math"/>
                    <a:ea typeface="Cambria Math"/>
                  </a:rPr>
                  <a:t>, ~150 </a:t>
                </a:r>
                <a:r>
                  <a:rPr lang="el-GR" sz="1600" dirty="0" smtClean="0">
                    <a:latin typeface="Cambria Math"/>
                    <a:ea typeface="Cambria Math"/>
                  </a:rPr>
                  <a:t>μ</a:t>
                </a:r>
                <a:r>
                  <a:rPr lang="it-IT" sz="1600" dirty="0" smtClean="0">
                    <a:latin typeface="Cambria Math"/>
                    <a:ea typeface="Cambria Math"/>
                  </a:rPr>
                  <a:t>m for   Pb-Pb</a:t>
                </a:r>
                <a:r>
                  <a:rPr lang="it-IT" sz="1600" dirty="0" smtClean="0"/>
                  <a:t>) </a:t>
                </a:r>
                <a:r>
                  <a:rPr lang="it-IT" sz="1600" dirty="0" err="1" smtClean="0"/>
                  <a:t>make</a:t>
                </a:r>
                <a:r>
                  <a:rPr lang="it-IT" sz="1600" dirty="0" smtClean="0"/>
                  <a:t> </a:t>
                </a:r>
                <a:r>
                  <a:rPr lang="it-IT" sz="1600" dirty="0" err="1"/>
                  <a:t>it</a:t>
                </a:r>
                <a:r>
                  <a:rPr lang="it-IT" sz="1600" dirty="0"/>
                  <a:t> </a:t>
                </a:r>
                <a:r>
                  <a:rPr lang="it-IT" sz="1600" dirty="0" err="1"/>
                  <a:t>difficult</a:t>
                </a:r>
                <a:r>
                  <a:rPr lang="it-IT" sz="1600" dirty="0"/>
                  <a:t> to </a:t>
                </a:r>
                <a:r>
                  <a:rPr lang="it-IT" sz="1600" dirty="0" err="1"/>
                  <a:t>identify</a:t>
                </a:r>
                <a:r>
                  <a:rPr lang="it-IT" sz="16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it-IT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600" i="1">
                                <a:latin typeface="Cambria Math"/>
                                <a:ea typeface="Cambria Math"/>
                              </a:rPr>
                              <m:t>Λ</m:t>
                            </m:r>
                          </m:e>
                          <m:sub>
                            <m:r>
                              <a:rPr lang="it-IT" sz="1600" i="1">
                                <a:latin typeface="Cambria Math"/>
                              </a:rPr>
                              <m:t>𝑐</m:t>
                            </m:r>
                          </m:sub>
                        </m:sSub>
                      </m:e>
                      <m:sup>
                        <m:r>
                          <a:rPr lang="it-IT" sz="1600" i="1"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1600" dirty="0"/>
                  <a:t> </a:t>
                </a:r>
                <a:r>
                  <a:rPr lang="it-IT" sz="1600" dirty="0" smtClean="0"/>
                  <a:t>through</a:t>
                </a:r>
                <a:r>
                  <a:rPr lang="it-IT" sz="1600" dirty="0"/>
                  <a:t> </a:t>
                </a:r>
                <a:r>
                  <a:rPr lang="it-IT" sz="1600" dirty="0" err="1" smtClean="0"/>
                  <a:t>its</a:t>
                </a:r>
                <a:r>
                  <a:rPr lang="it-IT" sz="1600" dirty="0" smtClean="0"/>
                  <a:t> </a:t>
                </a:r>
                <a:r>
                  <a:rPr lang="it-IT" sz="1600" dirty="0" err="1"/>
                  <a:t>decay</a:t>
                </a:r>
                <a:r>
                  <a:rPr lang="it-IT" sz="1600" dirty="0"/>
                  <a:t> </a:t>
                </a:r>
                <a:r>
                  <a:rPr lang="it-IT" sz="1600" dirty="0" err="1" smtClean="0"/>
                  <a:t>topology</a:t>
                </a:r>
                <a:endParaRPr lang="it-IT" sz="1600" dirty="0"/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it-IT" sz="1600" dirty="0"/>
                  <a:t>The </a:t>
                </a:r>
                <a:r>
                  <a:rPr lang="it-IT" sz="1600" dirty="0" err="1"/>
                  <a:t>analysis</a:t>
                </a:r>
                <a:r>
                  <a:rPr lang="it-IT" sz="1600" dirty="0"/>
                  <a:t> </a:t>
                </a:r>
                <a:r>
                  <a:rPr lang="it-IT" sz="1600" dirty="0" err="1"/>
                  <a:t>strategy</a:t>
                </a:r>
                <a:r>
                  <a:rPr lang="it-IT" sz="1600" dirty="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/>
                            <a:ea typeface="Cambria Math"/>
                          </a:rPr>
                          <m:t>Λ</m:t>
                        </m:r>
                      </m:e>
                      <m:sub>
                        <m:r>
                          <a:rPr lang="it-IT" sz="1600" i="1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it-IT" sz="1600" i="1">
                        <a:latin typeface="Cambria Math"/>
                        <a:ea typeface="Cambria Math"/>
                      </a:rPr>
                      <m:t>→</m:t>
                    </m:r>
                    <m:r>
                      <a:rPr lang="it-IT" sz="1600" i="1">
                        <a:latin typeface="Cambria Math"/>
                        <a:ea typeface="Cambria Math"/>
                      </a:rPr>
                      <m:t>𝑝𝐾</m:t>
                    </m:r>
                    <m:r>
                      <m:rPr>
                        <m:sty m:val="p"/>
                      </m:rPr>
                      <a:rPr lang="el-GR" sz="1600" i="1">
                        <a:latin typeface="Cambria Math"/>
                        <a:ea typeface="Cambria Math"/>
                      </a:rPr>
                      <m:t>π</m:t>
                    </m:r>
                  </m:oMath>
                </a14:m>
                <a:r>
                  <a:rPr lang="it-IT" sz="1600" dirty="0"/>
                  <a:t> is based on </a:t>
                </a:r>
                <a:r>
                  <a:rPr lang="it-IT" sz="1600" dirty="0" err="1"/>
                  <a:t>particle</a:t>
                </a:r>
                <a:r>
                  <a:rPr lang="it-IT" sz="1600" dirty="0"/>
                  <a:t> </a:t>
                </a:r>
                <a:r>
                  <a:rPr lang="it-IT" sz="1600" dirty="0" err="1"/>
                  <a:t>identification</a:t>
                </a:r>
                <a:r>
                  <a:rPr lang="it-IT" sz="1600" dirty="0"/>
                  <a:t> of single </a:t>
                </a:r>
                <a:r>
                  <a:rPr lang="it-IT" sz="1600" dirty="0" err="1"/>
                  <a:t>tracks</a:t>
                </a:r>
                <a:r>
                  <a:rPr lang="it-IT" sz="1600" dirty="0"/>
                  <a:t>, mass </a:t>
                </a:r>
                <a:r>
                  <a:rPr lang="it-IT" sz="1600" dirty="0" err="1"/>
                  <a:t>analysis</a:t>
                </a:r>
                <a:r>
                  <a:rPr lang="it-IT" sz="1600" dirty="0"/>
                  <a:t> of </a:t>
                </a:r>
                <a:r>
                  <a:rPr lang="it-IT" sz="1600" dirty="0" err="1"/>
                  <a:t>resonant</a:t>
                </a:r>
                <a:r>
                  <a:rPr lang="it-IT" sz="1600" dirty="0"/>
                  <a:t> </a:t>
                </a:r>
                <a:r>
                  <a:rPr lang="it-IT" sz="1600" dirty="0" err="1"/>
                  <a:t>states</a:t>
                </a:r>
                <a:r>
                  <a:rPr lang="it-IT" sz="1600" dirty="0"/>
                  <a:t> </a:t>
                </a:r>
                <a:r>
                  <a:rPr lang="it-IT" sz="1600" dirty="0" err="1"/>
                  <a:t>created</a:t>
                </a:r>
                <a:r>
                  <a:rPr lang="it-IT" sz="1600" dirty="0"/>
                  <a:t> by the </a:t>
                </a:r>
                <a:r>
                  <a:rPr lang="it-IT" sz="1600" dirty="0" err="1"/>
                  <a:t>decay</a:t>
                </a:r>
                <a:r>
                  <a:rPr lang="it-IT" sz="1600" dirty="0"/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it-IT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600" i="1">
                                <a:latin typeface="Cambria Math"/>
                                <a:ea typeface="Cambria Math"/>
                              </a:rPr>
                              <m:t>Λ</m:t>
                            </m:r>
                          </m:e>
                          <m:sub>
                            <m:r>
                              <a:rPr lang="it-IT" sz="1600" i="1">
                                <a:latin typeface="Cambria Math"/>
                              </a:rPr>
                              <m:t>𝑐</m:t>
                            </m:r>
                          </m:sub>
                        </m:sSub>
                      </m:e>
                      <m:sup>
                        <m:r>
                          <a:rPr lang="it-IT" sz="1600" i="1"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1600" dirty="0"/>
                  <a:t> and </a:t>
                </a:r>
                <a:r>
                  <a:rPr lang="it-IT" sz="1600" dirty="0" err="1"/>
                  <a:t>invariant</a:t>
                </a:r>
                <a:r>
                  <a:rPr lang="it-IT" sz="1600" dirty="0"/>
                  <a:t> mass </a:t>
                </a:r>
                <a:r>
                  <a:rPr lang="it-IT" sz="1600" dirty="0" err="1"/>
                  <a:t>analysis</a:t>
                </a:r>
                <a:r>
                  <a:rPr lang="it-IT" sz="1600" dirty="0"/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it-IT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600" i="1">
                                <a:latin typeface="Cambria Math"/>
                                <a:ea typeface="Cambria Math"/>
                              </a:rPr>
                              <m:t>Λ</m:t>
                            </m:r>
                          </m:e>
                          <m:sub>
                            <m:r>
                              <a:rPr lang="it-IT" sz="1600" i="1">
                                <a:latin typeface="Cambria Math"/>
                              </a:rPr>
                              <m:t>𝑐</m:t>
                            </m:r>
                          </m:sub>
                        </m:sSub>
                      </m:e>
                      <m:sup>
                        <m:r>
                          <a:rPr lang="it-IT" sz="1600" i="1"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1600" dirty="0" err="1"/>
                  <a:t>candidates</a:t>
                </a:r>
                <a:r>
                  <a:rPr lang="it-IT" sz="1600" dirty="0"/>
                  <a:t>.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it-IT" sz="1600" dirty="0" smtClean="0"/>
                  <a:t>       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>
                            <a:latin typeface="Cambria Math"/>
                            <a:ea typeface="Cambria Math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1600">
                            <a:latin typeface="Cambria Math"/>
                          </a:rPr>
                          <m:t>c</m:t>
                        </m:r>
                      </m:sub>
                    </m:sSub>
                    <m:r>
                      <a:rPr lang="it-IT" sz="1600">
                        <a:latin typeface="Cambria Math"/>
                        <a:ea typeface="Cambria Math"/>
                      </a:rPr>
                      <m:t>→</m:t>
                    </m:r>
                    <m:r>
                      <m:rPr>
                        <m:sty m:val="p"/>
                      </m:rPr>
                      <a:rPr lang="it-IT" sz="1600">
                        <a:latin typeface="Cambria Math"/>
                        <a:ea typeface="Cambria Math"/>
                      </a:rPr>
                      <m:t>p</m:t>
                    </m:r>
                    <m:sSup>
                      <m:sSupPr>
                        <m:ctrlPr>
                          <a:rPr lang="it-IT" sz="16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it-IT" sz="1600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it-IT" sz="1600">
                                <a:latin typeface="Cambria Math"/>
                                <a:ea typeface="Cambria Math"/>
                              </a:rPr>
                              <m:t>K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it-IT" sz="1600">
                                <a:latin typeface="Cambria Math"/>
                                <a:ea typeface="Cambria Math"/>
                              </a:rPr>
                              <m:t>S</m:t>
                            </m:r>
                          </m:sub>
                        </m:sSub>
                      </m:e>
                      <m:sup>
                        <m:r>
                          <a:rPr lang="it-IT" sz="1600">
                            <a:latin typeface="Cambria Math"/>
                            <a:ea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1600" dirty="0"/>
                  <a:t> </a:t>
                </a:r>
                <a:r>
                  <a:rPr lang="it-IT" sz="1600" dirty="0" err="1"/>
                  <a:t>analysis</a:t>
                </a:r>
                <a:r>
                  <a:rPr lang="it-IT" sz="1600" dirty="0"/>
                  <a:t>, </a:t>
                </a:r>
                <a:r>
                  <a:rPr lang="it-IT" sz="1600" dirty="0" err="1"/>
                  <a:t>instead</a:t>
                </a:r>
                <a:r>
                  <a:rPr lang="it-IT" sz="1600" dirty="0"/>
                  <a:t>, </a:t>
                </a:r>
                <a:r>
                  <a:rPr lang="it-IT" sz="1600" dirty="0" err="1"/>
                  <a:t>is</a:t>
                </a:r>
                <a:r>
                  <a:rPr lang="it-IT" sz="1600" dirty="0"/>
                  <a:t> </a:t>
                </a:r>
                <a:r>
                  <a:rPr lang="it-IT" sz="1600" dirty="0" err="1"/>
                  <a:t>enhanced</a:t>
                </a:r>
                <a:r>
                  <a:rPr lang="it-IT" sz="1600" dirty="0"/>
                  <a:t> by a </a:t>
                </a:r>
                <a:r>
                  <a:rPr lang="it-IT" sz="1600" dirty="0" err="1"/>
                  <a:t>clear</a:t>
                </a:r>
                <a:r>
                  <a:rPr lang="it-IT" sz="1600" dirty="0"/>
                  <a:t> </a:t>
                </a:r>
                <a:r>
                  <a:rPr lang="it-IT" sz="1600" dirty="0" err="1"/>
                  <a:t>signal</a:t>
                </a:r>
                <a:r>
                  <a:rPr lang="it-IT" sz="1600" dirty="0"/>
                  <a:t> for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600" dirty="0"/>
                      <m:t>K</m:t>
                    </m:r>
                    <m:r>
                      <m:rPr>
                        <m:nor/>
                      </m:rPr>
                      <a:rPr lang="en-US" sz="1600" baseline="30000" dirty="0"/>
                      <m:t>0</m:t>
                    </m:r>
                    <m:r>
                      <m:rPr>
                        <m:nor/>
                      </m:rPr>
                      <a:rPr lang="en-US" sz="1600" baseline="-25000" dirty="0"/>
                      <m:t>S</m:t>
                    </m:r>
                    <m:r>
                      <a:rPr lang="en-US" sz="1600" baseline="-25000" dirty="0">
                        <a:latin typeface="Cambria Math"/>
                      </a:rPr>
                      <m:t> </m:t>
                    </m:r>
                  </m:oMath>
                </a14:m>
                <a:r>
                  <a:rPr lang="it-IT" sz="1600" dirty="0"/>
                  <a:t>, </a:t>
                </a:r>
                <a:r>
                  <a:rPr lang="it-IT" sz="1600" dirty="0" smtClean="0"/>
                  <a:t>   	</a:t>
                </a:r>
                <a:r>
                  <a:rPr lang="it-IT" sz="1600" dirty="0" err="1" smtClean="0"/>
                  <a:t>through</a:t>
                </a:r>
                <a:r>
                  <a:rPr lang="it-IT" sz="1600" dirty="0" smtClean="0"/>
                  <a:t> </a:t>
                </a:r>
                <a:r>
                  <a:rPr lang="it-IT" sz="1600" dirty="0"/>
                  <a:t>the </a:t>
                </a:r>
                <a:r>
                  <a:rPr lang="it-IT" sz="1600" dirty="0" err="1"/>
                  <a:t>reconstruction</a:t>
                </a:r>
                <a:r>
                  <a:rPr lang="it-IT" sz="1600" dirty="0"/>
                  <a:t> of </a:t>
                </a:r>
                <a:r>
                  <a:rPr lang="it-IT" sz="1600" dirty="0" err="1"/>
                  <a:t>its</a:t>
                </a:r>
                <a:r>
                  <a:rPr lang="it-IT" sz="1600" dirty="0"/>
                  <a:t> </a:t>
                </a:r>
                <a:r>
                  <a:rPr lang="it-IT" sz="1600" dirty="0" err="1"/>
                  <a:t>decay</a:t>
                </a:r>
                <a:r>
                  <a:rPr lang="it-IT" sz="1600" dirty="0"/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latin typeface="Cambria Math"/>
                          </a:rPr>
                          <m:t>π</m:t>
                        </m:r>
                      </m:e>
                      <m:sup>
                        <m:r>
                          <a:rPr lang="it-IT" sz="1600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60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latin typeface="Cambria Math"/>
                          </a:rPr>
                          <m:t>π</m:t>
                        </m:r>
                      </m:e>
                      <m:sup>
                        <m:r>
                          <a:rPr lang="it-IT" sz="1600" b="0" i="1" smtClean="0"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endParaRPr lang="it-IT" b="1" dirty="0" smtClean="0"/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endParaRPr lang="it-IT" b="1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it-IT" b="1" dirty="0" smtClean="0">
                    <a:solidFill>
                      <a:srgbClr val="002060"/>
                    </a:solidFill>
                  </a:rPr>
                  <a:t>Estimate of </a:t>
                </a:r>
                <a:r>
                  <a:rPr lang="it-IT" b="1" dirty="0" err="1" smtClean="0">
                    <a:solidFill>
                      <a:srgbClr val="002060"/>
                    </a:solidFill>
                  </a:rPr>
                  <a:t>reconstruction</a:t>
                </a:r>
                <a:r>
                  <a:rPr lang="it-IT" b="1" dirty="0" smtClean="0">
                    <a:solidFill>
                      <a:srgbClr val="002060"/>
                    </a:solidFill>
                  </a:rPr>
                  <a:t> </a:t>
                </a:r>
                <a:r>
                  <a:rPr lang="it-IT" b="1" dirty="0" err="1" smtClean="0">
                    <a:solidFill>
                      <a:srgbClr val="002060"/>
                    </a:solidFill>
                  </a:rPr>
                  <a:t>efficiency</a:t>
                </a:r>
                <a:r>
                  <a:rPr lang="it-IT" b="1" dirty="0" smtClean="0">
                    <a:solidFill>
                      <a:srgbClr val="002060"/>
                    </a:solidFill>
                  </a:rPr>
                  <a:t> and </a:t>
                </a:r>
                <a:r>
                  <a:rPr lang="it-IT" b="1" dirty="0" err="1" smtClean="0">
                    <a:solidFill>
                      <a:srgbClr val="002060"/>
                    </a:solidFill>
                  </a:rPr>
                  <a:t>acceptance</a:t>
                </a:r>
                <a:r>
                  <a:rPr lang="it-IT" b="1" dirty="0" smtClean="0">
                    <a:solidFill>
                      <a:srgbClr val="002060"/>
                    </a:solidFill>
                  </a:rPr>
                  <a:t> </a:t>
                </a:r>
                <a:r>
                  <a:rPr lang="it-IT" b="1" dirty="0" err="1" smtClean="0">
                    <a:solidFill>
                      <a:srgbClr val="002060"/>
                    </a:solidFill>
                  </a:rPr>
                  <a:t>corrections</a:t>
                </a:r>
                <a:endParaRPr lang="it-IT" b="1" dirty="0" smtClean="0">
                  <a:solidFill>
                    <a:srgbClr val="002060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600" dirty="0" err="1" smtClean="0"/>
                  <a:t>using</a:t>
                </a:r>
                <a:r>
                  <a:rPr lang="it-IT" sz="1600" dirty="0" smtClean="0"/>
                  <a:t> Monte Carlo productions </a:t>
                </a:r>
                <a:r>
                  <a:rPr lang="it-IT" sz="1600" dirty="0" err="1" smtClean="0"/>
                  <a:t>anchored</a:t>
                </a:r>
                <a:r>
                  <a:rPr lang="it-IT" sz="1600" dirty="0" smtClean="0"/>
                  <a:t> to the </a:t>
                </a:r>
                <a:r>
                  <a:rPr lang="it-IT" sz="1600" dirty="0" err="1" smtClean="0"/>
                  <a:t>real</a:t>
                </a:r>
                <a:r>
                  <a:rPr lang="it-IT" sz="1600" dirty="0" smtClean="0"/>
                  <a:t> data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dirty="0" smtClean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it-IT" b="1" dirty="0" err="1" smtClean="0">
                    <a:solidFill>
                      <a:srgbClr val="002060"/>
                    </a:solidFill>
                  </a:rPr>
                  <a:t>Correction</a:t>
                </a:r>
                <a:r>
                  <a:rPr lang="it-IT" b="1" dirty="0" smtClean="0">
                    <a:solidFill>
                      <a:srgbClr val="002060"/>
                    </a:solidFill>
                  </a:rPr>
                  <a:t> for </a:t>
                </a:r>
                <a:r>
                  <a:rPr lang="it-IT" b="1" dirty="0" err="1" smtClean="0">
                    <a:solidFill>
                      <a:srgbClr val="002060"/>
                    </a:solidFill>
                  </a:rPr>
                  <a:t>feed</a:t>
                </a:r>
                <a:r>
                  <a:rPr lang="it-IT" b="1" dirty="0" smtClean="0">
                    <a:solidFill>
                      <a:srgbClr val="002060"/>
                    </a:solidFill>
                  </a:rPr>
                  <a:t>-down from beauty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600" dirty="0" err="1" smtClean="0"/>
                  <a:t>fraction</a:t>
                </a:r>
                <a:r>
                  <a:rPr lang="it-IT" sz="1600" dirty="0" smtClean="0"/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it-IT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600" i="1">
                                <a:latin typeface="Cambria Math"/>
                                <a:ea typeface="Cambria Math"/>
                              </a:rPr>
                              <m:t>Λ</m:t>
                            </m:r>
                          </m:e>
                          <m:sub>
                            <m:r>
                              <a:rPr lang="it-IT" sz="1600" i="1">
                                <a:latin typeface="Cambria Math"/>
                              </a:rPr>
                              <m:t>𝑐</m:t>
                            </m:r>
                          </m:sub>
                        </m:sSub>
                      </m:e>
                      <m:sup>
                        <m:r>
                          <a:rPr lang="it-IT" sz="1600" i="1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it-IT" sz="1600" i="1">
                        <a:latin typeface="Cambria Math"/>
                      </a:rPr>
                      <m:t> </m:t>
                    </m:r>
                  </m:oMath>
                </a14:m>
                <a:r>
                  <a:rPr lang="it-IT" sz="1600" dirty="0" err="1" smtClean="0"/>
                  <a:t>baryons</a:t>
                </a:r>
                <a:r>
                  <a:rPr lang="it-IT" sz="1600" dirty="0" smtClean="0"/>
                  <a:t> </a:t>
                </a:r>
                <a:r>
                  <a:rPr lang="it-IT" sz="1600" dirty="0" err="1" smtClean="0"/>
                  <a:t>stemming</a:t>
                </a:r>
                <a:r>
                  <a:rPr lang="it-IT" sz="1600" dirty="0" smtClean="0"/>
                  <a:t> from the </a:t>
                </a:r>
                <a:r>
                  <a:rPr lang="it-IT" sz="1600" dirty="0" err="1" smtClean="0"/>
                  <a:t>decay</a:t>
                </a:r>
                <a:r>
                  <a:rPr lang="it-IT" sz="1600" dirty="0" smtClean="0"/>
                  <a:t> of b hadrons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600" b="0" i="0" smtClean="0">
                        <a:latin typeface="Cambria Math"/>
                      </a:rPr>
                      <m:t>c</m:t>
                    </m:r>
                  </m:oMath>
                </a14:m>
                <a:r>
                  <a:rPr lang="it-IT" sz="1600" dirty="0" smtClean="0"/>
                  <a:t>omputed from FONLL </a:t>
                </a:r>
                <a:r>
                  <a:rPr lang="it-IT" sz="1600" dirty="0" err="1" smtClean="0"/>
                  <a:t>predictions</a:t>
                </a:r>
                <a:r>
                  <a:rPr lang="it-IT" sz="1600" dirty="0" smtClean="0"/>
                  <a:t> (perturbative QCD </a:t>
                </a:r>
                <a:r>
                  <a:rPr lang="it-IT" sz="1600" dirty="0" err="1" smtClean="0"/>
                  <a:t>calculations</a:t>
                </a:r>
                <a:r>
                  <a:rPr lang="it-IT" sz="1600" dirty="0" smtClean="0"/>
                  <a:t>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it-IT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it-IT" b="1" dirty="0" err="1" smtClean="0">
                    <a:solidFill>
                      <a:srgbClr val="002060"/>
                    </a:solidFill>
                  </a:rPr>
                  <a:t>Systematic</a:t>
                </a:r>
                <a:r>
                  <a:rPr lang="it-IT" b="1" dirty="0" smtClean="0">
                    <a:solidFill>
                      <a:srgbClr val="002060"/>
                    </a:solidFill>
                  </a:rPr>
                  <a:t> </a:t>
                </a:r>
                <a:r>
                  <a:rPr lang="it-IT" b="1" dirty="0" err="1" smtClean="0">
                    <a:solidFill>
                      <a:srgbClr val="002060"/>
                    </a:solidFill>
                  </a:rPr>
                  <a:t>studies</a:t>
                </a:r>
                <a:r>
                  <a:rPr lang="it-IT" b="1" dirty="0" smtClean="0">
                    <a:solidFill>
                      <a:srgbClr val="002060"/>
                    </a:solidFill>
                  </a:rPr>
                  <a:t> </a:t>
                </a:r>
                <a:endParaRPr lang="it-IT" dirty="0" smtClean="0">
                  <a:solidFill>
                    <a:srgbClr val="002060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600" dirty="0" err="1" smtClean="0"/>
                  <a:t>yield</a:t>
                </a:r>
                <a:r>
                  <a:rPr lang="it-IT" sz="1600" dirty="0" smtClean="0"/>
                  <a:t> </a:t>
                </a:r>
                <a:r>
                  <a:rPr lang="it-IT" sz="1600" dirty="0" err="1" smtClean="0"/>
                  <a:t>extraction</a:t>
                </a:r>
                <a:r>
                  <a:rPr lang="it-IT" sz="1600" dirty="0" smtClean="0"/>
                  <a:t>, </a:t>
                </a:r>
                <a:r>
                  <a:rPr lang="it-IT" sz="1600" dirty="0" err="1" smtClean="0"/>
                  <a:t>feed</a:t>
                </a:r>
                <a:r>
                  <a:rPr lang="it-IT" sz="1600" dirty="0"/>
                  <a:t> </a:t>
                </a:r>
                <a:r>
                  <a:rPr lang="it-IT" sz="1600" dirty="0" smtClean="0"/>
                  <a:t>down </a:t>
                </a:r>
                <a:r>
                  <a:rPr lang="it-IT" sz="1600" dirty="0" err="1" smtClean="0"/>
                  <a:t>corrections</a:t>
                </a:r>
                <a:r>
                  <a:rPr lang="it-IT" sz="1600" dirty="0" smtClean="0"/>
                  <a:t>, </a:t>
                </a:r>
                <a:r>
                  <a:rPr lang="it-IT" sz="1600" dirty="0" err="1"/>
                  <a:t>c</a:t>
                </a:r>
                <a:r>
                  <a:rPr lang="it-IT" sz="1600" dirty="0" err="1" smtClean="0"/>
                  <a:t>uts</a:t>
                </a:r>
                <a:r>
                  <a:rPr lang="it-IT" sz="1600" dirty="0" smtClean="0"/>
                  <a:t> </a:t>
                </a:r>
                <a:r>
                  <a:rPr lang="it-IT" sz="1600" dirty="0" err="1" smtClean="0"/>
                  <a:t>variations</a:t>
                </a:r>
                <a:r>
                  <a:rPr lang="it-IT" sz="1600" dirty="0" smtClean="0"/>
                  <a:t>, PID </a:t>
                </a:r>
                <a:r>
                  <a:rPr lang="it-IT" sz="1600" dirty="0" err="1" smtClean="0"/>
                  <a:t>strategy</a:t>
                </a:r>
                <a:r>
                  <a:rPr lang="it-IT" sz="1600" dirty="0" smtClean="0"/>
                  <a:t>, ecc.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it-IT" b="1" dirty="0" smtClean="0">
                    <a:solidFill>
                      <a:srgbClr val="002060"/>
                    </a:solidFill>
                  </a:rPr>
                  <a:t>Estimate of the cross </a:t>
                </a:r>
                <a:r>
                  <a:rPr lang="it-IT" b="1" dirty="0" err="1" smtClean="0">
                    <a:solidFill>
                      <a:srgbClr val="002060"/>
                    </a:solidFill>
                  </a:rPr>
                  <a:t>section</a:t>
                </a:r>
                <a:r>
                  <a:rPr lang="it-IT" b="1" dirty="0" smtClean="0">
                    <a:solidFill>
                      <a:srgbClr val="002060"/>
                    </a:solidFill>
                  </a:rPr>
                  <a:t> 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l-GR" b="1" i="0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𝚲</m:t>
                        </m:r>
                      </m:e>
                      <m:sub>
                        <m:r>
                          <a:rPr lang="it-IT" b="1" i="0">
                            <a:solidFill>
                              <a:srgbClr val="002060"/>
                            </a:solidFill>
                            <a:latin typeface="Cambria Math"/>
                          </a:rPr>
                          <m:t>𝐜</m:t>
                        </m:r>
                      </m:sub>
                    </m:sSub>
                  </m:oMath>
                </a14:m>
                <a:r>
                  <a:rPr lang="it-IT" b="1" dirty="0" smtClean="0">
                    <a:solidFill>
                      <a:srgbClr val="002060"/>
                    </a:solidFill>
                  </a:rPr>
                  <a:t> production</a:t>
                </a:r>
                <a:r>
                  <a:rPr lang="it-IT" dirty="0" smtClean="0">
                    <a:solidFill>
                      <a:srgbClr val="002060"/>
                    </a:solidFill>
                  </a:rPr>
                  <a:t> </a:t>
                </a:r>
                <a:endParaRPr lang="it-IT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" name="CasellaDiTes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426" y="977307"/>
                <a:ext cx="8496944" cy="5611344"/>
              </a:xfrm>
              <a:prstGeom prst="rect">
                <a:avLst/>
              </a:prstGeom>
              <a:blipFill rotWithShape="1">
                <a:blip r:embed="rId2"/>
                <a:stretch>
                  <a:fillRect l="-430" t="-543" b="-8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/>
          <p:cNvSpPr txBox="1"/>
          <p:nvPr/>
        </p:nvSpPr>
        <p:spPr>
          <a:xfrm>
            <a:off x="1835696" y="116632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rgbClr val="002060"/>
                </a:solidFill>
              </a:rPr>
              <a:t>Analysis </a:t>
            </a:r>
            <a:r>
              <a:rPr lang="it-IT" sz="4000" b="1" dirty="0" err="1" smtClean="0">
                <a:solidFill>
                  <a:srgbClr val="002060"/>
                </a:solidFill>
              </a:rPr>
              <a:t>step</a:t>
            </a:r>
            <a:r>
              <a:rPr lang="it-IT" sz="4000" b="1" dirty="0" smtClean="0">
                <a:solidFill>
                  <a:srgbClr val="002060"/>
                </a:solidFill>
              </a:rPr>
              <a:t> by </a:t>
            </a:r>
            <a:r>
              <a:rPr lang="it-IT" sz="4000" b="1" dirty="0" err="1" smtClean="0">
                <a:solidFill>
                  <a:srgbClr val="002060"/>
                </a:solidFill>
              </a:rPr>
              <a:t>step</a:t>
            </a:r>
            <a:endParaRPr lang="it-IT" sz="4000" b="1" dirty="0">
              <a:solidFill>
                <a:srgbClr val="002060"/>
              </a:solidFill>
            </a:endParaRP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5796136" y="6381328"/>
            <a:ext cx="2085975" cy="365125"/>
          </a:xfrm>
        </p:spPr>
        <p:txBody>
          <a:bodyPr/>
          <a:lstStyle/>
          <a:p>
            <a:r>
              <a:rPr lang="it-IT" dirty="0" smtClean="0"/>
              <a:t>E. </a:t>
            </a:r>
            <a:r>
              <a:rPr lang="it-IT" dirty="0" err="1" smtClean="0"/>
              <a:t>Meninno</a:t>
            </a:r>
            <a:r>
              <a:rPr lang="it-IT" dirty="0" smtClean="0"/>
              <a:t>   </a:t>
            </a:r>
            <a:fld id="{71F4D281-D80B-4855-BB3B-C30CE17F79F3}" type="datetime1">
              <a:rPr lang="it-IT" smtClean="0"/>
              <a:t>09/04/2014</a:t>
            </a:fld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785C-78E2-4CC7-9F46-619B0848D102}" type="slidenum">
              <a:rPr lang="it-IT" smtClean="0"/>
              <a:t>15</a:t>
            </a:fld>
            <a:endParaRPr 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3480787" cy="365125"/>
          </a:xfrm>
        </p:spPr>
        <p:txBody>
          <a:bodyPr/>
          <a:lstStyle/>
          <a:p>
            <a:r>
              <a:rPr lang="it-IT" dirty="0" smtClean="0"/>
              <a:t>IFAE 2014 - Incontri Di Fisica Delle Alte Energie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4811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E. Meninno   4/4/14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IFAE 2014 - Incontri Di Fisica Delle Alte Energie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785C-78E2-4CC7-9F46-619B0848D102}" type="slidenum">
              <a:rPr lang="it-IT" smtClean="0"/>
              <a:t>16</a:t>
            </a:fld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1305148" y="260648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2"/>
                </a:solidFill>
                <a:latin typeface="Symbol" charset="2"/>
                <a:cs typeface="Symbol" charset="2"/>
              </a:rPr>
              <a:t>L</a:t>
            </a:r>
            <a:r>
              <a:rPr lang="en-US" sz="3600" b="1" baseline="-25000" dirty="0" err="1">
                <a:solidFill>
                  <a:schemeClr val="tx2"/>
                </a:solidFill>
              </a:rPr>
              <a:t>c</a:t>
            </a:r>
            <a:r>
              <a:rPr lang="en-US" sz="3600" b="1" baseline="30000" dirty="0">
                <a:solidFill>
                  <a:schemeClr val="tx2"/>
                </a:solidFill>
              </a:rPr>
              <a:t>+</a:t>
            </a:r>
            <a:r>
              <a:rPr lang="en-US" sz="3600" b="1" dirty="0">
                <a:solidFill>
                  <a:schemeClr val="tx2"/>
                </a:solidFill>
                <a:sym typeface="Wingdings"/>
              </a:rPr>
              <a:t></a:t>
            </a:r>
            <a:r>
              <a:rPr lang="en-US" sz="3600" b="1" dirty="0" err="1">
                <a:solidFill>
                  <a:schemeClr val="tx2"/>
                </a:solidFill>
                <a:sym typeface="Wingdings"/>
              </a:rPr>
              <a:t>pK</a:t>
            </a:r>
            <a:r>
              <a:rPr lang="en-US" sz="3600" b="1" baseline="30000" dirty="0">
                <a:solidFill>
                  <a:schemeClr val="tx2"/>
                </a:solidFill>
                <a:sym typeface="Wingdings"/>
              </a:rPr>
              <a:t>-</a:t>
            </a:r>
            <a:r>
              <a:rPr lang="en-US" sz="3600" b="1" dirty="0">
                <a:solidFill>
                  <a:schemeClr val="tx2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3600" b="1" baseline="30000" dirty="0">
                <a:solidFill>
                  <a:schemeClr val="tx2"/>
                </a:solidFill>
                <a:sym typeface="Wingdings"/>
              </a:rPr>
              <a:t>+ </a:t>
            </a:r>
            <a:r>
              <a:rPr lang="it-IT" sz="3600" b="1" dirty="0" smtClean="0">
                <a:solidFill>
                  <a:schemeClr val="tx2"/>
                </a:solidFill>
              </a:rPr>
              <a:t>: </a:t>
            </a:r>
            <a:r>
              <a:rPr lang="it-IT" sz="3600" b="1" dirty="0" err="1" smtClean="0">
                <a:solidFill>
                  <a:schemeClr val="tx2"/>
                </a:solidFill>
              </a:rPr>
              <a:t>Bayesian</a:t>
            </a:r>
            <a:r>
              <a:rPr lang="it-IT" sz="3600" b="1" dirty="0" smtClean="0">
                <a:solidFill>
                  <a:schemeClr val="tx2"/>
                </a:solidFill>
              </a:rPr>
              <a:t> PID </a:t>
            </a:r>
            <a:endParaRPr lang="it-IT" sz="3600" b="1" dirty="0">
              <a:solidFill>
                <a:schemeClr val="tx2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23528" y="1236038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</a:t>
            </a:r>
            <a:r>
              <a:rPr lang="it-IT" dirty="0" smtClean="0"/>
              <a:t>, K, </a:t>
            </a:r>
            <a:r>
              <a:rPr lang="el-GR" dirty="0" smtClean="0"/>
              <a:t>π</a:t>
            </a:r>
            <a:r>
              <a:rPr lang="it-IT" dirty="0" smtClean="0"/>
              <a:t> are </a:t>
            </a:r>
            <a:r>
              <a:rPr lang="it-IT" dirty="0" err="1" smtClean="0"/>
              <a:t>identified</a:t>
            </a:r>
            <a:r>
              <a:rPr lang="it-IT" dirty="0" smtClean="0"/>
              <a:t> with the </a:t>
            </a:r>
            <a:r>
              <a:rPr lang="it-IT" dirty="0" err="1" smtClean="0"/>
              <a:t>Bayesian</a:t>
            </a:r>
            <a:r>
              <a:rPr lang="it-IT" dirty="0" smtClean="0"/>
              <a:t> PID </a:t>
            </a:r>
            <a:r>
              <a:rPr lang="it-IT" dirty="0" err="1" smtClean="0"/>
              <a:t>approach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95536" y="1772816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The </a:t>
            </a:r>
            <a:r>
              <a:rPr lang="it-IT" dirty="0" err="1" smtClean="0"/>
              <a:t>probability</a:t>
            </a:r>
            <a:r>
              <a:rPr lang="it-IT" dirty="0" smtClean="0"/>
              <a:t> for a </a:t>
            </a:r>
            <a:r>
              <a:rPr lang="it-IT" dirty="0" err="1" smtClean="0"/>
              <a:t>track</a:t>
            </a:r>
            <a:r>
              <a:rPr lang="it-IT" dirty="0" smtClean="0"/>
              <a:t> to be of the specie</a:t>
            </a:r>
            <a:r>
              <a:rPr lang="it-IT" i="1" dirty="0" smtClean="0"/>
              <a:t> i </a:t>
            </a:r>
            <a:r>
              <a:rPr lang="it-IT" dirty="0" err="1" smtClean="0"/>
              <a:t>is</a:t>
            </a:r>
            <a:r>
              <a:rPr lang="it-IT" dirty="0" smtClean="0"/>
              <a:t>: </a:t>
            </a:r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12" y="2179460"/>
            <a:ext cx="813435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395536" y="5670540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TPC and TOF separate </a:t>
            </a:r>
            <a:r>
              <a:rPr lang="it-IT" dirty="0" err="1" smtClean="0"/>
              <a:t>well</a:t>
            </a:r>
            <a:r>
              <a:rPr lang="it-IT" dirty="0" smtClean="0"/>
              <a:t> </a:t>
            </a:r>
            <a:r>
              <a:rPr lang="it-IT" dirty="0" err="1" smtClean="0"/>
              <a:t>hadrons</a:t>
            </a:r>
            <a:r>
              <a:rPr lang="it-IT" dirty="0" smtClean="0"/>
              <a:t> in </a:t>
            </a:r>
            <a:r>
              <a:rPr lang="it-IT" dirty="0" err="1" smtClean="0"/>
              <a:t>complementary</a:t>
            </a:r>
            <a:r>
              <a:rPr lang="it-IT" dirty="0" smtClean="0"/>
              <a:t> p </a:t>
            </a:r>
            <a:r>
              <a:rPr lang="it-IT" dirty="0" err="1" smtClean="0"/>
              <a:t>range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0612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788473" y="618898"/>
            <a:ext cx="3575761" cy="2550368"/>
            <a:chOff x="4340560" y="1109073"/>
            <a:chExt cx="4305103" cy="3486156"/>
          </a:xfrm>
        </p:grpSpPr>
        <p:grpSp>
          <p:nvGrpSpPr>
            <p:cNvPr id="28685" name="Group 47"/>
            <p:cNvGrpSpPr>
              <a:grpSpLocks/>
            </p:cNvGrpSpPr>
            <p:nvPr/>
          </p:nvGrpSpPr>
          <p:grpSpPr bwMode="auto">
            <a:xfrm>
              <a:off x="5445225" y="1570515"/>
              <a:ext cx="3143124" cy="2608848"/>
              <a:chOff x="521" y="1293"/>
              <a:chExt cx="1724" cy="1593"/>
            </a:xfrm>
          </p:grpSpPr>
          <p:sp>
            <p:nvSpPr>
              <p:cNvPr id="30" name="Line 48"/>
              <p:cNvSpPr>
                <a:spLocks noChangeShapeType="1"/>
              </p:cNvSpPr>
              <p:nvPr/>
            </p:nvSpPr>
            <p:spPr bwMode="auto">
              <a:xfrm>
                <a:off x="1202" y="1979"/>
                <a:ext cx="136" cy="41"/>
              </a:xfrm>
              <a:prstGeom prst="line">
                <a:avLst/>
              </a:prstGeom>
              <a:noFill/>
              <a:ln w="12700">
                <a:solidFill>
                  <a:srgbClr val="008080"/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Rectangle 49"/>
              <p:cNvSpPr>
                <a:spLocks noChangeArrowheads="1"/>
              </p:cNvSpPr>
              <p:nvPr/>
            </p:nvSpPr>
            <p:spPr bwMode="auto">
              <a:xfrm>
                <a:off x="793" y="1759"/>
                <a:ext cx="462" cy="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Rectangle 50"/>
              <p:cNvSpPr>
                <a:spLocks noChangeArrowheads="1"/>
              </p:cNvSpPr>
              <p:nvPr/>
            </p:nvSpPr>
            <p:spPr bwMode="auto">
              <a:xfrm>
                <a:off x="793" y="1728"/>
                <a:ext cx="462" cy="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Line 52"/>
              <p:cNvSpPr>
                <a:spLocks noChangeShapeType="1"/>
              </p:cNvSpPr>
              <p:nvPr/>
            </p:nvSpPr>
            <p:spPr bwMode="auto">
              <a:xfrm flipH="1" flipV="1">
                <a:off x="657" y="2432"/>
                <a:ext cx="91" cy="367"/>
              </a:xfrm>
              <a:prstGeom prst="line">
                <a:avLst/>
              </a:prstGeom>
              <a:noFill/>
              <a:ln w="12700">
                <a:solidFill>
                  <a:srgbClr val="00808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Arc 53"/>
              <p:cNvSpPr>
                <a:spLocks/>
              </p:cNvSpPr>
              <p:nvPr/>
            </p:nvSpPr>
            <p:spPr bwMode="auto">
              <a:xfrm rot="-10800000">
                <a:off x="1024" y="2387"/>
                <a:ext cx="41" cy="43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" name="Arc 54"/>
              <p:cNvSpPr>
                <a:spLocks/>
              </p:cNvSpPr>
              <p:nvPr/>
            </p:nvSpPr>
            <p:spPr bwMode="auto">
              <a:xfrm>
                <a:off x="521" y="1293"/>
                <a:ext cx="1724" cy="1593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00008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" name="Oval 55"/>
              <p:cNvSpPr>
                <a:spLocks noChangeArrowheads="1"/>
              </p:cNvSpPr>
              <p:nvPr/>
            </p:nvSpPr>
            <p:spPr bwMode="auto">
              <a:xfrm>
                <a:off x="748" y="2783"/>
                <a:ext cx="68" cy="68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0" name="Line 57"/>
            <p:cNvSpPr>
              <a:spLocks noChangeShapeType="1"/>
            </p:cNvSpPr>
            <p:nvPr/>
          </p:nvSpPr>
          <p:spPr bwMode="auto">
            <a:xfrm>
              <a:off x="5899192" y="4066363"/>
              <a:ext cx="497722" cy="149030"/>
            </a:xfrm>
            <a:prstGeom prst="line">
              <a:avLst/>
            </a:prstGeom>
            <a:noFill/>
            <a:ln w="9525">
              <a:solidFill>
                <a:srgbClr val="008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8687" name="Group 58"/>
            <p:cNvGrpSpPr>
              <a:grpSpLocks/>
            </p:cNvGrpSpPr>
            <p:nvPr/>
          </p:nvGrpSpPr>
          <p:grpSpPr bwMode="auto">
            <a:xfrm>
              <a:off x="5445225" y="1206948"/>
              <a:ext cx="1405655" cy="2413963"/>
              <a:chOff x="1746" y="1253"/>
              <a:chExt cx="771" cy="1474"/>
            </a:xfrm>
          </p:grpSpPr>
          <p:pic>
            <p:nvPicPr>
              <p:cNvPr id="28704" name="Picture 59" descr="Image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391" b="41519"/>
              <a:stretch>
                <a:fillRect/>
              </a:stretch>
            </p:blipFill>
            <p:spPr bwMode="auto">
              <a:xfrm>
                <a:off x="1746" y="1253"/>
                <a:ext cx="771" cy="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705" name="Picture 60" descr="Image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8481" r="-391"/>
              <a:stretch>
                <a:fillRect/>
              </a:stretch>
            </p:blipFill>
            <p:spPr bwMode="auto">
              <a:xfrm>
                <a:off x="1746" y="2115"/>
                <a:ext cx="771" cy="6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8702" name="Picture 62" descr="Image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664"/>
            <a:stretch>
              <a:fillRect/>
            </a:stretch>
          </p:blipFill>
          <p:spPr bwMode="auto">
            <a:xfrm>
              <a:off x="6378682" y="1578704"/>
              <a:ext cx="1356430" cy="1337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3" name="Picture 63" descr="Image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247"/>
            <a:stretch>
              <a:fillRect/>
            </a:stretch>
          </p:blipFill>
          <p:spPr bwMode="auto">
            <a:xfrm>
              <a:off x="6338572" y="2933758"/>
              <a:ext cx="1356430" cy="1431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Oval 64"/>
            <p:cNvSpPr>
              <a:spLocks noChangeArrowheads="1"/>
            </p:cNvSpPr>
            <p:nvPr/>
          </p:nvSpPr>
          <p:spPr bwMode="auto">
            <a:xfrm>
              <a:off x="6768838" y="2693975"/>
              <a:ext cx="83865" cy="70421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Text Box 67"/>
            <p:cNvSpPr txBox="1">
              <a:spLocks noChangeArrowheads="1"/>
            </p:cNvSpPr>
            <p:nvPr/>
          </p:nvSpPr>
          <p:spPr bwMode="auto">
            <a:xfrm>
              <a:off x="7016787" y="2767671"/>
              <a:ext cx="694623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400" b="1" dirty="0" smtClean="0">
                  <a:solidFill>
                    <a:srgbClr val="0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DCA</a:t>
              </a:r>
              <a:endParaRPr lang="fr-FR" sz="1400" b="1" dirty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 Box 68"/>
            <p:cNvSpPr txBox="1">
              <a:spLocks noChangeArrowheads="1"/>
            </p:cNvSpPr>
            <p:nvPr/>
          </p:nvSpPr>
          <p:spPr bwMode="auto">
            <a:xfrm>
              <a:off x="4340560" y="3173819"/>
              <a:ext cx="203812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1400" b="1" dirty="0" smtClean="0">
                  <a:solidFill>
                    <a:srgbClr val="0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it-IT" sz="700" b="1" dirty="0" smtClean="0">
                  <a:solidFill>
                    <a:srgbClr val="0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it-IT" sz="1400" b="1" dirty="0" smtClean="0">
                  <a:solidFill>
                    <a:srgbClr val="0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(positive </a:t>
              </a:r>
              <a:r>
                <a:rPr lang="it-IT" sz="1400" b="1" dirty="0" err="1" smtClean="0">
                  <a:solidFill>
                    <a:srgbClr val="0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track</a:t>
              </a:r>
              <a:r>
                <a:rPr lang="it-IT" sz="1400" b="1" dirty="0" smtClean="0">
                  <a:solidFill>
                    <a:srgbClr val="0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fr-FR" sz="1400" b="1" dirty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 Box 69"/>
            <p:cNvSpPr txBox="1">
              <a:spLocks noChangeArrowheads="1"/>
            </p:cNvSpPr>
            <p:nvPr/>
          </p:nvSpPr>
          <p:spPr bwMode="auto">
            <a:xfrm>
              <a:off x="6039292" y="4287452"/>
              <a:ext cx="227712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1400" b="1" dirty="0" smtClean="0">
                  <a:solidFill>
                    <a:srgbClr val="0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it-IT" sz="700" b="1" dirty="0" smtClean="0">
                  <a:solidFill>
                    <a:srgbClr val="0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it-IT" sz="1400" b="1" dirty="0" smtClean="0">
                  <a:solidFill>
                    <a:srgbClr val="0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(negative </a:t>
              </a:r>
              <a:r>
                <a:rPr lang="it-IT" sz="1400" b="1" dirty="0" err="1" smtClean="0">
                  <a:solidFill>
                    <a:srgbClr val="0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track</a:t>
              </a:r>
              <a:r>
                <a:rPr lang="it-IT" sz="1400" b="1" dirty="0" smtClean="0">
                  <a:solidFill>
                    <a:srgbClr val="0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fr-FR" sz="1400" b="1" dirty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 Box 70"/>
            <p:cNvSpPr txBox="1">
              <a:spLocks noChangeArrowheads="1"/>
            </p:cNvSpPr>
            <p:nvPr/>
          </p:nvSpPr>
          <p:spPr bwMode="auto">
            <a:xfrm>
              <a:off x="6006906" y="1109073"/>
              <a:ext cx="100638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Positive </a:t>
              </a:r>
              <a:r>
                <a:rPr lang="fr-FR" sz="1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track</a:t>
              </a:r>
              <a:endPara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 Box 71"/>
            <p:cNvSpPr txBox="1">
              <a:spLocks noChangeArrowheads="1"/>
            </p:cNvSpPr>
            <p:nvPr/>
          </p:nvSpPr>
          <p:spPr bwMode="auto">
            <a:xfrm>
              <a:off x="7636661" y="1595081"/>
              <a:ext cx="951688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Negative</a:t>
              </a:r>
              <a:r>
                <a:rPr lang="fr-FR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track</a:t>
              </a:r>
              <a:endPara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 flipH="1">
              <a:off x="5941124" y="2767671"/>
              <a:ext cx="827714" cy="1267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Line 73"/>
            <p:cNvSpPr>
              <a:spLocks noChangeShapeType="1"/>
            </p:cNvSpPr>
            <p:nvPr/>
          </p:nvSpPr>
          <p:spPr bwMode="auto">
            <a:xfrm flipH="1">
              <a:off x="6272939" y="1206948"/>
              <a:ext cx="1292619" cy="260066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dash"/>
              <a:round/>
              <a:headEnd type="triangle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Text Box 74"/>
            <p:cNvSpPr txBox="1">
              <a:spLocks noChangeArrowheads="1"/>
            </p:cNvSpPr>
            <p:nvPr/>
          </p:nvSpPr>
          <p:spPr bwMode="auto">
            <a:xfrm>
              <a:off x="6190897" y="3382272"/>
              <a:ext cx="245476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400" b="1" dirty="0">
                  <a:solidFill>
                    <a:srgbClr val="0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l-GR" sz="1400" b="1" dirty="0" smtClean="0">
                  <a:solidFill>
                    <a:srgbClr val="0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r>
                <a:rPr lang="fr-FR" sz="1400" b="1" dirty="0" smtClean="0">
                  <a:solidFill>
                    <a:srgbClr val="0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fr-FR" sz="1400" b="1" dirty="0" err="1" smtClean="0">
                  <a:solidFill>
                    <a:srgbClr val="0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Pointing</a:t>
              </a:r>
              <a:r>
                <a:rPr lang="fr-FR" sz="1400" b="1" dirty="0" smtClean="0">
                  <a:solidFill>
                    <a:srgbClr val="0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angle</a:t>
              </a:r>
              <a:endParaRPr lang="el-GR" sz="1400" b="1" dirty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 Box 75"/>
            <p:cNvSpPr txBox="1">
              <a:spLocks noChangeArrowheads="1"/>
            </p:cNvSpPr>
            <p:nvPr/>
          </p:nvSpPr>
          <p:spPr bwMode="auto">
            <a:xfrm>
              <a:off x="4883540" y="3827549"/>
              <a:ext cx="931815" cy="588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400" b="1" dirty="0" err="1" smtClean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Primary</a:t>
              </a:r>
              <a:r>
                <a:rPr lang="fr-FR" sz="1400" b="1" dirty="0" smtClean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vertex</a:t>
              </a:r>
              <a:endParaRPr lang="fr-FR" sz="1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 Box 76"/>
            <p:cNvSpPr txBox="1">
              <a:spLocks noChangeArrowheads="1"/>
            </p:cNvSpPr>
            <p:nvPr/>
          </p:nvSpPr>
          <p:spPr bwMode="auto">
            <a:xfrm>
              <a:off x="4804597" y="2586252"/>
              <a:ext cx="1784765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400" b="1" dirty="0" err="1" smtClean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Secondary</a:t>
              </a:r>
              <a:r>
                <a:rPr lang="fr-FR" sz="1400" b="1" dirty="0" smtClean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vertex for V0</a:t>
              </a:r>
              <a:endParaRPr lang="fr-FR" sz="1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308225" y="1622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it-IT" alt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>
          <a:xfrm>
            <a:off x="5706142" y="6381328"/>
            <a:ext cx="2085975" cy="365125"/>
          </a:xfrm>
        </p:spPr>
        <p:txBody>
          <a:bodyPr/>
          <a:lstStyle/>
          <a:p>
            <a:r>
              <a:rPr lang="it-IT" dirty="0" smtClean="0"/>
              <a:t>E.  </a:t>
            </a:r>
            <a:r>
              <a:rPr lang="it-IT" err="1" smtClean="0"/>
              <a:t>Meninno</a:t>
            </a:r>
            <a:r>
              <a:rPr lang="it-IT" smtClean="0"/>
              <a:t>   </a:t>
            </a:r>
            <a:fld id="{2F5B7AC9-9964-4AF6-BC7D-40074AB5D97C}" type="datetime1">
              <a:rPr lang="it-IT" smtClean="0"/>
              <a:t>09/04/2014</a:t>
            </a:fld>
            <a:endParaRPr lang="it-IT" dirty="0"/>
          </a:p>
        </p:txBody>
      </p:sp>
      <p:sp>
        <p:nvSpPr>
          <p:cNvPr id="28672" name="Segnaposto numero diapositiva 2867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32F9-D89C-458B-A534-616A2FACEA04}" type="slidenum">
              <a:rPr lang="it-IT" smtClean="0"/>
              <a:t>17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/>
              <p:cNvSpPr txBox="1"/>
              <p:nvPr/>
            </p:nvSpPr>
            <p:spPr>
              <a:xfrm>
                <a:off x="796630" y="95678"/>
                <a:ext cx="761089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</a:rPr>
                  <a:t>Reconstruction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it-IT" sz="2800" b="1">
                            <a:solidFill>
                              <a:srgbClr val="00206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l-GR" sz="2800" b="1">
                            <a:solidFill>
                              <a:srgbClr val="002060"/>
                            </a:solidFill>
                            <a:latin typeface="Cambria Math"/>
                          </a:rPr>
                          <m:t>𝚲</m:t>
                        </m:r>
                      </m:e>
                      <m:sub>
                        <m:r>
                          <a:rPr lang="it-IT" sz="2800" b="1">
                            <a:solidFill>
                              <a:srgbClr val="002060"/>
                            </a:solidFill>
                            <a:latin typeface="Cambria Math"/>
                          </a:rPr>
                          <m:t>𝐜</m:t>
                        </m:r>
                      </m:sub>
                      <m:sup>
                        <m:r>
                          <a:rPr lang="it-IT" sz="2800" b="1">
                            <a:solidFill>
                              <a:srgbClr val="002060"/>
                            </a:solidFill>
                            <a:latin typeface="Cambria Math"/>
                          </a:rPr>
                          <m:t>+</m:t>
                        </m:r>
                      </m:sup>
                    </m:sSubSup>
                    <m:r>
                      <a:rPr lang="it-IT" sz="2800" b="1" i="1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K</a:t>
                </a:r>
                <a:r>
                  <a:rPr lang="en-US" sz="2800" b="1" baseline="30000" dirty="0">
                    <a:solidFill>
                      <a:srgbClr val="002060"/>
                    </a:solidFill>
                  </a:rPr>
                  <a:t>0</a:t>
                </a:r>
                <a:r>
                  <a:rPr lang="en-US" sz="2800" b="1" baseline="-25000" dirty="0">
                    <a:solidFill>
                      <a:srgbClr val="002060"/>
                    </a:solidFill>
                  </a:rPr>
                  <a:t>S</a:t>
                </a:r>
                <a:r>
                  <a:rPr lang="en-US" sz="2800" b="1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 p </a:t>
                </a:r>
                <a:r>
                  <a:rPr lang="en-US" sz="2800" b="1" dirty="0" smtClean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 and c. c. </a:t>
                </a:r>
                <a:endParaRPr lang="it-IT" sz="2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7" name="CasellaDiTes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630" y="95678"/>
                <a:ext cx="7610890" cy="523220"/>
              </a:xfrm>
              <a:prstGeom prst="rect">
                <a:avLst/>
              </a:prstGeom>
              <a:blipFill rotWithShape="1">
                <a:blip r:embed="rId8"/>
                <a:stretch>
                  <a:fillRect l="-1683" t="-13953" b="-313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Segnaposto piè di pagina 26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3737292" cy="365125"/>
          </a:xfrm>
        </p:spPr>
        <p:txBody>
          <a:bodyPr/>
          <a:lstStyle/>
          <a:p>
            <a:r>
              <a:rPr lang="it-IT" dirty="0" smtClean="0"/>
              <a:t>IFAE 2014 - Incontri Di Fisica Delle Alte Energie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8" name="Tabella 3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74994329"/>
                  </p:ext>
                </p:extLst>
              </p:nvPr>
            </p:nvGraphicFramePr>
            <p:xfrm>
              <a:off x="372948" y="1001670"/>
              <a:ext cx="4398518" cy="4389120"/>
            </p:xfrm>
            <a:graphic>
              <a:graphicData uri="http://schemas.openxmlformats.org/drawingml/2006/table">
                <a:tbl>
                  <a:tblPr firstRow="1" firstCol="1" bandRow="1">
                    <a:tableStyleId>{0505E3EF-67EA-436B-97B2-0124C06EBD24}</a:tableStyleId>
                  </a:tblPr>
                  <a:tblGrid>
                    <a:gridCol w="2361438"/>
                    <a:gridCol w="2037080"/>
                  </a:tblGrid>
                  <a:tr h="18351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 err="1" smtClean="0">
                              <a:effectLst/>
                            </a:rPr>
                            <a:t>Quantity</a:t>
                          </a:r>
                          <a:endParaRPr lang="it-IT" sz="12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 err="1" smtClean="0">
                              <a:effectLst/>
                            </a:rPr>
                            <a:t>Cut</a:t>
                          </a:r>
                          <a:r>
                            <a:rPr lang="it-IT" sz="1200" b="0" dirty="0" smtClean="0">
                              <a:effectLst/>
                            </a:rPr>
                            <a:t> </a:t>
                          </a:r>
                          <a:r>
                            <a:rPr lang="it-IT" sz="1200" b="0" dirty="0" err="1" smtClean="0">
                              <a:effectLst/>
                            </a:rPr>
                            <a:t>applied</a:t>
                          </a:r>
                          <a:endParaRPr lang="it-IT" sz="12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18351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 err="1" smtClean="0">
                              <a:effectLst/>
                            </a:rPr>
                            <a:t>Number</a:t>
                          </a:r>
                          <a:r>
                            <a:rPr lang="it-IT" sz="1200" b="0" baseline="0" dirty="0" smtClean="0">
                              <a:effectLst/>
                            </a:rPr>
                            <a:t> of </a:t>
                          </a:r>
                          <a:r>
                            <a:rPr lang="it-IT" sz="1200" b="0" dirty="0" smtClean="0">
                              <a:effectLst/>
                            </a:rPr>
                            <a:t>TPC cluster</a:t>
                          </a:r>
                          <a:endParaRPr lang="it-IT" sz="12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>
                              <a:effectLst/>
                            </a:rPr>
                            <a:t>70</a:t>
                          </a:r>
                          <a:endParaRPr lang="it-IT" sz="12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18351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 err="1" smtClean="0">
                              <a:effectLst/>
                            </a:rPr>
                            <a:t>Kink</a:t>
                          </a:r>
                          <a:r>
                            <a:rPr lang="it-IT" sz="1200" b="0" dirty="0" smtClean="0">
                              <a:effectLst/>
                            </a:rPr>
                            <a:t> </a:t>
                          </a:r>
                          <a:r>
                            <a:rPr lang="it-IT" sz="1200" b="0" dirty="0" err="1" smtClean="0">
                              <a:effectLst/>
                            </a:rPr>
                            <a:t>daughter</a:t>
                          </a:r>
                          <a:endParaRPr lang="it-IT" sz="12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 smtClean="0">
                              <a:effectLst/>
                              <a:latin typeface="+mn-lt"/>
                            </a:rPr>
                            <a:t>NO</a:t>
                          </a:r>
                          <a:endParaRPr lang="it-IT" sz="12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18351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it-IT" sz="1200" b="0" i="1">
                                        <a:effectLst/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1200" b="0" i="1">
                                        <a:effectLst/>
                                        <a:latin typeface="Cambria Math"/>
                                      </a:rPr>
                                      <m:t>𝜂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it-IT" sz="1200" b="0"/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b="0" dirty="0" smtClean="0"/>
                            <a:t>&lt;0.8</a:t>
                          </a:r>
                          <a:endParaRPr lang="it-IT" sz="1200" b="0" dirty="0"/>
                        </a:p>
                      </a:txBody>
                      <a:tcPr anchor="ctr"/>
                    </a:tc>
                  </a:tr>
                  <a:tr h="18986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sz="1200" b="0" i="1" smtClean="0">
                                      <a:solidFill>
                                        <a:srgbClr val="0070C0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sz="1200" b="0" i="1">
                                      <a:solidFill>
                                        <a:srgbClr val="0070C0"/>
                                      </a:solidFill>
                                      <a:effectLst/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it-IT" sz="1200" b="0" i="1">
                                      <a:solidFill>
                                        <a:srgbClr val="0070C0"/>
                                      </a:solidFill>
                                      <a:effectLst/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</m:sSub>
                            </m:oMath>
                          </a14:m>
                          <a:r>
                            <a:rPr lang="it-IT" sz="1200" b="0" dirty="0">
                              <a:solidFill>
                                <a:srgbClr val="0070C0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200" b="0" dirty="0" smtClean="0">
                              <a:solidFill>
                                <a:srgbClr val="0070C0"/>
                              </a:solidFill>
                              <a:effectLst/>
                            </a:rPr>
                            <a:t>(V0 </a:t>
                          </a:r>
                          <a:r>
                            <a:rPr lang="it-IT" sz="1200" b="0" dirty="0" err="1" smtClean="0">
                              <a:solidFill>
                                <a:srgbClr val="0070C0"/>
                              </a:solidFill>
                              <a:effectLst/>
                            </a:rPr>
                            <a:t>daughters</a:t>
                          </a:r>
                          <a:r>
                            <a:rPr lang="it-IT" sz="1200" b="0" dirty="0" smtClean="0">
                              <a:solidFill>
                                <a:srgbClr val="0070C0"/>
                              </a:solidFill>
                              <a:effectLst/>
                            </a:rPr>
                            <a:t>)</a:t>
                          </a:r>
                          <a:endParaRPr lang="it-IT" sz="1200" b="0" dirty="0">
                            <a:solidFill>
                              <a:srgbClr val="0070C0"/>
                            </a:solidFill>
                            <a:effectLst/>
                          </a:endParaRPr>
                        </a:p>
                      </a:txBody>
                      <a:tcPr marL="68580" marR="6858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>
                              <a:solidFill>
                                <a:srgbClr val="0070C0"/>
                              </a:solidFill>
                              <a:effectLst/>
                            </a:rPr>
                            <a:t>&gt; 0.2 </a:t>
                          </a:r>
                          <a:r>
                            <a:rPr lang="it-IT" sz="1200" b="0" dirty="0" err="1">
                              <a:solidFill>
                                <a:srgbClr val="0070C0"/>
                              </a:solidFill>
                              <a:effectLst/>
                            </a:rPr>
                            <a:t>GeV</a:t>
                          </a:r>
                          <a:r>
                            <a:rPr lang="it-IT" sz="1200" b="0" dirty="0">
                              <a:solidFill>
                                <a:srgbClr val="0070C0"/>
                              </a:solidFill>
                              <a:effectLst/>
                            </a:rPr>
                            <a:t>/c</a:t>
                          </a:r>
                        </a:p>
                      </a:txBody>
                      <a:tcPr marL="68580" marR="68580" anchor="ctr"/>
                    </a:tc>
                  </a:tr>
                  <a:tr h="18351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sz="1200" b="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sz="1200" b="0" i="1">
                                      <a:effectLst/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it-IT" sz="1200" b="0" i="1">
                                      <a:effectLst/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it-IT" sz="1200" b="0" dirty="0">
                              <a:effectLst/>
                            </a:rPr>
                            <a:t> </a:t>
                          </a:r>
                          <a:r>
                            <a:rPr lang="it-IT" sz="1200" b="0" dirty="0" smtClean="0">
                              <a:effectLst/>
                            </a:rPr>
                            <a:t>(V0 </a:t>
                          </a:r>
                          <a:r>
                            <a:rPr lang="it-IT" sz="1200" b="0" dirty="0" err="1" smtClean="0">
                              <a:effectLst/>
                            </a:rPr>
                            <a:t>daughters</a:t>
                          </a:r>
                          <a:r>
                            <a:rPr lang="it-IT" sz="1200" b="0" dirty="0" smtClean="0">
                              <a:effectLst/>
                            </a:rPr>
                            <a:t>)</a:t>
                          </a:r>
                          <a:endParaRPr lang="it-IT" sz="1200" b="0" dirty="0">
                            <a:effectLst/>
                          </a:endParaRPr>
                        </a:p>
                      </a:txBody>
                      <a:tcPr marL="68580" marR="6858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>
                              <a:effectLst/>
                            </a:rPr>
                            <a:t>&gt; 500 μm</a:t>
                          </a:r>
                        </a:p>
                      </a:txBody>
                      <a:tcPr marL="68580" marR="68580" anchor="ctr"/>
                    </a:tc>
                  </a:tr>
                  <a:tr h="2673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>
                              <a:effectLst/>
                            </a:rPr>
                            <a:t>DCA </a:t>
                          </a:r>
                          <a:r>
                            <a:rPr lang="it-IT" sz="1200" b="0" dirty="0" err="1">
                              <a:effectLst/>
                            </a:rPr>
                            <a:t>prong</a:t>
                          </a:r>
                          <a:r>
                            <a:rPr lang="it-IT" sz="1200" b="0" dirty="0">
                              <a:effectLst/>
                            </a:rPr>
                            <a:t> to </a:t>
                          </a:r>
                          <a:r>
                            <a:rPr lang="it-IT" sz="1200" b="0" dirty="0" err="1">
                              <a:effectLst/>
                            </a:rPr>
                            <a:t>prong</a:t>
                          </a:r>
                          <a:endParaRPr lang="it-IT" sz="1200" b="0" dirty="0">
                            <a:effectLst/>
                          </a:endParaRPr>
                        </a:p>
                      </a:txBody>
                      <a:tcPr marL="68580" marR="6858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>
                              <a:effectLst/>
                            </a:rPr>
                            <a:t>&lt; 5mm</a:t>
                          </a:r>
                        </a:p>
                      </a:txBody>
                      <a:tcPr marL="68580" marR="68580" anchor="ctr"/>
                    </a:tc>
                  </a:tr>
                  <a:tr h="18351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200" b="0" i="1">
                                    <a:effectLst/>
                                    <a:latin typeface="Cambria Math"/>
                                  </a:rPr>
                                  <m:t>𝜌</m:t>
                                </m:r>
                                <m:d>
                                  <m:dPr>
                                    <m:ctrlPr>
                                      <a:rPr lang="it-IT" sz="1200" b="0" i="1">
                                        <a:effectLst/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1200" b="0" i="1">
                                        <a:effectLst/>
                                        <a:latin typeface="Cambria Math"/>
                                      </a:rPr>
                                      <m:t>𝑉</m:t>
                                    </m:r>
                                    <m:r>
                                      <a:rPr lang="it-IT" sz="1200" b="0" i="1">
                                        <a:effectLst/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it-IT" sz="1200" b="0">
                            <a:effectLst/>
                          </a:endParaRPr>
                        </a:p>
                      </a:txBody>
                      <a:tcPr marL="68580" marR="68580" anchor="ctr"/>
                    </a:tc>
                    <a:tc>
                      <a:txBody>
                        <a:bodyPr/>
                        <a:lstStyle/>
                        <a:p>
                          <a:pPr marL="4762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>
                              <a:effectLst/>
                            </a:rPr>
                            <a:t>[2mm;2m]</a:t>
                          </a:r>
                        </a:p>
                      </a:txBody>
                      <a:tcPr marL="68580" marR="68580" anchor="ctr"/>
                    </a:tc>
                  </a:tr>
                  <a:tr h="18351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it-IT" sz="1200" b="0" i="1">
                                        <a:effectLst/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it-IT" sz="1200" b="0" i="1"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200" b="0" i="1">
                                            <a:effectLst/>
                                            <a:latin typeface="Cambria Math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it-IT" sz="1200" b="0" i="1">
                                            <a:effectLst/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it-IT" sz="1200" b="0">
                                        <a:effectLst/>
                                        <a:latin typeface="Cambria Math"/>
                                      </a:rPr>
                                      <m:t>(</m:t>
                                    </m:r>
                                    <m:r>
                                      <a:rPr lang="it-IT" sz="1200" b="0" i="1">
                                        <a:effectLst/>
                                        <a:latin typeface="Cambria Math"/>
                                      </a:rPr>
                                      <m:t>𝑉</m:t>
                                    </m:r>
                                    <m:r>
                                      <a:rPr lang="it-IT" sz="1200" b="0" i="1">
                                        <a:effectLst/>
                                        <a:latin typeface="Cambria Math"/>
                                      </a:rPr>
                                      <m:t>0</m:t>
                                    </m:r>
                                    <m:r>
                                      <a:rPr lang="it-IT" sz="1200" b="0">
                                        <a:effectLst/>
                                        <a:latin typeface="Cambria Math"/>
                                      </a:rPr>
                                      <m:t>)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it-IT" sz="1200" b="0">
                            <a:effectLst/>
                          </a:endParaRPr>
                        </a:p>
                      </a:txBody>
                      <a:tcPr marL="68580" marR="6858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>
                              <a:effectLst/>
                            </a:rPr>
                            <a:t>&lt; 1mm</a:t>
                          </a:r>
                        </a:p>
                      </a:txBody>
                      <a:tcPr marL="68580" marR="68580" anchor="ctr"/>
                    </a:tc>
                  </a:tr>
                  <a:tr h="18986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 smtClean="0">
                              <a:effectLst/>
                            </a:rPr>
                            <a:t>Cosine of </a:t>
                          </a:r>
                          <a:r>
                            <a:rPr lang="it-IT" sz="1200" b="0" dirty="0" err="1" smtClean="0">
                              <a:effectLst/>
                            </a:rPr>
                            <a:t>pointing</a:t>
                          </a:r>
                          <a:r>
                            <a:rPr lang="it-IT" sz="1200" b="0" dirty="0" smtClean="0">
                              <a:effectLst/>
                            </a:rPr>
                            <a:t> </a:t>
                          </a:r>
                          <a:r>
                            <a:rPr lang="it-IT" sz="1200" b="0" dirty="0">
                              <a:effectLst/>
                            </a:rPr>
                            <a:t>angle </a:t>
                          </a:r>
                          <a:r>
                            <a:rPr lang="it-IT" sz="1200" b="0" dirty="0" smtClean="0">
                              <a:effectLst/>
                            </a:rPr>
                            <a:t>for V0</a:t>
                          </a:r>
                          <a:endParaRPr lang="it-IT" sz="1200" b="0" dirty="0">
                            <a:effectLst/>
                          </a:endParaRPr>
                        </a:p>
                      </a:txBody>
                      <a:tcPr marL="68580" marR="6858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>
                              <a:effectLst/>
                            </a:rPr>
                            <a:t>&gt; 0.99</a:t>
                          </a:r>
                        </a:p>
                      </a:txBody>
                      <a:tcPr marL="68580" marR="68580" anchor="ctr"/>
                    </a:tc>
                  </a:tr>
                  <a:tr h="18351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it-IT" sz="1200" b="0" i="1" smtClean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1200" b="0" i="1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/>
                                      </a:rPr>
                                      <m:t>𝑚</m:t>
                                    </m:r>
                                    <m:d>
                                      <m:dPr>
                                        <m:ctrlPr>
                                          <a:rPr lang="it-IT" sz="1200" b="0" i="1"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it-IT" sz="1200" b="0" i="1"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𝑝</m:t>
                                        </m:r>
                                        <m:sSup>
                                          <m:sSupPr>
                                            <m:ctrlPr>
                                              <a:rPr lang="it-IT" sz="1200" b="0" i="1">
                                                <a:solidFill>
                                                  <a:srgbClr val="0070C0"/>
                                                </a:solidFill>
                                                <a:effectLst/>
                                                <a:latin typeface="Cambria Math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it-IT" sz="1200" b="0" i="1">
                                                <a:solidFill>
                                                  <a:srgbClr val="0070C0"/>
                                                </a:solidFill>
                                                <a:effectLst/>
                                                <a:latin typeface="Cambria Math"/>
                                              </a:rPr>
                                              <m:t>𝜋</m:t>
                                            </m:r>
                                          </m:e>
                                          <m:sup>
                                            <m:r>
                                              <a:rPr lang="it-IT" sz="1200" b="0">
                                                <a:solidFill>
                                                  <a:srgbClr val="0070C0"/>
                                                </a:solidFill>
                                                <a:effectLst/>
                                                <a:latin typeface="Cambria Math"/>
                                              </a:rPr>
                                              <m:t>−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  <m:r>
                                      <a:rPr lang="it-IT" sz="1200" b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it-IT" sz="1200" b="0" i="1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/>
                                      </a:rPr>
                                      <m:t>𝑚</m:t>
                                    </m:r>
                                    <m:d>
                                      <m:dPr>
                                        <m:ctrlPr>
                                          <a:rPr lang="it-IT" sz="1200" b="0" i="1"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it-IT" sz="1200" b="0" i="1"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𝛬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it-IT" sz="1200" b="0" dirty="0">
                            <a:solidFill>
                              <a:srgbClr val="0070C0"/>
                            </a:solidFill>
                            <a:effectLst/>
                          </a:endParaRPr>
                        </a:p>
                      </a:txBody>
                      <a:tcPr marL="68580" marR="68580" anchor="ctr"/>
                    </a:tc>
                    <a:tc>
                      <a:txBody>
                        <a:bodyPr/>
                        <a:lstStyle/>
                        <a:p>
                          <a:pPr marL="4762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>
                              <a:solidFill>
                                <a:srgbClr val="0070C0"/>
                              </a:solidFill>
                              <a:effectLst/>
                            </a:rPr>
                            <a:t>&gt; 5 </a:t>
                          </a:r>
                          <a:r>
                            <a:rPr lang="it-IT" sz="1200" b="0" dirty="0" err="1">
                              <a:solidFill>
                                <a:srgbClr val="0070C0"/>
                              </a:solidFill>
                              <a:effectLst/>
                            </a:rPr>
                            <a:t>MeV</a:t>
                          </a:r>
                          <a:r>
                            <a:rPr lang="it-IT" sz="1200" b="0" dirty="0">
                              <a:solidFill>
                                <a:srgbClr val="0070C0"/>
                              </a:solidFill>
                              <a:effectLst/>
                            </a:rPr>
                            <a:t>/c</a:t>
                          </a:r>
                          <a:r>
                            <a:rPr lang="it-IT" sz="1200" b="0" baseline="30000" dirty="0">
                              <a:solidFill>
                                <a:srgbClr val="0070C0"/>
                              </a:solidFill>
                              <a:effectLst/>
                            </a:rPr>
                            <a:t>2</a:t>
                          </a:r>
                          <a:endParaRPr lang="it-IT" sz="1200" b="0" dirty="0">
                            <a:solidFill>
                              <a:srgbClr val="0070C0"/>
                            </a:solidFill>
                            <a:effectLst/>
                          </a:endParaRPr>
                        </a:p>
                      </a:txBody>
                      <a:tcPr marL="68580" marR="68580" anchor="ctr"/>
                    </a:tc>
                  </a:tr>
                  <a:tr h="18986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it-IT" sz="1200" b="0" i="1" smtClean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1200" b="0" i="1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/>
                                      </a:rPr>
                                      <m:t>𝑚</m:t>
                                    </m:r>
                                    <m:d>
                                      <m:dPr>
                                        <m:ctrlPr>
                                          <a:rPr lang="it-IT" sz="1200" b="0" i="1"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it-IT" sz="1200" b="0" i="1"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𝑝</m:t>
                                        </m:r>
                                        <m:sSup>
                                          <m:sSupPr>
                                            <m:ctrlPr>
                                              <a:rPr lang="it-IT" sz="1200" b="0" i="1">
                                                <a:solidFill>
                                                  <a:srgbClr val="0070C0"/>
                                                </a:solidFill>
                                                <a:effectLst/>
                                                <a:latin typeface="Cambria Math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it-IT" sz="1200" b="0" i="1">
                                                <a:solidFill>
                                                  <a:srgbClr val="0070C0"/>
                                                </a:solidFill>
                                                <a:effectLst/>
                                                <a:latin typeface="Cambria Math"/>
                                              </a:rPr>
                                              <m:t>𝜋</m:t>
                                            </m:r>
                                          </m:e>
                                          <m:sup>
                                            <m:r>
                                              <a:rPr lang="it-IT" sz="1200" b="0">
                                                <a:solidFill>
                                                  <a:srgbClr val="0070C0"/>
                                                </a:solidFill>
                                                <a:effectLst/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  <m:r>
                                      <a:rPr lang="it-IT" sz="1200" b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it-IT" sz="1200" b="0" i="1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/>
                                      </a:rPr>
                                      <m:t>𝑚</m:t>
                                    </m:r>
                                    <m:d>
                                      <m:dPr>
                                        <m:ctrlPr>
                                          <a:rPr lang="it-IT" sz="1200" b="0" i="1"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it-IT" sz="1200" b="0" i="1"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𝛬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it-IT" sz="1200" b="0">
                            <a:solidFill>
                              <a:srgbClr val="0070C0"/>
                            </a:solidFill>
                            <a:effectLst/>
                          </a:endParaRPr>
                        </a:p>
                      </a:txBody>
                      <a:tcPr marL="68580" marR="6858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>
                              <a:solidFill>
                                <a:srgbClr val="0070C0"/>
                              </a:solidFill>
                              <a:effectLst/>
                            </a:rPr>
                            <a:t>&gt; 5 </a:t>
                          </a:r>
                          <a:r>
                            <a:rPr lang="it-IT" sz="1200" b="0" dirty="0" err="1">
                              <a:solidFill>
                                <a:srgbClr val="0070C0"/>
                              </a:solidFill>
                              <a:effectLst/>
                            </a:rPr>
                            <a:t>MeV</a:t>
                          </a:r>
                          <a:r>
                            <a:rPr lang="it-IT" sz="1200" b="0" dirty="0">
                              <a:solidFill>
                                <a:srgbClr val="0070C0"/>
                              </a:solidFill>
                              <a:effectLst/>
                            </a:rPr>
                            <a:t>/c</a:t>
                          </a:r>
                          <a:r>
                            <a:rPr lang="it-IT" sz="1200" b="0" baseline="30000" dirty="0">
                              <a:solidFill>
                                <a:srgbClr val="0070C0"/>
                              </a:solidFill>
                              <a:effectLst/>
                            </a:rPr>
                            <a:t>2</a:t>
                          </a:r>
                          <a:endParaRPr lang="it-IT" sz="1200" b="0" dirty="0">
                            <a:solidFill>
                              <a:srgbClr val="0070C0"/>
                            </a:solidFill>
                            <a:effectLst/>
                          </a:endParaRPr>
                        </a:p>
                      </a:txBody>
                      <a:tcPr marL="68580" marR="68580" anchor="ctr"/>
                    </a:tc>
                  </a:tr>
                  <a:tr h="18351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it-IT" sz="1200" b="0" i="1" smtClean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1200" b="0" i="1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/>
                                      </a:rPr>
                                      <m:t>𝑚</m:t>
                                    </m:r>
                                    <m:d>
                                      <m:dPr>
                                        <m:ctrlPr>
                                          <a:rPr lang="it-IT" sz="1200" b="0" i="1"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it-IT" sz="1200" b="0" i="1">
                                                <a:solidFill>
                                                  <a:srgbClr val="0070C0"/>
                                                </a:solidFill>
                                                <a:effectLst/>
                                                <a:latin typeface="Cambria Math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it-IT" sz="1200" b="0" i="1">
                                                <a:solidFill>
                                                  <a:srgbClr val="0070C0"/>
                                                </a:solidFill>
                                                <a:effectLst/>
                                                <a:latin typeface="Cambria Math"/>
                                              </a:rPr>
                                              <m:t>𝑒</m:t>
                                            </m:r>
                                          </m:e>
                                          <m:sup>
                                            <m:r>
                                              <a:rPr lang="it-IT" sz="1200" b="0">
                                                <a:solidFill>
                                                  <a:srgbClr val="0070C0"/>
                                                </a:solidFill>
                                                <a:effectLst/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</m:sup>
                                        </m:sSup>
                                        <m:sSup>
                                          <m:sSupPr>
                                            <m:ctrlPr>
                                              <a:rPr lang="it-IT" sz="1200" b="0" i="1">
                                                <a:solidFill>
                                                  <a:srgbClr val="0070C0"/>
                                                </a:solidFill>
                                                <a:effectLst/>
                                                <a:latin typeface="Cambria Math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it-IT" sz="1200" b="0" i="1">
                                                <a:solidFill>
                                                  <a:srgbClr val="0070C0"/>
                                                </a:solidFill>
                                                <a:effectLst/>
                                                <a:latin typeface="Cambria Math"/>
                                              </a:rPr>
                                              <m:t>𝑒</m:t>
                                            </m:r>
                                          </m:e>
                                          <m:sup>
                                            <m:r>
                                              <a:rPr lang="it-IT" sz="1200" b="0">
                                                <a:solidFill>
                                                  <a:srgbClr val="0070C0"/>
                                                </a:solidFill>
                                                <a:effectLst/>
                                                <a:latin typeface="Cambria Math"/>
                                              </a:rPr>
                                              <m:t>−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it-IT" sz="1200" b="0" dirty="0">
                            <a:solidFill>
                              <a:srgbClr val="0070C0"/>
                            </a:solidFill>
                            <a:effectLst/>
                          </a:endParaRPr>
                        </a:p>
                      </a:txBody>
                      <a:tcPr marL="68580" marR="6858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>
                              <a:solidFill>
                                <a:srgbClr val="0070C0"/>
                              </a:solidFill>
                              <a:effectLst/>
                            </a:rPr>
                            <a:t>&gt; 100 </a:t>
                          </a:r>
                          <a:r>
                            <a:rPr lang="it-IT" sz="1200" b="0" dirty="0" err="1">
                              <a:solidFill>
                                <a:srgbClr val="0070C0"/>
                              </a:solidFill>
                              <a:effectLst/>
                            </a:rPr>
                            <a:t>MeV</a:t>
                          </a:r>
                          <a:r>
                            <a:rPr lang="it-IT" sz="1200" b="0" dirty="0">
                              <a:solidFill>
                                <a:srgbClr val="0070C0"/>
                              </a:solidFill>
                              <a:effectLst/>
                            </a:rPr>
                            <a:t>/c</a:t>
                          </a:r>
                          <a:r>
                            <a:rPr lang="it-IT" sz="1200" b="0" baseline="30000" dirty="0">
                              <a:solidFill>
                                <a:srgbClr val="0070C0"/>
                              </a:solidFill>
                              <a:effectLst/>
                            </a:rPr>
                            <a:t>2</a:t>
                          </a:r>
                          <a:endParaRPr lang="it-IT" sz="1200" b="0" dirty="0">
                            <a:solidFill>
                              <a:srgbClr val="0070C0"/>
                            </a:solidFill>
                            <a:effectLst/>
                          </a:endParaRPr>
                        </a:p>
                      </a:txBody>
                      <a:tcPr marL="68580" marR="6858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8" name="Tabella 3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2666309"/>
                  </p:ext>
                </p:extLst>
              </p:nvPr>
            </p:nvGraphicFramePr>
            <p:xfrm>
              <a:off x="372948" y="1001670"/>
              <a:ext cx="4398518" cy="4192907"/>
            </p:xfrm>
            <a:graphic>
              <a:graphicData uri="http://schemas.openxmlformats.org/drawingml/2006/table">
                <a:tbl>
                  <a:tblPr firstRow="1" firstCol="1" bandRow="1">
                    <a:tableStyleId>{0505E3EF-67EA-436B-97B2-0124C06EBD24}</a:tableStyleId>
                  </a:tblPr>
                  <a:tblGrid>
                    <a:gridCol w="2361438"/>
                    <a:gridCol w="2037080"/>
                  </a:tblGrid>
                  <a:tr h="24625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 err="1" smtClean="0">
                              <a:effectLst/>
                            </a:rPr>
                            <a:t>Quantity</a:t>
                          </a:r>
                          <a:endParaRPr lang="it-IT" sz="12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 err="1" smtClean="0">
                              <a:effectLst/>
                            </a:rPr>
                            <a:t>Cut</a:t>
                          </a:r>
                          <a:r>
                            <a:rPr lang="it-IT" sz="1200" b="0" dirty="0" smtClean="0">
                              <a:effectLst/>
                            </a:rPr>
                            <a:t> </a:t>
                          </a:r>
                          <a:r>
                            <a:rPr lang="it-IT" sz="1200" b="0" dirty="0" err="1" smtClean="0">
                              <a:effectLst/>
                            </a:rPr>
                            <a:t>applied</a:t>
                          </a:r>
                          <a:endParaRPr lang="it-IT" sz="12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4625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 err="1" smtClean="0">
                              <a:effectLst/>
                            </a:rPr>
                            <a:t>Number</a:t>
                          </a:r>
                          <a:r>
                            <a:rPr lang="it-IT" sz="1200" b="0" baseline="0" dirty="0" smtClean="0">
                              <a:effectLst/>
                            </a:rPr>
                            <a:t> of </a:t>
                          </a:r>
                          <a:r>
                            <a:rPr lang="it-IT" sz="1200" b="0" dirty="0" smtClean="0">
                              <a:effectLst/>
                            </a:rPr>
                            <a:t>TPC cluster</a:t>
                          </a:r>
                          <a:endParaRPr lang="it-IT" sz="12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>
                              <a:effectLst/>
                            </a:rPr>
                            <a:t>70</a:t>
                          </a:r>
                          <a:endParaRPr lang="it-IT" sz="12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4625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 err="1" smtClean="0">
                              <a:effectLst/>
                            </a:rPr>
                            <a:t>Kink</a:t>
                          </a:r>
                          <a:r>
                            <a:rPr lang="it-IT" sz="1200" b="0" dirty="0" smtClean="0">
                              <a:effectLst/>
                            </a:rPr>
                            <a:t> </a:t>
                          </a:r>
                          <a:r>
                            <a:rPr lang="it-IT" sz="1200" b="0" dirty="0" err="1" smtClean="0">
                              <a:effectLst/>
                            </a:rPr>
                            <a:t>daughter</a:t>
                          </a:r>
                          <a:endParaRPr lang="it-IT" sz="12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 smtClean="0">
                              <a:effectLst/>
                              <a:latin typeface="+mn-lt"/>
                            </a:rPr>
                            <a:t>NO</a:t>
                          </a:r>
                          <a:endParaRPr lang="it-IT" sz="12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blipFill rotWithShape="1">
                          <a:blip r:embed="rId9"/>
                          <a:stretch>
                            <a:fillRect t="-268889" r="-86082" b="-117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b="0" dirty="0" smtClean="0"/>
                            <a:t>&lt;0.8</a:t>
                          </a:r>
                          <a:endParaRPr lang="it-IT" sz="1200" b="0" dirty="0"/>
                        </a:p>
                      </a:txBody>
                      <a:tcPr anchor="ctr"/>
                    </a:tc>
                  </a:tr>
                  <a:tr h="337757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anchor="ctr">
                        <a:blipFill rotWithShape="1">
                          <a:blip r:embed="rId9"/>
                          <a:stretch>
                            <a:fillRect t="-296429" r="-86082" b="-8410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>
                              <a:solidFill>
                                <a:srgbClr val="0070C0"/>
                              </a:solidFill>
                              <a:effectLst/>
                            </a:rPr>
                            <a:t>&gt; 0.2 </a:t>
                          </a:r>
                          <a:r>
                            <a:rPr lang="it-IT" sz="1200" b="0" dirty="0" err="1">
                              <a:solidFill>
                                <a:srgbClr val="0070C0"/>
                              </a:solidFill>
                              <a:effectLst/>
                            </a:rPr>
                            <a:t>GeV</a:t>
                          </a:r>
                          <a:r>
                            <a:rPr lang="it-IT" sz="1200" b="0" dirty="0">
                              <a:solidFill>
                                <a:srgbClr val="0070C0"/>
                              </a:solidFill>
                              <a:effectLst/>
                            </a:rPr>
                            <a:t>/c</a:t>
                          </a:r>
                        </a:p>
                      </a:txBody>
                      <a:tcPr marL="68580" marR="68580" anchor="ctr"/>
                    </a:tc>
                  </a:tr>
                  <a:tr h="337757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anchor="ctr">
                        <a:blipFill rotWithShape="1">
                          <a:blip r:embed="rId9"/>
                          <a:stretch>
                            <a:fillRect t="-403636" r="-86082" b="-75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>
                              <a:effectLst/>
                            </a:rPr>
                            <a:t>&gt; 500 μm</a:t>
                          </a:r>
                        </a:p>
                      </a:txBody>
                      <a:tcPr marL="68580" marR="68580" anchor="ctr"/>
                    </a:tc>
                  </a:tr>
                  <a:tr h="33775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>
                              <a:effectLst/>
                            </a:rPr>
                            <a:t>DCA </a:t>
                          </a:r>
                          <a:r>
                            <a:rPr lang="it-IT" sz="1200" b="0" dirty="0" err="1">
                              <a:effectLst/>
                            </a:rPr>
                            <a:t>prong</a:t>
                          </a:r>
                          <a:r>
                            <a:rPr lang="it-IT" sz="1200" b="0" dirty="0">
                              <a:effectLst/>
                            </a:rPr>
                            <a:t> to </a:t>
                          </a:r>
                          <a:r>
                            <a:rPr lang="it-IT" sz="1200" b="0" dirty="0" err="1">
                              <a:effectLst/>
                            </a:rPr>
                            <a:t>prong</a:t>
                          </a:r>
                          <a:endParaRPr lang="it-IT" sz="1200" b="0" dirty="0">
                            <a:effectLst/>
                          </a:endParaRPr>
                        </a:p>
                      </a:txBody>
                      <a:tcPr marL="68580" marR="6858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>
                              <a:effectLst/>
                            </a:rPr>
                            <a:t>&lt; 5mm</a:t>
                          </a:r>
                        </a:p>
                      </a:txBody>
                      <a:tcPr marL="68580" marR="68580" anchor="ctr"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anchor="ctr">
                        <a:blipFill rotWithShape="1">
                          <a:blip r:embed="rId9"/>
                          <a:stretch>
                            <a:fillRect t="-544262" r="-86082" b="-4918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4762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>
                              <a:effectLst/>
                            </a:rPr>
                            <a:t>[2mm;2m]</a:t>
                          </a:r>
                        </a:p>
                      </a:txBody>
                      <a:tcPr marL="68580" marR="68580" anchor="ctr"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anchor="ctr">
                        <a:blipFill rotWithShape="1">
                          <a:blip r:embed="rId9"/>
                          <a:stretch>
                            <a:fillRect t="-655000" r="-86082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>
                              <a:effectLst/>
                            </a:rPr>
                            <a:t>&lt; 1mm</a:t>
                          </a:r>
                        </a:p>
                      </a:txBody>
                      <a:tcPr marL="68580" marR="68580" anchor="ctr"/>
                    </a:tc>
                  </a:tr>
                  <a:tr h="33775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 smtClean="0">
                              <a:effectLst/>
                            </a:rPr>
                            <a:t>Cosine of </a:t>
                          </a:r>
                          <a:r>
                            <a:rPr lang="it-IT" sz="1200" b="0" dirty="0" err="1" smtClean="0">
                              <a:effectLst/>
                            </a:rPr>
                            <a:t>pointing</a:t>
                          </a:r>
                          <a:r>
                            <a:rPr lang="it-IT" sz="1200" b="0" dirty="0" smtClean="0">
                              <a:effectLst/>
                            </a:rPr>
                            <a:t> </a:t>
                          </a:r>
                          <a:r>
                            <a:rPr lang="it-IT" sz="1200" b="0" dirty="0">
                              <a:effectLst/>
                            </a:rPr>
                            <a:t>angle </a:t>
                          </a:r>
                          <a:r>
                            <a:rPr lang="it-IT" sz="1200" b="0" dirty="0" smtClean="0">
                              <a:effectLst/>
                            </a:rPr>
                            <a:t>for V0</a:t>
                          </a:r>
                          <a:endParaRPr lang="it-IT" sz="1200" b="0" dirty="0">
                            <a:effectLst/>
                          </a:endParaRPr>
                        </a:p>
                      </a:txBody>
                      <a:tcPr marL="68580" marR="6858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>
                              <a:effectLst/>
                            </a:rPr>
                            <a:t>&gt; 0.99</a:t>
                          </a:r>
                        </a:p>
                      </a:txBody>
                      <a:tcPr marL="68580" marR="68580" anchor="ctr"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anchor="ctr">
                        <a:blipFill rotWithShape="1">
                          <a:blip r:embed="rId9"/>
                          <a:stretch>
                            <a:fillRect t="-846667" r="-86082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4762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>
                              <a:solidFill>
                                <a:srgbClr val="0070C0"/>
                              </a:solidFill>
                              <a:effectLst/>
                            </a:rPr>
                            <a:t>&gt; 5 </a:t>
                          </a:r>
                          <a:r>
                            <a:rPr lang="it-IT" sz="1200" b="0" dirty="0" err="1">
                              <a:solidFill>
                                <a:srgbClr val="0070C0"/>
                              </a:solidFill>
                              <a:effectLst/>
                            </a:rPr>
                            <a:t>MeV</a:t>
                          </a:r>
                          <a:r>
                            <a:rPr lang="it-IT" sz="1200" b="0" dirty="0">
                              <a:solidFill>
                                <a:srgbClr val="0070C0"/>
                              </a:solidFill>
                              <a:effectLst/>
                            </a:rPr>
                            <a:t>/c</a:t>
                          </a:r>
                          <a:r>
                            <a:rPr lang="it-IT" sz="1200" b="0" baseline="30000" dirty="0">
                              <a:solidFill>
                                <a:srgbClr val="0070C0"/>
                              </a:solidFill>
                              <a:effectLst/>
                            </a:rPr>
                            <a:t>2</a:t>
                          </a:r>
                          <a:endParaRPr lang="it-IT" sz="1200" b="0" dirty="0">
                            <a:solidFill>
                              <a:srgbClr val="0070C0"/>
                            </a:solidFill>
                            <a:effectLst/>
                          </a:endParaRPr>
                        </a:p>
                      </a:txBody>
                      <a:tcPr marL="68580" marR="68580" anchor="ctr"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anchor="ctr">
                        <a:blipFill rotWithShape="1">
                          <a:blip r:embed="rId9"/>
                          <a:stretch>
                            <a:fillRect t="-946667" r="-86082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>
                              <a:solidFill>
                                <a:srgbClr val="0070C0"/>
                              </a:solidFill>
                              <a:effectLst/>
                            </a:rPr>
                            <a:t>&gt; 5 </a:t>
                          </a:r>
                          <a:r>
                            <a:rPr lang="it-IT" sz="1200" b="0" dirty="0" err="1">
                              <a:solidFill>
                                <a:srgbClr val="0070C0"/>
                              </a:solidFill>
                              <a:effectLst/>
                            </a:rPr>
                            <a:t>MeV</a:t>
                          </a:r>
                          <a:r>
                            <a:rPr lang="it-IT" sz="1200" b="0" dirty="0">
                              <a:solidFill>
                                <a:srgbClr val="0070C0"/>
                              </a:solidFill>
                              <a:effectLst/>
                            </a:rPr>
                            <a:t>/c</a:t>
                          </a:r>
                          <a:r>
                            <a:rPr lang="it-IT" sz="1200" b="0" baseline="30000" dirty="0">
                              <a:solidFill>
                                <a:srgbClr val="0070C0"/>
                              </a:solidFill>
                              <a:effectLst/>
                            </a:rPr>
                            <a:t>2</a:t>
                          </a:r>
                          <a:endParaRPr lang="it-IT" sz="1200" b="0" dirty="0">
                            <a:solidFill>
                              <a:srgbClr val="0070C0"/>
                            </a:solidFill>
                            <a:effectLst/>
                          </a:endParaRPr>
                        </a:p>
                      </a:txBody>
                      <a:tcPr marL="68580" marR="68580" anchor="ctr"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anchor="ctr">
                        <a:blipFill rotWithShape="1">
                          <a:blip r:embed="rId9"/>
                          <a:stretch>
                            <a:fillRect t="-1046667" r="-86082" b="-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>
                              <a:solidFill>
                                <a:srgbClr val="0070C0"/>
                              </a:solidFill>
                              <a:effectLst/>
                            </a:rPr>
                            <a:t>&gt; 100 </a:t>
                          </a:r>
                          <a:r>
                            <a:rPr lang="it-IT" sz="1200" b="0" dirty="0" err="1">
                              <a:solidFill>
                                <a:srgbClr val="0070C0"/>
                              </a:solidFill>
                              <a:effectLst/>
                            </a:rPr>
                            <a:t>MeV</a:t>
                          </a:r>
                          <a:r>
                            <a:rPr lang="it-IT" sz="1200" b="0" dirty="0">
                              <a:solidFill>
                                <a:srgbClr val="0070C0"/>
                              </a:solidFill>
                              <a:effectLst/>
                            </a:rPr>
                            <a:t>/c</a:t>
                          </a:r>
                          <a:r>
                            <a:rPr lang="it-IT" sz="1200" b="0" baseline="30000" dirty="0">
                              <a:solidFill>
                                <a:srgbClr val="0070C0"/>
                              </a:solidFill>
                              <a:effectLst/>
                            </a:rPr>
                            <a:t>2</a:t>
                          </a:r>
                          <a:endParaRPr lang="it-IT" sz="1200" b="0" dirty="0">
                            <a:solidFill>
                              <a:srgbClr val="0070C0"/>
                            </a:solidFill>
                            <a:effectLst/>
                          </a:endParaRPr>
                        </a:p>
                      </a:txBody>
                      <a:tcPr marL="68580" marR="68580" anchor="ctr"/>
                    </a:tc>
                  </a:tr>
                </a:tbl>
              </a:graphicData>
            </a:graphic>
          </p:graphicFrame>
        </mc:Fallback>
      </mc:AlternateContent>
      <p:sp>
        <p:nvSpPr>
          <p:cNvPr id="2" name="Rettangolo 1"/>
          <p:cNvSpPr/>
          <p:nvPr/>
        </p:nvSpPr>
        <p:spPr>
          <a:xfrm>
            <a:off x="323528" y="586001"/>
            <a:ext cx="3046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b="1" dirty="0">
                <a:solidFill>
                  <a:srgbClr val="002060"/>
                </a:solidFill>
              </a:rPr>
              <a:t>Building of </a:t>
            </a:r>
            <a:r>
              <a:rPr lang="en-US" b="1" dirty="0">
                <a:solidFill>
                  <a:srgbClr val="002060"/>
                </a:solidFill>
              </a:rPr>
              <a:t>K</a:t>
            </a:r>
            <a:r>
              <a:rPr lang="en-US" b="1" baseline="30000" dirty="0">
                <a:solidFill>
                  <a:srgbClr val="002060"/>
                </a:solidFill>
              </a:rPr>
              <a:t>0</a:t>
            </a:r>
            <a:r>
              <a:rPr lang="en-US" b="1" baseline="-25000" dirty="0">
                <a:solidFill>
                  <a:srgbClr val="002060"/>
                </a:solidFill>
              </a:rPr>
              <a:t>S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err="1">
                <a:solidFill>
                  <a:srgbClr val="002060"/>
                </a:solidFill>
              </a:rPr>
              <a:t>candidates</a:t>
            </a:r>
            <a:r>
              <a:rPr lang="it-IT" b="1" dirty="0">
                <a:solidFill>
                  <a:srgbClr val="00206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ttangolo 38"/>
              <p:cNvSpPr/>
              <p:nvPr/>
            </p:nvSpPr>
            <p:spPr>
              <a:xfrm>
                <a:off x="195912" y="5733256"/>
                <a:ext cx="616336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  <a:buClr>
                    <a:schemeClr val="accent1"/>
                  </a:buClr>
                  <a:buSzPct val="85000"/>
                  <a:defRPr/>
                </a:pPr>
                <a:r>
                  <a:rPr lang="en-GB" sz="1600" dirty="0" smtClean="0">
                    <a:cs typeface="Arial"/>
                  </a:rPr>
                  <a:t>To build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it-IT" sz="1600" b="1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l-GR" sz="1600" b="1">
                            <a:solidFill>
                              <a:schemeClr val="tx1"/>
                            </a:solidFill>
                            <a:latin typeface="Cambria Math"/>
                          </a:rPr>
                          <m:t>𝚲</m:t>
                        </m:r>
                      </m:e>
                      <m:sub>
                        <m:r>
                          <a:rPr lang="it-IT" sz="1600" b="1">
                            <a:solidFill>
                              <a:schemeClr val="tx1"/>
                            </a:solidFill>
                            <a:latin typeface="Cambria Math"/>
                          </a:rPr>
                          <m:t>𝐜</m:t>
                        </m:r>
                      </m:sub>
                      <m:sup>
                        <m:r>
                          <a:rPr lang="it-IT" sz="1600" b="1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</m:sup>
                    </m:sSubSup>
                    <m:r>
                      <a:rPr lang="it-IT" sz="1600" b="1" i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GB" sz="1600" dirty="0" smtClean="0">
                    <a:cs typeface="Arial"/>
                  </a:rPr>
                  <a:t>candidates, we accept only </a:t>
                </a:r>
                <a:r>
                  <a:rPr lang="en-US" sz="1600" dirty="0" smtClean="0"/>
                  <a:t>K</a:t>
                </a:r>
                <a:r>
                  <a:rPr lang="en-US" sz="1600" baseline="30000" dirty="0" smtClean="0"/>
                  <a:t>0</a:t>
                </a:r>
                <a:r>
                  <a:rPr lang="en-US" sz="1600" baseline="-25000" dirty="0" smtClean="0"/>
                  <a:t>S</a:t>
                </a:r>
                <a:r>
                  <a:rPr lang="en-GB" sz="1600" dirty="0" smtClean="0">
                    <a:cs typeface="Arial"/>
                  </a:rPr>
                  <a:t> candidates with invariant mass (</a:t>
                </a:r>
                <a:r>
                  <a:rPr lang="en-GB" sz="1600" dirty="0" smtClean="0">
                    <a:latin typeface="Symbol" panose="05050102010706020507" pitchFamily="18" charset="2"/>
                    <a:cs typeface="Arial"/>
                  </a:rPr>
                  <a:t>p</a:t>
                </a:r>
                <a:r>
                  <a:rPr lang="en-GB" sz="1600" dirty="0" smtClean="0">
                    <a:cs typeface="Arial"/>
                  </a:rPr>
                  <a:t>,</a:t>
                </a:r>
                <a:r>
                  <a:rPr lang="en-GB" sz="1600" dirty="0" smtClean="0">
                    <a:latin typeface="Symbol" panose="05050102010706020507" pitchFamily="18" charset="2"/>
                    <a:cs typeface="Arial"/>
                  </a:rPr>
                  <a:t> p</a:t>
                </a:r>
                <a:r>
                  <a:rPr lang="en-GB" sz="1600" dirty="0" smtClean="0">
                    <a:cs typeface="Arial"/>
                  </a:rPr>
                  <a:t>) close to </a:t>
                </a:r>
                <a:r>
                  <a:rPr lang="en-US" sz="1600" dirty="0" smtClean="0"/>
                  <a:t>K</a:t>
                </a:r>
                <a:r>
                  <a:rPr lang="en-US" sz="1600" baseline="30000" dirty="0" smtClean="0"/>
                  <a:t>0</a:t>
                </a:r>
                <a:r>
                  <a:rPr lang="en-US" sz="1600" baseline="-25000" dirty="0" smtClean="0"/>
                  <a:t>S</a:t>
                </a:r>
                <a:r>
                  <a:rPr lang="en-GB" sz="1600" dirty="0" smtClean="0">
                    <a:cs typeface="Arial"/>
                  </a:rPr>
                  <a:t> mass known </a:t>
                </a:r>
                <a:r>
                  <a:rPr lang="it-IT" sz="1600" dirty="0" smtClean="0">
                    <a:cs typeface="Arial"/>
                  </a:rPr>
                  <a:t>(</a:t>
                </a:r>
                <a:r>
                  <a:rPr lang="en-GB" sz="1600" dirty="0" smtClean="0">
                    <a:cs typeface="Arial"/>
                  </a:rPr>
                  <a:t>497.614 MeV/c</a:t>
                </a:r>
                <a:r>
                  <a:rPr lang="en-GB" sz="1600" baseline="30000" dirty="0" smtClean="0">
                    <a:cs typeface="Arial"/>
                  </a:rPr>
                  <a:t>2</a:t>
                </a:r>
                <a:r>
                  <a:rPr lang="en-GB" sz="1600" dirty="0" smtClean="0">
                    <a:cs typeface="Arial"/>
                  </a:rPr>
                  <a:t>)</a:t>
                </a:r>
                <a:endParaRPr lang="en-GB" sz="1600" baseline="30000" dirty="0">
                  <a:cs typeface="Arial"/>
                </a:endParaRPr>
              </a:p>
            </p:txBody>
          </p:sp>
        </mc:Choice>
        <mc:Fallback xmlns="">
          <p:sp>
            <p:nvSpPr>
              <p:cNvPr id="39" name="Rettangolo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12" y="5733256"/>
                <a:ext cx="6163366" cy="584775"/>
              </a:xfrm>
              <a:prstGeom prst="rect">
                <a:avLst/>
              </a:prstGeom>
              <a:blipFill rotWithShape="1">
                <a:blip r:embed="rId10"/>
                <a:stretch>
                  <a:fillRect l="-495" t="-3125" r="-593" b="-1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0" name="Tabella 3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03408192"/>
                  </p:ext>
                </p:extLst>
              </p:nvPr>
            </p:nvGraphicFramePr>
            <p:xfrm>
              <a:off x="4995087" y="4065418"/>
              <a:ext cx="4032448" cy="1645920"/>
            </p:xfrm>
            <a:graphic>
              <a:graphicData uri="http://schemas.openxmlformats.org/drawingml/2006/table">
                <a:tbl>
                  <a:tblPr firstRow="1" firstCol="1" bandRow="1">
                    <a:tableStyleId>{0505E3EF-67EA-436B-97B2-0124C06EBD24}</a:tableStyleId>
                  </a:tblPr>
                  <a:tblGrid>
                    <a:gridCol w="2406015"/>
                    <a:gridCol w="1626433"/>
                  </a:tblGrid>
                  <a:tr h="2476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 err="1" smtClean="0">
                              <a:effectLst/>
                            </a:rPr>
                            <a:t>Quantity</a:t>
                          </a:r>
                          <a:endParaRPr lang="it-IT" sz="11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 err="1" smtClean="0">
                              <a:effectLst/>
                            </a:rPr>
                            <a:t>Cut</a:t>
                          </a:r>
                          <a:r>
                            <a:rPr lang="it-IT" sz="1200" b="0" baseline="0" dirty="0" smtClean="0">
                              <a:effectLst/>
                            </a:rPr>
                            <a:t> </a:t>
                          </a:r>
                          <a:r>
                            <a:rPr lang="it-IT" sz="1200" b="0" baseline="0" dirty="0" err="1" smtClean="0">
                              <a:effectLst/>
                            </a:rPr>
                            <a:t>applied</a:t>
                          </a:r>
                          <a:endParaRPr lang="it-IT" sz="11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  <a:tr h="23939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 err="1" smtClean="0">
                              <a:effectLst/>
                            </a:rPr>
                            <a:t>kink</a:t>
                          </a:r>
                          <a:endParaRPr lang="it-IT" sz="11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 smtClean="0">
                              <a:effectLst/>
                              <a:latin typeface="+mn-lt"/>
                            </a:rPr>
                            <a:t>NO</a:t>
                          </a:r>
                          <a:endParaRPr lang="it-IT" sz="11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  <a:tr h="23939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 err="1" smtClean="0">
                              <a:effectLst/>
                            </a:rPr>
                            <a:t>Number</a:t>
                          </a:r>
                          <a:r>
                            <a:rPr lang="it-IT" sz="1200" b="0" baseline="0" dirty="0" smtClean="0">
                              <a:effectLst/>
                            </a:rPr>
                            <a:t> of </a:t>
                          </a:r>
                          <a:r>
                            <a:rPr lang="it-IT" sz="1200" b="0" dirty="0" smtClean="0">
                              <a:effectLst/>
                            </a:rPr>
                            <a:t> ITS clusters</a:t>
                          </a:r>
                          <a:endParaRPr lang="it-IT" sz="11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>
                              <a:effectLst/>
                            </a:rPr>
                            <a:t>2</a:t>
                          </a:r>
                          <a:endParaRPr lang="it-IT" sz="11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  <a:tr h="2476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 err="1" smtClean="0">
                              <a:effectLst/>
                            </a:rPr>
                            <a:t>Number</a:t>
                          </a:r>
                          <a:r>
                            <a:rPr lang="it-IT" sz="1200" b="0" dirty="0" smtClean="0">
                              <a:effectLst/>
                            </a:rPr>
                            <a:t> of</a:t>
                          </a:r>
                          <a:r>
                            <a:rPr lang="it-IT" sz="1200" b="0" baseline="0" dirty="0" smtClean="0">
                              <a:effectLst/>
                            </a:rPr>
                            <a:t> </a:t>
                          </a:r>
                          <a:r>
                            <a:rPr lang="it-IT" sz="1200" b="0" dirty="0" smtClean="0">
                              <a:effectLst/>
                            </a:rPr>
                            <a:t>TPC clusters</a:t>
                          </a:r>
                          <a:endParaRPr lang="it-IT" sz="11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>
                              <a:effectLst/>
                            </a:rPr>
                            <a:t>70</a:t>
                          </a:r>
                          <a:endParaRPr lang="it-IT" sz="11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  <a:tr h="25527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it-IT" sz="1200" b="0" i="1">
                                        <a:effectLst/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it-IT" sz="1200" b="0" i="1"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200" b="0" i="1">
                                            <a:effectLst/>
                                            <a:latin typeface="Cambria Math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it-IT" sz="1200" b="0" i="1">
                                            <a:effectLst/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it-IT" sz="11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>
                              <a:effectLst/>
                            </a:rPr>
                            <a:t>&lt; 0.5 mm</a:t>
                          </a:r>
                          <a:endParaRPr lang="it-IT" sz="11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  <a:tr h="25527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200" b="0" i="1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200" b="0" i="1">
                                        <a:effectLst/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it-IT" sz="1200" b="0" i="1">
                                        <a:effectLst/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1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>
                              <a:effectLst/>
                            </a:rPr>
                            <a:t>&gt; 0.3 </a:t>
                          </a:r>
                          <a:r>
                            <a:rPr lang="it-IT" sz="1200" b="0" dirty="0" err="1">
                              <a:effectLst/>
                            </a:rPr>
                            <a:t>GeV</a:t>
                          </a:r>
                          <a:r>
                            <a:rPr lang="it-IT" sz="1200" b="0" dirty="0">
                              <a:effectLst/>
                            </a:rPr>
                            <a:t>/c</a:t>
                          </a:r>
                          <a:endParaRPr lang="it-IT" sz="11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0" name="Tabella 3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03408192"/>
                  </p:ext>
                </p:extLst>
              </p:nvPr>
            </p:nvGraphicFramePr>
            <p:xfrm>
              <a:off x="4995087" y="4065418"/>
              <a:ext cx="4032448" cy="1645920"/>
            </p:xfrm>
            <a:graphic>
              <a:graphicData uri="http://schemas.openxmlformats.org/drawingml/2006/table">
                <a:tbl>
                  <a:tblPr firstRow="1" firstCol="1" bandRow="1">
                    <a:tableStyleId>{0505E3EF-67EA-436B-97B2-0124C06EBD24}</a:tableStyleId>
                  </a:tblPr>
                  <a:tblGrid>
                    <a:gridCol w="2406015"/>
                    <a:gridCol w="1626433"/>
                  </a:tblGrid>
                  <a:tr h="27432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 err="1" smtClean="0">
                              <a:effectLst/>
                            </a:rPr>
                            <a:t>Quantity</a:t>
                          </a:r>
                          <a:endParaRPr lang="it-IT" sz="11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 err="1" smtClean="0">
                              <a:effectLst/>
                            </a:rPr>
                            <a:t>Cut</a:t>
                          </a:r>
                          <a:r>
                            <a:rPr lang="it-IT" sz="1200" b="0" baseline="0" dirty="0" smtClean="0">
                              <a:effectLst/>
                            </a:rPr>
                            <a:t> </a:t>
                          </a:r>
                          <a:r>
                            <a:rPr lang="it-IT" sz="1200" b="0" baseline="0" dirty="0" err="1" smtClean="0">
                              <a:effectLst/>
                            </a:rPr>
                            <a:t>applied</a:t>
                          </a:r>
                          <a:endParaRPr lang="it-IT" sz="11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 err="1" smtClean="0">
                              <a:effectLst/>
                            </a:rPr>
                            <a:t>kink</a:t>
                          </a:r>
                          <a:endParaRPr lang="it-IT" sz="11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 smtClean="0">
                              <a:effectLst/>
                              <a:latin typeface="+mn-lt"/>
                            </a:rPr>
                            <a:t>NO</a:t>
                          </a:r>
                          <a:endParaRPr lang="it-IT" sz="11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 err="1" smtClean="0">
                              <a:effectLst/>
                            </a:rPr>
                            <a:t>Number</a:t>
                          </a:r>
                          <a:r>
                            <a:rPr lang="it-IT" sz="1200" b="0" baseline="0" dirty="0" smtClean="0">
                              <a:effectLst/>
                            </a:rPr>
                            <a:t> of </a:t>
                          </a:r>
                          <a:r>
                            <a:rPr lang="it-IT" sz="1200" b="0" dirty="0" smtClean="0">
                              <a:effectLst/>
                            </a:rPr>
                            <a:t> ITS clusters</a:t>
                          </a:r>
                          <a:endParaRPr lang="it-IT" sz="11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>
                              <a:effectLst/>
                            </a:rPr>
                            <a:t>2</a:t>
                          </a:r>
                          <a:endParaRPr lang="it-IT" sz="11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 err="1" smtClean="0">
                              <a:effectLst/>
                            </a:rPr>
                            <a:t>Number</a:t>
                          </a:r>
                          <a:r>
                            <a:rPr lang="it-IT" sz="1200" b="0" dirty="0" smtClean="0">
                              <a:effectLst/>
                            </a:rPr>
                            <a:t> of</a:t>
                          </a:r>
                          <a:r>
                            <a:rPr lang="it-IT" sz="1200" b="0" baseline="0" dirty="0" smtClean="0">
                              <a:effectLst/>
                            </a:rPr>
                            <a:t> </a:t>
                          </a:r>
                          <a:r>
                            <a:rPr lang="it-IT" sz="1200" b="0" dirty="0" smtClean="0">
                              <a:effectLst/>
                            </a:rPr>
                            <a:t>TPC clusters</a:t>
                          </a:r>
                          <a:endParaRPr lang="it-IT" sz="11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>
                              <a:effectLst/>
                            </a:rPr>
                            <a:t>70</a:t>
                          </a:r>
                          <a:endParaRPr lang="it-IT" sz="11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>
                        <a:blipFill rotWithShape="1">
                          <a:blip r:embed="rId11"/>
                          <a:stretch>
                            <a:fillRect t="-402222" r="-67595" b="-1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>
                              <a:effectLst/>
                            </a:rPr>
                            <a:t>&lt; 0.5 mm</a:t>
                          </a:r>
                          <a:endParaRPr lang="it-IT" sz="11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>
                        <a:blipFill rotWithShape="1">
                          <a:blip r:embed="rId11"/>
                          <a:stretch>
                            <a:fillRect t="-502222" r="-67595" b="-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200" b="0" dirty="0">
                              <a:effectLst/>
                            </a:rPr>
                            <a:t>&gt; 0.3 </a:t>
                          </a:r>
                          <a:r>
                            <a:rPr lang="it-IT" sz="1200" b="0" dirty="0" err="1">
                              <a:effectLst/>
                            </a:rPr>
                            <a:t>GeV</a:t>
                          </a:r>
                          <a:r>
                            <a:rPr lang="it-IT" sz="1200" b="0" dirty="0">
                              <a:effectLst/>
                            </a:rPr>
                            <a:t>/c</a:t>
                          </a:r>
                          <a:endParaRPr lang="it-IT" sz="11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  <p:sp>
        <p:nvSpPr>
          <p:cNvPr id="41" name="Rettangolo 40"/>
          <p:cNvSpPr/>
          <p:nvPr/>
        </p:nvSpPr>
        <p:spPr>
          <a:xfrm>
            <a:off x="5119593" y="3573016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>
                <a:solidFill>
                  <a:srgbClr val="002060"/>
                </a:solidFill>
              </a:rPr>
              <a:t>Selection</a:t>
            </a:r>
            <a:r>
              <a:rPr lang="it-IT" b="1" dirty="0">
                <a:solidFill>
                  <a:srgbClr val="002060"/>
                </a:solidFill>
              </a:rPr>
              <a:t> of </a:t>
            </a:r>
            <a:r>
              <a:rPr lang="it-IT" b="1" dirty="0" err="1">
                <a:solidFill>
                  <a:srgbClr val="002060"/>
                </a:solidFill>
              </a:rPr>
              <a:t>bachelor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err="1">
                <a:solidFill>
                  <a:srgbClr val="002060"/>
                </a:solidFill>
              </a:rPr>
              <a:t>candidates</a:t>
            </a:r>
            <a:r>
              <a:rPr lang="it-IT" dirty="0">
                <a:solidFill>
                  <a:srgbClr val="00206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6617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ella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02636581"/>
                  </p:ext>
                </p:extLst>
              </p:nvPr>
            </p:nvGraphicFramePr>
            <p:xfrm>
              <a:off x="251520" y="777924"/>
              <a:ext cx="8424936" cy="3881628"/>
            </p:xfrm>
            <a:graphic>
              <a:graphicData uri="http://schemas.openxmlformats.org/drawingml/2006/table">
                <a:tbl>
                  <a:tblPr firstRow="1" firstCol="1" bandRow="1">
                    <a:tableStyleId>{69CF1AB2-1976-4502-BF36-3FF5EA218861}</a:tableStyleId>
                  </a:tblPr>
                  <a:tblGrid>
                    <a:gridCol w="792087"/>
                    <a:gridCol w="1008112"/>
                    <a:gridCol w="1152129"/>
                    <a:gridCol w="2160240"/>
                    <a:gridCol w="1008112"/>
                    <a:gridCol w="1080120"/>
                    <a:gridCol w="1224136"/>
                  </a:tblGrid>
                  <a:tr h="67627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sz="1400" b="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b="0" i="1">
                                      <a:effectLst/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it-IT" sz="1400" b="0" i="1">
                                      <a:effectLst/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</m:sSub>
                            </m:oMath>
                          </a14:m>
                          <a:r>
                            <a:rPr lang="it-IT" sz="1400" b="0" dirty="0"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sz="1400" b="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b="0" i="1">
                                      <a:effectLst/>
                                      <a:latin typeface="Cambria Math"/>
                                    </a:rPr>
                                    <m:t>𝛬</m:t>
                                  </m:r>
                                </m:e>
                                <m:sub>
                                  <m:r>
                                    <a:rPr lang="it-IT" sz="1400" b="0" i="1">
                                      <a:effectLst/>
                                      <a:latin typeface="Cambria Math"/>
                                    </a:rPr>
                                    <m:t>𝑐</m:t>
                                  </m:r>
                                </m:sub>
                              </m:sSub>
                            </m:oMath>
                          </a14:m>
                          <a:r>
                            <a:rPr lang="it-IT" sz="1400" b="0" dirty="0">
                              <a:effectLst/>
                            </a:rPr>
                            <a:t>) (</a:t>
                          </a:r>
                          <a:r>
                            <a:rPr lang="it-IT" sz="1400" b="0" dirty="0" err="1">
                              <a:effectLst/>
                            </a:rPr>
                            <a:t>GeV</a:t>
                          </a:r>
                          <a:r>
                            <a:rPr lang="it-IT" sz="1400" b="0" dirty="0">
                              <a:effectLst/>
                            </a:rPr>
                            <a:t>/c)</a:t>
                          </a:r>
                          <a:endParaRPr lang="it-IT" sz="14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sz="1400" b="0" i="1" smtClean="0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b="0" i="1">
                                      <a:effectLst/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it-IT" sz="1400" b="0" i="1">
                                      <a:effectLst/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sz="1400" b="0" i="1">
                                      <a:effectLst/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it-IT" sz="1400" b="0" i="1">
                                      <a:effectLst/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</m:d>
                              <m:r>
                                <a:rPr lang="it-IT" sz="1400" b="0" smtClean="0">
                                  <a:effectLst/>
                                  <a:latin typeface="Cambria Math"/>
                                </a:rPr>
                                <m:t> </m:t>
                              </m:r>
                            </m:oMath>
                          </a14:m>
                          <a:r>
                            <a:rPr lang="it-IT" sz="1400" b="0" dirty="0" err="1">
                              <a:effectLst/>
                            </a:rPr>
                            <a:t>min</a:t>
                          </a:r>
                          <a:endParaRPr lang="it-IT" sz="1400" b="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 dirty="0">
                              <a:effectLst/>
                            </a:rPr>
                            <a:t>(</a:t>
                          </a:r>
                          <a:r>
                            <a:rPr lang="it-IT" sz="1400" b="0" dirty="0" err="1">
                              <a:effectLst/>
                            </a:rPr>
                            <a:t>GeV</a:t>
                          </a:r>
                          <a:r>
                            <a:rPr lang="it-IT" sz="1400" b="0" dirty="0">
                              <a:effectLst/>
                            </a:rPr>
                            <a:t>/c)</a:t>
                          </a:r>
                          <a:endParaRPr lang="it-IT" sz="14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sz="1400" b="0" i="1" smtClean="0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b="0" i="1">
                                      <a:effectLst/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it-IT" sz="1400" b="0" i="1">
                                      <a:effectLst/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sz="1400" b="0" i="1">
                                      <a:effectLst/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it-IT" sz="1400" b="0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1400" b="0" i="1">
                                          <a:effectLst/>
                                          <a:latin typeface="Cambria Math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it-IT" sz="1400" b="0" i="1">
                                          <a:effectLst/>
                                          <a:latin typeface="Cambria Math"/>
                                        </a:rPr>
                                        <m:t>𝑆</m:t>
                                      </m:r>
                                    </m:sub>
                                    <m:sup>
                                      <m:r>
                                        <a:rPr lang="it-IT" sz="1400" b="0" i="1">
                                          <a:effectLst/>
                                          <a:latin typeface="Cambria Math"/>
                                        </a:rPr>
                                        <m:t>0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it-IT" sz="1400" b="0" smtClean="0">
                                  <a:effectLst/>
                                  <a:latin typeface="Cambria Math"/>
                                </a:rPr>
                                <m:t> </m:t>
                              </m:r>
                            </m:oMath>
                          </a14:m>
                          <a:r>
                            <a:rPr lang="it-IT" sz="1400" b="0" dirty="0" err="1">
                              <a:effectLst/>
                            </a:rPr>
                            <a:t>m</a:t>
                          </a:r>
                          <a:r>
                            <a:rPr lang="it-IT" sz="1400" b="0" dirty="0" err="1" smtClean="0">
                              <a:effectLst/>
                            </a:rPr>
                            <a:t>in</a:t>
                          </a:r>
                          <a:endParaRPr lang="it-IT" sz="1400" b="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 dirty="0">
                              <a:effectLst/>
                            </a:rPr>
                            <a:t>(</a:t>
                          </a:r>
                          <a:r>
                            <a:rPr lang="it-IT" sz="1400" b="0" dirty="0" err="1">
                              <a:effectLst/>
                            </a:rPr>
                            <a:t>GeV</a:t>
                          </a:r>
                          <a:r>
                            <a:rPr lang="it-IT" sz="1400" b="0" dirty="0">
                              <a:effectLst/>
                            </a:rPr>
                            <a:t>/c)</a:t>
                          </a:r>
                          <a:endParaRPr lang="it-IT" sz="14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it-IT" sz="1400" b="0" i="1" smtClean="0">
                                      <a:effectLst/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it-IT" sz="1400" b="0" i="1">
                                      <a:effectLst/>
                                      <a:latin typeface="Cambria Math"/>
                                    </a:rPr>
                                    <m:t>𝑚</m:t>
                                  </m:r>
                                  <m:d>
                                    <m:dPr>
                                      <m:ctrlPr>
                                        <a:rPr lang="it-IT" sz="1400" b="0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it-IT" sz="1400" b="0" i="1">
                                              <a:effectLst/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it-IT" sz="1400" b="0" i="1">
                                              <a:effectLst/>
                                              <a:latin typeface="Cambria Math"/>
                                            </a:rPr>
                                            <m:t>𝜋</m:t>
                                          </m:r>
                                        </m:e>
                                        <m:sup>
                                          <m:r>
                                            <a:rPr lang="it-IT" sz="1400" b="0">
                                              <a:effectLst/>
                                              <a:latin typeface="Cambria Math"/>
                                            </a:rPr>
                                            <m:t>+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it-IT" sz="1400" b="0" i="1">
                                              <a:effectLst/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it-IT" sz="1400" b="0" i="1">
                                              <a:effectLst/>
                                              <a:latin typeface="Cambria Math"/>
                                            </a:rPr>
                                            <m:t>𝜋</m:t>
                                          </m:r>
                                        </m:e>
                                        <m:sup>
                                          <m:r>
                                            <a:rPr lang="it-IT" sz="1400" b="0">
                                              <a:effectLst/>
                                              <a:latin typeface="Cambria Math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it-IT" sz="1400" b="0">
                                      <a:effectLst/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it-IT" sz="1400" b="0" i="1">
                                      <a:effectLst/>
                                      <a:latin typeface="Cambria Math"/>
                                    </a:rPr>
                                    <m:t>𝑚</m:t>
                                  </m:r>
                                  <m:d>
                                    <m:dPr>
                                      <m:ctrlPr>
                                        <a:rPr lang="it-IT" sz="1400" b="0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it-IT" sz="1400" b="0" i="1">
                                              <a:effectLst/>
                                              <a:latin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it-IT" sz="1400" b="0" i="1">
                                              <a:effectLst/>
                                              <a:latin typeface="Cambria Math"/>
                                            </a:rPr>
                                            <m:t>𝐾</m:t>
                                          </m:r>
                                        </m:e>
                                        <m:sub>
                                          <m:r>
                                            <a:rPr lang="it-IT" sz="1400" b="0" i="1">
                                              <a:effectLst/>
                                              <a:latin typeface="Cambria Math"/>
                                            </a:rPr>
                                            <m:t>𝑆</m:t>
                                          </m:r>
                                        </m:sub>
                                        <m:sup>
                                          <m:r>
                                            <a:rPr lang="it-IT" sz="1400" b="0" i="1">
                                              <a:effectLst/>
                                              <a:latin typeface="Cambria Math"/>
                                            </a:rPr>
                                            <m:t>0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</m:d>
                              <m:r>
                                <a:rPr lang="it-IT" sz="1400" b="0" smtClean="0">
                                  <a:effectLst/>
                                  <a:latin typeface="Cambria Math"/>
                                </a:rPr>
                                <m:t> </m:t>
                              </m:r>
                            </m:oMath>
                          </a14:m>
                          <a:r>
                            <a:rPr lang="it-IT" sz="1400" b="0" dirty="0">
                              <a:effectLst/>
                            </a:rPr>
                            <a:t>m</a:t>
                          </a:r>
                          <a:r>
                            <a:rPr lang="it-IT" sz="1400" b="0" dirty="0" smtClean="0">
                              <a:effectLst/>
                            </a:rPr>
                            <a:t>ax</a:t>
                          </a:r>
                          <a:endParaRPr lang="it-IT" sz="1400" b="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 dirty="0">
                              <a:effectLst/>
                            </a:rPr>
                            <a:t>(</a:t>
                          </a:r>
                          <a:r>
                            <a:rPr lang="it-IT" sz="1400" b="0" dirty="0" err="1">
                              <a:effectLst/>
                            </a:rPr>
                            <a:t>MeV</a:t>
                          </a:r>
                          <a:r>
                            <a:rPr lang="it-IT" sz="1400" b="0" dirty="0">
                              <a:effectLst/>
                            </a:rPr>
                            <a:t>/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it-IT" sz="1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it-IT" sz="1400" b="0" i="1" smtClean="0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it-IT" sz="14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it-IT" sz="1400" b="0" dirty="0">
                              <a:effectLst/>
                            </a:rPr>
                            <a:t>)</a:t>
                          </a:r>
                          <a:endParaRPr lang="it-IT" sz="14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sz="1400" b="0" i="1" smtClean="0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b="0" i="1">
                                      <a:effectLst/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it-IT" sz="1400" b="0" i="1">
                                      <a:effectLst/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sz="1400" b="0" i="1">
                                      <a:effectLst/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it-IT" sz="1400" b="0" i="1">
                                      <a:effectLst/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</m:d>
                              <m:r>
                                <a:rPr lang="it-IT" sz="1400" b="0" smtClean="0">
                                  <a:effectLst/>
                                  <a:latin typeface="Cambria Math"/>
                                </a:rPr>
                                <m:t> </m:t>
                              </m:r>
                            </m:oMath>
                          </a14:m>
                          <a:r>
                            <a:rPr lang="it-IT" sz="1400" b="0" dirty="0">
                              <a:effectLst/>
                            </a:rPr>
                            <a:t>max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 dirty="0">
                              <a:effectLst/>
                            </a:rPr>
                            <a:t>(cm)</a:t>
                          </a:r>
                          <a:endParaRPr lang="it-IT" sz="14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sz="1400" b="0" i="1" smtClean="0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b="0" i="1">
                                      <a:effectLst/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it-IT" sz="1400" b="0" i="1">
                                      <a:effectLst/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sz="1400" b="0" i="1">
                                      <a:effectLst/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it-IT" sz="1400" b="0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1400" b="0" i="1">
                                          <a:effectLst/>
                                          <a:latin typeface="Cambria Math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it-IT" sz="1400" b="0" i="1">
                                          <a:effectLst/>
                                          <a:latin typeface="Cambria Math"/>
                                        </a:rPr>
                                        <m:t>𝑆</m:t>
                                      </m:r>
                                    </m:sub>
                                    <m:sup>
                                      <m:r>
                                        <a:rPr lang="it-IT" sz="1400" b="0" i="1">
                                          <a:effectLst/>
                                          <a:latin typeface="Cambria Math"/>
                                        </a:rPr>
                                        <m:t>0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it-IT" sz="1400" b="0" smtClean="0">
                                  <a:effectLst/>
                                  <a:latin typeface="Cambria Math"/>
                                </a:rPr>
                                <m:t> </m:t>
                              </m:r>
                            </m:oMath>
                          </a14:m>
                          <a:r>
                            <a:rPr lang="it-IT" sz="1400" b="0" dirty="0">
                              <a:effectLst/>
                            </a:rPr>
                            <a:t>max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 dirty="0">
                              <a:effectLst/>
                            </a:rPr>
                            <a:t>(cm)</a:t>
                          </a:r>
                          <a:endParaRPr lang="it-IT" sz="14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it-IT" sz="1400" b="0" i="1">
                                        <a:effectLst/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it-IT" sz="1400" b="0" i="1">
                                        <a:effectLst/>
                                        <a:latin typeface="Cambria Math"/>
                                      </a:rPr>
                                      <m:t>𝑐𝑜𝑠</m:t>
                                    </m:r>
                                  </m:fName>
                                  <m:e>
                                    <m:r>
                                      <a:rPr lang="it-IT" sz="1400" b="0" i="1">
                                        <a:effectLst/>
                                        <a:latin typeface="Cambria Math"/>
                                      </a:rPr>
                                      <m:t>𝑃𝐴</m:t>
                                    </m:r>
                                    <m:d>
                                      <m:dPr>
                                        <m:ctrlPr>
                                          <a:rPr lang="it-IT" sz="1400" b="0" i="1"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it-IT" sz="1400" b="0" i="1">
                                                <a:effectLst/>
                                                <a:latin typeface="Cambria Math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it-IT" sz="1400" b="0" i="1">
                                                <a:effectLst/>
                                                <a:latin typeface="Cambria Math"/>
                                              </a:rPr>
                                              <m:t>𝐾</m:t>
                                            </m:r>
                                          </m:e>
                                          <m:sub>
                                            <m:r>
                                              <a:rPr lang="it-IT" sz="1400" b="0" i="1">
                                                <a:effectLst/>
                                                <a:latin typeface="Cambria Math"/>
                                              </a:rPr>
                                              <m:t>𝑆</m:t>
                                            </m:r>
                                          </m:sub>
                                          <m:sup>
                                            <m:r>
                                              <a:rPr lang="it-IT" sz="1400" b="0" i="1">
                                                <a:effectLst/>
                                                <a:latin typeface="Cambria Math"/>
                                              </a:rPr>
                                              <m:t>0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it-IT" sz="1400" b="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 dirty="0" err="1">
                              <a:effectLst/>
                            </a:rPr>
                            <a:t>min</a:t>
                          </a:r>
                          <a:endParaRPr lang="it-IT" sz="14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6416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[1;2[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0.5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0.6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 dirty="0">
                              <a:effectLst/>
                            </a:rPr>
                            <a:t>0.0072</a:t>
                          </a:r>
                          <a:endParaRPr lang="it-IT" sz="14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0.04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0.09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0.994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6416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[2;3[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0.6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0.7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0.0077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0.05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0.09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0.998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6416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[3;4[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0.7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0.7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0.05812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0.05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0.05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0.999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6416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[4;5[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0.7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0.8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0.0090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0.03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0.09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0.999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6416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[5;6[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0.8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0.9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0.0090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0.02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0.09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0.999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5590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[6;7[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[7;8[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1.0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1.2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1.0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0.0090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0.02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0.09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0.999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53657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[8;9[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[9;10[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[10;12[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 dirty="0">
                              <a:effectLst/>
                            </a:rPr>
                            <a:t>1.4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 dirty="0">
                              <a:effectLst/>
                            </a:rPr>
                            <a:t>1.7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 dirty="0">
                              <a:effectLst/>
                            </a:rPr>
                            <a:t>2.0</a:t>
                          </a:r>
                          <a:endParaRPr lang="it-IT" sz="14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1.2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0.0090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0.02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 dirty="0">
                              <a:effectLst/>
                            </a:rPr>
                            <a:t>0.09</a:t>
                          </a:r>
                          <a:endParaRPr lang="it-IT" sz="14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 dirty="0">
                              <a:effectLst/>
                            </a:rPr>
                            <a:t>0.999</a:t>
                          </a:r>
                          <a:endParaRPr lang="it-IT" sz="14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ella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73061437"/>
                  </p:ext>
                </p:extLst>
              </p:nvPr>
            </p:nvGraphicFramePr>
            <p:xfrm>
              <a:off x="251520" y="777924"/>
              <a:ext cx="8424936" cy="3647313"/>
            </p:xfrm>
            <a:graphic>
              <a:graphicData uri="http://schemas.openxmlformats.org/drawingml/2006/table">
                <a:tbl>
                  <a:tblPr firstRow="1" firstCol="1" bandRow="1">
                    <a:tableStyleId>{69CF1AB2-1976-4502-BF36-3FF5EA218861}</a:tableStyleId>
                  </a:tblPr>
                  <a:tblGrid>
                    <a:gridCol w="792087"/>
                    <a:gridCol w="1008112"/>
                    <a:gridCol w="1152129"/>
                    <a:gridCol w="2160240"/>
                    <a:gridCol w="1008112"/>
                    <a:gridCol w="1080120"/>
                    <a:gridCol w="1224136"/>
                  </a:tblGrid>
                  <a:tr h="676275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t="-901" r="-963846" b="-4540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78788" t="-901" r="-659394" b="-4540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56085" t="-901" r="-475661" b="-4540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36338" t="-901" r="-153239" b="-4540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508485" t="-901" r="-229697" b="-4540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567232" t="-901" r="-114124" b="-4540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587562" t="-901" r="-498" b="-454054"/>
                          </a:stretch>
                        </a:blipFill>
                      </a:tcPr>
                    </a:tc>
                  </a:tr>
                  <a:tr h="28727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[1;2[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0.5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0.6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 dirty="0">
                              <a:effectLst/>
                            </a:rPr>
                            <a:t>0.0072</a:t>
                          </a:r>
                          <a:endParaRPr lang="it-IT" sz="14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0.04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0.09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0.994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8727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[2;3[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0.6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0.7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0.0077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0.05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0.09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0.998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8727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[3;4[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0.7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0.7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0.05812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0.05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0.05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0.999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8727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[4;5[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0.7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0.8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0.0090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0.03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0.09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0.999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8727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[5;6[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0.8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0.9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0.0090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0.02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0.09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0.999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60731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[6;7[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[7;8[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1.0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1.2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1.0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0.0090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0.02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0.09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0.999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92735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[8;9[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[9;10[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[10;12[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 dirty="0">
                              <a:effectLst/>
                            </a:rPr>
                            <a:t>1.4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 dirty="0">
                              <a:effectLst/>
                            </a:rPr>
                            <a:t>1.7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 dirty="0">
                              <a:effectLst/>
                            </a:rPr>
                            <a:t>2.0</a:t>
                          </a:r>
                          <a:endParaRPr lang="it-IT" sz="14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1.2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0.0090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>
                              <a:effectLst/>
                            </a:rPr>
                            <a:t>0.02</a:t>
                          </a:r>
                          <a:endParaRPr lang="it-IT" sz="1400" b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 dirty="0">
                              <a:effectLst/>
                            </a:rPr>
                            <a:t>0.09</a:t>
                          </a:r>
                          <a:endParaRPr lang="it-IT" sz="14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0" dirty="0">
                              <a:effectLst/>
                            </a:rPr>
                            <a:t>0.999</a:t>
                          </a:r>
                          <a:endParaRPr lang="it-IT" sz="1400" b="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>
                <a:off x="320914" y="4725144"/>
                <a:ext cx="2619563" cy="132343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rtlCol="0" anchor="ctr">
                <a:spAutoFit/>
              </a:bodyPr>
              <a:lstStyle/>
              <a:p>
                <a:r>
                  <a:rPr lang="it-IT" sz="1600" b="1" dirty="0" smtClean="0">
                    <a:latin typeface="Cambria Math"/>
                  </a:rPr>
                  <a:t>For </a:t>
                </a:r>
                <a:r>
                  <a:rPr lang="it-IT" sz="1600" b="1" dirty="0" err="1" smtClean="0">
                    <a:latin typeface="Cambria Math"/>
                  </a:rPr>
                  <a:t>all</a:t>
                </a:r>
                <a:r>
                  <a:rPr lang="it-IT" sz="1600" b="1" dirty="0" smtClean="0">
                    <a:latin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it-IT" sz="1600" b="1" i="1">
                            <a:latin typeface="Cambria Math"/>
                          </a:rPr>
                          <m:t>𝒑</m:t>
                        </m:r>
                      </m:e>
                      <m:sub>
                        <m:r>
                          <a:rPr lang="it-IT" sz="1600" b="1" i="1">
                            <a:latin typeface="Cambria Math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it-IT" sz="1600" b="1" dirty="0" smtClean="0">
                    <a:latin typeface="Cambria Math"/>
                  </a:rPr>
                  <a:t> bins: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1600" b="0" i="1" smtClean="0">
                              <a:latin typeface="Cambria Math"/>
                            </a:rPr>
                            <m:t>π</m:t>
                          </m:r>
                        </m:e>
                      </m:d>
                      <m:r>
                        <a:rPr lang="it-IT" sz="1600" b="0" i="1" smtClean="0">
                          <a:latin typeface="Cambria Math"/>
                        </a:rPr>
                        <m:t>&gt;0.2 </m:t>
                      </m:r>
                      <m:r>
                        <a:rPr lang="it-IT" sz="1600" b="0" i="1" smtClean="0">
                          <a:latin typeface="Cambria Math"/>
                        </a:rPr>
                        <m:t>𝐺𝑒𝑉</m:t>
                      </m:r>
                      <m:r>
                        <a:rPr lang="it-IT" sz="1600" b="0" i="1" smtClean="0">
                          <a:latin typeface="Cambria Math"/>
                        </a:rPr>
                        <m:t>/</m:t>
                      </m:r>
                      <m:r>
                        <a:rPr lang="it-IT" sz="1600" b="0" i="1" smtClean="0">
                          <a:latin typeface="Cambria Math"/>
                        </a:rPr>
                        <m:t>𝑐</m:t>
                      </m:r>
                    </m:oMath>
                  </m:oMathPara>
                </a14:m>
                <a:endParaRPr lang="it-IT" sz="1600" b="0" dirty="0" smtClean="0"/>
              </a:p>
              <a:p>
                <a:r>
                  <a:rPr lang="it-IT" sz="1600" dirty="0" smtClean="0"/>
                  <a:t>|m(p,</a:t>
                </a:r>
                <a:r>
                  <a:rPr lang="el-GR" sz="16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>
                        <a:latin typeface="Cambria Math"/>
                      </a:rPr>
                      <m:t>π</m:t>
                    </m:r>
                    <m:r>
                      <a:rPr lang="el-GR" sz="1600" i="1">
                        <a:latin typeface="Cambria Math"/>
                      </a:rPr>
                      <m:t> </m:t>
                    </m:r>
                  </m:oMath>
                </a14:m>
                <a:r>
                  <a:rPr lang="it-IT" sz="1600" dirty="0" smtClean="0"/>
                  <a:t>)-m(</a:t>
                </a:r>
                <a:r>
                  <a:rPr lang="el-GR" sz="1600" dirty="0">
                    <a:latin typeface="Cambria Math"/>
                    <a:ea typeface="Cambria Math"/>
                  </a:rPr>
                  <a:t>Λ</a:t>
                </a:r>
                <a:r>
                  <a:rPr lang="it-IT" sz="1600" dirty="0" smtClean="0"/>
                  <a:t>)|&gt; 5 </a:t>
                </a:r>
                <a:r>
                  <a:rPr lang="it-IT" sz="1600" dirty="0" err="1" smtClean="0"/>
                  <a:t>MeV</a:t>
                </a:r>
                <a:r>
                  <a:rPr lang="it-IT" sz="1600" dirty="0" smtClean="0"/>
                  <a:t>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latin typeface="Cambria Math"/>
                          </a:rPr>
                          <m:t>𝑐</m:t>
                        </m:r>
                      </m:e>
                      <m:sup>
                        <m:r>
                          <a:rPr lang="it-IT" sz="1600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it-IT" sz="1600" dirty="0" smtClean="0"/>
              </a:p>
              <a:p>
                <a:r>
                  <a:rPr lang="it-IT" sz="1600" dirty="0"/>
                  <a:t>|m(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>
                        <a:latin typeface="Cambria Math"/>
                      </a:rPr>
                      <m:t>π</m:t>
                    </m:r>
                    <m:r>
                      <a:rPr lang="el-GR" sz="1600" i="1">
                        <a:latin typeface="Cambria Math"/>
                      </a:rPr>
                      <m:t> </m:t>
                    </m:r>
                  </m:oMath>
                </a14:m>
                <a:r>
                  <a:rPr lang="it-IT" sz="1600" dirty="0" smtClean="0"/>
                  <a:t>,p)-m(</a:t>
                </a:r>
                <a:r>
                  <a:rPr lang="el-GR" sz="1600" dirty="0" smtClean="0">
                    <a:latin typeface="Cambria Math"/>
                    <a:ea typeface="Cambria Math"/>
                  </a:rPr>
                  <a:t>Λ</a:t>
                </a:r>
                <a:r>
                  <a:rPr lang="it-IT" sz="1600" dirty="0" smtClean="0"/>
                  <a:t>)| </a:t>
                </a:r>
                <a:r>
                  <a:rPr lang="it-IT" sz="1600" dirty="0"/>
                  <a:t>&gt; 5 </a:t>
                </a:r>
                <a:r>
                  <a:rPr lang="it-IT" sz="1600" dirty="0" err="1" smtClean="0"/>
                  <a:t>MeV</a:t>
                </a:r>
                <a:r>
                  <a:rPr lang="it-IT" sz="1600" dirty="0" smtClean="0"/>
                  <a:t>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it-IT" sz="1600" i="1">
                            <a:latin typeface="Cambria Math"/>
                          </a:rPr>
                          <m:t>𝑐</m:t>
                        </m:r>
                      </m:e>
                      <m:sup>
                        <m:r>
                          <a:rPr lang="it-IT" sz="16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it-IT" sz="1600" dirty="0" smtClean="0"/>
              </a:p>
              <a:p>
                <a:r>
                  <a:rPr lang="it-IT" sz="1600" dirty="0"/>
                  <a:t>|</a:t>
                </a:r>
                <a:r>
                  <a:rPr lang="it-IT" sz="1600" dirty="0" smtClean="0"/>
                  <a:t>m(e,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600" i="1" dirty="0">
                        <a:latin typeface="Cambria Math"/>
                      </a:rPr>
                      <m:t>e</m:t>
                    </m:r>
                    <m:r>
                      <a:rPr lang="el-GR" sz="1600" i="1">
                        <a:latin typeface="Cambria Math"/>
                      </a:rPr>
                      <m:t> </m:t>
                    </m:r>
                  </m:oMath>
                </a14:m>
                <a:r>
                  <a:rPr lang="it-IT" sz="1600" dirty="0"/>
                  <a:t>)-</a:t>
                </a:r>
                <a:r>
                  <a:rPr lang="it-IT" sz="1600" dirty="0" smtClean="0"/>
                  <a:t>m(</a:t>
                </a:r>
                <a:r>
                  <a:rPr lang="el-GR" sz="1600" dirty="0" smtClean="0"/>
                  <a:t>γ</a:t>
                </a:r>
                <a:r>
                  <a:rPr lang="it-IT" sz="1600" dirty="0" smtClean="0"/>
                  <a:t>)| </a:t>
                </a:r>
                <a:r>
                  <a:rPr lang="it-IT" sz="1600" dirty="0"/>
                  <a:t>&gt; </a:t>
                </a:r>
                <a:r>
                  <a:rPr lang="it-IT" sz="1600" dirty="0" smtClean="0"/>
                  <a:t>300 </a:t>
                </a:r>
                <a:r>
                  <a:rPr lang="it-IT" sz="1600" dirty="0" err="1" smtClean="0"/>
                  <a:t>MeV</a:t>
                </a:r>
                <a:r>
                  <a:rPr lang="it-IT" sz="1600" dirty="0" smtClean="0"/>
                  <a:t>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it-IT" sz="1600" i="1">
                            <a:latin typeface="Cambria Math"/>
                          </a:rPr>
                          <m:t>𝑐</m:t>
                        </m:r>
                      </m:e>
                      <m:sup>
                        <m:r>
                          <a:rPr lang="it-IT" sz="16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it-IT" sz="1600" dirty="0"/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914" y="4725144"/>
                <a:ext cx="2619563" cy="1323439"/>
              </a:xfrm>
              <a:prstGeom prst="rect">
                <a:avLst/>
              </a:prstGeom>
              <a:blipFill rotWithShape="1">
                <a:blip r:embed="rId3"/>
                <a:stretch>
                  <a:fillRect l="-1399" t="-1382" r="-3030" b="-55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>
          <a:xfrm>
            <a:off x="5796136" y="6381328"/>
            <a:ext cx="2085975" cy="365125"/>
          </a:xfrm>
        </p:spPr>
        <p:txBody>
          <a:bodyPr/>
          <a:lstStyle/>
          <a:p>
            <a:r>
              <a:rPr lang="it-IT" dirty="0" smtClean="0"/>
              <a:t>E. </a:t>
            </a:r>
            <a:r>
              <a:rPr lang="it-IT" dirty="0" err="1" smtClean="0"/>
              <a:t>Meninno</a:t>
            </a:r>
            <a:r>
              <a:rPr lang="it-IT" dirty="0" smtClean="0"/>
              <a:t>   </a:t>
            </a:r>
            <a:fld id="{D33DEEEB-0D01-44BC-B921-56D3CB1515E4}" type="datetime1">
              <a:rPr lang="it-IT" smtClean="0"/>
              <a:t>09/04/2014</a:t>
            </a:fld>
            <a:endParaRPr lang="it-IT" dirty="0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32F9-D89C-458B-A534-616A2FACEA04}" type="slidenum">
              <a:rPr lang="it-IT" smtClean="0"/>
              <a:t>18</a:t>
            </a:fld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1619672" y="0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rgbClr val="002060"/>
                </a:solidFill>
              </a:rPr>
              <a:t>Optimized</a:t>
            </a:r>
            <a:r>
              <a:rPr lang="it-IT" sz="3200" b="1" dirty="0">
                <a:solidFill>
                  <a:srgbClr val="002060"/>
                </a:solidFill>
              </a:rPr>
              <a:t> </a:t>
            </a:r>
            <a:r>
              <a:rPr lang="it-IT" sz="3200" b="1" dirty="0" err="1">
                <a:solidFill>
                  <a:srgbClr val="002060"/>
                </a:solidFill>
              </a:rPr>
              <a:t>cuts</a:t>
            </a:r>
            <a:r>
              <a:rPr lang="it-IT" sz="3200" b="1" dirty="0">
                <a:solidFill>
                  <a:srgbClr val="002060"/>
                </a:solidFill>
              </a:rPr>
              <a:t> </a:t>
            </a:r>
            <a:r>
              <a:rPr lang="it-IT" sz="2800" b="1" dirty="0">
                <a:solidFill>
                  <a:srgbClr val="002060"/>
                </a:solidFill>
              </a:rPr>
              <a:t>for </a:t>
            </a:r>
            <a:r>
              <a:rPr lang="en-US" sz="2800" b="1" dirty="0">
                <a:solidFill>
                  <a:srgbClr val="002060"/>
                </a:solidFill>
                <a:latin typeface="Symbol" panose="05050102010706020507" pitchFamily="18" charset="2"/>
              </a:rPr>
              <a:t>L</a:t>
            </a:r>
            <a:r>
              <a:rPr lang="en-US" sz="2800" b="1" dirty="0">
                <a:solidFill>
                  <a:srgbClr val="002060"/>
                </a:solidFill>
              </a:rPr>
              <a:t>c</a:t>
            </a:r>
            <a:r>
              <a:rPr lang="en-US" sz="28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</a:t>
            </a:r>
            <a:r>
              <a:rPr lang="en-US" sz="2800" b="1" dirty="0" smtClean="0">
                <a:solidFill>
                  <a:srgbClr val="002060"/>
                </a:solidFill>
              </a:rPr>
              <a:t>K</a:t>
            </a:r>
            <a:r>
              <a:rPr lang="en-US" sz="2800" b="1" baseline="30000" dirty="0" smtClean="0">
                <a:solidFill>
                  <a:srgbClr val="002060"/>
                </a:solidFill>
              </a:rPr>
              <a:t>0</a:t>
            </a:r>
            <a:r>
              <a:rPr lang="en-US" sz="2800" b="1" baseline="-25000" dirty="0" smtClean="0">
                <a:solidFill>
                  <a:srgbClr val="002060"/>
                </a:solidFill>
              </a:rPr>
              <a:t>S</a:t>
            </a:r>
            <a:r>
              <a:rPr lang="en-US" sz="28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p</a:t>
            </a:r>
            <a:endParaRPr lang="it-IT" sz="28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/>
              <p:cNvSpPr txBox="1"/>
              <p:nvPr/>
            </p:nvSpPr>
            <p:spPr>
              <a:xfrm>
                <a:off x="3553432" y="4725144"/>
                <a:ext cx="5164727" cy="160043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b="1" dirty="0" smtClean="0"/>
                  <a:t>PID </a:t>
                </a:r>
                <a:r>
                  <a:rPr lang="it-IT" b="1" dirty="0" err="1" smtClean="0"/>
                  <a:t>used</a:t>
                </a:r>
                <a:r>
                  <a:rPr lang="it-IT" b="1" dirty="0" smtClean="0"/>
                  <a:t> in </a:t>
                </a:r>
                <a:r>
                  <a:rPr lang="it-IT" b="1" dirty="0" err="1" smtClean="0"/>
                  <a:t>this</a:t>
                </a:r>
                <a:r>
                  <a:rPr lang="it-IT" b="1" dirty="0" smtClean="0"/>
                  <a:t> </a:t>
                </a:r>
                <a:r>
                  <a:rPr lang="it-IT" b="1" dirty="0" err="1" smtClean="0"/>
                  <a:t>analysis</a:t>
                </a:r>
                <a:r>
                  <a:rPr lang="it-IT" b="1" dirty="0" smtClean="0"/>
                  <a:t>:</a:t>
                </a:r>
              </a:p>
              <a:p>
                <a:r>
                  <a:rPr lang="it-IT" sz="1600" dirty="0" smtClean="0"/>
                  <a:t>for p(</a:t>
                </a:r>
                <a:r>
                  <a:rPr lang="it-IT" sz="1600" dirty="0" err="1" smtClean="0"/>
                  <a:t>bachelor</a:t>
                </a:r>
                <a:r>
                  <a:rPr lang="it-IT" sz="1600" dirty="0" smtClean="0"/>
                  <a:t>)</a:t>
                </a:r>
                <a:r>
                  <a:rPr lang="it-IT" sz="1600" dirty="0" smtClean="0">
                    <a:latin typeface="Cambria Math"/>
                    <a:ea typeface="Cambria Math"/>
                  </a:rPr>
                  <a:t>≤1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it-IT" sz="1600" i="1">
                            <a:latin typeface="Cambria Math"/>
                          </a:rPr>
                        </m:ctrlPr>
                      </m:dPr>
                      <m:e>
                        <m:r>
                          <a:rPr lang="it-IT" sz="1600" i="1">
                            <a:latin typeface="Cambria Math"/>
                          </a:rPr>
                          <m:t>𝑛</m:t>
                        </m:r>
                        <m:r>
                          <a:rPr lang="el-GR" sz="1600" i="1">
                            <a:latin typeface="Cambria Math"/>
                            <a:ea typeface="Cambria Math"/>
                          </a:rPr>
                          <m:t>𝜎</m:t>
                        </m:r>
                        <m:r>
                          <a:rPr lang="it-IT" sz="1600" i="1">
                            <a:latin typeface="Cambria Math"/>
                            <a:ea typeface="Cambria Math"/>
                          </a:rPr>
                          <m:t>𝑇</m:t>
                        </m:r>
                        <m:r>
                          <a:rPr lang="it-IT" sz="1600" b="0" i="1" smtClean="0">
                            <a:latin typeface="Cambria Math"/>
                            <a:ea typeface="Cambria Math"/>
                          </a:rPr>
                          <m:t>𝑃𝐶</m:t>
                        </m:r>
                        <m:r>
                          <a:rPr lang="it-IT" sz="1600" i="1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it-IT" sz="1600" i="1">
                            <a:latin typeface="Cambria Math"/>
                            <a:ea typeface="Cambria Math"/>
                          </a:rPr>
                          <m:t>𝑏𝑎𝑐h𝑒𝑙𝑜𝑟</m:t>
                        </m:r>
                        <m:r>
                          <a:rPr lang="it-IT" sz="1600" i="1">
                            <a:latin typeface="Cambria Math"/>
                            <a:ea typeface="Cambria Math"/>
                          </a:rPr>
                          <m:t>)</m:t>
                        </m:r>
                      </m:e>
                    </m:d>
                    <m:r>
                      <a:rPr lang="it-IT" sz="1600" i="1">
                        <a:latin typeface="Cambria Math"/>
                      </a:rPr>
                      <m:t>&lt;</m:t>
                    </m:r>
                    <m:r>
                      <a:rPr lang="it-IT" sz="1600" b="0" i="0" smtClean="0">
                        <a:latin typeface="Cambria Math"/>
                      </a:rPr>
                      <m:t>2</m:t>
                    </m:r>
                  </m:oMath>
                </a14:m>
                <a:endParaRPr lang="it-IT" sz="1600" dirty="0"/>
              </a:p>
              <a:p>
                <a:endParaRPr lang="it-IT" sz="1600" dirty="0" smtClean="0"/>
              </a:p>
              <a:p>
                <a:r>
                  <a:rPr lang="it-IT" sz="1600" dirty="0" smtClean="0"/>
                  <a:t>for </a:t>
                </a:r>
                <a:r>
                  <a:rPr lang="it-IT" sz="1600" dirty="0"/>
                  <a:t>1 ≤ p(</a:t>
                </a:r>
                <a:r>
                  <a:rPr lang="it-IT" sz="1600" dirty="0" err="1"/>
                  <a:t>bachelor</a:t>
                </a:r>
                <a:r>
                  <a:rPr lang="it-IT" sz="1600" dirty="0"/>
                  <a:t>) &lt; 3 </a:t>
                </a:r>
                <a:r>
                  <a:rPr lang="it-IT" sz="1600" dirty="0" err="1"/>
                  <a:t>GeV</a:t>
                </a:r>
                <a:r>
                  <a:rPr lang="it-IT" sz="1600" dirty="0"/>
                  <a:t>/c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it-IT" sz="1600" i="1">
                            <a:latin typeface="Cambria Math"/>
                          </a:rPr>
                        </m:ctrlPr>
                      </m:dPr>
                      <m:e>
                        <m:r>
                          <a:rPr lang="it-IT" sz="1600" i="1">
                            <a:latin typeface="Cambria Math"/>
                          </a:rPr>
                          <m:t>𝑛</m:t>
                        </m:r>
                        <m:r>
                          <a:rPr lang="el-GR" sz="1600" i="1">
                            <a:latin typeface="Cambria Math"/>
                            <a:ea typeface="Cambria Math"/>
                          </a:rPr>
                          <m:t>𝜎</m:t>
                        </m:r>
                        <m:r>
                          <a:rPr lang="it-IT" sz="1600" i="1">
                            <a:latin typeface="Cambria Math"/>
                            <a:ea typeface="Cambria Math"/>
                          </a:rPr>
                          <m:t>𝑇𝑂𝐹</m:t>
                        </m:r>
                        <m:r>
                          <a:rPr lang="it-IT" sz="1600" i="1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it-IT" sz="1600" i="1">
                            <a:latin typeface="Cambria Math"/>
                            <a:ea typeface="Cambria Math"/>
                          </a:rPr>
                          <m:t>𝑏𝑎𝑐h𝑒𝑙𝑜𝑟</m:t>
                        </m:r>
                        <m:r>
                          <a:rPr lang="it-IT" sz="1600" i="1">
                            <a:latin typeface="Cambria Math"/>
                            <a:ea typeface="Cambria Math"/>
                          </a:rPr>
                          <m:t>)</m:t>
                        </m:r>
                      </m:e>
                    </m:d>
                    <m:r>
                      <a:rPr lang="it-IT" sz="1600" i="1">
                        <a:latin typeface="Cambria Math"/>
                      </a:rPr>
                      <m:t>&lt;</m:t>
                    </m:r>
                  </m:oMath>
                </a14:m>
                <a:r>
                  <a:rPr lang="it-IT" sz="1600" dirty="0" smtClean="0"/>
                  <a:t>3</a:t>
                </a:r>
              </a:p>
              <a:p>
                <a:endParaRPr lang="it-IT" sz="1600" dirty="0" smtClean="0"/>
              </a:p>
              <a:p>
                <a:r>
                  <a:rPr lang="it-IT" sz="1600" dirty="0"/>
                  <a:t>f</a:t>
                </a:r>
                <a:r>
                  <a:rPr lang="it-IT" sz="1600" dirty="0" smtClean="0"/>
                  <a:t>or </a:t>
                </a:r>
                <a:r>
                  <a:rPr lang="it-IT" sz="1600" dirty="0"/>
                  <a:t>p(</a:t>
                </a:r>
                <a:r>
                  <a:rPr lang="it-IT" sz="1600" dirty="0" err="1"/>
                  <a:t>bachelor</a:t>
                </a:r>
                <a:r>
                  <a:rPr lang="it-IT" sz="1600" dirty="0"/>
                  <a:t>) ≥3  -2 &lt; </a:t>
                </a:r>
                <a14:m>
                  <m:oMath xmlns:m="http://schemas.openxmlformats.org/officeDocument/2006/math">
                    <m:r>
                      <a:rPr lang="it-IT" sz="1600" i="1">
                        <a:latin typeface="Cambria Math"/>
                      </a:rPr>
                      <m:t>𝑛</m:t>
                    </m:r>
                    <m:r>
                      <a:rPr lang="el-GR" sz="1600" i="1">
                        <a:latin typeface="Cambria Math"/>
                        <a:ea typeface="Cambria Math"/>
                      </a:rPr>
                      <m:t>𝜎</m:t>
                    </m:r>
                    <m:r>
                      <a:rPr lang="it-IT" sz="1600" i="1">
                        <a:latin typeface="Cambria Math"/>
                        <a:ea typeface="Cambria Math"/>
                      </a:rPr>
                      <m:t>𝑇𝑂𝐹</m:t>
                    </m:r>
                    <m:r>
                      <a:rPr lang="it-IT" sz="1600" i="1">
                        <a:latin typeface="Cambria Math"/>
                        <a:ea typeface="Cambria Math"/>
                      </a:rPr>
                      <m:t>(</m:t>
                    </m:r>
                    <m:r>
                      <a:rPr lang="it-IT" sz="1600" i="1">
                        <a:latin typeface="Cambria Math"/>
                        <a:ea typeface="Cambria Math"/>
                      </a:rPr>
                      <m:t>𝑏𝑎𝑐h𝑒𝑙𝑜𝑟</m:t>
                    </m:r>
                    <m:r>
                      <a:rPr lang="it-IT" sz="1600" i="1">
                        <a:latin typeface="Cambria Math"/>
                        <a:ea typeface="Cambria Math"/>
                      </a:rPr>
                      <m:t>) </m:t>
                    </m:r>
                  </m:oMath>
                </a14:m>
                <a:r>
                  <a:rPr lang="it-IT" sz="1600" dirty="0"/>
                  <a:t> &lt; </a:t>
                </a:r>
                <a:r>
                  <a:rPr lang="it-IT" sz="1600" dirty="0" smtClean="0"/>
                  <a:t>3</a:t>
                </a:r>
                <a:endParaRPr lang="it-IT" sz="1600" dirty="0"/>
              </a:p>
            </p:txBody>
          </p:sp>
        </mc:Choice>
        <mc:Fallback xmlns="">
          <p:sp>
            <p:nvSpPr>
              <p:cNvPr id="6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3432" y="4725144"/>
                <a:ext cx="5164727" cy="1600438"/>
              </a:xfrm>
              <a:prstGeom prst="rect">
                <a:avLst/>
              </a:prstGeom>
              <a:blipFill rotWithShape="1">
                <a:blip r:embed="rId4"/>
                <a:stretch>
                  <a:fillRect l="-1063" t="-1901" b="-380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3408779" cy="365125"/>
          </a:xfrm>
        </p:spPr>
        <p:txBody>
          <a:bodyPr/>
          <a:lstStyle/>
          <a:p>
            <a:r>
              <a:rPr lang="it-IT" dirty="0" smtClean="0"/>
              <a:t>IFAE 2014 - Incontri Di Fisica Delle Alte Energie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837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012160" y="1701605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 smtClean="0"/>
              <a:t>Selection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cuts</a:t>
            </a:r>
            <a:r>
              <a:rPr lang="it-IT" sz="1400" b="1" dirty="0" smtClean="0"/>
              <a:t> for single </a:t>
            </a:r>
            <a:r>
              <a:rPr lang="it-IT" sz="1400" b="1" dirty="0" err="1" smtClean="0"/>
              <a:t>tracks</a:t>
            </a:r>
            <a:endParaRPr lang="it-IT" sz="1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/>
              <p:cNvSpPr txBox="1"/>
              <p:nvPr/>
            </p:nvSpPr>
            <p:spPr>
              <a:xfrm>
                <a:off x="6588224" y="3789040"/>
                <a:ext cx="2304256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b="1" dirty="0" smtClean="0"/>
                  <a:t>Cuts for the </a:t>
                </a:r>
                <a:r>
                  <a:rPr lang="it-IT" sz="1400" b="1" dirty="0" err="1" smtClean="0"/>
                  <a:t>topological</a:t>
                </a:r>
                <a:r>
                  <a:rPr lang="it-IT" sz="1400" b="1" dirty="0" smtClean="0"/>
                  <a:t> </a:t>
                </a:r>
                <a:r>
                  <a:rPr lang="it-IT" sz="1400" b="1" dirty="0" err="1" smtClean="0"/>
                  <a:t>selection</a:t>
                </a:r>
                <a:r>
                  <a:rPr lang="it-IT" sz="1400" b="1" dirty="0" smtClean="0"/>
                  <a:t>. </a:t>
                </a:r>
              </a:p>
              <a:p>
                <a:r>
                  <a:rPr lang="it-IT" sz="1400" b="1" dirty="0" smtClean="0"/>
                  <a:t>The </a:t>
                </a:r>
                <a:r>
                  <a:rPr lang="it-IT" sz="1400" b="1" dirty="0" err="1" smtClean="0"/>
                  <a:t>values</a:t>
                </a:r>
                <a:r>
                  <a:rPr lang="it-IT" sz="1400" b="1" dirty="0" smtClean="0"/>
                  <a:t> for </a:t>
                </a:r>
                <a:r>
                  <a:rPr lang="it-IT" sz="1400" b="1" dirty="0" err="1" smtClean="0"/>
                  <a:t>momenta</a:t>
                </a:r>
                <a:r>
                  <a:rPr lang="it-IT" sz="1400" b="1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it-IT" sz="1400" b="1" i="1" smtClean="0">
                            <a:latin typeface="Cambria Math"/>
                          </a:rPr>
                          <m:t>𝒑</m:t>
                        </m:r>
                      </m:e>
                      <m:sub>
                        <m:r>
                          <a:rPr lang="it-IT" sz="1400" b="1" i="1" smtClean="0">
                            <a:latin typeface="Cambria Math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it-IT" sz="1400" b="1" dirty="0" smtClean="0"/>
                  <a:t> and p are in </a:t>
                </a:r>
                <a:r>
                  <a:rPr lang="it-IT" sz="1400" b="1" dirty="0" err="1" smtClean="0"/>
                  <a:t>units</a:t>
                </a:r>
                <a:r>
                  <a:rPr lang="it-IT" sz="1400" b="1" dirty="0" smtClean="0"/>
                  <a:t> of </a:t>
                </a:r>
                <a:r>
                  <a:rPr lang="it-IT" sz="1400" b="1" dirty="0" err="1" smtClean="0"/>
                  <a:t>GeV</a:t>
                </a:r>
                <a:r>
                  <a:rPr lang="it-IT" sz="1400" b="1" dirty="0" smtClean="0"/>
                  <a:t>/c. </a:t>
                </a:r>
              </a:p>
              <a:p>
                <a:r>
                  <a:rPr lang="it-IT" sz="1400" b="1" dirty="0" smtClean="0"/>
                  <a:t>The </a:t>
                </a:r>
                <a:r>
                  <a:rPr lang="it-IT" sz="1400" b="1" dirty="0" err="1" smtClean="0"/>
                  <a:t>values</a:t>
                </a:r>
                <a:r>
                  <a:rPr lang="it-IT" sz="1400" b="1" dirty="0" smtClean="0"/>
                  <a:t> for the </a:t>
                </a:r>
                <a:r>
                  <a:rPr lang="it-IT" sz="1400" b="1" dirty="0" err="1" smtClean="0"/>
                  <a:t>cuts</a:t>
                </a:r>
                <a:r>
                  <a:rPr lang="it-IT" sz="1400" b="1" dirty="0" smtClean="0"/>
                  <a:t> on DCA,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it-IT" sz="1400" b="1" i="1" smtClean="0">
                            <a:latin typeface="Cambria Math"/>
                          </a:rPr>
                          <m:t>𝒅𝒊𝒔𝒕</m:t>
                        </m:r>
                      </m:e>
                      <m:sub>
                        <m:r>
                          <a:rPr lang="it-IT" sz="1400" b="1" i="1" smtClean="0">
                            <a:latin typeface="Cambria Math"/>
                          </a:rPr>
                          <m:t>𝟏𝟐</m:t>
                        </m:r>
                      </m:sub>
                    </m:sSub>
                  </m:oMath>
                </a14:m>
                <a:r>
                  <a:rPr lang="it-IT" sz="1400" b="1" dirty="0" smtClean="0"/>
                  <a:t> (for </a:t>
                </a:r>
                <a:r>
                  <a:rPr lang="it-IT" sz="1400" b="1" dirty="0" err="1" smtClean="0"/>
                  <a:t>track</a:t>
                </a:r>
                <a:r>
                  <a:rPr lang="it-IT" sz="1400" b="1" dirty="0" smtClean="0"/>
                  <a:t> </a:t>
                </a:r>
                <a:r>
                  <a:rPr lang="it-IT" sz="1400" b="1" dirty="0" err="1" smtClean="0"/>
                  <a:t>pairs</a:t>
                </a:r>
                <a:r>
                  <a:rPr lang="it-IT" sz="1400" b="1" dirty="0" smtClean="0"/>
                  <a:t>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l-GR" sz="1400" b="1" i="1">
                            <a:latin typeface="Cambria Math"/>
                          </a:rPr>
                          <m:t>𝝈</m:t>
                        </m:r>
                      </m:e>
                      <m:sub>
                        <m:r>
                          <a:rPr lang="it-IT" sz="1400" b="1" i="1" smtClean="0">
                            <a:latin typeface="Cambria Math"/>
                          </a:rPr>
                          <m:t>𝒗𝒆𝒓𝒕𝒆𝒙</m:t>
                        </m:r>
                      </m:sub>
                    </m:sSub>
                  </m:oMath>
                </a14:m>
                <a:r>
                  <a:rPr lang="it-IT" sz="1400" b="1" dirty="0" smtClean="0"/>
                  <a:t>, </a:t>
                </a:r>
                <a:r>
                  <a:rPr lang="it-IT" sz="1400" b="1" dirty="0" err="1" smtClean="0"/>
                  <a:t>decay</a:t>
                </a:r>
                <a:r>
                  <a:rPr lang="it-IT" sz="1400" b="1" dirty="0" smtClean="0"/>
                  <a:t> </a:t>
                </a:r>
                <a:r>
                  <a:rPr lang="it-IT" sz="1400" b="1" dirty="0" err="1" smtClean="0"/>
                  <a:t>length</a:t>
                </a:r>
                <a:r>
                  <a:rPr lang="it-IT" sz="1400" b="1" dirty="0" smtClean="0"/>
                  <a:t> ( on </a:t>
                </a:r>
                <a:r>
                  <a:rPr lang="it-IT" sz="1400" b="1" dirty="0" err="1" smtClean="0"/>
                  <a:t>tracks</a:t>
                </a:r>
                <a:r>
                  <a:rPr lang="it-IT" sz="1400" b="1" dirty="0" smtClean="0"/>
                  <a:t> </a:t>
                </a:r>
                <a:r>
                  <a:rPr lang="it-IT" sz="1400" b="1" dirty="0" err="1" smtClean="0"/>
                  <a:t>triplets</a:t>
                </a:r>
                <a:r>
                  <a:rPr lang="it-IT" sz="1400" b="1" dirty="0" smtClean="0"/>
                  <a:t>) are in </a:t>
                </a:r>
                <a:r>
                  <a:rPr lang="it-IT" sz="1400" b="1" dirty="0" err="1" smtClean="0"/>
                  <a:t>units</a:t>
                </a:r>
                <a:r>
                  <a:rPr lang="it-IT" sz="1400" b="1" dirty="0" smtClean="0"/>
                  <a:t> of </a:t>
                </a:r>
                <a:r>
                  <a:rPr lang="el-GR" sz="1400" b="1" dirty="0" smtClean="0"/>
                  <a:t>μ</a:t>
                </a:r>
                <a:r>
                  <a:rPr lang="it-IT" sz="1400" b="1" dirty="0" smtClean="0"/>
                  <a:t>m</a:t>
                </a:r>
                <a:endParaRPr lang="it-IT" sz="1400" b="1" dirty="0"/>
              </a:p>
            </p:txBody>
          </p:sp>
        </mc:Choice>
        <mc:Fallback xmlns="">
          <p:sp>
            <p:nvSpPr>
              <p:cNvPr id="3" name="CasellaDiTes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224" y="3789040"/>
                <a:ext cx="2304256" cy="2246769"/>
              </a:xfrm>
              <a:prstGeom prst="rect">
                <a:avLst/>
              </a:prstGeom>
              <a:blipFill rotWithShape="1">
                <a:blip r:embed="rId2"/>
                <a:stretch>
                  <a:fillRect l="-794" t="-272" r="-1323" b="-190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>
                <a:off x="1957230" y="156145"/>
                <a:ext cx="578312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800" b="1" dirty="0" smtClean="0">
                    <a:solidFill>
                      <a:srgbClr val="002060"/>
                    </a:solidFill>
                  </a:rPr>
                  <a:t>Set of </a:t>
                </a:r>
                <a:r>
                  <a:rPr lang="it-IT" sz="2800" b="1" dirty="0" err="1" smtClean="0">
                    <a:solidFill>
                      <a:srgbClr val="002060"/>
                    </a:solidFill>
                  </a:rPr>
                  <a:t>cuts</a:t>
                </a:r>
                <a:r>
                  <a:rPr lang="it-IT" sz="2800" b="1" dirty="0" smtClean="0">
                    <a:solidFill>
                      <a:srgbClr val="002060"/>
                    </a:solidFill>
                  </a:rPr>
                  <a:t> </a:t>
                </a:r>
                <a:r>
                  <a:rPr lang="it-IT" sz="2800" b="1" dirty="0" err="1" smtClean="0">
                    <a:solidFill>
                      <a:srgbClr val="002060"/>
                    </a:solidFill>
                  </a:rPr>
                  <a:t>used</a:t>
                </a:r>
                <a:r>
                  <a:rPr lang="it-IT" sz="2800" b="1" dirty="0" smtClean="0">
                    <a:solidFill>
                      <a:srgbClr val="002060"/>
                    </a:solidFill>
                  </a:rPr>
                  <a:t>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1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it-IT" sz="2800" b="1">
                            <a:solidFill>
                              <a:schemeClr val="tx2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l-GR" sz="2800" b="1">
                            <a:solidFill>
                              <a:schemeClr val="tx2"/>
                            </a:solidFill>
                            <a:latin typeface="Cambria Math"/>
                          </a:rPr>
                          <m:t>𝚲</m:t>
                        </m:r>
                      </m:e>
                      <m:sub>
                        <m:r>
                          <a:rPr lang="it-IT" sz="2800" b="1">
                            <a:solidFill>
                              <a:schemeClr val="tx2"/>
                            </a:solidFill>
                            <a:latin typeface="Cambria Math"/>
                          </a:rPr>
                          <m:t>𝐜</m:t>
                        </m:r>
                      </m:sub>
                      <m:sup>
                        <m:r>
                          <a:rPr lang="it-IT" sz="2800" b="1">
                            <a:solidFill>
                              <a:schemeClr val="tx2"/>
                            </a:solidFill>
                            <a:latin typeface="Cambria Math"/>
                          </a:rPr>
                          <m:t>+</m:t>
                        </m:r>
                      </m:sup>
                    </m:sSubSup>
                    <m:r>
                      <a:rPr lang="it-IT" sz="2800" b="1" i="1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m:rPr>
                        <m:nor/>
                      </m:rPr>
                      <a:rPr lang="it-IT" sz="2800" b="1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pK</m:t>
                    </m:r>
                    <m:r>
                      <m:rPr>
                        <m:nor/>
                      </m:rPr>
                      <a:rPr lang="it-IT" sz="2800" b="1" baseline="4000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−</m:t>
                    </m:r>
                    <m:r>
                      <a:rPr lang="el-GR" sz="2800" b="1" i="1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𝝅</m:t>
                    </m:r>
                    <m:r>
                      <m:rPr>
                        <m:nor/>
                      </m:rPr>
                      <a:rPr lang="it-IT" sz="2800" b="1" baseline="4000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+</m:t>
                    </m:r>
                  </m:oMath>
                </a14:m>
                <a:r>
                  <a:rPr lang="it-IT" sz="2800" b="1" dirty="0">
                    <a:solidFill>
                      <a:schemeClr val="tx2"/>
                    </a:solidFill>
                  </a:rPr>
                  <a:t> </a:t>
                </a:r>
                <a:endParaRPr lang="it-IT" sz="2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230" y="156145"/>
                <a:ext cx="5783122" cy="523220"/>
              </a:xfrm>
              <a:prstGeom prst="rect">
                <a:avLst/>
              </a:prstGeom>
              <a:blipFill rotWithShape="1">
                <a:blip r:embed="rId3"/>
                <a:stretch>
                  <a:fillRect l="-2107" t="-11765" b="-329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5436096" y="6381328"/>
            <a:ext cx="2085975" cy="365125"/>
          </a:xfrm>
        </p:spPr>
        <p:txBody>
          <a:bodyPr/>
          <a:lstStyle/>
          <a:p>
            <a:r>
              <a:rPr lang="it-IT" dirty="0" smtClean="0"/>
              <a:t>E. </a:t>
            </a:r>
            <a:r>
              <a:rPr lang="it-IT" dirty="0" err="1" smtClean="0"/>
              <a:t>Meninno</a:t>
            </a:r>
            <a:r>
              <a:rPr lang="it-IT" dirty="0" smtClean="0"/>
              <a:t>   </a:t>
            </a:r>
            <a:fld id="{435B94FD-1ADD-4AC4-AEF5-756729127DAD}" type="datetime1">
              <a:rPr lang="it-IT" smtClean="0"/>
              <a:t>09/04/2014</a:t>
            </a:fld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785C-78E2-4CC7-9F46-619B0848D102}" type="slidenum">
              <a:rPr lang="it-IT" smtClean="0"/>
              <a:t>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IFAE 2014 - Incontri Di Fisica Delle Alte Energie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ella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73566382"/>
                  </p:ext>
                </p:extLst>
              </p:nvPr>
            </p:nvGraphicFramePr>
            <p:xfrm>
              <a:off x="323528" y="883492"/>
              <a:ext cx="5616624" cy="21508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04156"/>
                    <a:gridCol w="1404156"/>
                    <a:gridCol w="1404156"/>
                    <a:gridCol w="1404156"/>
                  </a:tblGrid>
                  <a:tr h="292436">
                    <a:tc>
                      <a:txBody>
                        <a:bodyPr/>
                        <a:lstStyle/>
                        <a:p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err="1" smtClean="0"/>
                            <a:t>pion</a:t>
                          </a:r>
                          <a:r>
                            <a:rPr lang="it-IT" sz="1000" baseline="0" dirty="0" smtClean="0"/>
                            <a:t> candidate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err="1" smtClean="0"/>
                            <a:t>kaon</a:t>
                          </a:r>
                          <a:r>
                            <a:rPr lang="it-IT" sz="1000" dirty="0" smtClean="0"/>
                            <a:t> candidate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err="1" smtClean="0"/>
                            <a:t>proton</a:t>
                          </a:r>
                          <a:r>
                            <a:rPr lang="it-IT" sz="1000" dirty="0" smtClean="0"/>
                            <a:t> candidate</a:t>
                          </a:r>
                          <a:endParaRPr lang="it-IT" sz="1000" dirty="0"/>
                        </a:p>
                      </a:txBody>
                      <a:tcPr/>
                    </a:tc>
                  </a:tr>
                  <a:tr h="358844"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ITS cluster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≥4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 smtClean="0"/>
                            <a:t>≥4</a:t>
                          </a:r>
                        </a:p>
                        <a:p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 smtClean="0"/>
                            <a:t>≥4</a:t>
                          </a:r>
                        </a:p>
                        <a:p>
                          <a:endParaRPr lang="it-IT" sz="1000" dirty="0"/>
                        </a:p>
                      </a:txBody>
                      <a:tcPr/>
                    </a:tc>
                  </a:tr>
                  <a:tr h="292436"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ITS</a:t>
                          </a:r>
                          <a:r>
                            <a:rPr lang="it-IT" sz="1000" baseline="0" dirty="0" smtClean="0"/>
                            <a:t> </a:t>
                          </a:r>
                          <a:r>
                            <a:rPr lang="it-IT" sz="1000" baseline="0" dirty="0" err="1" smtClean="0"/>
                            <a:t>refit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YES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YES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YES</a:t>
                          </a:r>
                          <a:endParaRPr lang="it-IT" sz="1000" dirty="0"/>
                        </a:p>
                      </a:txBody>
                      <a:tcPr/>
                    </a:tc>
                  </a:tr>
                  <a:tr h="292436"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ITS </a:t>
                          </a:r>
                          <a:r>
                            <a:rPr lang="it-IT" sz="1000" dirty="0" err="1" smtClean="0"/>
                            <a:t>requirement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SPD ANY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SPD ANY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SPD ANY</a:t>
                          </a:r>
                          <a:endParaRPr lang="it-IT" sz="1000" dirty="0"/>
                        </a:p>
                      </a:txBody>
                      <a:tcPr/>
                    </a:tc>
                  </a:tr>
                  <a:tr h="292436"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TPC clusters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>
                              <a:latin typeface="Cambria Math"/>
                              <a:ea typeface="Cambria Math"/>
                            </a:rPr>
                            <a:t>≥70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>
                              <a:latin typeface="Cambria Math"/>
                              <a:ea typeface="Cambria Math"/>
                            </a:rPr>
                            <a:t>≥70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>
                              <a:latin typeface="Cambria Math"/>
                              <a:ea typeface="Cambria Math"/>
                            </a:rPr>
                            <a:t>≥70</a:t>
                          </a:r>
                          <a:endParaRPr lang="it-IT" sz="1000" dirty="0"/>
                        </a:p>
                      </a:txBody>
                      <a:tcPr/>
                    </a:tc>
                  </a:tr>
                  <a:tr h="292436">
                    <a:tc>
                      <a:txBody>
                        <a:bodyPr/>
                        <a:lstStyle/>
                        <a:p>
                          <a:r>
                            <a:rPr lang="it-IT" sz="1000" dirty="0" err="1" smtClean="0"/>
                            <a:t>kink</a:t>
                          </a:r>
                          <a:r>
                            <a:rPr lang="it-IT" sz="1000" dirty="0" smtClean="0"/>
                            <a:t> </a:t>
                          </a:r>
                          <a:r>
                            <a:rPr lang="it-IT" sz="1000" dirty="0" err="1" smtClean="0"/>
                            <a:t>daughter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NO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NO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NO</a:t>
                          </a:r>
                          <a:endParaRPr lang="it-IT" sz="1000" dirty="0"/>
                        </a:p>
                      </a:txBody>
                      <a:tcPr/>
                    </a:tc>
                  </a:tr>
                  <a:tr h="29243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it-IT" sz="100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 i="1" smtClean="0">
                                        <a:latin typeface="Cambria Math"/>
                                        <a:ea typeface="Cambria Math"/>
                                      </a:rPr>
                                      <m:t>η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>
                              <a:latin typeface="Cambria Math"/>
                              <a:ea typeface="Cambria Math"/>
                            </a:rPr>
                            <a:t>≤0.8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>
                              <a:latin typeface="Cambria Math"/>
                              <a:ea typeface="Cambria Math"/>
                            </a:rPr>
                            <a:t>≤0.8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>
                              <a:latin typeface="Cambria Math"/>
                              <a:ea typeface="Cambria Math"/>
                            </a:rPr>
                            <a:t>≤0.8</a:t>
                          </a:r>
                          <a:endParaRPr lang="it-IT" sz="10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ella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77569589"/>
                  </p:ext>
                </p:extLst>
              </p:nvPr>
            </p:nvGraphicFramePr>
            <p:xfrm>
              <a:off x="323528" y="883492"/>
              <a:ext cx="5616624" cy="21508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04156"/>
                    <a:gridCol w="1404156"/>
                    <a:gridCol w="1404156"/>
                    <a:gridCol w="1404156"/>
                  </a:tblGrid>
                  <a:tr h="292436">
                    <a:tc>
                      <a:txBody>
                        <a:bodyPr/>
                        <a:lstStyle/>
                        <a:p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err="1" smtClean="0"/>
                            <a:t>pion</a:t>
                          </a:r>
                          <a:r>
                            <a:rPr lang="it-IT" sz="1000" baseline="0" dirty="0" smtClean="0"/>
                            <a:t> candidate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err="1" smtClean="0"/>
                            <a:t>kaon</a:t>
                          </a:r>
                          <a:r>
                            <a:rPr lang="it-IT" sz="1000" dirty="0" smtClean="0"/>
                            <a:t> candidate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err="1" smtClean="0"/>
                            <a:t>proton</a:t>
                          </a:r>
                          <a:r>
                            <a:rPr lang="it-IT" sz="1000" dirty="0" smtClean="0"/>
                            <a:t> candidate</a:t>
                          </a:r>
                          <a:endParaRPr lang="it-IT" sz="1000" dirty="0"/>
                        </a:p>
                      </a:txBody>
                      <a:tcPr/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ITS cluster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≥4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 smtClean="0"/>
                            <a:t>≥4</a:t>
                          </a:r>
                        </a:p>
                        <a:p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 smtClean="0"/>
                            <a:t>≥4</a:t>
                          </a:r>
                        </a:p>
                        <a:p>
                          <a:endParaRPr lang="it-IT" sz="1000" dirty="0"/>
                        </a:p>
                      </a:txBody>
                      <a:tcPr/>
                    </a:tc>
                  </a:tr>
                  <a:tr h="292436"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ITS</a:t>
                          </a:r>
                          <a:r>
                            <a:rPr lang="it-IT" sz="1000" baseline="0" dirty="0" smtClean="0"/>
                            <a:t> </a:t>
                          </a:r>
                          <a:r>
                            <a:rPr lang="it-IT" sz="1000" baseline="0" dirty="0" err="1" smtClean="0"/>
                            <a:t>refit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YES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YES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YES</a:t>
                          </a:r>
                          <a:endParaRPr lang="it-IT" sz="1000" dirty="0"/>
                        </a:p>
                      </a:txBody>
                      <a:tcPr/>
                    </a:tc>
                  </a:tr>
                  <a:tr h="292436"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ITS </a:t>
                          </a:r>
                          <a:r>
                            <a:rPr lang="it-IT" sz="1000" dirty="0" err="1" smtClean="0"/>
                            <a:t>requirement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SPD ANY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SPD ANY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SPD ANY</a:t>
                          </a:r>
                          <a:endParaRPr lang="it-IT" sz="1000" dirty="0"/>
                        </a:p>
                      </a:txBody>
                      <a:tcPr/>
                    </a:tc>
                  </a:tr>
                  <a:tr h="292436"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TPC clusters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>
                              <a:latin typeface="Cambria Math"/>
                              <a:ea typeface="Cambria Math"/>
                            </a:rPr>
                            <a:t>≥70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>
                              <a:latin typeface="Cambria Math"/>
                              <a:ea typeface="Cambria Math"/>
                            </a:rPr>
                            <a:t>≥70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>
                              <a:latin typeface="Cambria Math"/>
                              <a:ea typeface="Cambria Math"/>
                            </a:rPr>
                            <a:t>≥70</a:t>
                          </a:r>
                          <a:endParaRPr lang="it-IT" sz="1000" dirty="0"/>
                        </a:p>
                      </a:txBody>
                      <a:tcPr/>
                    </a:tc>
                  </a:tr>
                  <a:tr h="292436">
                    <a:tc>
                      <a:txBody>
                        <a:bodyPr/>
                        <a:lstStyle/>
                        <a:p>
                          <a:r>
                            <a:rPr lang="it-IT" sz="1000" dirty="0" err="1" smtClean="0"/>
                            <a:t>kink</a:t>
                          </a:r>
                          <a:r>
                            <a:rPr lang="it-IT" sz="1000" dirty="0" smtClean="0"/>
                            <a:t> </a:t>
                          </a:r>
                          <a:r>
                            <a:rPr lang="it-IT" sz="1000" dirty="0" err="1" smtClean="0"/>
                            <a:t>daughter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NO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NO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NO</a:t>
                          </a:r>
                          <a:endParaRPr lang="it-IT" sz="1000" dirty="0"/>
                        </a:p>
                      </a:txBody>
                      <a:tcPr/>
                    </a:tc>
                  </a:tr>
                  <a:tr h="292436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t="-637500" r="-3008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>
                              <a:latin typeface="Cambria Math"/>
                              <a:ea typeface="Cambria Math"/>
                            </a:rPr>
                            <a:t>≤0.8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>
                              <a:latin typeface="Cambria Math"/>
                              <a:ea typeface="Cambria Math"/>
                            </a:rPr>
                            <a:t>≤0.8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>
                              <a:latin typeface="Cambria Math"/>
                              <a:ea typeface="Cambria Math"/>
                            </a:rPr>
                            <a:t>≤0.8</a:t>
                          </a:r>
                          <a:endParaRPr lang="it-IT" sz="10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ella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02875165"/>
                  </p:ext>
                </p:extLst>
              </p:nvPr>
            </p:nvGraphicFramePr>
            <p:xfrm>
              <a:off x="132184" y="3645024"/>
              <a:ext cx="6384032" cy="2458151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695400"/>
                    <a:gridCol w="596668"/>
                    <a:gridCol w="646034"/>
                    <a:gridCol w="646034"/>
                    <a:gridCol w="646034"/>
                    <a:gridCol w="646034"/>
                    <a:gridCol w="646034"/>
                    <a:gridCol w="646034"/>
                    <a:gridCol w="646034"/>
                    <a:gridCol w="569726"/>
                  </a:tblGrid>
                  <a:tr h="400084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sz="10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sz="1000" smtClean="0">
                                      <a:latin typeface="Cambria Math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it-IT" sz="1000" smtClean="0">
                                      <a:latin typeface="Cambria Math"/>
                                    </a:rPr>
                                    <m:t>𝑻</m:t>
                                  </m:r>
                                </m:sub>
                              </m:sSub>
                              <m:r>
                                <a:rPr lang="it-IT" sz="1000" smtClean="0">
                                  <a:latin typeface="Cambria Math"/>
                                </a:rPr>
                                <m:t>,</m:t>
                              </m:r>
                            </m:oMath>
                          </a14:m>
                          <a:r>
                            <a:rPr lang="it-IT" sz="1000" dirty="0" smtClean="0"/>
                            <a:t>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it-IT" sz="10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1000">
                                      <a:latin typeface="Cambria Math"/>
                                    </a:rPr>
                                    <m:t>𝚲</m:t>
                                  </m:r>
                                </m:e>
                                <m:sub>
                                  <m:r>
                                    <a:rPr lang="it-IT" sz="1000">
                                      <a:latin typeface="Cambria Math"/>
                                    </a:rPr>
                                    <m:t>𝐜</m:t>
                                  </m:r>
                                </m:sub>
                                <m:sup>
                                  <m:r>
                                    <a:rPr lang="it-IT" sz="1000">
                                      <a:latin typeface="Cambria Math"/>
                                    </a:rPr>
                                    <m:t>+</m:t>
                                  </m:r>
                                </m:sup>
                              </m:sSubSup>
                            </m:oMath>
                          </a14:m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sz="10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sz="1000" smtClean="0">
                                      <a:latin typeface="Cambria Math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it-IT" sz="1000" smtClean="0">
                                      <a:latin typeface="Cambria Math"/>
                                    </a:rPr>
                                    <m:t>𝑻</m:t>
                                  </m:r>
                                </m:sub>
                              </m:sSub>
                            </m:oMath>
                          </a14:m>
                          <a:r>
                            <a:rPr lang="it-IT" sz="1000" dirty="0" smtClean="0"/>
                            <a:t>,K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err="1" smtClean="0"/>
                            <a:t>p,K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sz="10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sz="1000" smtClean="0">
                                      <a:latin typeface="Cambria Math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it-IT" sz="1000" smtClean="0">
                                      <a:latin typeface="Cambria Math"/>
                                    </a:rPr>
                                    <m:t>𝑻</m:t>
                                  </m:r>
                                </m:sub>
                              </m:sSub>
                            </m:oMath>
                          </a14:m>
                          <a:r>
                            <a:rPr lang="it-IT" sz="1000" dirty="0" smtClean="0"/>
                            <a:t>,p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sz="10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sz="1000" smtClean="0">
                                      <a:latin typeface="Cambria Math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it-IT" sz="1000" smtClean="0">
                                      <a:latin typeface="Cambria Math"/>
                                    </a:rPr>
                                    <m:t>𝑻</m:t>
                                  </m:r>
                                </m:sub>
                              </m:sSub>
                            </m:oMath>
                          </a14:m>
                          <a:r>
                            <a:rPr lang="it-IT" sz="1000" dirty="0" smtClean="0"/>
                            <a:t>,</a:t>
                          </a:r>
                          <a:r>
                            <a:rPr lang="el-GR" sz="1000" dirty="0" smtClean="0"/>
                            <a:t>π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err="1" smtClean="0"/>
                            <a:t>dca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0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000" smtClean="0">
                                        <a:latin typeface="Cambria Math"/>
                                      </a:rPr>
                                      <m:t>𝒅𝒊𝒔𝒕</m:t>
                                    </m:r>
                                  </m:e>
                                  <m:sub>
                                    <m:r>
                                      <a:rPr lang="it-IT" sz="1000" smtClean="0">
                                        <a:latin typeface="Cambria Math"/>
                                      </a:rPr>
                                      <m:t>𝟏𝟐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0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 i="1" smtClean="0">
                                        <a:latin typeface="Cambria Math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it-IT" sz="1000" smtClean="0">
                                        <a:latin typeface="Cambria Math"/>
                                      </a:rPr>
                                      <m:t>𝒗𝒆𝒓𝒕𝒆𝒙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err="1" smtClean="0"/>
                            <a:t>decay</a:t>
                          </a:r>
                          <a:r>
                            <a:rPr lang="it-IT" sz="1000" dirty="0" smtClean="0"/>
                            <a:t> </a:t>
                          </a:r>
                          <a:r>
                            <a:rPr lang="it-IT" sz="1000" dirty="0" err="1" smtClean="0"/>
                            <a:t>length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cos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sz="10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sz="1000" smtClean="0">
                                      <a:latin typeface="Cambria Math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it-IT" sz="1000" smtClean="0">
                                      <a:latin typeface="Cambria Math"/>
                                    </a:rPr>
                                    <m:t>𝒑𝒐𝒊𝒏𝒕𝒊𝒏𝒈</m:t>
                                  </m:r>
                                </m:sub>
                              </m:sSub>
                            </m:oMath>
                          </a14:m>
                          <a:endParaRPr lang="it-IT" sz="1000" dirty="0"/>
                        </a:p>
                      </a:txBody>
                      <a:tcPr/>
                    </a:tc>
                  </a:tr>
                  <a:tr h="400517"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2&lt;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sz="10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sz="1000" smtClean="0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it-IT" sz="1000" smtClean="0"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it-IT" sz="1000" smtClean="0">
                                  <a:latin typeface="Cambria Math"/>
                                </a:rPr>
                                <m:t>&lt;3</m:t>
                              </m:r>
                            </m:oMath>
                          </a14:m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&gt;0.4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-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&gt;0.5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&gt;0.4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&lt;500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&gt;100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&lt;600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&gt;50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&gt;0</a:t>
                          </a:r>
                          <a:endParaRPr lang="it-IT" sz="1000" dirty="0"/>
                        </a:p>
                      </a:txBody>
                      <a:tcPr/>
                    </a:tc>
                  </a:tr>
                  <a:tr h="548993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 smtClean="0"/>
                            <a:t>3&lt;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sz="10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sz="1000" smtClean="0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it-IT" sz="1000" smtClean="0"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it-IT" sz="1000" smtClean="0">
                                  <a:latin typeface="Cambria Math"/>
                                </a:rPr>
                                <m:t>&lt;4</m:t>
                              </m:r>
                            </m:oMath>
                          </a14:m>
                          <a:endParaRPr lang="it-IT" sz="1000" dirty="0"/>
                        </a:p>
                        <a:p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&gt;0.4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&gt;0.55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&gt;1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 smtClean="0"/>
                            <a:t>&gt;0.4</a:t>
                          </a:r>
                        </a:p>
                        <a:p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 smtClean="0"/>
                            <a:t>&lt;500</a:t>
                          </a:r>
                        </a:p>
                        <a:p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 smtClean="0"/>
                            <a:t>&gt;100</a:t>
                          </a:r>
                        </a:p>
                        <a:p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 smtClean="0"/>
                            <a:t>&lt;600</a:t>
                          </a:r>
                        </a:p>
                        <a:p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 smtClean="0"/>
                            <a:t>&gt;50</a:t>
                          </a:r>
                        </a:p>
                        <a:p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&gt;0</a:t>
                          </a:r>
                          <a:endParaRPr lang="it-IT" sz="1000" dirty="0"/>
                        </a:p>
                      </a:txBody>
                      <a:tcPr/>
                    </a:tc>
                  </a:tr>
                  <a:tr h="548993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 smtClean="0"/>
                            <a:t>4&lt;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sz="10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sz="1000" smtClean="0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it-IT" sz="1000" smtClean="0"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it-IT" sz="1000" smtClean="0">
                                  <a:latin typeface="Cambria Math"/>
                                </a:rPr>
                                <m:t>&lt;5</m:t>
                              </m:r>
                            </m:oMath>
                          </a14:m>
                          <a:endParaRPr lang="it-IT" sz="1000" dirty="0"/>
                        </a:p>
                        <a:p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&gt;0.4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&gt;0.55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&gt;1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 smtClean="0"/>
                            <a:t>&gt;0.4</a:t>
                          </a:r>
                        </a:p>
                        <a:p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 smtClean="0"/>
                            <a:t>&lt;500</a:t>
                          </a:r>
                        </a:p>
                        <a:p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 smtClean="0"/>
                            <a:t>&gt;100</a:t>
                          </a:r>
                        </a:p>
                        <a:p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 smtClean="0"/>
                            <a:t>&lt;600</a:t>
                          </a:r>
                        </a:p>
                        <a:p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 smtClean="0"/>
                            <a:t>&gt;50</a:t>
                          </a:r>
                        </a:p>
                        <a:p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&gt;0</a:t>
                          </a:r>
                          <a:endParaRPr lang="it-IT" sz="1000" dirty="0"/>
                        </a:p>
                      </a:txBody>
                      <a:tcPr/>
                    </a:tc>
                  </a:tr>
                  <a:tr h="548993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 smtClean="0"/>
                            <a:t>5&lt;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sz="10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sz="1000" smtClean="0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it-IT" sz="1000" smtClean="0"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it-IT" sz="1000" smtClean="0">
                                  <a:latin typeface="Cambria Math"/>
                                </a:rPr>
                                <m:t>&lt;6</m:t>
                              </m:r>
                            </m:oMath>
                          </a14:m>
                          <a:endParaRPr lang="it-IT" sz="1000" dirty="0"/>
                        </a:p>
                        <a:p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&gt;0.4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&gt;0.55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&gt;1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 smtClean="0"/>
                            <a:t>&gt;0.4</a:t>
                          </a:r>
                        </a:p>
                        <a:p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 smtClean="0"/>
                            <a:t>&lt;500</a:t>
                          </a:r>
                        </a:p>
                        <a:p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 smtClean="0"/>
                            <a:t>&gt;100</a:t>
                          </a:r>
                        </a:p>
                        <a:p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 smtClean="0"/>
                            <a:t>&lt;600</a:t>
                          </a:r>
                        </a:p>
                        <a:p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 smtClean="0"/>
                            <a:t>&gt;150</a:t>
                          </a:r>
                        </a:p>
                        <a:p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&gt;0</a:t>
                          </a:r>
                          <a:endParaRPr lang="it-IT" sz="10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ella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02476150"/>
                  </p:ext>
                </p:extLst>
              </p:nvPr>
            </p:nvGraphicFramePr>
            <p:xfrm>
              <a:off x="132184" y="3645024"/>
              <a:ext cx="6384032" cy="2458151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695400"/>
                    <a:gridCol w="596668"/>
                    <a:gridCol w="646034"/>
                    <a:gridCol w="646034"/>
                    <a:gridCol w="646034"/>
                    <a:gridCol w="646034"/>
                    <a:gridCol w="646034"/>
                    <a:gridCol w="646034"/>
                    <a:gridCol w="646034"/>
                    <a:gridCol w="569726"/>
                  </a:tblGrid>
                  <a:tr h="410655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877" t="-1493" r="-818421" b="-5029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117347" t="-1493" r="-852041" b="-5029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err="1" smtClean="0"/>
                            <a:t>p,K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300943" t="-1493" r="-587736" b="-5029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400943" t="-1493" r="-487736" b="-5029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err="1" smtClean="0"/>
                            <a:t>dca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600943" t="-1493" r="-287736" b="-5029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700943" t="-1493" r="-187736" b="-5029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err="1" smtClean="0"/>
                            <a:t>decay</a:t>
                          </a:r>
                          <a:r>
                            <a:rPr lang="it-IT" sz="1000" dirty="0" smtClean="0"/>
                            <a:t> </a:t>
                          </a:r>
                          <a:r>
                            <a:rPr lang="it-IT" sz="1000" dirty="0" err="1" smtClean="0"/>
                            <a:t>length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1026882" t="-1493" b="-502985"/>
                          </a:stretch>
                        </a:blipFill>
                      </a:tcPr>
                    </a:tc>
                  </a:tr>
                  <a:tr h="400517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877" t="-103030" r="-818421" b="-4106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&gt;0.4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-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&gt;0.5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&gt;0.4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&lt;500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&gt;100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&lt;600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&gt;50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&gt;0</a:t>
                          </a:r>
                          <a:endParaRPr lang="it-IT" sz="1000" dirty="0"/>
                        </a:p>
                      </a:txBody>
                      <a:tcPr/>
                    </a:tc>
                  </a:tr>
                  <a:tr h="548993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877" t="-148889" r="-818421" b="-20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&gt;0.4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&gt;0.55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&gt;1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 smtClean="0"/>
                            <a:t>&gt;0.4</a:t>
                          </a:r>
                        </a:p>
                        <a:p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 smtClean="0"/>
                            <a:t>&lt;500</a:t>
                          </a:r>
                        </a:p>
                        <a:p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 smtClean="0"/>
                            <a:t>&gt;100</a:t>
                          </a:r>
                        </a:p>
                        <a:p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 smtClean="0"/>
                            <a:t>&lt;600</a:t>
                          </a:r>
                        </a:p>
                        <a:p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 smtClean="0"/>
                            <a:t>&gt;50</a:t>
                          </a:r>
                        </a:p>
                        <a:p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&gt;0</a:t>
                          </a:r>
                          <a:endParaRPr lang="it-IT" sz="1000" dirty="0"/>
                        </a:p>
                      </a:txBody>
                      <a:tcPr/>
                    </a:tc>
                  </a:tr>
                  <a:tr h="548993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877" t="-248889" r="-818421" b="-10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&gt;0.4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&gt;0.55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&gt;1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 smtClean="0"/>
                            <a:t>&gt;0.4</a:t>
                          </a:r>
                        </a:p>
                        <a:p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 smtClean="0"/>
                            <a:t>&lt;500</a:t>
                          </a:r>
                        </a:p>
                        <a:p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 smtClean="0"/>
                            <a:t>&gt;100</a:t>
                          </a:r>
                        </a:p>
                        <a:p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 smtClean="0"/>
                            <a:t>&lt;600</a:t>
                          </a:r>
                        </a:p>
                        <a:p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 smtClean="0"/>
                            <a:t>&gt;50</a:t>
                          </a:r>
                        </a:p>
                        <a:p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&gt;0</a:t>
                          </a:r>
                          <a:endParaRPr lang="it-IT" sz="1000" dirty="0"/>
                        </a:p>
                      </a:txBody>
                      <a:tcPr/>
                    </a:tc>
                  </a:tr>
                  <a:tr h="548993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877" t="-348889" r="-818421" b="-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&gt;0.4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&gt;0.55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&gt;1</a:t>
                          </a:r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 smtClean="0"/>
                            <a:t>&gt;0.4</a:t>
                          </a:r>
                        </a:p>
                        <a:p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 smtClean="0"/>
                            <a:t>&lt;500</a:t>
                          </a:r>
                        </a:p>
                        <a:p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 smtClean="0"/>
                            <a:t>&gt;100</a:t>
                          </a:r>
                        </a:p>
                        <a:p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 smtClean="0"/>
                            <a:t>&lt;600</a:t>
                          </a:r>
                        </a:p>
                        <a:p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 smtClean="0"/>
                            <a:t>&gt;150</a:t>
                          </a:r>
                        </a:p>
                        <a:p>
                          <a:endParaRPr lang="it-IT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smtClean="0"/>
                            <a:t>&gt;0</a:t>
                          </a:r>
                          <a:endParaRPr lang="it-IT" sz="10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14836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71184" cy="1052736"/>
          </a:xfrm>
        </p:spPr>
        <p:txBody>
          <a:bodyPr/>
          <a:lstStyle/>
          <a:p>
            <a:r>
              <a:rPr lang="en-US" dirty="0" smtClean="0"/>
              <a:t>Outline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1639341"/>
                <a:ext cx="8229600" cy="4525963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 err="1" smtClean="0">
                    <a:solidFill>
                      <a:schemeClr val="tx1"/>
                    </a:solidFill>
                    <a:latin typeface="Symbol" charset="2"/>
                    <a:cs typeface="Symbol" charset="2"/>
                  </a:rPr>
                  <a:t>L</a:t>
                </a:r>
                <a:r>
                  <a:rPr lang="en-US" baseline="-25000" dirty="0" err="1" smtClean="0">
                    <a:solidFill>
                      <a:schemeClr val="tx1"/>
                    </a:solidFill>
                  </a:rPr>
                  <a:t>c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: the lightest open charm baryon</a:t>
                </a:r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>
                    <a:solidFill>
                      <a:schemeClr val="tx1"/>
                    </a:solidFill>
                  </a:rPr>
                  <a:t>Why study </a:t>
                </a:r>
                <a:r>
                  <a:rPr lang="en-US" dirty="0" err="1" smtClean="0">
                    <a:solidFill>
                      <a:schemeClr val="tx1"/>
                    </a:solidFill>
                    <a:latin typeface="Symbol" charset="2"/>
                    <a:cs typeface="Symbol" charset="2"/>
                  </a:rPr>
                  <a:t>L</a:t>
                </a:r>
                <a:r>
                  <a:rPr lang="en-US" baseline="-25000" dirty="0" err="1" smtClean="0">
                    <a:solidFill>
                      <a:schemeClr val="tx1"/>
                    </a:solidFill>
                  </a:rPr>
                  <a:t>c</a:t>
                </a:r>
                <a:endParaRPr lang="en-US" baseline="-25000" dirty="0" smtClean="0">
                  <a:solidFill>
                    <a:schemeClr val="tx1"/>
                  </a:solidFill>
                </a:endParaRPr>
              </a:p>
              <a:p>
                <a:endParaRPr lang="en-US" baseline="-25000" dirty="0" smtClean="0">
                  <a:solidFill>
                    <a:schemeClr val="tx1"/>
                  </a:solidFill>
                </a:endParaRPr>
              </a:p>
              <a:p>
                <a:r>
                  <a:rPr lang="en-US" dirty="0" err="1" smtClean="0">
                    <a:solidFill>
                      <a:schemeClr val="tx1"/>
                    </a:solidFill>
                    <a:latin typeface="Symbol" charset="2"/>
                    <a:cs typeface="Symbol" charset="2"/>
                  </a:rPr>
                  <a:t>L</a:t>
                </a:r>
                <a:r>
                  <a:rPr lang="en-US" baseline="-25000" dirty="0" err="1" smtClean="0">
                    <a:solidFill>
                      <a:schemeClr val="tx1"/>
                    </a:solidFill>
                  </a:rPr>
                  <a:t>c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 ALICE ongoing analysis in pp collisions </a:t>
                </a:r>
              </a:p>
              <a:p>
                <a:pPr lvl="1"/>
                <a:r>
                  <a:rPr lang="en-US" b="1" dirty="0" err="1" smtClean="0">
                    <a:solidFill>
                      <a:schemeClr val="tx1"/>
                    </a:solidFill>
                    <a:latin typeface="Symbol" charset="2"/>
                    <a:cs typeface="Symbol" charset="2"/>
                  </a:rPr>
                  <a:t>L</a:t>
                </a:r>
                <a:r>
                  <a:rPr lang="en-US" b="1" baseline="-25000" dirty="0" err="1" smtClean="0">
                    <a:solidFill>
                      <a:schemeClr val="tx1"/>
                    </a:solidFill>
                  </a:rPr>
                  <a:t>c</a:t>
                </a:r>
                <a:r>
                  <a:rPr lang="en-US" b="1" baseline="30000" dirty="0">
                    <a:solidFill>
                      <a:schemeClr val="tx1"/>
                    </a:solidFill>
                  </a:rPr>
                  <a:t>+</a:t>
                </a:r>
                <a:r>
                  <a:rPr lang="en-US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b="1" dirty="0" smtClean="0">
                    <a:solidFill>
                      <a:schemeClr val="tx1"/>
                    </a:solidFill>
                    <a:sym typeface="Wingdings"/>
                  </a:rPr>
                  <a:t> </a:t>
                </a:r>
                <a:r>
                  <a:rPr lang="en-US" b="1" dirty="0" err="1" smtClean="0">
                    <a:solidFill>
                      <a:schemeClr val="tx1"/>
                    </a:solidFill>
                    <a:sym typeface="Wingdings"/>
                  </a:rPr>
                  <a:t>pK</a:t>
                </a:r>
                <a:r>
                  <a:rPr lang="en-US" b="1" baseline="40000" dirty="0" smtClean="0">
                    <a:solidFill>
                      <a:schemeClr val="tx1"/>
                    </a:solidFill>
                    <a:sym typeface="Wingdings"/>
                  </a:rPr>
                  <a:t>-</a:t>
                </a:r>
                <a:r>
                  <a:rPr lang="en-US" b="1" dirty="0" smtClean="0">
                    <a:solidFill>
                      <a:schemeClr val="tx1"/>
                    </a:solidFill>
                    <a:latin typeface="Symbol" charset="2"/>
                    <a:cs typeface="Symbol" charset="2"/>
                    <a:sym typeface="Wingdings"/>
                  </a:rPr>
                  <a:t>p</a:t>
                </a:r>
                <a:r>
                  <a:rPr lang="en-US" b="1" baseline="30000" dirty="0" smtClean="0">
                    <a:solidFill>
                      <a:schemeClr val="tx1"/>
                    </a:solidFill>
                  </a:rPr>
                  <a:t>+</a:t>
                </a:r>
                <a:r>
                  <a:rPr lang="en-US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and charge conjugate (c.c., in the following)</a:t>
                </a:r>
              </a:p>
              <a:p>
                <a:pPr marL="914400" lvl="2" indent="0">
                  <a:buNone/>
                </a:pPr>
                <a:r>
                  <a:rPr lang="it-IT" sz="1400" dirty="0">
                    <a:solidFill>
                      <a:schemeClr val="tx1"/>
                    </a:solidFill>
                  </a:rPr>
                  <a:t>Non </a:t>
                </a:r>
                <a:r>
                  <a:rPr lang="it-IT" sz="1400" dirty="0" err="1" smtClean="0">
                    <a:solidFill>
                      <a:schemeClr val="tx1"/>
                    </a:solidFill>
                  </a:rPr>
                  <a:t>resonant</a:t>
                </a:r>
                <a:r>
                  <a:rPr lang="it-IT" sz="1400" dirty="0" smtClean="0">
                    <a:solidFill>
                      <a:schemeClr val="tx1"/>
                    </a:solidFill>
                  </a:rPr>
                  <a:t>    </a:t>
                </a:r>
                <a:endParaRPr lang="it-IT" sz="1400" dirty="0">
                  <a:solidFill>
                    <a:schemeClr val="tx1"/>
                  </a:solidFill>
                </a:endParaRPr>
              </a:p>
              <a:p>
                <a:pPr marL="914400" lvl="2" indent="0">
                  <a:buNone/>
                </a:pPr>
                <a:r>
                  <a:rPr lang="it-IT" sz="1400" dirty="0" err="1">
                    <a:solidFill>
                      <a:schemeClr val="tx1"/>
                    </a:solidFill>
                  </a:rPr>
                  <a:t>Resonant</a:t>
                </a:r>
                <a:r>
                  <a:rPr lang="de-DE" sz="1400" dirty="0">
                    <a:solidFill>
                      <a:schemeClr val="tx1"/>
                    </a:solidFill>
                  </a:rPr>
                  <a:t>:		p</a:t>
                </a:r>
                <a:r>
                  <a:rPr lang="el-GR" sz="1400" dirty="0">
                    <a:solidFill>
                      <a:schemeClr val="tx1"/>
                    </a:solidFill>
                    <a:sym typeface="Wingding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sz="1400" i="1" dirty="0">
                            <a:solidFill>
                              <a:schemeClr val="tx1"/>
                            </a:solidFill>
                            <a:latin typeface="Cambria Math"/>
                            <a:sym typeface="Wingdings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l-GR" sz="1400" i="1" dirty="0">
                                <a:solidFill>
                                  <a:schemeClr val="tx1"/>
                                </a:solidFill>
                                <a:latin typeface="Cambria Math"/>
                                <a:sym typeface="Wingdings"/>
                              </a:rPr>
                            </m:ctrlPr>
                          </m:accPr>
                          <m:e>
                            <m:r>
                              <a:rPr lang="it-IT" sz="1400" b="0" i="1" dirty="0">
                                <a:solidFill>
                                  <a:schemeClr val="tx1"/>
                                </a:solidFill>
                                <a:latin typeface="Cambria Math"/>
                                <a:sym typeface="Wingdings"/>
                              </a:rPr>
                              <m:t>𝐾</m:t>
                            </m:r>
                          </m:e>
                        </m:acc>
                      </m:e>
                      <m:sup>
                        <m:r>
                          <a:rPr lang="it-IT" sz="1400" b="0" i="1" dirty="0">
                            <a:solidFill>
                              <a:schemeClr val="tx1"/>
                            </a:solidFill>
                            <a:latin typeface="Cambria Math"/>
                            <a:sym typeface="Wingdings"/>
                          </a:rPr>
                          <m:t>∗</m:t>
                        </m:r>
                      </m:sup>
                    </m:sSup>
                  </m:oMath>
                </a14:m>
                <a:r>
                  <a:rPr lang="de-DE" sz="1400" dirty="0">
                    <a:solidFill>
                      <a:schemeClr val="tx1"/>
                    </a:solidFill>
                  </a:rPr>
                  <a:t>(</a:t>
                </a:r>
                <a:r>
                  <a:rPr lang="de-DE" sz="1400" dirty="0" smtClean="0">
                    <a:solidFill>
                      <a:schemeClr val="tx1"/>
                    </a:solidFill>
                  </a:rPr>
                  <a:t>892)</a:t>
                </a:r>
                <a:r>
                  <a:rPr lang="de-DE" sz="1400" baseline="30000" dirty="0" smtClean="0">
                    <a:solidFill>
                      <a:schemeClr val="tx1"/>
                    </a:solidFill>
                  </a:rPr>
                  <a:t>0</a:t>
                </a:r>
                <a:endParaRPr lang="de-DE" sz="1400" dirty="0">
                  <a:solidFill>
                    <a:schemeClr val="tx1"/>
                  </a:solidFill>
                </a:endParaRP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r>
                  <a:rPr lang="it-IT" sz="1400" dirty="0">
                    <a:solidFill>
                      <a:schemeClr val="tx1"/>
                    </a:solidFill>
                  </a:rPr>
                  <a:t>			</a:t>
                </a:r>
                <a:r>
                  <a:rPr lang="el-GR" sz="1400" dirty="0">
                    <a:solidFill>
                      <a:schemeClr val="tx1"/>
                    </a:solidFill>
                  </a:rPr>
                  <a:t>Δ(1232)</a:t>
                </a:r>
                <a:r>
                  <a:rPr lang="el-GR" sz="1400" baseline="30000" dirty="0">
                    <a:solidFill>
                      <a:schemeClr val="tx1"/>
                    </a:solidFill>
                  </a:rPr>
                  <a:t>++</a:t>
                </a:r>
                <a:r>
                  <a:rPr lang="el-GR" sz="1400" dirty="0">
                    <a:solidFill>
                      <a:schemeClr val="tx1"/>
                    </a:solidFill>
                  </a:rPr>
                  <a:t> K</a:t>
                </a:r>
                <a:r>
                  <a:rPr lang="el-GR" sz="1400" baseline="30000" dirty="0">
                    <a:solidFill>
                      <a:schemeClr val="tx1"/>
                    </a:solidFill>
                  </a:rPr>
                  <a:t>-</a:t>
                </a:r>
                <a:r>
                  <a:rPr lang="el-GR" sz="1400" dirty="0">
                    <a:solidFill>
                      <a:schemeClr val="tx1"/>
                    </a:solidFill>
                  </a:rPr>
                  <a:t> </a:t>
                </a:r>
                <a:endParaRPr lang="el-GR" sz="1400" baseline="30000" dirty="0">
                  <a:solidFill>
                    <a:schemeClr val="tx1"/>
                  </a:solidFill>
                </a:endParaRP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r>
                  <a:rPr lang="it-IT" sz="1400" dirty="0">
                    <a:solidFill>
                      <a:schemeClr val="tx1"/>
                    </a:solidFill>
                  </a:rPr>
                  <a:t>			</a:t>
                </a:r>
                <a:r>
                  <a:rPr lang="el-GR" sz="1400" dirty="0">
                    <a:solidFill>
                      <a:schemeClr val="tx1"/>
                    </a:solidFill>
                    <a:ea typeface="Cambria Math"/>
                  </a:rPr>
                  <a:t>Λ</a:t>
                </a:r>
                <a:r>
                  <a:rPr lang="el-GR" sz="1400" dirty="0">
                    <a:solidFill>
                      <a:schemeClr val="tx1"/>
                    </a:solidFill>
                  </a:rPr>
                  <a:t>(1520) </a:t>
                </a:r>
                <a:r>
                  <a:rPr lang="it-IT" sz="1400" dirty="0">
                    <a:solidFill>
                      <a:schemeClr val="tx1"/>
                    </a:solidFill>
                    <a:latin typeface="Symbol" charset="2"/>
                  </a:rPr>
                  <a:t>p</a:t>
                </a:r>
                <a:r>
                  <a:rPr lang="el-GR" sz="1400" baseline="30000" dirty="0">
                    <a:solidFill>
                      <a:schemeClr val="tx1"/>
                    </a:solidFill>
                  </a:rPr>
                  <a:t>+</a:t>
                </a:r>
                <a:r>
                  <a:rPr lang="el-GR" sz="1400" dirty="0">
                    <a:solidFill>
                      <a:schemeClr val="tx1"/>
                    </a:solidFill>
                  </a:rPr>
                  <a:t> </a:t>
                </a:r>
                <a:endParaRPr lang="en-US" dirty="0" smtClean="0">
                  <a:solidFill>
                    <a:schemeClr val="tx1"/>
                  </a:solidFill>
                </a:endParaRPr>
              </a:p>
              <a:p>
                <a:pPr lvl="2"/>
                <a:r>
                  <a:rPr lang="en-US" dirty="0" smtClean="0">
                    <a:solidFill>
                      <a:schemeClr val="tx1"/>
                    </a:solidFill>
                  </a:rPr>
                  <a:t>branching ratio (BR) – resonant and not resonant: (5.0 </a:t>
                </a:r>
                <a:r>
                  <a:rPr lang="en-US" dirty="0">
                    <a:solidFill>
                      <a:schemeClr val="tx1"/>
                    </a:solidFill>
                    <a:sym typeface="Wingdings"/>
                  </a:rPr>
                  <a:t>±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 1.3)%</a:t>
                </a:r>
              </a:p>
              <a:p>
                <a:pPr lvl="2"/>
                <a:endParaRPr lang="en-US" dirty="0" smtClean="0">
                  <a:solidFill>
                    <a:schemeClr val="tx1"/>
                  </a:solidFill>
                  <a:latin typeface="Symbol" charset="2"/>
                  <a:cs typeface="Symbol" charset="2"/>
                  <a:sym typeface="Wingdings"/>
                </a:endParaRPr>
              </a:p>
              <a:p>
                <a:pPr lvl="1"/>
                <a:r>
                  <a:rPr lang="en-US" b="1" dirty="0" err="1" smtClean="0">
                    <a:solidFill>
                      <a:schemeClr val="tx1"/>
                    </a:solidFill>
                    <a:latin typeface="Symbol" charset="2"/>
                    <a:cs typeface="Symbol" charset="2"/>
                  </a:rPr>
                  <a:t>L</a:t>
                </a:r>
                <a:r>
                  <a:rPr lang="en-US" b="1" baseline="-25000" dirty="0" err="1" smtClean="0">
                    <a:solidFill>
                      <a:schemeClr val="tx1"/>
                    </a:solidFill>
                  </a:rPr>
                  <a:t>c</a:t>
                </a:r>
                <a:r>
                  <a:rPr lang="en-US" b="1" baseline="30000" dirty="0" smtClean="0">
                    <a:solidFill>
                      <a:schemeClr val="tx1"/>
                    </a:solidFill>
                  </a:rPr>
                  <a:t>+</a:t>
                </a:r>
                <a:r>
                  <a:rPr lang="en-US" b="1" dirty="0" smtClean="0">
                    <a:solidFill>
                      <a:schemeClr val="tx1"/>
                    </a:solidFill>
                    <a:sym typeface="Wingdings"/>
                  </a:rPr>
                  <a:t>  pK</a:t>
                </a:r>
                <a:r>
                  <a:rPr lang="en-US" b="1" baseline="30000" dirty="0" smtClean="0">
                    <a:solidFill>
                      <a:schemeClr val="tx1"/>
                    </a:solidFill>
                    <a:sym typeface="Wingdings"/>
                  </a:rPr>
                  <a:t>0</a:t>
                </a:r>
                <a:r>
                  <a:rPr lang="en-US" b="1" dirty="0" smtClean="0">
                    <a:solidFill>
                      <a:schemeClr val="tx1"/>
                    </a:solidFill>
                    <a:sym typeface="Wingdings"/>
                  </a:rPr>
                  <a:t>, K</a:t>
                </a:r>
                <a:r>
                  <a:rPr lang="en-US" b="1" baseline="30000" dirty="0">
                    <a:solidFill>
                      <a:schemeClr val="tx1"/>
                    </a:solidFill>
                    <a:sym typeface="Wingdings"/>
                  </a:rPr>
                  <a:t>0</a:t>
                </a:r>
                <a:r>
                  <a:rPr lang="en-US" b="1" dirty="0" smtClean="0">
                    <a:solidFill>
                      <a:schemeClr val="tx1"/>
                    </a:solidFill>
                    <a:sym typeface="Wingdings"/>
                  </a:rPr>
                  <a:t>  K</a:t>
                </a:r>
                <a:r>
                  <a:rPr lang="en-US" b="1" baseline="30000" dirty="0" smtClean="0">
                    <a:solidFill>
                      <a:schemeClr val="tx1"/>
                    </a:solidFill>
                    <a:sym typeface="Wingdings"/>
                  </a:rPr>
                  <a:t>0</a:t>
                </a:r>
                <a:r>
                  <a:rPr lang="en-US" b="1" baseline="-25000" dirty="0">
                    <a:solidFill>
                      <a:schemeClr val="tx1"/>
                    </a:solidFill>
                    <a:sym typeface="Wingdings"/>
                  </a:rPr>
                  <a:t>S</a:t>
                </a:r>
                <a:r>
                  <a:rPr lang="en-US" b="1" dirty="0" smtClean="0">
                    <a:solidFill>
                      <a:schemeClr val="tx1"/>
                    </a:solidFill>
                    <a:sym typeface="Wingdings"/>
                  </a:rPr>
                  <a:t>, K</a:t>
                </a:r>
                <a:r>
                  <a:rPr lang="en-US" b="1" baseline="30000" dirty="0">
                    <a:solidFill>
                      <a:schemeClr val="tx1"/>
                    </a:solidFill>
                    <a:sym typeface="Wingdings"/>
                  </a:rPr>
                  <a:t>0</a:t>
                </a:r>
                <a:r>
                  <a:rPr lang="en-US" b="1" baseline="-25000" dirty="0" smtClean="0">
                    <a:solidFill>
                      <a:schemeClr val="tx1"/>
                    </a:solidFill>
                    <a:sym typeface="Wingdings"/>
                  </a:rPr>
                  <a:t>S</a:t>
                </a:r>
                <a:r>
                  <a:rPr lang="en-US" b="1" dirty="0" smtClean="0">
                    <a:solidFill>
                      <a:schemeClr val="tx1"/>
                    </a:solidFill>
                    <a:sym typeface="Wingdings"/>
                  </a:rPr>
                  <a:t>  </a:t>
                </a:r>
                <a:r>
                  <a:rPr lang="en-US" b="1" dirty="0" err="1">
                    <a:solidFill>
                      <a:schemeClr val="tx1"/>
                    </a:solidFill>
                    <a:latin typeface="Symbol" charset="2"/>
                    <a:cs typeface="Symbol" charset="2"/>
                    <a:sym typeface="Wingdings"/>
                  </a:rPr>
                  <a:t>p</a:t>
                </a:r>
                <a:r>
                  <a:rPr lang="en-US" b="1" baseline="30000" dirty="0" err="1" smtClean="0">
                    <a:solidFill>
                      <a:schemeClr val="tx1"/>
                    </a:solidFill>
                    <a:sym typeface="Wingdings"/>
                  </a:rPr>
                  <a:t>+</a:t>
                </a:r>
                <a:r>
                  <a:rPr lang="en-US" b="1" dirty="0" err="1" smtClean="0">
                    <a:solidFill>
                      <a:schemeClr val="tx1"/>
                    </a:solidFill>
                    <a:latin typeface="Symbol" charset="2"/>
                    <a:cs typeface="Symbol" charset="2"/>
                    <a:sym typeface="Wingdings"/>
                  </a:rPr>
                  <a:t>p</a:t>
                </a:r>
                <a:r>
                  <a:rPr lang="en-US" b="1" baseline="30000" dirty="0" smtClean="0">
                    <a:solidFill>
                      <a:schemeClr val="tx1"/>
                    </a:solidFill>
                    <a:sym typeface="Wingdings"/>
                  </a:rPr>
                  <a:t>-</a:t>
                </a:r>
                <a:r>
                  <a:rPr lang="en-US" b="1" dirty="0" smtClean="0">
                    <a:solidFill>
                      <a:schemeClr val="tx1"/>
                    </a:solidFill>
                    <a:sym typeface="Wingdings"/>
                  </a:rPr>
                  <a:t> </a:t>
                </a:r>
                <a:r>
                  <a:rPr lang="en-US" dirty="0" smtClean="0">
                    <a:solidFill>
                      <a:schemeClr val="tx1"/>
                    </a:solidFill>
                    <a:sym typeface="Wingdings"/>
                  </a:rPr>
                  <a:t>and c.c.</a:t>
                </a:r>
              </a:p>
              <a:p>
                <a:pPr lvl="2"/>
                <a:r>
                  <a:rPr lang="en-US" dirty="0" smtClean="0">
                    <a:solidFill>
                      <a:schemeClr val="tx1"/>
                    </a:solidFill>
                    <a:sym typeface="Wingdings"/>
                  </a:rPr>
                  <a:t>overall BR: (0.80 ± 0.21)%</a:t>
                </a:r>
              </a:p>
              <a:p>
                <a:pPr lvl="2"/>
                <a:endParaRPr lang="en-US" dirty="0">
                  <a:solidFill>
                    <a:schemeClr val="tx1"/>
                  </a:solidFill>
                  <a:sym typeface="Wingdings"/>
                </a:endParaRPr>
              </a:p>
              <a:p>
                <a:r>
                  <a:rPr lang="en-US" dirty="0" smtClean="0">
                    <a:solidFill>
                      <a:schemeClr val="tx1"/>
                    </a:solidFill>
                  </a:rPr>
                  <a:t>Conclusions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1639341"/>
                <a:ext cx="8229600" cy="4525963"/>
              </a:xfrm>
              <a:blipFill rotWithShape="1">
                <a:blip r:embed="rId3"/>
                <a:stretch>
                  <a:fillRect l="-667" t="-20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E. Meninno   4/4/14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IFAE 2014 - Incontri Di Fisica Delle Alte Energie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785C-78E2-4CC7-9F46-619B0848D102}" type="slidenum">
              <a:rPr lang="it-IT" smtClean="0"/>
              <a:t>2</a:t>
            </a:fld>
            <a:endParaRPr lang="it-IT"/>
          </a:p>
        </p:txBody>
      </p:sp>
      <p:graphicFrame>
        <p:nvGraphicFramePr>
          <p:cNvPr id="8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655676"/>
              </p:ext>
            </p:extLst>
          </p:nvPr>
        </p:nvGraphicFramePr>
        <p:xfrm>
          <a:off x="899592" y="2060848"/>
          <a:ext cx="7200800" cy="67056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835498"/>
                <a:gridCol w="1482517"/>
                <a:gridCol w="1976690"/>
                <a:gridCol w="1906095"/>
              </a:tblGrid>
              <a:tr h="302823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Quark </a:t>
                      </a:r>
                      <a:r>
                        <a:rPr lang="it-IT" sz="1600" dirty="0" err="1" smtClean="0"/>
                        <a:t>content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m (</a:t>
                      </a:r>
                      <a:r>
                        <a:rPr lang="it-IT" sz="1600" dirty="0" err="1" smtClean="0"/>
                        <a:t>MeV</a:t>
                      </a:r>
                      <a:r>
                        <a:rPr lang="it-IT" sz="1600" dirty="0" smtClean="0"/>
                        <a:t>/c</a:t>
                      </a:r>
                      <a:r>
                        <a:rPr lang="it-IT" sz="1600" baseline="30000" dirty="0" smtClean="0"/>
                        <a:t>2</a:t>
                      </a:r>
                      <a:r>
                        <a:rPr lang="it-IT" sz="1600" dirty="0" smtClean="0"/>
                        <a:t>)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Symbol" charset="2"/>
                          <a:cs typeface="Symbol" charset="2"/>
                        </a:rPr>
                        <a:t>t</a:t>
                      </a:r>
                      <a:r>
                        <a:rPr lang="it-IT" sz="1600" baseline="0" dirty="0" smtClean="0"/>
                        <a:t> (s)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 smtClean="0"/>
                        <a:t>c</a:t>
                      </a:r>
                      <a:r>
                        <a:rPr lang="it-IT" sz="1600" dirty="0" err="1" smtClean="0">
                          <a:latin typeface="Symbol" charset="2"/>
                          <a:cs typeface="Symbol" charset="2"/>
                        </a:rPr>
                        <a:t>t</a:t>
                      </a:r>
                      <a:r>
                        <a:rPr lang="it-IT" sz="1600" dirty="0" smtClean="0"/>
                        <a:t> (</a:t>
                      </a:r>
                      <a:r>
                        <a:rPr lang="el-GR" sz="1600" dirty="0" smtClean="0"/>
                        <a:t>μ</a:t>
                      </a:r>
                      <a:r>
                        <a:rPr lang="it-IT" sz="1600" dirty="0" smtClean="0"/>
                        <a:t>m)</a:t>
                      </a:r>
                      <a:endParaRPr lang="it-IT" sz="1600" dirty="0"/>
                    </a:p>
                  </a:txBody>
                  <a:tcPr anchor="ctr"/>
                </a:tc>
              </a:tr>
              <a:tr h="302823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 smtClean="0"/>
                        <a:t>udc</a:t>
                      </a:r>
                      <a:endParaRPr lang="it-IT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2</a:t>
                      </a:r>
                      <a:r>
                        <a:rPr lang="it-IT" sz="1600" dirty="0" smtClean="0">
                          <a:effectLst/>
                        </a:rPr>
                        <a:t>286</a:t>
                      </a:r>
                      <a:r>
                        <a:rPr lang="it-IT" sz="1600" dirty="0" smtClean="0"/>
                        <a:t>.46</a:t>
                      </a:r>
                      <a:r>
                        <a:rPr lang="it-IT" sz="1600" dirty="0" smtClean="0">
                          <a:effectLst/>
                        </a:rPr>
                        <a:t>±</a:t>
                      </a:r>
                      <a:r>
                        <a:rPr lang="it-IT" sz="1600" dirty="0" smtClean="0"/>
                        <a:t>0.14</a:t>
                      </a:r>
                      <a:endParaRPr lang="it-IT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(2.00</a:t>
                      </a:r>
                      <a:r>
                        <a:rPr lang="it-IT" sz="1600" dirty="0" smtClean="0">
                          <a:effectLst/>
                        </a:rPr>
                        <a:t>±</a:t>
                      </a:r>
                      <a:r>
                        <a:rPr lang="it-IT" sz="1600" dirty="0" smtClean="0"/>
                        <a:t>0.06)</a:t>
                      </a:r>
                      <a:r>
                        <a:rPr lang="it-IT" sz="1600" dirty="0" smtClean="0">
                          <a:effectLst/>
                        </a:rPr>
                        <a:t>×</a:t>
                      </a:r>
                      <a:r>
                        <a:rPr lang="it-IT" sz="1600" dirty="0" smtClean="0"/>
                        <a:t>10</a:t>
                      </a:r>
                      <a:r>
                        <a:rPr lang="it-IT" sz="1600" baseline="30000" dirty="0" smtClean="0"/>
                        <a:t>−13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59.9 </a:t>
                      </a:r>
                      <a:r>
                        <a:rPr lang="it-IT" sz="1600" b="1" dirty="0" smtClean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it-IT" sz="1600" b="1" dirty="0" err="1" smtClean="0">
                          <a:solidFill>
                            <a:srgbClr val="FF0000"/>
                          </a:solidFill>
                        </a:rPr>
                        <a:t>only</a:t>
                      </a:r>
                      <a:r>
                        <a:rPr lang="it-IT" sz="1600" b="1" dirty="0" smtClean="0">
                          <a:solidFill>
                            <a:srgbClr val="FF0000"/>
                          </a:solidFill>
                        </a:rPr>
                        <a:t>!) </a:t>
                      </a:r>
                      <a:endParaRPr lang="it-IT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cxnSp>
        <p:nvCxnSpPr>
          <p:cNvPr id="10" name="Straight Connector 9"/>
          <p:cNvCxnSpPr/>
          <p:nvPr/>
        </p:nvCxnSpPr>
        <p:spPr>
          <a:xfrm>
            <a:off x="1979705" y="5013176"/>
            <a:ext cx="14402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267737" y="5013176"/>
            <a:ext cx="14402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6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755576" y="1467019"/>
            <a:ext cx="5832648" cy="5058325"/>
            <a:chOff x="755576" y="188640"/>
            <a:chExt cx="5832648" cy="5058325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188640"/>
              <a:ext cx="5616624" cy="5058325"/>
            </a:xfrm>
            <a:prstGeom prst="rect">
              <a:avLst/>
            </a:prstGeom>
          </p:spPr>
        </p:pic>
        <p:sp>
          <p:nvSpPr>
            <p:cNvPr id="4" name="Rettangolo 3"/>
            <p:cNvSpPr/>
            <p:nvPr/>
          </p:nvSpPr>
          <p:spPr>
            <a:xfrm>
              <a:off x="4572000" y="188640"/>
              <a:ext cx="2016224" cy="3312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Rettangolo 1"/>
          <p:cNvSpPr/>
          <p:nvPr/>
        </p:nvSpPr>
        <p:spPr>
          <a:xfrm>
            <a:off x="4572000" y="1412776"/>
            <a:ext cx="417777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i="1" dirty="0" smtClean="0"/>
              <a:t>charm</a:t>
            </a:r>
            <a:r>
              <a:rPr lang="en-US" dirty="0" smtClean="0"/>
              <a:t> and </a:t>
            </a:r>
            <a:r>
              <a:rPr lang="en-US" i="1" dirty="0" smtClean="0"/>
              <a:t>beauty</a:t>
            </a:r>
            <a:r>
              <a:rPr lang="en-US" dirty="0" smtClean="0"/>
              <a:t> are produced during the early stages of heavy-ion-collisions (p-p, p-A, A-a), in processes of </a:t>
            </a:r>
            <a:r>
              <a:rPr lang="en-US" i="1" dirty="0" smtClean="0"/>
              <a:t>hard scattering</a:t>
            </a:r>
            <a:r>
              <a:rPr lang="en-US" dirty="0" smtClean="0"/>
              <a:t> between </a:t>
            </a:r>
            <a:r>
              <a:rPr lang="en-US" dirty="0" err="1" smtClean="0"/>
              <a:t>partons</a:t>
            </a:r>
            <a:r>
              <a:rPr lang="en-US" dirty="0" smtClean="0"/>
              <a:t> (quark and  gluons)</a:t>
            </a:r>
          </a:p>
          <a:p>
            <a:endParaRPr lang="en-US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As soon as produced in A-A collisions, charm and beauty propagate through the </a:t>
            </a:r>
            <a:r>
              <a:rPr lang="en-US" dirty="0" err="1" smtClean="0"/>
              <a:t>extremly</a:t>
            </a:r>
            <a:r>
              <a:rPr lang="en-US" dirty="0" smtClean="0"/>
              <a:t> hot and dense medium created and interact with its constituents.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So, they allow to follow the whole evolution of QCD medium.</a:t>
            </a:r>
            <a:endParaRPr lang="en-US" dirty="0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4C6F8-B59E-48F5-ADFB-5C1B43B91DCD}" type="datetime1">
              <a:rPr lang="it-IT" smtClean="0"/>
              <a:t>10/04/2014</a:t>
            </a:fld>
            <a:endParaRPr lang="it-IT"/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32F9-D89C-458B-A534-616A2FACEA04}" type="slidenum">
              <a:rPr lang="it-IT" smtClean="0"/>
              <a:t>20</a:t>
            </a:fld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251520" y="78718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002060"/>
                </a:solidFill>
              </a:rPr>
              <a:t>Heavy</a:t>
            </a:r>
            <a:r>
              <a:rPr lang="it-IT" sz="2800" dirty="0">
                <a:solidFill>
                  <a:srgbClr val="002060"/>
                </a:solidFill>
              </a:rPr>
              <a:t> Quark: </a:t>
            </a:r>
            <a:endParaRPr lang="it-IT" sz="2800" dirty="0" smtClean="0">
              <a:solidFill>
                <a:srgbClr val="002060"/>
              </a:solidFill>
            </a:endParaRPr>
          </a:p>
          <a:p>
            <a:r>
              <a:rPr lang="it-IT" sz="2800" dirty="0" err="1" smtClean="0">
                <a:solidFill>
                  <a:srgbClr val="002060"/>
                </a:solidFill>
              </a:rPr>
              <a:t>powerful</a:t>
            </a:r>
            <a:r>
              <a:rPr lang="it-IT" sz="2800" dirty="0" smtClean="0">
                <a:solidFill>
                  <a:srgbClr val="002060"/>
                </a:solidFill>
              </a:rPr>
              <a:t> </a:t>
            </a:r>
            <a:r>
              <a:rPr lang="it-IT" sz="2800" dirty="0" err="1">
                <a:solidFill>
                  <a:srgbClr val="002060"/>
                </a:solidFill>
              </a:rPr>
              <a:t>probes</a:t>
            </a:r>
            <a:r>
              <a:rPr lang="it-IT" sz="2800" dirty="0">
                <a:solidFill>
                  <a:srgbClr val="002060"/>
                </a:solidFill>
              </a:rPr>
              <a:t> for </a:t>
            </a:r>
            <a:r>
              <a:rPr lang="it-IT" sz="2800" dirty="0" smtClean="0">
                <a:solidFill>
                  <a:srgbClr val="002060"/>
                </a:solidFill>
              </a:rPr>
              <a:t>the Quark </a:t>
            </a:r>
            <a:r>
              <a:rPr lang="it-IT" sz="2800" dirty="0" err="1">
                <a:solidFill>
                  <a:srgbClr val="002060"/>
                </a:solidFill>
              </a:rPr>
              <a:t>Gluon</a:t>
            </a:r>
            <a:r>
              <a:rPr lang="it-IT" sz="2800" dirty="0">
                <a:solidFill>
                  <a:srgbClr val="002060"/>
                </a:solidFill>
              </a:rPr>
              <a:t> Plasma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IFAE 2014 - Incontri Di Fisica Delle Alte Energie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970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1"/>
              <p:cNvSpPr/>
              <p:nvPr/>
            </p:nvSpPr>
            <p:spPr>
              <a:xfrm>
                <a:off x="527241" y="3411162"/>
                <a:ext cx="5544616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000" b="1" dirty="0" smtClean="0"/>
                  <a:t>The Nuclear Modification 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it-IT" sz="2000" b="1" i="1" smtClean="0">
                            <a:latin typeface="Cambria Math"/>
                          </a:rPr>
                          <m:t>𝑹</m:t>
                        </m:r>
                      </m:e>
                      <m:sub>
                        <m:r>
                          <a:rPr lang="it-IT" sz="2000" b="1" i="1" smtClean="0">
                            <a:latin typeface="Cambria Math"/>
                          </a:rPr>
                          <m:t>𝑨𝑨</m:t>
                        </m:r>
                      </m:sub>
                    </m:sSub>
                    <m:r>
                      <a:rPr lang="it-IT" sz="2000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2000" b="1" dirty="0" smtClean="0"/>
                  <a:t> is used to measure the hadron production in A-A collisions.</a:t>
                </a:r>
              </a:p>
              <a:p>
                <a:pPr algn="just"/>
                <a:endParaRPr lang="en-US" sz="2000" b="1" dirty="0" smtClean="0"/>
              </a:p>
              <a:p>
                <a:pPr algn="just"/>
                <a:r>
                  <a:rPr lang="en-US" sz="2000" b="1" dirty="0" smtClean="0"/>
                  <a:t>It needs to know the p-p spectrum in the same experimental conditions of A-A.</a:t>
                </a:r>
              </a:p>
            </p:txBody>
          </p:sp>
        </mc:Choice>
        <mc:Fallback xmlns="">
          <p:sp>
            <p:nvSpPr>
              <p:cNvPr id="2" name="Rettango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41" y="3411162"/>
                <a:ext cx="5544616" cy="1938992"/>
              </a:xfrm>
              <a:prstGeom prst="rect">
                <a:avLst/>
              </a:prstGeom>
              <a:blipFill rotWithShape="1">
                <a:blip r:embed="rId3"/>
                <a:stretch>
                  <a:fillRect l="-1099" t="-1572" r="-1099" b="-47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0" y="2008724"/>
            <a:ext cx="6048672" cy="95050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5" y="1772816"/>
            <a:ext cx="1956991" cy="142232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411162"/>
            <a:ext cx="1956991" cy="1268130"/>
          </a:xfrm>
          <a:prstGeom prst="rect">
            <a:avLst/>
          </a:prstGeom>
        </p:spPr>
      </p:pic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>
          <a:xfrm>
            <a:off x="5480744" y="6381328"/>
            <a:ext cx="2085975" cy="365125"/>
          </a:xfrm>
        </p:spPr>
        <p:txBody>
          <a:bodyPr/>
          <a:lstStyle/>
          <a:p>
            <a:r>
              <a:rPr lang="it-IT" dirty="0" smtClean="0"/>
              <a:t>E. </a:t>
            </a:r>
            <a:r>
              <a:rPr lang="it-IT" dirty="0" err="1" smtClean="0"/>
              <a:t>Meninno</a:t>
            </a:r>
            <a:r>
              <a:rPr lang="it-IT" dirty="0" smtClean="0"/>
              <a:t>   </a:t>
            </a:r>
            <a:fld id="{A6D69C3A-B322-449F-8B2A-1EDB42A311F1}" type="datetime1">
              <a:rPr lang="it-IT" smtClean="0"/>
              <a:t>10/04/2014</a:t>
            </a:fld>
            <a:endParaRPr lang="it-IT" dirty="0"/>
          </a:p>
        </p:txBody>
      </p:sp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32F9-D89C-458B-A534-616A2FACEA04}" type="slidenum">
              <a:rPr lang="it-IT" smtClean="0"/>
              <a:t>21</a:t>
            </a:fld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251520" y="0"/>
            <a:ext cx="8631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1" dirty="0">
                <a:solidFill>
                  <a:srgbClr val="002060"/>
                </a:solidFill>
              </a:rPr>
              <a:t>The </a:t>
            </a:r>
            <a:r>
              <a:rPr lang="it-IT" sz="2400" b="1" dirty="0" err="1">
                <a:solidFill>
                  <a:srgbClr val="002060"/>
                </a:solidFill>
              </a:rPr>
              <a:t>measurement</a:t>
            </a:r>
            <a:r>
              <a:rPr lang="it-IT" sz="2400" b="1" dirty="0">
                <a:solidFill>
                  <a:srgbClr val="002060"/>
                </a:solidFill>
              </a:rPr>
              <a:t> of </a:t>
            </a:r>
            <a:r>
              <a:rPr lang="it-IT" sz="2400" b="1" dirty="0" err="1">
                <a:solidFill>
                  <a:srgbClr val="002060"/>
                </a:solidFill>
              </a:rPr>
              <a:t>heavy-flavour</a:t>
            </a:r>
            <a:r>
              <a:rPr lang="it-IT" sz="2400" b="1" dirty="0">
                <a:solidFill>
                  <a:srgbClr val="002060"/>
                </a:solidFill>
              </a:rPr>
              <a:t> </a:t>
            </a:r>
            <a:r>
              <a:rPr lang="it-IT" sz="2400" b="1" dirty="0" err="1">
                <a:solidFill>
                  <a:srgbClr val="002060"/>
                </a:solidFill>
              </a:rPr>
              <a:t>hadrons</a:t>
            </a:r>
            <a:r>
              <a:rPr lang="it-IT" sz="2400" b="1" dirty="0">
                <a:solidFill>
                  <a:srgbClr val="002060"/>
                </a:solidFill>
              </a:rPr>
              <a:t> </a:t>
            </a:r>
            <a:r>
              <a:rPr lang="it-IT" sz="2400" b="1" dirty="0" smtClean="0">
                <a:solidFill>
                  <a:srgbClr val="002060"/>
                </a:solidFill>
              </a:rPr>
              <a:t>production      in </a:t>
            </a:r>
            <a:r>
              <a:rPr lang="it-IT" sz="2400" b="1" dirty="0">
                <a:solidFill>
                  <a:srgbClr val="002060"/>
                </a:solidFill>
              </a:rPr>
              <a:t>p-p </a:t>
            </a:r>
            <a:r>
              <a:rPr lang="it-IT" sz="2400" b="1" dirty="0" err="1">
                <a:solidFill>
                  <a:srgbClr val="002060"/>
                </a:solidFill>
              </a:rPr>
              <a:t>collisions</a:t>
            </a:r>
            <a:r>
              <a:rPr lang="it-IT" sz="2400" b="1" dirty="0">
                <a:solidFill>
                  <a:srgbClr val="002060"/>
                </a:solidFill>
              </a:rPr>
              <a:t> </a:t>
            </a:r>
            <a:r>
              <a:rPr lang="it-IT" sz="2400" b="1" dirty="0" err="1">
                <a:solidFill>
                  <a:srgbClr val="002060"/>
                </a:solidFill>
              </a:rPr>
              <a:t>provides</a:t>
            </a:r>
            <a:r>
              <a:rPr lang="it-IT" sz="2400" b="1" dirty="0">
                <a:solidFill>
                  <a:srgbClr val="002060"/>
                </a:solidFill>
              </a:rPr>
              <a:t> a </a:t>
            </a:r>
            <a:r>
              <a:rPr lang="it-IT" sz="2400" b="1" dirty="0" err="1">
                <a:solidFill>
                  <a:srgbClr val="002060"/>
                </a:solidFill>
              </a:rPr>
              <a:t>better</a:t>
            </a:r>
            <a:r>
              <a:rPr lang="it-IT" sz="2400" b="1" dirty="0">
                <a:solidFill>
                  <a:srgbClr val="002060"/>
                </a:solidFill>
              </a:rPr>
              <a:t> </a:t>
            </a:r>
            <a:r>
              <a:rPr lang="it-IT" sz="2400" b="1" dirty="0" err="1" smtClean="0">
                <a:solidFill>
                  <a:srgbClr val="002060"/>
                </a:solidFill>
              </a:rPr>
              <a:t>understanding</a:t>
            </a:r>
            <a:r>
              <a:rPr lang="it-IT" sz="2400" b="1" dirty="0" smtClean="0">
                <a:solidFill>
                  <a:srgbClr val="002060"/>
                </a:solidFill>
              </a:rPr>
              <a:t> </a:t>
            </a:r>
            <a:r>
              <a:rPr lang="it-IT" sz="2400" b="1" dirty="0">
                <a:solidFill>
                  <a:srgbClr val="002060"/>
                </a:solidFill>
              </a:rPr>
              <a:t>of QCD </a:t>
            </a:r>
            <a:r>
              <a:rPr lang="it-IT" sz="2400" b="1" dirty="0" err="1">
                <a:solidFill>
                  <a:srgbClr val="002060"/>
                </a:solidFill>
              </a:rPr>
              <a:t>processes</a:t>
            </a:r>
            <a:r>
              <a:rPr lang="it-IT" sz="2400" b="1" dirty="0">
                <a:solidFill>
                  <a:srgbClr val="002060"/>
                </a:solidFill>
              </a:rPr>
              <a:t> and </a:t>
            </a:r>
            <a:r>
              <a:rPr lang="it-IT" sz="2400" b="1" dirty="0" err="1" smtClean="0">
                <a:solidFill>
                  <a:srgbClr val="002060"/>
                </a:solidFill>
              </a:rPr>
              <a:t>is</a:t>
            </a:r>
            <a:r>
              <a:rPr lang="it-IT" sz="2400" b="1" dirty="0" smtClean="0">
                <a:solidFill>
                  <a:srgbClr val="002060"/>
                </a:solidFill>
              </a:rPr>
              <a:t> a </a:t>
            </a:r>
            <a:r>
              <a:rPr lang="it-IT" sz="2400" b="1" dirty="0" err="1">
                <a:solidFill>
                  <a:srgbClr val="002060"/>
                </a:solidFill>
              </a:rPr>
              <a:t>fundamental</a:t>
            </a:r>
            <a:r>
              <a:rPr lang="it-IT" sz="2400" b="1" dirty="0">
                <a:solidFill>
                  <a:srgbClr val="002060"/>
                </a:solidFill>
              </a:rPr>
              <a:t> </a:t>
            </a:r>
            <a:r>
              <a:rPr lang="it-IT" sz="2400" b="1" dirty="0" err="1">
                <a:solidFill>
                  <a:srgbClr val="002060"/>
                </a:solidFill>
              </a:rPr>
              <a:t>reference</a:t>
            </a:r>
            <a:r>
              <a:rPr lang="it-IT" sz="2400" b="1" dirty="0">
                <a:solidFill>
                  <a:srgbClr val="002060"/>
                </a:solidFill>
              </a:rPr>
              <a:t> for Pb-Pb </a:t>
            </a:r>
            <a:r>
              <a:rPr lang="it-IT" sz="2400" b="1" dirty="0" err="1">
                <a:solidFill>
                  <a:srgbClr val="002060"/>
                </a:solidFill>
              </a:rPr>
              <a:t>studies</a:t>
            </a:r>
            <a:endParaRPr lang="it-IT" sz="2400" b="1" dirty="0">
              <a:solidFill>
                <a:srgbClr val="002060"/>
              </a:solidFill>
            </a:endParaRPr>
          </a:p>
        </p:txBody>
      </p:sp>
      <p:sp>
        <p:nvSpPr>
          <p:cNvPr id="15" name="Segnaposto piè di pagina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IFAE 2014 - Incontri Di Fisica Delle Alte Energie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069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5868144" y="3861048"/>
            <a:ext cx="3129880" cy="29523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5766029" y="692116"/>
            <a:ext cx="3342475" cy="30969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012359" y="961564"/>
            <a:ext cx="2715197" cy="35475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-30705" y="1133631"/>
            <a:ext cx="2915816" cy="3231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8" y="-18092"/>
            <a:ext cx="6048672" cy="638780"/>
          </a:xfrm>
        </p:spPr>
        <p:txBody>
          <a:bodyPr/>
          <a:lstStyle/>
          <a:p>
            <a:r>
              <a:rPr lang="en-US" sz="3600" dirty="0" smtClean="0"/>
              <a:t>Why study </a:t>
            </a:r>
            <a:r>
              <a:rPr lang="en-US" sz="3600" dirty="0" err="1" smtClean="0">
                <a:latin typeface="Symbol" charset="2"/>
                <a:cs typeface="Symbol" charset="2"/>
              </a:rPr>
              <a:t>L</a:t>
            </a:r>
            <a:r>
              <a:rPr lang="en-US" sz="3600" baseline="-25000" dirty="0" err="1" smtClean="0"/>
              <a:t>c</a:t>
            </a:r>
            <a:r>
              <a:rPr lang="en-US" sz="3600" dirty="0" smtClean="0"/>
              <a:t> with ALICE</a:t>
            </a:r>
            <a:endParaRPr lang="en-US" sz="3600" baseline="-25000" dirty="0"/>
          </a:p>
        </p:txBody>
      </p:sp>
      <p:sp>
        <p:nvSpPr>
          <p:cNvPr id="23" name="Segnaposto data 22"/>
          <p:cNvSpPr>
            <a:spLocks noGrp="1"/>
          </p:cNvSpPr>
          <p:nvPr>
            <p:ph type="dt" sz="half" idx="10"/>
          </p:nvPr>
        </p:nvSpPr>
        <p:spPr>
          <a:xfrm>
            <a:off x="6418806" y="6538361"/>
            <a:ext cx="2725194" cy="365125"/>
          </a:xfrm>
        </p:spPr>
        <p:txBody>
          <a:bodyPr/>
          <a:lstStyle/>
          <a:p>
            <a:r>
              <a:rPr lang="it-IT" dirty="0" smtClean="0"/>
              <a:t>E. </a:t>
            </a:r>
            <a:r>
              <a:rPr lang="it-IT" dirty="0" err="1" smtClean="0"/>
              <a:t>Meninno</a:t>
            </a:r>
            <a:r>
              <a:rPr lang="it-IT" dirty="0" smtClean="0"/>
              <a:t>   4/4/14</a:t>
            </a:r>
            <a:endParaRPr lang="it-IT" dirty="0"/>
          </a:p>
        </p:txBody>
      </p:sp>
      <p:sp>
        <p:nvSpPr>
          <p:cNvPr id="29" name="Segnaposto piè di pagina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IFAE 2014 - Incontri Di Fisica Delle Alte Energie</a:t>
            </a:r>
            <a:endParaRPr lang="it-IT" dirty="0"/>
          </a:p>
        </p:txBody>
      </p:sp>
      <p:sp>
        <p:nvSpPr>
          <p:cNvPr id="26" name="Segnaposto numero diapositiva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785C-78E2-4CC7-9F46-619B0848D102}" type="slidenum">
              <a:rPr lang="it-IT" smtClean="0"/>
              <a:t>3</a:t>
            </a:fld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323528" y="4708882"/>
            <a:ext cx="5256584" cy="16004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 err="1" smtClean="0"/>
              <a:t>Measurements</a:t>
            </a:r>
            <a:r>
              <a:rPr lang="it-IT" b="1" dirty="0" smtClean="0"/>
              <a:t> @ LHC </a:t>
            </a:r>
            <a:r>
              <a:rPr lang="it-IT" b="1" dirty="0" err="1" smtClean="0"/>
              <a:t>energies</a:t>
            </a:r>
            <a:r>
              <a:rPr lang="it-IT" b="1" dirty="0" smtClean="0"/>
              <a:t>:</a:t>
            </a:r>
          </a:p>
          <a:p>
            <a:r>
              <a:rPr lang="it-IT" sz="1600" dirty="0"/>
              <a:t>i</a:t>
            </a:r>
            <a:r>
              <a:rPr lang="it-IT" sz="1600" dirty="0" smtClean="0"/>
              <a:t>n </a:t>
            </a:r>
            <a:r>
              <a:rPr lang="it-IT" sz="1600" dirty="0" err="1" smtClean="0"/>
              <a:t>pp</a:t>
            </a:r>
            <a:r>
              <a:rPr lang="it-IT" sz="1600" dirty="0" smtClean="0"/>
              <a:t> </a:t>
            </a:r>
            <a:r>
              <a:rPr lang="it-IT" sz="1600" dirty="0" err="1" smtClean="0"/>
              <a:t>collisions</a:t>
            </a:r>
            <a:r>
              <a:rPr lang="it-IT" sz="1600" dirty="0" smtClean="0"/>
              <a:t>:</a:t>
            </a:r>
          </a:p>
          <a:p>
            <a:pPr marL="285750" indent="-285750">
              <a:buFont typeface="Wingdings" charset="2"/>
              <a:buChar char="ü"/>
            </a:pPr>
            <a:r>
              <a:rPr lang="it-IT" sz="1600" dirty="0" smtClean="0"/>
              <a:t>test for perturbative </a:t>
            </a:r>
            <a:r>
              <a:rPr lang="it-IT" sz="1600" dirty="0"/>
              <a:t>Quantum </a:t>
            </a:r>
            <a:r>
              <a:rPr lang="it-IT" sz="1600" dirty="0" err="1"/>
              <a:t>ChromoDynamics</a:t>
            </a:r>
            <a:r>
              <a:rPr lang="it-IT" sz="1600" dirty="0"/>
              <a:t> </a:t>
            </a:r>
            <a:r>
              <a:rPr lang="it-IT" sz="1600" dirty="0" smtClean="0"/>
              <a:t>(QCD) </a:t>
            </a:r>
            <a:r>
              <a:rPr lang="it-IT" sz="1600" dirty="0" err="1" smtClean="0"/>
              <a:t>predictions</a:t>
            </a:r>
            <a:r>
              <a:rPr lang="it-IT" sz="1600" dirty="0" smtClean="0"/>
              <a:t> (</a:t>
            </a:r>
            <a:r>
              <a:rPr lang="it-IT" sz="1600" dirty="0" err="1" smtClean="0"/>
              <a:t>LHCb</a:t>
            </a:r>
            <a:r>
              <a:rPr lang="it-IT" sz="1600" dirty="0" smtClean="0"/>
              <a:t> </a:t>
            </a:r>
            <a:r>
              <a:rPr lang="it-IT" sz="1600" dirty="0" err="1" smtClean="0"/>
              <a:t>measurement</a:t>
            </a:r>
            <a:r>
              <a:rPr lang="it-IT" sz="1600" dirty="0"/>
              <a:t> </a:t>
            </a:r>
            <a:r>
              <a:rPr lang="it-IT" sz="1600" dirty="0" err="1" smtClean="0"/>
              <a:t>at</a:t>
            </a:r>
            <a:r>
              <a:rPr lang="it-IT" sz="1600" dirty="0" smtClean="0"/>
              <a:t> </a:t>
            </a:r>
            <a:r>
              <a:rPr lang="it-IT" sz="1600" dirty="0" err="1" smtClean="0"/>
              <a:t>forward</a:t>
            </a:r>
            <a:r>
              <a:rPr lang="it-IT" sz="1600" dirty="0" smtClean="0"/>
              <a:t> </a:t>
            </a:r>
            <a:r>
              <a:rPr lang="it-IT" sz="1600" dirty="0" err="1" smtClean="0"/>
              <a:t>rapidity</a:t>
            </a:r>
            <a:r>
              <a:rPr lang="it-IT" sz="1600" dirty="0" smtClean="0"/>
              <a:t> via </a:t>
            </a:r>
            <a:r>
              <a:rPr lang="it-IT" sz="1600" dirty="0" err="1" smtClean="0">
                <a:latin typeface="Symbol" charset="2"/>
                <a:cs typeface="Symbol" charset="2"/>
              </a:rPr>
              <a:t>L</a:t>
            </a:r>
            <a:r>
              <a:rPr lang="it-IT" sz="1600" baseline="-25000" dirty="0" err="1" smtClean="0"/>
              <a:t>c</a:t>
            </a:r>
            <a:r>
              <a:rPr lang="it-IT" sz="1600" dirty="0" err="1" smtClean="0">
                <a:sym typeface="Wingdings"/>
              </a:rPr>
              <a:t>pK</a:t>
            </a:r>
            <a:r>
              <a:rPr lang="it-IT" sz="1600" dirty="0" err="1" smtClean="0">
                <a:latin typeface="Symbol" charset="2"/>
                <a:cs typeface="Symbol" charset="2"/>
                <a:sym typeface="Wingdings"/>
              </a:rPr>
              <a:t>p</a:t>
            </a:r>
            <a:r>
              <a:rPr lang="it-IT" sz="1600" dirty="0" smtClean="0">
                <a:sym typeface="Wingdings"/>
              </a:rPr>
              <a:t> </a:t>
            </a:r>
            <a:r>
              <a:rPr lang="it-IT" sz="1600" dirty="0" err="1" smtClean="0">
                <a:sym typeface="Wingdings"/>
              </a:rPr>
              <a:t>reconstruction</a:t>
            </a:r>
            <a:r>
              <a:rPr lang="it-IT" sz="1600" dirty="0" smtClean="0"/>
              <a:t>)</a:t>
            </a:r>
            <a:endParaRPr lang="it-IT" sz="1600" dirty="0"/>
          </a:p>
          <a:p>
            <a:pPr marL="285750" indent="-285750">
              <a:buFont typeface="Wingdings" charset="2"/>
              <a:buChar char="ü"/>
            </a:pPr>
            <a:r>
              <a:rPr lang="en-US" sz="1600" dirty="0" smtClean="0"/>
              <a:t>baseline </a:t>
            </a:r>
            <a:r>
              <a:rPr lang="en-US" sz="1600" dirty="0"/>
              <a:t>for </a:t>
            </a:r>
            <a:r>
              <a:rPr lang="en-US" sz="1600" dirty="0" err="1"/>
              <a:t>Pb-Pb</a:t>
            </a:r>
            <a:r>
              <a:rPr lang="en-US" sz="1600" dirty="0"/>
              <a:t> </a:t>
            </a:r>
            <a:r>
              <a:rPr lang="en-US" sz="1600" dirty="0" smtClean="0"/>
              <a:t>measurements (see next slide)</a:t>
            </a:r>
            <a:endParaRPr lang="it-IT" sz="1600" dirty="0" smtClean="0"/>
          </a:p>
        </p:txBody>
      </p:sp>
      <p:grpSp>
        <p:nvGrpSpPr>
          <p:cNvPr id="14" name="Group 13"/>
          <p:cNvGrpSpPr/>
          <p:nvPr/>
        </p:nvGrpSpPr>
        <p:grpSpPr>
          <a:xfrm>
            <a:off x="250847" y="1124743"/>
            <a:ext cx="2448948" cy="2806473"/>
            <a:chOff x="539549" y="533236"/>
            <a:chExt cx="2448948" cy="2637695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49" y="939302"/>
              <a:ext cx="2448275" cy="22316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539552" y="533236"/>
              <a:ext cx="24489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BNL (1975</a:t>
              </a:r>
              <a:r>
                <a:rPr lang="en-US" sz="1400" dirty="0" smtClean="0"/>
                <a:t>): first observation</a:t>
              </a:r>
            </a:p>
            <a:p>
              <a:r>
                <a:rPr lang="en-US" sz="1400" dirty="0" smtClean="0"/>
                <a:t>in bubble chamber</a:t>
              </a:r>
              <a:endParaRPr lang="en-US" sz="14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260" y="1412776"/>
            <a:ext cx="2531852" cy="3023174"/>
            <a:chOff x="3120473" y="1459309"/>
            <a:chExt cx="2389933" cy="2873851"/>
          </a:xfrm>
        </p:grpSpPr>
        <p:pic>
          <p:nvPicPr>
            <p:cNvPr id="6" name="Content Placeholder 6" descr="lambdaCatISR.tiff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63" r="14810" b="10586"/>
            <a:stretch/>
          </p:blipFill>
          <p:spPr>
            <a:xfrm>
              <a:off x="3120473" y="1459309"/>
              <a:ext cx="2389933" cy="244827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142215" y="3923556"/>
              <a:ext cx="2232248" cy="409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 smtClean="0"/>
                <a:t>G.Bari</a:t>
              </a:r>
              <a:r>
                <a:rPr lang="en-US" sz="1100" dirty="0" smtClean="0"/>
                <a:t> et al, IL NUOVO CIMENTO, vol.104 A, n. 4 (1991)</a:t>
              </a:r>
              <a:endParaRPr lang="en-US" sz="11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86251" y="3786654"/>
              <a:ext cx="1656184" cy="107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200" dirty="0" err="1" smtClean="0"/>
                <a:t>m</a:t>
              </a:r>
              <a:r>
                <a:rPr lang="en-US" sz="1200" baseline="-25000" dirty="0" err="1" smtClean="0"/>
                <a:t>inv</a:t>
              </a:r>
              <a:r>
                <a:rPr lang="en-US" sz="1200" dirty="0" smtClean="0"/>
                <a:t>(</a:t>
              </a:r>
              <a:r>
                <a:rPr lang="en-US" sz="1200" dirty="0" err="1" smtClean="0"/>
                <a:t>pK</a:t>
              </a:r>
              <a:r>
                <a:rPr lang="en-US" sz="1200" dirty="0" err="1" smtClean="0">
                  <a:latin typeface="Symbol" charset="2"/>
                  <a:cs typeface="Symbol" charset="2"/>
                </a:rPr>
                <a:t>p</a:t>
              </a:r>
              <a:r>
                <a:rPr lang="en-US" sz="1200" dirty="0" smtClean="0"/>
                <a:t>) [</a:t>
              </a:r>
              <a:r>
                <a:rPr lang="en-US" sz="1200" dirty="0" err="1" smtClean="0"/>
                <a:t>GeV</a:t>
              </a:r>
              <a:r>
                <a:rPr lang="en-US" sz="1200" dirty="0" smtClean="0"/>
                <a:t>/c</a:t>
              </a:r>
              <a:r>
                <a:rPr lang="en-US" sz="1200" baseline="30000" dirty="0" smtClean="0"/>
                <a:t>2</a:t>
              </a:r>
              <a:r>
                <a:rPr lang="en-US" sz="1200" dirty="0" smtClean="0"/>
                <a:t>]</a:t>
              </a:r>
              <a:endParaRPr lang="en-US" sz="1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827836" y="758547"/>
            <a:ext cx="3189188" cy="2814470"/>
            <a:chOff x="5490697" y="515300"/>
            <a:chExt cx="3401783" cy="2697676"/>
          </a:xfrm>
        </p:grpSpPr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0697" y="908720"/>
              <a:ext cx="3401783" cy="23042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5533692" y="515300"/>
              <a:ext cx="3338521" cy="295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ZEUS:measurement</a:t>
              </a:r>
              <a:r>
                <a:rPr lang="en-US" sz="1400" dirty="0" smtClean="0"/>
                <a:t> in </a:t>
              </a:r>
              <a:r>
                <a:rPr lang="en-US" sz="1400" dirty="0"/>
                <a:t>e</a:t>
              </a:r>
              <a:r>
                <a:rPr lang="en-US" sz="1400" dirty="0" smtClean="0"/>
                <a:t>-p collisions</a:t>
              </a:r>
              <a:endParaRPr lang="en-US" sz="1400" dirty="0"/>
            </a:p>
          </p:txBody>
        </p:sp>
      </p:grpSp>
      <p:pic>
        <p:nvPicPr>
          <p:cNvPr id="9" name="Picture 8" descr="lhcbLcCrossSection.tif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923089"/>
            <a:ext cx="2658182" cy="2530247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251520" y="3933056"/>
            <a:ext cx="2448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/>
              <a:t>N. P. </a:t>
            </a:r>
            <a:r>
              <a:rPr lang="it-IT" sz="1000" dirty="0" err="1" smtClean="0"/>
              <a:t>Samios</a:t>
            </a:r>
            <a:r>
              <a:rPr lang="it-IT" sz="1000" dirty="0" smtClean="0"/>
              <a:t>, </a:t>
            </a:r>
            <a:r>
              <a:rPr lang="it-IT" sz="1000" dirty="0" err="1" smtClean="0"/>
              <a:t>Brookhaven</a:t>
            </a:r>
            <a:r>
              <a:rPr lang="it-IT" sz="1000" dirty="0" smtClean="0"/>
              <a:t> National </a:t>
            </a:r>
            <a:r>
              <a:rPr lang="it-IT" sz="1000" dirty="0" err="1" smtClean="0"/>
              <a:t>Laboratory</a:t>
            </a:r>
            <a:r>
              <a:rPr lang="it-IT" sz="1000" dirty="0" smtClean="0"/>
              <a:t> </a:t>
            </a:r>
            <a:r>
              <a:rPr lang="it-IT" sz="1000" dirty="0" err="1" smtClean="0"/>
              <a:t>Upton</a:t>
            </a:r>
            <a:r>
              <a:rPr lang="it-IT" sz="1000" dirty="0" smtClean="0"/>
              <a:t>, New York (1973)</a:t>
            </a:r>
            <a:endParaRPr lang="it-IT" sz="10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3260419" y="961564"/>
            <a:ext cx="2247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ISR: measurement</a:t>
            </a:r>
          </a:p>
          <a:p>
            <a:r>
              <a:rPr lang="en-US" sz="1400" dirty="0"/>
              <a:t>in p-p collisions  @</a:t>
            </a:r>
            <a:r>
              <a:rPr lang="en-US" sz="1400" dirty="0" smtClean="0"/>
              <a:t>62GeV</a:t>
            </a:r>
            <a:endParaRPr lang="en-US" sz="1400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6083754" y="3527430"/>
            <a:ext cx="26751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/>
              <a:t>JHEP11 (2010) 009</a:t>
            </a:r>
            <a:endParaRPr lang="it-IT" sz="11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5860404" y="6427113"/>
            <a:ext cx="2658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/>
              <a:t>CERN-PH-EP-2013-009</a:t>
            </a:r>
          </a:p>
          <a:p>
            <a:r>
              <a:rPr lang="it-IT" sz="1100" dirty="0" smtClean="0"/>
              <a:t>LHCb-PAPER-2012-041</a:t>
            </a:r>
            <a:endParaRPr lang="it-IT" sz="1100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35496" y="611396"/>
            <a:ext cx="2976862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 err="1" smtClean="0"/>
              <a:t>Measurements</a:t>
            </a:r>
            <a:r>
              <a:rPr lang="it-IT" b="1" dirty="0" smtClean="0"/>
              <a:t> in the </a:t>
            </a:r>
            <a:r>
              <a:rPr lang="it-IT" b="1" dirty="0" err="1" smtClean="0"/>
              <a:t>past</a:t>
            </a:r>
            <a:r>
              <a:rPr lang="it-IT" b="1" dirty="0" smtClean="0"/>
              <a:t>: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65466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4716016" y="2420888"/>
            <a:ext cx="4248472" cy="43204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251520" y="2492896"/>
            <a:ext cx="4320480" cy="29540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-171400"/>
            <a:ext cx="8075240" cy="5486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Why study </a:t>
            </a:r>
            <a:r>
              <a:rPr lang="en-US" sz="4000" dirty="0" err="1" smtClean="0">
                <a:latin typeface="Symbol" charset="2"/>
                <a:cs typeface="Symbol" charset="2"/>
              </a:rPr>
              <a:t>L</a:t>
            </a:r>
            <a:r>
              <a:rPr lang="en-US" sz="4000" baseline="-25000" dirty="0" err="1" smtClean="0"/>
              <a:t>c</a:t>
            </a:r>
            <a:r>
              <a:rPr lang="en-US" sz="4000" dirty="0" smtClean="0"/>
              <a:t> with ALICE</a:t>
            </a:r>
            <a:endParaRPr lang="en-US" sz="4000" baseline="-25000" dirty="0"/>
          </a:p>
        </p:txBody>
      </p:sp>
      <p:sp>
        <p:nvSpPr>
          <p:cNvPr id="15" name="CasellaDiTesto 12"/>
          <p:cNvSpPr txBox="1"/>
          <p:nvPr/>
        </p:nvSpPr>
        <p:spPr>
          <a:xfrm>
            <a:off x="323528" y="620688"/>
            <a:ext cx="8352928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600" dirty="0" err="1" smtClean="0"/>
              <a:t>Measurements</a:t>
            </a:r>
            <a:r>
              <a:rPr lang="it-IT" sz="1600" dirty="0" smtClean="0"/>
              <a:t> @ LHC </a:t>
            </a:r>
            <a:r>
              <a:rPr lang="it-IT" sz="1600" dirty="0" err="1" smtClean="0"/>
              <a:t>energies</a:t>
            </a:r>
            <a:r>
              <a:rPr lang="it-IT" sz="1600" dirty="0" smtClean="0"/>
              <a:t>:</a:t>
            </a:r>
          </a:p>
          <a:p>
            <a:r>
              <a:rPr lang="it-IT" sz="1600" dirty="0" smtClean="0"/>
              <a:t>in Pb-Pb </a:t>
            </a:r>
            <a:r>
              <a:rPr lang="it-IT" sz="1600" dirty="0" err="1" smtClean="0"/>
              <a:t>collisions</a:t>
            </a:r>
            <a:endParaRPr lang="it-IT" sz="1600" dirty="0" smtClean="0"/>
          </a:p>
          <a:p>
            <a:pPr lvl="1"/>
            <a:r>
              <a:rPr lang="it-IT" sz="1600" dirty="0" smtClean="0"/>
              <a:t>-Charm </a:t>
            </a:r>
            <a:r>
              <a:rPr lang="it-IT" sz="1600" dirty="0" err="1" smtClean="0"/>
              <a:t>is</a:t>
            </a:r>
            <a:r>
              <a:rPr lang="it-IT" sz="1600" dirty="0" smtClean="0"/>
              <a:t> a </a:t>
            </a:r>
            <a:r>
              <a:rPr lang="it-IT" sz="1600" dirty="0" err="1" smtClean="0"/>
              <a:t>very</a:t>
            </a:r>
            <a:r>
              <a:rPr lang="it-IT" sz="1600" dirty="0" smtClean="0"/>
              <a:t> sensitive probe </a:t>
            </a:r>
            <a:r>
              <a:rPr lang="it-IT" sz="1600" dirty="0"/>
              <a:t>of the high-</a:t>
            </a:r>
            <a:r>
              <a:rPr lang="it-IT" sz="1600" dirty="0" err="1"/>
              <a:t>density</a:t>
            </a:r>
            <a:r>
              <a:rPr lang="it-IT" sz="1600" dirty="0"/>
              <a:t> color </a:t>
            </a:r>
            <a:r>
              <a:rPr lang="it-IT" sz="1600" dirty="0" err="1"/>
              <a:t>deconfined</a:t>
            </a:r>
            <a:r>
              <a:rPr lang="it-IT" sz="1600" dirty="0"/>
              <a:t> state </a:t>
            </a:r>
            <a:r>
              <a:rPr lang="it-IT" sz="1600" dirty="0" err="1"/>
              <a:t>created</a:t>
            </a:r>
            <a:r>
              <a:rPr lang="it-IT" sz="1600" dirty="0"/>
              <a:t> in the </a:t>
            </a:r>
            <a:r>
              <a:rPr lang="it-IT" sz="1600" dirty="0" err="1" smtClean="0"/>
              <a:t>collision</a:t>
            </a:r>
            <a:r>
              <a:rPr lang="it-IT" sz="1600" dirty="0" smtClean="0"/>
              <a:t>, i.e. the Quark </a:t>
            </a:r>
            <a:r>
              <a:rPr lang="it-IT" sz="1600" dirty="0" err="1" smtClean="0"/>
              <a:t>Gluon</a:t>
            </a:r>
            <a:r>
              <a:rPr lang="it-IT" sz="1600" dirty="0" smtClean="0"/>
              <a:t> Plasma (QGP). </a:t>
            </a:r>
          </a:p>
          <a:p>
            <a:pPr lvl="1"/>
            <a:r>
              <a:rPr lang="it-IT" sz="1600" dirty="0" smtClean="0">
                <a:latin typeface="Cambria Math"/>
                <a:ea typeface="Cambria Math"/>
              </a:rPr>
              <a:t>-</a:t>
            </a:r>
            <a:r>
              <a:rPr lang="el-GR" sz="1600" dirty="0" smtClean="0">
                <a:latin typeface="Cambria Math"/>
                <a:ea typeface="Cambria Math"/>
              </a:rPr>
              <a:t>Λ</a:t>
            </a:r>
            <a:r>
              <a:rPr lang="en-US" sz="1600" baseline="-25000" dirty="0" smtClean="0"/>
              <a:t>c </a:t>
            </a:r>
            <a:r>
              <a:rPr lang="en-US" sz="1600" dirty="0" smtClean="0"/>
              <a:t>in </a:t>
            </a:r>
            <a:r>
              <a:rPr lang="en-US" sz="1600" dirty="0"/>
              <a:t>particular can give insight into the </a:t>
            </a:r>
            <a:r>
              <a:rPr lang="en-US" sz="1600" dirty="0" err="1"/>
              <a:t>hadronization</a:t>
            </a:r>
            <a:r>
              <a:rPr lang="en-US" sz="1600" dirty="0"/>
              <a:t> mechanism</a:t>
            </a:r>
            <a:endParaRPr lang="it-IT" sz="1600" dirty="0"/>
          </a:p>
        </p:txBody>
      </p:sp>
      <p:sp>
        <p:nvSpPr>
          <p:cNvPr id="17" name="CasellaDiTesto 24"/>
          <p:cNvSpPr txBox="1"/>
          <p:nvPr/>
        </p:nvSpPr>
        <p:spPr>
          <a:xfrm>
            <a:off x="4811216" y="2456720"/>
            <a:ext cx="3960440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ALICE upgrade </a:t>
            </a:r>
            <a:r>
              <a:rPr lang="it-IT" sz="1600" dirty="0" err="1" smtClean="0"/>
              <a:t>programme</a:t>
            </a:r>
            <a:r>
              <a:rPr lang="it-IT" sz="1600" dirty="0" smtClean="0"/>
              <a:t> </a:t>
            </a:r>
            <a:r>
              <a:rPr lang="it-IT" sz="1600" dirty="0" err="1" smtClean="0"/>
              <a:t>will</a:t>
            </a:r>
            <a:r>
              <a:rPr lang="it-IT" sz="1600" dirty="0" smtClean="0"/>
              <a:t> </a:t>
            </a:r>
            <a:r>
              <a:rPr lang="it-IT" sz="1600" dirty="0" err="1" smtClean="0"/>
              <a:t>allow</a:t>
            </a:r>
            <a:r>
              <a:rPr lang="it-IT" sz="1600" dirty="0" smtClean="0"/>
              <a:t> the </a:t>
            </a:r>
            <a:r>
              <a:rPr lang="it-IT" sz="1600" dirty="0" err="1" smtClean="0"/>
              <a:t>Baryon</a:t>
            </a:r>
            <a:r>
              <a:rPr lang="it-IT" sz="1600" dirty="0" smtClean="0"/>
              <a:t>/</a:t>
            </a:r>
            <a:r>
              <a:rPr lang="it-IT" sz="1600" dirty="0" err="1" smtClean="0"/>
              <a:t>Meson</a:t>
            </a:r>
            <a:r>
              <a:rPr lang="it-IT" sz="1600" dirty="0" smtClean="0"/>
              <a:t> ratio </a:t>
            </a:r>
            <a:r>
              <a:rPr lang="it-IT" sz="1600" dirty="0" err="1" smtClean="0"/>
              <a:t>measurement</a:t>
            </a:r>
            <a:r>
              <a:rPr lang="it-IT" sz="1600" dirty="0" smtClean="0"/>
              <a:t> for </a:t>
            </a:r>
            <a:r>
              <a:rPr lang="it-IT" sz="1600" i="1" dirty="0" smtClean="0"/>
              <a:t>charm</a:t>
            </a:r>
            <a:r>
              <a:rPr lang="it-IT" sz="1600" dirty="0" smtClean="0"/>
              <a:t> </a:t>
            </a:r>
            <a:r>
              <a:rPr lang="it-IT" sz="1600" dirty="0" err="1" smtClean="0"/>
              <a:t>sector</a:t>
            </a:r>
            <a:r>
              <a:rPr lang="it-IT" sz="1600" dirty="0" smtClean="0"/>
              <a:t>.</a:t>
            </a:r>
            <a:endParaRPr lang="it-IT" sz="1600" dirty="0"/>
          </a:p>
        </p:txBody>
      </p:sp>
      <p:sp>
        <p:nvSpPr>
          <p:cNvPr id="18" name="CasellaDiTesto 12"/>
          <p:cNvSpPr txBox="1"/>
          <p:nvPr/>
        </p:nvSpPr>
        <p:spPr>
          <a:xfrm>
            <a:off x="4788024" y="206084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about</a:t>
            </a:r>
            <a:r>
              <a:rPr lang="it-IT" dirty="0"/>
              <a:t> the </a:t>
            </a:r>
            <a:r>
              <a:rPr lang="it-IT" i="1" dirty="0"/>
              <a:t>charm</a:t>
            </a:r>
            <a:r>
              <a:rPr lang="it-IT" dirty="0"/>
              <a:t> </a:t>
            </a:r>
            <a:r>
              <a:rPr lang="it-IT" dirty="0" err="1"/>
              <a:t>sector</a:t>
            </a:r>
            <a:r>
              <a:rPr lang="it-IT" dirty="0" smtClean="0"/>
              <a:t>?</a:t>
            </a:r>
            <a:endParaRPr lang="it-IT" dirty="0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41"/>
          <a:stretch/>
        </p:blipFill>
        <p:spPr bwMode="auto">
          <a:xfrm>
            <a:off x="407605" y="5841482"/>
            <a:ext cx="3936301" cy="648072"/>
          </a:xfrm>
          <a:prstGeom prst="rect">
            <a:avLst/>
          </a:prstGeom>
          <a:noFill/>
          <a:ln w="28575" cmpd="sng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337" y="2614458"/>
            <a:ext cx="3753559" cy="2542734"/>
          </a:xfrm>
          <a:prstGeom prst="rect">
            <a:avLst/>
          </a:prstGeom>
          <a:noFill/>
          <a:ln w="28575" cmpd="sng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916832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Baryon/Meson in the </a:t>
            </a:r>
            <a:r>
              <a:rPr lang="en-US" i="1" dirty="0" smtClean="0"/>
              <a:t>strange</a:t>
            </a:r>
            <a:r>
              <a:rPr lang="en-US" dirty="0" smtClean="0"/>
              <a:t> sector suggests “coalescence”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E. Meninno   4/4/14</a:t>
            </a:r>
            <a:endParaRPr lang="it-I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IFAE 2014 - Incontri Di Fisica Delle Alte Energie</a:t>
            </a:r>
            <a:endParaRPr lang="it-I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785C-78E2-4CC7-9F46-619B0848D102}" type="slidenum">
              <a:rPr lang="it-IT" smtClean="0"/>
              <a:t>4</a:t>
            </a:fld>
            <a:endParaRPr lang="it-IT"/>
          </a:p>
        </p:txBody>
      </p:sp>
      <p:pic>
        <p:nvPicPr>
          <p:cNvPr id="30" name="Picture 4" descr="C:\Users\Elisa\Desktop\POSTER IFAE\LcOverD0(1).tif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370" y="3284984"/>
            <a:ext cx="3884094" cy="320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 rot="19531306">
            <a:off x="4592875" y="3816637"/>
            <a:ext cx="2592288" cy="369332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err="1" smtClean="0"/>
              <a:t>Expected</a:t>
            </a:r>
            <a:r>
              <a:rPr lang="it-IT" b="1" dirty="0" smtClean="0"/>
              <a:t> performance</a:t>
            </a:r>
            <a:endParaRPr lang="it-IT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75264" y="5137447"/>
            <a:ext cx="3809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Phys</a:t>
            </a:r>
            <a:r>
              <a:rPr lang="it-IT" sz="1400" dirty="0"/>
              <a:t>. Rev. </a:t>
            </a:r>
            <a:r>
              <a:rPr lang="it-IT" sz="1400" dirty="0" err="1"/>
              <a:t>Lett</a:t>
            </a:r>
            <a:r>
              <a:rPr lang="it-IT" sz="1400" dirty="0"/>
              <a:t>. </a:t>
            </a:r>
            <a:r>
              <a:rPr lang="it-IT" sz="1400" dirty="0" smtClean="0"/>
              <a:t>111, 222301 (2013)</a:t>
            </a:r>
            <a:endParaRPr lang="it-IT" sz="1400" dirty="0"/>
          </a:p>
        </p:txBody>
      </p:sp>
      <p:sp>
        <p:nvSpPr>
          <p:cNvPr id="22" name="Down Arrow 21"/>
          <p:cNvSpPr/>
          <p:nvPr/>
        </p:nvSpPr>
        <p:spPr>
          <a:xfrm>
            <a:off x="2303748" y="5427026"/>
            <a:ext cx="324036" cy="414456"/>
          </a:xfrm>
          <a:prstGeom prst="downArrow">
            <a:avLst>
              <a:gd name="adj1" fmla="val 50000"/>
              <a:gd name="adj2" fmla="val 44866"/>
            </a:avLst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3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alice_setup"/>
          <p:cNvPicPr>
            <a:picLocks noChangeAspect="1" noChangeArrowheads="1"/>
          </p:cNvPicPr>
          <p:nvPr/>
        </p:nvPicPr>
        <p:blipFill rotWithShape="1">
          <a:blip r:embed="rId3">
            <a:lum bright="42000" contras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" t="3366" r="8451" b="9721"/>
          <a:stretch/>
        </p:blipFill>
        <p:spPr bwMode="auto">
          <a:xfrm>
            <a:off x="467544" y="692696"/>
            <a:ext cx="8247547" cy="5681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egnaposto data 18"/>
          <p:cNvSpPr>
            <a:spLocks noGrp="1"/>
          </p:cNvSpPr>
          <p:nvPr>
            <p:ph type="dt" sz="half" idx="10"/>
          </p:nvPr>
        </p:nvSpPr>
        <p:spPr>
          <a:xfrm>
            <a:off x="5463065" y="6355472"/>
            <a:ext cx="2085975" cy="365125"/>
          </a:xfrm>
        </p:spPr>
        <p:txBody>
          <a:bodyPr/>
          <a:lstStyle/>
          <a:p>
            <a:r>
              <a:rPr lang="it-IT" smtClean="0"/>
              <a:t>E. Meninno   4/4/14</a:t>
            </a:r>
            <a:endParaRPr lang="it-IT" dirty="0"/>
          </a:p>
        </p:txBody>
      </p:sp>
      <p:sp>
        <p:nvSpPr>
          <p:cNvPr id="21" name="Segnaposto numero diapositiva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785C-78E2-4CC7-9F46-619B0848D102}" type="slidenum">
              <a:rPr lang="it-IT" smtClean="0"/>
              <a:t>5</a:t>
            </a:fld>
            <a:endParaRPr lang="it-IT"/>
          </a:p>
        </p:txBody>
      </p:sp>
      <p:sp>
        <p:nvSpPr>
          <p:cNvPr id="19486" name="Text Box 8"/>
          <p:cNvSpPr txBox="1">
            <a:spLocks noChangeArrowheads="1"/>
          </p:cNvSpPr>
          <p:nvPr/>
        </p:nvSpPr>
        <p:spPr bwMode="auto">
          <a:xfrm>
            <a:off x="492201" y="4767670"/>
            <a:ext cx="390857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latin typeface="Arial" charset="0"/>
              </a:rPr>
              <a:t>Time Projection Chamber (TPC)</a:t>
            </a:r>
          </a:p>
        </p:txBody>
      </p:sp>
      <p:sp>
        <p:nvSpPr>
          <p:cNvPr id="19487" name="Text Box 9"/>
          <p:cNvSpPr txBox="1">
            <a:spLocks noChangeArrowheads="1"/>
          </p:cNvSpPr>
          <p:nvPr/>
        </p:nvSpPr>
        <p:spPr bwMode="auto">
          <a:xfrm>
            <a:off x="497415" y="872561"/>
            <a:ext cx="2632772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latin typeface="Arial" charset="0"/>
              </a:rPr>
              <a:t>Time-Of-Flight (TOF)</a:t>
            </a:r>
          </a:p>
        </p:txBody>
      </p:sp>
      <p:sp>
        <p:nvSpPr>
          <p:cNvPr id="19488" name="Text Box 10"/>
          <p:cNvSpPr txBox="1">
            <a:spLocks noChangeArrowheads="1"/>
          </p:cNvSpPr>
          <p:nvPr/>
        </p:nvSpPr>
        <p:spPr bwMode="auto">
          <a:xfrm>
            <a:off x="497415" y="2562836"/>
            <a:ext cx="3426513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latin typeface="Arial" charset="0"/>
              </a:rPr>
              <a:t>Inner Tracking System (ITS)</a:t>
            </a:r>
          </a:p>
        </p:txBody>
      </p:sp>
      <p:cxnSp>
        <p:nvCxnSpPr>
          <p:cNvPr id="3" name="Connettore 2 2"/>
          <p:cNvCxnSpPr/>
          <p:nvPr/>
        </p:nvCxnSpPr>
        <p:spPr>
          <a:xfrm flipV="1">
            <a:off x="2210671" y="3912286"/>
            <a:ext cx="919516" cy="732274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4"/>
          <p:cNvCxnSpPr/>
          <p:nvPr/>
        </p:nvCxnSpPr>
        <p:spPr>
          <a:xfrm>
            <a:off x="2210671" y="2962946"/>
            <a:ext cx="919516" cy="535994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>
            <a:off x="2051720" y="1272671"/>
            <a:ext cx="1368152" cy="98343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4476442" y="2540128"/>
            <a:ext cx="423553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Vertexing</a:t>
            </a:r>
            <a:r>
              <a:rPr lang="en-US" dirty="0" smtClean="0"/>
              <a:t> (resolution~100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in p-p)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Tracking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572000" y="4647940"/>
            <a:ext cx="413998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Tracking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e, </a:t>
            </a:r>
            <a:r>
              <a:rPr lang="el-GR" dirty="0"/>
              <a:t>π</a:t>
            </a:r>
            <a:r>
              <a:rPr lang="it-IT" dirty="0"/>
              <a:t>, K and </a:t>
            </a:r>
            <a:r>
              <a:rPr lang="it-IT" dirty="0" err="1"/>
              <a:t>p</a:t>
            </a:r>
            <a:r>
              <a:rPr lang="it-IT" dirty="0"/>
              <a:t> </a:t>
            </a:r>
            <a:r>
              <a:rPr lang="it-IT" dirty="0" err="1" smtClean="0"/>
              <a:t>identification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smtClean="0"/>
              <a:t>(</a:t>
            </a:r>
            <a:r>
              <a:rPr lang="en-US" dirty="0" err="1"/>
              <a:t>dE</a:t>
            </a:r>
            <a:r>
              <a:rPr lang="en-US" dirty="0"/>
              <a:t>/dx</a:t>
            </a:r>
            <a:r>
              <a:rPr lang="en-US" dirty="0" smtClean="0">
                <a:latin typeface="Arial" charset="0"/>
              </a:rPr>
              <a:t>)</a:t>
            </a:r>
            <a:endParaRPr lang="en-US" dirty="0">
              <a:latin typeface="Arial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572000" y="856988"/>
            <a:ext cx="413998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e</a:t>
            </a:r>
            <a:r>
              <a:rPr lang="it-IT" dirty="0" smtClean="0"/>
              <a:t>, </a:t>
            </a:r>
            <a:r>
              <a:rPr lang="el-GR" dirty="0" smtClean="0"/>
              <a:t>π</a:t>
            </a:r>
            <a:r>
              <a:rPr lang="it-IT" dirty="0" smtClean="0"/>
              <a:t>, K and </a:t>
            </a:r>
            <a:r>
              <a:rPr lang="it-IT" dirty="0" err="1" smtClean="0"/>
              <a:t>p</a:t>
            </a:r>
            <a:r>
              <a:rPr lang="it-IT" dirty="0"/>
              <a:t> </a:t>
            </a:r>
            <a:r>
              <a:rPr lang="it-IT" dirty="0" err="1" smtClean="0"/>
              <a:t>identification</a:t>
            </a:r>
            <a:endParaRPr lang="it-IT" dirty="0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3552795" cy="365125"/>
          </a:xfrm>
        </p:spPr>
        <p:txBody>
          <a:bodyPr/>
          <a:lstStyle/>
          <a:p>
            <a:r>
              <a:rPr lang="it-IT" dirty="0" smtClean="0"/>
              <a:t>IFAE 2014 - Incontri Di Fisica Delle Alte Energie</a:t>
            </a:r>
            <a:endParaRPr lang="it-IT" dirty="0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364510" y="116632"/>
            <a:ext cx="8280920" cy="43204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ALICE detectors essential for this analysis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54654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86" grpId="0" animBg="1"/>
      <p:bldP spid="19487" grpId="0" animBg="1"/>
      <p:bldP spid="19488" grpId="0" animBg="1"/>
      <p:bldP spid="2" grpId="0" animBg="1"/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alice_setup"/>
          <p:cNvPicPr>
            <a:picLocks noChangeAspect="1" noChangeArrowheads="1"/>
          </p:cNvPicPr>
          <p:nvPr/>
        </p:nvPicPr>
        <p:blipFill>
          <a:blip r:embed="rId3">
            <a:lum bright="42000" contras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8" t="9782" r="13832" b="21521"/>
          <a:stretch>
            <a:fillRect/>
          </a:stretch>
        </p:blipFill>
        <p:spPr bwMode="auto">
          <a:xfrm>
            <a:off x="253303" y="537577"/>
            <a:ext cx="8734290" cy="626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83" name="Text Box 11"/>
          <p:cNvSpPr txBox="1">
            <a:spLocks noChangeArrowheads="1"/>
          </p:cNvSpPr>
          <p:nvPr/>
        </p:nvSpPr>
        <p:spPr bwMode="auto">
          <a:xfrm>
            <a:off x="539552" y="1815207"/>
            <a:ext cx="11592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0000"/>
                </a:solidFill>
                <a:latin typeface="Arial" charset="0"/>
              </a:rPr>
              <a:t>K  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p   </a:t>
            </a:r>
            <a:r>
              <a:rPr lang="en-US" dirty="0" smtClean="0">
                <a:solidFill>
                  <a:srgbClr val="FF0000"/>
                </a:solidFill>
                <a:latin typeface="Symbol" charset="0"/>
              </a:rPr>
              <a:t>p</a:t>
            </a:r>
            <a:endParaRPr lang="en-US" dirty="0">
              <a:solidFill>
                <a:srgbClr val="FF0000"/>
              </a:solidFill>
              <a:latin typeface="Symbol" charset="0"/>
            </a:endParaRP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041829" y="2031231"/>
            <a:ext cx="11652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2615FF"/>
                </a:solidFill>
                <a:latin typeface="Symbol" charset="0"/>
              </a:rPr>
              <a:t>p</a:t>
            </a:r>
            <a:r>
              <a:rPr lang="en-US" baseline="30000" dirty="0" smtClean="0">
                <a:solidFill>
                  <a:srgbClr val="2615FF"/>
                </a:solidFill>
                <a:latin typeface="Symbol" charset="0"/>
              </a:rPr>
              <a:t>+</a:t>
            </a:r>
            <a:r>
              <a:rPr lang="en-US" dirty="0" smtClean="0">
                <a:solidFill>
                  <a:srgbClr val="2615FF"/>
                </a:solidFill>
                <a:latin typeface="Arial" charset="0"/>
              </a:rPr>
              <a:t>     </a:t>
            </a:r>
            <a:r>
              <a:rPr lang="en-US" dirty="0" smtClean="0">
                <a:solidFill>
                  <a:srgbClr val="2615FF"/>
                </a:solidFill>
                <a:latin typeface="Symbol" charset="0"/>
              </a:rPr>
              <a:t>p</a:t>
            </a:r>
            <a:r>
              <a:rPr lang="en-US" baseline="30000" dirty="0" smtClean="0">
                <a:solidFill>
                  <a:srgbClr val="2615FF"/>
                </a:solidFill>
                <a:latin typeface="Symbol" charset="0"/>
              </a:rPr>
              <a:t>-</a:t>
            </a:r>
            <a:endParaRPr lang="en-US" baseline="30000" dirty="0">
              <a:solidFill>
                <a:srgbClr val="2615FF"/>
              </a:solidFill>
              <a:latin typeface="Symbo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60908" y="2672174"/>
            <a:ext cx="313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615FF"/>
                </a:solidFill>
                <a:latin typeface="Arial" charset="0"/>
              </a:rPr>
              <a:t>p</a:t>
            </a:r>
            <a:endParaRPr lang="en-US" dirty="0">
              <a:solidFill>
                <a:srgbClr val="2615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 rot="19921880">
            <a:off x="931652" y="1496838"/>
            <a:ext cx="1101290" cy="2453377"/>
            <a:chOff x="1406452" y="1600200"/>
            <a:chExt cx="1101290" cy="1996565"/>
          </a:xfrm>
        </p:grpSpPr>
        <p:sp>
          <p:nvSpPr>
            <p:cNvPr id="19484" name="Freeform 6"/>
            <p:cNvSpPr>
              <a:spLocks/>
            </p:cNvSpPr>
            <p:nvPr/>
          </p:nvSpPr>
          <p:spPr bwMode="auto">
            <a:xfrm>
              <a:off x="1406452" y="1600200"/>
              <a:ext cx="381001" cy="1981200"/>
            </a:xfrm>
            <a:custGeom>
              <a:avLst/>
              <a:gdLst>
                <a:gd name="T0" fmla="*/ 240 w 240"/>
                <a:gd name="T1" fmla="*/ 83074 h 960"/>
                <a:gd name="T2" fmla="*/ 96 w 240"/>
                <a:gd name="T3" fmla="*/ 49865 h 960"/>
                <a:gd name="T4" fmla="*/ 0 w 240"/>
                <a:gd name="T5" fmla="*/ 0 h 960"/>
                <a:gd name="T6" fmla="*/ 0 60000 65536"/>
                <a:gd name="T7" fmla="*/ 0 60000 65536"/>
                <a:gd name="T8" fmla="*/ 0 60000 65536"/>
                <a:gd name="T9" fmla="*/ 0 w 240"/>
                <a:gd name="T10" fmla="*/ 0 h 960"/>
                <a:gd name="T11" fmla="*/ 240 w 240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960">
                  <a:moveTo>
                    <a:pt x="240" y="960"/>
                  </a:moveTo>
                  <a:cubicBezTo>
                    <a:pt x="188" y="848"/>
                    <a:pt x="136" y="736"/>
                    <a:pt x="96" y="576"/>
                  </a:cubicBezTo>
                  <a:cubicBezTo>
                    <a:pt x="56" y="416"/>
                    <a:pt x="28" y="208"/>
                    <a:pt x="0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5" name="Freeform 7"/>
            <p:cNvSpPr>
              <a:spLocks/>
            </p:cNvSpPr>
            <p:nvPr/>
          </p:nvSpPr>
          <p:spPr bwMode="auto">
            <a:xfrm>
              <a:off x="1787452" y="1676400"/>
              <a:ext cx="304800" cy="1905000"/>
            </a:xfrm>
            <a:custGeom>
              <a:avLst/>
              <a:gdLst>
                <a:gd name="T0" fmla="*/ 0 w 192"/>
                <a:gd name="T1" fmla="*/ 42649 h 960"/>
                <a:gd name="T2" fmla="*/ 144 w 192"/>
                <a:gd name="T3" fmla="*/ 21341 h 960"/>
                <a:gd name="T4" fmla="*/ 192 w 192"/>
                <a:gd name="T5" fmla="*/ 0 h 960"/>
                <a:gd name="T6" fmla="*/ 0 60000 65536"/>
                <a:gd name="T7" fmla="*/ 0 60000 65536"/>
                <a:gd name="T8" fmla="*/ 0 60000 65536"/>
                <a:gd name="T9" fmla="*/ 0 w 192"/>
                <a:gd name="T10" fmla="*/ 0 h 960"/>
                <a:gd name="T11" fmla="*/ 192 w 192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960">
                  <a:moveTo>
                    <a:pt x="0" y="960"/>
                  </a:moveTo>
                  <a:cubicBezTo>
                    <a:pt x="56" y="800"/>
                    <a:pt x="112" y="640"/>
                    <a:pt x="144" y="480"/>
                  </a:cubicBezTo>
                  <a:cubicBezTo>
                    <a:pt x="176" y="320"/>
                    <a:pt x="184" y="160"/>
                    <a:pt x="192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2" name="Freeform 7"/>
            <p:cNvSpPr>
              <a:spLocks/>
            </p:cNvSpPr>
            <p:nvPr/>
          </p:nvSpPr>
          <p:spPr bwMode="auto">
            <a:xfrm>
              <a:off x="1787017" y="1723515"/>
              <a:ext cx="720725" cy="1873250"/>
            </a:xfrm>
            <a:custGeom>
              <a:avLst/>
              <a:gdLst>
                <a:gd name="T0" fmla="*/ 0 w 192"/>
                <a:gd name="T1" fmla="*/ 2147483647 h 960"/>
                <a:gd name="T2" fmla="*/ 2147483647 w 192"/>
                <a:gd name="T3" fmla="*/ 2147483647 h 960"/>
                <a:gd name="T4" fmla="*/ 2147483647 w 192"/>
                <a:gd name="T5" fmla="*/ 0 h 960"/>
                <a:gd name="T6" fmla="*/ 0 60000 65536"/>
                <a:gd name="T7" fmla="*/ 0 60000 65536"/>
                <a:gd name="T8" fmla="*/ 0 60000 65536"/>
                <a:gd name="T9" fmla="*/ 0 w 192"/>
                <a:gd name="T10" fmla="*/ 0 h 960"/>
                <a:gd name="T11" fmla="*/ 192 w 192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960">
                  <a:moveTo>
                    <a:pt x="0" y="960"/>
                  </a:moveTo>
                  <a:cubicBezTo>
                    <a:pt x="56" y="800"/>
                    <a:pt x="112" y="640"/>
                    <a:pt x="144" y="480"/>
                  </a:cubicBezTo>
                  <a:cubicBezTo>
                    <a:pt x="176" y="320"/>
                    <a:pt x="184" y="160"/>
                    <a:pt x="192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2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" r="1347"/>
          <a:stretch/>
        </p:blipFill>
        <p:spPr bwMode="auto">
          <a:xfrm>
            <a:off x="4768333" y="692696"/>
            <a:ext cx="4052139" cy="278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90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" r="9327"/>
          <a:stretch/>
        </p:blipFill>
        <p:spPr bwMode="auto">
          <a:xfrm>
            <a:off x="4768333" y="3687792"/>
            <a:ext cx="4052139" cy="27737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950357" y="1652368"/>
            <a:ext cx="1478799" cy="2646480"/>
            <a:chOff x="1950357" y="1652368"/>
            <a:chExt cx="1478799" cy="2646480"/>
          </a:xfrm>
        </p:grpSpPr>
        <p:sp>
          <p:nvSpPr>
            <p:cNvPr id="27" name="Rectangle 26"/>
            <p:cNvSpPr/>
            <p:nvPr/>
          </p:nvSpPr>
          <p:spPr>
            <a:xfrm>
              <a:off x="1950357" y="3511406"/>
              <a:ext cx="5389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2615FF"/>
                  </a:solidFill>
                  <a:latin typeface="Arial" charset="0"/>
                </a:rPr>
                <a:t>K</a:t>
              </a:r>
              <a:r>
                <a:rPr lang="en-US" b="1" baseline="30000" dirty="0" smtClean="0">
                  <a:solidFill>
                    <a:srgbClr val="2615FF"/>
                  </a:solidFill>
                  <a:latin typeface="Arial" charset="0"/>
                </a:rPr>
                <a:t>0</a:t>
              </a:r>
              <a:r>
                <a:rPr lang="en-US" b="1" baseline="-25000" dirty="0" smtClean="0">
                  <a:solidFill>
                    <a:srgbClr val="2615FF"/>
                  </a:solidFill>
                  <a:latin typeface="Arial" charset="0"/>
                </a:rPr>
                <a:t>S</a:t>
              </a:r>
              <a:endParaRPr lang="en-US" b="1" baseline="-25000" dirty="0">
                <a:solidFill>
                  <a:srgbClr val="2615FF"/>
                </a:solidFill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1950357" y="1652368"/>
              <a:ext cx="1478799" cy="2646480"/>
              <a:chOff x="1950357" y="1652368"/>
              <a:chExt cx="1478799" cy="2646480"/>
            </a:xfrm>
          </p:grpSpPr>
          <p:grpSp>
            <p:nvGrpSpPr>
              <p:cNvPr id="22" name="Group 21"/>
              <p:cNvGrpSpPr/>
              <p:nvPr/>
            </p:nvGrpSpPr>
            <p:grpSpPr>
              <a:xfrm rot="2312591">
                <a:off x="2428199" y="1652368"/>
                <a:ext cx="1000957" cy="2646480"/>
                <a:chOff x="1506785" y="1443054"/>
                <a:chExt cx="1000957" cy="2153711"/>
              </a:xfrm>
            </p:grpSpPr>
            <p:sp>
              <p:nvSpPr>
                <p:cNvPr id="23" name="Freeform 6"/>
                <p:cNvSpPr>
                  <a:spLocks/>
                </p:cNvSpPr>
                <p:nvPr/>
              </p:nvSpPr>
              <p:spPr bwMode="auto">
                <a:xfrm rot="1191983">
                  <a:off x="1791836" y="1443054"/>
                  <a:ext cx="381002" cy="1981200"/>
                </a:xfrm>
                <a:custGeom>
                  <a:avLst/>
                  <a:gdLst>
                    <a:gd name="T0" fmla="*/ 240 w 240"/>
                    <a:gd name="T1" fmla="*/ 83074 h 960"/>
                    <a:gd name="T2" fmla="*/ 96 w 240"/>
                    <a:gd name="T3" fmla="*/ 49865 h 960"/>
                    <a:gd name="T4" fmla="*/ 0 w 240"/>
                    <a:gd name="T5" fmla="*/ 0 h 960"/>
                    <a:gd name="T6" fmla="*/ 0 60000 65536"/>
                    <a:gd name="T7" fmla="*/ 0 60000 65536"/>
                    <a:gd name="T8" fmla="*/ 0 60000 65536"/>
                    <a:gd name="T9" fmla="*/ 0 w 240"/>
                    <a:gd name="T10" fmla="*/ 0 h 960"/>
                    <a:gd name="T11" fmla="*/ 240 w 240"/>
                    <a:gd name="T12" fmla="*/ 960 h 96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0" h="960">
                      <a:moveTo>
                        <a:pt x="240" y="960"/>
                      </a:moveTo>
                      <a:cubicBezTo>
                        <a:pt x="188" y="848"/>
                        <a:pt x="136" y="736"/>
                        <a:pt x="96" y="576"/>
                      </a:cubicBezTo>
                      <a:cubicBezTo>
                        <a:pt x="56" y="416"/>
                        <a:pt x="28" y="208"/>
                        <a:pt x="0" y="0"/>
                      </a:cubicBezTo>
                    </a:path>
                  </a:pathLst>
                </a:custGeom>
                <a:noFill/>
                <a:ln w="28575" cmpd="sng">
                  <a:solidFill>
                    <a:srgbClr val="2615FF"/>
                  </a:solidFill>
                  <a:round/>
                  <a:headEnd type="none" w="med" len="med"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6076B4"/>
                    </a:solidFill>
                  </a:endParaRPr>
                </a:p>
              </p:txBody>
            </p:sp>
            <p:sp>
              <p:nvSpPr>
                <p:cNvPr id="24" name="Freeform 7"/>
                <p:cNvSpPr>
                  <a:spLocks/>
                </p:cNvSpPr>
                <p:nvPr/>
              </p:nvSpPr>
              <p:spPr bwMode="auto">
                <a:xfrm rot="20891949">
                  <a:off x="1506785" y="1492907"/>
                  <a:ext cx="304800" cy="1905000"/>
                </a:xfrm>
                <a:custGeom>
                  <a:avLst/>
                  <a:gdLst>
                    <a:gd name="T0" fmla="*/ 0 w 192"/>
                    <a:gd name="T1" fmla="*/ 42649 h 960"/>
                    <a:gd name="T2" fmla="*/ 144 w 192"/>
                    <a:gd name="T3" fmla="*/ 21341 h 960"/>
                    <a:gd name="T4" fmla="*/ 192 w 192"/>
                    <a:gd name="T5" fmla="*/ 0 h 960"/>
                    <a:gd name="T6" fmla="*/ 0 60000 65536"/>
                    <a:gd name="T7" fmla="*/ 0 60000 65536"/>
                    <a:gd name="T8" fmla="*/ 0 60000 65536"/>
                    <a:gd name="T9" fmla="*/ 0 w 192"/>
                    <a:gd name="T10" fmla="*/ 0 h 960"/>
                    <a:gd name="T11" fmla="*/ 192 w 192"/>
                    <a:gd name="T12" fmla="*/ 960 h 96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2" h="960">
                      <a:moveTo>
                        <a:pt x="0" y="960"/>
                      </a:moveTo>
                      <a:cubicBezTo>
                        <a:pt x="56" y="800"/>
                        <a:pt x="112" y="640"/>
                        <a:pt x="144" y="480"/>
                      </a:cubicBezTo>
                      <a:cubicBezTo>
                        <a:pt x="176" y="320"/>
                        <a:pt x="184" y="160"/>
                        <a:pt x="192" y="0"/>
                      </a:cubicBezTo>
                    </a:path>
                  </a:pathLst>
                </a:custGeom>
                <a:noFill/>
                <a:ln w="28575" cmpd="sng">
                  <a:solidFill>
                    <a:srgbClr val="2615FF"/>
                  </a:solidFill>
                  <a:round/>
                  <a:headEnd type="none" w="med" len="med"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6076B4"/>
                    </a:solidFill>
                  </a:endParaRPr>
                </a:p>
              </p:txBody>
            </p:sp>
            <p:sp>
              <p:nvSpPr>
                <p:cNvPr id="25" name="Freeform 7"/>
                <p:cNvSpPr>
                  <a:spLocks/>
                </p:cNvSpPr>
                <p:nvPr/>
              </p:nvSpPr>
              <p:spPr bwMode="auto">
                <a:xfrm>
                  <a:off x="1787017" y="1723515"/>
                  <a:ext cx="720725" cy="1873250"/>
                </a:xfrm>
                <a:custGeom>
                  <a:avLst/>
                  <a:gdLst>
                    <a:gd name="T0" fmla="*/ 0 w 192"/>
                    <a:gd name="T1" fmla="*/ 2147483647 h 960"/>
                    <a:gd name="T2" fmla="*/ 2147483647 w 192"/>
                    <a:gd name="T3" fmla="*/ 2147483647 h 960"/>
                    <a:gd name="T4" fmla="*/ 2147483647 w 192"/>
                    <a:gd name="T5" fmla="*/ 0 h 960"/>
                    <a:gd name="T6" fmla="*/ 0 60000 65536"/>
                    <a:gd name="T7" fmla="*/ 0 60000 65536"/>
                    <a:gd name="T8" fmla="*/ 0 60000 65536"/>
                    <a:gd name="T9" fmla="*/ 0 w 192"/>
                    <a:gd name="T10" fmla="*/ 0 h 960"/>
                    <a:gd name="T11" fmla="*/ 192 w 192"/>
                    <a:gd name="T12" fmla="*/ 960 h 96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2" h="960">
                      <a:moveTo>
                        <a:pt x="0" y="960"/>
                      </a:moveTo>
                      <a:cubicBezTo>
                        <a:pt x="56" y="800"/>
                        <a:pt x="112" y="640"/>
                        <a:pt x="144" y="480"/>
                      </a:cubicBezTo>
                      <a:cubicBezTo>
                        <a:pt x="176" y="320"/>
                        <a:pt x="184" y="160"/>
                        <a:pt x="192" y="0"/>
                      </a:cubicBezTo>
                    </a:path>
                  </a:pathLst>
                </a:custGeom>
                <a:noFill/>
                <a:ln w="28575" cmpd="sng">
                  <a:solidFill>
                    <a:srgbClr val="2615FF"/>
                  </a:solidFill>
                  <a:round/>
                  <a:headEnd type="none" w="med" len="med"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6076B4"/>
                    </a:solidFill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 flipV="1">
                <a:off x="1950357" y="3696072"/>
                <a:ext cx="69611" cy="128688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" name="TextBox 27"/>
          <p:cNvSpPr txBox="1"/>
          <p:nvPr/>
        </p:nvSpPr>
        <p:spPr>
          <a:xfrm>
            <a:off x="971600" y="5373216"/>
            <a:ext cx="238268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L</a:t>
            </a:r>
            <a:r>
              <a:rPr lang="en-US" baseline="-25000" dirty="0" err="1">
                <a:solidFill>
                  <a:srgbClr val="0000FF"/>
                </a:solidFill>
                <a:sym typeface="Wingdings"/>
              </a:rPr>
              <a:t>c</a:t>
            </a:r>
            <a:r>
              <a:rPr lang="en-US" baseline="30000" dirty="0">
                <a:solidFill>
                  <a:srgbClr val="0000FF"/>
                </a:solidFill>
                <a:sym typeface="Wingdings"/>
              </a:rPr>
              <a:t>+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 p K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0</a:t>
            </a:r>
            <a:r>
              <a:rPr lang="en-US" baseline="-25000" dirty="0" smtClean="0">
                <a:solidFill>
                  <a:srgbClr val="0000FF"/>
                </a:solidFill>
                <a:sym typeface="Wingdings"/>
              </a:rPr>
              <a:t>S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and c.c.</a:t>
            </a:r>
          </a:p>
          <a:p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L</a:t>
            </a:r>
            <a:r>
              <a:rPr lang="en-US" baseline="-25000" dirty="0" err="1" smtClean="0">
                <a:solidFill>
                  <a:srgbClr val="FF0000"/>
                </a:solidFill>
                <a:sym typeface="Wingdings"/>
              </a:rPr>
              <a:t>c</a:t>
            </a:r>
            <a:r>
              <a:rPr lang="en-US" baseline="30000" dirty="0" smtClean="0">
                <a:solidFill>
                  <a:srgbClr val="FF0000"/>
                </a:solidFill>
                <a:sym typeface="Wingdings"/>
              </a:rPr>
              <a:t>+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 p K</a:t>
            </a:r>
            <a:r>
              <a:rPr lang="en-US" baseline="30000" dirty="0" smtClean="0">
                <a:solidFill>
                  <a:srgbClr val="FF0000"/>
                </a:solidFill>
                <a:sym typeface="Wingdings"/>
              </a:rPr>
              <a:t>-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baseline="30000" dirty="0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and c.c.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E. Meninno   4/4/14</a:t>
            </a:r>
            <a:endParaRPr lang="it-IT"/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IFAE 2014 - Incontri Di Fisica Delle Alte Energie</a:t>
            </a:r>
            <a:endParaRPr lang="it-IT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785C-78E2-4CC7-9F46-619B0848D102}" type="slidenum">
              <a:rPr lang="it-IT" smtClean="0"/>
              <a:t>6</a:t>
            </a:fld>
            <a:endParaRPr lang="it-IT"/>
          </a:p>
        </p:txBody>
      </p:sp>
      <p:sp>
        <p:nvSpPr>
          <p:cNvPr id="39" name="Rectangle 3"/>
          <p:cNvSpPr txBox="1">
            <a:spLocks noChangeArrowheads="1"/>
          </p:cNvSpPr>
          <p:nvPr/>
        </p:nvSpPr>
        <p:spPr>
          <a:xfrm>
            <a:off x="364510" y="116632"/>
            <a:ext cx="8280920" cy="43204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ALICE detectors essential for this analysis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26395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83" grpId="0"/>
      <p:bldP spid="2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584" y="415103"/>
            <a:ext cx="6084168" cy="349348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7949" y="3882690"/>
            <a:ext cx="8866539" cy="2950158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2012-Oct-12-Lambdac_NoPIDVsPID_new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7" b="48413"/>
          <a:stretch/>
        </p:blipFill>
        <p:spPr>
          <a:xfrm>
            <a:off x="467544" y="3973242"/>
            <a:ext cx="3456384" cy="269611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32384" y="216024"/>
            <a:ext cx="6338098" cy="404664"/>
          </a:xfrm>
        </p:spPr>
        <p:txBody>
          <a:bodyPr/>
          <a:lstStyle/>
          <a:p>
            <a:r>
              <a:rPr lang="en-US" sz="4000" dirty="0" err="1" smtClean="0">
                <a:latin typeface="Symbol" charset="2"/>
                <a:cs typeface="Symbol" charset="2"/>
              </a:rPr>
              <a:t>L</a:t>
            </a:r>
            <a:r>
              <a:rPr lang="en-US" sz="4000" baseline="-25000" dirty="0" err="1" smtClean="0"/>
              <a:t>c</a:t>
            </a:r>
            <a:r>
              <a:rPr lang="en-US" sz="4000" baseline="30000" dirty="0" smtClean="0"/>
              <a:t>+</a:t>
            </a:r>
            <a:r>
              <a:rPr lang="en-US" sz="4000" dirty="0" smtClean="0">
                <a:sym typeface="Wingdings"/>
              </a:rPr>
              <a:t></a:t>
            </a:r>
            <a:r>
              <a:rPr lang="en-US" sz="4000" dirty="0" err="1" smtClean="0">
                <a:sym typeface="Wingdings"/>
              </a:rPr>
              <a:t>pK</a:t>
            </a:r>
            <a:r>
              <a:rPr lang="en-US" sz="4000" baseline="30000" dirty="0">
                <a:sym typeface="Wingdings"/>
              </a:rPr>
              <a:t>-</a:t>
            </a:r>
            <a:r>
              <a:rPr lang="en-US" sz="4000" dirty="0" smtClean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4000" baseline="30000" dirty="0" smtClean="0">
                <a:sym typeface="Wingdings"/>
              </a:rPr>
              <a:t>+</a:t>
            </a:r>
            <a:r>
              <a:rPr lang="en-US" sz="4000" dirty="0" smtClean="0">
                <a:sym typeface="Wingdings"/>
              </a:rPr>
              <a:t> analysis</a:t>
            </a:r>
            <a:endParaRPr lang="en-US" sz="4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E. Meninno   4/4/14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7117" y="6460951"/>
            <a:ext cx="3768819" cy="365125"/>
          </a:xfrm>
        </p:spPr>
        <p:txBody>
          <a:bodyPr/>
          <a:lstStyle/>
          <a:p>
            <a:r>
              <a:rPr lang="it-IT" dirty="0" smtClean="0"/>
              <a:t>IFAE 2014 - Incontri Di Fisica Delle Alte Energie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785C-78E2-4CC7-9F46-619B0848D102}" type="slidenum">
              <a:rPr lang="it-IT" smtClean="0"/>
              <a:t>7</a:t>
            </a:fld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97948" y="476672"/>
            <a:ext cx="8866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Select triplets of reconstructed tracks according to topological selections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4634" y="3123884"/>
            <a:ext cx="2282812" cy="3385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</a:t>
            </a:r>
            <a:r>
              <a:rPr lang="en-US" sz="1600" dirty="0" smtClean="0">
                <a:sym typeface="Wingdings"/>
              </a:rPr>
              <a:t>oose topological cuts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283968" y="4154304"/>
            <a:ext cx="43829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Particle identification (to identify p, K, </a:t>
            </a:r>
            <a:r>
              <a:rPr lang="el-GR" dirty="0" smtClean="0"/>
              <a:t>π</a:t>
            </a:r>
            <a:r>
              <a:rPr lang="it-IT" dirty="0" smtClean="0"/>
              <a:t>) </a:t>
            </a:r>
            <a:r>
              <a:rPr lang="en-US" dirty="0" smtClean="0"/>
              <a:t>essential for this analysis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/>
              <a:t>d</a:t>
            </a:r>
            <a:r>
              <a:rPr lang="en-US" sz="1600" dirty="0" smtClean="0"/>
              <a:t>etectors: </a:t>
            </a:r>
            <a:r>
              <a:rPr lang="en-US" sz="1600" b="1" dirty="0" smtClean="0"/>
              <a:t>TOF and TPC</a:t>
            </a:r>
            <a:r>
              <a:rPr lang="en-US" sz="1600" dirty="0" smtClean="0"/>
              <a:t>;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 smtClean="0"/>
              <a:t>approach: </a:t>
            </a:r>
            <a:r>
              <a:rPr lang="en-US" sz="1600" b="1" dirty="0" err="1" smtClean="0"/>
              <a:t>bayesian</a:t>
            </a:r>
            <a:r>
              <a:rPr lang="en-US" sz="1600" b="1" dirty="0" smtClean="0"/>
              <a:t> </a:t>
            </a:r>
            <a:r>
              <a:rPr lang="en-US" sz="1600" dirty="0" smtClean="0"/>
              <a:t>;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 smtClean="0"/>
              <a:t>criterion: </a:t>
            </a:r>
            <a:r>
              <a:rPr lang="en-US" sz="1600" b="1" dirty="0" smtClean="0"/>
              <a:t>maximum probability</a:t>
            </a:r>
            <a:r>
              <a:rPr lang="en-US" sz="1600" dirty="0" smtClean="0"/>
              <a:t>.</a:t>
            </a:r>
          </a:p>
          <a:p>
            <a:r>
              <a:rPr lang="en-GB" dirty="0"/>
              <a:t>Background is suppressed by a factor </a:t>
            </a:r>
            <a:r>
              <a:rPr lang="en-GB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100 </a:t>
            </a:r>
            <a:r>
              <a:rPr lang="en-GB" dirty="0"/>
              <a:t>using </a:t>
            </a:r>
            <a:r>
              <a:rPr lang="en-GB" dirty="0" smtClean="0"/>
              <a:t>PID</a:t>
            </a:r>
            <a:r>
              <a:rPr lang="en-US" dirty="0" smtClean="0"/>
              <a:t> (</a:t>
            </a:r>
            <a:r>
              <a:rPr lang="en-US" dirty="0" smtClean="0">
                <a:solidFill>
                  <a:schemeClr val="tx2"/>
                </a:solidFill>
              </a:rPr>
              <a:t>in blue</a:t>
            </a:r>
            <a:r>
              <a:rPr lang="en-US" dirty="0" smtClean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4231" y="1700808"/>
            <a:ext cx="3063619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Not good signal-to-background separation</a:t>
            </a:r>
            <a:endParaRPr lang="en-US" sz="1600" dirty="0"/>
          </a:p>
        </p:txBody>
      </p:sp>
      <p:sp>
        <p:nvSpPr>
          <p:cNvPr id="13" name="Down Arrow 12"/>
          <p:cNvSpPr/>
          <p:nvPr/>
        </p:nvSpPr>
        <p:spPr>
          <a:xfrm>
            <a:off x="1444013" y="2338135"/>
            <a:ext cx="504056" cy="720080"/>
          </a:xfrm>
          <a:prstGeom prst="down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5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/>
              <p:cNvSpPr txBox="1"/>
              <p:nvPr/>
            </p:nvSpPr>
            <p:spPr>
              <a:xfrm>
                <a:off x="886018" y="5805264"/>
                <a:ext cx="65527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 smtClean="0">
                    <a:solidFill>
                      <a:schemeClr val="tx1"/>
                    </a:solidFill>
                  </a:rPr>
                  <a:t>Clear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it-IT" sz="2400" b="0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sz="24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24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c</m:t>
                        </m:r>
                      </m:sub>
                      <m:sup>
                        <m:r>
                          <a:rPr lang="it-IT" sz="2400" b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</m:sup>
                    </m:sSubSup>
                    <m:r>
                      <a:rPr lang="it-IT" sz="2400" b="0" i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it-IT" sz="2400" dirty="0" err="1" smtClean="0">
                    <a:solidFill>
                      <a:schemeClr val="tx1"/>
                    </a:solidFill>
                  </a:rPr>
                  <a:t>signal</a:t>
                </a:r>
                <a:r>
                  <a:rPr lang="it-IT" sz="2400" dirty="0" smtClean="0">
                    <a:solidFill>
                      <a:schemeClr val="tx1"/>
                    </a:solidFill>
                  </a:rPr>
                  <a:t> in 4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24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T</m:t>
                        </m:r>
                      </m:sub>
                    </m:sSub>
                  </m:oMath>
                </a14:m>
                <a:r>
                  <a:rPr lang="it-IT" sz="2400" dirty="0" smtClean="0">
                    <a:solidFill>
                      <a:schemeClr val="tx1"/>
                    </a:solidFill>
                  </a:rPr>
                  <a:t> </a:t>
                </a:r>
                <a:r>
                  <a:rPr lang="it-IT" sz="2400" dirty="0" err="1" smtClean="0">
                    <a:solidFill>
                      <a:schemeClr val="tx1"/>
                    </a:solidFill>
                  </a:rPr>
                  <a:t>bins</a:t>
                </a:r>
                <a:r>
                  <a:rPr lang="it-IT" sz="2400" dirty="0" smtClean="0">
                    <a:solidFill>
                      <a:schemeClr val="tx1"/>
                    </a:solidFill>
                  </a:rPr>
                  <a:t> in [2,6[ </a:t>
                </a:r>
                <a:r>
                  <a:rPr lang="it-IT" sz="2400" dirty="0" err="1" smtClean="0">
                    <a:solidFill>
                      <a:schemeClr val="tx1"/>
                    </a:solidFill>
                  </a:rPr>
                  <a:t>GeV</a:t>
                </a:r>
                <a:r>
                  <a:rPr lang="it-IT" sz="2400" dirty="0" smtClean="0">
                    <a:solidFill>
                      <a:schemeClr val="tx1"/>
                    </a:solidFill>
                  </a:rPr>
                  <a:t>/c.</a:t>
                </a:r>
              </a:p>
            </p:txBody>
          </p:sp>
        </mc:Choice>
        <mc:Fallback xmlns="">
          <p:sp>
            <p:nvSpPr>
              <p:cNvPr id="2" name="CasellaDiTes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018" y="5805264"/>
                <a:ext cx="6552728" cy="461665"/>
              </a:xfrm>
              <a:prstGeom prst="rect">
                <a:avLst/>
              </a:prstGeom>
              <a:blipFill rotWithShape="1">
                <a:blip r:embed="rId3"/>
                <a:stretch>
                  <a:fillRect l="-1395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/>
          <p:cNvSpPr txBox="1"/>
          <p:nvPr/>
        </p:nvSpPr>
        <p:spPr>
          <a:xfrm>
            <a:off x="899592" y="44624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/>
            <a:r>
              <a:rPr lang="en-US" sz="3600" b="1" dirty="0" err="1">
                <a:solidFill>
                  <a:schemeClr val="tx2"/>
                </a:solidFill>
                <a:latin typeface="Symbol" charset="2"/>
                <a:cs typeface="Symbol" charset="2"/>
              </a:rPr>
              <a:t>L</a:t>
            </a:r>
            <a:r>
              <a:rPr lang="en-US" sz="3600" b="1" baseline="-25000" dirty="0" err="1">
                <a:solidFill>
                  <a:schemeClr val="tx2"/>
                </a:solidFill>
              </a:rPr>
              <a:t>c</a:t>
            </a:r>
            <a:r>
              <a:rPr lang="en-US" sz="3600" b="1" baseline="30000" dirty="0">
                <a:solidFill>
                  <a:schemeClr val="tx2"/>
                </a:solidFill>
              </a:rPr>
              <a:t>+</a:t>
            </a:r>
            <a:r>
              <a:rPr lang="en-US" sz="3600" b="1" dirty="0">
                <a:solidFill>
                  <a:schemeClr val="tx2"/>
                </a:solidFill>
                <a:sym typeface="Wingdings"/>
              </a:rPr>
              <a:t></a:t>
            </a:r>
            <a:r>
              <a:rPr lang="en-US" sz="3600" b="1" dirty="0" err="1">
                <a:solidFill>
                  <a:schemeClr val="tx2"/>
                </a:solidFill>
                <a:sym typeface="Wingdings"/>
              </a:rPr>
              <a:t>pK</a:t>
            </a:r>
            <a:r>
              <a:rPr lang="en-US" sz="3600" b="1" baseline="30000" dirty="0">
                <a:solidFill>
                  <a:schemeClr val="tx2"/>
                </a:solidFill>
                <a:sym typeface="Wingdings"/>
              </a:rPr>
              <a:t>-</a:t>
            </a:r>
            <a:r>
              <a:rPr lang="en-US" sz="3600" b="1" dirty="0">
                <a:solidFill>
                  <a:schemeClr val="tx2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3600" b="1" baseline="30000" dirty="0" smtClean="0">
                <a:solidFill>
                  <a:schemeClr val="tx2"/>
                </a:solidFill>
                <a:sym typeface="Wingdings"/>
              </a:rPr>
              <a:t>+</a:t>
            </a:r>
            <a:r>
              <a:rPr lang="it-IT" sz="3600" b="1" dirty="0" smtClean="0">
                <a:solidFill>
                  <a:schemeClr val="tx2"/>
                </a:solidFill>
              </a:rPr>
              <a:t>: </a:t>
            </a:r>
            <a:r>
              <a:rPr lang="it-IT" sz="3600" b="1" dirty="0" err="1" smtClean="0">
                <a:solidFill>
                  <a:schemeClr val="tx2"/>
                </a:solidFill>
              </a:rPr>
              <a:t>signal</a:t>
            </a:r>
            <a:r>
              <a:rPr lang="it-IT" sz="3600" b="1" dirty="0" smtClean="0">
                <a:solidFill>
                  <a:schemeClr val="tx2"/>
                </a:solidFill>
              </a:rPr>
              <a:t> </a:t>
            </a:r>
            <a:r>
              <a:rPr lang="it-IT" sz="3600" b="1" dirty="0" err="1" smtClean="0">
                <a:solidFill>
                  <a:schemeClr val="tx2"/>
                </a:solidFill>
              </a:rPr>
              <a:t>extraction</a:t>
            </a:r>
            <a:endParaRPr lang="it-IT" sz="3600" b="1" dirty="0" smtClean="0">
              <a:solidFill>
                <a:srgbClr val="002060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5292080" y="6309320"/>
            <a:ext cx="2085975" cy="365125"/>
          </a:xfrm>
        </p:spPr>
        <p:txBody>
          <a:bodyPr/>
          <a:lstStyle/>
          <a:p>
            <a:r>
              <a:rPr lang="it-IT" smtClean="0"/>
              <a:t>E. Meninno   4/4/14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785C-78E2-4CC7-9F46-619B0848D102}" type="slidenum">
              <a:rPr lang="it-IT" smtClean="0"/>
              <a:t>8</a:t>
            </a:fld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IFAE 2014 - Incontri Di Fisica Delle Alte Energie</a:t>
            </a:r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68188"/>
            <a:ext cx="6974016" cy="48930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/>
              <p:cNvSpPr txBox="1"/>
              <p:nvPr/>
            </p:nvSpPr>
            <p:spPr>
              <a:xfrm>
                <a:off x="7524328" y="790928"/>
                <a:ext cx="1509156" cy="177497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smtClean="0"/>
                  <a:t>3.0 </a:t>
                </a:r>
                <a:r>
                  <a:rPr lang="it-IT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 10</a:t>
                </a:r>
                <a:r>
                  <a:rPr lang="it-IT" baseline="30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8</a:t>
                </a:r>
                <a:r>
                  <a:rPr lang="it-IT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it-IT" dirty="0" smtClean="0">
                    <a:ea typeface="Cambria Math" panose="02040503050406030204" pitchFamily="18" charset="0"/>
                  </a:rPr>
                  <a:t>minimum </a:t>
                </a:r>
                <a:r>
                  <a:rPr lang="it-IT" dirty="0" err="1" smtClean="0">
                    <a:ea typeface="Cambria Math" panose="02040503050406030204" pitchFamily="18" charset="0"/>
                  </a:rPr>
                  <a:t>bias</a:t>
                </a:r>
                <a:r>
                  <a:rPr lang="it-IT" dirty="0" smtClean="0">
                    <a:ea typeface="Cambria Math" panose="02040503050406030204" pitchFamily="18" charset="0"/>
                  </a:rPr>
                  <a:t> </a:t>
                </a:r>
                <a:r>
                  <a:rPr lang="it-IT" dirty="0" err="1" smtClean="0">
                    <a:ea typeface="Cambria Math" panose="02040503050406030204" pitchFamily="18" charset="0"/>
                  </a:rPr>
                  <a:t>events</a:t>
                </a:r>
                <a:r>
                  <a:rPr lang="it-IT" dirty="0" smtClean="0">
                    <a:ea typeface="Cambria Math" panose="02040503050406030204" pitchFamily="18" charset="0"/>
                  </a:rPr>
                  <a:t> </a:t>
                </a:r>
                <a:r>
                  <a:rPr lang="it-IT" dirty="0" err="1" smtClean="0">
                    <a:ea typeface="Cambria Math" panose="02040503050406030204" pitchFamily="18" charset="0"/>
                  </a:rPr>
                  <a:t>analyzed</a:t>
                </a:r>
                <a:r>
                  <a:rPr lang="it-IT" dirty="0" smtClean="0">
                    <a:ea typeface="Cambria Math" panose="02040503050406030204" pitchFamily="18" charset="0"/>
                  </a:rPr>
                  <a:t> </a:t>
                </a:r>
              </a:p>
              <a:p>
                <a:pPr algn="ctr"/>
                <a:r>
                  <a:rPr lang="it-IT" dirty="0" smtClean="0">
                    <a:ea typeface="Cambria Math" panose="02040503050406030204" pitchFamily="18" charset="0"/>
                  </a:rPr>
                  <a:t>in </a:t>
                </a:r>
                <a:r>
                  <a:rPr lang="it-IT" dirty="0" err="1" smtClean="0">
                    <a:ea typeface="Cambria Math" panose="02040503050406030204" pitchFamily="18" charset="0"/>
                  </a:rPr>
                  <a:t>pp</a:t>
                </a:r>
                <a:r>
                  <a:rPr lang="it-IT" dirty="0" smtClean="0">
                    <a:ea typeface="Cambria Math" panose="02040503050406030204" pitchFamily="18" charset="0"/>
                  </a:rPr>
                  <a:t> </a:t>
                </a:r>
              </a:p>
              <a:p>
                <a:pPr algn="ctr"/>
                <a:r>
                  <a:rPr lang="it-IT" dirty="0" err="1" smtClean="0">
                    <a:ea typeface="Cambria Math" panose="02040503050406030204" pitchFamily="18" charset="0"/>
                  </a:rPr>
                  <a:t>at</a:t>
                </a:r>
                <a:r>
                  <a:rPr lang="it-IT" dirty="0" smtClean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/>
                        <a:ea typeface="Cambria Math"/>
                      </a:rPr>
                      <m:t>√</m:t>
                    </m:r>
                    <m:r>
                      <a:rPr lang="it-IT" b="0" i="1" smtClean="0">
                        <a:latin typeface="Cambria Math"/>
                        <a:ea typeface="Cambria Math"/>
                      </a:rPr>
                      <m:t>𝑠</m:t>
                    </m:r>
                  </m:oMath>
                </a14:m>
                <a:r>
                  <a:rPr lang="it-IT" dirty="0" smtClean="0">
                    <a:ea typeface="Cambria Math" panose="02040503050406030204" pitchFamily="18" charset="0"/>
                  </a:rPr>
                  <a:t>= 7 </a:t>
                </a:r>
                <a:r>
                  <a:rPr lang="it-IT" dirty="0" err="1" smtClean="0">
                    <a:ea typeface="Cambria Math" panose="02040503050406030204" pitchFamily="18" charset="0"/>
                  </a:rPr>
                  <a:t>TeV</a:t>
                </a:r>
                <a:r>
                  <a:rPr lang="it-IT" dirty="0" smtClean="0">
                    <a:ea typeface="Cambria Math" panose="02040503050406030204" pitchFamily="18" charset="0"/>
                  </a:rPr>
                  <a:t> </a:t>
                </a:r>
                <a:endParaRPr lang="it-IT" dirty="0"/>
              </a:p>
            </p:txBody>
          </p:sp>
        </mc:Choice>
        <mc:Fallback xmlns="">
          <p:sp>
            <p:nvSpPr>
              <p:cNvPr id="11" name="CasellaDiTes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328" y="790928"/>
                <a:ext cx="1509156" cy="1774973"/>
              </a:xfrm>
              <a:prstGeom prst="rect">
                <a:avLst/>
              </a:prstGeom>
              <a:blipFill rotWithShape="1">
                <a:blip r:embed="rId5"/>
                <a:stretch>
                  <a:fillRect l="-403" t="-2405" r="-806" b="-48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036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46"/>
          <p:cNvSpPr/>
          <p:nvPr/>
        </p:nvSpPr>
        <p:spPr>
          <a:xfrm>
            <a:off x="611560" y="3717032"/>
            <a:ext cx="8064896" cy="2736304"/>
          </a:xfrm>
          <a:prstGeom prst="roundRect">
            <a:avLst>
              <a:gd name="adj" fmla="val 6046"/>
            </a:avLst>
          </a:prstGeom>
          <a:solidFill>
            <a:srgbClr val="CCFFCC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11560" y="908720"/>
            <a:ext cx="8064896" cy="2808312"/>
          </a:xfrm>
          <a:prstGeom prst="roundRect">
            <a:avLst>
              <a:gd name="adj" fmla="val 6046"/>
            </a:avLst>
          </a:prstGeom>
          <a:solidFill>
            <a:srgbClr val="CCFFCC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036824" y="1084868"/>
            <a:ext cx="3394736" cy="2481036"/>
            <a:chOff x="4550073" y="1051618"/>
            <a:chExt cx="4038276" cy="3391380"/>
          </a:xfrm>
        </p:grpSpPr>
        <p:grpSp>
          <p:nvGrpSpPr>
            <p:cNvPr id="28685" name="Group 47"/>
            <p:cNvGrpSpPr>
              <a:grpSpLocks/>
            </p:cNvGrpSpPr>
            <p:nvPr/>
          </p:nvGrpSpPr>
          <p:grpSpPr bwMode="auto">
            <a:xfrm>
              <a:off x="5445225" y="1570515"/>
              <a:ext cx="3143124" cy="2608848"/>
              <a:chOff x="521" y="1293"/>
              <a:chExt cx="1724" cy="1593"/>
            </a:xfrm>
          </p:grpSpPr>
          <p:sp>
            <p:nvSpPr>
              <p:cNvPr id="30" name="Line 48"/>
              <p:cNvSpPr>
                <a:spLocks noChangeShapeType="1"/>
              </p:cNvSpPr>
              <p:nvPr/>
            </p:nvSpPr>
            <p:spPr bwMode="auto">
              <a:xfrm>
                <a:off x="1202" y="1979"/>
                <a:ext cx="136" cy="41"/>
              </a:xfrm>
              <a:prstGeom prst="line">
                <a:avLst/>
              </a:prstGeom>
              <a:noFill/>
              <a:ln w="12700">
                <a:solidFill>
                  <a:srgbClr val="008080"/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Rectangle 49"/>
              <p:cNvSpPr>
                <a:spLocks noChangeArrowheads="1"/>
              </p:cNvSpPr>
              <p:nvPr/>
            </p:nvSpPr>
            <p:spPr bwMode="auto">
              <a:xfrm>
                <a:off x="793" y="1759"/>
                <a:ext cx="462" cy="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Rectangle 50"/>
              <p:cNvSpPr>
                <a:spLocks noChangeArrowheads="1"/>
              </p:cNvSpPr>
              <p:nvPr/>
            </p:nvSpPr>
            <p:spPr bwMode="auto">
              <a:xfrm>
                <a:off x="793" y="1728"/>
                <a:ext cx="462" cy="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Line 52"/>
              <p:cNvSpPr>
                <a:spLocks noChangeShapeType="1"/>
              </p:cNvSpPr>
              <p:nvPr/>
            </p:nvSpPr>
            <p:spPr bwMode="auto">
              <a:xfrm flipH="1" flipV="1">
                <a:off x="657" y="2432"/>
                <a:ext cx="91" cy="367"/>
              </a:xfrm>
              <a:prstGeom prst="line">
                <a:avLst/>
              </a:prstGeom>
              <a:noFill/>
              <a:ln w="12700">
                <a:solidFill>
                  <a:srgbClr val="00808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Arc 53"/>
              <p:cNvSpPr>
                <a:spLocks/>
              </p:cNvSpPr>
              <p:nvPr/>
            </p:nvSpPr>
            <p:spPr bwMode="auto">
              <a:xfrm rot="-10800000">
                <a:off x="1024" y="2387"/>
                <a:ext cx="41" cy="43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" name="Arc 54"/>
              <p:cNvSpPr>
                <a:spLocks/>
              </p:cNvSpPr>
              <p:nvPr/>
            </p:nvSpPr>
            <p:spPr bwMode="auto">
              <a:xfrm>
                <a:off x="521" y="1293"/>
                <a:ext cx="1724" cy="1593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00008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" name="Oval 55"/>
              <p:cNvSpPr>
                <a:spLocks noChangeArrowheads="1"/>
              </p:cNvSpPr>
              <p:nvPr/>
            </p:nvSpPr>
            <p:spPr bwMode="auto">
              <a:xfrm>
                <a:off x="748" y="2783"/>
                <a:ext cx="68" cy="68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0" name="Line 57"/>
            <p:cNvSpPr>
              <a:spLocks noChangeShapeType="1"/>
            </p:cNvSpPr>
            <p:nvPr/>
          </p:nvSpPr>
          <p:spPr bwMode="auto">
            <a:xfrm>
              <a:off x="5899192" y="4066363"/>
              <a:ext cx="497722" cy="149030"/>
            </a:xfrm>
            <a:prstGeom prst="line">
              <a:avLst/>
            </a:prstGeom>
            <a:noFill/>
            <a:ln w="9525">
              <a:solidFill>
                <a:srgbClr val="008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8687" name="Group 58"/>
            <p:cNvGrpSpPr>
              <a:grpSpLocks/>
            </p:cNvGrpSpPr>
            <p:nvPr/>
          </p:nvGrpSpPr>
          <p:grpSpPr bwMode="auto">
            <a:xfrm>
              <a:off x="5445225" y="1206948"/>
              <a:ext cx="1405655" cy="2413963"/>
              <a:chOff x="1746" y="1253"/>
              <a:chExt cx="771" cy="1474"/>
            </a:xfrm>
          </p:grpSpPr>
          <p:pic>
            <p:nvPicPr>
              <p:cNvPr id="28704" name="Picture 59" descr="Image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391" b="41519"/>
              <a:stretch>
                <a:fillRect/>
              </a:stretch>
            </p:blipFill>
            <p:spPr bwMode="auto">
              <a:xfrm>
                <a:off x="1746" y="1253"/>
                <a:ext cx="771" cy="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705" name="Picture 60" descr="Image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8481" r="-391"/>
              <a:stretch>
                <a:fillRect/>
              </a:stretch>
            </p:blipFill>
            <p:spPr bwMode="auto">
              <a:xfrm>
                <a:off x="1746" y="2115"/>
                <a:ext cx="771" cy="6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8702" name="Picture 62" descr="Image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664"/>
            <a:stretch>
              <a:fillRect/>
            </a:stretch>
          </p:blipFill>
          <p:spPr bwMode="auto">
            <a:xfrm>
              <a:off x="6378682" y="1578704"/>
              <a:ext cx="1356430" cy="1337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3" name="Picture 63" descr="Image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247"/>
            <a:stretch>
              <a:fillRect/>
            </a:stretch>
          </p:blipFill>
          <p:spPr bwMode="auto">
            <a:xfrm>
              <a:off x="6338572" y="2933758"/>
              <a:ext cx="1356430" cy="1431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Oval 64"/>
            <p:cNvSpPr>
              <a:spLocks noChangeArrowheads="1"/>
            </p:cNvSpPr>
            <p:nvPr/>
          </p:nvSpPr>
          <p:spPr bwMode="auto">
            <a:xfrm>
              <a:off x="6768838" y="2693975"/>
              <a:ext cx="83865" cy="70421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Text Box 67"/>
            <p:cNvSpPr txBox="1">
              <a:spLocks noChangeArrowheads="1"/>
            </p:cNvSpPr>
            <p:nvPr/>
          </p:nvSpPr>
          <p:spPr bwMode="auto">
            <a:xfrm>
              <a:off x="7016787" y="2767671"/>
              <a:ext cx="694623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400" b="1" dirty="0" smtClean="0">
                  <a:solidFill>
                    <a:srgbClr val="0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DCA</a:t>
              </a:r>
              <a:endParaRPr lang="fr-FR" sz="1400" b="1" dirty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 Box 68"/>
            <p:cNvSpPr txBox="1">
              <a:spLocks noChangeArrowheads="1"/>
            </p:cNvSpPr>
            <p:nvPr/>
          </p:nvSpPr>
          <p:spPr bwMode="auto">
            <a:xfrm>
              <a:off x="4550073" y="3039643"/>
              <a:ext cx="203812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1400" b="1" dirty="0" smtClean="0">
                  <a:solidFill>
                    <a:srgbClr val="0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it-IT" sz="700" b="1" dirty="0" smtClean="0">
                  <a:solidFill>
                    <a:srgbClr val="0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it-IT" sz="1400" b="1" dirty="0" smtClean="0">
                  <a:solidFill>
                    <a:srgbClr val="0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(positive </a:t>
              </a:r>
              <a:r>
                <a:rPr lang="it-IT" sz="1400" b="1" dirty="0" err="1" smtClean="0">
                  <a:solidFill>
                    <a:srgbClr val="0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track</a:t>
              </a:r>
              <a:r>
                <a:rPr lang="it-IT" sz="1400" b="1" dirty="0" smtClean="0">
                  <a:solidFill>
                    <a:srgbClr val="0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fr-FR" sz="1400" b="1" dirty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 Box 69"/>
            <p:cNvSpPr txBox="1">
              <a:spLocks noChangeArrowheads="1"/>
            </p:cNvSpPr>
            <p:nvPr/>
          </p:nvSpPr>
          <p:spPr bwMode="auto">
            <a:xfrm>
              <a:off x="6053748" y="4135221"/>
              <a:ext cx="227712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1400" b="1" dirty="0" smtClean="0">
                  <a:solidFill>
                    <a:srgbClr val="0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it-IT" sz="700" b="1" dirty="0" smtClean="0">
                  <a:solidFill>
                    <a:srgbClr val="0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it-IT" sz="1400" b="1" dirty="0" smtClean="0">
                  <a:solidFill>
                    <a:srgbClr val="0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(negative </a:t>
              </a:r>
              <a:r>
                <a:rPr lang="it-IT" sz="1400" b="1" dirty="0" err="1" smtClean="0">
                  <a:solidFill>
                    <a:srgbClr val="0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track</a:t>
              </a:r>
              <a:r>
                <a:rPr lang="it-IT" sz="1400" b="1" dirty="0" smtClean="0">
                  <a:solidFill>
                    <a:srgbClr val="0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fr-FR" sz="1400" b="1" dirty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 Box 70"/>
            <p:cNvSpPr txBox="1">
              <a:spLocks noChangeArrowheads="1"/>
            </p:cNvSpPr>
            <p:nvPr/>
          </p:nvSpPr>
          <p:spPr bwMode="auto">
            <a:xfrm>
              <a:off x="6644870" y="1051618"/>
              <a:ext cx="1006383" cy="523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Positive </a:t>
              </a:r>
              <a:r>
                <a:rPr lang="fr-FR" sz="1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track</a:t>
              </a:r>
              <a:endPara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 Box 71"/>
            <p:cNvSpPr txBox="1">
              <a:spLocks noChangeArrowheads="1"/>
            </p:cNvSpPr>
            <p:nvPr/>
          </p:nvSpPr>
          <p:spPr bwMode="auto">
            <a:xfrm>
              <a:off x="7509943" y="1595081"/>
              <a:ext cx="1072479" cy="715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Negative</a:t>
              </a:r>
              <a:r>
                <a:rPr lang="fr-FR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track</a:t>
              </a:r>
              <a:endPara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 flipH="1">
              <a:off x="5941124" y="2767671"/>
              <a:ext cx="827714" cy="1267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Line 73"/>
            <p:cNvSpPr>
              <a:spLocks noChangeShapeType="1"/>
            </p:cNvSpPr>
            <p:nvPr/>
          </p:nvSpPr>
          <p:spPr bwMode="auto">
            <a:xfrm flipH="1">
              <a:off x="6272939" y="1206948"/>
              <a:ext cx="1292619" cy="260066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dash"/>
              <a:round/>
              <a:headEnd type="triangle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Text Box 74"/>
            <p:cNvSpPr txBox="1">
              <a:spLocks noChangeArrowheads="1"/>
            </p:cNvSpPr>
            <p:nvPr/>
          </p:nvSpPr>
          <p:spPr bwMode="auto">
            <a:xfrm>
              <a:off x="6124733" y="3344253"/>
              <a:ext cx="245476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400" b="1" dirty="0">
                  <a:solidFill>
                    <a:srgbClr val="0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l-GR" sz="1400" b="1" dirty="0" smtClean="0">
                  <a:solidFill>
                    <a:srgbClr val="0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r>
                <a:rPr lang="fr-FR" sz="1400" b="1" dirty="0" smtClean="0">
                  <a:solidFill>
                    <a:srgbClr val="0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fr-FR" sz="1400" b="1" dirty="0" err="1" smtClean="0">
                  <a:solidFill>
                    <a:srgbClr val="0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Pointing</a:t>
              </a:r>
              <a:r>
                <a:rPr lang="fr-FR" sz="1400" b="1" dirty="0" smtClean="0">
                  <a:solidFill>
                    <a:srgbClr val="0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angle</a:t>
              </a:r>
              <a:endParaRPr lang="el-GR" sz="1400" b="1" dirty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 Box 75"/>
            <p:cNvSpPr txBox="1">
              <a:spLocks noChangeArrowheads="1"/>
            </p:cNvSpPr>
            <p:nvPr/>
          </p:nvSpPr>
          <p:spPr bwMode="auto">
            <a:xfrm>
              <a:off x="4619608" y="4030312"/>
              <a:ext cx="1381559" cy="294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400" b="1" dirty="0" err="1" smtClean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Primary</a:t>
              </a:r>
              <a:r>
                <a:rPr lang="fr-FR" sz="1400" b="1" dirty="0" smtClean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vertex</a:t>
              </a:r>
              <a:endParaRPr lang="fr-FR" sz="1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 Box 76"/>
            <p:cNvSpPr txBox="1">
              <a:spLocks noChangeArrowheads="1"/>
            </p:cNvSpPr>
            <p:nvPr/>
          </p:nvSpPr>
          <p:spPr bwMode="auto">
            <a:xfrm>
              <a:off x="4663712" y="2510216"/>
              <a:ext cx="1991815" cy="294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400" b="1" dirty="0" err="1" smtClean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Secondary</a:t>
              </a:r>
              <a:r>
                <a:rPr lang="fr-FR" sz="1400" b="1" dirty="0" smtClean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V0 vertex</a:t>
              </a:r>
              <a:endParaRPr lang="fr-FR" sz="1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308225" y="1622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it-IT" alt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>
          <a:xfrm>
            <a:off x="5706142" y="6381328"/>
            <a:ext cx="2085975" cy="365125"/>
          </a:xfrm>
        </p:spPr>
        <p:txBody>
          <a:bodyPr/>
          <a:lstStyle/>
          <a:p>
            <a:r>
              <a:rPr lang="it-IT" dirty="0" smtClean="0"/>
              <a:t>E. </a:t>
            </a:r>
            <a:r>
              <a:rPr lang="it-IT" dirty="0" err="1" smtClean="0"/>
              <a:t>Meninno</a:t>
            </a:r>
            <a:r>
              <a:rPr lang="it-IT" dirty="0" smtClean="0"/>
              <a:t>   4/4/14</a:t>
            </a:r>
            <a:endParaRPr lang="it-IT" dirty="0"/>
          </a:p>
        </p:txBody>
      </p:sp>
      <p:sp>
        <p:nvSpPr>
          <p:cNvPr id="28672" name="Segnaposto numero diapositiva 2867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32F9-D89C-458B-A534-616A2FACEA04}" type="slidenum">
              <a:rPr lang="it-IT" smtClean="0"/>
              <a:t>9</a:t>
            </a:fld>
            <a:endParaRPr lang="it-IT" dirty="0"/>
          </a:p>
        </p:txBody>
      </p:sp>
      <p:sp>
        <p:nvSpPr>
          <p:cNvPr id="27" name="Segnaposto piè di pagina 26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3737292" cy="365125"/>
          </a:xfrm>
        </p:spPr>
        <p:txBody>
          <a:bodyPr/>
          <a:lstStyle/>
          <a:p>
            <a:r>
              <a:rPr lang="it-IT" dirty="0" smtClean="0"/>
              <a:t>IFAE 2014 - Incontri Di Fisica Delle Alte Energie</a:t>
            </a:r>
            <a:endParaRPr lang="it-IT" dirty="0"/>
          </a:p>
        </p:txBody>
      </p:sp>
      <p:sp>
        <p:nvSpPr>
          <p:cNvPr id="38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en-US" dirty="0" err="1" smtClean="0">
                <a:latin typeface="Symbol" charset="2"/>
                <a:cs typeface="Symbol" charset="2"/>
              </a:rPr>
              <a:t>L</a:t>
            </a:r>
            <a:r>
              <a:rPr lang="en-US" baseline="-25000" dirty="0" err="1" smtClean="0"/>
              <a:t>c</a:t>
            </a:r>
            <a:r>
              <a:rPr lang="en-US" baseline="30000" dirty="0" smtClean="0"/>
              <a:t>+</a:t>
            </a:r>
            <a:r>
              <a:rPr lang="en-US" dirty="0" smtClean="0">
                <a:sym typeface="Wingdings"/>
              </a:rPr>
              <a:t>pK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baseline="-25000" dirty="0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analysis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1124743"/>
            <a:ext cx="40983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Select doublets of reconstructed tracks</a:t>
            </a:r>
          </a:p>
          <a:p>
            <a:r>
              <a:rPr lang="en-US" dirty="0" smtClean="0"/>
              <a:t>according to topological cuts</a:t>
            </a:r>
          </a:p>
          <a:p>
            <a:r>
              <a:rPr lang="en-US" dirty="0" smtClean="0"/>
              <a:t>(secondary vertex displacement for</a:t>
            </a:r>
          </a:p>
          <a:p>
            <a:r>
              <a:rPr lang="en-US" dirty="0" smtClean="0"/>
              <a:t>strange decay)</a:t>
            </a:r>
          </a:p>
        </p:txBody>
      </p:sp>
      <p:pic>
        <p:nvPicPr>
          <p:cNvPr id="5" name="Picture 4" descr="2012-Oct-11-integratedPt_yes-noPID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0" y="3756233"/>
            <a:ext cx="4067944" cy="2625095"/>
          </a:xfrm>
          <a:prstGeom prst="rect">
            <a:avLst/>
          </a:prstGeom>
        </p:spPr>
      </p:pic>
      <p:pic>
        <p:nvPicPr>
          <p:cNvPr id="7" name="Picture 6" descr="2012-Jun-06-massK0S4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804" y="918217"/>
            <a:ext cx="3676490" cy="27363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4980" y="2679248"/>
            <a:ext cx="3583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Clear </a:t>
            </a:r>
            <a:r>
              <a:rPr lang="en-US" dirty="0"/>
              <a:t>K</a:t>
            </a:r>
            <a:r>
              <a:rPr lang="en-US" baseline="30000" dirty="0"/>
              <a:t>0</a:t>
            </a:r>
            <a:r>
              <a:rPr lang="en-US" baseline="-25000" dirty="0"/>
              <a:t>S</a:t>
            </a:r>
            <a:r>
              <a:rPr lang="en-US" dirty="0"/>
              <a:t> signal in </a:t>
            </a:r>
            <a:r>
              <a:rPr lang="en-US" dirty="0" err="1"/>
              <a:t>m</a:t>
            </a:r>
            <a:r>
              <a:rPr lang="en-US" baseline="-25000" dirty="0" err="1"/>
              <a:t>inv</a:t>
            </a:r>
            <a:r>
              <a:rPr lang="en-US" dirty="0"/>
              <a:t>(</a:t>
            </a:r>
            <a:r>
              <a:rPr lang="en-US" dirty="0" err="1">
                <a:latin typeface="Symbol" charset="2"/>
                <a:cs typeface="Symbol" charset="2"/>
              </a:rPr>
              <a:t>p</a:t>
            </a:r>
            <a:r>
              <a:rPr lang="en-US" baseline="30000" dirty="0" err="1"/>
              <a:t>+</a:t>
            </a:r>
            <a:r>
              <a:rPr lang="en-US" dirty="0" err="1"/>
              <a:t>,</a:t>
            </a:r>
            <a:r>
              <a:rPr lang="en-US" dirty="0" err="1">
                <a:latin typeface="Symbol" charset="2"/>
                <a:cs typeface="Symbol" charset="2"/>
              </a:rPr>
              <a:t>p</a:t>
            </a:r>
            <a:r>
              <a:rPr lang="en-US" baseline="30000" dirty="0"/>
              <a:t>-</a:t>
            </a:r>
            <a:r>
              <a:rPr lang="en-US" dirty="0"/>
              <a:t>) plot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2210078" y="2165825"/>
            <a:ext cx="648072" cy="43204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4716016" y="4223702"/>
            <a:ext cx="39508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Particle identification essential for this analysis too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/>
              <a:t>d</a:t>
            </a:r>
            <a:r>
              <a:rPr lang="en-US" sz="1600" dirty="0" smtClean="0"/>
              <a:t>etectors: TOF and TPC;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/>
              <a:t>approach: </a:t>
            </a:r>
            <a:r>
              <a:rPr lang="en-US" sz="1600" b="1" dirty="0"/>
              <a:t>number of sigma cut</a:t>
            </a:r>
            <a:r>
              <a:rPr lang="en-US" sz="1600" b="1" dirty="0" smtClean="0"/>
              <a:t>.</a:t>
            </a:r>
          </a:p>
          <a:p>
            <a:r>
              <a:rPr lang="en-GB" dirty="0" smtClean="0"/>
              <a:t>Background is suppressed by a factor </a:t>
            </a:r>
            <a:r>
              <a:rPr lang="en-GB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20 </a:t>
            </a:r>
            <a:r>
              <a:rPr lang="en-GB" dirty="0" smtClean="0"/>
              <a:t>using PID</a:t>
            </a:r>
            <a:r>
              <a:rPr lang="en-US" dirty="0" smtClean="0"/>
              <a:t> (</a:t>
            </a:r>
            <a:r>
              <a:rPr lang="en-US" dirty="0" smtClean="0">
                <a:solidFill>
                  <a:schemeClr val="tx2"/>
                </a:solidFill>
              </a:rPr>
              <a:t>in blue</a:t>
            </a:r>
            <a:r>
              <a:rPr lang="en-US" dirty="0" smtClean="0"/>
              <a:t>)</a:t>
            </a:r>
          </a:p>
        </p:txBody>
      </p:sp>
      <p:sp>
        <p:nvSpPr>
          <p:cNvPr id="41" name="CasellaDiTesto 40"/>
          <p:cNvSpPr txBox="1"/>
          <p:nvPr/>
        </p:nvSpPr>
        <p:spPr>
          <a:xfrm>
            <a:off x="743148" y="3076229"/>
            <a:ext cx="3972868" cy="646331"/>
          </a:xfrm>
          <a:prstGeom prst="rect">
            <a:avLst/>
          </a:prstGeom>
          <a:noFill/>
          <a:ln w="34925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/>
              <a:t>Limited </a:t>
            </a:r>
            <a:r>
              <a:rPr lang="it-IT" b="1" dirty="0" err="1" smtClean="0"/>
              <a:t>combinatorial</a:t>
            </a:r>
            <a:r>
              <a:rPr lang="it-IT" b="1" dirty="0" smtClean="0"/>
              <a:t> background, </a:t>
            </a:r>
            <a:r>
              <a:rPr lang="it-IT" b="1" dirty="0" err="1" smtClean="0"/>
              <a:t>despite</a:t>
            </a:r>
            <a:r>
              <a:rPr lang="it-IT" b="1" dirty="0" smtClean="0"/>
              <a:t> the </a:t>
            </a:r>
            <a:r>
              <a:rPr lang="it-IT" b="1" dirty="0" err="1" smtClean="0"/>
              <a:t>low</a:t>
            </a:r>
            <a:r>
              <a:rPr lang="it-IT" b="1" dirty="0" smtClean="0"/>
              <a:t> B. R.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409365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12" grpId="0" animBg="1"/>
      <p:bldP spid="38" grpId="0"/>
      <p:bldP spid="4" grpId="0"/>
      <p:bldP spid="8" grpId="0"/>
      <p:bldP spid="11" grpId="0" animBg="1"/>
      <p:bldP spid="43" grpId="0"/>
      <p:bldP spid="4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37.4|2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37.4|20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9766</TotalTime>
  <Words>2465</Words>
  <Application>Microsoft Office PowerPoint</Application>
  <PresentationFormat>Presentazione su schermo (4:3)</PresentationFormat>
  <Paragraphs>478</Paragraphs>
  <Slides>21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Executive</vt:lpstr>
      <vt:lpstr>Lc analysis in pp collisions at √s = 7 TeV with ALICE  </vt:lpstr>
      <vt:lpstr>Outline </vt:lpstr>
      <vt:lpstr>Why study Lc with ALICE</vt:lpstr>
      <vt:lpstr>Presentazione standard di PowerPoint</vt:lpstr>
      <vt:lpstr>Presentazione standard di PowerPoint</vt:lpstr>
      <vt:lpstr>Presentazione standard di PowerPoint</vt:lpstr>
      <vt:lpstr>Lc+pK-p+ analysis</vt:lpstr>
      <vt:lpstr>Presentazione standard di PowerPoint</vt:lpstr>
      <vt:lpstr>Lc+pK0S analysis</vt:lpstr>
      <vt:lpstr>Presentazione standard di PowerPoint</vt:lpstr>
      <vt:lpstr>Conclusion and plan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Elisa</dc:creator>
  <cp:lastModifiedBy>Elisa</cp:lastModifiedBy>
  <cp:revision>407</cp:revision>
  <cp:lastPrinted>2014-04-08T14:39:56Z</cp:lastPrinted>
  <dcterms:created xsi:type="dcterms:W3CDTF">2014-03-28T11:13:12Z</dcterms:created>
  <dcterms:modified xsi:type="dcterms:W3CDTF">2014-04-09T23:56:05Z</dcterms:modified>
</cp:coreProperties>
</file>