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sldIdLst>
    <p:sldId id="256" r:id="rId2"/>
    <p:sldId id="257" r:id="rId3"/>
    <p:sldId id="274" r:id="rId4"/>
    <p:sldId id="260" r:id="rId5"/>
    <p:sldId id="259" r:id="rId6"/>
    <p:sldId id="269" r:id="rId7"/>
    <p:sldId id="273" r:id="rId8"/>
    <p:sldId id="272" r:id="rId9"/>
    <p:sldId id="261" r:id="rId10"/>
    <p:sldId id="266" r:id="rId11"/>
    <p:sldId id="267" r:id="rId12"/>
    <p:sldId id="278" r:id="rId13"/>
    <p:sldId id="289" r:id="rId14"/>
    <p:sldId id="288" r:id="rId15"/>
    <p:sldId id="279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BC174-AD2D-45D7-B4A8-8ACC7E4D951E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3C1D1-4B6D-4E94-94E0-66A23BC0939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studiare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c’è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dietro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frase</a:t>
            </a:r>
            <a:r>
              <a:rPr lang="en-US" baseline="0" dirty="0" smtClean="0"/>
              <a:t>…</a:t>
            </a:r>
            <a:r>
              <a:rPr lang="en-US" baseline="0" dirty="0" err="1" smtClean="0"/>
              <a:t>quindi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ordinare</a:t>
            </a:r>
            <a:r>
              <a:rPr lang="en-US" baseline="0" dirty="0" smtClean="0"/>
              <a:t>…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3C1D1-4B6D-4E94-94E0-66A23BC0939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latin typeface="+mn-lt"/>
              </a:rPr>
              <a:t>Flusso</a:t>
            </a:r>
            <a:r>
              <a:rPr lang="fr-FR" dirty="0" smtClean="0">
                <a:latin typeface="+mn-lt"/>
              </a:rPr>
              <a:t> di </a:t>
            </a:r>
            <a:r>
              <a:rPr lang="fr-FR" dirty="0" err="1" smtClean="0">
                <a:latin typeface="+mn-lt"/>
              </a:rPr>
              <a:t>neutroni</a:t>
            </a:r>
            <a:r>
              <a:rPr lang="fr-FR" baseline="0" dirty="0" smtClean="0">
                <a:latin typeface="+mn-lt"/>
              </a:rPr>
              <a:t> per </a:t>
            </a:r>
            <a:r>
              <a:rPr lang="fr-FR" baseline="0" dirty="0" err="1" smtClean="0">
                <a:latin typeface="+mn-lt"/>
              </a:rPr>
              <a:t>irraggiamento</a:t>
            </a:r>
            <a:r>
              <a:rPr lang="fr-FR" baseline="0" dirty="0" smtClean="0">
                <a:latin typeface="+mn-lt"/>
              </a:rPr>
              <a:t> </a:t>
            </a:r>
            <a:r>
              <a:rPr lang="fr-FR" baseline="0" dirty="0" err="1" smtClean="0">
                <a:latin typeface="+mn-lt"/>
              </a:rPr>
              <a:t>flux_</a:t>
            </a:r>
            <a:r>
              <a:rPr lang="fr-FR" sz="1200" dirty="0" err="1" smtClean="0"/>
              <a:t>n</a:t>
            </a:r>
            <a:r>
              <a:rPr lang="fr-FR" sz="1200" dirty="0" smtClean="0"/>
              <a:t>&gt; 5 • 10</a:t>
            </a:r>
            <a:r>
              <a:rPr lang="fr-FR" sz="1200" baseline="30000" dirty="0" smtClean="0"/>
              <a:t>14 </a:t>
            </a:r>
            <a:r>
              <a:rPr lang="fr-FR" sz="1200" dirty="0" smtClean="0"/>
              <a:t> cm</a:t>
            </a:r>
            <a:r>
              <a:rPr lang="fr-FR" sz="1200" baseline="30000" dirty="0" smtClean="0"/>
              <a:t>-2</a:t>
            </a:r>
            <a:r>
              <a:rPr lang="fr-FR" sz="1200" dirty="0" smtClean="0"/>
              <a:t>s</a:t>
            </a:r>
            <a:r>
              <a:rPr lang="fr-FR" sz="1200" baseline="30000" dirty="0" smtClean="0"/>
              <a:t>-1   -------------</a:t>
            </a:r>
            <a:r>
              <a:rPr lang="fr-FR" sz="1200" baseline="30000" dirty="0" err="1" smtClean="0"/>
              <a:t>Heat</a:t>
            </a:r>
            <a:r>
              <a:rPr lang="fr-FR" sz="1200" baseline="30000" dirty="0" smtClean="0"/>
              <a:t>/</a:t>
            </a:r>
            <a:r>
              <a:rPr lang="fr-FR" sz="1200" baseline="30000" dirty="0" err="1" smtClean="0"/>
              <a:t>kCi</a:t>
            </a:r>
            <a:r>
              <a:rPr lang="fr-FR" sz="1200" baseline="30000" dirty="0" smtClean="0"/>
              <a:t>  0.19 e 7.6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3C1D1-4B6D-4E94-94E0-66A23BC0939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alpha/beta pulse shape discrimination.  </a:t>
            </a:r>
            <a:r>
              <a:rPr lang="el-GR" dirty="0" smtClean="0"/>
              <a:t>α / β  </a:t>
            </a:r>
            <a:r>
              <a:rPr lang="en-US" dirty="0" smtClean="0"/>
              <a:t>separation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3C1D1-4B6D-4E94-94E0-66A23BC0939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Le </a:t>
            </a:r>
            <a:r>
              <a:rPr lang="en-US" sz="1200" dirty="0" err="1" smtClean="0"/>
              <a:t>radiazioni</a:t>
            </a:r>
            <a:r>
              <a:rPr lang="en-US" sz="1200" dirty="0" smtClean="0"/>
              <a:t> </a:t>
            </a:r>
            <a:r>
              <a:rPr lang="en-US" sz="1200" dirty="0" err="1" smtClean="0"/>
              <a:t>emesse</a:t>
            </a:r>
            <a:r>
              <a:rPr lang="en-US" sz="1200" dirty="0" smtClean="0"/>
              <a:t> </a:t>
            </a:r>
            <a:r>
              <a:rPr lang="en-US" sz="1200" dirty="0" err="1" smtClean="0"/>
              <a:t>dalla</a:t>
            </a:r>
            <a:r>
              <a:rPr lang="en-US" sz="1200" dirty="0" smtClean="0"/>
              <a:t> </a:t>
            </a:r>
            <a:r>
              <a:rPr lang="en-US" sz="1200" dirty="0" err="1" smtClean="0"/>
              <a:t>sorgente</a:t>
            </a:r>
            <a:r>
              <a:rPr lang="en-US" sz="1200" dirty="0" smtClean="0"/>
              <a:t> </a:t>
            </a:r>
            <a:r>
              <a:rPr lang="en-US" sz="1200" dirty="0" err="1" smtClean="0"/>
              <a:t>riscaldano</a:t>
            </a:r>
            <a:r>
              <a:rPr lang="en-US" sz="1200" dirty="0" smtClean="0"/>
              <a:t> la </a:t>
            </a:r>
            <a:r>
              <a:rPr lang="en-US" sz="1200" dirty="0" err="1" smtClean="0"/>
              <a:t>sorgente</a:t>
            </a:r>
            <a:r>
              <a:rPr lang="en-US" sz="1200" dirty="0" smtClean="0"/>
              <a:t> </a:t>
            </a:r>
            <a:r>
              <a:rPr lang="en-US" sz="1200" dirty="0" err="1" smtClean="0"/>
              <a:t>stessa</a:t>
            </a:r>
            <a:r>
              <a:rPr lang="en-US" sz="1200" dirty="0" smtClean="0"/>
              <a:t> e lo </a:t>
            </a:r>
            <a:r>
              <a:rPr lang="en-US" sz="1200" dirty="0" err="1" smtClean="0"/>
              <a:t>schermo</a:t>
            </a:r>
            <a:r>
              <a:rPr lang="en-US" sz="1200" dirty="0" smtClean="0"/>
              <a:t> in cui è </a:t>
            </a:r>
            <a:r>
              <a:rPr lang="en-US" sz="1200" dirty="0" err="1" smtClean="0"/>
              <a:t>contenuta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3C1D1-4B6D-4E94-94E0-66A23BC0939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A2E-B15C-41D0-BAF1-6435A55C0AF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50A8-8B21-447B-A77F-1B8780A600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A2E-B15C-41D0-BAF1-6435A55C0AF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50A8-8B21-447B-A77F-1B8780A600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A2E-B15C-41D0-BAF1-6435A55C0AF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50A8-8B21-447B-A77F-1B8780A600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A2E-B15C-41D0-BAF1-6435A55C0AF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50A8-8B21-447B-A77F-1B8780A600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A2E-B15C-41D0-BAF1-6435A55C0AF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50A8-8B21-447B-A77F-1B8780A600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A2E-B15C-41D0-BAF1-6435A55C0AF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50A8-8B21-447B-A77F-1B8780A600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A2E-B15C-41D0-BAF1-6435A55C0AF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50A8-8B21-447B-A77F-1B8780A600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A2E-B15C-41D0-BAF1-6435A55C0AF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50A8-8B21-447B-A77F-1B8780A600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A2E-B15C-41D0-BAF1-6435A55C0AF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50A8-8B21-447B-A77F-1B8780A600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A2E-B15C-41D0-BAF1-6435A55C0AF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50A8-8B21-447B-A77F-1B8780A600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A2E-B15C-41D0-BAF1-6435A55C0AF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B050A8-8B21-447B-A77F-1B8780A6007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C03A2E-B15C-41D0-BAF1-6435A55C0AF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B050A8-8B21-447B-A77F-1B8780A60073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L’esperimento</a:t>
            </a:r>
            <a:r>
              <a:rPr lang="en-US" dirty="0" smtClean="0"/>
              <a:t> SOX </a:t>
            </a:r>
            <a:br>
              <a:rPr lang="en-US" dirty="0" smtClean="0"/>
            </a:b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fisica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neutrini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44958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Lea Di </a:t>
            </a:r>
            <a:r>
              <a:rPr lang="en-US" sz="3200" b="1" dirty="0" err="1" smtClean="0"/>
              <a:t>Noto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INFN </a:t>
            </a:r>
            <a:r>
              <a:rPr lang="en-US" sz="3200" b="1" dirty="0" err="1" smtClean="0"/>
              <a:t>Sez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Genova</a:t>
            </a:r>
            <a:endParaRPr lang="en-US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6666"/>
          <a:stretch>
            <a:fillRect/>
          </a:stretch>
        </p:blipFill>
        <p:spPr bwMode="auto">
          <a:xfrm>
            <a:off x="0" y="6477000"/>
            <a:ext cx="9144000" cy="39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inf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914400"/>
            <a:ext cx="2133600" cy="1277352"/>
          </a:xfrm>
          <a:prstGeom prst="rect">
            <a:avLst/>
          </a:prstGeom>
        </p:spPr>
      </p:pic>
      <p:pic>
        <p:nvPicPr>
          <p:cNvPr id="7" name="Immagine 6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990600"/>
            <a:ext cx="1905000" cy="117078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124200" y="12192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IFAE 2014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36576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L’esperimento</a:t>
            </a:r>
            <a:r>
              <a:rPr lang="en-US" sz="2000" dirty="0" smtClean="0"/>
              <a:t> SOX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err="1" smtClean="0"/>
              <a:t>sarà</a:t>
            </a:r>
            <a:r>
              <a:rPr lang="en-US" sz="2000" dirty="0" smtClean="0"/>
              <a:t> </a:t>
            </a:r>
            <a:r>
              <a:rPr lang="en-US" sz="2000" dirty="0" err="1" smtClean="0"/>
              <a:t>importante</a:t>
            </a:r>
            <a:r>
              <a:rPr lang="en-US" sz="2000" dirty="0" smtClean="0"/>
              <a:t> per </a:t>
            </a:r>
            <a:r>
              <a:rPr lang="en-US" sz="2000" dirty="0" err="1" smtClean="0"/>
              <a:t>l’osservazione</a:t>
            </a:r>
            <a:r>
              <a:rPr lang="en-US" sz="2000" dirty="0" smtClean="0"/>
              <a:t>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oscillazioni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neutrini</a:t>
            </a:r>
            <a:r>
              <a:rPr lang="en-US" sz="2000" dirty="0" smtClean="0"/>
              <a:t> a </a:t>
            </a:r>
            <a:r>
              <a:rPr lang="en-US" sz="2000" dirty="0" err="1" smtClean="0"/>
              <a:t>corta</a:t>
            </a:r>
            <a:r>
              <a:rPr lang="en-US" sz="2000" dirty="0" smtClean="0"/>
              <a:t> </a:t>
            </a:r>
            <a:r>
              <a:rPr lang="en-US" sz="2000" dirty="0" err="1" smtClean="0"/>
              <a:t>distanza</a:t>
            </a:r>
            <a:endParaRPr lang="en-US" sz="2000" dirty="0" smtClean="0"/>
          </a:p>
          <a:p>
            <a:pPr lvl="1"/>
            <a:r>
              <a:rPr lang="en-US" sz="2000" dirty="0" err="1" smtClean="0"/>
              <a:t>avverrà</a:t>
            </a:r>
            <a:r>
              <a:rPr lang="en-US" sz="2000" dirty="0" smtClean="0"/>
              <a:t> in due </a:t>
            </a:r>
            <a:r>
              <a:rPr lang="en-US" sz="2000" dirty="0" err="1" smtClean="0"/>
              <a:t>fasi</a:t>
            </a:r>
            <a:r>
              <a:rPr lang="en-US" sz="2000" dirty="0" smtClean="0"/>
              <a:t> con </a:t>
            </a:r>
            <a:r>
              <a:rPr lang="en-US" sz="2000" dirty="0" err="1" smtClean="0"/>
              <a:t>sorgente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neutrini</a:t>
            </a:r>
            <a:r>
              <a:rPr lang="en-US" sz="2000" dirty="0" smtClean="0"/>
              <a:t> e </a:t>
            </a:r>
            <a:r>
              <a:rPr lang="en-US" sz="2000" dirty="0" err="1" smtClean="0"/>
              <a:t>antineutrini</a:t>
            </a: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già</a:t>
            </a:r>
            <a:r>
              <a:rPr lang="en-US" sz="2000" dirty="0" smtClean="0"/>
              <a:t> </a:t>
            </a:r>
            <a:r>
              <a:rPr lang="en-US" sz="2000" dirty="0" err="1" smtClean="0"/>
              <a:t>avviate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le procedure per la </a:t>
            </a:r>
            <a:r>
              <a:rPr lang="en-US" sz="2000" dirty="0" err="1" smtClean="0"/>
              <a:t>produzione</a:t>
            </a:r>
            <a:r>
              <a:rPr lang="en-US" sz="2000" dirty="0" smtClean="0"/>
              <a:t> </a:t>
            </a:r>
            <a:r>
              <a:rPr lang="en-US" sz="2000" dirty="0" err="1" smtClean="0"/>
              <a:t>delle</a:t>
            </a:r>
            <a:r>
              <a:rPr lang="en-US" sz="2000" dirty="0" smtClean="0"/>
              <a:t> due </a:t>
            </a:r>
            <a:r>
              <a:rPr lang="en-US" sz="2000" dirty="0" err="1" smtClean="0"/>
              <a:t>sorgenti</a:t>
            </a:r>
            <a:r>
              <a:rPr lang="en-US" sz="2000" dirty="0" smtClean="0"/>
              <a:t> (in Russia e in America) </a:t>
            </a:r>
          </a:p>
          <a:p>
            <a:pPr lvl="1"/>
            <a:r>
              <a:rPr lang="en-US" sz="2000" dirty="0" smtClean="0"/>
              <a:t>le procedure per </a:t>
            </a:r>
            <a:r>
              <a:rPr lang="en-US" sz="2000" dirty="0" err="1" smtClean="0"/>
              <a:t>ottenere</a:t>
            </a:r>
            <a:r>
              <a:rPr lang="en-US" sz="2000" dirty="0" smtClean="0"/>
              <a:t> le </a:t>
            </a:r>
            <a:r>
              <a:rPr lang="en-US" sz="2000" dirty="0" err="1" smtClean="0"/>
              <a:t>autorizzazioni</a:t>
            </a:r>
            <a:r>
              <a:rPr lang="en-US" sz="2000" dirty="0" smtClean="0"/>
              <a:t> per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trasporto</a:t>
            </a:r>
            <a:r>
              <a:rPr lang="en-US" sz="2000" dirty="0" smtClean="0"/>
              <a:t> </a:t>
            </a:r>
            <a:r>
              <a:rPr lang="en-US" sz="2000" dirty="0" err="1" smtClean="0"/>
              <a:t>fino</a:t>
            </a:r>
            <a:r>
              <a:rPr lang="en-US" sz="2000" dirty="0" smtClean="0"/>
              <a:t> </a:t>
            </a:r>
            <a:r>
              <a:rPr lang="en-US" sz="2000" dirty="0" err="1" smtClean="0"/>
              <a:t>ai</a:t>
            </a:r>
            <a:r>
              <a:rPr lang="en-US" sz="2000" dirty="0" smtClean="0"/>
              <a:t> LNGS  </a:t>
            </a:r>
          </a:p>
          <a:p>
            <a:pPr lvl="1"/>
            <a:r>
              <a:rPr lang="en-US" sz="2000" dirty="0" smtClean="0"/>
              <a:t>la </a:t>
            </a:r>
            <a:r>
              <a:rPr lang="en-US" sz="2000" dirty="0" err="1" smtClean="0"/>
              <a:t>costruzione</a:t>
            </a:r>
            <a:r>
              <a:rPr lang="en-US" sz="2000" dirty="0" smtClean="0"/>
              <a:t> del </a:t>
            </a:r>
            <a:r>
              <a:rPr lang="en-US" sz="2000" dirty="0" err="1" smtClean="0"/>
              <a:t>calorimetro</a:t>
            </a:r>
            <a:r>
              <a:rPr lang="en-US" sz="2000" dirty="0" smtClean="0"/>
              <a:t> e la </a:t>
            </a:r>
            <a:r>
              <a:rPr lang="en-US" sz="2000" dirty="0" err="1" smtClean="0"/>
              <a:t>sua</a:t>
            </a:r>
            <a:r>
              <a:rPr lang="en-US" sz="2000" dirty="0" smtClean="0"/>
              <a:t> </a:t>
            </a:r>
            <a:r>
              <a:rPr lang="en-US" sz="2000" dirty="0" err="1" smtClean="0"/>
              <a:t>calibrazione</a:t>
            </a: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6666"/>
          <a:stretch>
            <a:fillRect/>
          </a:stretch>
        </p:blipFill>
        <p:spPr bwMode="auto">
          <a:xfrm>
            <a:off x="0" y="6477000"/>
            <a:ext cx="9144000" cy="39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524000" y="64886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IFAE 2014                       L. Di </a:t>
            </a:r>
            <a:r>
              <a:rPr lang="en-US" b="1" dirty="0" err="1" smtClean="0">
                <a:solidFill>
                  <a:schemeClr val="bg1"/>
                </a:solidFill>
              </a:rPr>
              <a:t>Noto</a:t>
            </a:r>
            <a:r>
              <a:rPr lang="en-US" b="1" dirty="0" smtClean="0">
                <a:solidFill>
                  <a:schemeClr val="bg1"/>
                </a:solidFill>
              </a:rPr>
              <a:t>            INFN </a:t>
            </a:r>
            <a:r>
              <a:rPr lang="en-US" b="1" dirty="0" err="1" smtClean="0">
                <a:solidFill>
                  <a:schemeClr val="bg1"/>
                </a:solidFill>
              </a:rPr>
              <a:t>Genova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200" y="5334000"/>
            <a:ext cx="8458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Verso </a:t>
            </a:r>
            <a:r>
              <a:rPr lang="en-US" sz="2400" dirty="0" err="1" smtClean="0"/>
              <a:t>l’estate</a:t>
            </a:r>
            <a:r>
              <a:rPr lang="en-US" sz="2400" dirty="0" smtClean="0"/>
              <a:t> 2015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previste</a:t>
            </a:r>
            <a:r>
              <a:rPr lang="en-US" sz="2400" dirty="0" smtClean="0"/>
              <a:t> le prime </a:t>
            </a:r>
            <a:r>
              <a:rPr lang="en-US" sz="2400" dirty="0" err="1" smtClean="0"/>
              <a:t>misure</a:t>
            </a:r>
            <a:r>
              <a:rPr lang="en-US" sz="2400" dirty="0" smtClean="0"/>
              <a:t> con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due </a:t>
            </a:r>
            <a:r>
              <a:rPr lang="en-US" sz="2400" dirty="0" err="1" smtClean="0"/>
              <a:t>sorgenti</a:t>
            </a:r>
            <a:r>
              <a:rPr lang="en-US" sz="2400" dirty="0" smtClean="0"/>
              <a:t>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nfn.it/csn2/images/02borexino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473" y="1447800"/>
            <a:ext cx="5616127" cy="4191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086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Grazie per </a:t>
            </a:r>
            <a:r>
              <a:rPr lang="en-US" sz="4800" b="1" dirty="0" err="1" smtClean="0"/>
              <a:t>l’attenzione</a:t>
            </a:r>
            <a:r>
              <a:rPr lang="en-US" sz="4800" b="1" dirty="0" smtClean="0"/>
              <a:t>!</a:t>
            </a:r>
            <a:endParaRPr lang="en-US" sz="4800" b="1" dirty="0"/>
          </a:p>
        </p:txBody>
      </p:sp>
      <p:pic>
        <p:nvPicPr>
          <p:cNvPr id="12" name="Immagine 11" descr="logo_IFAE_2014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304800"/>
            <a:ext cx="1905000" cy="18221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CasellaDiTesto 4"/>
          <p:cNvSpPr txBox="1"/>
          <p:nvPr/>
        </p:nvSpPr>
        <p:spPr>
          <a:xfrm>
            <a:off x="304800" y="58746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“</a:t>
            </a:r>
            <a:r>
              <a:rPr lang="en-US" sz="1600" b="1" dirty="0" err="1" smtClean="0"/>
              <a:t>Ci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soltanto</a:t>
            </a:r>
            <a:r>
              <a:rPr lang="en-US" sz="1600" b="1" dirty="0" smtClean="0"/>
              <a:t> due </a:t>
            </a:r>
            <a:r>
              <a:rPr lang="en-US" sz="1600" b="1" dirty="0" err="1" smtClean="0"/>
              <a:t>possibili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conclusioni</a:t>
            </a:r>
            <a:r>
              <a:rPr lang="en-US" sz="1600" b="1" dirty="0" smtClean="0"/>
              <a:t>: </a:t>
            </a:r>
          </a:p>
          <a:p>
            <a:r>
              <a:rPr lang="en-US" sz="1600" b="1" dirty="0" smtClean="0"/>
              <a:t>	</a:t>
            </a:r>
            <a:r>
              <a:rPr lang="en-US" sz="1600" b="1" dirty="0" smtClean="0"/>
              <a:t>se </a:t>
            </a:r>
            <a:r>
              <a:rPr lang="en-US" sz="1600" b="1" dirty="0" err="1" smtClean="0"/>
              <a:t>il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risultato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conferma</a:t>
            </a:r>
            <a:r>
              <a:rPr lang="en-US" sz="1600" b="1" dirty="0" smtClean="0"/>
              <a:t> le </a:t>
            </a:r>
            <a:r>
              <a:rPr lang="en-US" sz="1600" b="1" dirty="0" err="1" smtClean="0"/>
              <a:t>ipotesi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allora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fatto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misura</a:t>
            </a:r>
            <a:r>
              <a:rPr lang="en-US" sz="1600" b="1" dirty="0" smtClean="0"/>
              <a:t>,</a:t>
            </a:r>
          </a:p>
          <a:p>
            <a:r>
              <a:rPr lang="en-US" sz="1600" b="1" dirty="0" smtClean="0"/>
              <a:t>	</a:t>
            </a:r>
            <a:r>
              <a:rPr lang="en-US" sz="1600" b="1" dirty="0" smtClean="0"/>
              <a:t>se </a:t>
            </a:r>
            <a:r>
              <a:rPr lang="en-US" sz="1600" b="1" dirty="0" err="1" smtClean="0"/>
              <a:t>il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risultato</a:t>
            </a:r>
            <a:r>
              <a:rPr lang="en-US" sz="1600" b="1" dirty="0" smtClean="0"/>
              <a:t> è </a:t>
            </a:r>
            <a:r>
              <a:rPr lang="en-US" sz="1600" b="1" dirty="0" err="1" smtClean="0"/>
              <a:t>contrario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alle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ipotesi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allora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fatto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scoperta</a:t>
            </a:r>
            <a:r>
              <a:rPr lang="en-US" sz="1600" b="1" dirty="0" smtClean="0"/>
              <a:t>…” [</a:t>
            </a:r>
            <a:r>
              <a:rPr lang="en-US" sz="1600" b="1" dirty="0" err="1" smtClean="0"/>
              <a:t>E.Fermi</a:t>
            </a:r>
            <a:r>
              <a:rPr lang="en-US" sz="1600" b="1" dirty="0" smtClean="0"/>
              <a:t>]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Neutrino sterile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145280"/>
            <a:ext cx="8229600" cy="4389120"/>
          </a:xfrm>
        </p:spPr>
        <p:txBody>
          <a:bodyPr/>
          <a:lstStyle/>
          <a:p>
            <a:r>
              <a:rPr lang="en-US" dirty="0" smtClean="0"/>
              <a:t>Non </a:t>
            </a:r>
            <a:r>
              <a:rPr lang="en-US" dirty="0" err="1" smtClean="0"/>
              <a:t>interagisce</a:t>
            </a:r>
            <a:r>
              <a:rPr lang="en-US" dirty="0" smtClean="0"/>
              <a:t> </a:t>
            </a:r>
            <a:r>
              <a:rPr lang="en-US" dirty="0" err="1" smtClean="0"/>
              <a:t>debole</a:t>
            </a:r>
            <a:endParaRPr lang="en-US" dirty="0" smtClean="0"/>
          </a:p>
          <a:p>
            <a:r>
              <a:rPr lang="en-US" dirty="0" err="1" smtClean="0"/>
              <a:t>Potrebbe</a:t>
            </a:r>
            <a:r>
              <a:rPr lang="en-US" dirty="0" smtClean="0"/>
              <a:t> </a:t>
            </a:r>
            <a:r>
              <a:rPr lang="en-US" dirty="0" err="1" smtClean="0"/>
              <a:t>partecipare</a:t>
            </a:r>
            <a:r>
              <a:rPr lang="en-US" dirty="0" smtClean="0"/>
              <a:t> al mixing con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neutrini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autostati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flavour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sovrapposizione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autostati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							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massa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magine 3" descr="neutr.jpg"/>
          <p:cNvPicPr>
            <a:picLocks noChangeAspect="1"/>
          </p:cNvPicPr>
          <p:nvPr/>
        </p:nvPicPr>
        <p:blipFill>
          <a:blip r:embed="rId2" cstate="print"/>
          <a:srcRect t="6044" r="4651"/>
          <a:stretch>
            <a:fillRect/>
          </a:stretch>
        </p:blipFill>
        <p:spPr>
          <a:xfrm>
            <a:off x="990600" y="1752600"/>
            <a:ext cx="3124200" cy="2369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75106" y="1290935"/>
            <a:ext cx="2779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Modello</a:t>
            </a:r>
            <a:r>
              <a:rPr lang="en-US" sz="2400" b="1" dirty="0" smtClean="0"/>
              <a:t> Standard</a:t>
            </a:r>
            <a:endParaRPr lang="en-US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67048" y="1447800"/>
            <a:ext cx="1196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Ipotesi</a:t>
            </a:r>
            <a:endParaRPr lang="en-US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715000" y="2057400"/>
            <a:ext cx="910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ym typeface="Mathematica1"/>
              </a:rPr>
              <a:t></a:t>
            </a:r>
            <a:r>
              <a:rPr lang="en-US" sz="5400" baseline="-25000" dirty="0" smtClean="0">
                <a:sym typeface="Mathematica1"/>
              </a:rPr>
              <a:t>R </a:t>
            </a:r>
            <a:endParaRPr lang="en-US" sz="5400" baseline="-25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781800" y="2294930"/>
            <a:ext cx="630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??</a:t>
            </a:r>
            <a:endParaRPr lang="en-US" sz="4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638800" y="3200400"/>
            <a:ext cx="2137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Singoletto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Chiralità</a:t>
            </a:r>
            <a:r>
              <a:rPr lang="en-US" sz="2400" dirty="0" smtClean="0"/>
              <a:t>: right</a:t>
            </a:r>
            <a:endParaRPr lang="en-US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5848350"/>
            <a:ext cx="3000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ttore 2 14"/>
          <p:cNvCxnSpPr/>
          <p:nvPr/>
        </p:nvCxnSpPr>
        <p:spPr>
          <a:xfrm flipH="1">
            <a:off x="3048000" y="55626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5791200" y="55626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Osservazione</a:t>
            </a:r>
            <a:r>
              <a:rPr lang="en-US" b="1" dirty="0" smtClean="0"/>
              <a:t> </a:t>
            </a:r>
            <a:r>
              <a:rPr lang="en-US" b="1" dirty="0" err="1" smtClean="0"/>
              <a:t>delle</a:t>
            </a:r>
            <a:r>
              <a:rPr lang="en-US" b="1" dirty="0" smtClean="0"/>
              <a:t> </a:t>
            </a:r>
            <a:r>
              <a:rPr lang="en-US" b="1" dirty="0" err="1" smtClean="0"/>
              <a:t>onde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71600"/>
            <a:ext cx="2590800" cy="161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69187" y="1447800"/>
            <a:ext cx="954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Volume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31337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57200" y="2895600"/>
            <a:ext cx="503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Flusso</a:t>
            </a:r>
            <a:r>
              <a:rPr lang="en-US" dirty="0" smtClean="0"/>
              <a:t> in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distanza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sorgente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05200"/>
            <a:ext cx="3962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772150"/>
            <a:ext cx="60864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457200" y="4648200"/>
            <a:ext cx="541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eventi</a:t>
            </a:r>
            <a:r>
              <a:rPr lang="en-US" dirty="0" smtClean="0"/>
              <a:t> </a:t>
            </a:r>
            <a:r>
              <a:rPr lang="en-US" dirty="0" err="1" smtClean="0"/>
              <a:t>raccolti</a:t>
            </a:r>
            <a:r>
              <a:rPr lang="en-US" dirty="0" smtClean="0"/>
              <a:t> in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distanza</a:t>
            </a:r>
            <a:r>
              <a:rPr lang="en-US" dirty="0" smtClean="0"/>
              <a:t> con neutrino con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copresa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T1 e T2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971800"/>
            <a:ext cx="321524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2149" t="69306" r="59813" b="20009"/>
          <a:stretch>
            <a:fillRect/>
          </a:stretch>
        </p:blipFill>
        <p:spPr bwMode="auto">
          <a:xfrm>
            <a:off x="4572000" y="23622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uppo 15"/>
          <p:cNvGrpSpPr/>
          <p:nvPr/>
        </p:nvGrpSpPr>
        <p:grpSpPr>
          <a:xfrm>
            <a:off x="4495800" y="3733800"/>
            <a:ext cx="4495800" cy="2971800"/>
            <a:chOff x="4648200" y="914400"/>
            <a:chExt cx="4038600" cy="3048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0467" t="-513" b="37199"/>
            <a:stretch>
              <a:fillRect/>
            </a:stretch>
          </p:blipFill>
          <p:spPr bwMode="auto">
            <a:xfrm>
              <a:off x="4648200" y="914400"/>
              <a:ext cx="40386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Connettore 1 8"/>
            <p:cNvCxnSpPr/>
            <p:nvPr/>
          </p:nvCxnSpPr>
          <p:spPr>
            <a:xfrm flipV="1">
              <a:off x="6248400" y="1371600"/>
              <a:ext cx="0" cy="1905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/>
            <p:cNvSpPr txBox="1"/>
            <p:nvPr/>
          </p:nvSpPr>
          <p:spPr>
            <a:xfrm>
              <a:off x="5486400" y="1524000"/>
              <a:ext cx="1066800" cy="5386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Reattori</a:t>
              </a:r>
              <a:r>
                <a:rPr lang="en-US" sz="1100" dirty="0" smtClean="0"/>
                <a:t> (</a:t>
              </a:r>
              <a:r>
                <a:rPr lang="en-US" sz="1100" dirty="0" err="1" smtClean="0"/>
                <a:t>antineutrini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13" name="Connettore 1 12"/>
            <p:cNvCxnSpPr/>
            <p:nvPr/>
          </p:nvCxnSpPr>
          <p:spPr>
            <a:xfrm flipV="1">
              <a:off x="6858000" y="1371600"/>
              <a:ext cx="0" cy="190500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/>
            <p:cNvSpPr txBox="1"/>
            <p:nvPr/>
          </p:nvSpPr>
          <p:spPr>
            <a:xfrm>
              <a:off x="7010400" y="1524000"/>
              <a:ext cx="1066800" cy="430887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Borexino</a:t>
              </a:r>
              <a:r>
                <a:rPr lang="en-US" sz="1100" dirty="0" smtClean="0"/>
                <a:t> (</a:t>
              </a:r>
              <a:r>
                <a:rPr lang="en-US" sz="1100" dirty="0" err="1" smtClean="0"/>
                <a:t>solari</a:t>
              </a:r>
              <a:r>
                <a:rPr lang="en-US" sz="1100" dirty="0" smtClean="0"/>
                <a:t>)</a:t>
              </a:r>
              <a:endParaRPr lang="en-US" dirty="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-934" t="2652" r="50467" b="37199"/>
          <a:stretch>
            <a:fillRect/>
          </a:stretch>
        </p:blipFill>
        <p:spPr bwMode="auto">
          <a:xfrm>
            <a:off x="457200" y="1600200"/>
            <a:ext cx="36816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17"/>
          <p:cNvSpPr/>
          <p:nvPr/>
        </p:nvSpPr>
        <p:spPr>
          <a:xfrm>
            <a:off x="609600" y="82927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DETERMINAZIONE ANGOLO WEINBERG </a:t>
            </a:r>
            <a:r>
              <a:rPr lang="en-US" b="1" dirty="0" smtClean="0">
                <a:latin typeface="GreekC_IV50"/>
                <a:cs typeface="GreekC_IV50"/>
              </a:rPr>
              <a:t>q</a:t>
            </a:r>
            <a:r>
              <a:rPr lang="en-US" b="1" dirty="0" smtClean="0"/>
              <a:t> </a:t>
            </a:r>
            <a:r>
              <a:rPr lang="en-US" b="1" baseline="-25000" dirty="0" smtClean="0"/>
              <a:t>W</a:t>
            </a:r>
            <a:r>
              <a:rPr lang="en-US" b="1" dirty="0" smtClean="0"/>
              <a:t>  A ENERGIE ~MEV</a:t>
            </a:r>
          </a:p>
          <a:p>
            <a:r>
              <a:rPr lang="en-US" b="1" dirty="0" smtClean="0"/>
              <a:t>	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sezione</a:t>
            </a:r>
            <a:r>
              <a:rPr lang="en-US" dirty="0" smtClean="0"/>
              <a:t> </a:t>
            </a:r>
            <a:r>
              <a:rPr lang="en-US" dirty="0" err="1" smtClean="0"/>
              <a:t>d’urto</a:t>
            </a:r>
            <a:r>
              <a:rPr lang="en-US" dirty="0" smtClean="0"/>
              <a:t> </a:t>
            </a:r>
            <a:r>
              <a:rPr lang="en-US" dirty="0" smtClean="0">
                <a:latin typeface="GreekC_IV50"/>
                <a:cs typeface="GreekC_IV50"/>
              </a:rPr>
              <a:t>n</a:t>
            </a:r>
            <a:r>
              <a:rPr lang="en-US" dirty="0" smtClean="0"/>
              <a:t> + e-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e- + </a:t>
            </a:r>
            <a:r>
              <a:rPr lang="en-US" dirty="0" smtClean="0">
                <a:latin typeface="GreekC_IV50"/>
                <a:cs typeface="GreekC_IV50"/>
              </a:rPr>
              <a:t>n</a:t>
            </a:r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19" name="Rettangolo 18"/>
          <p:cNvSpPr/>
          <p:nvPr/>
        </p:nvSpPr>
        <p:spPr>
          <a:xfrm>
            <a:off x="381000" y="472440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DETERMINAZIONE DEL MOMENTO MAGNETICO DEL NEUTRINO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Contenuti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 </a:t>
            </a:r>
            <a:r>
              <a:rPr lang="en-US" sz="2800" dirty="0" err="1" smtClean="0"/>
              <a:t>motivazioni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L’esperimento</a:t>
            </a:r>
            <a:endParaRPr lang="en-US" sz="2800" dirty="0" smtClean="0"/>
          </a:p>
          <a:p>
            <a:r>
              <a:rPr lang="en-US" sz="2800" dirty="0" err="1" smtClean="0"/>
              <a:t>L’apparato</a:t>
            </a:r>
            <a:endParaRPr lang="en-US" sz="2800" dirty="0" smtClean="0"/>
          </a:p>
          <a:p>
            <a:pPr lvl="1"/>
            <a:r>
              <a:rPr lang="en-US" sz="2800" dirty="0" smtClean="0"/>
              <a:t>Le </a:t>
            </a:r>
            <a:r>
              <a:rPr lang="en-US" sz="2800" dirty="0" err="1" smtClean="0"/>
              <a:t>sorgenti</a:t>
            </a:r>
            <a:endParaRPr lang="en-US" sz="2800" dirty="0" smtClean="0"/>
          </a:p>
          <a:p>
            <a:pPr lvl="1"/>
            <a:r>
              <a:rPr lang="en-US" sz="2800" dirty="0" smtClean="0"/>
              <a:t>Il detector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Borexino</a:t>
            </a:r>
            <a:endParaRPr lang="en-US" sz="2800" dirty="0" smtClean="0"/>
          </a:p>
          <a:p>
            <a:pPr lvl="1"/>
            <a:r>
              <a:rPr lang="en-US" sz="2800" dirty="0" smtClean="0"/>
              <a:t>Il </a:t>
            </a:r>
            <a:r>
              <a:rPr lang="en-US" sz="2800" dirty="0" err="1" smtClean="0"/>
              <a:t>calorimetro</a:t>
            </a:r>
            <a:endParaRPr lang="en-US" sz="2800" dirty="0" smtClean="0"/>
          </a:p>
          <a:p>
            <a:r>
              <a:rPr lang="en-US" sz="2800" dirty="0" smtClean="0"/>
              <a:t>I </a:t>
            </a:r>
            <a:r>
              <a:rPr lang="en-US" sz="2800" dirty="0" err="1" smtClean="0"/>
              <a:t>possibili</a:t>
            </a:r>
            <a:r>
              <a:rPr lang="en-US" sz="2800" dirty="0" smtClean="0"/>
              <a:t> </a:t>
            </a:r>
            <a:r>
              <a:rPr lang="en-US" sz="2800" dirty="0" err="1" smtClean="0"/>
              <a:t>risultati</a:t>
            </a:r>
            <a:endParaRPr lang="en-US" sz="2800" dirty="0" smtClean="0"/>
          </a:p>
          <a:p>
            <a:r>
              <a:rPr lang="en-US" sz="2800" dirty="0" err="1" smtClean="0"/>
              <a:t>Conclusioni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6666"/>
          <a:stretch>
            <a:fillRect/>
          </a:stretch>
        </p:blipFill>
        <p:spPr bwMode="auto">
          <a:xfrm>
            <a:off x="0" y="6477000"/>
            <a:ext cx="9144000" cy="39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524000" y="64886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IFAE 2014                       L. Di </a:t>
            </a:r>
            <a:r>
              <a:rPr lang="en-US" b="1" dirty="0" err="1" smtClean="0">
                <a:solidFill>
                  <a:schemeClr val="bg1"/>
                </a:solidFill>
              </a:rPr>
              <a:t>Noto</a:t>
            </a:r>
            <a:r>
              <a:rPr lang="en-US" b="1" dirty="0" smtClean="0">
                <a:solidFill>
                  <a:schemeClr val="bg1"/>
                </a:solidFill>
              </a:rPr>
              <a:t>            INFN </a:t>
            </a:r>
            <a:r>
              <a:rPr lang="en-US" b="1" dirty="0" err="1" smtClean="0">
                <a:solidFill>
                  <a:schemeClr val="bg1"/>
                </a:solidFill>
              </a:rPr>
              <a:t>Genova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500" t="6666"/>
          <a:stretch>
            <a:fillRect/>
          </a:stretch>
        </p:blipFill>
        <p:spPr bwMode="auto">
          <a:xfrm>
            <a:off x="0" y="6477000"/>
            <a:ext cx="9144000" cy="39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524000" y="64886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IFAE 2014                       L. Di </a:t>
            </a:r>
            <a:r>
              <a:rPr lang="en-US" b="1" dirty="0" err="1" smtClean="0">
                <a:solidFill>
                  <a:schemeClr val="bg1"/>
                </a:solidFill>
              </a:rPr>
              <a:t>Noto</a:t>
            </a:r>
            <a:r>
              <a:rPr lang="en-US" b="1" dirty="0" smtClean="0">
                <a:solidFill>
                  <a:schemeClr val="bg1"/>
                </a:solidFill>
              </a:rPr>
              <a:t>            INFN </a:t>
            </a:r>
            <a:r>
              <a:rPr lang="en-US" b="1" dirty="0" err="1" smtClean="0">
                <a:solidFill>
                  <a:schemeClr val="bg1"/>
                </a:solidFill>
              </a:rPr>
              <a:t>Genova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457200" y="1447800"/>
            <a:ext cx="81534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Fatti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sperimentali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spiegati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disaccordo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Modello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Standard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LSND,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MiniBoone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GalleX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SAGE,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dirty="0" smtClean="0"/>
              <a:t>R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eattori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609600" y="3429000"/>
            <a:ext cx="4495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Segnaposto contenuto 2"/>
          <p:cNvSpPr txBox="1">
            <a:spLocks/>
          </p:cNvSpPr>
          <p:nvPr/>
        </p:nvSpPr>
        <p:spPr>
          <a:xfrm>
            <a:off x="457200" y="4267200"/>
            <a:ext cx="8153400" cy="2209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it-IT" sz="2200" dirty="0" smtClean="0"/>
              <a:t>Ricerca di neutrini sterili o di altri effetti a piccola distanza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200" dirty="0" smtClean="0"/>
              <a:t>Studio </a:t>
            </a:r>
            <a:r>
              <a:rPr lang="en-US" sz="2200" dirty="0" err="1" smtClean="0"/>
              <a:t>della</a:t>
            </a:r>
            <a:r>
              <a:rPr lang="en-US" sz="2200" dirty="0" smtClean="0"/>
              <a:t> P</a:t>
            </a:r>
            <a:r>
              <a:rPr lang="en-US" sz="2200" baseline="-25000" dirty="0" smtClean="0"/>
              <a:t>ee</a:t>
            </a:r>
            <a:r>
              <a:rPr lang="en-US" sz="2200" dirty="0" smtClean="0"/>
              <a:t>=P (</a:t>
            </a:r>
            <a:r>
              <a:rPr lang="en-US" sz="2200" dirty="0" smtClean="0">
                <a:latin typeface="GreekC_IV50"/>
                <a:cs typeface="GreekC_IV50"/>
              </a:rPr>
              <a:t>n</a:t>
            </a:r>
            <a:r>
              <a:rPr lang="en-US" sz="2200" baseline="-25000" dirty="0" smtClean="0"/>
              <a:t>e</a:t>
            </a:r>
            <a:r>
              <a:rPr lang="en-US" sz="2200" dirty="0" smtClean="0">
                <a:latin typeface="GreekC_IV50"/>
                <a:cs typeface="GreekC_IV50"/>
                <a:sym typeface="Wingdings" pitchFamily="2" charset="2"/>
              </a:rPr>
              <a:t>-</a:t>
            </a:r>
            <a:r>
              <a:rPr lang="en-US" sz="2200" dirty="0" smtClean="0">
                <a:latin typeface="GreekC_IV50"/>
                <a:cs typeface="GreekC_IV50"/>
              </a:rPr>
              <a:t>n</a:t>
            </a:r>
            <a:r>
              <a:rPr lang="en-US" sz="2200" baseline="-25000" dirty="0" smtClean="0"/>
              <a:t>e</a:t>
            </a:r>
            <a:r>
              <a:rPr lang="en-US" sz="2200" dirty="0" smtClean="0">
                <a:latin typeface="GreekC_IV50"/>
                <a:cs typeface="GreekC_IV50"/>
              </a:rPr>
              <a:t>)</a:t>
            </a:r>
            <a:endParaRPr lang="en-US" sz="2200" baseline="-25000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it-IT" sz="2200" dirty="0" smtClean="0"/>
              <a:t>Altre misure: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it-IT" dirty="0" smtClean="0"/>
              <a:t>misura di ϑ</a:t>
            </a:r>
            <a:r>
              <a:rPr lang="it-IT" baseline="-25000" dirty="0" smtClean="0"/>
              <a:t>W</a:t>
            </a:r>
            <a:r>
              <a:rPr lang="it-IT" dirty="0" smtClean="0"/>
              <a:t> a bassa energia (~ 1 </a:t>
            </a:r>
            <a:r>
              <a:rPr lang="it-IT" dirty="0" err="1" smtClean="0"/>
              <a:t>MeV</a:t>
            </a:r>
            <a:r>
              <a:rPr lang="it-IT" dirty="0" smtClean="0"/>
              <a:t>)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it-IT" dirty="0" smtClean="0"/>
              <a:t>misura del momento magnetico del neutrino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Motivazioni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5334000" y="2590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 e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obiettivi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9800" y="3733800"/>
            <a:ext cx="780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SOX</a:t>
            </a:r>
            <a:r>
              <a:rPr lang="it-IT" sz="2400" dirty="0" smtClean="0"/>
              <a:t>:  Short </a:t>
            </a:r>
            <a:r>
              <a:rPr lang="it-IT" sz="2400" dirty="0" err="1" smtClean="0"/>
              <a:t>distance</a:t>
            </a:r>
            <a:r>
              <a:rPr lang="it-IT" sz="2400" dirty="0" smtClean="0"/>
              <a:t> neutrino </a:t>
            </a:r>
            <a:r>
              <a:rPr lang="it-IT" sz="2400" dirty="0" err="1" smtClean="0"/>
              <a:t>Oscillations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</a:t>
            </a:r>
            <a:r>
              <a:rPr lang="it-IT" sz="2400" dirty="0" err="1" smtClean="0"/>
              <a:t>BoreXino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371600"/>
            <a:ext cx="4495800" cy="4876800"/>
          </a:xfrm>
        </p:spPr>
        <p:txBody>
          <a:bodyPr>
            <a:noAutofit/>
          </a:bodyPr>
          <a:lstStyle/>
          <a:p>
            <a:r>
              <a:rPr lang="en-US" sz="2200" b="1" dirty="0" err="1" smtClean="0"/>
              <a:t>Sorgenti</a:t>
            </a:r>
            <a:r>
              <a:rPr lang="en-US" sz="2200" b="1" dirty="0" smtClean="0"/>
              <a:t>:</a:t>
            </a:r>
          </a:p>
          <a:p>
            <a:pPr>
              <a:buNone/>
            </a:pPr>
            <a:r>
              <a:rPr lang="en-US" sz="2200" dirty="0" smtClean="0"/>
              <a:t> 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neutrini</a:t>
            </a:r>
            <a:r>
              <a:rPr lang="en-US" sz="2200" dirty="0" smtClean="0"/>
              <a:t> </a:t>
            </a:r>
            <a:r>
              <a:rPr lang="fr-FR" sz="2200" baseline="30000" dirty="0" smtClean="0"/>
              <a:t>51</a:t>
            </a:r>
            <a:r>
              <a:rPr lang="fr-FR" sz="2200" dirty="0" smtClean="0"/>
              <a:t>Cr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dirty="0" smtClean="0">
                <a:sym typeface="Wingdings" pitchFamily="2" charset="2"/>
              </a:rPr>
              <a:t>   </a:t>
            </a:r>
            <a:r>
              <a:rPr lang="en-US" sz="2200" dirty="0" err="1" smtClean="0">
                <a:sym typeface="Wingdings" pitchFamily="2" charset="2"/>
              </a:rPr>
              <a:t>di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a</a:t>
            </a:r>
            <a:r>
              <a:rPr lang="en-US" sz="2200" dirty="0" err="1" smtClean="0"/>
              <a:t>ntineutrini</a:t>
            </a:r>
            <a:r>
              <a:rPr lang="en-US" sz="2200" dirty="0" smtClean="0"/>
              <a:t> </a:t>
            </a:r>
            <a:r>
              <a:rPr lang="fr-FR" sz="2200" baseline="30000" dirty="0" smtClean="0"/>
              <a:t>144</a:t>
            </a:r>
            <a:r>
              <a:rPr lang="fr-FR" sz="2200" dirty="0" smtClean="0"/>
              <a:t>Ce</a:t>
            </a:r>
            <a:r>
              <a:rPr lang="en-US" sz="2200" dirty="0" smtClean="0"/>
              <a:t> </a:t>
            </a:r>
          </a:p>
          <a:p>
            <a:endParaRPr lang="en-US" sz="2200" dirty="0" smtClean="0"/>
          </a:p>
          <a:p>
            <a:endParaRPr lang="en-US" sz="1600" dirty="0" smtClean="0"/>
          </a:p>
          <a:p>
            <a:r>
              <a:rPr lang="en-US" sz="2200" b="1" dirty="0" err="1" smtClean="0"/>
              <a:t>Rivelazione</a:t>
            </a:r>
            <a:r>
              <a:rPr lang="en-US" sz="2200" dirty="0" smtClean="0"/>
              <a:t> </a:t>
            </a:r>
            <a:r>
              <a:rPr lang="en-US" sz="2200" dirty="0" err="1" smtClean="0"/>
              <a:t>dei</a:t>
            </a:r>
            <a:r>
              <a:rPr lang="en-US" sz="2200" dirty="0" smtClean="0"/>
              <a:t> </a:t>
            </a:r>
            <a:r>
              <a:rPr lang="en-US" sz="2200" dirty="0" err="1" smtClean="0"/>
              <a:t>neutrini</a:t>
            </a:r>
            <a:r>
              <a:rPr lang="en-US" sz="2200" dirty="0" smtClean="0"/>
              <a:t>/</a:t>
            </a:r>
            <a:r>
              <a:rPr lang="en-US" sz="2200" dirty="0" err="1" smtClean="0"/>
              <a:t>antineutrini</a:t>
            </a:r>
            <a:r>
              <a:rPr lang="en-US" sz="2200" dirty="0" smtClean="0"/>
              <a:t>  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err="1" smtClean="0">
                <a:sym typeface="Wingdings" pitchFamily="2" charset="2"/>
              </a:rPr>
              <a:t>Borexino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smtClean="0"/>
              <a:t>detector</a:t>
            </a:r>
          </a:p>
          <a:p>
            <a:endParaRPr lang="en-US" sz="2200" dirty="0" smtClean="0"/>
          </a:p>
          <a:p>
            <a:endParaRPr lang="en-US" sz="1600" dirty="0" smtClean="0"/>
          </a:p>
          <a:p>
            <a:r>
              <a:rPr lang="en-US" sz="2200" b="1" dirty="0" err="1" smtClean="0"/>
              <a:t>Misura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dell’attività</a:t>
            </a:r>
            <a:r>
              <a:rPr lang="en-US" sz="2200" dirty="0" smtClean="0"/>
              <a:t> </a:t>
            </a:r>
            <a:r>
              <a:rPr lang="en-US" sz="2200" dirty="0" err="1" smtClean="0"/>
              <a:t>della</a:t>
            </a:r>
            <a:r>
              <a:rPr lang="en-US" sz="2200" dirty="0" smtClean="0"/>
              <a:t> </a:t>
            </a:r>
            <a:r>
              <a:rPr lang="en-US" sz="2200" dirty="0" err="1" smtClean="0"/>
              <a:t>sorgente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err="1" smtClean="0">
                <a:sym typeface="Wingdings" pitchFamily="2" charset="2"/>
              </a:rPr>
              <a:t>calorimetro</a:t>
            </a:r>
            <a:r>
              <a:rPr lang="en-US" sz="2200" dirty="0" smtClean="0">
                <a:sym typeface="Wingdings" pitchFamily="2" charset="2"/>
              </a:rPr>
              <a:t> </a:t>
            </a: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6666"/>
          <a:stretch>
            <a:fillRect/>
          </a:stretch>
        </p:blipFill>
        <p:spPr bwMode="auto">
          <a:xfrm>
            <a:off x="0" y="6477000"/>
            <a:ext cx="9144000" cy="39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524000" y="64886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IFAE 2014                       L. Di </a:t>
            </a:r>
            <a:r>
              <a:rPr lang="en-US" b="1" dirty="0" err="1" smtClean="0">
                <a:solidFill>
                  <a:schemeClr val="bg1"/>
                </a:solidFill>
              </a:rPr>
              <a:t>Noto</a:t>
            </a:r>
            <a:r>
              <a:rPr lang="en-US" b="1" dirty="0" smtClean="0">
                <a:solidFill>
                  <a:schemeClr val="bg1"/>
                </a:solidFill>
              </a:rPr>
              <a:t>            INFN </a:t>
            </a:r>
            <a:r>
              <a:rPr lang="en-US" b="1" dirty="0" err="1" smtClean="0">
                <a:solidFill>
                  <a:schemeClr val="bg1"/>
                </a:solidFill>
              </a:rPr>
              <a:t>Genova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4724399" y="1371600"/>
            <a:ext cx="4267201" cy="4876800"/>
            <a:chOff x="4664653" y="1085850"/>
            <a:chExt cx="4326947" cy="50101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64653" y="1085850"/>
              <a:ext cx="4326947" cy="501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Connettore 2 11"/>
            <p:cNvCxnSpPr/>
            <p:nvPr/>
          </p:nvCxnSpPr>
          <p:spPr>
            <a:xfrm>
              <a:off x="6705600" y="2895600"/>
              <a:ext cx="0" cy="1524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Ovale 14"/>
            <p:cNvSpPr/>
            <p:nvPr/>
          </p:nvSpPr>
          <p:spPr>
            <a:xfrm>
              <a:off x="6629400" y="4419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5234221" y="4739759"/>
              <a:ext cx="1284839" cy="3385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SORGENTE</a:t>
              </a:r>
              <a:endParaRPr lang="en-US" sz="1600" b="1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6691425" y="3124200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  <a:latin typeface="Cambria" pitchFamily="18" charset="0"/>
                  <a:cs typeface="Arial" pitchFamily="34" charset="0"/>
                </a:rPr>
                <a:t>8.5</a:t>
              </a:r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</a:rPr>
                <a:t> m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1" name="Titolo 1"/>
          <p:cNvSpPr txBox="1">
            <a:spLocks/>
          </p:cNvSpPr>
          <p:nvPr/>
        </p:nvSpPr>
        <p:spPr>
          <a:xfrm>
            <a:off x="914400" y="762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L’esperimento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3" name="Gruppo 32"/>
          <p:cNvGrpSpPr/>
          <p:nvPr/>
        </p:nvGrpSpPr>
        <p:grpSpPr>
          <a:xfrm>
            <a:off x="304800" y="1371600"/>
            <a:ext cx="4191000" cy="3312242"/>
            <a:chOff x="6477000" y="533400"/>
            <a:chExt cx="4191000" cy="331224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3477" t="3620" r="8517" b="7692"/>
            <a:stretch>
              <a:fillRect/>
            </a:stretch>
          </p:blipFill>
          <p:spPr bwMode="auto">
            <a:xfrm>
              <a:off x="6477000" y="533400"/>
              <a:ext cx="4191000" cy="331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uppo 19"/>
            <p:cNvGrpSpPr/>
            <p:nvPr/>
          </p:nvGrpSpPr>
          <p:grpSpPr>
            <a:xfrm rot="164872">
              <a:off x="7589704" y="1342467"/>
              <a:ext cx="2010599" cy="1963266"/>
              <a:chOff x="3352800" y="5257800"/>
              <a:chExt cx="838200" cy="703489"/>
            </a:xfrm>
          </p:grpSpPr>
          <p:pic>
            <p:nvPicPr>
              <p:cNvPr id="18" name="Immagine 17" descr="assieme_calorimetro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</a:blip>
              <a:srcRect l="17178" t="10623" r="22699" b="18049"/>
              <a:stretch>
                <a:fillRect/>
              </a:stretch>
            </p:blipFill>
            <p:spPr>
              <a:xfrm rot="21435128">
                <a:off x="3352800" y="5257800"/>
                <a:ext cx="838200" cy="703489"/>
              </a:xfrm>
              <a:prstGeom prst="rect">
                <a:avLst/>
              </a:prstGeom>
            </p:spPr>
          </p:pic>
          <p:sp>
            <p:nvSpPr>
              <p:cNvPr id="19" name="Ovale 18"/>
              <p:cNvSpPr/>
              <p:nvPr/>
            </p:nvSpPr>
            <p:spPr>
              <a:xfrm>
                <a:off x="3681549" y="5443957"/>
                <a:ext cx="198120" cy="17157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6" name="Connettore 1 25"/>
          <p:cNvCxnSpPr/>
          <p:nvPr/>
        </p:nvCxnSpPr>
        <p:spPr>
          <a:xfrm>
            <a:off x="4495800" y="1600200"/>
            <a:ext cx="2209800" cy="2971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4572000" y="4648200"/>
            <a:ext cx="2057400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86225"/>
            <a:ext cx="39909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ttangolo 35"/>
          <p:cNvSpPr/>
          <p:nvPr/>
        </p:nvSpPr>
        <p:spPr>
          <a:xfrm>
            <a:off x="5867400" y="3657600"/>
            <a:ext cx="3200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baseline="30000" dirty="0" smtClean="0">
                <a:solidFill>
                  <a:schemeClr val="accent2">
                    <a:lumMod val="75000"/>
                  </a:schemeClr>
                </a:solidFill>
              </a:rPr>
              <a:t>51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Cr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fr-FR" b="1" baseline="30000" dirty="0" smtClean="0">
                <a:solidFill>
                  <a:schemeClr val="accent2">
                    <a:lumMod val="75000"/>
                  </a:schemeClr>
                </a:solidFill>
              </a:rPr>
              <a:t> 51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V +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sym typeface="Mathematica1"/>
              </a:rPr>
              <a:t> 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2000" b="1" dirty="0" smtClean="0"/>
          </a:p>
          <a:p>
            <a:r>
              <a:rPr lang="fr-FR" sz="2000" b="1" dirty="0" err="1" smtClean="0"/>
              <a:t>Attività</a:t>
            </a:r>
            <a:r>
              <a:rPr lang="fr-FR" sz="2000" b="1" dirty="0" smtClean="0"/>
              <a:t>: ~ </a:t>
            </a:r>
            <a:r>
              <a:rPr lang="fr-FR" sz="2000" dirty="0" smtClean="0">
                <a:latin typeface="+mj-lt"/>
              </a:rPr>
              <a:t>8</a:t>
            </a:r>
            <a:r>
              <a:rPr lang="fr-FR" sz="2000" dirty="0" smtClean="0"/>
              <a:t> </a:t>
            </a:r>
            <a:r>
              <a:rPr lang="fr-FR" sz="2000" dirty="0" err="1" smtClean="0"/>
              <a:t>MCu</a:t>
            </a:r>
            <a:endParaRPr lang="fr-FR" sz="2000" dirty="0" smtClean="0"/>
          </a:p>
          <a:p>
            <a:r>
              <a:rPr lang="fr-FR" sz="2000" b="1" dirty="0" err="1" smtClean="0"/>
              <a:t>Produzione</a:t>
            </a:r>
            <a:r>
              <a:rPr lang="fr-FR" sz="2000" dirty="0" smtClean="0"/>
              <a:t> :  </a:t>
            </a:r>
            <a:r>
              <a:rPr lang="fr-FR" sz="2000" dirty="0" err="1" smtClean="0"/>
              <a:t>irraggiamento</a:t>
            </a:r>
            <a:r>
              <a:rPr lang="fr-FR" sz="2000" dirty="0" smtClean="0"/>
              <a:t> da </a:t>
            </a:r>
            <a:r>
              <a:rPr lang="fr-FR" sz="2000" dirty="0" err="1" smtClean="0"/>
              <a:t>flusso</a:t>
            </a:r>
            <a:r>
              <a:rPr lang="fr-FR" sz="2000" dirty="0" smtClean="0"/>
              <a:t> di </a:t>
            </a:r>
            <a:r>
              <a:rPr lang="fr-FR" sz="2000" dirty="0" err="1" smtClean="0"/>
              <a:t>neutroni</a:t>
            </a:r>
            <a:endParaRPr lang="en-US" sz="2000" dirty="0" smtClean="0"/>
          </a:p>
          <a:p>
            <a:r>
              <a:rPr lang="fr-FR" sz="2000" b="1" dirty="0" smtClean="0"/>
              <a:t>Vita media</a:t>
            </a:r>
            <a:r>
              <a:rPr lang="fr-FR" sz="2000" dirty="0" smtClean="0"/>
              <a:t>: 40 </a:t>
            </a:r>
            <a:r>
              <a:rPr lang="fr-FR" sz="2000" dirty="0" err="1" smtClean="0"/>
              <a:t>giorni</a:t>
            </a:r>
            <a:endParaRPr lang="fr-FR" sz="2000" dirty="0" smtClean="0"/>
          </a:p>
          <a:p>
            <a:r>
              <a:rPr lang="fr-FR" sz="2000" b="1" dirty="0" err="1" smtClean="0"/>
              <a:t>Spettro</a:t>
            </a:r>
            <a:r>
              <a:rPr lang="fr-FR" sz="2000" b="1" dirty="0" smtClean="0"/>
              <a:t> in </a:t>
            </a:r>
            <a:r>
              <a:rPr lang="fr-FR" sz="2000" b="1" dirty="0" err="1" smtClean="0"/>
              <a:t>energia</a:t>
            </a:r>
            <a:r>
              <a:rPr lang="fr-FR" sz="2000" b="1" dirty="0" smtClean="0"/>
              <a:t>: </a:t>
            </a:r>
            <a:r>
              <a:rPr lang="fr-FR" sz="2000" dirty="0" err="1" smtClean="0"/>
              <a:t>monocromatico</a:t>
            </a:r>
            <a:r>
              <a:rPr lang="fr-FR" sz="2000" dirty="0" smtClean="0"/>
              <a:t>  </a:t>
            </a:r>
            <a:r>
              <a:rPr lang="fr-FR" sz="2000" dirty="0" smtClean="0">
                <a:latin typeface="+mj-lt"/>
              </a:rPr>
              <a:t>0.75</a:t>
            </a:r>
            <a:r>
              <a:rPr lang="fr-FR" sz="2000" dirty="0" smtClean="0"/>
              <a:t> MeV</a:t>
            </a:r>
          </a:p>
          <a:p>
            <a:pPr>
              <a:buNone/>
            </a:pPr>
            <a:endParaRPr lang="fr-FR" baseline="30000" dirty="0" smtClean="0">
              <a:latin typeface="Calibri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267200" y="990601"/>
            <a:ext cx="49530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baseline="30000" dirty="0" smtClean="0"/>
              <a:t>     </a:t>
            </a:r>
            <a:r>
              <a:rPr lang="fr-FR" b="1" baseline="30000" dirty="0" smtClean="0">
                <a:solidFill>
                  <a:schemeClr val="accent2">
                    <a:lumMod val="75000"/>
                  </a:schemeClr>
                </a:solidFill>
              </a:rPr>
              <a:t>144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Ce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fr-FR" b="1" baseline="30000" dirty="0" smtClean="0">
                <a:solidFill>
                  <a:schemeClr val="accent2">
                    <a:lumMod val="75000"/>
                  </a:schemeClr>
                </a:solidFill>
              </a:rPr>
              <a:t>144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Pr +e</a:t>
            </a:r>
            <a:r>
              <a:rPr lang="fr-FR" b="1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Mathematica1"/>
              </a:rPr>
              <a:t> 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sym typeface="Mathematica1"/>
              </a:rPr>
              <a:t>	                </a:t>
            </a:r>
            <a:r>
              <a:rPr lang="fr-FR" b="1" baseline="30000" dirty="0" smtClean="0">
                <a:solidFill>
                  <a:schemeClr val="accent2">
                    <a:lumMod val="75000"/>
                  </a:schemeClr>
                </a:solidFill>
              </a:rPr>
              <a:t>144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Pr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fr-FR" b="1" baseline="30000" dirty="0" smtClean="0">
                <a:solidFill>
                  <a:schemeClr val="accent2">
                    <a:lumMod val="75000"/>
                  </a:schemeClr>
                </a:solidFill>
              </a:rPr>
              <a:t>144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Nd +e</a:t>
            </a:r>
            <a:r>
              <a:rPr lang="fr-FR" b="1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Mathematica1"/>
              </a:rPr>
              <a:t>  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000" b="1" dirty="0" err="1" smtClean="0"/>
              <a:t>Attività</a:t>
            </a:r>
            <a:r>
              <a:rPr lang="fr-FR" sz="2000" dirty="0" smtClean="0"/>
              <a:t> </a:t>
            </a:r>
            <a:r>
              <a:rPr lang="fr-FR" sz="2000" b="1" dirty="0" smtClean="0"/>
              <a:t>~</a:t>
            </a:r>
            <a:r>
              <a:rPr lang="fr-FR" sz="2000" dirty="0" smtClean="0"/>
              <a:t>100 </a:t>
            </a:r>
            <a:r>
              <a:rPr lang="fr-FR" sz="2000" dirty="0" err="1" smtClean="0"/>
              <a:t>kCu</a:t>
            </a:r>
            <a:endParaRPr lang="fr-FR" sz="2000" dirty="0" smtClean="0"/>
          </a:p>
          <a:p>
            <a:r>
              <a:rPr lang="fr-FR" sz="2000" b="1" dirty="0" err="1" smtClean="0"/>
              <a:t>Produzione</a:t>
            </a:r>
            <a:r>
              <a:rPr lang="fr-FR" sz="2000" dirty="0" smtClean="0"/>
              <a:t>: </a:t>
            </a:r>
            <a:r>
              <a:rPr lang="fr-FR" sz="2000" dirty="0" err="1" smtClean="0"/>
              <a:t>estrazione</a:t>
            </a:r>
            <a:r>
              <a:rPr lang="fr-FR" sz="2000" dirty="0" smtClean="0"/>
              <a:t> da </a:t>
            </a:r>
            <a:r>
              <a:rPr lang="fr-FR" sz="2000" dirty="0" err="1" smtClean="0"/>
              <a:t>combustibile</a:t>
            </a:r>
            <a:r>
              <a:rPr lang="fr-FR" sz="2000" dirty="0" smtClean="0"/>
              <a:t>  </a:t>
            </a:r>
            <a:r>
              <a:rPr lang="fr-FR" sz="2000" dirty="0" err="1" smtClean="0"/>
              <a:t>nucleare</a:t>
            </a:r>
            <a:r>
              <a:rPr lang="fr-FR" sz="2000" dirty="0" smtClean="0"/>
              <a:t> </a:t>
            </a:r>
            <a:r>
              <a:rPr lang="fr-FR" sz="2000" dirty="0" err="1" smtClean="0"/>
              <a:t>esausto</a:t>
            </a:r>
            <a:endParaRPr lang="fr-FR" sz="2000" dirty="0" smtClean="0"/>
          </a:p>
          <a:p>
            <a:r>
              <a:rPr lang="fr-FR" sz="2000" b="1" dirty="0" smtClean="0"/>
              <a:t>Vita media</a:t>
            </a:r>
            <a:r>
              <a:rPr lang="fr-FR" sz="2000" dirty="0" smtClean="0"/>
              <a:t>: </a:t>
            </a:r>
            <a:r>
              <a:rPr lang="fr-FR" sz="2000" dirty="0" smtClean="0">
                <a:latin typeface="+mj-lt"/>
              </a:rPr>
              <a:t>285</a:t>
            </a:r>
            <a:r>
              <a:rPr lang="fr-FR" sz="2000" dirty="0" smtClean="0"/>
              <a:t> </a:t>
            </a:r>
            <a:r>
              <a:rPr lang="fr-FR" sz="2000" dirty="0" err="1" smtClean="0"/>
              <a:t>giorni</a:t>
            </a:r>
            <a:endParaRPr lang="fr-FR" sz="2000" dirty="0" smtClean="0"/>
          </a:p>
          <a:p>
            <a:r>
              <a:rPr lang="fr-FR" sz="2000" b="1" dirty="0" err="1" smtClean="0"/>
              <a:t>Spettro</a:t>
            </a:r>
            <a:r>
              <a:rPr lang="fr-FR" sz="2000" b="1" dirty="0" smtClean="0"/>
              <a:t> in </a:t>
            </a:r>
            <a:r>
              <a:rPr lang="fr-FR" sz="2000" b="1" dirty="0" err="1" smtClean="0"/>
              <a:t>energia</a:t>
            </a:r>
            <a:r>
              <a:rPr lang="fr-FR" sz="2000" b="1" dirty="0" smtClean="0"/>
              <a:t>: </a:t>
            </a:r>
            <a:r>
              <a:rPr lang="fr-FR" sz="2000" dirty="0" smtClean="0"/>
              <a:t>continuo &lt;</a:t>
            </a:r>
            <a:r>
              <a:rPr lang="fr-FR" sz="2000" dirty="0" smtClean="0">
                <a:latin typeface="+mj-lt"/>
              </a:rPr>
              <a:t>2.99</a:t>
            </a:r>
            <a:r>
              <a:rPr lang="fr-FR" sz="2000" dirty="0" smtClean="0"/>
              <a:t> MeV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2500" t="6666"/>
          <a:stretch>
            <a:fillRect/>
          </a:stretch>
        </p:blipFill>
        <p:spPr bwMode="auto">
          <a:xfrm>
            <a:off x="0" y="6477000"/>
            <a:ext cx="9144000" cy="39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524000" y="64886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IFAE 2014                       L. Di </a:t>
            </a:r>
            <a:r>
              <a:rPr lang="en-US" b="1" dirty="0" err="1" smtClean="0">
                <a:solidFill>
                  <a:schemeClr val="bg1"/>
                </a:solidFill>
              </a:rPr>
              <a:t>Noto</a:t>
            </a:r>
            <a:r>
              <a:rPr lang="en-US" b="1" dirty="0" smtClean="0">
                <a:solidFill>
                  <a:schemeClr val="bg1"/>
                </a:solidFill>
              </a:rPr>
              <a:t>            INFN </a:t>
            </a:r>
            <a:r>
              <a:rPr lang="en-US" b="1" dirty="0" err="1" smtClean="0">
                <a:solidFill>
                  <a:schemeClr val="bg1"/>
                </a:solidFill>
              </a:rPr>
              <a:t>Genova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990600" y="-762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</a:t>
            </a:r>
            <a:r>
              <a:rPr kumimoji="0" lang="en-US" sz="5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0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sorgenti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4267200" y="1447800"/>
            <a:ext cx="0" cy="3276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5325" y="3429000"/>
            <a:ext cx="3088675" cy="258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uppo 21"/>
          <p:cNvGrpSpPr/>
          <p:nvPr/>
        </p:nvGrpSpPr>
        <p:grpSpPr>
          <a:xfrm>
            <a:off x="152400" y="3982332"/>
            <a:ext cx="4056281" cy="2570868"/>
            <a:chOff x="3505200" y="2365688"/>
            <a:chExt cx="4765657" cy="2629712"/>
          </a:xfrm>
        </p:grpSpPr>
        <p:cxnSp>
          <p:nvCxnSpPr>
            <p:cNvPr id="23" name="Connettore 1 22"/>
            <p:cNvCxnSpPr/>
            <p:nvPr/>
          </p:nvCxnSpPr>
          <p:spPr>
            <a:xfrm>
              <a:off x="6096000" y="2743200"/>
              <a:ext cx="1295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ttangolo 23"/>
            <p:cNvSpPr/>
            <p:nvPr/>
          </p:nvSpPr>
          <p:spPr>
            <a:xfrm>
              <a:off x="6858000" y="2365688"/>
              <a:ext cx="6053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baseline="30000" dirty="0" smtClean="0"/>
                <a:t> 51</a:t>
              </a:r>
              <a:r>
                <a:rPr lang="fr-FR" b="1" dirty="0" smtClean="0"/>
                <a:t>Cr</a:t>
              </a:r>
              <a:endParaRPr lang="en-US" dirty="0"/>
            </a:p>
          </p:txBody>
        </p:sp>
        <p:cxnSp>
          <p:nvCxnSpPr>
            <p:cNvPr id="25" name="Connettore 1 24"/>
            <p:cNvCxnSpPr/>
            <p:nvPr/>
          </p:nvCxnSpPr>
          <p:spPr>
            <a:xfrm>
              <a:off x="4343400" y="3886200"/>
              <a:ext cx="1295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/>
          </p:nvCxnSpPr>
          <p:spPr>
            <a:xfrm>
              <a:off x="4343400" y="4648200"/>
              <a:ext cx="1295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 flipH="1">
              <a:off x="5638800" y="2819400"/>
              <a:ext cx="457200" cy="99060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 flipH="1">
              <a:off x="5562600" y="2895600"/>
              <a:ext cx="533400" cy="91440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>
              <a:off x="4953000" y="3924570"/>
              <a:ext cx="0" cy="68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 flipH="1">
              <a:off x="5638800" y="2819400"/>
              <a:ext cx="457200" cy="1752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 flipH="1">
              <a:off x="5562600" y="2819400"/>
              <a:ext cx="533400" cy="1752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ttangolo 31"/>
            <p:cNvSpPr/>
            <p:nvPr/>
          </p:nvSpPr>
          <p:spPr>
            <a:xfrm>
              <a:off x="4599284" y="4626068"/>
              <a:ext cx="5173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baseline="30000" dirty="0" smtClean="0"/>
                <a:t>51</a:t>
              </a:r>
              <a:r>
                <a:rPr lang="fr-FR" b="1" dirty="0" smtClean="0"/>
                <a:t>V </a:t>
              </a:r>
              <a:endParaRPr lang="en-US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5922405" y="3560243"/>
              <a:ext cx="2348452" cy="59816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En= </a:t>
              </a:r>
              <a:r>
                <a:rPr lang="en-US" sz="1600" b="1" dirty="0" smtClean="0"/>
                <a:t>747keV</a:t>
              </a:r>
              <a:r>
                <a:rPr lang="en-US" sz="1600" dirty="0" smtClean="0"/>
                <a:t>     81.6%</a:t>
              </a:r>
            </a:p>
            <a:p>
              <a:r>
                <a:rPr lang="en-US" sz="1600" dirty="0" smtClean="0"/>
                <a:t>En= 752 </a:t>
              </a:r>
              <a:r>
                <a:rPr lang="en-US" sz="1600" dirty="0" err="1" smtClean="0"/>
                <a:t>keV</a:t>
              </a:r>
              <a:r>
                <a:rPr lang="en-US" sz="1600" dirty="0" smtClean="0"/>
                <a:t>    8.5%</a:t>
              </a:r>
              <a:endParaRPr lang="en-US" sz="1600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3505200" y="2782669"/>
              <a:ext cx="2108748" cy="598160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En= 427keV       9%</a:t>
              </a:r>
            </a:p>
            <a:p>
              <a:r>
                <a:rPr lang="en-US" sz="1600" dirty="0" smtClean="0"/>
                <a:t>En= 432 </a:t>
              </a:r>
              <a:r>
                <a:rPr lang="en-US" sz="1600" dirty="0" err="1" smtClean="0"/>
                <a:t>keV</a:t>
              </a:r>
              <a:r>
                <a:rPr lang="en-US" sz="1600" dirty="0" smtClean="0"/>
                <a:t>     0.9%</a:t>
              </a:r>
              <a:endParaRPr lang="en-US" sz="1600" dirty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3657600" y="4038600"/>
              <a:ext cx="1455988" cy="346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E= 320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keV</a:t>
              </a:r>
              <a:r>
                <a:rPr lang="en-US" sz="1600" dirty="0" smtClean="0">
                  <a:solidFill>
                    <a:srgbClr val="FF0000"/>
                  </a:solidFill>
                </a:rPr>
                <a:t>    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0" name="Connettore 1 39"/>
          <p:cNvCxnSpPr/>
          <p:nvPr/>
        </p:nvCxnSpPr>
        <p:spPr>
          <a:xfrm>
            <a:off x="7086600" y="1143000"/>
            <a:ext cx="2286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8458200" y="1600200"/>
            <a:ext cx="2286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179637"/>
            <a:ext cx="7772400" cy="4297363"/>
          </a:xfrm>
        </p:spPr>
        <p:txBody>
          <a:bodyPr>
            <a:normAutofit/>
          </a:bodyPr>
          <a:lstStyle/>
          <a:p>
            <a:r>
              <a:rPr lang="en-US" b="1" dirty="0" smtClean="0"/>
              <a:t>Neutrino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 scattering </a:t>
            </a:r>
            <a:r>
              <a:rPr lang="en-US" sz="2400" dirty="0" err="1" smtClean="0"/>
              <a:t>elastico</a:t>
            </a:r>
            <a:r>
              <a:rPr lang="en-US" sz="2400" dirty="0" smtClean="0"/>
              <a:t>  </a:t>
            </a:r>
            <a:r>
              <a:rPr lang="en-US" dirty="0" smtClean="0">
                <a:latin typeface="GreekC_IV50"/>
                <a:cs typeface="GreekC_IV50"/>
              </a:rPr>
              <a:t>n</a:t>
            </a:r>
            <a:r>
              <a:rPr lang="en-US" dirty="0" smtClean="0"/>
              <a:t> + e-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e- + </a:t>
            </a:r>
            <a:r>
              <a:rPr lang="en-US" dirty="0" smtClean="0">
                <a:latin typeface="GreekC_IV50"/>
                <a:cs typeface="GreekC_IV50"/>
              </a:rPr>
              <a:t>n</a:t>
            </a:r>
            <a:endParaRPr lang="en-US" dirty="0" smtClean="0"/>
          </a:p>
          <a:p>
            <a:pPr lvl="1"/>
            <a:r>
              <a:rPr lang="en-US" sz="2000" dirty="0" err="1" smtClean="0"/>
              <a:t>Soglia</a:t>
            </a:r>
            <a:r>
              <a:rPr lang="en-US" sz="2000" dirty="0" smtClean="0"/>
              <a:t> </a:t>
            </a:r>
            <a:r>
              <a:rPr lang="en-US" sz="2000" dirty="0" err="1" smtClean="0"/>
              <a:t>energia</a:t>
            </a:r>
            <a:r>
              <a:rPr lang="en-US" sz="2000" dirty="0" smtClean="0"/>
              <a:t> del neutrino ~ 0.2 </a:t>
            </a:r>
            <a:r>
              <a:rPr lang="en-US" sz="2000" dirty="0" err="1" smtClean="0"/>
              <a:t>MeV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Alto </a:t>
            </a:r>
            <a:r>
              <a:rPr lang="en-US" sz="2000" dirty="0" err="1" smtClean="0"/>
              <a:t>numero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fotoelettroni</a:t>
            </a:r>
            <a:r>
              <a:rPr lang="en-US" sz="2000" dirty="0" smtClean="0"/>
              <a:t> ~ 510 </a:t>
            </a:r>
            <a:r>
              <a:rPr lang="en-US" sz="2000" dirty="0" err="1" smtClean="0"/>
              <a:t>foto</a:t>
            </a:r>
            <a:r>
              <a:rPr lang="en-US" sz="2000" dirty="0" smtClean="0"/>
              <a:t>-el./</a:t>
            </a:r>
            <a:r>
              <a:rPr lang="en-US" sz="2000" dirty="0" err="1" smtClean="0"/>
              <a:t>MeV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Antineutrino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err="1" smtClean="0"/>
              <a:t>decadimento</a:t>
            </a:r>
            <a:r>
              <a:rPr lang="en-US" sz="2400" dirty="0" smtClean="0"/>
              <a:t> beta </a:t>
            </a:r>
            <a:r>
              <a:rPr lang="en-US" sz="2400" dirty="0" err="1" smtClean="0"/>
              <a:t>inverso</a:t>
            </a:r>
            <a:r>
              <a:rPr lang="en-US" dirty="0" smtClean="0"/>
              <a:t>   </a:t>
            </a:r>
            <a:r>
              <a:rPr lang="en-US" dirty="0" smtClean="0">
                <a:latin typeface="GreekC_IV50"/>
                <a:cs typeface="GreekC_IV50"/>
              </a:rPr>
              <a:t>n</a:t>
            </a:r>
            <a:r>
              <a:rPr lang="en-US" dirty="0" smtClean="0"/>
              <a:t> + p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n</a:t>
            </a:r>
            <a:r>
              <a:rPr lang="en-US" dirty="0" smtClean="0"/>
              <a:t> + e+</a:t>
            </a:r>
          </a:p>
          <a:p>
            <a:pPr lvl="1"/>
            <a:r>
              <a:rPr lang="en-US" sz="2000" dirty="0" err="1" smtClean="0"/>
              <a:t>Soglia</a:t>
            </a:r>
            <a:r>
              <a:rPr lang="en-US" sz="2000" dirty="0" smtClean="0"/>
              <a:t> </a:t>
            </a:r>
            <a:r>
              <a:rPr lang="en-US" sz="2000" dirty="0" err="1" smtClean="0"/>
              <a:t>energia</a:t>
            </a:r>
            <a:r>
              <a:rPr lang="en-US" sz="2000" dirty="0" smtClean="0"/>
              <a:t> del neutrino 1.8 </a:t>
            </a:r>
            <a:r>
              <a:rPr lang="en-US" sz="2000" dirty="0" err="1" smtClean="0"/>
              <a:t>MeV</a:t>
            </a:r>
            <a:endParaRPr lang="en-US" sz="2000" dirty="0" smtClean="0"/>
          </a:p>
          <a:p>
            <a:pPr lvl="1"/>
            <a:r>
              <a:rPr lang="en-US" sz="2000" dirty="0" err="1" smtClean="0"/>
              <a:t>Rivelazione</a:t>
            </a:r>
            <a:r>
              <a:rPr lang="en-US" sz="2000" dirty="0" smtClean="0"/>
              <a:t> in </a:t>
            </a:r>
            <a:r>
              <a:rPr lang="en-US" sz="2000" dirty="0" err="1" smtClean="0"/>
              <a:t>coincidenza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Soppressione</a:t>
            </a:r>
            <a:r>
              <a:rPr lang="en-US" sz="2000" dirty="0" smtClean="0"/>
              <a:t> del </a:t>
            </a:r>
            <a:r>
              <a:rPr lang="en-US" sz="2000" dirty="0" err="1" smtClean="0"/>
              <a:t>fondo</a:t>
            </a:r>
            <a:r>
              <a:rPr lang="en-US" sz="2000" dirty="0" smtClean="0"/>
              <a:t>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886200" y="4419600"/>
            <a:ext cx="2209800" cy="4572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895600" y="2667000"/>
            <a:ext cx="2438400" cy="4572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6666"/>
          <a:stretch>
            <a:fillRect/>
          </a:stretch>
        </p:blipFill>
        <p:spPr bwMode="auto">
          <a:xfrm>
            <a:off x="0" y="6477000"/>
            <a:ext cx="9144000" cy="39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524000" y="64886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IFAE 2014                       L. Di </a:t>
            </a:r>
            <a:r>
              <a:rPr lang="en-US" b="1" dirty="0" err="1" smtClean="0">
                <a:solidFill>
                  <a:schemeClr val="bg1"/>
                </a:solidFill>
              </a:rPr>
              <a:t>Noto</a:t>
            </a:r>
            <a:r>
              <a:rPr lang="en-US" b="1" dirty="0" smtClean="0">
                <a:solidFill>
                  <a:schemeClr val="bg1"/>
                </a:solidFill>
              </a:rPr>
              <a:t>            INFN </a:t>
            </a:r>
            <a:r>
              <a:rPr lang="en-US" b="1" dirty="0" err="1" smtClean="0">
                <a:solidFill>
                  <a:schemeClr val="bg1"/>
                </a:solidFill>
              </a:rPr>
              <a:t>Genova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143000"/>
            <a:ext cx="293273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762000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rivelatore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Borexino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81000" y="106680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Consente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misurare</a:t>
            </a:r>
            <a:r>
              <a:rPr lang="en-US" sz="2200" dirty="0" smtClean="0"/>
              <a:t>: 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 la </a:t>
            </a:r>
            <a:r>
              <a:rPr lang="en-US" sz="2200" dirty="0" err="1" smtClean="0"/>
              <a:t>posizione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interazione</a:t>
            </a:r>
            <a:r>
              <a:rPr lang="en-US" sz="2200" dirty="0" smtClean="0"/>
              <a:t> </a:t>
            </a:r>
            <a:r>
              <a:rPr lang="el-GR" sz="2200" dirty="0" smtClean="0">
                <a:latin typeface="Calibri"/>
              </a:rPr>
              <a:t>Δ</a:t>
            </a:r>
            <a:r>
              <a:rPr lang="it-IT" sz="2200" dirty="0" smtClean="0">
                <a:latin typeface="Calibri"/>
              </a:rPr>
              <a:t>x</a:t>
            </a:r>
            <a:r>
              <a:rPr lang="en-US" sz="2200" dirty="0" smtClean="0"/>
              <a:t>~15 cm</a:t>
            </a:r>
            <a:r>
              <a:rPr lang="it-IT" sz="2200" dirty="0" smtClean="0">
                <a:latin typeface="Calibri"/>
              </a:rPr>
              <a:t> </a:t>
            </a:r>
            <a:r>
              <a:rPr lang="en-US" sz="22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 </a:t>
            </a:r>
            <a:r>
              <a:rPr lang="en-US" sz="2200" dirty="0" err="1" smtClean="0"/>
              <a:t>l’energia</a:t>
            </a:r>
            <a:r>
              <a:rPr lang="en-US" sz="2200" dirty="0" smtClean="0"/>
              <a:t> del neutrino </a:t>
            </a:r>
            <a:r>
              <a:rPr lang="it-IT" sz="2200" dirty="0" smtClean="0">
                <a:latin typeface="Calibri"/>
              </a:rPr>
              <a:t> 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9896" y="4191000"/>
            <a:ext cx="3381704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/>
        </p:nvCxnSpPr>
        <p:spPr>
          <a:xfrm>
            <a:off x="3962400" y="4495800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6666"/>
          <a:stretch>
            <a:fillRect/>
          </a:stretch>
        </p:blipFill>
        <p:spPr bwMode="auto">
          <a:xfrm>
            <a:off x="0" y="6477000"/>
            <a:ext cx="9144000" cy="39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524000" y="64886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IFAE 2014                       L. Di </a:t>
            </a:r>
            <a:r>
              <a:rPr lang="en-US" b="1" dirty="0" err="1" smtClean="0">
                <a:solidFill>
                  <a:schemeClr val="bg1"/>
                </a:solidFill>
              </a:rPr>
              <a:t>Noto</a:t>
            </a:r>
            <a:r>
              <a:rPr lang="en-US" b="1" dirty="0" smtClean="0">
                <a:solidFill>
                  <a:schemeClr val="bg1"/>
                </a:solidFill>
              </a:rPr>
              <a:t>            INFN </a:t>
            </a:r>
            <a:r>
              <a:rPr lang="en-US" b="1" dirty="0" err="1" smtClean="0">
                <a:solidFill>
                  <a:schemeClr val="bg1"/>
                </a:solidFill>
              </a:rPr>
              <a:t>Genova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8" name="Immagine 7" descr="esploso_calorimetr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31387" t="-1172" r="35025" b="4347"/>
          <a:stretch>
            <a:fillRect/>
          </a:stretch>
        </p:blipFill>
        <p:spPr>
          <a:xfrm rot="192131">
            <a:off x="7560125" y="26847"/>
            <a:ext cx="1646973" cy="3358775"/>
          </a:xfrm>
          <a:prstGeom prst="rect">
            <a:avLst/>
          </a:prstGeom>
        </p:spPr>
      </p:pic>
      <p:sp>
        <p:nvSpPr>
          <p:cNvPr id="178" name="CasellaDiTesto 177"/>
          <p:cNvSpPr txBox="1"/>
          <p:nvPr/>
        </p:nvSpPr>
        <p:spPr>
          <a:xfrm>
            <a:off x="152400" y="1219200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/>
              <a:t>Misura</a:t>
            </a:r>
            <a:r>
              <a:rPr lang="en-US" sz="2200" dirty="0" smtClean="0"/>
              <a:t> del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riscaldamento</a:t>
            </a:r>
            <a:r>
              <a:rPr lang="en-US" sz="2200" dirty="0" smtClean="0"/>
              <a:t> del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flusso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d’acqua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 smtClean="0"/>
              <a:t>nella</a:t>
            </a:r>
            <a:r>
              <a:rPr lang="en-US" sz="2200" dirty="0" smtClean="0"/>
              <a:t> </a:t>
            </a:r>
            <a:r>
              <a:rPr lang="en-US" sz="2200" dirty="0" err="1" smtClean="0"/>
              <a:t>serpentina</a:t>
            </a:r>
            <a:r>
              <a:rPr lang="en-US" sz="2200" dirty="0" smtClean="0"/>
              <a:t> </a:t>
            </a:r>
            <a:r>
              <a:rPr lang="en-US" sz="2200" dirty="0" err="1" smtClean="0"/>
              <a:t>dovuto</a:t>
            </a:r>
            <a:r>
              <a:rPr lang="en-US" sz="2200" dirty="0" smtClean="0"/>
              <a:t> </a:t>
            </a:r>
            <a:r>
              <a:rPr lang="en-US" sz="2200" dirty="0" err="1" smtClean="0"/>
              <a:t>alle</a:t>
            </a:r>
            <a:r>
              <a:rPr lang="en-US" sz="2200" dirty="0" smtClean="0"/>
              <a:t> </a:t>
            </a:r>
            <a:r>
              <a:rPr lang="en-US" sz="2200" dirty="0" err="1" smtClean="0"/>
              <a:t>radiazioni</a:t>
            </a:r>
            <a:r>
              <a:rPr lang="en-US" sz="2200" dirty="0" smtClean="0"/>
              <a:t> </a:t>
            </a:r>
            <a:r>
              <a:rPr lang="en-US" sz="2200" dirty="0" err="1" smtClean="0"/>
              <a:t>emesse</a:t>
            </a:r>
            <a:r>
              <a:rPr lang="en-US" sz="2200" dirty="0" smtClean="0"/>
              <a:t> </a:t>
            </a:r>
            <a:r>
              <a:rPr lang="en-US" sz="2200" dirty="0" err="1" smtClean="0"/>
              <a:t>dalla</a:t>
            </a:r>
            <a:r>
              <a:rPr lang="en-US" sz="2200" dirty="0" smtClean="0"/>
              <a:t> </a:t>
            </a:r>
            <a:r>
              <a:rPr lang="en-US" sz="2200" dirty="0" err="1" smtClean="0"/>
              <a:t>sorgente</a:t>
            </a:r>
            <a:r>
              <a:rPr lang="en-US" sz="2200" dirty="0" smtClean="0"/>
              <a:t> e </a:t>
            </a:r>
            <a:r>
              <a:rPr lang="en-US" sz="2200" dirty="0" err="1" smtClean="0"/>
              <a:t>assorbite</a:t>
            </a:r>
            <a:r>
              <a:rPr lang="en-US" sz="2200" dirty="0" smtClean="0"/>
              <a:t> </a:t>
            </a:r>
            <a:r>
              <a:rPr lang="en-US" sz="2200" dirty="0" err="1" smtClean="0"/>
              <a:t>dal</a:t>
            </a:r>
            <a:r>
              <a:rPr lang="en-US" sz="2200" dirty="0" smtClean="0"/>
              <a:t> </a:t>
            </a:r>
            <a:r>
              <a:rPr lang="en-US" sz="2200" dirty="0" err="1" smtClean="0"/>
              <a:t>calorimetro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4191000" y="5248870"/>
            <a:ext cx="4495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Obiettivo</a:t>
            </a:r>
            <a:r>
              <a:rPr lang="en-US" sz="2000" dirty="0" smtClean="0"/>
              <a:t>:</a:t>
            </a:r>
            <a:r>
              <a:rPr lang="en-US" dirty="0" smtClean="0"/>
              <a:t> </a:t>
            </a:r>
          </a:p>
          <a:p>
            <a:pPr algn="ctr"/>
            <a:r>
              <a:rPr lang="en-US" sz="2000" dirty="0" err="1" smtClean="0"/>
              <a:t>misurare</a:t>
            </a:r>
            <a:r>
              <a:rPr lang="en-US" sz="2000" dirty="0" smtClean="0"/>
              <a:t> P </a:t>
            </a:r>
            <a:r>
              <a:rPr lang="en-US" sz="2000" dirty="0" err="1" smtClean="0"/>
              <a:t>compresa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1500W e 500W </a:t>
            </a:r>
          </a:p>
          <a:p>
            <a:pPr algn="ctr"/>
            <a:r>
              <a:rPr lang="en-US" sz="2000" dirty="0" smtClean="0"/>
              <a:t>con la </a:t>
            </a:r>
            <a:r>
              <a:rPr lang="en-US" sz="2000" dirty="0" err="1" smtClean="0"/>
              <a:t>precisione</a:t>
            </a:r>
            <a:r>
              <a:rPr lang="en-US" sz="2000" dirty="0" smtClean="0"/>
              <a:t> dell’1 %</a:t>
            </a:r>
            <a:endParaRPr lang="en-US" sz="2000" dirty="0"/>
          </a:p>
        </p:txBody>
      </p:sp>
      <p:grpSp>
        <p:nvGrpSpPr>
          <p:cNvPr id="83" name="Gruppo 82"/>
          <p:cNvGrpSpPr/>
          <p:nvPr/>
        </p:nvGrpSpPr>
        <p:grpSpPr>
          <a:xfrm>
            <a:off x="0" y="3048000"/>
            <a:ext cx="3733799" cy="3276600"/>
            <a:chOff x="229999" y="2590801"/>
            <a:chExt cx="4342001" cy="3809999"/>
          </a:xfrm>
        </p:grpSpPr>
        <p:grpSp>
          <p:nvGrpSpPr>
            <p:cNvPr id="177" name="Gruppo 176"/>
            <p:cNvGrpSpPr/>
            <p:nvPr/>
          </p:nvGrpSpPr>
          <p:grpSpPr>
            <a:xfrm>
              <a:off x="229999" y="3124200"/>
              <a:ext cx="4342001" cy="3276600"/>
              <a:chOff x="502920" y="3363523"/>
              <a:chExt cx="4037201" cy="2961078"/>
            </a:xfrm>
          </p:grpSpPr>
          <p:grpSp>
            <p:nvGrpSpPr>
              <p:cNvPr id="113" name="Group 127"/>
              <p:cNvGrpSpPr/>
              <p:nvPr/>
            </p:nvGrpSpPr>
            <p:grpSpPr>
              <a:xfrm>
                <a:off x="611273" y="3363523"/>
                <a:ext cx="3620703" cy="2693666"/>
                <a:chOff x="2339752" y="2420888"/>
                <a:chExt cx="3384376" cy="2736304"/>
              </a:xfrm>
            </p:grpSpPr>
            <p:grpSp>
              <p:nvGrpSpPr>
                <p:cNvPr id="145" name="Group 95"/>
                <p:cNvGrpSpPr/>
                <p:nvPr/>
              </p:nvGrpSpPr>
              <p:grpSpPr>
                <a:xfrm>
                  <a:off x="2411760" y="4869160"/>
                  <a:ext cx="3240360" cy="216024"/>
                  <a:chOff x="2411760" y="4869160"/>
                  <a:chExt cx="3240360" cy="216024"/>
                </a:xfrm>
              </p:grpSpPr>
              <p:cxnSp>
                <p:nvCxnSpPr>
                  <p:cNvPr id="172" name="Straight Connector 28"/>
                  <p:cNvCxnSpPr/>
                  <p:nvPr/>
                </p:nvCxnSpPr>
                <p:spPr>
                  <a:xfrm>
                    <a:off x="2627784" y="4869160"/>
                    <a:ext cx="2808312" cy="0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29"/>
                  <p:cNvCxnSpPr/>
                  <p:nvPr/>
                </p:nvCxnSpPr>
                <p:spPr>
                  <a:xfrm>
                    <a:off x="2555776" y="4923166"/>
                    <a:ext cx="2952328" cy="0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30"/>
                  <p:cNvCxnSpPr/>
                  <p:nvPr/>
                </p:nvCxnSpPr>
                <p:spPr>
                  <a:xfrm>
                    <a:off x="2483768" y="4977172"/>
                    <a:ext cx="3096344" cy="0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31"/>
                  <p:cNvCxnSpPr/>
                  <p:nvPr/>
                </p:nvCxnSpPr>
                <p:spPr>
                  <a:xfrm>
                    <a:off x="2411760" y="5031178"/>
                    <a:ext cx="3240360" cy="0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32"/>
                  <p:cNvCxnSpPr/>
                  <p:nvPr/>
                </p:nvCxnSpPr>
                <p:spPr>
                  <a:xfrm>
                    <a:off x="2411760" y="5085184"/>
                    <a:ext cx="3240360" cy="0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6" name="Rectangle 4"/>
                <p:cNvSpPr/>
                <p:nvPr/>
              </p:nvSpPr>
              <p:spPr>
                <a:xfrm>
                  <a:off x="3059832" y="2492896"/>
                  <a:ext cx="1944216" cy="21602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47" name="Rectangle 3"/>
                <p:cNvSpPr/>
                <p:nvPr/>
              </p:nvSpPr>
              <p:spPr>
                <a:xfrm>
                  <a:off x="3131840" y="2564904"/>
                  <a:ext cx="1800200" cy="20162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148" name="Group 11"/>
                <p:cNvGrpSpPr/>
                <p:nvPr/>
              </p:nvGrpSpPr>
              <p:grpSpPr>
                <a:xfrm>
                  <a:off x="3059832" y="2636912"/>
                  <a:ext cx="72008" cy="1872208"/>
                  <a:chOff x="3059832" y="2636912"/>
                  <a:chExt cx="72008" cy="1872208"/>
                </a:xfrm>
              </p:grpSpPr>
              <p:sp>
                <p:nvSpPr>
                  <p:cNvPr id="166" name="Oval 5"/>
                  <p:cNvSpPr/>
                  <p:nvPr/>
                </p:nvSpPr>
                <p:spPr>
                  <a:xfrm>
                    <a:off x="3059832" y="2636912"/>
                    <a:ext cx="72008" cy="7200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Oval 6"/>
                  <p:cNvSpPr/>
                  <p:nvPr/>
                </p:nvSpPr>
                <p:spPr>
                  <a:xfrm>
                    <a:off x="3059832" y="2996952"/>
                    <a:ext cx="72008" cy="7200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Oval 7"/>
                  <p:cNvSpPr/>
                  <p:nvPr/>
                </p:nvSpPr>
                <p:spPr>
                  <a:xfrm>
                    <a:off x="3059832" y="3356992"/>
                    <a:ext cx="72008" cy="7200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Oval 8"/>
                  <p:cNvSpPr/>
                  <p:nvPr/>
                </p:nvSpPr>
                <p:spPr>
                  <a:xfrm>
                    <a:off x="3059832" y="3717032"/>
                    <a:ext cx="72008" cy="7200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Oval 9"/>
                  <p:cNvSpPr/>
                  <p:nvPr/>
                </p:nvSpPr>
                <p:spPr>
                  <a:xfrm>
                    <a:off x="3059832" y="4077072"/>
                    <a:ext cx="72008" cy="7200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Oval 10"/>
                  <p:cNvSpPr/>
                  <p:nvPr/>
                </p:nvSpPr>
                <p:spPr>
                  <a:xfrm>
                    <a:off x="3059832" y="4437112"/>
                    <a:ext cx="72008" cy="7200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9" name="Group 12"/>
                <p:cNvGrpSpPr/>
                <p:nvPr/>
              </p:nvGrpSpPr>
              <p:grpSpPr>
                <a:xfrm>
                  <a:off x="4932040" y="2636912"/>
                  <a:ext cx="72008" cy="1872208"/>
                  <a:chOff x="3059832" y="2636912"/>
                  <a:chExt cx="72008" cy="1872208"/>
                </a:xfrm>
              </p:grpSpPr>
              <p:sp>
                <p:nvSpPr>
                  <p:cNvPr id="160" name="Oval 13"/>
                  <p:cNvSpPr/>
                  <p:nvPr/>
                </p:nvSpPr>
                <p:spPr>
                  <a:xfrm>
                    <a:off x="3059832" y="2636912"/>
                    <a:ext cx="72008" cy="7200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Oval 14"/>
                  <p:cNvSpPr/>
                  <p:nvPr/>
                </p:nvSpPr>
                <p:spPr>
                  <a:xfrm>
                    <a:off x="3059832" y="2996952"/>
                    <a:ext cx="72008" cy="7200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Oval 15"/>
                  <p:cNvSpPr/>
                  <p:nvPr/>
                </p:nvSpPr>
                <p:spPr>
                  <a:xfrm>
                    <a:off x="3059832" y="3356992"/>
                    <a:ext cx="72008" cy="7200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Oval 16"/>
                  <p:cNvSpPr/>
                  <p:nvPr/>
                </p:nvSpPr>
                <p:spPr>
                  <a:xfrm>
                    <a:off x="3059832" y="3717032"/>
                    <a:ext cx="72008" cy="7200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Oval 17"/>
                  <p:cNvSpPr/>
                  <p:nvPr/>
                </p:nvSpPr>
                <p:spPr>
                  <a:xfrm>
                    <a:off x="3059832" y="4077072"/>
                    <a:ext cx="72008" cy="7200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8"/>
                  <p:cNvSpPr/>
                  <p:nvPr/>
                </p:nvSpPr>
                <p:spPr>
                  <a:xfrm>
                    <a:off x="3059832" y="4437112"/>
                    <a:ext cx="72008" cy="7200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0" name="Rectangle 19"/>
                <p:cNvSpPr/>
                <p:nvPr/>
              </p:nvSpPr>
              <p:spPr>
                <a:xfrm>
                  <a:off x="2843808" y="4725144"/>
                  <a:ext cx="2376264" cy="72008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51" name="Rectangle 20"/>
                <p:cNvSpPr/>
                <p:nvPr/>
              </p:nvSpPr>
              <p:spPr>
                <a:xfrm>
                  <a:off x="3131840" y="4653136"/>
                  <a:ext cx="144016" cy="7200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52" name="Rectangle 21"/>
                <p:cNvSpPr/>
                <p:nvPr/>
              </p:nvSpPr>
              <p:spPr>
                <a:xfrm>
                  <a:off x="4788024" y="4653136"/>
                  <a:ext cx="144016" cy="7200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53" name="Rectangle 23"/>
                <p:cNvSpPr/>
                <p:nvPr/>
              </p:nvSpPr>
              <p:spPr>
                <a:xfrm rot="16200000">
                  <a:off x="4103948" y="3897052"/>
                  <a:ext cx="2448272" cy="72008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54" name="Rectangle 24"/>
                <p:cNvSpPr/>
                <p:nvPr/>
              </p:nvSpPr>
              <p:spPr>
                <a:xfrm rot="16200000">
                  <a:off x="1511660" y="3897052"/>
                  <a:ext cx="2448272" cy="72008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55" name="Rectangle 25"/>
                <p:cNvSpPr/>
                <p:nvPr/>
              </p:nvSpPr>
              <p:spPr>
                <a:xfrm>
                  <a:off x="2339752" y="4509120"/>
                  <a:ext cx="3384376" cy="64807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156" name="Group 66"/>
                <p:cNvGrpSpPr/>
                <p:nvPr/>
              </p:nvGrpSpPr>
              <p:grpSpPr>
                <a:xfrm>
                  <a:off x="2987824" y="2420888"/>
                  <a:ext cx="2088232" cy="2304256"/>
                  <a:chOff x="2987824" y="2348880"/>
                  <a:chExt cx="2088232" cy="2376264"/>
                </a:xfrm>
              </p:grpSpPr>
              <p:cxnSp>
                <p:nvCxnSpPr>
                  <p:cNvPr id="157" name="Straight Connector 58"/>
                  <p:cNvCxnSpPr/>
                  <p:nvPr/>
                </p:nvCxnSpPr>
                <p:spPr>
                  <a:xfrm flipV="1">
                    <a:off x="2987824" y="2348880"/>
                    <a:ext cx="0" cy="2376264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61"/>
                  <p:cNvCxnSpPr/>
                  <p:nvPr/>
                </p:nvCxnSpPr>
                <p:spPr>
                  <a:xfrm flipV="1">
                    <a:off x="5076056" y="2348880"/>
                    <a:ext cx="0" cy="2376264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64"/>
                  <p:cNvCxnSpPr/>
                  <p:nvPr/>
                </p:nvCxnSpPr>
                <p:spPr>
                  <a:xfrm>
                    <a:off x="2987824" y="2348880"/>
                    <a:ext cx="2088232" cy="0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5" name="Rectangle 128"/>
              <p:cNvSpPr/>
              <p:nvPr/>
            </p:nvSpPr>
            <p:spPr>
              <a:xfrm>
                <a:off x="996455" y="3647067"/>
                <a:ext cx="180217" cy="6459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6" name="Rectangle 129"/>
              <p:cNvSpPr/>
              <p:nvPr/>
            </p:nvSpPr>
            <p:spPr>
              <a:xfrm>
                <a:off x="3667110" y="3645179"/>
                <a:ext cx="180217" cy="6459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17" name="Straight Connector 131"/>
              <p:cNvCxnSpPr/>
              <p:nvPr/>
            </p:nvCxnSpPr>
            <p:spPr>
              <a:xfrm>
                <a:off x="1172490" y="3719353"/>
                <a:ext cx="4181" cy="190416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32"/>
              <p:cNvCxnSpPr/>
              <p:nvPr/>
            </p:nvCxnSpPr>
            <p:spPr>
              <a:xfrm flipH="1">
                <a:off x="3668286" y="3719825"/>
                <a:ext cx="4065" cy="188830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Rectangle 139"/>
              <p:cNvSpPr/>
              <p:nvPr/>
            </p:nvSpPr>
            <p:spPr>
              <a:xfrm>
                <a:off x="4231976" y="5631873"/>
                <a:ext cx="231109" cy="21265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0" name="Trapezoid 141"/>
              <p:cNvSpPr/>
              <p:nvPr/>
            </p:nvSpPr>
            <p:spPr>
              <a:xfrm rot="16200000">
                <a:off x="4324388" y="5699684"/>
                <a:ext cx="354430" cy="77036"/>
              </a:xfrm>
              <a:prstGeom prst="trapezoid">
                <a:avLst>
                  <a:gd name="adj" fmla="val 3122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1" name="Rectangle 143"/>
              <p:cNvSpPr/>
              <p:nvPr/>
            </p:nvSpPr>
            <p:spPr>
              <a:xfrm>
                <a:off x="611273" y="6057189"/>
                <a:ext cx="154072" cy="1417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2" name="Rectangle 144"/>
              <p:cNvSpPr/>
              <p:nvPr/>
            </p:nvSpPr>
            <p:spPr>
              <a:xfrm>
                <a:off x="4077904" y="6057189"/>
                <a:ext cx="154072" cy="1417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3" name="Oval 145"/>
              <p:cNvSpPr/>
              <p:nvPr/>
            </p:nvSpPr>
            <p:spPr>
              <a:xfrm>
                <a:off x="572328" y="6111943"/>
                <a:ext cx="231109" cy="21265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4" name="Oval 146"/>
              <p:cNvSpPr/>
              <p:nvPr/>
            </p:nvSpPr>
            <p:spPr>
              <a:xfrm>
                <a:off x="4043229" y="6111657"/>
                <a:ext cx="231109" cy="21265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4" name="Rettangolo 103"/>
              <p:cNvSpPr/>
              <p:nvPr/>
            </p:nvSpPr>
            <p:spPr>
              <a:xfrm>
                <a:off x="1478280" y="3505200"/>
                <a:ext cx="1874520" cy="198119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26"/>
              <p:cNvSpPr/>
              <p:nvPr/>
            </p:nvSpPr>
            <p:spPr>
              <a:xfrm>
                <a:off x="502920" y="5257800"/>
                <a:ext cx="3840480" cy="1436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6" name="Rettangolo 105"/>
              <p:cNvSpPr/>
              <p:nvPr/>
            </p:nvSpPr>
            <p:spPr>
              <a:xfrm>
                <a:off x="1903582" y="4038600"/>
                <a:ext cx="993476" cy="838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CasellaDiTesto 55"/>
            <p:cNvSpPr txBox="1"/>
            <p:nvPr/>
          </p:nvSpPr>
          <p:spPr>
            <a:xfrm>
              <a:off x="1600200" y="3352800"/>
              <a:ext cx="1012887" cy="429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W –Fe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1736408" y="4114799"/>
              <a:ext cx="1091106" cy="393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sorgente</a:t>
              </a:r>
              <a:endParaRPr lang="en-US" sz="1600" dirty="0"/>
            </a:p>
          </p:txBody>
        </p:sp>
        <p:grpSp>
          <p:nvGrpSpPr>
            <p:cNvPr id="60" name="Group 126"/>
            <p:cNvGrpSpPr/>
            <p:nvPr/>
          </p:nvGrpSpPr>
          <p:grpSpPr>
            <a:xfrm>
              <a:off x="350520" y="2590801"/>
              <a:ext cx="3840480" cy="3429000"/>
              <a:chOff x="2339752" y="1124744"/>
              <a:chExt cx="3384376" cy="3168352"/>
            </a:xfrm>
          </p:grpSpPr>
          <p:sp>
            <p:nvSpPr>
              <p:cNvPr id="61" name="Rectangle 113"/>
              <p:cNvSpPr/>
              <p:nvPr/>
            </p:nvSpPr>
            <p:spPr>
              <a:xfrm>
                <a:off x="2339752" y="1124744"/>
                <a:ext cx="3384376" cy="25922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62" name="Group 124"/>
              <p:cNvGrpSpPr/>
              <p:nvPr/>
            </p:nvGrpSpPr>
            <p:grpSpPr>
              <a:xfrm>
                <a:off x="2402541" y="1196752"/>
                <a:ext cx="3277993" cy="3096344"/>
                <a:chOff x="2402541" y="1196752"/>
                <a:chExt cx="3277993" cy="3096344"/>
              </a:xfrm>
            </p:grpSpPr>
            <p:grpSp>
              <p:nvGrpSpPr>
                <p:cNvPr id="64" name="Group 114"/>
                <p:cNvGrpSpPr/>
                <p:nvPr/>
              </p:nvGrpSpPr>
              <p:grpSpPr>
                <a:xfrm>
                  <a:off x="2411760" y="1196752"/>
                  <a:ext cx="230309" cy="3096344"/>
                  <a:chOff x="2411760" y="1196752"/>
                  <a:chExt cx="230309" cy="3096344"/>
                </a:xfrm>
              </p:grpSpPr>
              <p:cxnSp>
                <p:nvCxnSpPr>
                  <p:cNvPr id="76" name="Straight Connector 92"/>
                  <p:cNvCxnSpPr/>
                  <p:nvPr/>
                </p:nvCxnSpPr>
                <p:spPr>
                  <a:xfrm flipV="1">
                    <a:off x="2642069" y="1462699"/>
                    <a:ext cx="0" cy="2601997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97"/>
                  <p:cNvCxnSpPr/>
                  <p:nvPr/>
                </p:nvCxnSpPr>
                <p:spPr>
                  <a:xfrm flipV="1">
                    <a:off x="2584491" y="1390691"/>
                    <a:ext cx="0" cy="2736304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101"/>
                  <p:cNvCxnSpPr/>
                  <p:nvPr/>
                </p:nvCxnSpPr>
                <p:spPr>
                  <a:xfrm flipV="1">
                    <a:off x="2526914" y="1318683"/>
                    <a:ext cx="0" cy="2880320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105"/>
                  <p:cNvCxnSpPr/>
                  <p:nvPr/>
                </p:nvCxnSpPr>
                <p:spPr>
                  <a:xfrm flipV="1">
                    <a:off x="2469337" y="1246675"/>
                    <a:ext cx="0" cy="3024336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109"/>
                  <p:cNvCxnSpPr/>
                  <p:nvPr/>
                </p:nvCxnSpPr>
                <p:spPr>
                  <a:xfrm flipV="1">
                    <a:off x="2411760" y="1196752"/>
                    <a:ext cx="0" cy="3096344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5" name="Straight Connector 94"/>
                <p:cNvCxnSpPr/>
                <p:nvPr/>
              </p:nvCxnSpPr>
              <p:spPr>
                <a:xfrm>
                  <a:off x="2633214" y="1488965"/>
                  <a:ext cx="2773497" cy="0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99"/>
                <p:cNvCxnSpPr/>
                <p:nvPr/>
              </p:nvCxnSpPr>
              <p:spPr>
                <a:xfrm>
                  <a:off x="2562099" y="1418312"/>
                  <a:ext cx="2906447" cy="0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103"/>
                <p:cNvCxnSpPr/>
                <p:nvPr/>
              </p:nvCxnSpPr>
              <p:spPr>
                <a:xfrm>
                  <a:off x="2490984" y="1347758"/>
                  <a:ext cx="3048226" cy="0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107"/>
                <p:cNvCxnSpPr/>
                <p:nvPr/>
              </p:nvCxnSpPr>
              <p:spPr>
                <a:xfrm>
                  <a:off x="2419868" y="1277204"/>
                  <a:ext cx="3190003" cy="0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111"/>
                <p:cNvCxnSpPr/>
                <p:nvPr/>
              </p:nvCxnSpPr>
              <p:spPr>
                <a:xfrm>
                  <a:off x="2402541" y="1201271"/>
                  <a:ext cx="3277993" cy="4653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" name="Group 115"/>
                <p:cNvGrpSpPr/>
                <p:nvPr/>
              </p:nvGrpSpPr>
              <p:grpSpPr>
                <a:xfrm flipH="1">
                  <a:off x="5436096" y="1196752"/>
                  <a:ext cx="230309" cy="3096344"/>
                  <a:chOff x="2411760" y="1196752"/>
                  <a:chExt cx="230309" cy="3096344"/>
                </a:xfrm>
              </p:grpSpPr>
              <p:cxnSp>
                <p:nvCxnSpPr>
                  <p:cNvPr id="71" name="Straight Connector 116"/>
                  <p:cNvCxnSpPr/>
                  <p:nvPr/>
                </p:nvCxnSpPr>
                <p:spPr>
                  <a:xfrm flipV="1">
                    <a:off x="2642069" y="1462699"/>
                    <a:ext cx="0" cy="2601997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117"/>
                  <p:cNvCxnSpPr/>
                  <p:nvPr/>
                </p:nvCxnSpPr>
                <p:spPr>
                  <a:xfrm flipV="1">
                    <a:off x="2584491" y="1390691"/>
                    <a:ext cx="0" cy="2736304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118"/>
                  <p:cNvCxnSpPr/>
                  <p:nvPr/>
                </p:nvCxnSpPr>
                <p:spPr>
                  <a:xfrm flipV="1">
                    <a:off x="2526914" y="1318683"/>
                    <a:ext cx="0" cy="2880320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119"/>
                  <p:cNvCxnSpPr/>
                  <p:nvPr/>
                </p:nvCxnSpPr>
                <p:spPr>
                  <a:xfrm flipV="1">
                    <a:off x="2469337" y="1246675"/>
                    <a:ext cx="0" cy="3024336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120"/>
                  <p:cNvCxnSpPr/>
                  <p:nvPr/>
                </p:nvCxnSpPr>
                <p:spPr>
                  <a:xfrm flipV="1">
                    <a:off x="2411760" y="1196752"/>
                    <a:ext cx="0" cy="3096344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82" name="Tito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calorimetro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209800"/>
            <a:ext cx="2350077" cy="5589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" name="Gruppo 101"/>
          <p:cNvGrpSpPr/>
          <p:nvPr/>
        </p:nvGrpSpPr>
        <p:grpSpPr>
          <a:xfrm>
            <a:off x="3886200" y="3352800"/>
            <a:ext cx="4860388" cy="1600200"/>
            <a:chOff x="4359812" y="3962400"/>
            <a:chExt cx="4860388" cy="1600200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9812" y="4783667"/>
              <a:ext cx="4098388" cy="778933"/>
            </a:xfrm>
            <a:prstGeom prst="rect">
              <a:avLst/>
            </a:prstGeom>
            <a:noFill/>
          </p:spPr>
        </p:pic>
        <p:cxnSp>
          <p:nvCxnSpPr>
            <p:cNvPr id="90" name="Connettore 2 89"/>
            <p:cNvCxnSpPr/>
            <p:nvPr/>
          </p:nvCxnSpPr>
          <p:spPr>
            <a:xfrm flipH="1">
              <a:off x="8305800" y="4495800"/>
              <a:ext cx="1524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CasellaDiTesto 90"/>
            <p:cNvSpPr txBox="1"/>
            <p:nvPr/>
          </p:nvSpPr>
          <p:spPr>
            <a:xfrm>
              <a:off x="7604821" y="3962400"/>
              <a:ext cx="161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Potenza </a:t>
              </a:r>
              <a:r>
                <a:rPr lang="en-US" dirty="0" err="1" smtClean="0"/>
                <a:t>persa</a:t>
              </a:r>
              <a:r>
                <a:rPr lang="en-US" dirty="0" smtClean="0"/>
                <a:t> </a:t>
              </a:r>
            </a:p>
            <a:p>
              <a:pPr algn="ctr"/>
              <a:r>
                <a:rPr lang="en-US" dirty="0" smtClean="0"/>
                <a:t>&lt; 1 W</a:t>
              </a:r>
              <a:endParaRPr lang="en-US" dirty="0"/>
            </a:p>
          </p:txBody>
        </p:sp>
        <p:cxnSp>
          <p:nvCxnSpPr>
            <p:cNvPr id="96" name="Connettore 2 95"/>
            <p:cNvCxnSpPr/>
            <p:nvPr/>
          </p:nvCxnSpPr>
          <p:spPr>
            <a:xfrm>
              <a:off x="6629400" y="4343400"/>
              <a:ext cx="609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9" name="CasellaDiTesto 98"/>
            <p:cNvSpPr txBox="1"/>
            <p:nvPr/>
          </p:nvSpPr>
          <p:spPr>
            <a:xfrm>
              <a:off x="4540324" y="3962400"/>
              <a:ext cx="29272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Tempo </a:t>
              </a:r>
              <a:r>
                <a:rPr lang="en-US" dirty="0" err="1" smtClean="0"/>
                <a:t>di</a:t>
              </a:r>
              <a:r>
                <a:rPr lang="en-US" dirty="0" smtClean="0"/>
                <a:t> </a:t>
              </a:r>
              <a:r>
                <a:rPr lang="en-US" dirty="0" err="1" smtClean="0"/>
                <a:t>propagazione</a:t>
              </a:r>
              <a:r>
                <a:rPr lang="en-US" dirty="0" smtClean="0"/>
                <a:t> del</a:t>
              </a:r>
            </a:p>
            <a:p>
              <a:r>
                <a:rPr lang="en-US" dirty="0" err="1" smtClean="0"/>
                <a:t>calore</a:t>
              </a:r>
              <a:r>
                <a:rPr lang="en-US" dirty="0" smtClean="0"/>
                <a:t> </a:t>
              </a:r>
              <a:r>
                <a:rPr lang="en-US" dirty="0" err="1" smtClean="0"/>
                <a:t>fino</a:t>
              </a:r>
              <a:r>
                <a:rPr lang="en-US" dirty="0" smtClean="0"/>
                <a:t> </a:t>
              </a:r>
              <a:r>
                <a:rPr lang="en-US" dirty="0" err="1" smtClean="0"/>
                <a:t>all’acqua</a:t>
              </a:r>
              <a:endParaRPr lang="en-US" dirty="0"/>
            </a:p>
          </p:txBody>
        </p:sp>
      </p:grpSp>
      <p:cxnSp>
        <p:nvCxnSpPr>
          <p:cNvPr id="93" name="Connettore 1 92"/>
          <p:cNvCxnSpPr/>
          <p:nvPr/>
        </p:nvCxnSpPr>
        <p:spPr>
          <a:xfrm>
            <a:off x="6477000" y="4267200"/>
            <a:ext cx="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Arco 94"/>
          <p:cNvSpPr/>
          <p:nvPr/>
        </p:nvSpPr>
        <p:spPr>
          <a:xfrm flipV="1">
            <a:off x="838200" y="3733800"/>
            <a:ext cx="1905000" cy="533400"/>
          </a:xfrm>
          <a:prstGeom prst="arc">
            <a:avLst>
              <a:gd name="adj1" fmla="val 10639339"/>
              <a:gd name="adj2" fmla="val 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o 96"/>
          <p:cNvSpPr/>
          <p:nvPr/>
        </p:nvSpPr>
        <p:spPr>
          <a:xfrm flipV="1">
            <a:off x="838200" y="4114800"/>
            <a:ext cx="1905000" cy="533400"/>
          </a:xfrm>
          <a:prstGeom prst="arc">
            <a:avLst>
              <a:gd name="adj1" fmla="val 10639339"/>
              <a:gd name="adj2" fmla="val 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co 97"/>
          <p:cNvSpPr/>
          <p:nvPr/>
        </p:nvSpPr>
        <p:spPr>
          <a:xfrm flipV="1">
            <a:off x="838200" y="4495800"/>
            <a:ext cx="1905000" cy="533400"/>
          </a:xfrm>
          <a:prstGeom prst="arc">
            <a:avLst>
              <a:gd name="adj1" fmla="val 10639339"/>
              <a:gd name="adj2" fmla="val 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Arco 99"/>
          <p:cNvSpPr/>
          <p:nvPr/>
        </p:nvSpPr>
        <p:spPr>
          <a:xfrm flipV="1">
            <a:off x="838200" y="4876800"/>
            <a:ext cx="1905000" cy="533400"/>
          </a:xfrm>
          <a:prstGeom prst="arc">
            <a:avLst>
              <a:gd name="adj1" fmla="val 10639339"/>
              <a:gd name="adj2" fmla="val 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Arco 100"/>
          <p:cNvSpPr/>
          <p:nvPr/>
        </p:nvSpPr>
        <p:spPr>
          <a:xfrm flipV="1">
            <a:off x="838200" y="3505200"/>
            <a:ext cx="1905000" cy="533400"/>
          </a:xfrm>
          <a:prstGeom prst="arc">
            <a:avLst>
              <a:gd name="adj1" fmla="val 10639339"/>
              <a:gd name="adj2" fmla="val 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6666"/>
          <a:stretch>
            <a:fillRect/>
          </a:stretch>
        </p:blipFill>
        <p:spPr bwMode="auto">
          <a:xfrm>
            <a:off x="0" y="6477000"/>
            <a:ext cx="9144000" cy="39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524000" y="64886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IFAE 2014                       L. Di </a:t>
            </a:r>
            <a:r>
              <a:rPr lang="en-US" b="1" dirty="0" err="1" smtClean="0">
                <a:solidFill>
                  <a:schemeClr val="bg1"/>
                </a:solidFill>
              </a:rPr>
              <a:t>Noto</a:t>
            </a:r>
            <a:r>
              <a:rPr lang="en-US" b="1" dirty="0" smtClean="0">
                <a:solidFill>
                  <a:schemeClr val="bg1"/>
                </a:solidFill>
              </a:rPr>
              <a:t>            INFN </a:t>
            </a:r>
            <a:r>
              <a:rPr lang="en-US" b="1" dirty="0" err="1" smtClean="0">
                <a:solidFill>
                  <a:schemeClr val="bg1"/>
                </a:solidFill>
              </a:rPr>
              <a:t>Genova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60654"/>
            <a:ext cx="5220223" cy="103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5562600" y="20574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L’oscillazione</a:t>
            </a:r>
            <a:r>
              <a:rPr lang="en-US" sz="2000" dirty="0" smtClean="0"/>
              <a:t> </a:t>
            </a:r>
            <a:r>
              <a:rPr lang="en-US" sz="2000" dirty="0" err="1" smtClean="0"/>
              <a:t>dipende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L</a:t>
            </a:r>
            <a:r>
              <a:rPr lang="en-US" sz="2000" dirty="0" smtClean="0"/>
              <a:t> </a:t>
            </a:r>
            <a:r>
              <a:rPr lang="en-US" sz="2000" dirty="0" err="1" smtClean="0"/>
              <a:t>distanza</a:t>
            </a:r>
            <a:r>
              <a:rPr lang="en-US" sz="2000" dirty="0" smtClean="0"/>
              <a:t> </a:t>
            </a:r>
            <a:r>
              <a:rPr lang="en-US" sz="2000" dirty="0" err="1" smtClean="0"/>
              <a:t>dalla</a:t>
            </a:r>
            <a:r>
              <a:rPr lang="en-US" sz="2000" dirty="0" smtClean="0"/>
              <a:t> </a:t>
            </a:r>
            <a:r>
              <a:rPr lang="en-US" sz="2000" dirty="0" err="1" smtClean="0"/>
              <a:t>sorgente</a:t>
            </a:r>
            <a:r>
              <a:rPr lang="en-US" sz="20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energia</a:t>
            </a:r>
            <a:r>
              <a:rPr lang="en-US" sz="2000" dirty="0" smtClean="0"/>
              <a:t> del neutrino</a:t>
            </a:r>
          </a:p>
          <a:p>
            <a:endParaRPr lang="en-US" sz="2000" dirty="0" smtClean="0"/>
          </a:p>
        </p:txBody>
      </p:sp>
      <p:grpSp>
        <p:nvGrpSpPr>
          <p:cNvPr id="21" name="Gruppo 20"/>
          <p:cNvGrpSpPr/>
          <p:nvPr/>
        </p:nvGrpSpPr>
        <p:grpSpPr>
          <a:xfrm>
            <a:off x="0" y="2895600"/>
            <a:ext cx="4495800" cy="3276600"/>
            <a:chOff x="228600" y="2881312"/>
            <a:chExt cx="4576063" cy="351948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2881312"/>
              <a:ext cx="4576063" cy="351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0400" y="3048000"/>
              <a:ext cx="12858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5200" y="3505200"/>
              <a:ext cx="10953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4343400" y="3657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e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estratti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se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fascio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anti-</a:t>
            </a:r>
            <a:r>
              <a:rPr lang="en-US" dirty="0" err="1" smtClean="0"/>
              <a:t>neutrini</a:t>
            </a:r>
            <a:r>
              <a:rPr lang="en-US" dirty="0" smtClean="0"/>
              <a:t> </a:t>
            </a:r>
            <a:r>
              <a:rPr lang="en-US" b="1" dirty="0" smtClean="0"/>
              <a:t>non è  </a:t>
            </a:r>
            <a:r>
              <a:rPr lang="en-US" b="1" dirty="0" err="1" smtClean="0"/>
              <a:t>monocromatico</a:t>
            </a:r>
            <a:endParaRPr lang="en-US" b="1" dirty="0"/>
          </a:p>
        </p:txBody>
      </p:sp>
      <p:sp>
        <p:nvSpPr>
          <p:cNvPr id="17" name="Rettangolo 16"/>
          <p:cNvSpPr/>
          <p:nvPr/>
        </p:nvSpPr>
        <p:spPr>
          <a:xfrm>
            <a:off x="4322577" y="3200400"/>
            <a:ext cx="2002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  </a:t>
            </a:r>
            <a:r>
              <a:rPr lang="en-US" b="1" dirty="0" err="1" smtClean="0"/>
              <a:t>parametri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04800" y="1143000"/>
            <a:ext cx="586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 MISURA del RATE TOTALE </a:t>
            </a:r>
            <a:r>
              <a:rPr lang="en-US" b="1" dirty="0" err="1" smtClean="0"/>
              <a:t>di</a:t>
            </a:r>
            <a:r>
              <a:rPr lang="en-US" b="1" dirty="0" smtClean="0"/>
              <a:t> NEUTRINI RIVELATI</a:t>
            </a:r>
          </a:p>
          <a:p>
            <a:endParaRPr lang="en-US" b="1" dirty="0" smtClean="0"/>
          </a:p>
          <a:p>
            <a:r>
              <a:rPr lang="en-US" b="1" dirty="0" smtClean="0"/>
              <a:t>2. OSSERVAZIONE </a:t>
            </a:r>
            <a:r>
              <a:rPr lang="en-US" b="1" dirty="0" err="1" smtClean="0"/>
              <a:t>delle</a:t>
            </a:r>
            <a:r>
              <a:rPr lang="en-US" b="1" dirty="0" smtClean="0"/>
              <a:t> OSCILLAZIONI</a:t>
            </a:r>
            <a:endParaRPr lang="en-US" b="1" dirty="0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Possibili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risultati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 l="41481" r="40741"/>
          <a:stretch>
            <a:fillRect/>
          </a:stretch>
        </p:blipFill>
        <p:spPr bwMode="auto">
          <a:xfrm>
            <a:off x="6324600" y="3048000"/>
            <a:ext cx="381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/>
          <a:srcRect r="54601" b="-14286"/>
          <a:stretch>
            <a:fillRect/>
          </a:stretch>
        </p:blipFill>
        <p:spPr bwMode="auto">
          <a:xfrm>
            <a:off x="6853238" y="3200400"/>
            <a:ext cx="7459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4325625"/>
            <a:ext cx="3276600" cy="21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sellaDiTesto 21"/>
          <p:cNvSpPr txBox="1"/>
          <p:nvPr/>
        </p:nvSpPr>
        <p:spPr>
          <a:xfrm>
            <a:off x="0" y="6019800"/>
            <a:ext cx="189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JHEP08(2013)038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6666"/>
          <a:stretch>
            <a:fillRect/>
          </a:stretch>
        </p:blipFill>
        <p:spPr bwMode="auto">
          <a:xfrm>
            <a:off x="0" y="6477000"/>
            <a:ext cx="9144000" cy="39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524000" y="64886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IFAE 2014                       L. Di </a:t>
            </a:r>
            <a:r>
              <a:rPr lang="en-US" b="1" dirty="0" err="1" smtClean="0">
                <a:solidFill>
                  <a:schemeClr val="bg1"/>
                </a:solidFill>
              </a:rPr>
              <a:t>Noto</a:t>
            </a:r>
            <a:r>
              <a:rPr lang="en-US" b="1" dirty="0" smtClean="0">
                <a:solidFill>
                  <a:schemeClr val="bg1"/>
                </a:solidFill>
              </a:rPr>
              <a:t>            INFN </a:t>
            </a:r>
            <a:r>
              <a:rPr lang="en-US" b="1" dirty="0" err="1" smtClean="0">
                <a:solidFill>
                  <a:schemeClr val="bg1"/>
                </a:solidFill>
              </a:rPr>
              <a:t>Genova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500248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228600" y="1154668"/>
            <a:ext cx="4425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3. DETERMINAZIONE DEI PARAMETRI</a:t>
            </a:r>
            <a:endParaRPr lang="en-US" b="1" dirty="0"/>
          </a:p>
        </p:txBody>
      </p:sp>
      <p:sp>
        <p:nvSpPr>
          <p:cNvPr id="11" name="Rettangolo 10"/>
          <p:cNvSpPr/>
          <p:nvPr/>
        </p:nvSpPr>
        <p:spPr>
          <a:xfrm>
            <a:off x="158866" y="4895671"/>
            <a:ext cx="765857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4. DETERMINAZIONE ANGOLO WEINBERG </a:t>
            </a:r>
            <a:r>
              <a:rPr lang="en-US" b="1" dirty="0" smtClean="0">
                <a:latin typeface="GreekC_IV50"/>
                <a:cs typeface="GreekC_IV50"/>
              </a:rPr>
              <a:t>q</a:t>
            </a:r>
            <a:r>
              <a:rPr lang="en-US" b="1" dirty="0" smtClean="0"/>
              <a:t> </a:t>
            </a:r>
            <a:r>
              <a:rPr lang="en-US" b="1" baseline="-25000" dirty="0" smtClean="0"/>
              <a:t>W</a:t>
            </a:r>
            <a:r>
              <a:rPr lang="en-US" b="1" dirty="0" smtClean="0"/>
              <a:t>  A ENERGIE ~MEV</a:t>
            </a:r>
          </a:p>
          <a:p>
            <a:r>
              <a:rPr lang="en-US" b="1" dirty="0" smtClean="0"/>
              <a:t>	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sezione</a:t>
            </a:r>
            <a:r>
              <a:rPr lang="en-US" dirty="0" smtClean="0"/>
              <a:t> </a:t>
            </a:r>
            <a:r>
              <a:rPr lang="en-US" dirty="0" err="1" smtClean="0"/>
              <a:t>d’urto</a:t>
            </a:r>
            <a:r>
              <a:rPr lang="en-US" dirty="0" smtClean="0"/>
              <a:t> </a:t>
            </a:r>
            <a:r>
              <a:rPr lang="en-US" dirty="0" smtClean="0">
                <a:latin typeface="GreekC_IV50"/>
                <a:cs typeface="GreekC_IV50"/>
              </a:rPr>
              <a:t>n</a:t>
            </a:r>
            <a:r>
              <a:rPr lang="en-US" dirty="0" smtClean="0"/>
              <a:t> + e-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e- + </a:t>
            </a:r>
            <a:r>
              <a:rPr lang="en-US" dirty="0" smtClean="0">
                <a:latin typeface="GreekC_IV50"/>
                <a:cs typeface="GreekC_IV50"/>
              </a:rPr>
              <a:t>n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5. DETERMINAZIONE DEL MOMENTO MAGNETICO DEL NEUTRINO</a:t>
            </a:r>
          </a:p>
          <a:p>
            <a:r>
              <a:rPr lang="en-US" b="1" dirty="0" smtClean="0"/>
              <a:t>	 </a:t>
            </a:r>
            <a:endParaRPr lang="en-US" b="1" dirty="0"/>
          </a:p>
        </p:txBody>
      </p:sp>
      <p:sp>
        <p:nvSpPr>
          <p:cNvPr id="9" name="Titolo 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Possibili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risultati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 l="41481" r="40741"/>
          <a:stretch>
            <a:fillRect/>
          </a:stretch>
        </p:blipFill>
        <p:spPr bwMode="auto">
          <a:xfrm>
            <a:off x="4669023" y="990600"/>
            <a:ext cx="381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 r="54601" b="-14286"/>
          <a:stretch>
            <a:fillRect/>
          </a:stretch>
        </p:blipFill>
        <p:spPr bwMode="auto">
          <a:xfrm>
            <a:off x="5197661" y="1143000"/>
            <a:ext cx="7459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1788</TotalTime>
  <Words>627</Words>
  <Application>Microsoft Office PowerPoint</Application>
  <PresentationFormat>Presentazione su schermo (4:3)</PresentationFormat>
  <Paragraphs>150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Equinozio</vt:lpstr>
      <vt:lpstr>L’esperimento SOX  nella fisica dei neutrini</vt:lpstr>
      <vt:lpstr>Contenuti</vt:lpstr>
      <vt:lpstr>Diapositiva 3</vt:lpstr>
      <vt:lpstr>Diapositiva 4</vt:lpstr>
      <vt:lpstr>Diapositiva 5</vt:lpstr>
      <vt:lpstr>Diapositiva 6</vt:lpstr>
      <vt:lpstr>Diapositiva 7</vt:lpstr>
      <vt:lpstr>Diapositiva 8</vt:lpstr>
      <vt:lpstr>Possibili risultati</vt:lpstr>
      <vt:lpstr>Conclusioni</vt:lpstr>
      <vt:lpstr>Grazie per l’attenzione!</vt:lpstr>
      <vt:lpstr>BACKUP</vt:lpstr>
      <vt:lpstr>Neutrino sterile</vt:lpstr>
      <vt:lpstr>Osservazione delle onde</vt:lpstr>
      <vt:lpstr>Diapositiva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L’esperimento SOX nella fisica dei neutrini</dc:title>
  <dc:creator>Lea</dc:creator>
  <cp:lastModifiedBy>Lea</cp:lastModifiedBy>
  <cp:revision>193</cp:revision>
  <dcterms:created xsi:type="dcterms:W3CDTF">2014-03-27T09:07:27Z</dcterms:created>
  <dcterms:modified xsi:type="dcterms:W3CDTF">2014-04-10T10:00:53Z</dcterms:modified>
</cp:coreProperties>
</file>