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32" autoAdjust="0"/>
  </p:normalViewPr>
  <p:slideViewPr>
    <p:cSldViewPr snapToGrid="0" snapToObjects="1">
      <p:cViewPr varScale="1">
        <p:scale>
          <a:sx n="83" d="100"/>
          <a:sy n="83" d="100"/>
        </p:scale>
        <p:origin x="-5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69FB-DF9B-8145-BD2F-4AFD18673C92}" type="datetimeFigureOut">
              <a:rPr lang="en-US" smtClean="0"/>
              <a:t>22/01/14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9B93-FFF4-0244-9CD4-3BA8A5A7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7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970A-14B0-CA4C-93B9-45C18B7FBA0B}" type="datetimeFigureOut">
              <a:rPr lang="en-US" smtClean="0"/>
              <a:t>22/01/14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575F-B6E0-8849-8674-DA9FD6D1A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70395"/>
            <a:ext cx="1210594" cy="17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1157" y="6670395"/>
            <a:ext cx="3928643" cy="17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5800" y="6670395"/>
            <a:ext cx="860999" cy="17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6731-DEB8-1444-A087-6637F3AD1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36750" y="975106"/>
            <a:ext cx="5270500" cy="5419725"/>
            <a:chOff x="0" y="0"/>
            <a:chExt cx="6669248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669248" cy="6858000"/>
            </a:xfrm>
            <a:prstGeom prst="rect">
              <a:avLst/>
            </a:prstGeom>
          </p:spPr>
        </p:pic>
        <p:sp>
          <p:nvSpPr>
            <p:cNvPr id="6" name="Text Box 3"/>
            <p:cNvSpPr txBox="1"/>
            <p:nvPr/>
          </p:nvSpPr>
          <p:spPr>
            <a:xfrm>
              <a:off x="2972998" y="2412855"/>
              <a:ext cx="1513839" cy="793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mbria"/>
                  <a:ea typeface="ＭＳ 明朝"/>
                  <a:cs typeface="Times New Roman"/>
                </a:rPr>
                <a:t>Run 0499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800" b="1" kern="1200">
                  <a:solidFill>
                    <a:srgbClr val="0000FF"/>
                  </a:solidFill>
                  <a:effectLst/>
                  <a:latin typeface="Cambria"/>
                  <a:ea typeface="ＭＳ 明朝"/>
                  <a:cs typeface="Times New Roman"/>
                </a:rPr>
                <a:t>Run 1090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6195" y="1168907"/>
            <a:ext cx="16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ll events</a:t>
            </a:r>
            <a:endParaRPr lang="en-US" sz="2800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18602"/>
            <a:ext cx="9144000" cy="6607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Trying to understand the differences between data and MC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469" y="692598"/>
            <a:ext cx="504314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Analysis-</a:t>
            </a:r>
            <a:r>
              <a:rPr lang="en-US" sz="2000" dirty="0" err="1" smtClean="0"/>
              <a:t>elog</a:t>
            </a:r>
            <a:r>
              <a:rPr lang="en-US" sz="2000" dirty="0" smtClean="0"/>
              <a:t> note n. 5 (A. Capone, P. </a:t>
            </a:r>
            <a:r>
              <a:rPr lang="en-US" sz="2000" dirty="0" err="1" smtClean="0"/>
              <a:t>Fermani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8525" y="1763165"/>
            <a:ext cx="394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charge distribution (ADC channels) for the same OM in May and in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36750" y="744537"/>
            <a:ext cx="5270500" cy="5368925"/>
            <a:chOff x="0" y="0"/>
            <a:chExt cx="6732396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732396" cy="68580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22476" y="324371"/>
              <a:ext cx="5660179" cy="5046189"/>
              <a:chOff x="722476" y="324371"/>
              <a:chExt cx="5660179" cy="5046189"/>
            </a:xfrm>
          </p:grpSpPr>
          <p:sp>
            <p:nvSpPr>
              <p:cNvPr id="7" name="Text Box 32"/>
              <p:cNvSpPr txBox="1"/>
              <p:nvPr/>
            </p:nvSpPr>
            <p:spPr>
              <a:xfrm>
                <a:off x="722476" y="324371"/>
                <a:ext cx="1122129" cy="55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</a:t>
                </a:r>
                <a:r>
                  <a:rPr lang="en-US" sz="1200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499</a:t>
                </a:r>
              </a:p>
              <a:p>
                <a:r>
                  <a:rPr lang="en-US" sz="1000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08/05/2013</a:t>
                </a:r>
                <a:endParaRPr lang="en-US" sz="800" dirty="0" smtClean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8" name="Text Box 33"/>
              <p:cNvSpPr txBox="1"/>
              <p:nvPr/>
            </p:nvSpPr>
            <p:spPr>
              <a:xfrm>
                <a:off x="2963280" y="324371"/>
                <a:ext cx="933613" cy="34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760</a:t>
                </a:r>
                <a:endParaRPr lang="en-US" sz="10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9" name="Text Box 34"/>
              <p:cNvSpPr txBox="1"/>
              <p:nvPr/>
            </p:nvSpPr>
            <p:spPr>
              <a:xfrm>
                <a:off x="5260526" y="324371"/>
                <a:ext cx="933613" cy="34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840</a:t>
                </a:r>
                <a:endParaRPr lang="en-US" sz="10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0" name="Text Box 35"/>
              <p:cNvSpPr txBox="1"/>
              <p:nvPr/>
            </p:nvSpPr>
            <p:spPr>
              <a:xfrm>
                <a:off x="722476" y="2593435"/>
                <a:ext cx="933613" cy="34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845</a:t>
                </a:r>
                <a:endParaRPr lang="en-US" sz="10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1" name="Text Box 36"/>
              <p:cNvSpPr txBox="1"/>
              <p:nvPr/>
            </p:nvSpPr>
            <p:spPr>
              <a:xfrm>
                <a:off x="2963280" y="2593435"/>
                <a:ext cx="1287267" cy="57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847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22/06/2013</a:t>
                </a:r>
                <a:endParaRPr lang="en-US" sz="1000" dirty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2" name="Text Box 37"/>
              <p:cNvSpPr txBox="1"/>
              <p:nvPr/>
            </p:nvSpPr>
            <p:spPr>
              <a:xfrm>
                <a:off x="5260526" y="2593435"/>
                <a:ext cx="1041494" cy="34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1011</a:t>
                </a:r>
                <a:endParaRPr lang="en-US" sz="10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3" name="Text Box 38"/>
              <p:cNvSpPr txBox="1"/>
              <p:nvPr/>
            </p:nvSpPr>
            <p:spPr>
              <a:xfrm>
                <a:off x="722476" y="4820166"/>
                <a:ext cx="1041494" cy="34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1050</a:t>
                </a:r>
                <a:endParaRPr lang="en-US" sz="10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4" name="Text Box 39"/>
              <p:cNvSpPr txBox="1"/>
              <p:nvPr/>
            </p:nvSpPr>
            <p:spPr>
              <a:xfrm>
                <a:off x="2963280" y="4820161"/>
                <a:ext cx="1041494" cy="34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1090</a:t>
                </a:r>
                <a:endParaRPr lang="en-US" sz="100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  <p:sp>
            <p:nvSpPr>
              <p:cNvPr id="15" name="Text Box 40"/>
              <p:cNvSpPr txBox="1"/>
              <p:nvPr/>
            </p:nvSpPr>
            <p:spPr>
              <a:xfrm>
                <a:off x="5260526" y="4820166"/>
                <a:ext cx="1122129" cy="55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Run </a:t>
                </a:r>
                <a:r>
                  <a:rPr lang="en-US" sz="1200" kern="1200" dirty="0" smtClean="0">
                    <a:solidFill>
                      <a:srgbClr val="000000"/>
                    </a:solidFill>
                    <a:effectLst/>
                    <a:latin typeface="Cambria"/>
                    <a:ea typeface="ＭＳ 明朝"/>
                    <a:cs typeface="Times New Roman"/>
                  </a:rPr>
                  <a:t>1409</a:t>
                </a:r>
              </a:p>
              <a:p>
                <a:r>
                  <a:rPr lang="en-US" sz="1000" dirty="0" smtClean="0">
                    <a:solidFill>
                      <a:srgbClr val="000000"/>
                    </a:solidFill>
                    <a:latin typeface="Cambria"/>
                    <a:ea typeface="ＭＳ 明朝"/>
                    <a:cs typeface="Times New Roman"/>
                  </a:rPr>
                  <a:t>30/09/2013</a:t>
                </a:r>
                <a:endParaRPr lang="en-US" sz="800" dirty="0" smtClean="0">
                  <a:effectLst/>
                  <a:latin typeface="Times"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7965" y="6253549"/>
            <a:ext cx="851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Total charge distribution (ADC channels) for OM=1 from May to September </a:t>
            </a:r>
            <a:endParaRPr lang="en-US" sz="2000" b="1" dirty="0">
              <a:solidFill>
                <a:srgbClr val="00009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80700" y="721226"/>
            <a:ext cx="382146" cy="2053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3500" cy="4698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On 22 June there is a change !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926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80" y="1982512"/>
            <a:ext cx="5755640" cy="39027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3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14555"/>
            <a:ext cx="9144000" cy="7045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Since 22/06 Q trigger at L1 is set if has Q&gt;500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965" y="684539"/>
            <a:ext cx="851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Before run 846 the L1Q trigger condition was   Q&gt;1000</a:t>
            </a:r>
            <a:endParaRPr lang="en-US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8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0" y="1172855"/>
            <a:ext cx="8084851" cy="548283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985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Total Charge distribution for events collected with </a:t>
            </a:r>
            <a:r>
              <a:rPr lang="en-US" sz="3200" dirty="0" smtClean="0">
                <a:solidFill>
                  <a:srgbClr val="F400EF"/>
                </a:solidFill>
              </a:rPr>
              <a:t>Random trigger </a:t>
            </a:r>
            <a:r>
              <a:rPr lang="en-US" sz="3200" dirty="0" smtClean="0">
                <a:solidFill>
                  <a:srgbClr val="0000FF"/>
                </a:solidFill>
              </a:rPr>
              <a:t>(magenta) and for</a:t>
            </a:r>
            <a:r>
              <a:rPr lang="en-US" sz="3200" baseline="0" dirty="0" smtClean="0">
                <a:solidFill>
                  <a:srgbClr val="0000FF"/>
                </a:solidFill>
              </a:rPr>
              <a:t> </a:t>
            </a:r>
            <a:r>
              <a:rPr lang="en-US" sz="3200" baseline="0" dirty="0" smtClean="0"/>
              <a:t>all events </a:t>
            </a:r>
            <a:r>
              <a:rPr lang="en-US" sz="3200" baseline="0" dirty="0" smtClean="0">
                <a:solidFill>
                  <a:srgbClr val="0000FF"/>
                </a:solidFill>
              </a:rPr>
              <a:t>(black)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764" y="3656580"/>
            <a:ext cx="17578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G. De </a:t>
            </a:r>
            <a:r>
              <a:rPr lang="en-US" dirty="0" err="1" smtClean="0"/>
              <a:t>Bonis</a:t>
            </a:r>
            <a:endParaRPr lang="en-US" dirty="0" smtClean="0"/>
          </a:p>
          <a:p>
            <a:r>
              <a:rPr lang="en-US" dirty="0" err="1" smtClean="0"/>
              <a:t>Analyss</a:t>
            </a:r>
            <a:r>
              <a:rPr lang="en-US" dirty="0" err="1"/>
              <a:t>-</a:t>
            </a:r>
            <a:r>
              <a:rPr lang="en-US" dirty="0" err="1" smtClean="0"/>
              <a:t>elog</a:t>
            </a:r>
            <a:r>
              <a:rPr lang="en-US" dirty="0" smtClean="0"/>
              <a:t> n.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2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153"/>
          <a:stretch/>
        </p:blipFill>
        <p:spPr>
          <a:xfrm>
            <a:off x="675126" y="611981"/>
            <a:ext cx="8427907" cy="6058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13" y="3246687"/>
            <a:ext cx="4414651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The Q&gt;500 change has increased the L2Q trigger (plg2 SC+Q) that, after the change, has the same rate as the L2 SC+SC, so in the total charge distribution, for "all events" we find the two kind of events with the same rate.  </a:t>
            </a:r>
            <a:endParaRPr lang="en-US" sz="1400" b="1" dirty="0" smtClean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3663" y="5232428"/>
            <a:ext cx="166862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Chiarusi</a:t>
            </a:r>
            <a:endParaRPr lang="en-US" dirty="0" smtClean="0"/>
          </a:p>
          <a:p>
            <a:r>
              <a:rPr lang="en-US" dirty="0" smtClean="0"/>
              <a:t>NEMO-</a:t>
            </a:r>
            <a:r>
              <a:rPr lang="en-US" dirty="0" err="1" smtClean="0"/>
              <a:t>elog</a:t>
            </a:r>
            <a:r>
              <a:rPr lang="en-US" dirty="0" smtClean="0"/>
              <a:t> 666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119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</a:t>
            </a:r>
            <a:r>
              <a:rPr lang="en-US" baseline="0" dirty="0" smtClean="0"/>
              <a:t> from the NEMO-</a:t>
            </a:r>
            <a:r>
              <a:rPr lang="en-US" baseline="0" dirty="0" err="1" smtClean="0"/>
              <a:t>elog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6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5"/>
            <a:ext cx="8229600" cy="628032"/>
          </a:xfrm>
        </p:spPr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ne effect of the H.V. change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22/01/14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KM3 Steering Committee - LNS - Antonio Capone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31-DEB8-1444-A087-6637F3AD166C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469" y="692598"/>
            <a:ext cx="406518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Analysis-</a:t>
            </a:r>
            <a:r>
              <a:rPr lang="en-US" sz="2000" dirty="0" err="1" smtClean="0"/>
              <a:t>elog</a:t>
            </a:r>
            <a:r>
              <a:rPr lang="en-US" sz="2000" dirty="0" smtClean="0"/>
              <a:t> note n. 7 (G. De </a:t>
            </a:r>
            <a:r>
              <a:rPr lang="en-US" sz="2000" dirty="0" err="1" smtClean="0"/>
              <a:t>Bonis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9469" y="1285166"/>
            <a:ext cx="863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run 847, not only the trigger change but also the OM HV have been changed: in general decreased.  Before this change sometime we saw very long events ("fragmented").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2356123"/>
            <a:ext cx="9099863" cy="2995479"/>
            <a:chOff x="0" y="2172535"/>
            <a:chExt cx="9099863" cy="29954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6" t="-409" r="46" b="-409"/>
            <a:stretch/>
          </p:blipFill>
          <p:spPr>
            <a:xfrm>
              <a:off x="0" y="2225475"/>
              <a:ext cx="4495800" cy="29035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-1535" t="-2005" r="-1535" b="-2005"/>
            <a:stretch/>
          </p:blipFill>
          <p:spPr>
            <a:xfrm>
              <a:off x="4461702" y="2172535"/>
              <a:ext cx="4638161" cy="29954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36075" y="2646218"/>
              <a:ext cx="107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1390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1202" y="2646218"/>
              <a:ext cx="95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499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5764062"/>
            <a:ext cx="7150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After the HV change no more "saturation" and no more "very long events"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1973034"/>
            <a:ext cx="11467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9469" y="2570316"/>
            <a:ext cx="710969" cy="628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5" idx="2"/>
            <a:endCxn id="16" idx="7"/>
          </p:cNvCxnSpPr>
          <p:nvPr/>
        </p:nvCxnSpPr>
        <p:spPr>
          <a:xfrm flipH="1">
            <a:off x="936319" y="2342366"/>
            <a:ext cx="94265" cy="320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85083" y="1973034"/>
            <a:ext cx="17491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long events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  <a:endCxn id="21" idx="0"/>
          </p:cNvCxnSpPr>
          <p:nvPr/>
        </p:nvCxnSpPr>
        <p:spPr>
          <a:xfrm>
            <a:off x="3459682" y="2342366"/>
            <a:ext cx="484545" cy="23882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88742" y="4730625"/>
            <a:ext cx="710969" cy="628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4" idx="0"/>
          </p:cNvCxnSpPr>
          <p:nvPr/>
        </p:nvCxnSpPr>
        <p:spPr>
          <a:xfrm flipV="1">
            <a:off x="4032308" y="5201829"/>
            <a:ext cx="2363328" cy="562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2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394</Words>
  <Application>Microsoft Macintosh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Trying to understand the differences between data and MC</vt:lpstr>
      <vt:lpstr>On 22 June there is a change !</vt:lpstr>
      <vt:lpstr>Since 22/06 Q trigger at L1 is set if has Q&gt;500</vt:lpstr>
      <vt:lpstr>Total Charge distribution for events collected with Random trigger (magenta) and for all events (black)</vt:lpstr>
      <vt:lpstr>Info from the NEMO-elog</vt:lpstr>
      <vt:lpstr>One effect of the H.V. change</vt:lpstr>
    </vt:vector>
  </TitlesOfParts>
  <Company>University "La Sapienza" and 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Capone</dc:creator>
  <cp:lastModifiedBy>Antonio Capone</cp:lastModifiedBy>
  <cp:revision>11</cp:revision>
  <dcterms:created xsi:type="dcterms:W3CDTF">2014-01-22T09:18:32Z</dcterms:created>
  <dcterms:modified xsi:type="dcterms:W3CDTF">2014-01-22T10:59:41Z</dcterms:modified>
</cp:coreProperties>
</file>