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7" r:id="rId2"/>
    <p:sldId id="267" r:id="rId3"/>
    <p:sldId id="260" r:id="rId4"/>
    <p:sldId id="261" r:id="rId5"/>
    <p:sldId id="266" r:id="rId6"/>
    <p:sldId id="262" r:id="rId7"/>
    <p:sldId id="263" r:id="rId8"/>
    <p:sldId id="268" r:id="rId9"/>
    <p:sldId id="269" r:id="rId10"/>
    <p:sldId id="270" r:id="rId11"/>
    <p:sldId id="271" r:id="rId12"/>
    <p:sldId id="272" r:id="rId13"/>
    <p:sldId id="273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7704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4583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17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832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2412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824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534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56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8262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7220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513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00004C"/>
          </a:solidFill>
          <a:ln>
            <a:noFill/>
          </a:ln>
          <a:effectLst/>
          <a:extLst/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00004C"/>
          </a:solidFill>
          <a:ln>
            <a:noFill/>
          </a:ln>
          <a:effectLst/>
          <a:extLst/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</a:t>
            </a:r>
            <a:r>
              <a:rPr lang="en-US"/>
              <a:t>clic</a:t>
            </a:r>
            <a:r>
              <a:rPr lang="it-IT"/>
              <a:t> per modificare lo stile del titolo dello schema</a:t>
            </a:r>
          </a:p>
        </p:txBody>
      </p:sp>
      <p:sp>
        <p:nvSpPr>
          <p:cNvPr id="5125" name="Text Box 5"/>
          <p:cNvSpPr txBox="1">
            <a:spLocks noChangeArrowheads="1"/>
          </p:cNvSpPr>
          <p:nvPr userDrawn="1"/>
        </p:nvSpPr>
        <p:spPr bwMode="auto">
          <a:xfrm>
            <a:off x="0" y="6621463"/>
            <a:ext cx="8890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000" b="1" i="1">
                <a:solidFill>
                  <a:srgbClr val="FAB406"/>
                </a:solidFill>
              </a:rPr>
              <a:t>C.Distefano</a:t>
            </a:r>
            <a:endParaRPr lang="en-GB" sz="1000" b="1" i="1">
              <a:solidFill>
                <a:srgbClr val="FAB406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 userDrawn="1"/>
        </p:nvSpPr>
        <p:spPr bwMode="auto">
          <a:xfrm>
            <a:off x="5364163" y="6597650"/>
            <a:ext cx="3744912" cy="246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i="1" dirty="0">
                <a:solidFill>
                  <a:srgbClr val="FAB406"/>
                </a:solidFill>
                <a:latin typeface="Arial" charset="0"/>
                <a:ea typeface="ＭＳ Ｐゴシック" charset="0"/>
                <a:cs typeface="ＭＳ Ｐゴシック" charset="0"/>
              </a:rPr>
              <a:t>Km3 Collaboration meeting, Rome 12-13  November 2013</a:t>
            </a:r>
          </a:p>
        </p:txBody>
      </p:sp>
      <p:pic>
        <p:nvPicPr>
          <p:cNvPr id="1031" name="Picture 7" descr="home-infn"/>
          <p:cNvPicPr>
            <a:picLocks noChangeAspect="1" noChangeArrowheads="1"/>
          </p:cNvPicPr>
          <p:nvPr userDrawn="1"/>
        </p:nvPicPr>
        <p:blipFill>
          <a:blip r:embed="rId13">
            <a:lum bright="100000" contrast="100000"/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838" y="0"/>
            <a:ext cx="360362" cy="352425"/>
          </a:xfrm>
          <a:prstGeom prst="rect">
            <a:avLst/>
          </a:prstGeom>
          <a:solidFill>
            <a:srgbClr val="000040"/>
          </a:solidFill>
          <a:ln>
            <a:noFill/>
          </a:ln>
          <a:extLs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8478838" y="28575"/>
            <a:ext cx="588962" cy="336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i="1">
                <a:solidFill>
                  <a:srgbClr val="FFFFFF"/>
                </a:solidFill>
              </a:rPr>
              <a:t>LNS</a:t>
            </a:r>
            <a:endParaRPr lang="en-GB" sz="1600" b="1" i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8917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" b="1">
          <a:solidFill>
            <a:srgbClr val="FFCC00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Relationship Id="rId3" Type="http://schemas.openxmlformats.org/officeDocument/2006/relationships/image" Target="../media/image7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Relationship Id="rId3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3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Spegnimento e riaccensione della torre</a:t>
            </a:r>
            <a:endParaRPr lang="it-IT" dirty="0" smtClean="0">
              <a:cs typeface="+mj-cs"/>
            </a:endParaRP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697675"/>
            <a:ext cx="862171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23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Marzo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dopo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deployment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9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Aprile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failure del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sistema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potenza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 Maggio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spegnimento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per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installazione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sistema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condizionamento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sala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PFE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22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Novembre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reboot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per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problema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Lantronix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abbassamento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PFE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fulmine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?),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riaccende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da sola con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time out in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modalità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safe  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006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err="1"/>
              <a:t>eFCM</a:t>
            </a:r>
            <a:r>
              <a:rPr lang="en-GB" dirty="0"/>
              <a:t> 5: Charge</a:t>
            </a:r>
            <a:endParaRPr lang="it-IT" dirty="0" smtClean="0">
              <a:cs typeface="+mj-cs"/>
            </a:endParaRPr>
          </a:p>
        </p:txBody>
      </p:sp>
      <p:pic>
        <p:nvPicPr>
          <p:cNvPr id="4" name="Immagine 3" descr="eFCM5-charge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r="51233"/>
          <a:stretch/>
        </p:blipFill>
        <p:spPr>
          <a:xfrm>
            <a:off x="0" y="571803"/>
            <a:ext cx="4459207" cy="5902314"/>
          </a:xfrm>
          <a:prstGeom prst="rect">
            <a:avLst/>
          </a:prstGeom>
        </p:spPr>
      </p:pic>
      <p:sp>
        <p:nvSpPr>
          <p:cNvPr id="11" name="CasellaDiTesto 3"/>
          <p:cNvSpPr txBox="1">
            <a:spLocks noChangeArrowheads="1"/>
          </p:cNvSpPr>
          <p:nvPr/>
        </p:nvSpPr>
        <p:spPr bwMode="auto">
          <a:xfrm>
            <a:off x="3181350" y="908050"/>
            <a:ext cx="73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 dirty="0"/>
              <a:t>PMT0</a:t>
            </a:r>
          </a:p>
        </p:txBody>
      </p:sp>
      <p:sp>
        <p:nvSpPr>
          <p:cNvPr id="13" name="CasellaDiTesto 5"/>
          <p:cNvSpPr txBox="1">
            <a:spLocks noChangeArrowheads="1"/>
          </p:cNvSpPr>
          <p:nvPr/>
        </p:nvSpPr>
        <p:spPr bwMode="auto">
          <a:xfrm>
            <a:off x="3181350" y="3895725"/>
            <a:ext cx="73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/>
              <a:t>PMT2</a:t>
            </a:r>
          </a:p>
        </p:txBody>
      </p:sp>
      <p:sp>
        <p:nvSpPr>
          <p:cNvPr id="15" name="CasellaDiTesto 7"/>
          <p:cNvSpPr txBox="1">
            <a:spLocks noChangeArrowheads="1"/>
          </p:cNvSpPr>
          <p:nvPr/>
        </p:nvSpPr>
        <p:spPr bwMode="auto">
          <a:xfrm>
            <a:off x="857213" y="985550"/>
            <a:ext cx="84600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600" b="1" dirty="0">
                <a:solidFill>
                  <a:srgbClr val="000000"/>
                </a:solidFill>
              </a:rPr>
              <a:t>DATA</a:t>
            </a:r>
          </a:p>
          <a:p>
            <a:pPr eaLnBrk="1" hangingPunct="1"/>
            <a:r>
              <a:rPr lang="en-GB" sz="1600" b="1" dirty="0">
                <a:solidFill>
                  <a:srgbClr val="FF0000"/>
                </a:solidFill>
              </a:rPr>
              <a:t>MC</a:t>
            </a:r>
            <a:r>
              <a:rPr lang="en-GB" sz="1600" b="1" dirty="0" smtClean="0">
                <a:solidFill>
                  <a:srgbClr val="FF0000"/>
                </a:solidFill>
              </a:rPr>
              <a:t>/</a:t>
            </a:r>
            <a:r>
              <a:rPr lang="en-GB" sz="1600" b="1" dirty="0" smtClean="0">
                <a:solidFill>
                  <a:srgbClr val="FF0000"/>
                </a:solidFill>
              </a:rPr>
              <a:t>2.8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  <p:pic>
        <p:nvPicPr>
          <p:cNvPr id="17" name="Immagine 2" descr="eFCM5-charge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r="50189"/>
          <a:stretch/>
        </p:blipFill>
        <p:spPr bwMode="auto">
          <a:xfrm>
            <a:off x="4589307" y="580945"/>
            <a:ext cx="4554693" cy="590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asellaDiTesto 3"/>
          <p:cNvSpPr txBox="1">
            <a:spLocks noChangeArrowheads="1"/>
          </p:cNvSpPr>
          <p:nvPr/>
        </p:nvSpPr>
        <p:spPr bwMode="auto">
          <a:xfrm>
            <a:off x="7770657" y="1019095"/>
            <a:ext cx="73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 dirty="0"/>
              <a:t>PMT0</a:t>
            </a:r>
          </a:p>
        </p:txBody>
      </p:sp>
      <p:sp>
        <p:nvSpPr>
          <p:cNvPr id="19" name="CasellaDiTesto 5"/>
          <p:cNvSpPr txBox="1">
            <a:spLocks noChangeArrowheads="1"/>
          </p:cNvSpPr>
          <p:nvPr/>
        </p:nvSpPr>
        <p:spPr bwMode="auto">
          <a:xfrm>
            <a:off x="7770657" y="4006770"/>
            <a:ext cx="73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/>
              <a:t>PMT2</a:t>
            </a:r>
          </a:p>
        </p:txBody>
      </p:sp>
      <p:sp>
        <p:nvSpPr>
          <p:cNvPr id="20" name="CasellaDiTesto 7"/>
          <p:cNvSpPr txBox="1">
            <a:spLocks noChangeArrowheads="1"/>
          </p:cNvSpPr>
          <p:nvPr/>
        </p:nvSpPr>
        <p:spPr bwMode="auto">
          <a:xfrm>
            <a:off x="5429159" y="1036907"/>
            <a:ext cx="960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600" b="1" dirty="0">
                <a:solidFill>
                  <a:srgbClr val="000000"/>
                </a:solidFill>
              </a:rPr>
              <a:t>DATA</a:t>
            </a:r>
          </a:p>
          <a:p>
            <a:pPr eaLnBrk="1" hangingPunct="1"/>
            <a:r>
              <a:rPr lang="en-GB" sz="1600" b="1" dirty="0">
                <a:solidFill>
                  <a:srgbClr val="FF0000"/>
                </a:solidFill>
              </a:rPr>
              <a:t>MC/1.23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5133452" y="539590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608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err="1"/>
              <a:t>eFCM</a:t>
            </a:r>
            <a:r>
              <a:rPr lang="en-GB" dirty="0"/>
              <a:t> 5: Charge</a:t>
            </a:r>
            <a:endParaRPr lang="it-IT" dirty="0" smtClean="0">
              <a:cs typeface="+mj-cs"/>
            </a:endParaRPr>
          </a:p>
        </p:txBody>
      </p:sp>
      <p:pic>
        <p:nvPicPr>
          <p:cNvPr id="4" name="Immagine 3" descr="eFCM5-charge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9289"/>
          <a:stretch/>
        </p:blipFill>
        <p:spPr>
          <a:xfrm>
            <a:off x="0" y="571803"/>
            <a:ext cx="4637050" cy="5902314"/>
          </a:xfrm>
          <a:prstGeom prst="rect">
            <a:avLst/>
          </a:prstGeom>
        </p:spPr>
      </p:pic>
      <p:sp>
        <p:nvSpPr>
          <p:cNvPr id="12" name="CasellaDiTesto 4"/>
          <p:cNvSpPr txBox="1">
            <a:spLocks noChangeArrowheads="1"/>
          </p:cNvSpPr>
          <p:nvPr/>
        </p:nvSpPr>
        <p:spPr bwMode="auto">
          <a:xfrm>
            <a:off x="3278150" y="908050"/>
            <a:ext cx="73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 dirty="0"/>
              <a:t>PMT1</a:t>
            </a:r>
          </a:p>
        </p:txBody>
      </p:sp>
      <p:sp>
        <p:nvSpPr>
          <p:cNvPr id="14" name="CasellaDiTesto 6"/>
          <p:cNvSpPr txBox="1">
            <a:spLocks noChangeArrowheads="1"/>
          </p:cNvSpPr>
          <p:nvPr/>
        </p:nvSpPr>
        <p:spPr bwMode="auto">
          <a:xfrm>
            <a:off x="3278150" y="3895725"/>
            <a:ext cx="73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/>
              <a:t>PMT3</a:t>
            </a:r>
          </a:p>
        </p:txBody>
      </p:sp>
      <p:sp>
        <p:nvSpPr>
          <p:cNvPr id="15" name="CasellaDiTesto 7"/>
          <p:cNvSpPr txBox="1">
            <a:spLocks noChangeArrowheads="1"/>
          </p:cNvSpPr>
          <p:nvPr/>
        </p:nvSpPr>
        <p:spPr bwMode="auto">
          <a:xfrm>
            <a:off x="857213" y="908050"/>
            <a:ext cx="84600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600" b="1" dirty="0">
                <a:solidFill>
                  <a:srgbClr val="000000"/>
                </a:solidFill>
              </a:rPr>
              <a:t>DATA</a:t>
            </a:r>
          </a:p>
          <a:p>
            <a:pPr eaLnBrk="1" hangingPunct="1"/>
            <a:r>
              <a:rPr lang="en-GB" sz="1600" b="1" dirty="0">
                <a:solidFill>
                  <a:srgbClr val="FF0000"/>
                </a:solidFill>
              </a:rPr>
              <a:t>MC</a:t>
            </a:r>
            <a:r>
              <a:rPr lang="en-GB" sz="1600" b="1" dirty="0" smtClean="0">
                <a:solidFill>
                  <a:srgbClr val="FF0000"/>
                </a:solidFill>
              </a:rPr>
              <a:t>/</a:t>
            </a:r>
            <a:r>
              <a:rPr lang="en-GB" sz="1600" b="1" dirty="0" smtClean="0">
                <a:solidFill>
                  <a:srgbClr val="FF0000"/>
                </a:solidFill>
              </a:rPr>
              <a:t>2.8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  <p:pic>
        <p:nvPicPr>
          <p:cNvPr id="10" name="Immagine 2" descr="eFCM5-charge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47722"/>
          <a:stretch/>
        </p:blipFill>
        <p:spPr bwMode="auto">
          <a:xfrm>
            <a:off x="4363720" y="469900"/>
            <a:ext cx="4780279" cy="590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asellaDiTesto 4"/>
          <p:cNvSpPr txBox="1">
            <a:spLocks noChangeArrowheads="1"/>
          </p:cNvSpPr>
          <p:nvPr/>
        </p:nvSpPr>
        <p:spPr bwMode="auto">
          <a:xfrm>
            <a:off x="7785100" y="908050"/>
            <a:ext cx="73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 dirty="0"/>
              <a:t>PMT1</a:t>
            </a:r>
          </a:p>
        </p:txBody>
      </p:sp>
      <p:sp>
        <p:nvSpPr>
          <p:cNvPr id="17" name="CasellaDiTesto 6"/>
          <p:cNvSpPr txBox="1">
            <a:spLocks noChangeArrowheads="1"/>
          </p:cNvSpPr>
          <p:nvPr/>
        </p:nvSpPr>
        <p:spPr bwMode="auto">
          <a:xfrm>
            <a:off x="7785100" y="3895725"/>
            <a:ext cx="73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800"/>
              <a:t>PMT3</a:t>
            </a:r>
          </a:p>
        </p:txBody>
      </p:sp>
      <p:sp>
        <p:nvSpPr>
          <p:cNvPr id="18" name="CasellaDiTesto 7"/>
          <p:cNvSpPr txBox="1">
            <a:spLocks noChangeArrowheads="1"/>
          </p:cNvSpPr>
          <p:nvPr/>
        </p:nvSpPr>
        <p:spPr bwMode="auto">
          <a:xfrm>
            <a:off x="5364163" y="908050"/>
            <a:ext cx="960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600" b="1" dirty="0">
                <a:solidFill>
                  <a:srgbClr val="000000"/>
                </a:solidFill>
              </a:rPr>
              <a:t>DATA</a:t>
            </a:r>
          </a:p>
          <a:p>
            <a:pPr eaLnBrk="1" hangingPunct="1"/>
            <a:r>
              <a:rPr lang="en-GB" sz="1600" b="1" dirty="0">
                <a:solidFill>
                  <a:srgbClr val="FF0000"/>
                </a:solidFill>
              </a:rPr>
              <a:t>MC/1.23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5108387" y="381000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571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plot2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b="49455"/>
          <a:stretch/>
        </p:blipFill>
        <p:spPr>
          <a:xfrm>
            <a:off x="0" y="625860"/>
            <a:ext cx="9144000" cy="298336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  <p:pic>
        <p:nvPicPr>
          <p:cNvPr id="5" name="Immagine 4" descr="plot2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b="49077"/>
          <a:stretch/>
        </p:blipFill>
        <p:spPr>
          <a:xfrm>
            <a:off x="0" y="3609222"/>
            <a:ext cx="9144000" cy="3005642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544145" y="3502696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987077" y="987425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8" name="CasellaDiTesto 6"/>
          <p:cNvSpPr txBox="1"/>
          <p:nvPr/>
        </p:nvSpPr>
        <p:spPr>
          <a:xfrm>
            <a:off x="7612195" y="1139825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51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plot2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51516"/>
          <a:stretch/>
        </p:blipFill>
        <p:spPr>
          <a:xfrm>
            <a:off x="0" y="630182"/>
            <a:ext cx="9144000" cy="286166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  <p:pic>
        <p:nvPicPr>
          <p:cNvPr id="12" name="Immagine 11" descr="plot2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51894"/>
          <a:stretch/>
        </p:blipFill>
        <p:spPr>
          <a:xfrm>
            <a:off x="0" y="3666512"/>
            <a:ext cx="9144000" cy="2839382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544145" y="3402210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987077" y="987425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8" name="CasellaDiTesto 6"/>
          <p:cNvSpPr txBox="1"/>
          <p:nvPr/>
        </p:nvSpPr>
        <p:spPr>
          <a:xfrm>
            <a:off x="5280044" y="987425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219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plot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581300"/>
            <a:ext cx="9144000" cy="59023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870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plot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625860"/>
            <a:ext cx="9144000" cy="59023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44145" y="47310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3452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lot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581299"/>
            <a:ext cx="9144000" cy="59023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499-672 </a:t>
            </a:r>
            <a:endParaRPr lang="en-GB" dirty="0"/>
          </a:p>
        </p:txBody>
      </p:sp>
      <p:sp>
        <p:nvSpPr>
          <p:cNvPr id="7" name="Rettangolo 6"/>
          <p:cNvSpPr/>
          <p:nvPr/>
        </p:nvSpPr>
        <p:spPr>
          <a:xfrm>
            <a:off x="7324844" y="3978610"/>
            <a:ext cx="1133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 FC!!!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27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cs typeface="+mj-cs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073325" y="831747"/>
            <a:ext cx="4572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000" dirty="0" err="1" smtClean="0"/>
              <a:t>eFCM</a:t>
            </a:r>
            <a:r>
              <a:rPr lang="en-GB" sz="1000" dirty="0" smtClean="0"/>
              <a:t>	</a:t>
            </a:r>
            <a:r>
              <a:rPr lang="en-GB" sz="1000" dirty="0" err="1" smtClean="0"/>
              <a:t>Pmt</a:t>
            </a:r>
            <a:r>
              <a:rPr lang="en-GB" sz="1000" dirty="0" smtClean="0"/>
              <a:t>	 499	        847	       874</a:t>
            </a:r>
          </a:p>
          <a:p>
            <a:r>
              <a:rPr lang="en-GB" sz="1000" dirty="0" smtClean="0"/>
              <a:t>1	0	10.05	     </a:t>
            </a:r>
            <a:r>
              <a:rPr lang="en-GB" sz="1000" dirty="0"/>
              <a:t> </a:t>
            </a:r>
            <a:r>
              <a:rPr lang="en-GB" sz="1000" dirty="0" smtClean="0"/>
              <a:t> 8.94	      8.53</a:t>
            </a:r>
          </a:p>
          <a:p>
            <a:r>
              <a:rPr lang="en-GB" sz="1000" dirty="0" smtClean="0"/>
              <a:t>1	1	 9.62	       8.66	      8.44</a:t>
            </a:r>
          </a:p>
          <a:p>
            <a:r>
              <a:rPr lang="en-GB" sz="1000" dirty="0" smtClean="0"/>
              <a:t>1	2	 9.27	       8.58	      8.58</a:t>
            </a:r>
          </a:p>
          <a:p>
            <a:r>
              <a:rPr lang="en-GB" sz="1000" dirty="0" smtClean="0"/>
              <a:t>1	3	 9.54	       8.67	      8.40</a:t>
            </a:r>
          </a:p>
          <a:p>
            <a:r>
              <a:rPr lang="en-GB" sz="1000" dirty="0" smtClean="0"/>
              <a:t>2	0	12.65	       9.13	      8.53</a:t>
            </a:r>
          </a:p>
          <a:p>
            <a:r>
              <a:rPr lang="en-GB" sz="1000" dirty="0" smtClean="0"/>
              <a:t>2	1	 9.24	       8.49	      8.49</a:t>
            </a:r>
          </a:p>
          <a:p>
            <a:r>
              <a:rPr lang="en-GB" sz="1000" dirty="0" smtClean="0"/>
              <a:t>2	2	10.38	       7.34	      7.36</a:t>
            </a:r>
          </a:p>
          <a:p>
            <a:r>
              <a:rPr lang="en-GB" sz="1000" dirty="0" smtClean="0"/>
              <a:t>2	3	10.97	       7.86	      7.81</a:t>
            </a:r>
          </a:p>
          <a:p>
            <a:r>
              <a:rPr lang="en-GB" sz="1000" dirty="0" smtClean="0"/>
              <a:t>3	0	10.89	       8.96	      8.61</a:t>
            </a:r>
          </a:p>
          <a:p>
            <a:r>
              <a:rPr lang="en-GB" sz="1000" dirty="0" smtClean="0"/>
              <a:t>3	1	10.72	       8.91	      8.49</a:t>
            </a:r>
          </a:p>
          <a:p>
            <a:r>
              <a:rPr lang="en-GB" sz="1000" dirty="0" smtClean="0"/>
              <a:t>3	2	 9.75	       8.84	      8.77</a:t>
            </a:r>
          </a:p>
          <a:p>
            <a:r>
              <a:rPr lang="en-GB" sz="1000" dirty="0" smtClean="0"/>
              <a:t>3	3	 9.46	       8.62	      8.35</a:t>
            </a:r>
          </a:p>
          <a:p>
            <a:r>
              <a:rPr lang="en-GB" sz="1000" dirty="0" smtClean="0"/>
              <a:t>4	0	 9.30	       8.56	      8.30</a:t>
            </a:r>
          </a:p>
          <a:p>
            <a:r>
              <a:rPr lang="en-GB" sz="1000" dirty="0" smtClean="0"/>
              <a:t>4	1	 7.95	       8.09	      8.08</a:t>
            </a:r>
          </a:p>
          <a:p>
            <a:r>
              <a:rPr lang="en-GB" sz="1000" dirty="0" smtClean="0"/>
              <a:t>4	2	 9.59	       9.67	      8.92</a:t>
            </a:r>
          </a:p>
          <a:p>
            <a:r>
              <a:rPr lang="en-GB" sz="1000" dirty="0" smtClean="0"/>
              <a:t>4	3	 9.59	       8.55	      8.41</a:t>
            </a:r>
          </a:p>
          <a:p>
            <a:r>
              <a:rPr lang="en-GB" sz="1000" dirty="0" smtClean="0"/>
              <a:t>5	0	11.62	       8.85	      8.47</a:t>
            </a:r>
          </a:p>
          <a:p>
            <a:r>
              <a:rPr lang="en-GB" sz="1000" dirty="0" smtClean="0"/>
              <a:t>5	1	10.21	       8.70	      8.27</a:t>
            </a:r>
          </a:p>
          <a:p>
            <a:r>
              <a:rPr lang="en-GB" sz="1000" dirty="0" smtClean="0"/>
              <a:t>5	2	10.51	       9.19	      8.52</a:t>
            </a:r>
          </a:p>
          <a:p>
            <a:r>
              <a:rPr lang="en-GB" sz="1000" dirty="0" smtClean="0"/>
              <a:t>5	3	 7.13	       7.32	      7.68</a:t>
            </a:r>
          </a:p>
          <a:p>
            <a:r>
              <a:rPr lang="en-GB" sz="1000" dirty="0" smtClean="0"/>
              <a:t>6	0	10.03	       9.08	      8.48</a:t>
            </a:r>
          </a:p>
          <a:p>
            <a:r>
              <a:rPr lang="en-GB" sz="1000" dirty="0" smtClean="0"/>
              <a:t>6	1	 8.69	       8.68	      8.35</a:t>
            </a:r>
          </a:p>
          <a:p>
            <a:r>
              <a:rPr lang="en-GB" sz="1000" dirty="0" smtClean="0"/>
              <a:t>6	2	 9.52	       8.43	      8.44</a:t>
            </a:r>
          </a:p>
          <a:p>
            <a:r>
              <a:rPr lang="en-GB" sz="1000" dirty="0" smtClean="0"/>
              <a:t>6	3	 9.69	       8.45	      8.41</a:t>
            </a:r>
          </a:p>
          <a:p>
            <a:r>
              <a:rPr lang="en-GB" sz="1000" dirty="0" smtClean="0"/>
              <a:t>7	0	 9.94	       8.91	      8.45</a:t>
            </a:r>
          </a:p>
          <a:p>
            <a:r>
              <a:rPr lang="en-GB" sz="1000" dirty="0" smtClean="0"/>
              <a:t>7	1	 8.77	       7.88	      7.86</a:t>
            </a:r>
          </a:p>
          <a:p>
            <a:r>
              <a:rPr lang="en-GB" sz="1000" dirty="0" smtClean="0"/>
              <a:t>7	2	-1	      -1	     -1</a:t>
            </a:r>
          </a:p>
          <a:p>
            <a:r>
              <a:rPr lang="en-GB" sz="1000" dirty="0" smtClean="0"/>
              <a:t>7	3	 7.61	       7.61	      7.69</a:t>
            </a:r>
          </a:p>
          <a:p>
            <a:r>
              <a:rPr lang="en-GB" sz="1000" dirty="0" smtClean="0"/>
              <a:t>8	0	10.33	       9.28	      8.56</a:t>
            </a:r>
          </a:p>
          <a:p>
            <a:r>
              <a:rPr lang="en-GB" sz="1000" dirty="0" smtClean="0"/>
              <a:t>8	1	 9.22	       8.29	      8.30</a:t>
            </a:r>
          </a:p>
          <a:p>
            <a:r>
              <a:rPr lang="en-GB" sz="1000" dirty="0" smtClean="0"/>
              <a:t>8	2	 8.86	       8.10	      8.08</a:t>
            </a:r>
          </a:p>
          <a:p>
            <a:r>
              <a:rPr lang="en-GB" sz="1000" dirty="0" smtClean="0"/>
              <a:t>8	3	 9.23	       8.58	      8.11</a:t>
            </a:r>
            <a:endParaRPr lang="en-GB" sz="10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94596593"/>
              </p:ext>
            </p:extLst>
          </p:nvPr>
        </p:nvGraphicFramePr>
        <p:xfrm>
          <a:off x="4205677" y="2579209"/>
          <a:ext cx="4617251" cy="1525588"/>
        </p:xfrm>
        <a:graphic>
          <a:graphicData uri="http://schemas.openxmlformats.org/drawingml/2006/table">
            <a:tbl>
              <a:tblPr/>
              <a:tblGrid>
                <a:gridCol w="1020981"/>
                <a:gridCol w="2469966"/>
                <a:gridCol w="1126304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Runs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N.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499-672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2013-05-08 - 2013-05-30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60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847-873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2013-06-22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2013-06-28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874-953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2013-06-28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</a:t>
                      </a: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2013-07-17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325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Immagine 4" descr="trigger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1612900"/>
            <a:ext cx="9144000" cy="361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140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/>
              <a:t>Info sugli OM</a:t>
            </a:r>
            <a:endParaRPr lang="it-IT" dirty="0" smtClean="0">
              <a:cs typeface="+mj-cs"/>
            </a:endParaRP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697675"/>
            <a:ext cx="8621713" cy="563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Date: 14 January 2014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“Dead”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2.2, 2.3, 6.2, 7.2, 8.3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2.2 off dal 2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2.3 off dal 25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6.2 off dal13 Dicembre2013  (FEM on)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7.2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non ha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mai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funzionato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botta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durante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deployment?)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8.3 off dal 6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FEM on)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PMT in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condizioni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critiche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umidità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maggiore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del 45%):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2.0 (HUM=55%)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3.0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=51%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3.3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HUM=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51%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4.1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HUM=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56%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5.0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HUM=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59%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5.2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HUM=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57%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6.1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HUM=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51%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6.3 (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HUM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=46%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329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cs typeface="+mj-cs"/>
              </a:rPr>
              <a:t>Info sugli OM</a:t>
            </a: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535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2.2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Aprile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problemi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comunicazione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mare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tra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FEM 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l’OM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viene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dato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per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perso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aggio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durante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lavori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condizionamento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sala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PFE),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l’OM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riaccende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correttamente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22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Novembre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durante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accensione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(reboot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sistema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potenza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appena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acceso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dava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rate ≈90 kHz,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dopo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qualche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ora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ritorno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del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pranzo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lo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abbiamo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trovato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regime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passando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dal safe mode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all’extended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mode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FEM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automatica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fulmine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?)..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non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accende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10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nuovo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tentativo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con Carlo,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spengolo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le FEM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tutto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piano.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C’è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un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corto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Attualmete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spenti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sia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FEM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693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cs typeface="+mj-cs"/>
              </a:rPr>
              <a:t>Info sugli OM</a:t>
            </a: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ttangolo 16"/>
          <p:cNvSpPr>
            <a:spLocks noChangeArrowheads="1"/>
          </p:cNvSpPr>
          <p:nvPr/>
        </p:nvSpPr>
        <p:spPr bwMode="auto">
          <a:xfrm>
            <a:off x="323850" y="825678"/>
            <a:ext cx="8621713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2.3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22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Novembre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durante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accensione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torre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(reboot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sistema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potenza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), la FEM non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riaceende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 primo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tentativo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poi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modalità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safe,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fine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riesce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ad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accendere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anche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PMT.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25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muore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(??)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17.40 UT (da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approfondire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). Non ci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sono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entry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nell’eLog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(file system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pieno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). Paolo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scrive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SC: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GB" sz="1000" dirty="0" smtClean="0"/>
              <a:t>Salve </a:t>
            </a:r>
            <a:r>
              <a:rPr lang="en-GB" sz="1000" dirty="0"/>
              <a:t>a </a:t>
            </a:r>
            <a:r>
              <a:rPr lang="en-GB" sz="1000" dirty="0" err="1"/>
              <a:t>tutti</a:t>
            </a:r>
            <a:r>
              <a:rPr lang="en-GB" sz="1000" dirty="0"/>
              <a:t>,</a:t>
            </a:r>
          </a:p>
          <a:p>
            <a:r>
              <a:rPr lang="en-GB" sz="1000" dirty="0" err="1"/>
              <a:t>facendo</a:t>
            </a:r>
            <a:r>
              <a:rPr lang="en-GB" sz="1000" dirty="0"/>
              <a:t> la checklist </a:t>
            </a:r>
            <a:r>
              <a:rPr lang="en-GB" sz="1000" dirty="0" err="1"/>
              <a:t>abbiamo</a:t>
            </a:r>
            <a:r>
              <a:rPr lang="en-GB" sz="1000" dirty="0"/>
              <a:t> </a:t>
            </a:r>
            <a:r>
              <a:rPr lang="en-GB" sz="1000" dirty="0" err="1"/>
              <a:t>riscontrato</a:t>
            </a:r>
            <a:r>
              <a:rPr lang="en-GB" sz="1000" dirty="0"/>
              <a:t> </a:t>
            </a:r>
            <a:r>
              <a:rPr lang="en-GB" sz="1000" dirty="0" err="1"/>
              <a:t>che</a:t>
            </a:r>
            <a:r>
              <a:rPr lang="en-GB" sz="1000" dirty="0"/>
              <a:t> </a:t>
            </a:r>
            <a:r>
              <a:rPr lang="en-GB" sz="1000" dirty="0" err="1"/>
              <a:t>manca</a:t>
            </a:r>
            <a:r>
              <a:rPr lang="en-GB" sz="1000" dirty="0"/>
              <a:t> </a:t>
            </a:r>
            <a:r>
              <a:rPr lang="en-GB" sz="1000" dirty="0" err="1"/>
              <a:t>anche</a:t>
            </a:r>
            <a:r>
              <a:rPr lang="en-GB" sz="1000" dirty="0"/>
              <a:t> </a:t>
            </a:r>
            <a:r>
              <a:rPr lang="en-GB" sz="1000" dirty="0" err="1"/>
              <a:t>l'OM</a:t>
            </a:r>
            <a:r>
              <a:rPr lang="en-GB" sz="1000" dirty="0"/>
              <a:t> 2.3. </a:t>
            </a:r>
            <a:r>
              <a:rPr lang="en-GB" sz="1000" dirty="0" err="1"/>
              <a:t>Sappiamo</a:t>
            </a:r>
            <a:r>
              <a:rPr lang="en-GB" sz="1000" dirty="0"/>
              <a:t> </a:t>
            </a:r>
            <a:r>
              <a:rPr lang="en-GB" sz="1000" dirty="0" err="1"/>
              <a:t>che</a:t>
            </a:r>
            <a:r>
              <a:rPr lang="en-GB" sz="1000" dirty="0"/>
              <a:t> </a:t>
            </a:r>
            <a:r>
              <a:rPr lang="en-GB" sz="1000" dirty="0" err="1"/>
              <a:t>si</a:t>
            </a:r>
            <a:r>
              <a:rPr lang="en-GB" sz="1000" dirty="0"/>
              <a:t> </a:t>
            </a:r>
            <a:r>
              <a:rPr lang="en-GB" sz="1000" dirty="0" err="1"/>
              <a:t>è</a:t>
            </a:r>
            <a:r>
              <a:rPr lang="en-GB" sz="1000" dirty="0"/>
              <a:t> staccato </a:t>
            </a:r>
            <a:r>
              <a:rPr lang="en-GB" sz="1000" dirty="0" err="1"/>
              <a:t>alle</a:t>
            </a:r>
            <a:r>
              <a:rPr lang="en-GB" sz="1000" dirty="0"/>
              <a:t> 17:40, </a:t>
            </a:r>
            <a:r>
              <a:rPr lang="en-GB" sz="1000" dirty="0" err="1"/>
              <a:t>perché</a:t>
            </a:r>
            <a:r>
              <a:rPr lang="en-GB" sz="1000" dirty="0"/>
              <a:t> </a:t>
            </a:r>
            <a:r>
              <a:rPr lang="en-GB" sz="1000" dirty="0" err="1"/>
              <a:t>alcuni</a:t>
            </a:r>
            <a:r>
              <a:rPr lang="en-GB" sz="1000" dirty="0"/>
              <a:t> </a:t>
            </a:r>
            <a:r>
              <a:rPr lang="en-GB" sz="1000" dirty="0" err="1"/>
              <a:t>dati</a:t>
            </a:r>
            <a:endParaRPr lang="en-GB" sz="1000" dirty="0"/>
          </a:p>
          <a:p>
            <a:r>
              <a:rPr lang="en-GB" sz="1000" dirty="0"/>
              <a:t>di rate </a:t>
            </a:r>
            <a:r>
              <a:rPr lang="en-GB" sz="1000" dirty="0" err="1"/>
              <a:t>erano</a:t>
            </a:r>
            <a:r>
              <a:rPr lang="en-GB" sz="1000" dirty="0"/>
              <a:t> </a:t>
            </a:r>
            <a:r>
              <a:rPr lang="en-GB" sz="1000" dirty="0" err="1"/>
              <a:t>ancora</a:t>
            </a:r>
            <a:r>
              <a:rPr lang="en-GB" sz="1000" dirty="0"/>
              <a:t> </a:t>
            </a:r>
            <a:r>
              <a:rPr lang="en-GB" sz="1000" dirty="0" err="1"/>
              <a:t>presenti</a:t>
            </a:r>
            <a:r>
              <a:rPr lang="en-GB" sz="1000" dirty="0"/>
              <a:t> </a:t>
            </a:r>
            <a:r>
              <a:rPr lang="en-GB" sz="1000" dirty="0" err="1"/>
              <a:t>nella</a:t>
            </a:r>
            <a:r>
              <a:rPr lang="en-GB" sz="1000" dirty="0"/>
              <a:t> </a:t>
            </a:r>
            <a:r>
              <a:rPr lang="en-GB" sz="1000" dirty="0" err="1"/>
              <a:t>finestra</a:t>
            </a:r>
            <a:r>
              <a:rPr lang="en-GB" sz="1000" dirty="0"/>
              <a:t> del </a:t>
            </a:r>
            <a:r>
              <a:rPr lang="en-GB" sz="1000" dirty="0" err="1"/>
              <a:t>Tridas</a:t>
            </a:r>
            <a:r>
              <a:rPr lang="en-GB" sz="1000" dirty="0"/>
              <a:t>.</a:t>
            </a:r>
          </a:p>
          <a:p>
            <a:r>
              <a:rPr lang="en-GB" sz="1000" dirty="0"/>
              <a:t>La FEM </a:t>
            </a:r>
            <a:r>
              <a:rPr lang="en-GB" sz="1000" dirty="0" err="1"/>
              <a:t>è</a:t>
            </a:r>
            <a:r>
              <a:rPr lang="en-GB" sz="1000" dirty="0"/>
              <a:t> </a:t>
            </a:r>
            <a:r>
              <a:rPr lang="en-GB" sz="1000" dirty="0" err="1"/>
              <a:t>accesa</a:t>
            </a:r>
            <a:r>
              <a:rPr lang="en-GB" sz="1000" dirty="0"/>
              <a:t> e </a:t>
            </a:r>
            <a:r>
              <a:rPr lang="en-GB" sz="1000" dirty="0" err="1"/>
              <a:t>tira</a:t>
            </a:r>
            <a:r>
              <a:rPr lang="en-GB" sz="1000" dirty="0"/>
              <a:t> </a:t>
            </a:r>
            <a:r>
              <a:rPr lang="en-GB" sz="1000" dirty="0" err="1"/>
              <a:t>corrente</a:t>
            </a:r>
            <a:r>
              <a:rPr lang="en-GB" sz="1000" dirty="0"/>
              <a:t> </a:t>
            </a:r>
            <a:r>
              <a:rPr lang="en-GB" sz="1000" dirty="0" err="1"/>
              <a:t>ed</a:t>
            </a:r>
            <a:r>
              <a:rPr lang="en-GB" sz="1000" dirty="0"/>
              <a:t> </a:t>
            </a:r>
            <a:r>
              <a:rPr lang="en-GB" sz="1000" dirty="0" err="1"/>
              <a:t>anche</a:t>
            </a:r>
            <a:r>
              <a:rPr lang="en-GB" sz="1000" dirty="0"/>
              <a:t> </a:t>
            </a:r>
            <a:r>
              <a:rPr lang="en-GB" sz="1000" dirty="0" err="1"/>
              <a:t>il</a:t>
            </a:r>
            <a:r>
              <a:rPr lang="en-GB" sz="1000" dirty="0"/>
              <a:t> </a:t>
            </a:r>
            <a:r>
              <a:rPr lang="en-GB" sz="1000" dirty="0" err="1"/>
              <a:t>valore</a:t>
            </a:r>
            <a:r>
              <a:rPr lang="en-GB" sz="1000" dirty="0"/>
              <a:t> di HV get </a:t>
            </a:r>
            <a:r>
              <a:rPr lang="en-GB" sz="1000" dirty="0" err="1"/>
              <a:t>sembra</a:t>
            </a:r>
            <a:r>
              <a:rPr lang="en-GB" sz="1000" dirty="0"/>
              <a:t> </a:t>
            </a:r>
            <a:r>
              <a:rPr lang="en-GB" sz="1000" dirty="0" err="1"/>
              <a:t>essere</a:t>
            </a:r>
            <a:r>
              <a:rPr lang="en-GB" sz="1000" dirty="0"/>
              <a:t> </a:t>
            </a:r>
            <a:r>
              <a:rPr lang="en-GB" sz="1000" dirty="0" err="1"/>
              <a:t>coretto</a:t>
            </a:r>
            <a:r>
              <a:rPr lang="en-GB" sz="1000" dirty="0"/>
              <a:t>. Non so </a:t>
            </a:r>
            <a:r>
              <a:rPr lang="en-GB" sz="1000" dirty="0" err="1"/>
              <a:t>però</a:t>
            </a:r>
            <a:r>
              <a:rPr lang="en-GB" sz="1000" dirty="0"/>
              <a:t> se </a:t>
            </a:r>
            <a:r>
              <a:rPr lang="en-GB" sz="1000" dirty="0" err="1"/>
              <a:t>si</a:t>
            </a:r>
            <a:r>
              <a:rPr lang="en-GB" sz="1000" dirty="0"/>
              <a:t> </a:t>
            </a:r>
            <a:r>
              <a:rPr lang="en-GB" sz="1000" dirty="0" err="1"/>
              <a:t>tratta</a:t>
            </a:r>
            <a:r>
              <a:rPr lang="en-GB" sz="1000" dirty="0"/>
              <a:t> di </a:t>
            </a:r>
            <a:r>
              <a:rPr lang="en-GB" sz="1000" dirty="0" err="1"/>
              <a:t>valori</a:t>
            </a:r>
            <a:r>
              <a:rPr lang="en-GB" sz="1000" dirty="0"/>
              <a:t> </a:t>
            </a:r>
            <a:r>
              <a:rPr lang="en-GB" sz="1000" dirty="0" err="1"/>
              <a:t>effettivi</a:t>
            </a:r>
            <a:r>
              <a:rPr lang="en-GB" sz="1000" dirty="0"/>
              <a:t> </a:t>
            </a:r>
            <a:r>
              <a:rPr lang="en-GB" sz="1000" dirty="0" err="1"/>
              <a:t>oppure</a:t>
            </a:r>
            <a:endParaRPr lang="en-GB" sz="1000" dirty="0"/>
          </a:p>
          <a:p>
            <a:r>
              <a:rPr lang="en-GB" sz="1000" dirty="0"/>
              <a:t>di </a:t>
            </a:r>
            <a:r>
              <a:rPr lang="en-GB" sz="1000" dirty="0" err="1"/>
              <a:t>quelli</a:t>
            </a:r>
            <a:r>
              <a:rPr lang="en-GB" sz="1000" dirty="0"/>
              <a:t> </a:t>
            </a:r>
            <a:r>
              <a:rPr lang="en-GB" sz="1000" dirty="0" err="1"/>
              <a:t>congelati</a:t>
            </a:r>
            <a:r>
              <a:rPr lang="en-GB" sz="1000" dirty="0"/>
              <a:t> </a:t>
            </a:r>
            <a:r>
              <a:rPr lang="en-GB" sz="1000" dirty="0" err="1"/>
              <a:t>all'ultimo</a:t>
            </a:r>
            <a:r>
              <a:rPr lang="en-GB" sz="1000" dirty="0"/>
              <a:t> </a:t>
            </a:r>
            <a:r>
              <a:rPr lang="en-GB" sz="1000" dirty="0" err="1"/>
              <a:t>dato</a:t>
            </a:r>
            <a:r>
              <a:rPr lang="en-GB" sz="1000" dirty="0"/>
              <a:t> </a:t>
            </a:r>
            <a:r>
              <a:rPr lang="en-GB" sz="1000" dirty="0" err="1"/>
              <a:t>ricevuto</a:t>
            </a:r>
            <a:r>
              <a:rPr lang="en-GB" sz="1000" dirty="0"/>
              <a:t>.</a:t>
            </a:r>
          </a:p>
          <a:p>
            <a:r>
              <a:rPr lang="en-GB" sz="1000" dirty="0"/>
              <a:t>L'OM era </a:t>
            </a:r>
            <a:r>
              <a:rPr lang="en-GB" sz="1000" dirty="0" err="1"/>
              <a:t>uno</a:t>
            </a:r>
            <a:r>
              <a:rPr lang="en-GB" sz="1000" dirty="0"/>
              <a:t> di </a:t>
            </a:r>
            <a:r>
              <a:rPr lang="en-GB" sz="1000" dirty="0" err="1"/>
              <a:t>quelli</a:t>
            </a:r>
            <a:r>
              <a:rPr lang="en-GB" sz="1000" dirty="0"/>
              <a:t> con </a:t>
            </a:r>
            <a:r>
              <a:rPr lang="en-GB" sz="1000" dirty="0" err="1"/>
              <a:t>umidità</a:t>
            </a:r>
            <a:r>
              <a:rPr lang="en-GB" sz="1000" dirty="0"/>
              <a:t> </a:t>
            </a:r>
            <a:r>
              <a:rPr lang="en-GB" sz="1000" dirty="0" err="1"/>
              <a:t>elevata</a:t>
            </a:r>
            <a:r>
              <a:rPr lang="en-GB" sz="1000" dirty="0"/>
              <a:t>: 58% </a:t>
            </a:r>
            <a:r>
              <a:rPr lang="en-GB" sz="1000" dirty="0" err="1"/>
              <a:t>fino</a:t>
            </a:r>
            <a:r>
              <a:rPr lang="en-GB" sz="1000" dirty="0"/>
              <a:t> </a:t>
            </a:r>
            <a:r>
              <a:rPr lang="en-GB" sz="1000" dirty="0" err="1"/>
              <a:t>alla</a:t>
            </a:r>
            <a:r>
              <a:rPr lang="en-GB" sz="1000" dirty="0"/>
              <a:t> checklist di </a:t>
            </a:r>
            <a:r>
              <a:rPr lang="en-GB" sz="1000" dirty="0" err="1"/>
              <a:t>stamattina</a:t>
            </a:r>
            <a:r>
              <a:rPr lang="en-GB" sz="1000" dirty="0"/>
              <a:t>, 59% </a:t>
            </a:r>
            <a:r>
              <a:rPr lang="en-GB" sz="1000" dirty="0" err="1"/>
              <a:t>durante</a:t>
            </a:r>
            <a:r>
              <a:rPr lang="en-GB" sz="1000" dirty="0"/>
              <a:t> </a:t>
            </a:r>
            <a:r>
              <a:rPr lang="en-GB" sz="1000" dirty="0" err="1"/>
              <a:t>quest'ultima</a:t>
            </a:r>
            <a:r>
              <a:rPr lang="en-GB" sz="1000" dirty="0"/>
              <a:t>.</a:t>
            </a:r>
          </a:p>
          <a:p>
            <a:r>
              <a:rPr lang="en-GB" sz="1000" dirty="0"/>
              <a:t>Non mi </a:t>
            </a:r>
            <a:r>
              <a:rPr lang="en-GB" sz="1000" dirty="0" err="1"/>
              <a:t>è</a:t>
            </a:r>
            <a:r>
              <a:rPr lang="en-GB" sz="1000" dirty="0"/>
              <a:t> </a:t>
            </a:r>
            <a:r>
              <a:rPr lang="en-GB" sz="1000" dirty="0" err="1"/>
              <a:t>nemmeno</a:t>
            </a:r>
            <a:r>
              <a:rPr lang="en-GB" sz="1000" dirty="0"/>
              <a:t> del </a:t>
            </a:r>
            <a:r>
              <a:rPr lang="en-GB" sz="1000" dirty="0" err="1"/>
              <a:t>tutto</a:t>
            </a:r>
            <a:r>
              <a:rPr lang="en-GB" sz="1000" dirty="0"/>
              <a:t> </a:t>
            </a:r>
            <a:r>
              <a:rPr lang="en-GB" sz="1000" dirty="0" err="1"/>
              <a:t>chiaro</a:t>
            </a:r>
            <a:r>
              <a:rPr lang="en-GB" sz="1000" dirty="0"/>
              <a:t> e </a:t>
            </a:r>
            <a:r>
              <a:rPr lang="en-GB" sz="1000" dirty="0" err="1"/>
              <a:t>sia</a:t>
            </a:r>
            <a:r>
              <a:rPr lang="en-GB" sz="1000" dirty="0"/>
              <a:t> un </a:t>
            </a:r>
            <a:r>
              <a:rPr lang="en-GB" sz="1000" dirty="0" err="1"/>
              <a:t>problema</a:t>
            </a:r>
            <a:r>
              <a:rPr lang="en-GB" sz="1000" dirty="0"/>
              <a:t> di PMT/base </a:t>
            </a:r>
            <a:r>
              <a:rPr lang="en-GB" sz="1000" dirty="0" err="1"/>
              <a:t>oppure</a:t>
            </a:r>
            <a:r>
              <a:rPr lang="en-GB" sz="1000" dirty="0"/>
              <a:t> di un </a:t>
            </a:r>
            <a:r>
              <a:rPr lang="en-GB" sz="1000" dirty="0" err="1"/>
              <a:t>problema</a:t>
            </a:r>
            <a:r>
              <a:rPr lang="en-GB" sz="1000" dirty="0"/>
              <a:t> di </a:t>
            </a:r>
            <a:r>
              <a:rPr lang="en-GB" sz="1000" dirty="0" err="1"/>
              <a:t>comunicazione</a:t>
            </a:r>
            <a:r>
              <a:rPr lang="en-GB" sz="1000" dirty="0"/>
              <a:t> con la FEM.</a:t>
            </a:r>
          </a:p>
          <a:p>
            <a:r>
              <a:rPr lang="en-GB" sz="1000" dirty="0"/>
              <a:t>Non </a:t>
            </a:r>
            <a:r>
              <a:rPr lang="en-GB" sz="1000" dirty="0" err="1"/>
              <a:t>possiamo</a:t>
            </a:r>
            <a:r>
              <a:rPr lang="en-GB" sz="1000" dirty="0"/>
              <a:t> </a:t>
            </a:r>
            <a:r>
              <a:rPr lang="en-GB" sz="1000" dirty="0" err="1"/>
              <a:t>mettere</a:t>
            </a:r>
            <a:r>
              <a:rPr lang="en-GB" sz="1000" dirty="0"/>
              <a:t> </a:t>
            </a:r>
            <a:r>
              <a:rPr lang="en-GB" sz="1000" dirty="0" err="1"/>
              <a:t>segnalazioni</a:t>
            </a:r>
            <a:r>
              <a:rPr lang="en-GB" sz="1000" dirty="0"/>
              <a:t> </a:t>
            </a:r>
            <a:r>
              <a:rPr lang="en-GB" sz="1000" dirty="0" err="1"/>
              <a:t>sull'elog</a:t>
            </a:r>
            <a:r>
              <a:rPr lang="en-GB" sz="1000" dirty="0"/>
              <a:t> </a:t>
            </a:r>
            <a:r>
              <a:rPr lang="en-GB" sz="1000" dirty="0" err="1"/>
              <a:t>perché</a:t>
            </a:r>
            <a:r>
              <a:rPr lang="en-GB" sz="1000" dirty="0"/>
              <a:t> al </a:t>
            </a:r>
            <a:r>
              <a:rPr lang="en-GB" sz="1000" dirty="0" err="1"/>
              <a:t>momento</a:t>
            </a:r>
            <a:r>
              <a:rPr lang="en-GB" sz="1000" dirty="0"/>
              <a:t> </a:t>
            </a:r>
            <a:r>
              <a:rPr lang="en-GB" sz="1000" dirty="0" err="1"/>
              <a:t>questo</a:t>
            </a:r>
            <a:r>
              <a:rPr lang="en-GB" sz="1000" dirty="0"/>
              <a:t> non </a:t>
            </a:r>
            <a:r>
              <a:rPr lang="en-GB" sz="1000" dirty="0" err="1"/>
              <a:t>funziona</a:t>
            </a:r>
            <a:r>
              <a:rPr lang="en-GB" sz="1000" dirty="0"/>
              <a:t>.</a:t>
            </a:r>
          </a:p>
          <a:p>
            <a:r>
              <a:rPr lang="en-GB" sz="1000" dirty="0"/>
              <a:t>A parte </a:t>
            </a:r>
            <a:r>
              <a:rPr lang="en-GB" sz="1000" dirty="0" err="1"/>
              <a:t>questo</a:t>
            </a:r>
            <a:r>
              <a:rPr lang="en-GB" sz="1000" dirty="0"/>
              <a:t>, </a:t>
            </a:r>
            <a:r>
              <a:rPr lang="en-GB" sz="1000" dirty="0" err="1"/>
              <a:t>buon</a:t>
            </a:r>
            <a:r>
              <a:rPr lang="en-GB" sz="1000" dirty="0"/>
              <a:t> </a:t>
            </a:r>
            <a:r>
              <a:rPr lang="en-GB" sz="1000" dirty="0" err="1"/>
              <a:t>Natale</a:t>
            </a:r>
            <a:r>
              <a:rPr lang="en-GB" sz="1000" dirty="0"/>
              <a:t> a </a:t>
            </a:r>
            <a:r>
              <a:rPr lang="en-GB" sz="1000" dirty="0" err="1"/>
              <a:t>tutti</a:t>
            </a:r>
            <a:r>
              <a:rPr lang="en-GB" sz="1000" dirty="0"/>
              <a:t>.</a:t>
            </a:r>
          </a:p>
          <a:p>
            <a:r>
              <a:rPr lang="en-GB" sz="1000" dirty="0" smtClean="0"/>
              <a:t>Paolo</a:t>
            </a:r>
            <a:endParaRPr lang="en-GB" sz="1000" dirty="0"/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218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ttangolo 3"/>
          <p:cNvSpPr/>
          <p:nvPr/>
        </p:nvSpPr>
        <p:spPr>
          <a:xfrm>
            <a:off x="685800" y="1213167"/>
            <a:ext cx="6717165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2.3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continuazione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Dal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DB:</a:t>
            </a:r>
          </a:p>
          <a:p>
            <a:r>
              <a:rPr lang="en-GB" dirty="0" smtClean="0"/>
              <a:t>HV</a:t>
            </a:r>
          </a:p>
          <a:p>
            <a:r>
              <a:rPr lang="en-GB" dirty="0" smtClean="0"/>
              <a:t>2013/12/25-16:36:34.000 1.61 </a:t>
            </a:r>
          </a:p>
          <a:p>
            <a:r>
              <a:rPr lang="en-GB" dirty="0" smtClean="0"/>
              <a:t>2013/12/25-16:40:02.000 NULL</a:t>
            </a:r>
          </a:p>
          <a:p>
            <a:endParaRPr lang="en-GB" dirty="0" smtClean="0"/>
          </a:p>
          <a:p>
            <a:r>
              <a:rPr lang="en-GB" dirty="0" smtClean="0"/>
              <a:t>Rate</a:t>
            </a:r>
          </a:p>
          <a:p>
            <a:r>
              <a:rPr lang="en-GB" dirty="0" smtClean="0"/>
              <a:t>2013/12/25-16:40:01.000  42</a:t>
            </a:r>
          </a:p>
          <a:p>
            <a:r>
              <a:rPr lang="en-GB" dirty="0" smtClean="0"/>
              <a:t>2013/12/25-16:40:02.000  NULL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subito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dopo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avviene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l’interruzione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rete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Attualmete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spenti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sia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FEM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3243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cs typeface="+mj-cs"/>
              </a:rPr>
              <a:t>Info sugli OM</a:t>
            </a: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6.2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10 </a:t>
            </a:r>
            <a:r>
              <a:rPr lang="en-GB" b="1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durante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tentativo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dell’8.3, con Carlo ci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accorgiamo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l’HV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balla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come nell’8.3. Ha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un’umidità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del 61%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valore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più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alto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fra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gli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OM),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pensa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possa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essere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proosimo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morire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  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13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improvvisamente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rate di SC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diventa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zero. HV: 0.3 kV (Get) e 1.56 kV (Set).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Umidità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 62%.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Fatto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check con Carlo 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arriva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conclusione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è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rotta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basetta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Spegnamo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per non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rischiare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un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corto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FEM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attualmente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).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7063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cs typeface="+mj-cs"/>
              </a:rPr>
              <a:t>Info sugli OM</a:t>
            </a: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eFCM.PMT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8.3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effettuati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test con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Porfido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su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8.0 e 8.3).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Dopo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fine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test,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PMT 8.3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misura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rate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altissime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300 kHz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valore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misurato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dalla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FEM) con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strane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periodicità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eLog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#1305).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Dopo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un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’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l’eFCM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blocca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viene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riavviato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piano. Francesco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prova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più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volte ma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continua 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perdere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comunicazione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eLog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#1313). L’HV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sembra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rimanere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al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valore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nominale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ma la rate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è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zero.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fine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viene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messa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zero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l’HV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10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Dicembre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2013: con Carlo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tentiamo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riaccensione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del PMT ma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quando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l’HV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arriva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1.4-1.5 kV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comincia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 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ballare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e la rate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rimane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a zero.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Concludiamo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che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basetta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è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rotta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togliamo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l’HV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per non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rischiare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corti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nella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FEM (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attualmente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accesa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).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398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187450" y="-100013"/>
            <a:ext cx="6840538" cy="54927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cs typeface="+mj-cs"/>
              </a:rPr>
              <a:t>Post-Trigger Data</a:t>
            </a:r>
          </a:p>
        </p:txBody>
      </p:sp>
      <p:sp>
        <p:nvSpPr>
          <p:cNvPr id="16387" name="Rettangolo 16"/>
          <p:cNvSpPr>
            <a:spLocks noChangeArrowheads="1"/>
          </p:cNvSpPr>
          <p:nvPr/>
        </p:nvSpPr>
        <p:spPr bwMode="auto">
          <a:xfrm>
            <a:off x="323850" y="1031875"/>
            <a:ext cx="8621713" cy="535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499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-672 (2013-05-08 - 2013-05-30)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mysql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pt_phase2 -e "select </a:t>
            </a:r>
            <a:r>
              <a:rPr lang="en-GB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FileName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from </a:t>
            </a:r>
            <a:r>
              <a:rPr lang="en-GB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pt_files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where </a:t>
            </a:r>
            <a:r>
              <a:rPr lang="en-GB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Comments is null 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GB" b="1" dirty="0" err="1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FileSize</a:t>
            </a:r>
            <a:r>
              <a:rPr lang="en-GB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&gt;1900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;" --user=Km3NeT -h </a:t>
            </a:r>
            <a:r>
              <a:rPr lang="en-GB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fasserver.lns.infn.it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--password=Km3NeTuser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Old PMT HV setup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Old trigger conditions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Total number of files: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60</a:t>
            </a: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Total live time: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187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hr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Standard analysis: higher rigger rate but lower reconstruction rate (of a factor ≈3)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 different trigger conditions.</a:t>
            </a:r>
            <a:endParaRPr lang="en-GB" b="1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No Monte Carlo available (old </a:t>
            </a:r>
            <a:r>
              <a:rPr lang="en-GB" b="1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simul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normalized to data)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Trigger conditions????? </a:t>
            </a:r>
            <a:endParaRPr lang="en-GB" b="1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1254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other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b="47943"/>
          <a:stretch/>
        </p:blipFill>
        <p:spPr>
          <a:xfrm>
            <a:off x="0" y="469900"/>
            <a:ext cx="9144000" cy="3072588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987077" y="987425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498081" y="985342"/>
            <a:ext cx="846005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rgbClr val="FF0000"/>
                </a:solidFill>
                <a:latin typeface="+mj-lt"/>
              </a:rPr>
              <a:t>MC</a:t>
            </a: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/2.8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pic>
        <p:nvPicPr>
          <p:cNvPr id="10" name="Immagine 9" descr="other.gi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b="48320"/>
          <a:stretch/>
        </p:blipFill>
        <p:spPr>
          <a:xfrm>
            <a:off x="0" y="3482127"/>
            <a:ext cx="9144000" cy="3050308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2987077" y="4225577"/>
            <a:ext cx="754533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MC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7498081" y="4223494"/>
            <a:ext cx="754533" cy="584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>
                <a:solidFill>
                  <a:sysClr val="windowText" lastClr="000000"/>
                </a:solidFill>
                <a:latin typeface="+mj-lt"/>
                <a:cs typeface="+mn-cs"/>
              </a:rPr>
              <a:t>DATA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kern="0" dirty="0" smtClean="0">
                <a:solidFill>
                  <a:srgbClr val="FF0000"/>
                </a:solidFill>
                <a:latin typeface="+mj-lt"/>
              </a:rPr>
              <a:t>MC</a:t>
            </a:r>
            <a:endParaRPr lang="en-GB" sz="1600" b="1" kern="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44145" y="428545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499</a:t>
            </a:r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-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672 </a:t>
            </a:r>
            <a:endParaRPr lang="en-GB" dirty="0"/>
          </a:p>
        </p:txBody>
      </p:sp>
      <p:sp>
        <p:nvSpPr>
          <p:cNvPr id="15" name="Rettangolo 14"/>
          <p:cNvSpPr/>
          <p:nvPr/>
        </p:nvSpPr>
        <p:spPr>
          <a:xfrm>
            <a:off x="696545" y="3444509"/>
            <a:ext cx="174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Runs: </a:t>
            </a:r>
            <a:r>
              <a:rPr lang="en-GB" b="1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847-953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8651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1591</Words>
  <Application>Microsoft Macintosh PowerPoint</Application>
  <PresentationFormat>On-screen Show (4:3)</PresentationFormat>
  <Paragraphs>202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Struttura predefinita</vt:lpstr>
      <vt:lpstr>Spegnimento e riaccensione della torre</vt:lpstr>
      <vt:lpstr>Info sugli OM</vt:lpstr>
      <vt:lpstr>Info sugli OM</vt:lpstr>
      <vt:lpstr>Info sugli OM</vt:lpstr>
      <vt:lpstr>Slide 5</vt:lpstr>
      <vt:lpstr>Info sugli OM</vt:lpstr>
      <vt:lpstr>Info sugli OM</vt:lpstr>
      <vt:lpstr>Post-Trigger Data</vt:lpstr>
      <vt:lpstr>Slide 9</vt:lpstr>
      <vt:lpstr>eFCM 5: Charge</vt:lpstr>
      <vt:lpstr>eFCM 5: Charge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lns-infn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about OMs</dc:title>
  <dc:creator>Office 2004 Test Drive User</dc:creator>
  <cp:lastModifiedBy>Carla Distefano</cp:lastModifiedBy>
  <cp:revision>27</cp:revision>
  <dcterms:created xsi:type="dcterms:W3CDTF">2014-01-22T19:16:58Z</dcterms:created>
  <dcterms:modified xsi:type="dcterms:W3CDTF">2014-01-22T20:27:10Z</dcterms:modified>
</cp:coreProperties>
</file>