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0" r:id="rId2"/>
    <p:sldId id="264" r:id="rId3"/>
    <p:sldId id="257" r:id="rId4"/>
    <p:sldId id="260" r:id="rId5"/>
    <p:sldId id="265" r:id="rId6"/>
    <p:sldId id="267" r:id="rId7"/>
    <p:sldId id="269" r:id="rId8"/>
    <p:sldId id="263" r:id="rId9"/>
    <p:sldId id="261" r:id="rId10"/>
    <p:sldId id="271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1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FFBD3-3C30-402B-9286-07ECF4002F74}" type="datetimeFigureOut">
              <a:rPr lang="it-IT" smtClean="0"/>
              <a:t>28/01/2014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16BDB-5D1E-4DBA-83DA-5EDB3B33A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2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16BDB-5D1E-4DBA-83DA-5EDB3B33A25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8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237D-326D-4B81-BF26-691C0F5CAE8C}" type="datetime1">
              <a:rPr lang="it-IT" smtClean="0"/>
              <a:t>28/01/2014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73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185D-EB53-4A39-A670-8914F15C163F}" type="datetime1">
              <a:rPr lang="it-IT" smtClean="0"/>
              <a:t>28/01/2014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24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486B-AA82-421B-BCC2-348834FD65C9}" type="datetime1">
              <a:rPr lang="it-IT" smtClean="0"/>
              <a:t>28/01/2014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64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A11-7B2B-4080-9D04-5B3C9AD07BF6}" type="datetime1">
              <a:rPr lang="it-IT" smtClean="0"/>
              <a:t>28/01/2014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66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2C18-AFCE-4ABD-9F31-97D83AA421C7}" type="datetime1">
              <a:rPr lang="it-IT" smtClean="0"/>
              <a:t>28/01/2014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5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C25D-2D55-4D0E-8565-BF41CABF1101}" type="datetime1">
              <a:rPr lang="it-IT" smtClean="0"/>
              <a:t>28/01/2014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86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EAE8-9419-4641-B290-B0F02F4A1435}" type="datetime1">
              <a:rPr lang="it-IT" smtClean="0"/>
              <a:t>28/01/2014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0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CEB5-0DBB-4A29-9360-8574119DCB29}" type="datetime1">
              <a:rPr lang="it-IT" smtClean="0"/>
              <a:t>28/01/2014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85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A25-44F4-43C4-8917-11DB9206C2BE}" type="datetime1">
              <a:rPr lang="it-IT" smtClean="0"/>
              <a:t>28/01/2014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CF5-7699-49B0-81AE-C03C16789347}" type="datetime1">
              <a:rPr lang="it-IT" smtClean="0"/>
              <a:t>28/01/2014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66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848C-DD1C-4C58-84D9-B34225FAC01C}" type="datetime1">
              <a:rPr lang="it-IT" smtClean="0"/>
              <a:t>28/01/2014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4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46A1-495F-41CA-86DF-ACE233015F4D}" type="datetime1">
              <a:rPr lang="it-IT" smtClean="0"/>
              <a:t>28/01/2014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aiello@ct.infn.it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1163-EE92-D443-A9F6-01B3CA758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1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4136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/>
              <a:t>Studio e test di umidità e temperatura sugli OM di NEMO </a:t>
            </a:r>
            <a:r>
              <a:rPr lang="it-IT" dirty="0" smtClean="0"/>
              <a:t>Phase-2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1847056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</a:rPr>
              <a:t>Steering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</a:rPr>
              <a:t>Committee</a:t>
            </a:r>
            <a:endParaRPr lang="it-IT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22/01/2014</a:t>
            </a: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94202" y="1442618"/>
            <a:ext cx="3114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</a:rPr>
              <a:t>S.Aiello</a:t>
            </a:r>
            <a:endParaRPr lang="it-IT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INFN sezione di Catania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" y="17167"/>
            <a:ext cx="1850729" cy="1179585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hASEBIUEhMVFRQQFRUQEBcQEBUXEBgVFBAVFxQYFBUXGyYfFxojGhQZHy8gJCcpLCwsFh4xNTAqNSYtLCkBCQoKDgwOGg8PGiokHyIqNjMwLDQwKSksNSkpKjQtLjIsLDQsKSkpKTQsKiwsKiwsLCwsLCwsLCosLCwsLCwsLP/AABEIAH0BlAMBIgACEQEDEQH/xAAcAAEAAgMBAQEAAAAAAAAAAAAABgcEBQgDAgH/xABMEAABAwIBBggHDQUJAQEAAAABAAIDBBEFBgcSITFBEyJRYXFzgZEjMjQ1crKzFjNCUlRigoOUobHB0hQlksLRFyRDU2N0ouHwkxX/xAAaAQEAAgMBAAAAAAAAAAAAAAAAAwQBAgUG/8QANBEAAgIBAgQEAwYGAwAAAAAAAAECAxEEEiExQVEFEzOBIjJhFFJxwdHwFSORobHxNELh/9oADAMBAAIRAxEAPwC8UREARfE0zWtLnEADWSdijGJZQvfdsd2t5fhn9I+9SV1ynyI7LYw5m9rcYhi1Odd3xW63dvJ2rTz5VvvxGAD55JPcLWWlDF9cGrsaIR58SlK+cuXAy5coak/CDfRaPzuvE47U/wCYf4W/0Xlwa+XRqVQh2RC5T7syGZT1TfhB3pMH5WWXTZbOB8LGLcsZ19ztvetM+NYssa28muXNGnnWx5MsHDsbgn8R4vva7U/uO3sWcqlkuDcEgjWCDYg8x3LfYHl25hDKk6TTqEgHGb6QG0c+3pVezRNLNfH6E1fiEc7beH16f+E8RfMUrXNDmkFrhdpBuCDsIK+lzzqBERAEREAREQBERAEREAREQBERAEREAREQBERAEREAREQBERAEREAREQBERAEREAREQBERAF8yyhoLnGwAuSeRfSi2U2J6TuCadTNb+d24dn49Ckrrc5YI7bFXHJi4rirp3cjB4o/M8/4LFYxfEbVksaulhRWEc3Lk8s/GsXoI16MYvZsa0ciRRMbg18uiWdwS+XRLG4ztNbJEsSaNbaSJYM7FLGRDOJp52rUVa3VUFoq1y6FRxtXwRtMlctzSSCOUkwPOvljJPjN5uUdo17bajkDgCCCCAQQbgg7CDvC5tr5blWRmmysJBo5Xa2jSpieQXLmX5to5r8gVPX6VNebH3Ol4ZqWkqp+36FmIiLiHeCIiAIiIAiIgCIiAIiIAiIgCIiAIiIAiIgCIiAIiIAiIgCIiAIiIAiIgCIiAIiIAiIgMTFK3goXv3gcX0jqb95UDYbm52nWVvstar3qPlu89mpv4laCErp6aGIbu5y9TZus29jLiCy42rFiWbCFtIxA942LIZGvmJqy42KvJlmKPMRL8dEssRr9Maj3Em01csS1tUxb6aJaavFlPXLJBZHCI7XG11FcUqbArf4xVAAqD11Vpu5hsXZpjwyeev+OzHY8HOuV7UNa+GVkjDZ0bg9vS037ty8EU7WeDCeOR0nhOJMqII5meLK0PHNcawecG47Flqv8AM9ipfTSwn/AeHN1/AlubD6TXHtVgLyt9fl2OHY9VRZ5lal3Cxq/E4YGh00rI2k6IMr2tBNr2BcdtgslV7no8jg68eyesUw8yai+pvZLbFsl9PlPRPc1jKqBznHRa1s8ZcSdwANyVs1zvkUf3jR9cxdD3UuqoVMkkyOmx2LLPx7w0EkgAAkkmwAG0k7gtV7r8P+WU32iP9SrPOPnA/aC6mp3eBabSvaffSNwP+WP+XRtiOAYFNWTthhFydbifEY3e5x5Px2KxXosw32PBHPUfFtisnQlBjdNOSIZ4pS0XcIpWvIF9p0TqXlVZS0UbyySpgY9upzXzsa4XF9YJuNRXnk1k3DRQCKIc8jz473W1l35DcFS2cY/vSq9JnsWKGiiF1jim8G9lkq4ptcS6Pdfh/wAspvtEf6ltIZmvaHNIc1wDmlpBaQRcEEbRZcwXV2ZpcY4ah4MnjUrjHz6DuMw/eW/RUmp0aqhuTya1X75YaJsseuxCGFunNIyNtw3SkeGtudgu47dSyFU2ebGdKWGmadUYM0lj8J12sB6Ghx+mqtFXmzUSa2eyOSwvdfh/yym+0R/qWVQY1TTkiGaKUtsXCKVryAdl9E6ti5qurIzKe/VXVx+u9XbtFGuDknyK9eoc5KOC2lgYnj1LT+/zRx7wHvAcehu09yjucjLB1FA1sR8NPcMO3QaPGfbl1gDpvuVITzue4ue4uc43c5xJcTyknWVHptG7Vuk8I3t1Gx4XMv1ucTCybftTO0PA7y2y3lHXRSt0onskafhRvDm94XN02E1DGCR8MrWHY90TwzXs4xFl64Jjs9JKJYHlrh4w+A8fFeN4/wDCysS8Pi18EiJapp/EjpNa+tygpIXaEtRDG6wdoyTMa6x2GxN7aivrA8WbU08U7NQlaHW3g7HNPQQR2Kn87vnL6mL1pFRoo8yzZLgWLbNkdyLX91+H/LKb7RH+pbZrgQCDcHWCNlly9dXDmmyq4aE0sh8JALxEnW6LZbpadXQW8isajReXDdF5IqtRvlhlgrBrsdpYHBs08UbiNICWVjXEXIuA47Lg9yzlTWeby6L/AG7fayKtp6lbPaya2eyOUWvQ47SzuLYZ4pHAaREUrHOAuBchp2XI71nKm8zPls3UH2sauRNRUqp7UKp745YREVclC8ausjiYXyPaxjbaTnuDWi5AFydQ1kDtXsovnMBOF1Nv9PZ18a3rjuko92ayeItmx91+H/LKb7RH+pPdfh/yym+0R/qXO3BO+K7uK/HAjbcdK6v8Oh95lH7XLsdFe6/D/llN9oj/AFJ7r8P+WU32iP8AUudWtJ2AnoC+uCd8V3cU/h0PvMz9rl2Om6epZIxr2Oa9jxpNcxwLSDvBGohfi02Qo/dtHf8AyWbehFypx2yaL0XlJkfysnvVuHxGsb/x0v5lgQvXzlDL/fJ/T/lC8IpV24QxXH8Dz0rM2S/Fm3hcs+ArUQTLYQSqCcS3XI28KzogtbTyLZQuVKZege7Wr90V+tX2GqHJNgxpmalFseqgwG5UmxOqZFG57yAGi5JOpUvlVlUZ3lsfiX28vRzK/o6nY89Dn621VxwubMDGsW4RxDTqWqRF3UsHBSwERFkyTzM7V6NZKzdJCT2se0j7nFXEqTzTH94jqpP5Vdi894isXex6Hw9/yfcKvc9HkcHXj2T1YSr3PR5HB149k9QaX1olm702VzkV5xo+uYpfnJzg6elS0ruJ4tRI0+NyxsI+Dynfs2XvXVMX6Y4PS0/g6F9LYb2tr2XXkF25UxnYpvoc5WOMdq6mdguCzVUzYYW3c7b8VrRtc47mj/raVfmSuS8NDAI49bjrleRxnuttPIBuG7puTG80clH+ykRC04P950raZ1nRI/0+Qbje+vWZ6uXrb5Sls5JF3T1JLd1CoDON50qvSZ7Fiv8AVAZxvOlV6TPYsWfDvUf4fmY1fyL8TWwYUX0cs42wSxsf6MrH2P8AE0D6SkWajGeBrxGTxalpiPJpjjMP3Fv0lsc2mFipocShP+KI2t5naLyw9jgD2KAQTPika5vFfE4OHKHMdcdxC6L/AJu+t/vK/UqL4Nszpt7wASTYAXJOwAbVzflFixqaqec7JHktvuYNTB2NAVu5b5Ut/wDyOFjNjWsbHHr1jhW3f3NDh0qqckcI/aq2CK12ueHSegzjP7wLdqqaGGyMrJfvHMsamW5qKPHHcKNO+Nh8YwxSvvudIzSI7Lgdim+ZP36q6uP13rS51vOcnVxeot1mT9+qurj9d6muk5abc+qRFWsXY+pY2MZM0lUQaiFkhaNEONw8C97BzSCBdaWizYUEVQyZjX+DOkGOfpRXsbEhwJ1HWNe0BS5R/L+RzcNqi0kEM1FpII47dhGxciuc8qCk+PD+pfnGPzNG5rpYmxvMpaIw08JwltDRtr0r6rLmipLNN+h4mk7Qvt0dI6P3WSarkf473uts03ud+JW4ySp6B87RWyPYy4sA3wTuaSQG7R2doXZoo+zxbbyULLPNaXIt7NpTuZhdOHfC03i/xXyuLe8EHtVc53fOX1MXrSK64mtDQG2DQAG6Pi2tqtbdZUpnd85fUxetIqOjluvcu+SxettSRF6LCpJYp5GaxTNbJIN+g5xaSOjUTzXO5fmEYpJTTxzRmz4naQ5CNhaeYgkHpU4zMxh09W1wBDoWhwIuCC8ggjkUay2yZNDVOjF+Cf4SAn4hPi35WnV3HeukrVKyVUv3wKmxqCmi98FxaOpgjmjPFkbfnB2OaecG47FU+eby6L/bt9rImajKrgJ/2aQ+DqD4O+xsuwdjtnSG8pTPN5dF/t2+1kVGml1anb0xwLNlm+rJ+5mfLZuoPtY1cipvMz5bN1B9rGp7nCynNFSFzD4WU8FFzEglz7cwHeQotXBzv2rqb0SUass9sosu6KjOjI8uk28HENKTm0tYDe0hRR2eyK+qlfbnlaD3WP4qucHwqasqWxMN5JnEuc8k8rnvedp3nlParJfmVh4OwqZOFtqJYzgr+gNdvpKaVGnpwrHlkasts4w5Eiyazh0dY4MaXRynYyUAF3LoOBId0beZSdczV1HJTzvjdxZIXlpLTsc06i09xB6FfWQ+PGsoopXeOLxy+mw2J7RZ30lBqtMq0pw5Mlpuc3tlzN+qSzv+cR1EfrSK7VSWd/ziOoj9aRY0Hq+w1XyGZmX8rn6ke1arhVPZl/K5+pHtWq4VjXeszOm9MIiKkWCpssAWV04+MWvHQ6Np/wCuxYENWtnnZj4KphkGyaMtPpRu/o8dyhbMUC9Pp8Tpi/p/g8fqYzqvljv/AJ4kwhq1nwVig7MYHKvZuUAG9JUZMw1Uo80yw6evHKtrTYiOVVQcqiNlyvCXK+f4Jt96ry0bkXoa7HRl3R4jHvcB0lajGc41DTg8fhXjYyHWb/Odsb335lTFVjM8mp8jiOS9h3BYa1j4dHOZMkl4jPHwo32VGWVRXO45DYweJGy+iOdx+EefuAWhRF0oQjBbYrgc6c3N7pPiERFsahERATfNDCTXuO5kLye17APzVzqssy9AdGpmI1EsiafRBc+38TVZq85r5Zuf0PR6COKV9Qq9z0eRwdePZPVhKvc9HkcHXj2T1FpfWiT3emyucivONH1zFJs5mQnAONVTt8C83ma0ao3E+MBuYT3HmOqM5FecaPrmLoWWJrmlrgC1wLXAi4IIsQRvFl0NVc6bYyXYq01qyDTObMHxeWlmZNC6z2fwkb2uG9p5FfuS2U8NdAJI9ThxZWE8ZjrbDyjeDvHaBUWX+RLqGXTjBNPKfBnboO28G4/gd45wVp8m8opqKdssR5pGk8V7L62u/I7ipLqo6mCnDn++BrXN0y2y5HRyoDON50qvSZ7Fiu/Aschq4GzQm7XaiD4zXDa1w3Ef0O9UhnG86VXpM9ixVNAmrWn2/Mn1TzBNdyY5kvEq/Si9V6iGcbCP2fEZgBZsxFQz6y+l/wAw5S/Ml4lX6UXqvXtnmwjShhqANcTjE/0ZNbSehzbfTUsbNura7/oRuO6hPsVnVYzJJTwQOPEpjIWfWOBN+ixt0lWBmXwfXPUkbLQRnudJ/IO9Vguh8isH/ZqGCMiztHTk5dN/GdfoJt2KXWzUKtq6/wC2aaeO6eX0Knzrec5Ori9RbrMn79VdXH671pc63nOTq4vUW6zJ+/VXVx+u9Ys/4nsjMfX9y2XOAFybAbSdi17cTo6hzoBJDK7RLnxhzH8UOAOk3WNpG1QLPJg0pEVQ0uMbRwUzbnRbxrsfo7Ndy0n0VW2EYtLSzMlhdovZs1XaQRYhw3ghVKdGrIb1Lj+ZPZqNktrRf1XkdQSNLXUsNjvbE1juxzQCFQuP4e2CqnhabtikexpO2wOq/PbUVMZ889WWENhia8i2ndzgOcMP5kqAzTOe5znEuc8lzidZLnG5J5ySrukptrzvZXvnCWNpd+anEny4c0ONzA90AJ26IDXN7g+3YoFnd85fUxetIrIzd4G+loI2yC0khM0gO0F9rA84aG357qt87vnL6mL1pFW07T1MnHlxJbcqlZNjmV8oqeqZ7QqdZd5LitpXNaBwsd5ID84DW0nkcNXTY7lBcyvlFT1TPaFW6otXNw1G5dMElEVKrDOXiC067gtNjucCD9xBW5yoyjNYad7/AHyOEQyncXNkedIdIIPTdSfOzkrwUwqox4Oc2mA2Nl+N0OH3g8qr1dauUbUrEUJpwbiT/Mz5bN1B9rGtjntJvR/FtMe28X5LXZmfLZuoPtY1N85WTTqukvGLywHhYwNrhaz2jnI1jnaBvVCyahq03++BahFyoaRSeHOnD/AGUSWPvBeJLb/E122LacPi3xq7+KpWvwbF5aWdk0fjxnY7YRazmuHIQSFaUeeik4O7oZhJbxRoFt+Z+kNXZ2K3fKcX8MMkFai1xlgrCfC6x7i58NQ5ztbnPilc46rayRc6grVzP08sdJM2Rj2eG0miRjmnXEwEgOHMovS536oVTpHsaYHWHAjaxo3sfvdy31Hm3W5h1e2aKOVgcGytD26bS11iNVwdip6yyxQ2yjjJYohHdmLMlUlnf84jqI/WkV2qks7/AJxHUR+tIoNB6vsSar5DMzL+Vz9SPatVwqnsy/lc/Uj2rVcKxrvWZnTemERFSLBEc5+CcPQuc0XfTHhm2GvRAtIP4TpfRCo9dOkXVAZaZNuoqp7LeDfeSA7iwnZflbsPYd67Xht3B1v2ON4jTxVi9zQoiLrnICIiAIiIAiIgCIiAIilubfJk1VUHuHgqYiR99hde7G94ueYc6jssVcXJ9CSuDskorqWnkRghpaGGNws8jhJeXTfrIPQLN+it8iLyk5OcnJ9T1UIqEVFdAtDlhkm2viZG6Qx6D+Eu1oJPFc22v0lvkSMnB7lzMtKSwyAYNmkjp6iKYVD3GF4kDTG0A23Xup+iLay2djzJ5NYwjDhExsSw6OeJ8UrQ5kg0XA/cQdxB1g7iFXpzJxfKpObwTP6qy0W1d06+EXgxKuM/mRD8lMgDQSl8dU9zXi0kbo26DuQ6jqI5ekb1iZQZq46qplnNQ9hlIJaI2kCzGt2k/NU7RZ+0WKW/PH2HlQxtxwI3kbkY3DxKGyuk4YtJ0mhttEOG4/OW1x3CGVVNLA8kCVujcbQbgtIHMQD2LPRRuyUpb2+JsopLauRXVHmahZIx7qh7wx7XlpjaA4NcDok32G1lYqItrLZ2fO8mIwjD5UQrKjNlHW1Lp3TvYXNa3RbG0jii20lZmRuQbMPfK5srpOFa1pDmBttEk7jzqUosu+xw2N8DHlRUt2OJ8SxNc0tcA5rgWuDhdpBFiCDtCgGMZnKaRxdTyuhvr0S3hI+y5DgO0qwkWK7Z1vMXgzKEZ/Mipo8yct+NVMA5oXE92kFKsm82VHSOEhvNK3W10ttFp5WsGoHnNyFL0Uk9VbNYbNI0Qi8pBQzKvNsyuqOGdO5h0Gx6LWNI4pcb3J+cpmihhZKt5iySUVJYZFMjsgWYfJI9szpOFaGEOYBazr31FStESc5Te6XMRiorCMTFcMjqIZIZBdkrS08o5COQg2I5wq//ALE4vlUn/wAm/wBVZaLeu+ytYi8Gsq4z+ZERyQzesoJnytmdIXsMdnMAAu5rr3B+apciLSdkpvdJ8TaMVFYRE8pc21HVuMmuGV2tz4rWceV7DqJ5xY86ib8yct9VUy3KYXA92l+athFNDVWwWEyOVMJPLRCMn809JTuD5XGoe3WNNobEDy6Gu/aSOZTdEUVlkrHmTySRhGKwkFDcrM27K6o4Z07mHQbHZrGkcUuN7k/OUyRYhZKt5ixKKksMiWR+b9lBK+RszpOEZwdnMAA4wN9R5lLURJzlN7pcxGKisIIiLQ2C0WWGSzK6nLDZsjLuhefgutsPzTsPYdwW9RbQm4SUo80azippxlyOZ62ikhkfHI0tfGS1wO0EfiN994K8Ve+WmQ8Vcy4IZOwcR9tRHxZLay3n2jvBpTFcImppTHMwscOXYRytOxw5wvSabVRuX17HnNTppUv6dzDREVsqBERAEREARFs8BydqKyTg4WX+O46o2Dlc7d0bTuWspKKyzMYuTwjxwbB5aqZkMQu55+i0b3OO4BX9k7gMVHTshj+Dre4jjOefGcf/AGoABYuSmSUNDFos4z3WMshHGceQcjRuH4lb1ef1mq857Y/Kj0Ok0vkrdLmwiIqBeCIiAIiIAiIgCIiAIiIAiIgCIiAIiIAiIgCIiAIiIAiIgCIiAIiIAiIgCIiAIiIAiIgCIiALBxfA6eqj0J4w9u6/jNPK1w1tPQs5FlNp5RhpNYZUeP5oZ2EupXiVu5khDZRzB3iu+5QfEMKngdozRPjPz2kA9BOo9i6UXzJE1ws4Ag7QRcdxXSq8Rsjwms/2Odb4dXLjF4OY0XQlRkZh7/GpYfoxhvq2WP8A2e4Z8mZ3v/UrS8Tr6p/2Kr8Ns6NFBrOwvAqmpNoIXybrtbxB0vPFHaVfNNkhQRm7KWEEbCYmk95BW2a0AWAsObYo5+Jr/rH+pvDwz70irMnc0DiQ6sfojbwcRu4+k/YOy/SFZeH4bDAwRwsbGwbmCwvynlPOdayUXNu1Flz+JnSq09dS+FBERQE4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data:image/jpeg;base64,/9j/4AAQSkZJRgABAQAAAQABAAD/2wCEAAkGBhASEBIUEhMVFRQQFRUQEBcQEBUXEBgVFBAVFxQYFBUXGyYfFxojGhQZHy8gJCcpLCwsFh4xNTAqNSYtLCkBCQoKDgwOGg8PGiokHyIqNjMwLDQwKSksNSkpKjQtLjIsLDQsKSkpKTQsKiwsKiwsLCwsLCwsLCosLCwsLCwsLP/AABEIAH0BlAMBIgACEQEDEQH/xAAcAAEAAgMBAQEAAAAAAAAAAAAABgcEBQgDAgH/xABMEAABAwIBBggHDQUJAQEAAAABAAIDBBEFBgcSITFBEyJRYXFzgZEjMjQ1crKzFjNCUlRigoOUobHB0hQlksLRFyRDU2N0ouHwkxX/xAAaAQEAAgMBAAAAAAAAAAAAAAAAAwQBAgUG/8QANBEAAgIBAgQEAwYGAwAAAAAAAAECAxEEEiExQVEFEzOBIjJhFFJxwdHwFSORobHxNELh/9oADAMBAAIRAxEAPwC8UREARfE0zWtLnEADWSdijGJZQvfdsd2t5fhn9I+9SV1ynyI7LYw5m9rcYhi1Odd3xW63dvJ2rTz5VvvxGAD55JPcLWWlDF9cGrsaIR58SlK+cuXAy5coak/CDfRaPzuvE47U/wCYf4W/0Xlwa+XRqVQh2RC5T7syGZT1TfhB3pMH5WWXTZbOB8LGLcsZ19ztvetM+NYssa28muXNGnnWx5MsHDsbgn8R4vva7U/uO3sWcqlkuDcEgjWCDYg8x3LfYHl25hDKk6TTqEgHGb6QG0c+3pVezRNLNfH6E1fiEc7beH16f+E8RfMUrXNDmkFrhdpBuCDsIK+lzzqBERAEREAREQBERAEREAREQBERAEREAREQBERAEREAREQBERAEREAREQBERAEREAREQBERAF8yyhoLnGwAuSeRfSi2U2J6TuCadTNb+d24dn49Ckrrc5YI7bFXHJi4rirp3cjB4o/M8/4LFYxfEbVksaulhRWEc3Lk8s/GsXoI16MYvZsa0ciRRMbg18uiWdwS+XRLG4ztNbJEsSaNbaSJYM7FLGRDOJp52rUVa3VUFoq1y6FRxtXwRtMlctzSSCOUkwPOvljJPjN5uUdo17bajkDgCCCCAQQbgg7CDvC5tr5blWRmmysJBo5Xa2jSpieQXLmX5to5r8gVPX6VNebH3Ol4ZqWkqp+36FmIiLiHeCIiAIiIAiIgCIiAIiIAiIgCIiAIiIAiIgCIiAIiIAiIgCIiAIiIAiIgCIiAIiIAiIgMTFK3goXv3gcX0jqb95UDYbm52nWVvstar3qPlu89mpv4laCErp6aGIbu5y9TZus29jLiCy42rFiWbCFtIxA942LIZGvmJqy42KvJlmKPMRL8dEssRr9Maj3Em01csS1tUxb6aJaavFlPXLJBZHCI7XG11FcUqbArf4xVAAqD11Vpu5hsXZpjwyeev+OzHY8HOuV7UNa+GVkjDZ0bg9vS037ty8EU7WeDCeOR0nhOJMqII5meLK0PHNcawecG47Flqv8AM9ipfTSwn/AeHN1/AlubD6TXHtVgLyt9fl2OHY9VRZ5lal3Cxq/E4YGh00rI2k6IMr2tBNr2BcdtgslV7no8jg68eyesUw8yai+pvZLbFsl9PlPRPc1jKqBznHRa1s8ZcSdwANyVs1zvkUf3jR9cxdD3UuqoVMkkyOmx2LLPx7w0EkgAAkkmwAG0k7gtV7r8P+WU32iP9SrPOPnA/aC6mp3eBabSvaffSNwP+WP+XRtiOAYFNWTthhFydbifEY3e5x5Px2KxXosw32PBHPUfFtisnQlBjdNOSIZ4pS0XcIpWvIF9p0TqXlVZS0UbyySpgY9upzXzsa4XF9YJuNRXnk1k3DRQCKIc8jz473W1l35DcFS2cY/vSq9JnsWKGiiF1jim8G9lkq4ptcS6Pdfh/wAspvtEf6ltIZmvaHNIc1wDmlpBaQRcEEbRZcwXV2ZpcY4ah4MnjUrjHz6DuMw/eW/RUmp0aqhuTya1X75YaJsseuxCGFunNIyNtw3SkeGtudgu47dSyFU2ebGdKWGmadUYM0lj8J12sB6Ghx+mqtFXmzUSa2eyOSwvdfh/yym+0R/qWVQY1TTkiGaKUtsXCKVryAdl9E6ti5qurIzKe/VXVx+u9XbtFGuDknyK9eoc5KOC2lgYnj1LT+/zRx7wHvAcehu09yjucjLB1FA1sR8NPcMO3QaPGfbl1gDpvuVITzue4ue4uc43c5xJcTyknWVHptG7Vuk8I3t1Gx4XMv1ucTCybftTO0PA7y2y3lHXRSt0onskafhRvDm94XN02E1DGCR8MrWHY90TwzXs4xFl64Jjs9JKJYHlrh4w+A8fFeN4/wDCysS8Pi18EiJapp/EjpNa+tygpIXaEtRDG6wdoyTMa6x2GxN7aivrA8WbU08U7NQlaHW3g7HNPQQR2Kn87vnL6mL1pFRoo8yzZLgWLbNkdyLX91+H/LKb7RH+pbZrgQCDcHWCNlly9dXDmmyq4aE0sh8JALxEnW6LZbpadXQW8isajReXDdF5IqtRvlhlgrBrsdpYHBs08UbiNICWVjXEXIuA47Lg9yzlTWeby6L/AG7fayKtp6lbPaya2eyOUWvQ47SzuLYZ4pHAaREUrHOAuBchp2XI71nKm8zPls3UH2sauRNRUqp7UKp745YREVclC8ausjiYXyPaxjbaTnuDWi5AFydQ1kDtXsovnMBOF1Nv9PZ18a3rjuko92ayeItmx91+H/LKb7RH+pPdfh/yym+0R/qXO3BO+K7uK/HAjbcdK6v8Oh95lH7XLsdFe6/D/llN9oj/AFJ7r8P+WU32iP8AUudWtJ2AnoC+uCd8V3cU/h0PvMz9rl2Om6epZIxr2Oa9jxpNcxwLSDvBGohfi02Qo/dtHf8AyWbehFypx2yaL0XlJkfysnvVuHxGsb/x0v5lgQvXzlDL/fJ/T/lC8IpV24QxXH8Dz0rM2S/Fm3hcs+ArUQTLYQSqCcS3XI28KzogtbTyLZQuVKZege7Wr90V+tX2GqHJNgxpmalFseqgwG5UmxOqZFG57yAGi5JOpUvlVlUZ3lsfiX28vRzK/o6nY89Dn621VxwubMDGsW4RxDTqWqRF3UsHBSwERFkyTzM7V6NZKzdJCT2se0j7nFXEqTzTH94jqpP5Vdi894isXex6Hw9/yfcKvc9HkcHXj2T1YSr3PR5HB149k9QaX1olm702VzkV5xo+uYpfnJzg6elS0ruJ4tRI0+NyxsI+Dynfs2XvXVMX6Y4PS0/g6F9LYb2tr2XXkF25UxnYpvoc5WOMdq6mdguCzVUzYYW3c7b8VrRtc47mj/raVfmSuS8NDAI49bjrleRxnuttPIBuG7puTG80clH+ykRC04P950raZ1nRI/0+Qbje+vWZ6uXrb5Sls5JF3T1JLd1CoDON50qvSZ7Fiv8AVAZxvOlV6TPYsWfDvUf4fmY1fyL8TWwYUX0cs42wSxsf6MrH2P8AE0D6SkWajGeBrxGTxalpiPJpjjMP3Fv0lsc2mFipocShP+KI2t5naLyw9jgD2KAQTPika5vFfE4OHKHMdcdxC6L/AJu+t/vK/UqL4Nszpt7wASTYAXJOwAbVzflFixqaqec7JHktvuYNTB2NAVu5b5Ut/wDyOFjNjWsbHHr1jhW3f3NDh0qqckcI/aq2CK12ueHSegzjP7wLdqqaGGyMrJfvHMsamW5qKPHHcKNO+Nh8YwxSvvudIzSI7Lgdim+ZP36q6uP13rS51vOcnVxeot1mT9+qurj9d6muk5abc+qRFWsXY+pY2MZM0lUQaiFkhaNEONw8C97BzSCBdaWizYUEVQyZjX+DOkGOfpRXsbEhwJ1HWNe0BS5R/L+RzcNqi0kEM1FpII47dhGxciuc8qCk+PD+pfnGPzNG5rpYmxvMpaIw08JwltDRtr0r6rLmipLNN+h4mk7Qvt0dI6P3WSarkf473uts03ud+JW4ySp6B87RWyPYy4sA3wTuaSQG7R2doXZoo+zxbbyULLPNaXIt7NpTuZhdOHfC03i/xXyuLe8EHtVc53fOX1MXrSK64mtDQG2DQAG6Pi2tqtbdZUpnd85fUxetIqOjluvcu+SxettSRF6LCpJYp5GaxTNbJIN+g5xaSOjUTzXO5fmEYpJTTxzRmz4naQ5CNhaeYgkHpU4zMxh09W1wBDoWhwIuCC8ggjkUay2yZNDVOjF+Cf4SAn4hPi35WnV3HeukrVKyVUv3wKmxqCmi98FxaOpgjmjPFkbfnB2OaecG47FU+eby6L/bt9rImajKrgJ/2aQ+DqD4O+xsuwdjtnSG8pTPN5dF/t2+1kVGml1anb0xwLNlm+rJ+5mfLZuoPtY1cipvMz5bN1B9rGp7nCynNFSFzD4WU8FFzEglz7cwHeQotXBzv2rqb0SUass9sosu6KjOjI8uk28HENKTm0tYDe0hRR2eyK+qlfbnlaD3WP4qucHwqasqWxMN5JnEuc8k8rnvedp3nlParJfmVh4OwqZOFtqJYzgr+gNdvpKaVGnpwrHlkasts4w5Eiyazh0dY4MaXRynYyUAF3LoOBId0beZSdczV1HJTzvjdxZIXlpLTsc06i09xB6FfWQ+PGsoopXeOLxy+mw2J7RZ30lBqtMq0pw5Mlpuc3tlzN+qSzv+cR1EfrSK7VSWd/ziOoj9aRY0Hq+w1XyGZmX8rn6ke1arhVPZl/K5+pHtWq4VjXeszOm9MIiKkWCpssAWV04+MWvHQ6Np/wCuxYENWtnnZj4KphkGyaMtPpRu/o8dyhbMUC9Pp8Tpi/p/g8fqYzqvljv/AJ4kwhq1nwVig7MYHKvZuUAG9JUZMw1Uo80yw6evHKtrTYiOVVQcqiNlyvCXK+f4Jt96ry0bkXoa7HRl3R4jHvcB0lajGc41DTg8fhXjYyHWb/Odsb335lTFVjM8mp8jiOS9h3BYa1j4dHOZMkl4jPHwo32VGWVRXO45DYweJGy+iOdx+EefuAWhRF0oQjBbYrgc6c3N7pPiERFsahERATfNDCTXuO5kLye17APzVzqssy9AdGpmI1EsiafRBc+38TVZq85r5Zuf0PR6COKV9Qq9z0eRwdePZPVhKvc9HkcHXj2T1FpfWiT3emyucivONH1zFJs5mQnAONVTt8C83ma0ao3E+MBuYT3HmOqM5FecaPrmLoWWJrmlrgC1wLXAi4IIsQRvFl0NVc6bYyXYq01qyDTObMHxeWlmZNC6z2fwkb2uG9p5FfuS2U8NdAJI9ThxZWE8ZjrbDyjeDvHaBUWX+RLqGXTjBNPKfBnboO28G4/gd45wVp8m8opqKdssR5pGk8V7L62u/I7ipLqo6mCnDn++BrXN0y2y5HRyoDON50qvSZ7Fiu/Aschq4GzQm7XaiD4zXDa1w3Ef0O9UhnG86VXpM9ixVNAmrWn2/Mn1TzBNdyY5kvEq/Si9V6iGcbCP2fEZgBZsxFQz6y+l/wAw5S/Ml4lX6UXqvXtnmwjShhqANcTjE/0ZNbSehzbfTUsbNura7/oRuO6hPsVnVYzJJTwQOPEpjIWfWOBN+ixt0lWBmXwfXPUkbLQRnudJ/IO9Vguh8isH/ZqGCMiztHTk5dN/GdfoJt2KXWzUKtq6/wC2aaeO6eX0Knzrec5Ori9RbrMn79VdXH671pc63nOTq4vUW6zJ+/VXVx+u9Ys/4nsjMfX9y2XOAFybAbSdi17cTo6hzoBJDK7RLnxhzH8UOAOk3WNpG1QLPJg0pEVQ0uMbRwUzbnRbxrsfo7Ndy0n0VW2EYtLSzMlhdovZs1XaQRYhw3ghVKdGrIb1Lj+ZPZqNktrRf1XkdQSNLXUsNjvbE1juxzQCFQuP4e2CqnhabtikexpO2wOq/PbUVMZ889WWENhia8i2ndzgOcMP5kqAzTOe5znEuc8lzidZLnG5J5ySrukptrzvZXvnCWNpd+anEny4c0ONzA90AJ26IDXN7g+3YoFnd85fUxetIrIzd4G+loI2yC0khM0gO0F9rA84aG357qt87vnL6mL1pFW07T1MnHlxJbcqlZNjmV8oqeqZ7QqdZd5LitpXNaBwsd5ID84DW0nkcNXTY7lBcyvlFT1TPaFW6otXNw1G5dMElEVKrDOXiC067gtNjucCD9xBW5yoyjNYad7/AHyOEQyncXNkedIdIIPTdSfOzkrwUwqox4Oc2mA2Nl+N0OH3g8qr1dauUbUrEUJpwbiT/Mz5bN1B9rGtjntJvR/FtMe28X5LXZmfLZuoPtY1N85WTTqukvGLywHhYwNrhaz2jnI1jnaBvVCyahq03++BahFyoaRSeHOnD/AGUSWPvBeJLb/E122LacPi3xq7+KpWvwbF5aWdk0fjxnY7YRazmuHIQSFaUeeik4O7oZhJbxRoFt+Z+kNXZ2K3fKcX8MMkFai1xlgrCfC6x7i58NQ5ztbnPilc46rayRc6grVzP08sdJM2Rj2eG0miRjmnXEwEgOHMovS536oVTpHsaYHWHAjaxo3sfvdy31Hm3W5h1e2aKOVgcGytD26bS11iNVwdip6yyxQ2yjjJYohHdmLMlUlnf84jqI/WkV2qks7/AJxHUR+tIoNB6vsSar5DMzL+Vz9SPatVwqnsy/lc/Uj2rVcKxrvWZnTemERFSLBEc5+CcPQuc0XfTHhm2GvRAtIP4TpfRCo9dOkXVAZaZNuoqp7LeDfeSA7iwnZflbsPYd67Xht3B1v2ON4jTxVi9zQoiLrnICIiAIiIAiIgCIiAIilubfJk1VUHuHgqYiR99hde7G94ueYc6jssVcXJ9CSuDskorqWnkRghpaGGNws8jhJeXTfrIPQLN+it8iLyk5OcnJ9T1UIqEVFdAtDlhkm2viZG6Qx6D+Eu1oJPFc22v0lvkSMnB7lzMtKSwyAYNmkjp6iKYVD3GF4kDTG0A23Xup+iLay2djzJ5NYwjDhExsSw6OeJ8UrQ5kg0XA/cQdxB1g7iFXpzJxfKpObwTP6qy0W1d06+EXgxKuM/mRD8lMgDQSl8dU9zXi0kbo26DuQ6jqI5ekb1iZQZq46qplnNQ9hlIJaI2kCzGt2k/NU7RZ+0WKW/PH2HlQxtxwI3kbkY3DxKGyuk4YtJ0mhttEOG4/OW1x3CGVVNLA8kCVujcbQbgtIHMQD2LPRRuyUpb2+JsopLauRXVHmahZIx7qh7wx7XlpjaA4NcDok32G1lYqItrLZ2fO8mIwjD5UQrKjNlHW1Lp3TvYXNa3RbG0jii20lZmRuQbMPfK5srpOFa1pDmBttEk7jzqUosu+xw2N8DHlRUt2OJ8SxNc0tcA5rgWuDhdpBFiCDtCgGMZnKaRxdTyuhvr0S3hI+y5DgO0qwkWK7Z1vMXgzKEZ/Mipo8yct+NVMA5oXE92kFKsm82VHSOEhvNK3W10ttFp5WsGoHnNyFL0Uk9VbNYbNI0Qi8pBQzKvNsyuqOGdO5h0Gx6LWNI4pcb3J+cpmihhZKt5iySUVJYZFMjsgWYfJI9szpOFaGEOYBazr31FStESc5Te6XMRiorCMTFcMjqIZIZBdkrS08o5COQg2I5wq//ALE4vlUn/wAm/wBVZaLeu+ytYi8Gsq4z+ZERyQzesoJnytmdIXsMdnMAAu5rr3B+apciLSdkpvdJ8TaMVFYRE8pc21HVuMmuGV2tz4rWceV7DqJ5xY86ib8yct9VUy3KYXA92l+athFNDVWwWEyOVMJPLRCMn809JTuD5XGoe3WNNobEDy6Gu/aSOZTdEUVlkrHmTySRhGKwkFDcrM27K6o4Z07mHQbHZrGkcUuN7k/OUyRYhZKt5ixKKksMiWR+b9lBK+RszpOEZwdnMAA4wN9R5lLURJzlN7pcxGKisIIiLQ2C0WWGSzK6nLDZsjLuhefgutsPzTsPYdwW9RbQm4SUo80azippxlyOZ62ikhkfHI0tfGS1wO0EfiN994K8Ve+WmQ8Vcy4IZOwcR9tRHxZLay3n2jvBpTFcImppTHMwscOXYRytOxw5wvSabVRuX17HnNTppUv6dzDREVsqBERAEREARFs8BydqKyTg4WX+O46o2Dlc7d0bTuWspKKyzMYuTwjxwbB5aqZkMQu55+i0b3OO4BX9k7gMVHTshj+Dre4jjOefGcf/AGoABYuSmSUNDFos4z3WMshHGceQcjRuH4lb1ef1mq857Y/Kj0Ok0vkrdLmwiIqBeCIiAIiIAiIgCIiAIiIAiIgCIiAIiIAiIgCIiAIiIAiIgCIiAIiIAiIgCIiAIiIAiIgCIiALBxfA6eqj0J4w9u6/jNPK1w1tPQs5FlNp5RhpNYZUeP5oZ2EupXiVu5khDZRzB3iu+5QfEMKngdozRPjPz2kA9BOo9i6UXzJE1ws4Ag7QRcdxXSq8Rsjwms/2Odb4dXLjF4OY0XQlRkZh7/GpYfoxhvq2WP8A2e4Z8mZ3v/UrS8Tr6p/2Kr8Ns6NFBrOwvAqmpNoIXybrtbxB0vPFHaVfNNkhQRm7KWEEbCYmk95BW2a0AWAsObYo5+Jr/rH+pvDwz70irMnc0DiQ6sfojbwcRu4+k/YOy/SFZeH4bDAwRwsbGwbmCwvynlPOdayUXNu1Flz+JnSq09dS+FBERQE4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data:image/jpeg;base64,/9j/4AAQSkZJRgABAQAAAQABAAD/2wCEAAkGBhASEBIUEhMVFRQQFRUQEBcQEBUXEBgVFBAVFxQYFBUXGyYfFxojGhQZHy8gJCcpLCwsFh4xNTAqNSYtLCkBCQoKDgwOGg8PGiokHyIqNjMwLDQwKSksNSkpKjQtLjIsLDQsKSkpKTQsKiwsKiwsLCwsLCwsLCosLCwsLCwsLP/AABEIAH0BlAMBIgACEQEDEQH/xAAcAAEAAgMBAQEAAAAAAAAAAAAABgcEBQgDAgH/xABMEAABAwIBBggHDQUJAQEAAAABAAIDBBEFBgcSITFBEyJRYXFzgZEjMjQ1crKzFjNCUlRigoOUobHB0hQlksLRFyRDU2N0ouHwkxX/xAAaAQEAAgMBAAAAAAAAAAAAAAAAAwQBAgUG/8QANBEAAgIBAgQEAwYGAwAAAAAAAAECAxEEEiExQVEFEzOBIjJhFFJxwdHwFSORobHxNELh/9oADAMBAAIRAxEAPwC8UREARfE0zWtLnEADWSdijGJZQvfdsd2t5fhn9I+9SV1ynyI7LYw5m9rcYhi1Odd3xW63dvJ2rTz5VvvxGAD55JPcLWWlDF9cGrsaIR58SlK+cuXAy5coak/CDfRaPzuvE47U/wCYf4W/0Xlwa+XRqVQh2RC5T7syGZT1TfhB3pMH5WWXTZbOB8LGLcsZ19ztvetM+NYssa28muXNGnnWx5MsHDsbgn8R4vva7U/uO3sWcqlkuDcEgjWCDYg8x3LfYHl25hDKk6TTqEgHGb6QG0c+3pVezRNLNfH6E1fiEc7beH16f+E8RfMUrXNDmkFrhdpBuCDsIK+lzzqBERAEREAREQBERAEREAREQBERAEREAREQBERAEREAREQBERAEREAREQBERAEREAREQBERAF8yyhoLnGwAuSeRfSi2U2J6TuCadTNb+d24dn49Ckrrc5YI7bFXHJi4rirp3cjB4o/M8/4LFYxfEbVksaulhRWEc3Lk8s/GsXoI16MYvZsa0ciRRMbg18uiWdwS+XRLG4ztNbJEsSaNbaSJYM7FLGRDOJp52rUVa3VUFoq1y6FRxtXwRtMlctzSSCOUkwPOvljJPjN5uUdo17bajkDgCCCCAQQbgg7CDvC5tr5blWRmmysJBo5Xa2jSpieQXLmX5to5r8gVPX6VNebH3Ol4ZqWkqp+36FmIiLiHeCIiAIiIAiIgCIiAIiIAiIgCIiAIiIAiIgCIiAIiIAiIgCIiAIiIAiIgCIiAIiIAiIgMTFK3goXv3gcX0jqb95UDYbm52nWVvstar3qPlu89mpv4laCErp6aGIbu5y9TZus29jLiCy42rFiWbCFtIxA942LIZGvmJqy42KvJlmKPMRL8dEssRr9Maj3Em01csS1tUxb6aJaavFlPXLJBZHCI7XG11FcUqbArf4xVAAqD11Vpu5hsXZpjwyeev+OzHY8HOuV7UNa+GVkjDZ0bg9vS037ty8EU7WeDCeOR0nhOJMqII5meLK0PHNcawecG47Flqv8AM9ipfTSwn/AeHN1/AlubD6TXHtVgLyt9fl2OHY9VRZ5lal3Cxq/E4YGh00rI2k6IMr2tBNr2BcdtgslV7no8jg68eyesUw8yai+pvZLbFsl9PlPRPc1jKqBznHRa1s8ZcSdwANyVs1zvkUf3jR9cxdD3UuqoVMkkyOmx2LLPx7w0EkgAAkkmwAG0k7gtV7r8P+WU32iP9SrPOPnA/aC6mp3eBabSvaffSNwP+WP+XRtiOAYFNWTthhFydbifEY3e5x5Px2KxXosw32PBHPUfFtisnQlBjdNOSIZ4pS0XcIpWvIF9p0TqXlVZS0UbyySpgY9upzXzsa4XF9YJuNRXnk1k3DRQCKIc8jz473W1l35DcFS2cY/vSq9JnsWKGiiF1jim8G9lkq4ptcS6Pdfh/wAspvtEf6ltIZmvaHNIc1wDmlpBaQRcEEbRZcwXV2ZpcY4ah4MnjUrjHz6DuMw/eW/RUmp0aqhuTya1X75YaJsseuxCGFunNIyNtw3SkeGtudgu47dSyFU2ebGdKWGmadUYM0lj8J12sB6Ghx+mqtFXmzUSa2eyOSwvdfh/yym+0R/qWVQY1TTkiGaKUtsXCKVryAdl9E6ti5qurIzKe/VXVx+u9XbtFGuDknyK9eoc5KOC2lgYnj1LT+/zRx7wHvAcehu09yjucjLB1FA1sR8NPcMO3QaPGfbl1gDpvuVITzue4ue4uc43c5xJcTyknWVHptG7Vuk8I3t1Gx4XMv1ucTCybftTO0PA7y2y3lHXRSt0onskafhRvDm94XN02E1DGCR8MrWHY90TwzXs4xFl64Jjs9JKJYHlrh4w+A8fFeN4/wDCysS8Pi18EiJapp/EjpNa+tygpIXaEtRDG6wdoyTMa6x2GxN7aivrA8WbU08U7NQlaHW3g7HNPQQR2Kn87vnL6mL1pFRoo8yzZLgWLbNkdyLX91+H/LKb7RH+pbZrgQCDcHWCNlly9dXDmmyq4aE0sh8JALxEnW6LZbpadXQW8isajReXDdF5IqtRvlhlgrBrsdpYHBs08UbiNICWVjXEXIuA47Lg9yzlTWeby6L/AG7fayKtp6lbPaya2eyOUWvQ47SzuLYZ4pHAaREUrHOAuBchp2XI71nKm8zPls3UH2sauRNRUqp7UKp745YREVclC8ausjiYXyPaxjbaTnuDWi5AFydQ1kDtXsovnMBOF1Nv9PZ18a3rjuko92ayeItmx91+H/LKb7RH+pPdfh/yym+0R/qXO3BO+K7uK/HAjbcdK6v8Oh95lH7XLsdFe6/D/llN9oj/AFJ7r8P+WU32iP8AUudWtJ2AnoC+uCd8V3cU/h0PvMz9rl2Om6epZIxr2Oa9jxpNcxwLSDvBGohfi02Qo/dtHf8AyWbehFypx2yaL0XlJkfysnvVuHxGsb/x0v5lgQvXzlDL/fJ/T/lC8IpV24QxXH8Dz0rM2S/Fm3hcs+ArUQTLYQSqCcS3XI28KzogtbTyLZQuVKZege7Wr90V+tX2GqHJNgxpmalFseqgwG5UmxOqZFG57yAGi5JOpUvlVlUZ3lsfiX28vRzK/o6nY89Dn621VxwubMDGsW4RxDTqWqRF3UsHBSwERFkyTzM7V6NZKzdJCT2se0j7nFXEqTzTH94jqpP5Vdi894isXex6Hw9/yfcKvc9HkcHXj2T1YSr3PR5HB149k9QaX1olm702VzkV5xo+uYpfnJzg6elS0ruJ4tRI0+NyxsI+Dynfs2XvXVMX6Y4PS0/g6F9LYb2tr2XXkF25UxnYpvoc5WOMdq6mdguCzVUzYYW3c7b8VrRtc47mj/raVfmSuS8NDAI49bjrleRxnuttPIBuG7puTG80clH+ykRC04P950raZ1nRI/0+Qbje+vWZ6uXrb5Sls5JF3T1JLd1CoDON50qvSZ7Fiv8AVAZxvOlV6TPYsWfDvUf4fmY1fyL8TWwYUX0cs42wSxsf6MrH2P8AE0D6SkWajGeBrxGTxalpiPJpjjMP3Fv0lsc2mFipocShP+KI2t5naLyw9jgD2KAQTPika5vFfE4OHKHMdcdxC6L/AJu+t/vK/UqL4Nszpt7wASTYAXJOwAbVzflFixqaqec7JHktvuYNTB2NAVu5b5Ut/wDyOFjNjWsbHHr1jhW3f3NDh0qqckcI/aq2CK12ueHSegzjP7wLdqqaGGyMrJfvHMsamW5qKPHHcKNO+Nh8YwxSvvudIzSI7Lgdim+ZP36q6uP13rS51vOcnVxeot1mT9+qurj9d6muk5abc+qRFWsXY+pY2MZM0lUQaiFkhaNEONw8C97BzSCBdaWizYUEVQyZjX+DOkGOfpRXsbEhwJ1HWNe0BS5R/L+RzcNqi0kEM1FpII47dhGxciuc8qCk+PD+pfnGPzNG5rpYmxvMpaIw08JwltDRtr0r6rLmipLNN+h4mk7Qvt0dI6P3WSarkf473uts03ud+JW4ySp6B87RWyPYy4sA3wTuaSQG7R2doXZoo+zxbbyULLPNaXIt7NpTuZhdOHfC03i/xXyuLe8EHtVc53fOX1MXrSK64mtDQG2DQAG6Pi2tqtbdZUpnd85fUxetIqOjluvcu+SxettSRF6LCpJYp5GaxTNbJIN+g5xaSOjUTzXO5fmEYpJTTxzRmz4naQ5CNhaeYgkHpU4zMxh09W1wBDoWhwIuCC8ggjkUay2yZNDVOjF+Cf4SAn4hPi35WnV3HeukrVKyVUv3wKmxqCmi98FxaOpgjmjPFkbfnB2OaecG47FU+eby6L/bt9rImajKrgJ/2aQ+DqD4O+xsuwdjtnSG8pTPN5dF/t2+1kVGml1anb0xwLNlm+rJ+5mfLZuoPtY1cipvMz5bN1B9rGp7nCynNFSFzD4WU8FFzEglz7cwHeQotXBzv2rqb0SUass9sosu6KjOjI8uk28HENKTm0tYDe0hRR2eyK+qlfbnlaD3WP4qucHwqasqWxMN5JnEuc8k8rnvedp3nlParJfmVh4OwqZOFtqJYzgr+gNdvpKaVGnpwrHlkasts4w5Eiyazh0dY4MaXRynYyUAF3LoOBId0beZSdczV1HJTzvjdxZIXlpLTsc06i09xB6FfWQ+PGsoopXeOLxy+mw2J7RZ30lBqtMq0pw5Mlpuc3tlzN+qSzv+cR1EfrSK7VSWd/ziOoj9aRY0Hq+w1XyGZmX8rn6ke1arhVPZl/K5+pHtWq4VjXeszOm9MIiKkWCpssAWV04+MWvHQ6Np/wCuxYENWtnnZj4KphkGyaMtPpRu/o8dyhbMUC9Pp8Tpi/p/g8fqYzqvljv/AJ4kwhq1nwVig7MYHKvZuUAG9JUZMw1Uo80yw6evHKtrTYiOVVQcqiNlyvCXK+f4Jt96ry0bkXoa7HRl3R4jHvcB0lajGc41DTg8fhXjYyHWb/Odsb335lTFVjM8mp8jiOS9h3BYa1j4dHOZMkl4jPHwo32VGWVRXO45DYweJGy+iOdx+EefuAWhRF0oQjBbYrgc6c3N7pPiERFsahERATfNDCTXuO5kLye17APzVzqssy9AdGpmI1EsiafRBc+38TVZq85r5Zuf0PR6COKV9Qq9z0eRwdePZPVhKvc9HkcHXj2T1FpfWiT3emyucivONH1zFJs5mQnAONVTt8C83ma0ao3E+MBuYT3HmOqM5FecaPrmLoWWJrmlrgC1wLXAi4IIsQRvFl0NVc6bYyXYq01qyDTObMHxeWlmZNC6z2fwkb2uG9p5FfuS2U8NdAJI9ThxZWE8ZjrbDyjeDvHaBUWX+RLqGXTjBNPKfBnboO28G4/gd45wVp8m8opqKdssR5pGk8V7L62u/I7ipLqo6mCnDn++BrXN0y2y5HRyoDON50qvSZ7Fiu/Aschq4GzQm7XaiD4zXDa1w3Ef0O9UhnG86VXpM9ixVNAmrWn2/Mn1TzBNdyY5kvEq/Si9V6iGcbCP2fEZgBZsxFQz6y+l/wAw5S/Ml4lX6UXqvXtnmwjShhqANcTjE/0ZNbSehzbfTUsbNura7/oRuO6hPsVnVYzJJTwQOPEpjIWfWOBN+ixt0lWBmXwfXPUkbLQRnudJ/IO9Vguh8isH/ZqGCMiztHTk5dN/GdfoJt2KXWzUKtq6/wC2aaeO6eX0Knzrec5Ori9RbrMn79VdXH671pc63nOTq4vUW6zJ+/VXVx+u9Ys/4nsjMfX9y2XOAFybAbSdi17cTo6hzoBJDK7RLnxhzH8UOAOk3WNpG1QLPJg0pEVQ0uMbRwUzbnRbxrsfo7Ndy0n0VW2EYtLSzMlhdovZs1XaQRYhw3ghVKdGrIb1Lj+ZPZqNktrRf1XkdQSNLXUsNjvbE1juxzQCFQuP4e2CqnhabtikexpO2wOq/PbUVMZ889WWENhia8i2ndzgOcMP5kqAzTOe5znEuc8lzidZLnG5J5ySrukptrzvZXvnCWNpd+anEny4c0ONzA90AJ26IDXN7g+3YoFnd85fUxetIrIzd4G+loI2yC0khM0gO0F9rA84aG357qt87vnL6mL1pFW07T1MnHlxJbcqlZNjmV8oqeqZ7QqdZd5LitpXNaBwsd5ID84DW0nkcNXTY7lBcyvlFT1TPaFW6otXNw1G5dMElEVKrDOXiC067gtNjucCD9xBW5yoyjNYad7/AHyOEQyncXNkedIdIIPTdSfOzkrwUwqox4Oc2mA2Nl+N0OH3g8qr1dauUbUrEUJpwbiT/Mz5bN1B9rGtjntJvR/FtMe28X5LXZmfLZuoPtY1N85WTTqukvGLywHhYwNrhaz2jnI1jnaBvVCyahq03++BahFyoaRSeHOnD/AGUSWPvBeJLb/E122LacPi3xq7+KpWvwbF5aWdk0fjxnY7YRazmuHIQSFaUeeik4O7oZhJbxRoFt+Z+kNXZ2K3fKcX8MMkFai1xlgrCfC6x7i58NQ5ztbnPilc46rayRc6grVzP08sdJM2Rj2eG0miRjmnXEwEgOHMovS536oVTpHsaYHWHAjaxo3sfvdy31Hm3W5h1e2aKOVgcGytD26bS11iNVwdip6yyxQ2yjjJYohHdmLMlUlnf84jqI/WkV2qks7/AJxHUR+tIoNB6vsSar5DMzL+Vz9SPatVwqnsy/lc/Uj2rVcKxrvWZnTemERFSLBEc5+CcPQuc0XfTHhm2GvRAtIP4TpfRCo9dOkXVAZaZNuoqp7LeDfeSA7iwnZflbsPYd67Xht3B1v2ON4jTxVi9zQoiLrnICIiAIiIAiIgCIiAIilubfJk1VUHuHgqYiR99hde7G94ueYc6jssVcXJ9CSuDskorqWnkRghpaGGNws8jhJeXTfrIPQLN+it8iLyk5OcnJ9T1UIqEVFdAtDlhkm2viZG6Qx6D+Eu1oJPFc22v0lvkSMnB7lzMtKSwyAYNmkjp6iKYVD3GF4kDTG0A23Xup+iLay2djzJ5NYwjDhExsSw6OeJ8UrQ5kg0XA/cQdxB1g7iFXpzJxfKpObwTP6qy0W1d06+EXgxKuM/mRD8lMgDQSl8dU9zXi0kbo26DuQ6jqI5ekb1iZQZq46qplnNQ9hlIJaI2kCzGt2k/NU7RZ+0WKW/PH2HlQxtxwI3kbkY3DxKGyuk4YtJ0mhttEOG4/OW1x3CGVVNLA8kCVujcbQbgtIHMQD2LPRRuyUpb2+JsopLauRXVHmahZIx7qh7wx7XlpjaA4NcDok32G1lYqItrLZ2fO8mIwjD5UQrKjNlHW1Lp3TvYXNa3RbG0jii20lZmRuQbMPfK5srpOFa1pDmBttEk7jzqUosu+xw2N8DHlRUt2OJ8SxNc0tcA5rgWuDhdpBFiCDtCgGMZnKaRxdTyuhvr0S3hI+y5DgO0qwkWK7Z1vMXgzKEZ/Mipo8yct+NVMA5oXE92kFKsm82VHSOEhvNK3W10ttFp5WsGoHnNyFL0Uk9VbNYbNI0Qi8pBQzKvNsyuqOGdO5h0Gx6LWNI4pcb3J+cpmihhZKt5iySUVJYZFMjsgWYfJI9szpOFaGEOYBazr31FStESc5Te6XMRiorCMTFcMjqIZIZBdkrS08o5COQg2I5wq//ALE4vlUn/wAm/wBVZaLeu+ytYi8Gsq4z+ZERyQzesoJnytmdIXsMdnMAAu5rr3B+apciLSdkpvdJ8TaMVFYRE8pc21HVuMmuGV2tz4rWceV7DqJ5xY86ib8yct9VUy3KYXA92l+athFNDVWwWEyOVMJPLRCMn809JTuD5XGoe3WNNobEDy6Gu/aSOZTdEUVlkrHmTySRhGKwkFDcrM27K6o4Z07mHQbHZrGkcUuN7k/OUyRYhZKt5ixKKksMiWR+b9lBK+RszpOEZwdnMAA4wN9R5lLURJzlN7pcxGKisIIiLQ2C0WWGSzK6nLDZsjLuhefgutsPzTsPYdwW9RbQm4SUo80azippxlyOZ62ikhkfHI0tfGS1wO0EfiN994K8Ve+WmQ8Vcy4IZOwcR9tRHxZLay3n2jvBpTFcImppTHMwscOXYRytOxw5wvSabVRuX17HnNTppUv6dzDREVsqBERAEREARFs8BydqKyTg4WX+O46o2Dlc7d0bTuWspKKyzMYuTwjxwbB5aqZkMQu55+i0b3OO4BX9k7gMVHTshj+Dre4jjOefGcf/AGoABYuSmSUNDFos4z3WMshHGceQcjRuH4lb1ef1mq857Y/Kj0Ok0vkrdLmwiIqBeCIiAIiIAiIgCIiAIiIAiIgCIiAIiIAiIgCIiAIiIAiIgCIiAIiIAiIgCIiAIiIAiIgCIiALBxfA6eqj0J4w9u6/jNPK1w1tPQs5FlNp5RhpNYZUeP5oZ2EupXiVu5khDZRzB3iu+5QfEMKngdozRPjPz2kA9BOo9i6UXzJE1ws4Ag7QRcdxXSq8Rsjwms/2Odb4dXLjF4OY0XQlRkZh7/GpYfoxhvq2WP8A2e4Z8mZ3v/UrS8Tr6p/2Kr8Ns6NFBrOwvAqmpNoIXybrtbxB0vPFHaVfNNkhQRm7KWEEbCYmk95BW2a0AWAsObYo5+Jr/rH+pvDwz70irMnc0DiQ6sfojbwcRu4+k/YOy/SFZeH4bDAwRwsbGwbmCwvynlPOdayUXNu1Flz+JnSq09dS+FBERQE4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6" name="Picture 8" descr="http://www.km3net.org/logo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166"/>
            <a:ext cx="3114581" cy="9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1AC-7295-4773-82F5-4A45FD5B826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8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5" y="233916"/>
            <a:ext cx="8715393" cy="412633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1400" y="4876432"/>
            <a:ext cx="848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Confronto tra le misure di umidità relativa effettuate con la FEM con e senza </a:t>
            </a:r>
            <a:r>
              <a:rPr lang="it-IT" dirty="0" err="1" smtClean="0"/>
              <a:t>Silica</a:t>
            </a:r>
            <a:r>
              <a:rPr lang="it-IT" dirty="0" smtClean="0"/>
              <a:t> Gel in presenza  di 5 gr di acqua.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95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74845"/>
              </p:ext>
            </p:extLst>
          </p:nvPr>
        </p:nvGraphicFramePr>
        <p:xfrm>
          <a:off x="125963" y="130271"/>
          <a:ext cx="7374858" cy="5477269"/>
        </p:xfrm>
        <a:graphic>
          <a:graphicData uri="http://schemas.openxmlformats.org/drawingml/2006/table">
            <a:tbl>
              <a:tblPr/>
              <a:tblGrid>
                <a:gridCol w="499192"/>
                <a:gridCol w="744079"/>
                <a:gridCol w="546286"/>
                <a:gridCol w="1045478"/>
                <a:gridCol w="800591"/>
                <a:gridCol w="1120828"/>
                <a:gridCol w="461518"/>
                <a:gridCol w="2156886"/>
              </a:tblGrid>
              <a:tr h="447765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 dirty="0">
                          <a:effectLst/>
                          <a:latin typeface="Arial"/>
                        </a:rPr>
                        <a:t>numero OM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effectLst/>
                          <a:latin typeface="Arial"/>
                        </a:rPr>
                        <a:t>Componenti speciali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effectLst/>
                          <a:latin typeface="Arial"/>
                        </a:rPr>
                        <a:t>PMT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data assemblaggio mezza-sfera e </a:t>
                      </a:r>
                      <a:r>
                        <a:rPr lang="it-IT" sz="900" b="1" i="0" u="none" strike="noStrike" dirty="0" err="1">
                          <a:effectLst/>
                          <a:latin typeface="Arial"/>
                        </a:rPr>
                        <a:t>polimerazz</a:t>
                      </a:r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. GEL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data chiusura  OM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tempo tra </a:t>
                      </a:r>
                      <a:r>
                        <a:rPr lang="it-IT" sz="900" b="1" i="0" u="none" strike="noStrike" dirty="0" err="1">
                          <a:effectLst/>
                          <a:latin typeface="Arial"/>
                        </a:rPr>
                        <a:t>polimerizz</a:t>
                      </a:r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. GEL e chiusura OM [mesi]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effectLst/>
                          <a:latin typeface="Arial"/>
                        </a:rPr>
                        <a:t>orient. PMT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effectLst/>
                          <a:latin typeface="Arial"/>
                        </a:rPr>
                        <a:t>stato in torre al 14/01/2014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1.0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5753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22/9/2011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20/2/2012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1.1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470 nm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5867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14/7/2011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23/2/2012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1.2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470 nm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5741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13/7/2011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24/2/2012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Ver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1.3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5809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3/10/2011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20/2/2012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2.0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5800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3/10/2011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20/2/2012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HUM = 55%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2.1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470 nm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5850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15/7/2011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23/2/2012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2.2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470 nm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5803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24/6/2011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24/2/2012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DEAD. FEM off ; PMT off dal 2/12/2013.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2.3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5773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19/9/2011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20/2/2012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DEAD. FEM off PMT off dal 25/12/2013.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3.0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5770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20/4/2011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27/3/2012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HUM = 51%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/>
                        </a:rPr>
                        <a:t>3.1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440 nm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5808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21/6/2011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10/5/2012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Ver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/>
                        </a:rPr>
                        <a:t>3.2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440 nm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5763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21/6/2011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10/5/2012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Ver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3.3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5793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14/3/2011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28/3/2012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HUM = 51%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/>
                        </a:rPr>
                        <a:t>4.0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5817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12/5/2011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1/4/2012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4.1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400 nm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5801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24/6/2011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3/4/2012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HUM = 56%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/>
                        </a:rPr>
                        <a:t>4.2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400 nm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5751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17/6/2011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4/4/2012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4.3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5806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15/9/2011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4/4/2012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5.0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5735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5/4/2011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17/4/2012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HUM = 59%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5.1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5822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19/9/2011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11/4/2012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5.2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5749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6/4/2011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13/4/2012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HUM = 57%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5.3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5815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29/3/2011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18/4/2012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6.0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5173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14/3/2011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4/4/2012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Hor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6.1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5788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15/9/2011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5/4/2012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HUM = 51%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6.2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5705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6/4/2011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28/3/2012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DEAD. FEM on ; PMT off dal 13/12/2013.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6.3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5807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20/4/2011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28/3/2012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HUM = 46%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/>
                        </a:rPr>
                        <a:t>7.0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Porfido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5811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30/3/2011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20/4/2012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Hor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7.1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5174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13/7/2011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3/5/2012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/>
                        </a:rPr>
                        <a:t>7.2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5762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19/7/2011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8/5/2012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Mai funzionato (DEAD)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/>
                        </a:rPr>
                        <a:t>7.3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 dirty="0" err="1">
                          <a:effectLst/>
                          <a:latin typeface="Arial"/>
                        </a:rPr>
                        <a:t>Porfido</a:t>
                      </a:r>
                      <a:endParaRPr lang="es-ES_tradnl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5818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5/4/2011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8/5/2012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/>
                        </a:rPr>
                        <a:t>8.0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Porfido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5729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29/3/2011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3/5/2012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8.1 </a:t>
                      </a:r>
                    </a:p>
                  </a:txBody>
                  <a:tcPr marL="8187" marR="8187" marT="81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900" b="0" i="0" u="none" strike="noStrike" dirty="0" err="1">
                          <a:effectLst/>
                          <a:latin typeface="Arial"/>
                        </a:rPr>
                        <a:t>piezo</a:t>
                      </a:r>
                      <a:r>
                        <a:rPr lang="nl-NL" sz="900" b="0" i="0" u="none" strike="noStrike" dirty="0">
                          <a:effectLst/>
                          <a:latin typeface="Arial"/>
                        </a:rPr>
                        <a:t> 9</a:t>
                      </a:r>
                    </a:p>
                  </a:txBody>
                  <a:tcPr marL="8187" marR="8187" marT="81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TA 5784</a:t>
                      </a:r>
                    </a:p>
                  </a:txBody>
                  <a:tcPr marL="8187" marR="8187" marT="81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>
                          <a:effectLst/>
                          <a:latin typeface="Arial"/>
                        </a:rPr>
                        <a:t>15/11/2011</a:t>
                      </a:r>
                    </a:p>
                  </a:txBody>
                  <a:tcPr marL="8187" marR="8187" marT="81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22/5/2012</a:t>
                      </a:r>
                    </a:p>
                  </a:txBody>
                  <a:tcPr marL="8187" marR="8187" marT="81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8.2 </a:t>
                      </a:r>
                    </a:p>
                  </a:txBody>
                  <a:tcPr marL="8187" marR="8187" marT="81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900" b="0" i="0" u="none" strike="noStrike" dirty="0" err="1">
                          <a:effectLst/>
                          <a:latin typeface="Arial"/>
                        </a:rPr>
                        <a:t>piezo</a:t>
                      </a:r>
                      <a:r>
                        <a:rPr lang="nl-NL" sz="900" b="0" i="0" u="none" strike="noStrike" dirty="0">
                          <a:effectLst/>
                          <a:latin typeface="Arial"/>
                        </a:rPr>
                        <a:t> 5</a:t>
                      </a:r>
                    </a:p>
                  </a:txBody>
                  <a:tcPr marL="8187" marR="8187" marT="81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5754</a:t>
                      </a:r>
                    </a:p>
                  </a:txBody>
                  <a:tcPr marL="8187" marR="8187" marT="81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15/11/2011</a:t>
                      </a:r>
                    </a:p>
                  </a:txBody>
                  <a:tcPr marL="8187" marR="8187" marT="81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22/5/2012</a:t>
                      </a:r>
                    </a:p>
                  </a:txBody>
                  <a:tcPr marL="8187" marR="8187" marT="81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err="1">
                          <a:effectLst/>
                          <a:latin typeface="Arial"/>
                        </a:rPr>
                        <a:t>Ver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/>
                        </a:rPr>
                        <a:t>8.3 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 dirty="0" err="1">
                          <a:effectLst/>
                          <a:latin typeface="Arial"/>
                        </a:rPr>
                        <a:t>Porfido</a:t>
                      </a:r>
                      <a:endParaRPr lang="es-ES_tradnl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TA 5730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30/3/2011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3/5/2012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effectLst/>
                          <a:latin typeface="Arial"/>
                        </a:rPr>
                        <a:t>Hor</a:t>
                      </a:r>
                      <a:endParaRPr lang="it-I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Arial"/>
                        </a:rPr>
                        <a:t>DEAD. FEM on PMT off dal 6/12/2013.</a:t>
                      </a:r>
                    </a:p>
                  </a:txBody>
                  <a:tcPr marL="8187" marR="8187" marT="8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25963" y="5607541"/>
            <a:ext cx="87347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400" dirty="0" smtClean="0"/>
              <a:t>2 OM DEAD orizzontali e 2 OM verticali 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Tra gli 8 OM con HUM &gt; 46%,  5 sono orizzontali e 3 sono verticali 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Per i 4 OM DEAD i mesi trascorsi tra </a:t>
            </a:r>
            <a:r>
              <a:rPr lang="it-IT" sz="1400" dirty="0" err="1" smtClean="0"/>
              <a:t>polimerazzazione</a:t>
            </a:r>
            <a:r>
              <a:rPr lang="it-IT" sz="1400" dirty="0" smtClean="0"/>
              <a:t> del gel e </a:t>
            </a:r>
            <a:r>
              <a:rPr lang="it-IT" sz="1400" dirty="0" err="1" smtClean="0"/>
              <a:t>chisura</a:t>
            </a:r>
            <a:r>
              <a:rPr lang="it-IT" sz="1400" dirty="0" smtClean="0"/>
              <a:t> sono di 5, 8, 11, 13 mesi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Tra gli 8 OM con HUM &gt; 46% i mesi sono 4, 7, 11, 11, 11, 12, 12, 12 </a:t>
            </a:r>
          </a:p>
          <a:p>
            <a:r>
              <a:rPr lang="it-IT" sz="1400" dirty="0" smtClean="0">
                <a:sym typeface="Wingdings"/>
              </a:rPr>
              <a:t> Non evidente dipendenza con l’orientamento del OM e col tempo di polimerizzazione del GEL</a:t>
            </a:r>
            <a:endParaRPr lang="it-IT" sz="1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82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242" y="2921417"/>
            <a:ext cx="4972845" cy="372963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7275" y="221922"/>
            <a:ext cx="87787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Sistema testato: Optical </a:t>
            </a:r>
            <a:r>
              <a:rPr lang="it-IT" dirty="0" err="1" smtClean="0"/>
              <a:t>Module</a:t>
            </a:r>
            <a:r>
              <a:rPr lang="it-IT" dirty="0" smtClean="0"/>
              <a:t> </a:t>
            </a:r>
            <a:r>
              <a:rPr lang="it-IT" dirty="0" err="1" smtClean="0"/>
              <a:t>spare</a:t>
            </a:r>
            <a:r>
              <a:rPr lang="it-IT" dirty="0" smtClean="0"/>
              <a:t> assemblato durante la produzione di fase 2 con: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PMT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GEL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Gabbia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FEM</a:t>
            </a:r>
          </a:p>
          <a:p>
            <a:r>
              <a:rPr lang="it-IT" dirty="0" smtClean="0"/>
              <a:t>Aggiunti all’interno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5 gr di acqua aggiunta per provocare l’incremento dell’ umidità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2 igrometri per la lettura di umidità e temperatura </a:t>
            </a:r>
          </a:p>
          <a:p>
            <a:pPr marL="285750" indent="-285750">
              <a:buFontTx/>
              <a:buChar char="-"/>
            </a:pPr>
            <a:r>
              <a:rPr lang="it-IT" dirty="0"/>
              <a:t>Chiuso a Pressione interna di 0.3 bar (come per OM in torre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99" y="3365813"/>
            <a:ext cx="2451110" cy="326814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9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5231" y="382199"/>
            <a:ext cx="848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OM acceso tramite il test-</a:t>
            </a:r>
            <a:r>
              <a:rPr lang="it-IT" dirty="0" err="1" smtClean="0"/>
              <a:t>bench</a:t>
            </a:r>
            <a:r>
              <a:rPr lang="it-IT" dirty="0" smtClean="0"/>
              <a:t> in sezione CT </a:t>
            </a:r>
          </a:p>
          <a:p>
            <a:r>
              <a:rPr lang="it-IT" dirty="0" smtClean="0"/>
              <a:t>Temperatura ed umidità del OM misurate tramite il RUN </a:t>
            </a:r>
            <a:r>
              <a:rPr lang="it-IT" dirty="0" err="1" smtClean="0"/>
              <a:t>controll</a:t>
            </a:r>
            <a:r>
              <a:rPr lang="it-IT" dirty="0" smtClean="0"/>
              <a:t> della FEM</a:t>
            </a:r>
          </a:p>
          <a:p>
            <a:r>
              <a:rPr lang="it-IT" dirty="0" smtClean="0"/>
              <a:t>e tramite igrometro interno al </a:t>
            </a:r>
            <a:r>
              <a:rPr lang="it-IT" dirty="0"/>
              <a:t>m</a:t>
            </a:r>
            <a:r>
              <a:rPr lang="it-IT" dirty="0" smtClean="0"/>
              <a:t>odulo letto tramite una finestra aperta nella pittura nera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31" y="1559129"/>
            <a:ext cx="4237287" cy="31779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803" y="2746457"/>
            <a:ext cx="4946516" cy="3709887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2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6" y="3990080"/>
            <a:ext cx="6443924" cy="293820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7955" y="282245"/>
            <a:ext cx="8206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Confronto tra temperatura ed umidità misurata dalla FEM e dall’igrometro interno</a:t>
            </a:r>
          </a:p>
          <a:p>
            <a:r>
              <a:rPr lang="it-IT" dirty="0" smtClean="0"/>
              <a:t>(tabelle relative a due set di misure diverse) 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51116"/>
              </p:ext>
            </p:extLst>
          </p:nvPr>
        </p:nvGraphicFramePr>
        <p:xfrm>
          <a:off x="227955" y="1036209"/>
          <a:ext cx="4037068" cy="1942774"/>
        </p:xfrm>
        <a:graphic>
          <a:graphicData uri="http://schemas.openxmlformats.org/drawingml/2006/table">
            <a:tbl>
              <a:tblPr/>
              <a:tblGrid>
                <a:gridCol w="1009267"/>
                <a:gridCol w="1009267"/>
                <a:gridCol w="1009267"/>
                <a:gridCol w="1009267"/>
              </a:tblGrid>
              <a:tr h="4807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[°C]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Hygr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[°C]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 [%]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Hygr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 [%]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320233"/>
              </p:ext>
            </p:extLst>
          </p:nvPr>
        </p:nvGraphicFramePr>
        <p:xfrm>
          <a:off x="4693313" y="1114181"/>
          <a:ext cx="3862352" cy="1320450"/>
        </p:xfrm>
        <a:graphic>
          <a:graphicData uri="http://schemas.openxmlformats.org/drawingml/2006/table">
            <a:tbl>
              <a:tblPr/>
              <a:tblGrid>
                <a:gridCol w="965588"/>
                <a:gridCol w="965588"/>
                <a:gridCol w="965588"/>
                <a:gridCol w="965588"/>
              </a:tblGrid>
              <a:tr h="4100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[°C]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Hygr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[°C]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 [%]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Hygr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 [%]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27955" y="3163983"/>
            <a:ext cx="860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Differenza tra la temperatura ed umidità misurata dalla FEM e dallo strumento interno al modulo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ym typeface="Wingdings"/>
              </a:rPr>
              <a:t>In particolare:  la FEM indica circa 30° e 60 % , lo strumento misura circa 20° e 90%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265311" y="4553850"/>
            <a:ext cx="216904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Per oltre 3 giorni abbiamo monitorato Temperatura FEM , Umidità FEM, Temperatura Igrometro ed Umidità Igrometro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5</a:t>
            </a:fld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5975498" y="5338680"/>
            <a:ext cx="289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8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1637" y="336522"/>
            <a:ext cx="852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Tramite l’aggiunta dell’acqua il modulo è stato portato alla HUM di 60% (FEM)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01637" y="4298802"/>
            <a:ext cx="8032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Risultati: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Lo spegnimento ed accensione della FEM provoca un innalzamento della HUM letta dalla FEM ed un abbassamento della TEM. Lentamente poi la Temperatura aumenta fino a stabilizzarsi (</a:t>
            </a:r>
            <a:r>
              <a:rPr lang="it-IT" dirty="0" err="1" smtClean="0"/>
              <a:t>ca</a:t>
            </a:r>
            <a:r>
              <a:rPr lang="it-IT" dirty="0" smtClean="0"/>
              <a:t> 30°) e l’umidità diminuisce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c</a:t>
            </a:r>
            <a:r>
              <a:rPr lang="it-IT" dirty="0" smtClean="0"/>
              <a:t>irca 1 gr di acqua provoca un aumento della HUM del OM fino al 60% misurata dalla FEM e fino al 90% misurata dall’igrometro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L’ Optical </a:t>
            </a:r>
            <a:r>
              <a:rPr lang="it-IT" dirty="0" err="1" smtClean="0"/>
              <a:t>Module</a:t>
            </a:r>
            <a:r>
              <a:rPr lang="it-IT" dirty="0" smtClean="0"/>
              <a:t> testato funziona correttamente anche a 60% di HUM (FEM) per il tempo in cui lo abbiamo monitorato (oltre 3 giorni).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9" y="946510"/>
            <a:ext cx="7320334" cy="321436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7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56826" y="659963"/>
            <a:ext cx="781377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Le misure dell’</a:t>
            </a:r>
            <a:r>
              <a:rPr lang="it-IT" sz="2400" u="sng" dirty="0" smtClean="0">
                <a:solidFill>
                  <a:schemeClr val="tx2"/>
                </a:solidFill>
              </a:rPr>
              <a:t>igrometro</a:t>
            </a:r>
            <a:r>
              <a:rPr lang="it-IT" sz="2400" dirty="0" smtClean="0">
                <a:solidFill>
                  <a:schemeClr val="tx2"/>
                </a:solidFill>
              </a:rPr>
              <a:t> dalla chiusura dell’OM mostrano sempre un aumento dell’umidità fino ad un valore di saturazione (dopo circa 16 ore dalla chiusura) con relativo piccolo aumento della temperatura nella fase di stabilizzazione. </a:t>
            </a:r>
            <a:endParaRPr lang="it-IT" sz="2400" dirty="0">
              <a:solidFill>
                <a:schemeClr val="tx2"/>
              </a:solidFill>
            </a:endParaRPr>
          </a:p>
          <a:p>
            <a:endParaRPr lang="it-IT" sz="2400" dirty="0" smtClean="0">
              <a:solidFill>
                <a:schemeClr val="tx2"/>
              </a:solidFill>
            </a:endParaRPr>
          </a:p>
          <a:p>
            <a:r>
              <a:rPr lang="it-IT" sz="2400" dirty="0" smtClean="0"/>
              <a:t>La </a:t>
            </a:r>
            <a:r>
              <a:rPr lang="it-IT" sz="2400" u="sng" dirty="0" smtClean="0"/>
              <a:t>FEM</a:t>
            </a:r>
            <a:r>
              <a:rPr lang="it-IT" sz="2400" dirty="0" smtClean="0"/>
              <a:t> invece sembra aver sempre bisogno di circa 40 </a:t>
            </a:r>
            <a:r>
              <a:rPr lang="it-IT" sz="2400" dirty="0" err="1" smtClean="0"/>
              <a:t>min</a:t>
            </a:r>
            <a:r>
              <a:rPr lang="it-IT" sz="2400" dirty="0" smtClean="0"/>
              <a:t> per stabilizzarsi (in questa fase la temperatura cresce a un rate di circa 10°C in 40 </a:t>
            </a:r>
            <a:r>
              <a:rPr lang="it-IT" sz="2400" dirty="0" err="1" smtClean="0"/>
              <a:t>min</a:t>
            </a:r>
            <a:r>
              <a:rPr lang="it-IT" sz="2400" dirty="0" smtClean="0"/>
              <a:t> e l’umidità diminuisce di circa 10% in 40 </a:t>
            </a:r>
            <a:r>
              <a:rPr lang="it-IT" sz="2400" dirty="0" err="1" smtClean="0"/>
              <a:t>min</a:t>
            </a:r>
            <a:r>
              <a:rPr lang="it-IT" sz="2400" dirty="0" smtClean="0"/>
              <a:t> ).</a:t>
            </a:r>
          </a:p>
          <a:p>
            <a:r>
              <a:rPr lang="it-IT" sz="2400" dirty="0" smtClean="0"/>
              <a:t>Questo andamento di stabilizzazione di 40  </a:t>
            </a:r>
            <a:r>
              <a:rPr lang="it-IT" sz="2400" dirty="0" err="1" smtClean="0"/>
              <a:t>min</a:t>
            </a:r>
            <a:r>
              <a:rPr lang="it-IT" sz="2400" dirty="0" smtClean="0"/>
              <a:t> viene osservato nella FEM, con o senza acqua nell’OM ed è un suo comportamento specifico. In una fase temporalmente successiva, l’andamento è in linea con quello registrato dall’igrometro ma a valori assoluti maggiori per la temperatura e minori per l’umidità (vedi plot precedenti)</a:t>
            </a:r>
            <a:r>
              <a:rPr lang="it-IT" sz="2800" dirty="0" smtClean="0"/>
              <a:t>.</a:t>
            </a:r>
          </a:p>
          <a:p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6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225" y="1705172"/>
            <a:ext cx="5500456" cy="412534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4836" y="443844"/>
            <a:ext cx="800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Effetti dell’incremento dell’umidità dentro il Modulo chiuso dovuto alla presenza dell’acqua aggiunta e del vuoto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3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7275" y="221922"/>
            <a:ext cx="877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Confronto con lo stesso sistema con l’aggiunta di 2 sacchetti di </a:t>
            </a:r>
            <a:r>
              <a:rPr lang="it-IT" dirty="0" err="1" smtClean="0"/>
              <a:t>SilicaGel</a:t>
            </a:r>
            <a:r>
              <a:rPr lang="it-IT" dirty="0" smtClean="0"/>
              <a:t> per verificare l’assorbimento dell’umidità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484" y="1078192"/>
            <a:ext cx="5153586" cy="38651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7077" y="1690603"/>
            <a:ext cx="3312562" cy="2484421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163-EE92-D443-A9F6-01B3CA75870C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0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988</Words>
  <Application>Microsoft Office PowerPoint</Application>
  <PresentationFormat>Presentazione su schermo (4:3)</PresentationFormat>
  <Paragraphs>342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Studio e test di umidità e temperatura sugli OM di NEMO Phase-2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Emanuele Leonora</dc:creator>
  <cp:lastModifiedBy>vale</cp:lastModifiedBy>
  <cp:revision>45</cp:revision>
  <dcterms:created xsi:type="dcterms:W3CDTF">2014-01-20T16:44:42Z</dcterms:created>
  <dcterms:modified xsi:type="dcterms:W3CDTF">2014-01-28T15:03:00Z</dcterms:modified>
</cp:coreProperties>
</file>