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486" r:id="rId3"/>
    <p:sldId id="487" r:id="rId4"/>
    <p:sldId id="548" r:id="rId5"/>
    <p:sldId id="559" r:id="rId6"/>
    <p:sldId id="550" r:id="rId7"/>
    <p:sldId id="552" r:id="rId8"/>
    <p:sldId id="553" r:id="rId9"/>
    <p:sldId id="551" r:id="rId10"/>
    <p:sldId id="560" r:id="rId11"/>
    <p:sldId id="554" r:id="rId12"/>
    <p:sldId id="547" r:id="rId13"/>
    <p:sldId id="497" r:id="rId14"/>
    <p:sldId id="490" r:id="rId15"/>
    <p:sldId id="558" r:id="rId16"/>
    <p:sldId id="498" r:id="rId17"/>
    <p:sldId id="499" r:id="rId18"/>
    <p:sldId id="500" r:id="rId19"/>
    <p:sldId id="501" r:id="rId20"/>
    <p:sldId id="502" r:id="rId21"/>
    <p:sldId id="503" r:id="rId22"/>
    <p:sldId id="504" r:id="rId23"/>
    <p:sldId id="506" r:id="rId24"/>
    <p:sldId id="508" r:id="rId25"/>
    <p:sldId id="509" r:id="rId26"/>
    <p:sldId id="510" r:id="rId27"/>
    <p:sldId id="507" r:id="rId28"/>
    <p:sldId id="513" r:id="rId29"/>
    <p:sldId id="514" r:id="rId30"/>
    <p:sldId id="515" r:id="rId31"/>
    <p:sldId id="516" r:id="rId32"/>
    <p:sldId id="517" r:id="rId33"/>
    <p:sldId id="518" r:id="rId34"/>
    <p:sldId id="519" r:id="rId35"/>
    <p:sldId id="528" r:id="rId36"/>
    <p:sldId id="531" r:id="rId37"/>
    <p:sldId id="511" r:id="rId38"/>
    <p:sldId id="512" r:id="rId39"/>
    <p:sldId id="532" r:id="rId40"/>
    <p:sldId id="533" r:id="rId41"/>
    <p:sldId id="525" r:id="rId42"/>
    <p:sldId id="526" r:id="rId43"/>
    <p:sldId id="575" r:id="rId44"/>
    <p:sldId id="527" r:id="rId45"/>
    <p:sldId id="538" r:id="rId46"/>
    <p:sldId id="576" r:id="rId47"/>
    <p:sldId id="562" r:id="rId48"/>
    <p:sldId id="534" r:id="rId49"/>
    <p:sldId id="535" r:id="rId50"/>
    <p:sldId id="539" r:id="rId51"/>
    <p:sldId id="493" r:id="rId52"/>
    <p:sldId id="540" r:id="rId53"/>
    <p:sldId id="541" r:id="rId54"/>
    <p:sldId id="561" r:id="rId55"/>
    <p:sldId id="563" r:id="rId56"/>
    <p:sldId id="564" r:id="rId57"/>
    <p:sldId id="565" r:id="rId58"/>
    <p:sldId id="566" r:id="rId59"/>
    <p:sldId id="567" r:id="rId60"/>
    <p:sldId id="568" r:id="rId61"/>
    <p:sldId id="542" r:id="rId62"/>
    <p:sldId id="494" r:id="rId63"/>
    <p:sldId id="495" r:id="rId64"/>
    <p:sldId id="574" r:id="rId65"/>
    <p:sldId id="569" r:id="rId66"/>
    <p:sldId id="570" r:id="rId67"/>
    <p:sldId id="573" r:id="rId68"/>
    <p:sldId id="571" r:id="rId69"/>
    <p:sldId id="577" r:id="rId70"/>
    <p:sldId id="470" r:id="rId71"/>
    <p:sldId id="484" r:id="rId72"/>
    <p:sldId id="475" r:id="rId73"/>
    <p:sldId id="467" r:id="rId74"/>
    <p:sldId id="469" r:id="rId75"/>
    <p:sldId id="476" r:id="rId76"/>
    <p:sldId id="477" r:id="rId77"/>
    <p:sldId id="482" r:id="rId78"/>
    <p:sldId id="429" r:id="rId79"/>
    <p:sldId id="457" r:id="rId80"/>
    <p:sldId id="402" r:id="rId81"/>
    <p:sldId id="403" r:id="rId82"/>
    <p:sldId id="412" r:id="rId83"/>
  </p:sldIdLst>
  <p:sldSz cx="9144000" cy="6858000" type="screen4x3"/>
  <p:notesSz cx="6797675" cy="992822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3300"/>
    <a:srgbClr val="FF66CC"/>
    <a:srgbClr val="1C7400"/>
    <a:srgbClr val="69A12B"/>
    <a:srgbClr val="FFFF66"/>
    <a:srgbClr val="66FF99"/>
    <a:srgbClr val="66FF33"/>
    <a:srgbClr val="33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73" autoAdjust="0"/>
  </p:normalViewPr>
  <p:slideViewPr>
    <p:cSldViewPr>
      <p:cViewPr>
        <p:scale>
          <a:sx n="100" d="100"/>
          <a:sy n="100" d="100"/>
        </p:scale>
        <p:origin x="-900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88B3A1-A55C-46A6-99FD-765F986DEA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111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2851D-FAE0-4A5F-BFAD-B29DDC5F5CD4}" type="slidenum">
              <a:rPr lang="it-IT" smtClean="0"/>
              <a:pPr>
                <a:defRPr/>
              </a:pPr>
              <a:t>1</a:t>
            </a:fld>
            <a:endParaRPr lang="it-IT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167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74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077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AA805-66D1-46FC-BA5B-2E71D25A284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65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077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998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361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080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50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224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3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969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392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634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81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19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167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err="1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167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167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167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167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8B3A1-A55C-46A6-99FD-765F986DEAAF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16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rot="10800000">
            <a:off x="8072438" y="6215063"/>
            <a:ext cx="219075" cy="214312"/>
          </a:xfrm>
          <a:prstGeom prst="rect">
            <a:avLst/>
          </a:prstGeom>
          <a:gradFill>
            <a:gsLst>
              <a:gs pos="0">
                <a:srgbClr val="C4E59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 rot="10800000">
            <a:off x="71438" y="71438"/>
            <a:ext cx="433387" cy="4318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 rot="10800000">
            <a:off x="285750" y="285750"/>
            <a:ext cx="290513" cy="28892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 rot="10800000">
            <a:off x="428625" y="428625"/>
            <a:ext cx="361950" cy="360363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10800000">
            <a:off x="357188" y="642938"/>
            <a:ext cx="219075" cy="21748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10800000">
            <a:off x="285750" y="785813"/>
            <a:ext cx="147638" cy="14605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10800000">
            <a:off x="714375" y="142875"/>
            <a:ext cx="147638" cy="14605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 rot="10800000">
            <a:off x="357188" y="857250"/>
            <a:ext cx="147637" cy="14605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 rot="10800000">
            <a:off x="214313" y="1000125"/>
            <a:ext cx="147637" cy="14605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 rot="10800000">
            <a:off x="857250" y="285750"/>
            <a:ext cx="76200" cy="74613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4" name="Rectangle 2"/>
          <p:cNvSpPr>
            <a:spLocks noChangeArrowheads="1"/>
          </p:cNvSpPr>
          <p:nvPr userDrawn="1"/>
        </p:nvSpPr>
        <p:spPr bwMode="auto">
          <a:xfrm rot="10800000">
            <a:off x="357188" y="1143000"/>
            <a:ext cx="76200" cy="74613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 rot="10800000">
            <a:off x="285750" y="1214438"/>
            <a:ext cx="76200" cy="74612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 rot="10800000">
            <a:off x="8715375" y="357188"/>
            <a:ext cx="219075" cy="21748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 userDrawn="1"/>
        </p:nvSpPr>
        <p:spPr bwMode="auto">
          <a:xfrm rot="10800000">
            <a:off x="8286750" y="857250"/>
            <a:ext cx="200025" cy="198438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18" name="Group 3"/>
          <p:cNvGrpSpPr>
            <a:grpSpLocks noChangeAspect="1"/>
          </p:cNvGrpSpPr>
          <p:nvPr userDrawn="1"/>
        </p:nvGrpSpPr>
        <p:grpSpPr bwMode="auto">
          <a:xfrm>
            <a:off x="0" y="642918"/>
            <a:ext cx="8964613" cy="71438"/>
            <a:chOff x="0" y="675"/>
            <a:chExt cx="5647" cy="10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19" name="AutoShape 2"/>
            <p:cNvSpPr>
              <a:spLocks noChangeAspect="1" noChangeArrowheads="1" noTextEdit="1"/>
            </p:cNvSpPr>
            <p:nvPr/>
          </p:nvSpPr>
          <p:spPr bwMode="auto">
            <a:xfrm>
              <a:off x="0" y="675"/>
              <a:ext cx="5647" cy="1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+mn-cs"/>
              </a:endParaRPr>
            </a:p>
          </p:txBody>
        </p:sp>
        <p:grpSp>
          <p:nvGrpSpPr>
            <p:cNvPr id="20" name="Group 60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288" name="Rectangle 4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9" name="Rectangle 5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0" name="Rectangle 6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1" name="Rectangle 7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2" name="Rectangle 8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3" name="Rectangle 9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4" name="Rectangle 10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5" name="Rectangle 11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6" name="Rectangle 12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7" name="Rectangle 13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8" name="Rectangle 14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9" name="Rectangle 15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0" name="Rectangle 16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1" name="Rectangle 17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2" name="Rectangle 18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3" name="Rectangle 19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4" name="Rectangle 20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5" name="Rectangle 21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6" name="Rectangle 22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7" name="Rectangle 23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8" name="Rectangle 24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9" name="Rectangle 25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0" name="Rectangle 26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1" name="Rectangle 27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2" name="Rectangle 28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3" name="Rectangle 29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4" name="Rectangle 30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5" name="Rectangle 31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6" name="Rectangle 32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7" name="Rectangle 33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8" name="Rectangle 34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9" name="Rectangle 35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0" name="Rectangle 36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1" name="Rectangle 37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2" name="Rectangle 38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3" name="Rectangle 39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4" name="Rectangle 40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5" name="Rectangle 41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6" name="Rectangle 42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7" name="Rectangle 43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8" name="Rectangle 44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9" name="Rectangle 45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0" name="Rectangle 46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1" name="Rectangle 47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2" name="Rectangle 48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3" name="Rectangle 49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4" name="Rectangle 50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5" name="Rectangle 51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6" name="Rectangle 52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7" name="Rectangle 53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8" name="Rectangle 54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9" name="Rectangle 55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0" name="Rectangle 56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1" name="Rectangle 57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2" name="Rectangle 58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3" name="Rectangle 59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" name="Group 109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240" name="Rectangle 61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1" name="Rectangle 62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2" name="Rectangle 63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3" name="Rectangle 64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4" name="Rectangle 65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5" name="Rectangle 66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6" name="Rectangle 67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7" name="Rectangle 68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8" name="Rectangle 69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9" name="Rectangle 70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0" name="Rectangle 71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1" name="Rectangle 72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2" name="Rectangle 73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3" name="Rectangle 74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4" name="Rectangle 75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5" name="Rectangle 76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6" name="Rectangle 77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7" name="Rectangle 78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8" name="Rectangle 79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9" name="Rectangle 80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0" name="Rectangle 81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1" name="Rectangle 82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2" name="Rectangle 83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3" name="Rectangle 84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4" name="Rectangle 85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5" name="Rectangle 86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6" name="Rectangle 87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7" name="Rectangle 88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8" name="Rectangle 89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9" name="Rectangle 90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0" name="Rectangle 91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1" name="Rectangle 92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2" name="Rectangle 93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3" name="Rectangle 94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4" name="Rectangle 95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5" name="Rectangle 96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6" name="Rectangle 97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7" name="Rectangle 98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8" name="Rectangle 99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9" name="Rectangle 100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0" name="Rectangle 101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1" name="Rectangle 102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2" name="Rectangle 103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3" name="Rectangle 104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4" name="Rectangle 105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5" name="Rectangle 106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6" name="Rectangle 107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" name="Rectangle 108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2" name="Group 165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185" name="Rectangle 110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6" name="Rectangle 111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7" name="Rectangle 112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8" name="Rectangle 113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9" name="Rectangle 114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0" name="Rectangle 115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1" name="Rectangle 116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2" name="Rectangle 117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3" name="Rectangle 118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4" name="Rectangle 119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5" name="Rectangle 120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6" name="Rectangle 121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7" name="Rectangle 122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8" name="Rectangle 123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9" name="Rectangle 124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0" name="Rectangle 125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1" name="Rectangle 126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2" name="Rectangle 127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3" name="Rectangle 128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4" name="Rectangle 129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5" name="Rectangle 130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6" name="Rectangle 131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7" name="Rectangle 132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8" name="Rectangle 133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9" name="Rectangle 134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0" name="Rectangle 135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1" name="Rectangle 136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2" name="Rectangle 137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3" name="Rectangle 138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4" name="Rectangle 139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5" name="Rectangle 140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" name="Rectangle 141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7" name="Rectangle 142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8" name="Rectangle 143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9" name="Rectangle 144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0" name="Rectangle 145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1" name="Rectangle 146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2" name="Rectangle 147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3" name="Rectangle 148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4" name="Rectangle 149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5" name="Rectangle 150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6" name="Rectangle 151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7" name="Rectangle 152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" name="Rectangle 153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9" name="Rectangle 154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0" name="Rectangle 155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1" name="Rectangle 156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2" name="Rectangle 157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3" name="Rectangle 158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4" name="Rectangle 159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5" name="Rectangle 160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6" name="Rectangle 161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7" name="Rectangle 162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8" name="Rectangle 163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9" name="Rectangle 164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3" name="Group 222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129" name="Rectangle 166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0" name="Rectangle 167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1" name="Rectangle 168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2" name="Rectangle 169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3" name="Rectangle 170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4" name="Rectangle 171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5" name="Rectangle 172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6" name="Rectangle 173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7" name="Rectangle 174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8" name="Rectangle 175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9" name="Rectangle 176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0" name="Rectangle 177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1" name="Rectangle 178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2" name="Rectangle 179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3" name="Rectangle 180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4" name="Rectangle 181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5" name="Rectangle 182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6" name="Rectangle 183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7" name="Rectangle 184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8" name="Rectangle 185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9" name="Rectangle 186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0" name="Rectangle 187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1" name="Rectangle 188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2" name="Rectangle 189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3" name="Rectangle 190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4" name="Rectangle 191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5" name="Rectangle 192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6" name="Rectangle 193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7" name="Rectangle 194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8" name="Rectangle 195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9" name="Rectangle 196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0" name="Rectangle 197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1" name="Rectangle 198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2" name="Rectangle 199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3" name="Rectangle 200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4" name="Rectangle 201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5" name="Rectangle 202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6" name="Rectangle 203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7" name="Rectangle 204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8" name="Rectangle 205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9" name="Rectangle 206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0" name="Rectangle 207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1" name="Rectangle 208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2" name="Rectangle 209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3" name="Rectangle 210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4" name="Rectangle 211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5" name="Rectangle 212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6" name="Rectangle 213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7" name="Rectangle 214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8" name="Rectangle 215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9" name="Rectangle 216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0" name="Rectangle 217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1" name="Rectangle 218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2" name="Rectangle 219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3" name="Rectangle 220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4" name="Rectangle 221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4" name="Group 271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81" name="Rectangle 223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2" name="Rectangle 224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3" name="Rectangle 225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4" name="Rectangle 226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5" name="Rectangle 227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6" name="Rectangle 228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7" name="Rectangle 229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8" name="Rectangle 230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9" name="Rectangle 231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0" name="Rectangle 232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1" name="Rectangle 233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2" name="Rectangle 234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3" name="Rectangle 235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4" name="Rectangle 236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5" name="Rectangle 237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6" name="Rectangle 238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7" name="Rectangle 239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8" name="Rectangle 240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9" name="Rectangle 241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0" name="Rectangle 242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1" name="Rectangle 243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2" name="Rectangle 244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3" name="Rectangle 245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4" name="Rectangle 246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5" name="Rectangle 247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6" name="Rectangle 248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7" name="Rectangle 249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8" name="Rectangle 250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9" name="Rectangle 251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0" name="Rectangle 252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1" name="Rectangle 253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2" name="Rectangle 254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3" name="Rectangle 255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4" name="Rectangle 256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5" name="Rectangle 257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6" name="Rectangle 258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7" name="Rectangle 259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8" name="Rectangle 260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9" name="Rectangle 261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0" name="Rectangle 262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1" name="Rectangle 263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2" name="Rectangle 264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3" name="Rectangle 265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4" name="Rectangle 266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5" name="Rectangle 267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6" name="Rectangle 268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7" name="Rectangle 269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8" name="Rectangle 270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5" name="Group 327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26" name="Rectangle 272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" name="Rectangle 273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" name="Rectangle 274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" name="Rectangle 275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" name="Rectangle 276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" name="Rectangle 277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" name="Rectangle 278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" name="Rectangle 279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" name="Rectangle 280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" name="Rectangle 281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" name="Rectangle 282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" name="Rectangle 283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" name="Rectangle 284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" name="Rectangle 285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" name="Rectangle 286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" name="Rectangle 287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" name="Rectangle 288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" name="Rectangle 289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" name="Rectangle 290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" name="Rectangle 291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" name="Rectangle 292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" name="Rectangle 293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" name="Rectangle 294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" name="Rectangle 295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" name="Rectangle 296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" name="Rectangle 297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" name="Rectangle 298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" name="Rectangle 299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" name="Rectangle 300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" name="Rectangle 301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" name="Rectangle 302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" name="Rectangle 303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" name="Rectangle 304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" name="Rectangle 305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" name="Rectangle 306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" name="Rectangle 307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" name="Rectangle 308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" name="Rectangle 309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" name="Rectangle 310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" name="Rectangle 311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" name="Rectangle 312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" name="Rectangle 313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8" name="Rectangle 314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9" name="Rectangle 315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0" name="Rectangle 316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1" name="Rectangle 317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2" name="Rectangle 318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3" name="Rectangle 319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4" name="Rectangle 320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5" name="Rectangle 321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6" name="Rectangle 322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" name="Rectangle 323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8" name="Rectangle 324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9" name="Rectangle 325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0" name="Rectangle 326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</p:grpSp>
      <p:grpSp>
        <p:nvGrpSpPr>
          <p:cNvPr id="344" name="Group 3"/>
          <p:cNvGrpSpPr>
            <a:grpSpLocks noChangeAspect="1"/>
          </p:cNvGrpSpPr>
          <p:nvPr userDrawn="1"/>
        </p:nvGrpSpPr>
        <p:grpSpPr bwMode="auto">
          <a:xfrm rot="10800000">
            <a:off x="-2" y="6285090"/>
            <a:ext cx="9144001" cy="72868"/>
            <a:chOff x="0" y="675"/>
            <a:chExt cx="5647" cy="103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grpSpPr>
        <p:sp>
          <p:nvSpPr>
            <p:cNvPr id="345" name="AutoShape 2"/>
            <p:cNvSpPr>
              <a:spLocks noChangeAspect="1" noChangeArrowheads="1" noTextEdit="1"/>
            </p:cNvSpPr>
            <p:nvPr/>
          </p:nvSpPr>
          <p:spPr bwMode="auto">
            <a:xfrm>
              <a:off x="0" y="675"/>
              <a:ext cx="5647" cy="1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+mn-cs"/>
              </a:endParaRPr>
            </a:p>
          </p:txBody>
        </p:sp>
        <p:grpSp>
          <p:nvGrpSpPr>
            <p:cNvPr id="346" name="Group 60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614" name="Rectangle 4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5" name="Rectangle 5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6" name="Rectangle 6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7" name="Rectangle 7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8" name="Rectangle 8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9" name="Rectangle 9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0" name="Rectangle 10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1" name="Rectangle 11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2" name="Rectangle 12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3" name="Rectangle 13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4" name="Rectangle 14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5" name="Rectangle 15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6" name="Rectangle 16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7" name="Rectangle 17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8" name="Rectangle 18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9" name="Rectangle 19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0" name="Rectangle 20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1" name="Rectangle 21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2" name="Rectangle 22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3" name="Rectangle 23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4" name="Rectangle 24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5" name="Rectangle 25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6" name="Rectangle 26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7" name="Rectangle 27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8" name="Rectangle 28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9" name="Rectangle 29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0" name="Rectangle 30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1" name="Rectangle 31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2" name="Rectangle 32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3" name="Rectangle 33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4" name="Rectangle 34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5" name="Rectangle 35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6" name="Rectangle 36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7" name="Rectangle 37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8" name="Rectangle 38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9" name="Rectangle 39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0" name="Rectangle 40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1" name="Rectangle 41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2" name="Rectangle 42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3" name="Rectangle 43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4" name="Rectangle 44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5" name="Rectangle 45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6" name="Rectangle 46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7" name="Rectangle 47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8" name="Rectangle 48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9" name="Rectangle 49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0" name="Rectangle 50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1" name="Rectangle 51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2" name="Rectangle 52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3" name="Rectangle 53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4" name="Rectangle 54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5" name="Rectangle 55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6" name="Rectangle 56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7" name="Rectangle 57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8" name="Rectangle 58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9" name="Rectangle 59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47" name="Group 109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566" name="Rectangle 61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7" name="Rectangle 62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8" name="Rectangle 63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9" name="Rectangle 64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0" name="Rectangle 65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1" name="Rectangle 66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2" name="Rectangle 67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3" name="Rectangle 68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4" name="Rectangle 69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5" name="Rectangle 70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6" name="Rectangle 71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7" name="Rectangle 72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8" name="Rectangle 73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9" name="Rectangle 74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0" name="Rectangle 75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1" name="Rectangle 76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2" name="Rectangle 77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3" name="Rectangle 78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4" name="Rectangle 79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5" name="Rectangle 80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6" name="Rectangle 81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7" name="Rectangle 82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8" name="Rectangle 83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9" name="Rectangle 84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0" name="Rectangle 85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1" name="Rectangle 86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2" name="Rectangle 87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3" name="Rectangle 88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4" name="Rectangle 89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5" name="Rectangle 90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6" name="Rectangle 91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7" name="Rectangle 92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8" name="Rectangle 93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9" name="Rectangle 94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0" name="Rectangle 95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1" name="Rectangle 96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2" name="Rectangle 97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3" name="Rectangle 98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4" name="Rectangle 99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5" name="Rectangle 100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6" name="Rectangle 101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7" name="Rectangle 102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8" name="Rectangle 103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9" name="Rectangle 104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0" name="Rectangle 105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1" name="Rectangle 106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2" name="Rectangle 107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3" name="Rectangle 108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48" name="Group 165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511" name="Rectangle 110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2" name="Rectangle 111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3" name="Rectangle 112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4" name="Rectangle 113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5" name="Rectangle 114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6" name="Rectangle 115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7" name="Rectangle 116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8" name="Rectangle 117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9" name="Rectangle 118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0" name="Rectangle 119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1" name="Rectangle 120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2" name="Rectangle 121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3" name="Rectangle 122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4" name="Rectangle 123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5" name="Rectangle 124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6" name="Rectangle 125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7" name="Rectangle 126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8" name="Rectangle 127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9" name="Rectangle 128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0" name="Rectangle 129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1" name="Rectangle 130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2" name="Rectangle 131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3" name="Rectangle 132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4" name="Rectangle 133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5" name="Rectangle 134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6" name="Rectangle 135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7" name="Rectangle 136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8" name="Rectangle 137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9" name="Rectangle 138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0" name="Rectangle 139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1" name="Rectangle 140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2" name="Rectangle 141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3" name="Rectangle 142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4" name="Rectangle 143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5" name="Rectangle 144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6" name="Rectangle 145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7" name="Rectangle 146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8" name="Rectangle 147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9" name="Rectangle 148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0" name="Rectangle 149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1" name="Rectangle 150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2" name="Rectangle 151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3" name="Rectangle 152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4" name="Rectangle 153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5" name="Rectangle 154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6" name="Rectangle 155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7" name="Rectangle 156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8" name="Rectangle 157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9" name="Rectangle 158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0" name="Rectangle 159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1" name="Rectangle 160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2" name="Rectangle 161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3" name="Rectangle 162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4" name="Rectangle 163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5" name="Rectangle 164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49" name="Group 222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455" name="Rectangle 166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6" name="Rectangle 167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7" name="Rectangle 168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8" name="Rectangle 169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9" name="Rectangle 170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0" name="Rectangle 171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1" name="Rectangle 172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2" name="Rectangle 173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3" name="Rectangle 174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4" name="Rectangle 175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5" name="Rectangle 176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6" name="Rectangle 177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7" name="Rectangle 178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8" name="Rectangle 179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9" name="Rectangle 180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0" name="Rectangle 181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1" name="Rectangle 182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2" name="Rectangle 183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3" name="Rectangle 184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4" name="Rectangle 185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5" name="Rectangle 186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6" name="Rectangle 187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7" name="Rectangle 188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8" name="Rectangle 189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9" name="Rectangle 190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0" name="Rectangle 191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1" name="Rectangle 192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2" name="Rectangle 193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3" name="Rectangle 194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4" name="Rectangle 195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5" name="Rectangle 196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6" name="Rectangle 197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7" name="Rectangle 198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8" name="Rectangle 199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9" name="Rectangle 200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0" name="Rectangle 201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1" name="Rectangle 202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2" name="Rectangle 203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3" name="Rectangle 204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4" name="Rectangle 205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5" name="Rectangle 206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6" name="Rectangle 207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7" name="Rectangle 208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8" name="Rectangle 209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9" name="Rectangle 210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0" name="Rectangle 211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1" name="Rectangle 212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2" name="Rectangle 213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3" name="Rectangle 214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4" name="Rectangle 215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5" name="Rectangle 216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6" name="Rectangle 217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7" name="Rectangle 218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8" name="Rectangle 219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9" name="Rectangle 220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0" name="Rectangle 221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50" name="Group 271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407" name="Rectangle 223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8" name="Rectangle 224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9" name="Rectangle 225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0" name="Rectangle 226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1" name="Rectangle 227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2" name="Rectangle 228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3" name="Rectangle 229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4" name="Rectangle 230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5" name="Rectangle 231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6" name="Rectangle 232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7" name="Rectangle 233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8" name="Rectangle 234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9" name="Rectangle 235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0" name="Rectangle 236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1" name="Rectangle 237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2" name="Rectangle 238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3" name="Rectangle 239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4" name="Rectangle 240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5" name="Rectangle 241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6" name="Rectangle 242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7" name="Rectangle 243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8" name="Rectangle 244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9" name="Rectangle 245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0" name="Rectangle 246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1" name="Rectangle 247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2" name="Rectangle 248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3" name="Rectangle 249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4" name="Rectangle 250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5" name="Rectangle 251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6" name="Rectangle 252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7" name="Rectangle 253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8" name="Rectangle 254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9" name="Rectangle 255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0" name="Rectangle 256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1" name="Rectangle 257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2" name="Rectangle 258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3" name="Rectangle 259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4" name="Rectangle 260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5" name="Rectangle 261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6" name="Rectangle 262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7" name="Rectangle 263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8" name="Rectangle 264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9" name="Rectangle 265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0" name="Rectangle 266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1" name="Rectangle 267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2" name="Rectangle 268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3" name="Rectangle 269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4" name="Rectangle 270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51" name="Group 327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352" name="Rectangle 272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3" name="Rectangle 273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4" name="Rectangle 274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5" name="Rectangle 275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6" name="Rectangle 276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7" name="Rectangle 277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8" name="Rectangle 278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9" name="Rectangle 279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0" name="Rectangle 280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1" name="Rectangle 281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2" name="Rectangle 282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3" name="Rectangle 283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4" name="Rectangle 284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5" name="Rectangle 285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6" name="Rectangle 286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7" name="Rectangle 287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8" name="Rectangle 288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9" name="Rectangle 289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0" name="Rectangle 290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1" name="Rectangle 291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2" name="Rectangle 292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3" name="Rectangle 293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4" name="Rectangle 294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5" name="Rectangle 295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6" name="Rectangle 296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7" name="Rectangle 297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8" name="Rectangle 298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9" name="Rectangle 299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0" name="Rectangle 300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1" name="Rectangle 301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2" name="Rectangle 302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3" name="Rectangle 303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4" name="Rectangle 304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5" name="Rectangle 305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6" name="Rectangle 306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7" name="Rectangle 307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8" name="Rectangle 308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9" name="Rectangle 309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0" name="Rectangle 310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1" name="Rectangle 311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2" name="Rectangle 312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3" name="Rectangle 313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4" name="Rectangle 314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5" name="Rectangle 315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6" name="Rectangle 316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7" name="Rectangle 317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8" name="Rectangle 318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9" name="Rectangle 319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0" name="Rectangle 320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1" name="Rectangle 321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2" name="Rectangle 322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3" name="Rectangle 323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4" name="Rectangle 324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5" name="Rectangle 325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6" name="Rectangle 326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</p:grpSp>
      <p:sp>
        <p:nvSpPr>
          <p:cNvPr id="670" name="Rectangle 2"/>
          <p:cNvSpPr>
            <a:spLocks noChangeArrowheads="1"/>
          </p:cNvSpPr>
          <p:nvPr userDrawn="1"/>
        </p:nvSpPr>
        <p:spPr bwMode="auto">
          <a:xfrm rot="10800000">
            <a:off x="8572500" y="6000750"/>
            <a:ext cx="219075" cy="214313"/>
          </a:xfrm>
          <a:prstGeom prst="rect">
            <a:avLst/>
          </a:prstGeom>
          <a:gradFill>
            <a:gsLst>
              <a:gs pos="0">
                <a:srgbClr val="C4E59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1" name="Rectangle 2"/>
          <p:cNvSpPr>
            <a:spLocks noChangeArrowheads="1"/>
          </p:cNvSpPr>
          <p:nvPr userDrawn="1"/>
        </p:nvSpPr>
        <p:spPr bwMode="auto">
          <a:xfrm rot="10800000">
            <a:off x="142875" y="6000750"/>
            <a:ext cx="219075" cy="214313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2" name="Rectangle 2"/>
          <p:cNvSpPr>
            <a:spLocks noChangeArrowheads="1"/>
          </p:cNvSpPr>
          <p:nvPr userDrawn="1"/>
        </p:nvSpPr>
        <p:spPr bwMode="auto">
          <a:xfrm rot="10800000">
            <a:off x="285750" y="5857875"/>
            <a:ext cx="219075" cy="214313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3" name="Rectangle 2"/>
          <p:cNvSpPr>
            <a:spLocks noChangeArrowheads="1"/>
          </p:cNvSpPr>
          <p:nvPr userDrawn="1"/>
        </p:nvSpPr>
        <p:spPr bwMode="auto">
          <a:xfrm rot="10800000">
            <a:off x="214313" y="5715000"/>
            <a:ext cx="157162" cy="13335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4" name="Rectangle 2"/>
          <p:cNvSpPr>
            <a:spLocks noChangeArrowheads="1"/>
          </p:cNvSpPr>
          <p:nvPr userDrawn="1"/>
        </p:nvSpPr>
        <p:spPr bwMode="auto">
          <a:xfrm rot="10800000">
            <a:off x="285750" y="6143625"/>
            <a:ext cx="357188" cy="357188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5" name="Rectangle 2"/>
          <p:cNvSpPr>
            <a:spLocks noChangeArrowheads="1"/>
          </p:cNvSpPr>
          <p:nvPr userDrawn="1"/>
        </p:nvSpPr>
        <p:spPr bwMode="auto">
          <a:xfrm rot="10800000">
            <a:off x="8643938" y="6429375"/>
            <a:ext cx="219075" cy="214313"/>
          </a:xfrm>
          <a:prstGeom prst="rect">
            <a:avLst/>
          </a:prstGeom>
          <a:gradFill>
            <a:gsLst>
              <a:gs pos="0">
                <a:srgbClr val="C4E59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6" name="Rectangle 2"/>
          <p:cNvSpPr>
            <a:spLocks noChangeArrowheads="1"/>
          </p:cNvSpPr>
          <p:nvPr userDrawn="1"/>
        </p:nvSpPr>
        <p:spPr bwMode="auto">
          <a:xfrm rot="10800000">
            <a:off x="8358188" y="6143625"/>
            <a:ext cx="147637" cy="142875"/>
          </a:xfrm>
          <a:prstGeom prst="rect">
            <a:avLst/>
          </a:prstGeom>
          <a:gradFill>
            <a:gsLst>
              <a:gs pos="0">
                <a:srgbClr val="C4E59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7" name="Rectangle 2"/>
          <p:cNvSpPr>
            <a:spLocks noChangeArrowheads="1"/>
          </p:cNvSpPr>
          <p:nvPr userDrawn="1"/>
        </p:nvSpPr>
        <p:spPr bwMode="auto">
          <a:xfrm rot="10800000">
            <a:off x="8358188" y="500063"/>
            <a:ext cx="433387" cy="4318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1969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Click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</a:p>
        </p:txBody>
      </p:sp>
      <p:sp>
        <p:nvSpPr>
          <p:cNvPr id="2089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0764D-ECD9-4D3E-919C-BDCCA43A2DC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38950" y="0"/>
            <a:ext cx="2074863" cy="61547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11188" y="0"/>
            <a:ext cx="6075362" cy="61547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7E9D-3B9F-4911-986F-4698EC59EDC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5473700" cy="6477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4213" y="1628775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75E79-AE1A-44EC-BF2F-9B30E917A16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5473700" cy="6477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4213" y="1628775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75213" y="1628775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75213" y="3967163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01328-849C-4308-AC34-AD07B66EA67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ChangeArrowheads="1"/>
          </p:cNvSpPr>
          <p:nvPr userDrawn="1"/>
        </p:nvSpPr>
        <p:spPr bwMode="auto">
          <a:xfrm>
            <a:off x="7786688" y="6429375"/>
            <a:ext cx="60325" cy="76200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" name="Rectangle 22"/>
          <p:cNvSpPr>
            <a:spLocks noChangeArrowheads="1"/>
          </p:cNvSpPr>
          <p:nvPr userDrawn="1"/>
        </p:nvSpPr>
        <p:spPr bwMode="auto">
          <a:xfrm>
            <a:off x="8286750" y="6357938"/>
            <a:ext cx="174625" cy="166687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" name="AutoShape 18"/>
          <p:cNvSpPr>
            <a:spLocks noChangeAspect="1" noChangeArrowheads="1"/>
          </p:cNvSpPr>
          <p:nvPr userDrawn="1"/>
        </p:nvSpPr>
        <p:spPr bwMode="auto">
          <a:xfrm>
            <a:off x="0" y="571500"/>
            <a:ext cx="8064500" cy="147638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 rot="10800000">
            <a:off x="514350" y="266700"/>
            <a:ext cx="147638" cy="14287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" name="Rectangle 23"/>
          <p:cNvSpPr>
            <a:spLocks noChangeArrowheads="1"/>
          </p:cNvSpPr>
          <p:nvPr userDrawn="1"/>
        </p:nvSpPr>
        <p:spPr bwMode="auto">
          <a:xfrm>
            <a:off x="8429625" y="6429375"/>
            <a:ext cx="217488" cy="214313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" name="Rectangle 23"/>
          <p:cNvSpPr>
            <a:spLocks noChangeArrowheads="1"/>
          </p:cNvSpPr>
          <p:nvPr userDrawn="1"/>
        </p:nvSpPr>
        <p:spPr bwMode="auto">
          <a:xfrm>
            <a:off x="8643938" y="6286500"/>
            <a:ext cx="146050" cy="142875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8" name="Rectangle 23"/>
          <p:cNvSpPr>
            <a:spLocks noChangeArrowheads="1"/>
          </p:cNvSpPr>
          <p:nvPr userDrawn="1"/>
        </p:nvSpPr>
        <p:spPr bwMode="auto">
          <a:xfrm>
            <a:off x="8720138" y="5838825"/>
            <a:ext cx="74612" cy="71438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9" name="Rectangle 23"/>
          <p:cNvSpPr>
            <a:spLocks noChangeArrowheads="1"/>
          </p:cNvSpPr>
          <p:nvPr userDrawn="1"/>
        </p:nvSpPr>
        <p:spPr bwMode="auto">
          <a:xfrm>
            <a:off x="8215313" y="6429375"/>
            <a:ext cx="146050" cy="142875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8572500" y="6215063"/>
            <a:ext cx="84138" cy="95250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 rot="10800000">
            <a:off x="285750" y="285750"/>
            <a:ext cx="142875" cy="14287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 rot="10800000">
            <a:off x="642938" y="366713"/>
            <a:ext cx="71437" cy="7143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 rot="10800000" flipH="1">
            <a:off x="409575" y="185738"/>
            <a:ext cx="142875" cy="14287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4" name="Rectangle 2"/>
          <p:cNvSpPr>
            <a:spLocks noChangeArrowheads="1"/>
          </p:cNvSpPr>
          <p:nvPr userDrawn="1"/>
        </p:nvSpPr>
        <p:spPr bwMode="auto">
          <a:xfrm rot="10800000">
            <a:off x="152400" y="338138"/>
            <a:ext cx="142875" cy="14287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 rot="10800000">
            <a:off x="190500" y="447675"/>
            <a:ext cx="142875" cy="14287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 rot="10800000">
            <a:off x="690563" y="309563"/>
            <a:ext cx="71437" cy="7143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 userDrawn="1"/>
        </p:nvSpPr>
        <p:spPr bwMode="auto">
          <a:xfrm rot="10800000">
            <a:off x="271463" y="609600"/>
            <a:ext cx="71437" cy="71438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" name="Rectangle 2"/>
          <p:cNvSpPr>
            <a:spLocks noChangeArrowheads="1"/>
          </p:cNvSpPr>
          <p:nvPr userDrawn="1"/>
        </p:nvSpPr>
        <p:spPr bwMode="auto">
          <a:xfrm rot="10800000">
            <a:off x="261938" y="819150"/>
            <a:ext cx="46037" cy="46038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" name="Rectangle 2"/>
          <p:cNvSpPr>
            <a:spLocks noChangeArrowheads="1"/>
          </p:cNvSpPr>
          <p:nvPr userDrawn="1"/>
        </p:nvSpPr>
        <p:spPr bwMode="auto">
          <a:xfrm rot="10800000">
            <a:off x="187325" y="900113"/>
            <a:ext cx="46038" cy="4603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" name="Rectangle 2"/>
          <p:cNvSpPr>
            <a:spLocks noChangeArrowheads="1"/>
          </p:cNvSpPr>
          <p:nvPr userDrawn="1"/>
        </p:nvSpPr>
        <p:spPr bwMode="auto">
          <a:xfrm rot="10800000">
            <a:off x="854075" y="282575"/>
            <a:ext cx="46038" cy="46038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1" name="Rectangle 2"/>
          <p:cNvSpPr>
            <a:spLocks noChangeArrowheads="1"/>
          </p:cNvSpPr>
          <p:nvPr userDrawn="1"/>
        </p:nvSpPr>
        <p:spPr bwMode="auto">
          <a:xfrm rot="10800000">
            <a:off x="781050" y="338138"/>
            <a:ext cx="46038" cy="4603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" name="Rectangle 23"/>
          <p:cNvSpPr>
            <a:spLocks noChangeArrowheads="1"/>
          </p:cNvSpPr>
          <p:nvPr userDrawn="1"/>
        </p:nvSpPr>
        <p:spPr bwMode="auto">
          <a:xfrm>
            <a:off x="8572500" y="6357938"/>
            <a:ext cx="146050" cy="142875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3" name="Rectangle 23"/>
          <p:cNvSpPr>
            <a:spLocks noChangeArrowheads="1"/>
          </p:cNvSpPr>
          <p:nvPr userDrawn="1"/>
        </p:nvSpPr>
        <p:spPr bwMode="auto">
          <a:xfrm>
            <a:off x="8763000" y="5995988"/>
            <a:ext cx="69850" cy="76200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4" name="Rectangle 2"/>
          <p:cNvSpPr>
            <a:spLocks noChangeArrowheads="1"/>
          </p:cNvSpPr>
          <p:nvPr userDrawn="1"/>
        </p:nvSpPr>
        <p:spPr bwMode="auto">
          <a:xfrm rot="10800000">
            <a:off x="198438" y="685800"/>
            <a:ext cx="71437" cy="71438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5" name="Rectangle 2"/>
          <p:cNvSpPr>
            <a:spLocks noChangeArrowheads="1"/>
          </p:cNvSpPr>
          <p:nvPr userDrawn="1"/>
        </p:nvSpPr>
        <p:spPr bwMode="auto">
          <a:xfrm rot="10800000">
            <a:off x="236538" y="195263"/>
            <a:ext cx="71437" cy="7143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6" name="Rectangle 2"/>
          <p:cNvSpPr>
            <a:spLocks noChangeArrowheads="1"/>
          </p:cNvSpPr>
          <p:nvPr userDrawn="1"/>
        </p:nvSpPr>
        <p:spPr bwMode="auto">
          <a:xfrm rot="10800000">
            <a:off x="279400" y="733425"/>
            <a:ext cx="71438" cy="71438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7" name="Rectangle 23"/>
          <p:cNvSpPr>
            <a:spLocks noChangeArrowheads="1"/>
          </p:cNvSpPr>
          <p:nvPr userDrawn="1"/>
        </p:nvSpPr>
        <p:spPr bwMode="auto">
          <a:xfrm>
            <a:off x="7920038" y="6524625"/>
            <a:ext cx="69850" cy="76200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" name="Rectangle 23"/>
          <p:cNvSpPr>
            <a:spLocks noChangeArrowheads="1"/>
          </p:cNvSpPr>
          <p:nvPr userDrawn="1"/>
        </p:nvSpPr>
        <p:spPr bwMode="auto">
          <a:xfrm>
            <a:off x="8058150" y="6448425"/>
            <a:ext cx="69850" cy="76200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9" name="Rectangle 23"/>
          <p:cNvSpPr>
            <a:spLocks noChangeArrowheads="1"/>
          </p:cNvSpPr>
          <p:nvPr userDrawn="1"/>
        </p:nvSpPr>
        <p:spPr bwMode="auto">
          <a:xfrm>
            <a:off x="8158163" y="6529388"/>
            <a:ext cx="69850" cy="76200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0" name="Rectangle 23"/>
          <p:cNvSpPr>
            <a:spLocks noChangeArrowheads="1"/>
          </p:cNvSpPr>
          <p:nvPr userDrawn="1"/>
        </p:nvSpPr>
        <p:spPr bwMode="auto">
          <a:xfrm>
            <a:off x="8677275" y="6100763"/>
            <a:ext cx="69850" cy="76200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1" name="Rectangle 23"/>
          <p:cNvSpPr>
            <a:spLocks noChangeArrowheads="1"/>
          </p:cNvSpPr>
          <p:nvPr userDrawn="1"/>
        </p:nvSpPr>
        <p:spPr bwMode="auto">
          <a:xfrm>
            <a:off x="8643938" y="6143625"/>
            <a:ext cx="69850" cy="76200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32" name="Group 3"/>
          <p:cNvGrpSpPr>
            <a:grpSpLocks noChangeAspect="1"/>
          </p:cNvGrpSpPr>
          <p:nvPr userDrawn="1"/>
        </p:nvGrpSpPr>
        <p:grpSpPr bwMode="auto">
          <a:xfrm>
            <a:off x="1000100" y="285728"/>
            <a:ext cx="7358114" cy="71438"/>
            <a:chOff x="0" y="675"/>
            <a:chExt cx="5647" cy="103"/>
          </a:xfrm>
          <a:gradFill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2700000" scaled="1"/>
          </a:gradFill>
        </p:grpSpPr>
        <p:sp>
          <p:nvSpPr>
            <p:cNvPr id="33" name="AutoShape 2"/>
            <p:cNvSpPr>
              <a:spLocks noChangeAspect="1" noChangeArrowheads="1" noTextEdit="1"/>
            </p:cNvSpPr>
            <p:nvPr/>
          </p:nvSpPr>
          <p:spPr bwMode="auto">
            <a:xfrm>
              <a:off x="0" y="675"/>
              <a:ext cx="5647" cy="1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+mn-cs"/>
              </a:endParaRPr>
            </a:p>
          </p:txBody>
        </p:sp>
        <p:grpSp>
          <p:nvGrpSpPr>
            <p:cNvPr id="34" name="Group 60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302" name="Rectangle 4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3" name="Rectangle 5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4" name="Rectangle 6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5" name="Rectangle 7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6" name="Rectangle 8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7" name="Rectangle 9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8" name="Rectangle 10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9" name="Rectangle 11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0" name="Rectangle 12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1" name="Rectangle 13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2" name="Rectangle 14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3" name="Rectangle 15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4" name="Rectangle 16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5" name="Rectangle 17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6" name="Rectangle 18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7" name="Rectangle 19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8" name="Rectangle 20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9" name="Rectangle 21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0" name="Rectangle 22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1" name="Rectangle 23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2" name="Rectangle 24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3" name="Rectangle 25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4" name="Rectangle 26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5" name="Rectangle 27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6" name="Rectangle 28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7" name="Rectangle 29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8" name="Rectangle 30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9" name="Rectangle 31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0" name="Rectangle 32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1" name="Rectangle 33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2" name="Rectangle 34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3" name="Rectangle 35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4" name="Rectangle 36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5" name="Rectangle 37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6" name="Rectangle 38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7" name="Rectangle 39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8" name="Rectangle 40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9" name="Rectangle 41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0" name="Rectangle 42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1" name="Rectangle 43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2" name="Rectangle 44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3" name="Rectangle 45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4" name="Rectangle 46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5" name="Rectangle 47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6" name="Rectangle 48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7" name="Rectangle 49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8" name="Rectangle 50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9" name="Rectangle 51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0" name="Rectangle 52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1" name="Rectangle 53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2" name="Rectangle 54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3" name="Rectangle 55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4" name="Rectangle 56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5" name="Rectangle 57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6" name="Rectangle 58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7" name="Rectangle 59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5" name="Group 109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254" name="Rectangle 61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5" name="Rectangle 62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6" name="Rectangle 63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7" name="Rectangle 64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8" name="Rectangle 65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9" name="Rectangle 66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0" name="Rectangle 67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1" name="Rectangle 68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2" name="Rectangle 69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3" name="Rectangle 70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4" name="Rectangle 71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5" name="Rectangle 72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6" name="Rectangle 73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7" name="Rectangle 74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8" name="Rectangle 75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9" name="Rectangle 76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0" name="Rectangle 77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1" name="Rectangle 78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2" name="Rectangle 79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3" name="Rectangle 80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4" name="Rectangle 81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5" name="Rectangle 82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6" name="Rectangle 83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7" name="Rectangle 84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8" name="Rectangle 85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9" name="Rectangle 86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0" name="Rectangle 87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1" name="Rectangle 88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2" name="Rectangle 89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3" name="Rectangle 90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4" name="Rectangle 91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5" name="Rectangle 92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6" name="Rectangle 93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" name="Rectangle 94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8" name="Rectangle 95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9" name="Rectangle 96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0" name="Rectangle 97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1" name="Rectangle 98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2" name="Rectangle 99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3" name="Rectangle 100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4" name="Rectangle 101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5" name="Rectangle 102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6" name="Rectangle 103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7" name="Rectangle 104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8" name="Rectangle 105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9" name="Rectangle 106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0" name="Rectangle 107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1" name="Rectangle 108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6" name="Group 165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199" name="Rectangle 110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0" name="Rectangle 111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1" name="Rectangle 112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2" name="Rectangle 113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3" name="Rectangle 114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4" name="Rectangle 115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5" name="Rectangle 116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6" name="Rectangle 117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7" name="Rectangle 118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8" name="Rectangle 119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9" name="Rectangle 120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0" name="Rectangle 121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1" name="Rectangle 122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2" name="Rectangle 123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3" name="Rectangle 124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4" name="Rectangle 125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5" name="Rectangle 126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" name="Rectangle 127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7" name="Rectangle 128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8" name="Rectangle 129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9" name="Rectangle 130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0" name="Rectangle 131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1" name="Rectangle 132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2" name="Rectangle 133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3" name="Rectangle 134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4" name="Rectangle 135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5" name="Rectangle 136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6" name="Rectangle 137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7" name="Rectangle 138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" name="Rectangle 139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9" name="Rectangle 140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0" name="Rectangle 141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1" name="Rectangle 142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2" name="Rectangle 143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3" name="Rectangle 144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4" name="Rectangle 145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5" name="Rectangle 146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6" name="Rectangle 147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7" name="Rectangle 148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8" name="Rectangle 149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9" name="Rectangle 150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0" name="Rectangle 151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1" name="Rectangle 152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2" name="Rectangle 153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3" name="Rectangle 154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4" name="Rectangle 155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5" name="Rectangle 156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6" name="Rectangle 157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7" name="Rectangle 158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8" name="Rectangle 159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9" name="Rectangle 160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0" name="Rectangle 161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1" name="Rectangle 162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2" name="Rectangle 163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3" name="Rectangle 164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7" name="Group 222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143" name="Rectangle 166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4" name="Rectangle 167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5" name="Rectangle 168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6" name="Rectangle 169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7" name="Rectangle 170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8" name="Rectangle 171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9" name="Rectangle 172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0" name="Rectangle 173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1" name="Rectangle 174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2" name="Rectangle 175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3" name="Rectangle 176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4" name="Rectangle 177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5" name="Rectangle 178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6" name="Rectangle 179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7" name="Rectangle 180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8" name="Rectangle 181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9" name="Rectangle 182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0" name="Rectangle 183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1" name="Rectangle 184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2" name="Rectangle 185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3" name="Rectangle 186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4" name="Rectangle 187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5" name="Rectangle 188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6" name="Rectangle 189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7" name="Rectangle 190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8" name="Rectangle 191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9" name="Rectangle 192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0" name="Rectangle 193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1" name="Rectangle 194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2" name="Rectangle 195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3" name="Rectangle 196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4" name="Rectangle 197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5" name="Rectangle 198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6" name="Rectangle 199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7" name="Rectangle 200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8" name="Rectangle 201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9" name="Rectangle 202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0" name="Rectangle 203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1" name="Rectangle 204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2" name="Rectangle 205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3" name="Rectangle 206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4" name="Rectangle 207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5" name="Rectangle 208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6" name="Rectangle 209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7" name="Rectangle 210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8" name="Rectangle 211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9" name="Rectangle 212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0" name="Rectangle 213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1" name="Rectangle 214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2" name="Rectangle 215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3" name="Rectangle 216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4" name="Rectangle 217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5" name="Rectangle 218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6" name="Rectangle 219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7" name="Rectangle 220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8" name="Rectangle 221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8" name="Group 271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95" name="Rectangle 223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6" name="Rectangle 224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7" name="Rectangle 225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8" name="Rectangle 226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9" name="Rectangle 227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0" name="Rectangle 228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1" name="Rectangle 229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2" name="Rectangle 230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3" name="Rectangle 231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4" name="Rectangle 232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5" name="Rectangle 233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6" name="Rectangle 234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7" name="Rectangle 235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8" name="Rectangle 236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9" name="Rectangle 237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0" name="Rectangle 238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1" name="Rectangle 239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2" name="Rectangle 240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3" name="Rectangle 241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4" name="Rectangle 242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5" name="Rectangle 243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6" name="Rectangle 244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7" name="Rectangle 245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8" name="Rectangle 246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9" name="Rectangle 247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0" name="Rectangle 248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1" name="Rectangle 249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2" name="Rectangle 250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3" name="Rectangle 251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4" name="Rectangle 252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5" name="Rectangle 253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6" name="Rectangle 254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7" name="Rectangle 255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8" name="Rectangle 256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9" name="Rectangle 257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0" name="Rectangle 258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1" name="Rectangle 259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2" name="Rectangle 260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3" name="Rectangle 261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4" name="Rectangle 262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5" name="Rectangle 263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6" name="Rectangle 264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7" name="Rectangle 265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8" name="Rectangle 266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9" name="Rectangle 267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0" name="Rectangle 268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1" name="Rectangle 269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2" name="Rectangle 270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9" name="Group 327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40" name="Rectangle 272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" name="Rectangle 273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" name="Rectangle 274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" name="Rectangle 275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" name="Rectangle 276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" name="Rectangle 277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" name="Rectangle 278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" name="Rectangle 279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" name="Rectangle 280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" name="Rectangle 281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" name="Rectangle 282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" name="Rectangle 283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" name="Rectangle 284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" name="Rectangle 285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" name="Rectangle 286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" name="Rectangle 287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" name="Rectangle 288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" name="Rectangle 289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" name="Rectangle 290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" name="Rectangle 291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" name="Rectangle 292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" name="Rectangle 293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" name="Rectangle 294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" name="Rectangle 295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" name="Rectangle 296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" name="Rectangle 297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" name="Rectangle 298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" name="Rectangle 299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8" name="Rectangle 300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9" name="Rectangle 301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0" name="Rectangle 302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1" name="Rectangle 303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2" name="Rectangle 304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3" name="Rectangle 305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4" name="Rectangle 306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5" name="Rectangle 307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6" name="Rectangle 308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" name="Rectangle 309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8" name="Rectangle 310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9" name="Rectangle 311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0" name="Rectangle 312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1" name="Rectangle 313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2" name="Rectangle 314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3" name="Rectangle 315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4" name="Rectangle 316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5" name="Rectangle 317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6" name="Rectangle 318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7" name="Rectangle 319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8" name="Rectangle 320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9" name="Rectangle 321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0" name="Rectangle 322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1" name="Rectangle 323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2" name="Rectangle 324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3" name="Rectangle 325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4" name="Rectangle 326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</p:grpSp>
      <p:grpSp>
        <p:nvGrpSpPr>
          <p:cNvPr id="358" name="Group 3"/>
          <p:cNvGrpSpPr>
            <a:grpSpLocks noChangeAspect="1"/>
          </p:cNvGrpSpPr>
          <p:nvPr userDrawn="1"/>
        </p:nvGrpSpPr>
        <p:grpSpPr bwMode="auto">
          <a:xfrm rot="10800000">
            <a:off x="0" y="6500834"/>
            <a:ext cx="7572428" cy="71438"/>
            <a:chOff x="0" y="675"/>
            <a:chExt cx="5647" cy="103"/>
          </a:xfrm>
          <a:gradFill>
            <a:gsLst>
              <a:gs pos="0">
                <a:srgbClr val="A4B1EA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</a:gradFill>
        </p:grpSpPr>
        <p:sp>
          <p:nvSpPr>
            <p:cNvPr id="359" name="AutoShape 2"/>
            <p:cNvSpPr>
              <a:spLocks noChangeAspect="1" noChangeArrowheads="1" noTextEdit="1"/>
            </p:cNvSpPr>
            <p:nvPr/>
          </p:nvSpPr>
          <p:spPr bwMode="auto">
            <a:xfrm>
              <a:off x="0" y="675"/>
              <a:ext cx="5647" cy="1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+mn-cs"/>
              </a:endParaRPr>
            </a:p>
          </p:txBody>
        </p:sp>
        <p:grpSp>
          <p:nvGrpSpPr>
            <p:cNvPr id="360" name="Group 60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628" name="Rectangle 4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9" name="Rectangle 5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0" name="Rectangle 6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1" name="Rectangle 7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2" name="Rectangle 8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3" name="Rectangle 9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4" name="Rectangle 10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5" name="Rectangle 11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6" name="Rectangle 12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7" name="Rectangle 13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8" name="Rectangle 14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9" name="Rectangle 15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0" name="Rectangle 16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1" name="Rectangle 17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2" name="Rectangle 18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3" name="Rectangle 19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4" name="Rectangle 20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5" name="Rectangle 21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6" name="Rectangle 22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7" name="Rectangle 23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8" name="Rectangle 24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9" name="Rectangle 25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0" name="Rectangle 26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1" name="Rectangle 27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2" name="Rectangle 28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3" name="Rectangle 29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4" name="Rectangle 30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5" name="Rectangle 31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6" name="Rectangle 32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7" name="Rectangle 33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8" name="Rectangle 34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9" name="Rectangle 35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0" name="Rectangle 36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1" name="Rectangle 37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2" name="Rectangle 38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3" name="Rectangle 39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4" name="Rectangle 40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5" name="Rectangle 41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6" name="Rectangle 42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7" name="Rectangle 43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8" name="Rectangle 44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9" name="Rectangle 45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0" name="Rectangle 46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1" name="Rectangle 47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2" name="Rectangle 48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3" name="Rectangle 49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4" name="Rectangle 50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5" name="Rectangle 51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6" name="Rectangle 52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7" name="Rectangle 53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8" name="Rectangle 54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9" name="Rectangle 55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80" name="Rectangle 56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81" name="Rectangle 57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82" name="Rectangle 58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83" name="Rectangle 59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61" name="Group 109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580" name="Rectangle 61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1" name="Rectangle 62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2" name="Rectangle 63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3" name="Rectangle 64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4" name="Rectangle 65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5" name="Rectangle 66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6" name="Rectangle 67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7" name="Rectangle 68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8" name="Rectangle 69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9" name="Rectangle 70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0" name="Rectangle 71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1" name="Rectangle 72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2" name="Rectangle 73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3" name="Rectangle 74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4" name="Rectangle 75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5" name="Rectangle 76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6" name="Rectangle 77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7" name="Rectangle 78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8" name="Rectangle 79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9" name="Rectangle 80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0" name="Rectangle 81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1" name="Rectangle 82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2" name="Rectangle 83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3" name="Rectangle 84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4" name="Rectangle 85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5" name="Rectangle 86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6" name="Rectangle 87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7" name="Rectangle 88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8" name="Rectangle 89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9" name="Rectangle 90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0" name="Rectangle 91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1" name="Rectangle 92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2" name="Rectangle 93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3" name="Rectangle 94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4" name="Rectangle 95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5" name="Rectangle 96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6" name="Rectangle 97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7" name="Rectangle 98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8" name="Rectangle 99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9" name="Rectangle 100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0" name="Rectangle 101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1" name="Rectangle 102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2" name="Rectangle 103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3" name="Rectangle 104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4" name="Rectangle 105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5" name="Rectangle 106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6" name="Rectangle 107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7" name="Rectangle 108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62" name="Group 165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525" name="Rectangle 110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6" name="Rectangle 111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7" name="Rectangle 112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8" name="Rectangle 113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9" name="Rectangle 114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0" name="Rectangle 115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1" name="Rectangle 116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2" name="Rectangle 117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3" name="Rectangle 118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4" name="Rectangle 119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5" name="Rectangle 120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6" name="Rectangle 121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7" name="Rectangle 122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8" name="Rectangle 123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9" name="Rectangle 124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0" name="Rectangle 125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1" name="Rectangle 126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2" name="Rectangle 127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3" name="Rectangle 128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4" name="Rectangle 129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5" name="Rectangle 130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6" name="Rectangle 131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7" name="Rectangle 132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8" name="Rectangle 133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9" name="Rectangle 134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0" name="Rectangle 135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1" name="Rectangle 136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2" name="Rectangle 137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3" name="Rectangle 138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4" name="Rectangle 139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5" name="Rectangle 140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6" name="Rectangle 141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7" name="Rectangle 142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8" name="Rectangle 143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9" name="Rectangle 144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0" name="Rectangle 145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1" name="Rectangle 146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2" name="Rectangle 147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3" name="Rectangle 148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4" name="Rectangle 149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5" name="Rectangle 150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6" name="Rectangle 151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7" name="Rectangle 152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8" name="Rectangle 153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9" name="Rectangle 154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0" name="Rectangle 155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1" name="Rectangle 156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2" name="Rectangle 157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3" name="Rectangle 158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4" name="Rectangle 159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5" name="Rectangle 160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6" name="Rectangle 161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7" name="Rectangle 162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8" name="Rectangle 163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9" name="Rectangle 164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63" name="Group 222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469" name="Rectangle 166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0" name="Rectangle 167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1" name="Rectangle 168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2" name="Rectangle 169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3" name="Rectangle 170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4" name="Rectangle 171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5" name="Rectangle 172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6" name="Rectangle 173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7" name="Rectangle 174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8" name="Rectangle 175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9" name="Rectangle 176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0" name="Rectangle 177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1" name="Rectangle 178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2" name="Rectangle 179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3" name="Rectangle 180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4" name="Rectangle 181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5" name="Rectangle 182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6" name="Rectangle 183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7" name="Rectangle 184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8" name="Rectangle 185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9" name="Rectangle 186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0" name="Rectangle 187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1" name="Rectangle 188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2" name="Rectangle 189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3" name="Rectangle 190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4" name="Rectangle 191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5" name="Rectangle 192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6" name="Rectangle 193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7" name="Rectangle 194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8" name="Rectangle 195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9" name="Rectangle 196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0" name="Rectangle 197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1" name="Rectangle 198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2" name="Rectangle 199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3" name="Rectangle 200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4" name="Rectangle 201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5" name="Rectangle 202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6" name="Rectangle 203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7" name="Rectangle 204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8" name="Rectangle 205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9" name="Rectangle 206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0" name="Rectangle 207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1" name="Rectangle 208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2" name="Rectangle 209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3" name="Rectangle 210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4" name="Rectangle 211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5" name="Rectangle 212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6" name="Rectangle 213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7" name="Rectangle 214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8" name="Rectangle 215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9" name="Rectangle 216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0" name="Rectangle 217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1" name="Rectangle 218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2" name="Rectangle 219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3" name="Rectangle 220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4" name="Rectangle 221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64" name="Group 271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421" name="Rectangle 223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2" name="Rectangle 224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3" name="Rectangle 225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4" name="Rectangle 226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5" name="Rectangle 227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6" name="Rectangle 228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7" name="Rectangle 229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8" name="Rectangle 230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9" name="Rectangle 231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0" name="Rectangle 232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1" name="Rectangle 233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2" name="Rectangle 234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3" name="Rectangle 235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4" name="Rectangle 236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5" name="Rectangle 237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6" name="Rectangle 238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7" name="Rectangle 239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8" name="Rectangle 240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9" name="Rectangle 241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0" name="Rectangle 242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1" name="Rectangle 243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2" name="Rectangle 244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3" name="Rectangle 245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4" name="Rectangle 246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5" name="Rectangle 247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6" name="Rectangle 248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7" name="Rectangle 249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8" name="Rectangle 250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9" name="Rectangle 251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0" name="Rectangle 252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1" name="Rectangle 253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2" name="Rectangle 254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3" name="Rectangle 255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4" name="Rectangle 256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5" name="Rectangle 257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6" name="Rectangle 258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7" name="Rectangle 259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8" name="Rectangle 260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9" name="Rectangle 261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0" name="Rectangle 262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1" name="Rectangle 263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2" name="Rectangle 264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3" name="Rectangle 265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4" name="Rectangle 266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5" name="Rectangle 267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6" name="Rectangle 268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7" name="Rectangle 269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8" name="Rectangle 270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365" name="Group 327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366" name="Rectangle 272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7" name="Rectangle 273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8" name="Rectangle 274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9" name="Rectangle 275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0" name="Rectangle 276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1" name="Rectangle 277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2" name="Rectangle 278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3" name="Rectangle 279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4" name="Rectangle 280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5" name="Rectangle 281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6" name="Rectangle 282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7" name="Rectangle 283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8" name="Rectangle 284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9" name="Rectangle 285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0" name="Rectangle 286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1" name="Rectangle 287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2" name="Rectangle 288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3" name="Rectangle 289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4" name="Rectangle 290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5" name="Rectangle 291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6" name="Rectangle 292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7" name="Rectangle 293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8" name="Rectangle 294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9" name="Rectangle 295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0" name="Rectangle 296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1" name="Rectangle 297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2" name="Rectangle 298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3" name="Rectangle 299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4" name="Rectangle 300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5" name="Rectangle 301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6" name="Rectangle 302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7" name="Rectangle 303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8" name="Rectangle 304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9" name="Rectangle 305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0" name="Rectangle 306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1" name="Rectangle 307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2" name="Rectangle 308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3" name="Rectangle 309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4" name="Rectangle 310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5" name="Rectangle 311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6" name="Rectangle 312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7" name="Rectangle 313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8" name="Rectangle 314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9" name="Rectangle 315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0" name="Rectangle 316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1" name="Rectangle 317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2" name="Rectangle 318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3" name="Rectangle 319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4" name="Rectangle 320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5" name="Rectangle 321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6" name="Rectangle 322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7" name="Rectangle 323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8" name="Rectangle 324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9" name="Rectangle 325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0" name="Rectangle 326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5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50000"/>
              <a:buFontTx/>
              <a:buBlip>
                <a:blip r:embed="rId3"/>
              </a:buBlip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06E47-8361-4B7C-B74B-BA7D6C79BBA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pic>
        <p:nvPicPr>
          <p:cNvPr id="5" name="Picture 2" descr="C:\Users\Gianluca\Documents\firb2012\sito\logo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6" y="6432429"/>
            <a:ext cx="898219" cy="4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D44FF-46F2-419D-8312-598A27D4C2C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42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752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53886-0FB8-4CD2-B8EF-156A1597E76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D1988-6670-4FCE-8160-CAC48DD9A7E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DD16-06A6-4459-B6E9-E8826D886B7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84018-4C29-4AEB-8756-25FF3511F88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DF3AA-CF2B-4B39-B099-C6F10866B87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EE400-C6AF-48AE-87B0-9132DDE721E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Rectangle 2"/>
          <p:cNvSpPr>
            <a:spLocks noChangeArrowheads="1"/>
          </p:cNvSpPr>
          <p:nvPr/>
        </p:nvSpPr>
        <p:spPr bwMode="auto">
          <a:xfrm rot="10800000">
            <a:off x="8572500" y="6357938"/>
            <a:ext cx="433388" cy="4318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1" name="Rectangle 2"/>
          <p:cNvSpPr>
            <a:spLocks noChangeArrowheads="1"/>
          </p:cNvSpPr>
          <p:nvPr/>
        </p:nvSpPr>
        <p:spPr bwMode="auto">
          <a:xfrm rot="10800000">
            <a:off x="107504" y="332656"/>
            <a:ext cx="433388" cy="4318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5473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29438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ABFADE-DA5F-481C-8B61-7CCFBF37725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8172450" y="549275"/>
            <a:ext cx="146050" cy="142875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8243888" y="333375"/>
            <a:ext cx="288925" cy="288925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48" name="Text Box 24"/>
          <p:cNvSpPr txBox="1">
            <a:spLocks noChangeArrowheads="1"/>
          </p:cNvSpPr>
          <p:nvPr/>
        </p:nvSpPr>
        <p:spPr bwMode="auto">
          <a:xfrm rot="10800000">
            <a:off x="-30" y="285750"/>
            <a:ext cx="40011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400" i="1" dirty="0" smtClean="0">
                <a:solidFill>
                  <a:schemeClr val="accent5">
                    <a:lumMod val="50000"/>
                  </a:schemeClr>
                </a:solidFill>
                <a:cs typeface="+mn-cs"/>
              </a:rPr>
              <a:t>  </a:t>
            </a:r>
          </a:p>
        </p:txBody>
      </p:sp>
      <p:sp>
        <p:nvSpPr>
          <p:cNvPr id="3" name="AutoShape 18"/>
          <p:cNvSpPr>
            <a:spLocks noChangeAspect="1" noChangeArrowheads="1"/>
          </p:cNvSpPr>
          <p:nvPr/>
        </p:nvSpPr>
        <p:spPr bwMode="auto">
          <a:xfrm>
            <a:off x="0" y="571500"/>
            <a:ext cx="8064500" cy="147638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0" y="642918"/>
            <a:ext cx="8964613" cy="71438"/>
            <a:chOff x="0" y="675"/>
            <a:chExt cx="5647" cy="10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20" name="AutoShape 2"/>
            <p:cNvSpPr>
              <a:spLocks noChangeAspect="1" noChangeArrowheads="1" noTextEdit="1"/>
            </p:cNvSpPr>
            <p:nvPr/>
          </p:nvSpPr>
          <p:spPr bwMode="auto">
            <a:xfrm>
              <a:off x="0" y="675"/>
              <a:ext cx="5647" cy="1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+mn-cs"/>
              </a:endParaRPr>
            </a:p>
          </p:txBody>
        </p:sp>
        <p:grpSp>
          <p:nvGrpSpPr>
            <p:cNvPr id="5" name="Group 60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289" name="Rectangle 4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0" name="Rectangle 5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1" name="Rectangle 6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2" name="Rectangle 7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3" name="Rectangle 8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4" name="Rectangle 9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5" name="Rectangle 10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6" name="Rectangle 11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7" name="Rectangle 12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8" name="Rectangle 13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9" name="Rectangle 14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0" name="Rectangle 15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1" name="Rectangle 16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2" name="Rectangle 17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3" name="Rectangle 18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4" name="Rectangle 19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5" name="Rectangle 20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6" name="Rectangle 21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7" name="Rectangle 22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8" name="Rectangle 23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9" name="Rectangle 24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0" name="Rectangle 25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1" name="Rectangle 26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2" name="Rectangle 27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3" name="Rectangle 28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4" name="Rectangle 29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5" name="Rectangle 30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6" name="Rectangle 31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7" name="Rectangle 32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8" name="Rectangle 33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9" name="Rectangle 34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0" name="Rectangle 35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1" name="Rectangle 36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2" name="Rectangle 37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3" name="Rectangle 38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4" name="Rectangle 39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5" name="Rectangle 40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6" name="Rectangle 41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7" name="Rectangle 42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8" name="Rectangle 43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9" name="Rectangle 44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0" name="Rectangle 45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1" name="Rectangle 46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2" name="Rectangle 47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3" name="Rectangle 48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4" name="Rectangle 49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5" name="Rectangle 50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6" name="Rectangle 51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7" name="Rectangle 52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8" name="Rectangle 53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9" name="Rectangle 54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0" name="Rectangle 55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1" name="Rectangle 56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2" name="Rectangle 57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3" name="Rectangle 58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4" name="Rectangle 59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6" name="Group 109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241" name="Rectangle 61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2" name="Rectangle 62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3" name="Rectangle 63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4" name="Rectangle 64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5" name="Rectangle 65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6" name="Rectangle 66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7" name="Rectangle 67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8" name="Rectangle 68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9" name="Rectangle 69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0" name="Rectangle 70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1" name="Rectangle 71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2" name="Rectangle 72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3" name="Rectangle 73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4" name="Rectangle 74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5" name="Rectangle 75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6" name="Rectangle 76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7" name="Rectangle 77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8" name="Rectangle 78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59" name="Rectangle 79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0" name="Rectangle 80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1" name="Rectangle 81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2" name="Rectangle 82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3" name="Rectangle 83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4" name="Rectangle 84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5" name="Rectangle 85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6" name="Rectangle 86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7" name="Rectangle 87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8" name="Rectangle 88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69" name="Rectangle 89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0" name="Rectangle 90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1" name="Rectangle 91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2" name="Rectangle 92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3" name="Rectangle 93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4" name="Rectangle 94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5" name="Rectangle 95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6" name="Rectangle 96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7" name="Rectangle 97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8" name="Rectangle 98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9" name="Rectangle 99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0" name="Rectangle 100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1" name="Rectangle 101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2" name="Rectangle 102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3" name="Rectangle 103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4" name="Rectangle 104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5" name="Rectangle 105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6" name="Rectangle 106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" name="Rectangle 107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8" name="Rectangle 108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7" name="Group 165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186" name="Rectangle 110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7" name="Rectangle 111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8" name="Rectangle 112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9" name="Rectangle 113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0" name="Rectangle 114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1" name="Rectangle 115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2" name="Rectangle 116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3" name="Rectangle 117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4" name="Rectangle 118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5" name="Rectangle 119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6" name="Rectangle 120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7" name="Rectangle 121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8" name="Rectangle 122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9" name="Rectangle 123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0" name="Rectangle 124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1" name="Rectangle 125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2" name="Rectangle 126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3" name="Rectangle 127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4" name="Rectangle 128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5" name="Rectangle 129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6" name="Rectangle 130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7" name="Rectangle 131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8" name="Rectangle 132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9" name="Rectangle 133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0" name="Rectangle 134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1" name="Rectangle 135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2" name="Rectangle 136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3" name="Rectangle 137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4" name="Rectangle 138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5" name="Rectangle 139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" name="Rectangle 140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7" name="Rectangle 141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8" name="Rectangle 142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9" name="Rectangle 143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0" name="Rectangle 144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1" name="Rectangle 145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2" name="Rectangle 146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3" name="Rectangle 147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4" name="Rectangle 148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5" name="Rectangle 149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6" name="Rectangle 150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7" name="Rectangle 151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" name="Rectangle 152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9" name="Rectangle 153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0" name="Rectangle 154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1" name="Rectangle 155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2" name="Rectangle 156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3" name="Rectangle 157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4" name="Rectangle 158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5" name="Rectangle 159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6" name="Rectangle 160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7" name="Rectangle 161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8" name="Rectangle 162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39" name="Rectangle 163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40" name="Rectangle 164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8" name="Group 222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130" name="Rectangle 166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1" name="Rectangle 167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2" name="Rectangle 168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3" name="Rectangle 169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4" name="Rectangle 170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5" name="Rectangle 171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6" name="Rectangle 172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7" name="Rectangle 173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8" name="Rectangle 174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9" name="Rectangle 175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0" name="Rectangle 176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1" name="Rectangle 177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2" name="Rectangle 178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3" name="Rectangle 179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4" name="Rectangle 180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5" name="Rectangle 181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6" name="Rectangle 182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7" name="Rectangle 183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8" name="Rectangle 184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49" name="Rectangle 185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0" name="Rectangle 186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1" name="Rectangle 187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2" name="Rectangle 188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3" name="Rectangle 189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4" name="Rectangle 190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5" name="Rectangle 191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6" name="Rectangle 192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7" name="Rectangle 193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8" name="Rectangle 194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9" name="Rectangle 195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0" name="Rectangle 196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1" name="Rectangle 197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2" name="Rectangle 198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3" name="Rectangle 199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4" name="Rectangle 200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5" name="Rectangle 201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6" name="Rectangle 202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7" name="Rectangle 203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8" name="Rectangle 204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9" name="Rectangle 205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0" name="Rectangle 206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1" name="Rectangle 207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2" name="Rectangle 208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3" name="Rectangle 209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4" name="Rectangle 210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5" name="Rectangle 211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6" name="Rectangle 212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7" name="Rectangle 213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8" name="Rectangle 214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9" name="Rectangle 215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0" name="Rectangle 216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1" name="Rectangle 217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2" name="Rectangle 218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3" name="Rectangle 219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4" name="Rectangle 220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5" name="Rectangle 221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9" name="Group 271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82" name="Rectangle 223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3" name="Rectangle 224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4" name="Rectangle 225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5" name="Rectangle 226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6" name="Rectangle 227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7" name="Rectangle 228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8" name="Rectangle 229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9" name="Rectangle 230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0" name="Rectangle 231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1" name="Rectangle 232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2" name="Rectangle 233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3" name="Rectangle 234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4" name="Rectangle 235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5" name="Rectangle 236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6" name="Rectangle 237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7" name="Rectangle 238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8" name="Rectangle 239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9" name="Rectangle 240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0" name="Rectangle 241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1" name="Rectangle 242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2" name="Rectangle 243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3" name="Rectangle 244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4" name="Rectangle 245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5" name="Rectangle 246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6" name="Rectangle 247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7" name="Rectangle 248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8" name="Rectangle 249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09" name="Rectangle 250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0" name="Rectangle 251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1" name="Rectangle 252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2" name="Rectangle 253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3" name="Rectangle 254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4" name="Rectangle 255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5" name="Rectangle 256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6" name="Rectangle 257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7" name="Rectangle 258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8" name="Rectangle 259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19" name="Rectangle 260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0" name="Rectangle 261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1" name="Rectangle 262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2" name="Rectangle 263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3" name="Rectangle 264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4" name="Rectangle 265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5" name="Rectangle 266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6" name="Rectangle 267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7" name="Rectangle 268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8" name="Rectangle 269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9" name="Rectangle 270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0" name="Group 327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27" name="Rectangle 272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" name="Rectangle 273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9" name="Rectangle 274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0" name="Rectangle 275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1" name="Rectangle 276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2" name="Rectangle 277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3" name="Rectangle 278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4" name="Rectangle 279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" name="Rectangle 280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" name="Rectangle 281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" name="Rectangle 282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" name="Rectangle 283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" name="Rectangle 284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" name="Rectangle 285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" name="Rectangle 286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" name="Rectangle 287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" name="Rectangle 288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" name="Rectangle 289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" name="Rectangle 290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" name="Rectangle 291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" name="Rectangle 292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" name="Rectangle 293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" name="Rectangle 294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" name="Rectangle 295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" name="Rectangle 296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" name="Rectangle 297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" name="Rectangle 298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" name="Rectangle 299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" name="Rectangle 300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" name="Rectangle 301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" name="Rectangle 302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" name="Rectangle 303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" name="Rectangle 304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" name="Rectangle 305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" name="Rectangle 306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" name="Rectangle 307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" name="Rectangle 308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" name="Rectangle 309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" name="Rectangle 310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" name="Rectangle 311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" name="Rectangle 312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8" name="Rectangle 313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9" name="Rectangle 314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0" name="Rectangle 315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1" name="Rectangle 316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2" name="Rectangle 317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3" name="Rectangle 318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4" name="Rectangle 319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5" name="Rectangle 320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6" name="Rectangle 321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" name="Rectangle 322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8" name="Rectangle 323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9" name="Rectangle 324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0" name="Rectangle 325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81" name="Rectangle 326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</p:grpSp>
      <p:grpSp>
        <p:nvGrpSpPr>
          <p:cNvPr id="11" name="Group 3"/>
          <p:cNvGrpSpPr>
            <a:grpSpLocks noChangeAspect="1"/>
          </p:cNvGrpSpPr>
          <p:nvPr/>
        </p:nvGrpSpPr>
        <p:grpSpPr bwMode="auto">
          <a:xfrm rot="5400000">
            <a:off x="-3222517" y="3402029"/>
            <a:ext cx="6858073" cy="54015"/>
            <a:chOff x="-344" y="674"/>
            <a:chExt cx="5991" cy="108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346" name="AutoShape 2"/>
            <p:cNvSpPr>
              <a:spLocks noChangeAspect="1" noChangeArrowheads="1" noTextEdit="1"/>
            </p:cNvSpPr>
            <p:nvPr/>
          </p:nvSpPr>
          <p:spPr bwMode="auto">
            <a:xfrm>
              <a:off x="0" y="675"/>
              <a:ext cx="5647" cy="1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+mn-cs"/>
              </a:endParaRPr>
            </a:p>
          </p:txBody>
        </p:sp>
        <p:grpSp>
          <p:nvGrpSpPr>
            <p:cNvPr id="12" name="Group 60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615" name="Rectangle 4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6" name="Rectangle 5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7" name="Rectangle 6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8" name="Rectangle 7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9" name="Rectangle 8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0" name="Rectangle 9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1" name="Rectangle 10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2" name="Rectangle 11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3" name="Rectangle 12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4" name="Rectangle 13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5" name="Rectangle 14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6" name="Rectangle 15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7" name="Rectangle 16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8" name="Rectangle 17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29" name="Rectangle 18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0" name="Rectangle 19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1" name="Rectangle 20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2" name="Rectangle 21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3" name="Rectangle 22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4" name="Rectangle 23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5" name="Rectangle 24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6" name="Rectangle 25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7" name="Rectangle 26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8" name="Rectangle 27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9" name="Rectangle 28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0" name="Rectangle 29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1" name="Rectangle 30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2" name="Rectangle 31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3" name="Rectangle 32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4" name="Rectangle 33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5" name="Rectangle 34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6" name="Rectangle 35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7" name="Rectangle 36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8" name="Rectangle 37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49" name="Rectangle 38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0" name="Rectangle 39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1" name="Rectangle 40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2" name="Rectangle 41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3" name="Rectangle 42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4" name="Rectangle 43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5" name="Rectangle 44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6" name="Rectangle 45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7" name="Rectangle 46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8" name="Rectangle 47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59" name="Rectangle 48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0" name="Rectangle 49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1" name="Rectangle 50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2" name="Rectangle 51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3" name="Rectangle 52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4" name="Rectangle 53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5" name="Rectangle 54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6" name="Rectangle 55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7" name="Rectangle 56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8" name="Rectangle 57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9" name="Rectangle 58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70" name="Rectangle 59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3" name="Group 109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567" name="Rectangle 61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8" name="Rectangle 62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9" name="Rectangle 63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0" name="Rectangle 64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1" name="Rectangle 65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2" name="Rectangle 66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3" name="Rectangle 67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4" name="Rectangle 68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5" name="Rectangle 69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6" name="Rectangle 70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7" name="Rectangle 71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8" name="Rectangle 72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9" name="Rectangle 73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0" name="Rectangle 74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1" name="Rectangle 75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2" name="Rectangle 76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3" name="Rectangle 77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4" name="Rectangle 78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5" name="Rectangle 79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6" name="Rectangle 80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7" name="Rectangle 81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8" name="Rectangle 82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89" name="Rectangle 83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0" name="Rectangle 84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1" name="Rectangle 85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2" name="Rectangle 86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3" name="Rectangle 87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4" name="Rectangle 88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5" name="Rectangle 89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6" name="Rectangle 90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7" name="Rectangle 91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8" name="Rectangle 92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9" name="Rectangle 93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0" name="Rectangle 94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1" name="Rectangle 95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2" name="Rectangle 96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3" name="Rectangle 97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4" name="Rectangle 98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5" name="Rectangle 99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6" name="Rectangle 100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7" name="Rectangle 101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8" name="Rectangle 102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09" name="Rectangle 103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0" name="Rectangle 104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1" name="Rectangle 105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2" name="Rectangle 106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3" name="Rectangle 107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4" name="Rectangle 108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4" name="Group 165"/>
            <p:cNvGrpSpPr>
              <a:grpSpLocks/>
            </p:cNvGrpSpPr>
            <p:nvPr/>
          </p:nvGrpSpPr>
          <p:grpSpPr bwMode="auto">
            <a:xfrm>
              <a:off x="0" y="674"/>
              <a:ext cx="1995" cy="68"/>
              <a:chOff x="0" y="674"/>
              <a:chExt cx="1995" cy="68"/>
            </a:xfrm>
            <a:grpFill/>
          </p:grpSpPr>
          <p:sp>
            <p:nvSpPr>
              <p:cNvPr id="512" name="Rectangle 110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3" name="Rectangle 111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4" name="Rectangle 112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5" name="Rectangle 113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6" name="Rectangle 114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7" name="Rectangle 115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8" name="Rectangle 116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9" name="Rectangle 117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0" name="Rectangle 118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1" name="Rectangle 119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2" name="Rectangle 120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3" name="Rectangle 121"/>
              <p:cNvSpPr>
                <a:spLocks noChangeArrowheads="1"/>
              </p:cNvSpPr>
              <p:nvPr/>
            </p:nvSpPr>
            <p:spPr bwMode="auto">
              <a:xfrm>
                <a:off x="0" y="69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4" name="Rectangle 122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5" name="Rectangle 123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6" name="Rectangle 124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7" name="Rectangle 125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8" name="Rectangle 126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29" name="Rectangle 127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0" name="Rectangle 128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1" name="Rectangle 129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2" name="Rectangle 130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3" name="Rectangle 131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4" name="Rectangle 132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5" name="Rectangle 133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6" name="Rectangle 134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7" name="Rectangle 135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8" name="Rectangle 136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9" name="Rectangle 137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0" name="Rectangle 138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1" name="Rectangle 139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2" name="Rectangle 140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3" name="Rectangle 141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4" name="Rectangle 142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5" name="Rectangle 143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6" name="Rectangle 144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7" name="Rectangle 145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8" name="Rectangle 146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49" name="Rectangle 147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0" name="Rectangle 148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1" name="Rectangle 149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2" name="Rectangle 150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3" name="Rectangle 151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4" name="Rectangle 152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5" name="Rectangle 153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6" name="Rectangle 154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7" name="Rectangle 155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8" name="Rectangle 156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9" name="Rectangle 157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0" name="Rectangle 158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1" name="Rectangle 159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2" name="Rectangle 160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3" name="Rectangle 161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4" name="Rectangle 162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5" name="Rectangle 163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66" name="Rectangle 164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5" name="Group 222"/>
            <p:cNvGrpSpPr>
              <a:grpSpLocks/>
            </p:cNvGrpSpPr>
            <p:nvPr/>
          </p:nvGrpSpPr>
          <p:grpSpPr bwMode="auto">
            <a:xfrm>
              <a:off x="3945" y="690"/>
              <a:ext cx="1695" cy="78"/>
              <a:chOff x="3945" y="690"/>
              <a:chExt cx="1695" cy="78"/>
            </a:xfrm>
            <a:grpFill/>
          </p:grpSpPr>
          <p:sp>
            <p:nvSpPr>
              <p:cNvPr id="456" name="Rectangle 166"/>
              <p:cNvSpPr>
                <a:spLocks noChangeArrowheads="1"/>
              </p:cNvSpPr>
              <p:nvPr/>
            </p:nvSpPr>
            <p:spPr bwMode="auto">
              <a:xfrm>
                <a:off x="3945" y="69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7" name="Rectangle 167"/>
              <p:cNvSpPr>
                <a:spLocks noChangeArrowheads="1"/>
              </p:cNvSpPr>
              <p:nvPr/>
            </p:nvSpPr>
            <p:spPr bwMode="auto">
              <a:xfrm>
                <a:off x="3945" y="69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8" name="Rectangle 168"/>
              <p:cNvSpPr>
                <a:spLocks noChangeArrowheads="1"/>
              </p:cNvSpPr>
              <p:nvPr/>
            </p:nvSpPr>
            <p:spPr bwMode="auto">
              <a:xfrm>
                <a:off x="3945" y="692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9" name="Rectangle 169"/>
              <p:cNvSpPr>
                <a:spLocks noChangeArrowheads="1"/>
              </p:cNvSpPr>
              <p:nvPr/>
            </p:nvSpPr>
            <p:spPr bwMode="auto">
              <a:xfrm>
                <a:off x="3945" y="69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0" name="Rectangle 170"/>
              <p:cNvSpPr>
                <a:spLocks noChangeArrowheads="1"/>
              </p:cNvSpPr>
              <p:nvPr/>
            </p:nvSpPr>
            <p:spPr bwMode="auto">
              <a:xfrm>
                <a:off x="3945" y="69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1" name="Rectangle 171"/>
              <p:cNvSpPr>
                <a:spLocks noChangeArrowheads="1"/>
              </p:cNvSpPr>
              <p:nvPr/>
            </p:nvSpPr>
            <p:spPr bwMode="auto">
              <a:xfrm>
                <a:off x="3945" y="69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2" name="Rectangle 172"/>
              <p:cNvSpPr>
                <a:spLocks noChangeArrowheads="1"/>
              </p:cNvSpPr>
              <p:nvPr/>
            </p:nvSpPr>
            <p:spPr bwMode="auto">
              <a:xfrm>
                <a:off x="3945" y="70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3" name="Rectangle 173"/>
              <p:cNvSpPr>
                <a:spLocks noChangeArrowheads="1"/>
              </p:cNvSpPr>
              <p:nvPr/>
            </p:nvSpPr>
            <p:spPr bwMode="auto">
              <a:xfrm>
                <a:off x="3945" y="70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4" name="Rectangle 174"/>
              <p:cNvSpPr>
                <a:spLocks noChangeArrowheads="1"/>
              </p:cNvSpPr>
              <p:nvPr/>
            </p:nvSpPr>
            <p:spPr bwMode="auto">
              <a:xfrm>
                <a:off x="3945" y="702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5" name="Rectangle 175"/>
              <p:cNvSpPr>
                <a:spLocks noChangeArrowheads="1"/>
              </p:cNvSpPr>
              <p:nvPr/>
            </p:nvSpPr>
            <p:spPr bwMode="auto">
              <a:xfrm>
                <a:off x="3945" y="70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6" name="Rectangle 176"/>
              <p:cNvSpPr>
                <a:spLocks noChangeArrowheads="1"/>
              </p:cNvSpPr>
              <p:nvPr/>
            </p:nvSpPr>
            <p:spPr bwMode="auto">
              <a:xfrm>
                <a:off x="3945" y="70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7" name="Rectangle 177"/>
              <p:cNvSpPr>
                <a:spLocks noChangeArrowheads="1"/>
              </p:cNvSpPr>
              <p:nvPr/>
            </p:nvSpPr>
            <p:spPr bwMode="auto">
              <a:xfrm>
                <a:off x="3945" y="70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8" name="Rectangle 178"/>
              <p:cNvSpPr>
                <a:spLocks noChangeArrowheads="1"/>
              </p:cNvSpPr>
              <p:nvPr/>
            </p:nvSpPr>
            <p:spPr bwMode="auto">
              <a:xfrm>
                <a:off x="3945" y="70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69" name="Rectangle 179"/>
              <p:cNvSpPr>
                <a:spLocks noChangeArrowheads="1"/>
              </p:cNvSpPr>
              <p:nvPr/>
            </p:nvSpPr>
            <p:spPr bwMode="auto">
              <a:xfrm>
                <a:off x="3945" y="70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0" name="Rectangle 180"/>
              <p:cNvSpPr>
                <a:spLocks noChangeArrowheads="1"/>
              </p:cNvSpPr>
              <p:nvPr/>
            </p:nvSpPr>
            <p:spPr bwMode="auto">
              <a:xfrm>
                <a:off x="3945" y="71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1" name="Rectangle 181"/>
              <p:cNvSpPr>
                <a:spLocks noChangeArrowheads="1"/>
              </p:cNvSpPr>
              <p:nvPr/>
            </p:nvSpPr>
            <p:spPr bwMode="auto">
              <a:xfrm>
                <a:off x="3945" y="71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2" name="Rectangle 182"/>
              <p:cNvSpPr>
                <a:spLocks noChangeArrowheads="1"/>
              </p:cNvSpPr>
              <p:nvPr/>
            </p:nvSpPr>
            <p:spPr bwMode="auto">
              <a:xfrm>
                <a:off x="3945" y="713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3" name="Rectangle 183"/>
              <p:cNvSpPr>
                <a:spLocks noChangeArrowheads="1"/>
              </p:cNvSpPr>
              <p:nvPr/>
            </p:nvSpPr>
            <p:spPr bwMode="auto">
              <a:xfrm>
                <a:off x="3945" y="71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4" name="Rectangle 184"/>
              <p:cNvSpPr>
                <a:spLocks noChangeArrowheads="1"/>
              </p:cNvSpPr>
              <p:nvPr/>
            </p:nvSpPr>
            <p:spPr bwMode="auto">
              <a:xfrm>
                <a:off x="3945" y="716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5" name="Rectangle 185"/>
              <p:cNvSpPr>
                <a:spLocks noChangeArrowheads="1"/>
              </p:cNvSpPr>
              <p:nvPr/>
            </p:nvSpPr>
            <p:spPr bwMode="auto">
              <a:xfrm>
                <a:off x="3945" y="71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6" name="Rectangle 186"/>
              <p:cNvSpPr>
                <a:spLocks noChangeArrowheads="1"/>
              </p:cNvSpPr>
              <p:nvPr/>
            </p:nvSpPr>
            <p:spPr bwMode="auto">
              <a:xfrm>
                <a:off x="3945" y="71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7" name="Rectangle 187"/>
              <p:cNvSpPr>
                <a:spLocks noChangeArrowheads="1"/>
              </p:cNvSpPr>
              <p:nvPr/>
            </p:nvSpPr>
            <p:spPr bwMode="auto">
              <a:xfrm>
                <a:off x="3945" y="72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8" name="Rectangle 188"/>
              <p:cNvSpPr>
                <a:spLocks noChangeArrowheads="1"/>
              </p:cNvSpPr>
              <p:nvPr/>
            </p:nvSpPr>
            <p:spPr bwMode="auto">
              <a:xfrm>
                <a:off x="3945" y="72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79" name="Rectangle 189"/>
              <p:cNvSpPr>
                <a:spLocks noChangeArrowheads="1"/>
              </p:cNvSpPr>
              <p:nvPr/>
            </p:nvSpPr>
            <p:spPr bwMode="auto">
              <a:xfrm>
                <a:off x="3945" y="72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0" name="Rectangle 190"/>
              <p:cNvSpPr>
                <a:spLocks noChangeArrowheads="1"/>
              </p:cNvSpPr>
              <p:nvPr/>
            </p:nvSpPr>
            <p:spPr bwMode="auto">
              <a:xfrm>
                <a:off x="3945" y="72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1" name="Rectangle 191"/>
              <p:cNvSpPr>
                <a:spLocks noChangeArrowheads="1"/>
              </p:cNvSpPr>
              <p:nvPr/>
            </p:nvSpPr>
            <p:spPr bwMode="auto">
              <a:xfrm>
                <a:off x="3945" y="72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2" name="Rectangle 192"/>
              <p:cNvSpPr>
                <a:spLocks noChangeArrowheads="1"/>
              </p:cNvSpPr>
              <p:nvPr/>
            </p:nvSpPr>
            <p:spPr bwMode="auto">
              <a:xfrm>
                <a:off x="3945" y="72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3" name="Rectangle 193"/>
              <p:cNvSpPr>
                <a:spLocks noChangeArrowheads="1"/>
              </p:cNvSpPr>
              <p:nvPr/>
            </p:nvSpPr>
            <p:spPr bwMode="auto">
              <a:xfrm>
                <a:off x="3945" y="72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4" name="Rectangle 194"/>
              <p:cNvSpPr>
                <a:spLocks noChangeArrowheads="1"/>
              </p:cNvSpPr>
              <p:nvPr/>
            </p:nvSpPr>
            <p:spPr bwMode="auto">
              <a:xfrm>
                <a:off x="3945" y="72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5" name="Rectangle 195"/>
              <p:cNvSpPr>
                <a:spLocks noChangeArrowheads="1"/>
              </p:cNvSpPr>
              <p:nvPr/>
            </p:nvSpPr>
            <p:spPr bwMode="auto">
              <a:xfrm>
                <a:off x="3945" y="72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6" name="Rectangle 196"/>
              <p:cNvSpPr>
                <a:spLocks noChangeArrowheads="1"/>
              </p:cNvSpPr>
              <p:nvPr/>
            </p:nvSpPr>
            <p:spPr bwMode="auto">
              <a:xfrm>
                <a:off x="3945" y="72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7" name="Rectangle 197"/>
              <p:cNvSpPr>
                <a:spLocks noChangeArrowheads="1"/>
              </p:cNvSpPr>
              <p:nvPr/>
            </p:nvSpPr>
            <p:spPr bwMode="auto">
              <a:xfrm>
                <a:off x="3945" y="730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8" name="Rectangle 198"/>
              <p:cNvSpPr>
                <a:spLocks noChangeArrowheads="1"/>
              </p:cNvSpPr>
              <p:nvPr/>
            </p:nvSpPr>
            <p:spPr bwMode="auto">
              <a:xfrm>
                <a:off x="3945" y="73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89" name="Rectangle 199"/>
              <p:cNvSpPr>
                <a:spLocks noChangeArrowheads="1"/>
              </p:cNvSpPr>
              <p:nvPr/>
            </p:nvSpPr>
            <p:spPr bwMode="auto">
              <a:xfrm>
                <a:off x="3945" y="73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0" name="Rectangle 200"/>
              <p:cNvSpPr>
                <a:spLocks noChangeArrowheads="1"/>
              </p:cNvSpPr>
              <p:nvPr/>
            </p:nvSpPr>
            <p:spPr bwMode="auto">
              <a:xfrm>
                <a:off x="3945" y="73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1" name="Rectangle 201"/>
              <p:cNvSpPr>
                <a:spLocks noChangeArrowheads="1"/>
              </p:cNvSpPr>
              <p:nvPr/>
            </p:nvSpPr>
            <p:spPr bwMode="auto">
              <a:xfrm>
                <a:off x="3945" y="73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2" name="Rectangle 202"/>
              <p:cNvSpPr>
                <a:spLocks noChangeArrowheads="1"/>
              </p:cNvSpPr>
              <p:nvPr/>
            </p:nvSpPr>
            <p:spPr bwMode="auto">
              <a:xfrm>
                <a:off x="3945" y="73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3" name="Rectangle 203"/>
              <p:cNvSpPr>
                <a:spLocks noChangeArrowheads="1"/>
              </p:cNvSpPr>
              <p:nvPr/>
            </p:nvSpPr>
            <p:spPr bwMode="auto">
              <a:xfrm>
                <a:off x="3945" y="737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4" name="Rectangle 204"/>
              <p:cNvSpPr>
                <a:spLocks noChangeArrowheads="1"/>
              </p:cNvSpPr>
              <p:nvPr/>
            </p:nvSpPr>
            <p:spPr bwMode="auto">
              <a:xfrm>
                <a:off x="3945" y="739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5" name="Rectangle 205"/>
              <p:cNvSpPr>
                <a:spLocks noChangeArrowheads="1"/>
              </p:cNvSpPr>
              <p:nvPr/>
            </p:nvSpPr>
            <p:spPr bwMode="auto">
              <a:xfrm>
                <a:off x="3945" y="74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6" name="Rectangle 206"/>
              <p:cNvSpPr>
                <a:spLocks noChangeArrowheads="1"/>
              </p:cNvSpPr>
              <p:nvPr/>
            </p:nvSpPr>
            <p:spPr bwMode="auto">
              <a:xfrm>
                <a:off x="3945" y="742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7" name="Rectangle 207"/>
              <p:cNvSpPr>
                <a:spLocks noChangeArrowheads="1"/>
              </p:cNvSpPr>
              <p:nvPr/>
            </p:nvSpPr>
            <p:spPr bwMode="auto">
              <a:xfrm>
                <a:off x="3945" y="743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8" name="Rectangle 208"/>
              <p:cNvSpPr>
                <a:spLocks noChangeArrowheads="1"/>
              </p:cNvSpPr>
              <p:nvPr/>
            </p:nvSpPr>
            <p:spPr bwMode="auto">
              <a:xfrm>
                <a:off x="3945" y="74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99" name="Rectangle 209"/>
              <p:cNvSpPr>
                <a:spLocks noChangeArrowheads="1"/>
              </p:cNvSpPr>
              <p:nvPr/>
            </p:nvSpPr>
            <p:spPr bwMode="auto">
              <a:xfrm>
                <a:off x="3945" y="745"/>
                <a:ext cx="16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0" name="Rectangle 210"/>
              <p:cNvSpPr>
                <a:spLocks noChangeArrowheads="1"/>
              </p:cNvSpPr>
              <p:nvPr/>
            </p:nvSpPr>
            <p:spPr bwMode="auto">
              <a:xfrm>
                <a:off x="3945" y="74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1" name="Rectangle 211"/>
              <p:cNvSpPr>
                <a:spLocks noChangeArrowheads="1"/>
              </p:cNvSpPr>
              <p:nvPr/>
            </p:nvSpPr>
            <p:spPr bwMode="auto">
              <a:xfrm>
                <a:off x="3945" y="748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2" name="Rectangle 212"/>
              <p:cNvSpPr>
                <a:spLocks noChangeArrowheads="1"/>
              </p:cNvSpPr>
              <p:nvPr/>
            </p:nvSpPr>
            <p:spPr bwMode="auto">
              <a:xfrm>
                <a:off x="3945" y="749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3" name="Rectangle 213"/>
              <p:cNvSpPr>
                <a:spLocks noChangeArrowheads="1"/>
              </p:cNvSpPr>
              <p:nvPr/>
            </p:nvSpPr>
            <p:spPr bwMode="auto">
              <a:xfrm>
                <a:off x="3945" y="750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4" name="Rectangle 214"/>
              <p:cNvSpPr>
                <a:spLocks noChangeArrowheads="1"/>
              </p:cNvSpPr>
              <p:nvPr/>
            </p:nvSpPr>
            <p:spPr bwMode="auto">
              <a:xfrm>
                <a:off x="3945" y="751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5" name="Rectangle 215"/>
              <p:cNvSpPr>
                <a:spLocks noChangeArrowheads="1"/>
              </p:cNvSpPr>
              <p:nvPr/>
            </p:nvSpPr>
            <p:spPr bwMode="auto">
              <a:xfrm>
                <a:off x="3945" y="754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6" name="Rectangle 216"/>
              <p:cNvSpPr>
                <a:spLocks noChangeArrowheads="1"/>
              </p:cNvSpPr>
              <p:nvPr/>
            </p:nvSpPr>
            <p:spPr bwMode="auto">
              <a:xfrm>
                <a:off x="3945" y="755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7" name="Rectangle 217"/>
              <p:cNvSpPr>
                <a:spLocks noChangeArrowheads="1"/>
              </p:cNvSpPr>
              <p:nvPr/>
            </p:nvSpPr>
            <p:spPr bwMode="auto">
              <a:xfrm>
                <a:off x="3945" y="756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8" name="Rectangle 218"/>
              <p:cNvSpPr>
                <a:spLocks noChangeArrowheads="1"/>
              </p:cNvSpPr>
              <p:nvPr/>
            </p:nvSpPr>
            <p:spPr bwMode="auto">
              <a:xfrm>
                <a:off x="3945" y="757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9" name="Rectangle 219"/>
              <p:cNvSpPr>
                <a:spLocks noChangeArrowheads="1"/>
              </p:cNvSpPr>
              <p:nvPr/>
            </p:nvSpPr>
            <p:spPr bwMode="auto">
              <a:xfrm>
                <a:off x="3945" y="758"/>
                <a:ext cx="16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0" name="Rectangle 220"/>
              <p:cNvSpPr>
                <a:spLocks noChangeArrowheads="1"/>
              </p:cNvSpPr>
              <p:nvPr/>
            </p:nvSpPr>
            <p:spPr bwMode="auto">
              <a:xfrm>
                <a:off x="3945" y="761"/>
                <a:ext cx="16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11" name="Rectangle 221"/>
              <p:cNvSpPr>
                <a:spLocks noChangeArrowheads="1"/>
              </p:cNvSpPr>
              <p:nvPr/>
            </p:nvSpPr>
            <p:spPr bwMode="auto">
              <a:xfrm>
                <a:off x="3945" y="762"/>
                <a:ext cx="1695" cy="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6" name="Group 271"/>
            <p:cNvGrpSpPr>
              <a:grpSpLocks/>
            </p:cNvGrpSpPr>
            <p:nvPr/>
          </p:nvGrpSpPr>
          <p:grpSpPr bwMode="auto">
            <a:xfrm>
              <a:off x="1685" y="680"/>
              <a:ext cx="2594" cy="66"/>
              <a:chOff x="1685" y="680"/>
              <a:chExt cx="2594" cy="66"/>
            </a:xfrm>
            <a:grpFill/>
          </p:grpSpPr>
          <p:sp>
            <p:nvSpPr>
              <p:cNvPr id="408" name="Rectangle 223"/>
              <p:cNvSpPr>
                <a:spLocks noChangeArrowheads="1"/>
              </p:cNvSpPr>
              <p:nvPr/>
            </p:nvSpPr>
            <p:spPr bwMode="auto">
              <a:xfrm>
                <a:off x="1685" y="68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9" name="Rectangle 224"/>
              <p:cNvSpPr>
                <a:spLocks noChangeArrowheads="1"/>
              </p:cNvSpPr>
              <p:nvPr/>
            </p:nvSpPr>
            <p:spPr bwMode="auto">
              <a:xfrm>
                <a:off x="1685" y="681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0" name="Rectangle 225"/>
              <p:cNvSpPr>
                <a:spLocks noChangeArrowheads="1"/>
              </p:cNvSpPr>
              <p:nvPr/>
            </p:nvSpPr>
            <p:spPr bwMode="auto">
              <a:xfrm>
                <a:off x="1685" y="685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1" name="Rectangle 226"/>
              <p:cNvSpPr>
                <a:spLocks noChangeArrowheads="1"/>
              </p:cNvSpPr>
              <p:nvPr/>
            </p:nvSpPr>
            <p:spPr bwMode="auto">
              <a:xfrm>
                <a:off x="1685" y="68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2" name="Rectangle 227"/>
              <p:cNvSpPr>
                <a:spLocks noChangeArrowheads="1"/>
              </p:cNvSpPr>
              <p:nvPr/>
            </p:nvSpPr>
            <p:spPr bwMode="auto">
              <a:xfrm>
                <a:off x="1685" y="69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3" name="Rectangle 228"/>
              <p:cNvSpPr>
                <a:spLocks noChangeArrowheads="1"/>
              </p:cNvSpPr>
              <p:nvPr/>
            </p:nvSpPr>
            <p:spPr bwMode="auto">
              <a:xfrm>
                <a:off x="1685" y="69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4" name="Rectangle 229"/>
              <p:cNvSpPr>
                <a:spLocks noChangeArrowheads="1"/>
              </p:cNvSpPr>
              <p:nvPr/>
            </p:nvSpPr>
            <p:spPr bwMode="auto">
              <a:xfrm>
                <a:off x="1685" y="69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5" name="Rectangle 230"/>
              <p:cNvSpPr>
                <a:spLocks noChangeArrowheads="1"/>
              </p:cNvSpPr>
              <p:nvPr/>
            </p:nvSpPr>
            <p:spPr bwMode="auto">
              <a:xfrm>
                <a:off x="1685" y="69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6" name="Rectangle 231"/>
              <p:cNvSpPr>
                <a:spLocks noChangeArrowheads="1"/>
              </p:cNvSpPr>
              <p:nvPr/>
            </p:nvSpPr>
            <p:spPr bwMode="auto">
              <a:xfrm>
                <a:off x="1685" y="69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7" name="Rectangle 232"/>
              <p:cNvSpPr>
                <a:spLocks noChangeArrowheads="1"/>
              </p:cNvSpPr>
              <p:nvPr/>
            </p:nvSpPr>
            <p:spPr bwMode="auto">
              <a:xfrm>
                <a:off x="1685" y="69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8" name="Rectangle 233"/>
              <p:cNvSpPr>
                <a:spLocks noChangeArrowheads="1"/>
              </p:cNvSpPr>
              <p:nvPr/>
            </p:nvSpPr>
            <p:spPr bwMode="auto">
              <a:xfrm>
                <a:off x="1685" y="69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19" name="Rectangle 234"/>
              <p:cNvSpPr>
                <a:spLocks noChangeArrowheads="1"/>
              </p:cNvSpPr>
              <p:nvPr/>
            </p:nvSpPr>
            <p:spPr bwMode="auto">
              <a:xfrm>
                <a:off x="1685" y="70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0" name="Rectangle 235"/>
              <p:cNvSpPr>
                <a:spLocks noChangeArrowheads="1"/>
              </p:cNvSpPr>
              <p:nvPr/>
            </p:nvSpPr>
            <p:spPr bwMode="auto">
              <a:xfrm>
                <a:off x="1685" y="70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1" name="Rectangle 236"/>
              <p:cNvSpPr>
                <a:spLocks noChangeArrowheads="1"/>
              </p:cNvSpPr>
              <p:nvPr/>
            </p:nvSpPr>
            <p:spPr bwMode="auto">
              <a:xfrm>
                <a:off x="1685" y="70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2" name="Rectangle 237"/>
              <p:cNvSpPr>
                <a:spLocks noChangeArrowheads="1"/>
              </p:cNvSpPr>
              <p:nvPr/>
            </p:nvSpPr>
            <p:spPr bwMode="auto">
              <a:xfrm>
                <a:off x="1685" y="70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3" name="Rectangle 238"/>
              <p:cNvSpPr>
                <a:spLocks noChangeArrowheads="1"/>
              </p:cNvSpPr>
              <p:nvPr/>
            </p:nvSpPr>
            <p:spPr bwMode="auto">
              <a:xfrm>
                <a:off x="1685" y="70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4" name="Rectangle 239"/>
              <p:cNvSpPr>
                <a:spLocks noChangeArrowheads="1"/>
              </p:cNvSpPr>
              <p:nvPr/>
            </p:nvSpPr>
            <p:spPr bwMode="auto">
              <a:xfrm>
                <a:off x="1685" y="70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5" name="Rectangle 240"/>
              <p:cNvSpPr>
                <a:spLocks noChangeArrowheads="1"/>
              </p:cNvSpPr>
              <p:nvPr/>
            </p:nvSpPr>
            <p:spPr bwMode="auto">
              <a:xfrm>
                <a:off x="1685" y="70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6" name="Rectangle 241"/>
              <p:cNvSpPr>
                <a:spLocks noChangeArrowheads="1"/>
              </p:cNvSpPr>
              <p:nvPr/>
            </p:nvSpPr>
            <p:spPr bwMode="auto">
              <a:xfrm>
                <a:off x="1685" y="70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7" name="Rectangle 242"/>
              <p:cNvSpPr>
                <a:spLocks noChangeArrowheads="1"/>
              </p:cNvSpPr>
              <p:nvPr/>
            </p:nvSpPr>
            <p:spPr bwMode="auto">
              <a:xfrm>
                <a:off x="1685" y="70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8" name="Rectangle 243"/>
              <p:cNvSpPr>
                <a:spLocks noChangeArrowheads="1"/>
              </p:cNvSpPr>
              <p:nvPr/>
            </p:nvSpPr>
            <p:spPr bwMode="auto">
              <a:xfrm>
                <a:off x="1685" y="70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29" name="Rectangle 244"/>
              <p:cNvSpPr>
                <a:spLocks noChangeArrowheads="1"/>
              </p:cNvSpPr>
              <p:nvPr/>
            </p:nvSpPr>
            <p:spPr bwMode="auto">
              <a:xfrm>
                <a:off x="1685" y="71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0" name="Rectangle 245"/>
              <p:cNvSpPr>
                <a:spLocks noChangeArrowheads="1"/>
              </p:cNvSpPr>
              <p:nvPr/>
            </p:nvSpPr>
            <p:spPr bwMode="auto">
              <a:xfrm>
                <a:off x="1685" y="71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1" name="Rectangle 246"/>
              <p:cNvSpPr>
                <a:spLocks noChangeArrowheads="1"/>
              </p:cNvSpPr>
              <p:nvPr/>
            </p:nvSpPr>
            <p:spPr bwMode="auto">
              <a:xfrm>
                <a:off x="1685" y="71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2" name="Rectangle 247"/>
              <p:cNvSpPr>
                <a:spLocks noChangeArrowheads="1"/>
              </p:cNvSpPr>
              <p:nvPr/>
            </p:nvSpPr>
            <p:spPr bwMode="auto">
              <a:xfrm>
                <a:off x="1685" y="71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3" name="Rectangle 248"/>
              <p:cNvSpPr>
                <a:spLocks noChangeArrowheads="1"/>
              </p:cNvSpPr>
              <p:nvPr/>
            </p:nvSpPr>
            <p:spPr bwMode="auto">
              <a:xfrm>
                <a:off x="1685" y="71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4" name="Rectangle 249"/>
              <p:cNvSpPr>
                <a:spLocks noChangeArrowheads="1"/>
              </p:cNvSpPr>
              <p:nvPr/>
            </p:nvSpPr>
            <p:spPr bwMode="auto">
              <a:xfrm>
                <a:off x="1685" y="71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5" name="Rectangle 250"/>
              <p:cNvSpPr>
                <a:spLocks noChangeArrowheads="1"/>
              </p:cNvSpPr>
              <p:nvPr/>
            </p:nvSpPr>
            <p:spPr bwMode="auto">
              <a:xfrm>
                <a:off x="1685" y="71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6" name="Rectangle 251"/>
              <p:cNvSpPr>
                <a:spLocks noChangeArrowheads="1"/>
              </p:cNvSpPr>
              <p:nvPr/>
            </p:nvSpPr>
            <p:spPr bwMode="auto">
              <a:xfrm>
                <a:off x="1685" y="71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7" name="Rectangle 252"/>
              <p:cNvSpPr>
                <a:spLocks noChangeArrowheads="1"/>
              </p:cNvSpPr>
              <p:nvPr/>
            </p:nvSpPr>
            <p:spPr bwMode="auto">
              <a:xfrm>
                <a:off x="1685" y="71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8" name="Rectangle 253"/>
              <p:cNvSpPr>
                <a:spLocks noChangeArrowheads="1"/>
              </p:cNvSpPr>
              <p:nvPr/>
            </p:nvSpPr>
            <p:spPr bwMode="auto">
              <a:xfrm>
                <a:off x="1685" y="72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39" name="Rectangle 254"/>
              <p:cNvSpPr>
                <a:spLocks noChangeArrowheads="1"/>
              </p:cNvSpPr>
              <p:nvPr/>
            </p:nvSpPr>
            <p:spPr bwMode="auto">
              <a:xfrm>
                <a:off x="1685" y="721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0" name="Rectangle 255"/>
              <p:cNvSpPr>
                <a:spLocks noChangeArrowheads="1"/>
              </p:cNvSpPr>
              <p:nvPr/>
            </p:nvSpPr>
            <p:spPr bwMode="auto">
              <a:xfrm>
                <a:off x="1685" y="722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1" name="Rectangle 256"/>
              <p:cNvSpPr>
                <a:spLocks noChangeArrowheads="1"/>
              </p:cNvSpPr>
              <p:nvPr/>
            </p:nvSpPr>
            <p:spPr bwMode="auto">
              <a:xfrm>
                <a:off x="1685" y="723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2" name="Rectangle 257"/>
              <p:cNvSpPr>
                <a:spLocks noChangeArrowheads="1"/>
              </p:cNvSpPr>
              <p:nvPr/>
            </p:nvSpPr>
            <p:spPr bwMode="auto">
              <a:xfrm>
                <a:off x="1685" y="724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3" name="Rectangle 258"/>
              <p:cNvSpPr>
                <a:spLocks noChangeArrowheads="1"/>
              </p:cNvSpPr>
              <p:nvPr/>
            </p:nvSpPr>
            <p:spPr bwMode="auto">
              <a:xfrm>
                <a:off x="1685" y="725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4" name="Rectangle 259"/>
              <p:cNvSpPr>
                <a:spLocks noChangeArrowheads="1"/>
              </p:cNvSpPr>
              <p:nvPr/>
            </p:nvSpPr>
            <p:spPr bwMode="auto">
              <a:xfrm>
                <a:off x="1685" y="726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5" name="Rectangle 260"/>
              <p:cNvSpPr>
                <a:spLocks noChangeArrowheads="1"/>
              </p:cNvSpPr>
              <p:nvPr/>
            </p:nvSpPr>
            <p:spPr bwMode="auto">
              <a:xfrm>
                <a:off x="1685" y="72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6" name="Rectangle 261"/>
              <p:cNvSpPr>
                <a:spLocks noChangeArrowheads="1"/>
              </p:cNvSpPr>
              <p:nvPr/>
            </p:nvSpPr>
            <p:spPr bwMode="auto">
              <a:xfrm>
                <a:off x="1685" y="72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7" name="Rectangle 262"/>
              <p:cNvSpPr>
                <a:spLocks noChangeArrowheads="1"/>
              </p:cNvSpPr>
              <p:nvPr/>
            </p:nvSpPr>
            <p:spPr bwMode="auto">
              <a:xfrm>
                <a:off x="1685" y="729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8" name="Rectangle 263"/>
              <p:cNvSpPr>
                <a:spLocks noChangeArrowheads="1"/>
              </p:cNvSpPr>
              <p:nvPr/>
            </p:nvSpPr>
            <p:spPr bwMode="auto">
              <a:xfrm>
                <a:off x="1685" y="730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49" name="Rectangle 264"/>
              <p:cNvSpPr>
                <a:spLocks noChangeArrowheads="1"/>
              </p:cNvSpPr>
              <p:nvPr/>
            </p:nvSpPr>
            <p:spPr bwMode="auto">
              <a:xfrm>
                <a:off x="1685" y="731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0" name="Rectangle 265"/>
              <p:cNvSpPr>
                <a:spLocks noChangeArrowheads="1"/>
              </p:cNvSpPr>
              <p:nvPr/>
            </p:nvSpPr>
            <p:spPr bwMode="auto">
              <a:xfrm>
                <a:off x="1685" y="733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1" name="Rectangle 266"/>
              <p:cNvSpPr>
                <a:spLocks noChangeArrowheads="1"/>
              </p:cNvSpPr>
              <p:nvPr/>
            </p:nvSpPr>
            <p:spPr bwMode="auto">
              <a:xfrm>
                <a:off x="1685" y="735"/>
                <a:ext cx="2594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2" name="Rectangle 267"/>
              <p:cNvSpPr>
                <a:spLocks noChangeArrowheads="1"/>
              </p:cNvSpPr>
              <p:nvPr/>
            </p:nvSpPr>
            <p:spPr bwMode="auto">
              <a:xfrm>
                <a:off x="1685" y="737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3" name="Rectangle 268"/>
              <p:cNvSpPr>
                <a:spLocks noChangeArrowheads="1"/>
              </p:cNvSpPr>
              <p:nvPr/>
            </p:nvSpPr>
            <p:spPr bwMode="auto">
              <a:xfrm>
                <a:off x="1685" y="738"/>
                <a:ext cx="2594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4" name="Rectangle 269"/>
              <p:cNvSpPr>
                <a:spLocks noChangeArrowheads="1"/>
              </p:cNvSpPr>
              <p:nvPr/>
            </p:nvSpPr>
            <p:spPr bwMode="auto">
              <a:xfrm>
                <a:off x="1685" y="739"/>
                <a:ext cx="2594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55" name="Rectangle 270"/>
              <p:cNvSpPr>
                <a:spLocks noChangeArrowheads="1"/>
              </p:cNvSpPr>
              <p:nvPr/>
            </p:nvSpPr>
            <p:spPr bwMode="auto">
              <a:xfrm>
                <a:off x="1685" y="743"/>
                <a:ext cx="2594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7" name="Group 327"/>
            <p:cNvGrpSpPr>
              <a:grpSpLocks/>
            </p:cNvGrpSpPr>
            <p:nvPr/>
          </p:nvGrpSpPr>
          <p:grpSpPr bwMode="auto">
            <a:xfrm>
              <a:off x="-344" y="674"/>
              <a:ext cx="2339" cy="108"/>
              <a:chOff x="-344" y="674"/>
              <a:chExt cx="2339" cy="108"/>
            </a:xfrm>
            <a:grpFill/>
          </p:grpSpPr>
          <p:sp>
            <p:nvSpPr>
              <p:cNvPr id="353" name="Rectangle 272"/>
              <p:cNvSpPr>
                <a:spLocks noChangeArrowheads="1"/>
              </p:cNvSpPr>
              <p:nvPr/>
            </p:nvSpPr>
            <p:spPr bwMode="auto">
              <a:xfrm>
                <a:off x="0" y="674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4" name="Rectangle 273"/>
              <p:cNvSpPr>
                <a:spLocks noChangeArrowheads="1"/>
              </p:cNvSpPr>
              <p:nvPr/>
            </p:nvSpPr>
            <p:spPr bwMode="auto">
              <a:xfrm>
                <a:off x="0" y="67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5" name="Rectangle 274"/>
              <p:cNvSpPr>
                <a:spLocks noChangeArrowheads="1"/>
              </p:cNvSpPr>
              <p:nvPr/>
            </p:nvSpPr>
            <p:spPr bwMode="auto">
              <a:xfrm>
                <a:off x="0" y="677"/>
                <a:ext cx="1995" cy="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6" name="Rectangle 275"/>
              <p:cNvSpPr>
                <a:spLocks noChangeArrowheads="1"/>
              </p:cNvSpPr>
              <p:nvPr/>
            </p:nvSpPr>
            <p:spPr bwMode="auto">
              <a:xfrm>
                <a:off x="0" y="68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7" name="Rectangle 276"/>
              <p:cNvSpPr>
                <a:spLocks noChangeArrowheads="1"/>
              </p:cNvSpPr>
              <p:nvPr/>
            </p:nvSpPr>
            <p:spPr bwMode="auto">
              <a:xfrm>
                <a:off x="0" y="68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8" name="Rectangle 277"/>
              <p:cNvSpPr>
                <a:spLocks noChangeArrowheads="1"/>
              </p:cNvSpPr>
              <p:nvPr/>
            </p:nvSpPr>
            <p:spPr bwMode="auto">
              <a:xfrm>
                <a:off x="0" y="68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59" name="Rectangle 278"/>
              <p:cNvSpPr>
                <a:spLocks noChangeArrowheads="1"/>
              </p:cNvSpPr>
              <p:nvPr/>
            </p:nvSpPr>
            <p:spPr bwMode="auto">
              <a:xfrm>
                <a:off x="0" y="68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0" name="Rectangle 279"/>
              <p:cNvSpPr>
                <a:spLocks noChangeArrowheads="1"/>
              </p:cNvSpPr>
              <p:nvPr/>
            </p:nvSpPr>
            <p:spPr bwMode="auto">
              <a:xfrm>
                <a:off x="0" y="68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1" name="Rectangle 280"/>
              <p:cNvSpPr>
                <a:spLocks noChangeArrowheads="1"/>
              </p:cNvSpPr>
              <p:nvPr/>
            </p:nvSpPr>
            <p:spPr bwMode="auto">
              <a:xfrm>
                <a:off x="0" y="68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2" name="Rectangle 281"/>
              <p:cNvSpPr>
                <a:spLocks noChangeArrowheads="1"/>
              </p:cNvSpPr>
              <p:nvPr/>
            </p:nvSpPr>
            <p:spPr bwMode="auto">
              <a:xfrm>
                <a:off x="0" y="68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3" name="Rectangle 282"/>
              <p:cNvSpPr>
                <a:spLocks noChangeArrowheads="1"/>
              </p:cNvSpPr>
              <p:nvPr/>
            </p:nvSpPr>
            <p:spPr bwMode="auto">
              <a:xfrm>
                <a:off x="0" y="68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4" name="Rectangle 283"/>
              <p:cNvSpPr>
                <a:spLocks noChangeArrowheads="1"/>
              </p:cNvSpPr>
              <p:nvPr/>
            </p:nvSpPr>
            <p:spPr bwMode="auto">
              <a:xfrm flipV="1">
                <a:off x="-344" y="691"/>
                <a:ext cx="2339" cy="9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5" name="Rectangle 284"/>
              <p:cNvSpPr>
                <a:spLocks noChangeArrowheads="1"/>
              </p:cNvSpPr>
              <p:nvPr/>
            </p:nvSpPr>
            <p:spPr bwMode="auto">
              <a:xfrm>
                <a:off x="0" y="691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6" name="Rectangle 285"/>
              <p:cNvSpPr>
                <a:spLocks noChangeArrowheads="1"/>
              </p:cNvSpPr>
              <p:nvPr/>
            </p:nvSpPr>
            <p:spPr bwMode="auto">
              <a:xfrm>
                <a:off x="0" y="69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7" name="Rectangle 286"/>
              <p:cNvSpPr>
                <a:spLocks noChangeArrowheads="1"/>
              </p:cNvSpPr>
              <p:nvPr/>
            </p:nvSpPr>
            <p:spPr bwMode="auto">
              <a:xfrm>
                <a:off x="0" y="69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8" name="Rectangle 287"/>
              <p:cNvSpPr>
                <a:spLocks noChangeArrowheads="1"/>
              </p:cNvSpPr>
              <p:nvPr/>
            </p:nvSpPr>
            <p:spPr bwMode="auto">
              <a:xfrm>
                <a:off x="0" y="69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69" name="Rectangle 288"/>
              <p:cNvSpPr>
                <a:spLocks noChangeArrowheads="1"/>
              </p:cNvSpPr>
              <p:nvPr/>
            </p:nvSpPr>
            <p:spPr bwMode="auto">
              <a:xfrm>
                <a:off x="0" y="69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0" name="Rectangle 289"/>
              <p:cNvSpPr>
                <a:spLocks noChangeArrowheads="1"/>
              </p:cNvSpPr>
              <p:nvPr/>
            </p:nvSpPr>
            <p:spPr bwMode="auto">
              <a:xfrm>
                <a:off x="0" y="69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1" name="Rectangle 290"/>
              <p:cNvSpPr>
                <a:spLocks noChangeArrowheads="1"/>
              </p:cNvSpPr>
              <p:nvPr/>
            </p:nvSpPr>
            <p:spPr bwMode="auto">
              <a:xfrm>
                <a:off x="0" y="69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2" name="Rectangle 291"/>
              <p:cNvSpPr>
                <a:spLocks noChangeArrowheads="1"/>
              </p:cNvSpPr>
              <p:nvPr/>
            </p:nvSpPr>
            <p:spPr bwMode="auto">
              <a:xfrm>
                <a:off x="0" y="69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3" name="Rectangle 292"/>
              <p:cNvSpPr>
                <a:spLocks noChangeArrowheads="1"/>
              </p:cNvSpPr>
              <p:nvPr/>
            </p:nvSpPr>
            <p:spPr bwMode="auto">
              <a:xfrm>
                <a:off x="0" y="70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4" name="Rectangle 293"/>
              <p:cNvSpPr>
                <a:spLocks noChangeArrowheads="1"/>
              </p:cNvSpPr>
              <p:nvPr/>
            </p:nvSpPr>
            <p:spPr bwMode="auto">
              <a:xfrm>
                <a:off x="0" y="70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5" name="Rectangle 294"/>
              <p:cNvSpPr>
                <a:spLocks noChangeArrowheads="1"/>
              </p:cNvSpPr>
              <p:nvPr/>
            </p:nvSpPr>
            <p:spPr bwMode="auto">
              <a:xfrm>
                <a:off x="0" y="70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6" name="Rectangle 295"/>
              <p:cNvSpPr>
                <a:spLocks noChangeArrowheads="1"/>
              </p:cNvSpPr>
              <p:nvPr/>
            </p:nvSpPr>
            <p:spPr bwMode="auto">
              <a:xfrm>
                <a:off x="0" y="70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7" name="Rectangle 296"/>
              <p:cNvSpPr>
                <a:spLocks noChangeArrowheads="1"/>
              </p:cNvSpPr>
              <p:nvPr/>
            </p:nvSpPr>
            <p:spPr bwMode="auto">
              <a:xfrm>
                <a:off x="0" y="70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8" name="Rectangle 297"/>
              <p:cNvSpPr>
                <a:spLocks noChangeArrowheads="1"/>
              </p:cNvSpPr>
              <p:nvPr/>
            </p:nvSpPr>
            <p:spPr bwMode="auto">
              <a:xfrm>
                <a:off x="0" y="70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79" name="Rectangle 298"/>
              <p:cNvSpPr>
                <a:spLocks noChangeArrowheads="1"/>
              </p:cNvSpPr>
              <p:nvPr/>
            </p:nvSpPr>
            <p:spPr bwMode="auto">
              <a:xfrm>
                <a:off x="0" y="70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0" name="Rectangle 299"/>
              <p:cNvSpPr>
                <a:spLocks noChangeArrowheads="1"/>
              </p:cNvSpPr>
              <p:nvPr/>
            </p:nvSpPr>
            <p:spPr bwMode="auto">
              <a:xfrm>
                <a:off x="0" y="70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1" name="Rectangle 300"/>
              <p:cNvSpPr>
                <a:spLocks noChangeArrowheads="1"/>
              </p:cNvSpPr>
              <p:nvPr/>
            </p:nvSpPr>
            <p:spPr bwMode="auto">
              <a:xfrm>
                <a:off x="0" y="70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2" name="Rectangle 301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3" name="Rectangle 302"/>
              <p:cNvSpPr>
                <a:spLocks noChangeArrowheads="1"/>
              </p:cNvSpPr>
              <p:nvPr/>
            </p:nvSpPr>
            <p:spPr bwMode="auto">
              <a:xfrm>
                <a:off x="0" y="71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4" name="Rectangle 303"/>
              <p:cNvSpPr>
                <a:spLocks noChangeArrowheads="1"/>
              </p:cNvSpPr>
              <p:nvPr/>
            </p:nvSpPr>
            <p:spPr bwMode="auto">
              <a:xfrm>
                <a:off x="0" y="71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5" name="Rectangle 304"/>
              <p:cNvSpPr>
                <a:spLocks noChangeArrowheads="1"/>
              </p:cNvSpPr>
              <p:nvPr/>
            </p:nvSpPr>
            <p:spPr bwMode="auto">
              <a:xfrm>
                <a:off x="0" y="71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6" name="Rectangle 305"/>
              <p:cNvSpPr>
                <a:spLocks noChangeArrowheads="1"/>
              </p:cNvSpPr>
              <p:nvPr/>
            </p:nvSpPr>
            <p:spPr bwMode="auto">
              <a:xfrm>
                <a:off x="0" y="713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7" name="Rectangle 306"/>
              <p:cNvSpPr>
                <a:spLocks noChangeArrowheads="1"/>
              </p:cNvSpPr>
              <p:nvPr/>
            </p:nvSpPr>
            <p:spPr bwMode="auto">
              <a:xfrm>
                <a:off x="0" y="71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8" name="Rectangle 307"/>
              <p:cNvSpPr>
                <a:spLocks noChangeArrowheads="1"/>
              </p:cNvSpPr>
              <p:nvPr/>
            </p:nvSpPr>
            <p:spPr bwMode="auto">
              <a:xfrm>
                <a:off x="0" y="716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89" name="Rectangle 308"/>
              <p:cNvSpPr>
                <a:spLocks noChangeArrowheads="1"/>
              </p:cNvSpPr>
              <p:nvPr/>
            </p:nvSpPr>
            <p:spPr bwMode="auto">
              <a:xfrm>
                <a:off x="0" y="71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0" name="Rectangle 309"/>
              <p:cNvSpPr>
                <a:spLocks noChangeArrowheads="1"/>
              </p:cNvSpPr>
              <p:nvPr/>
            </p:nvSpPr>
            <p:spPr bwMode="auto">
              <a:xfrm>
                <a:off x="0" y="71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1" name="Rectangle 310"/>
              <p:cNvSpPr>
                <a:spLocks noChangeArrowheads="1"/>
              </p:cNvSpPr>
              <p:nvPr/>
            </p:nvSpPr>
            <p:spPr bwMode="auto">
              <a:xfrm>
                <a:off x="0" y="719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2" name="Rectangle 311"/>
              <p:cNvSpPr>
                <a:spLocks noChangeArrowheads="1"/>
              </p:cNvSpPr>
              <p:nvPr/>
            </p:nvSpPr>
            <p:spPr bwMode="auto">
              <a:xfrm>
                <a:off x="0" y="720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3" name="Rectangle 312"/>
              <p:cNvSpPr>
                <a:spLocks noChangeArrowheads="1"/>
              </p:cNvSpPr>
              <p:nvPr/>
            </p:nvSpPr>
            <p:spPr bwMode="auto">
              <a:xfrm>
                <a:off x="0" y="72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4" name="Rectangle 313"/>
              <p:cNvSpPr>
                <a:spLocks noChangeArrowheads="1"/>
              </p:cNvSpPr>
              <p:nvPr/>
            </p:nvSpPr>
            <p:spPr bwMode="auto">
              <a:xfrm>
                <a:off x="0" y="72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5" name="Rectangle 314"/>
              <p:cNvSpPr>
                <a:spLocks noChangeArrowheads="1"/>
              </p:cNvSpPr>
              <p:nvPr/>
            </p:nvSpPr>
            <p:spPr bwMode="auto">
              <a:xfrm>
                <a:off x="0" y="72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6" name="Rectangle 315"/>
              <p:cNvSpPr>
                <a:spLocks noChangeArrowheads="1"/>
              </p:cNvSpPr>
              <p:nvPr/>
            </p:nvSpPr>
            <p:spPr bwMode="auto">
              <a:xfrm>
                <a:off x="0" y="72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7" name="Rectangle 316"/>
              <p:cNvSpPr>
                <a:spLocks noChangeArrowheads="1"/>
              </p:cNvSpPr>
              <p:nvPr/>
            </p:nvSpPr>
            <p:spPr bwMode="auto">
              <a:xfrm>
                <a:off x="0" y="725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8" name="Rectangle 317"/>
              <p:cNvSpPr>
                <a:spLocks noChangeArrowheads="1"/>
              </p:cNvSpPr>
              <p:nvPr/>
            </p:nvSpPr>
            <p:spPr bwMode="auto">
              <a:xfrm>
                <a:off x="0" y="726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399" name="Rectangle 318"/>
              <p:cNvSpPr>
                <a:spLocks noChangeArrowheads="1"/>
              </p:cNvSpPr>
              <p:nvPr/>
            </p:nvSpPr>
            <p:spPr bwMode="auto">
              <a:xfrm>
                <a:off x="0" y="728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0" name="Rectangle 319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1" name="Rectangle 320"/>
              <p:cNvSpPr>
                <a:spLocks noChangeArrowheads="1"/>
              </p:cNvSpPr>
              <p:nvPr/>
            </p:nvSpPr>
            <p:spPr bwMode="auto">
              <a:xfrm>
                <a:off x="0" y="731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2" name="Rectangle 321"/>
              <p:cNvSpPr>
                <a:spLocks noChangeArrowheads="1"/>
              </p:cNvSpPr>
              <p:nvPr/>
            </p:nvSpPr>
            <p:spPr bwMode="auto">
              <a:xfrm>
                <a:off x="0" y="732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3" name="Rectangle 322"/>
              <p:cNvSpPr>
                <a:spLocks noChangeArrowheads="1"/>
              </p:cNvSpPr>
              <p:nvPr/>
            </p:nvSpPr>
            <p:spPr bwMode="auto">
              <a:xfrm>
                <a:off x="0" y="733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4" name="Rectangle 323"/>
              <p:cNvSpPr>
                <a:spLocks noChangeArrowheads="1"/>
              </p:cNvSpPr>
              <p:nvPr/>
            </p:nvSpPr>
            <p:spPr bwMode="auto">
              <a:xfrm>
                <a:off x="0" y="734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5" name="Rectangle 324"/>
              <p:cNvSpPr>
                <a:spLocks noChangeArrowheads="1"/>
              </p:cNvSpPr>
              <p:nvPr/>
            </p:nvSpPr>
            <p:spPr bwMode="auto">
              <a:xfrm>
                <a:off x="0" y="735"/>
                <a:ext cx="1995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6" name="Rectangle 325"/>
              <p:cNvSpPr>
                <a:spLocks noChangeArrowheads="1"/>
              </p:cNvSpPr>
              <p:nvPr/>
            </p:nvSpPr>
            <p:spPr bwMode="auto">
              <a:xfrm>
                <a:off x="0" y="737"/>
                <a:ext cx="1995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407" name="Rectangle 326"/>
              <p:cNvSpPr>
                <a:spLocks noChangeArrowheads="1"/>
              </p:cNvSpPr>
              <p:nvPr/>
            </p:nvSpPr>
            <p:spPr bwMode="auto">
              <a:xfrm>
                <a:off x="0" y="738"/>
                <a:ext cx="1995" cy="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pitchFamily="34" charset="0"/>
                  <a:cs typeface="+mn-cs"/>
                </a:endParaRPr>
              </a:p>
            </p:txBody>
          </p:sp>
        </p:grpSp>
      </p:grpSp>
      <p:sp>
        <p:nvSpPr>
          <p:cNvPr id="672" name="Rectangle 2"/>
          <p:cNvSpPr>
            <a:spLocks noChangeArrowheads="1"/>
          </p:cNvSpPr>
          <p:nvPr/>
        </p:nvSpPr>
        <p:spPr bwMode="auto">
          <a:xfrm rot="10800000">
            <a:off x="323528" y="692696"/>
            <a:ext cx="214313" cy="214313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3" name="Rectangle 2"/>
          <p:cNvSpPr>
            <a:spLocks noChangeArrowheads="1"/>
          </p:cNvSpPr>
          <p:nvPr/>
        </p:nvSpPr>
        <p:spPr bwMode="auto">
          <a:xfrm rot="10800000">
            <a:off x="251520" y="836712"/>
            <a:ext cx="147637" cy="14287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5" name="Rectangle 2"/>
          <p:cNvSpPr>
            <a:spLocks noChangeArrowheads="1"/>
          </p:cNvSpPr>
          <p:nvPr/>
        </p:nvSpPr>
        <p:spPr bwMode="auto">
          <a:xfrm rot="10800000">
            <a:off x="8429625" y="6643688"/>
            <a:ext cx="219075" cy="214312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76" name="Rectangle 2"/>
          <p:cNvSpPr>
            <a:spLocks noChangeArrowheads="1"/>
          </p:cNvSpPr>
          <p:nvPr/>
        </p:nvSpPr>
        <p:spPr bwMode="auto">
          <a:xfrm rot="10800000">
            <a:off x="8358188" y="6572250"/>
            <a:ext cx="147637" cy="14287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8459788" y="476250"/>
            <a:ext cx="288925" cy="288925"/>
          </a:xfrm>
          <a:prstGeom prst="rect">
            <a:avLst/>
          </a:prstGeom>
          <a:gradFill rotWithShape="1">
            <a:gsLst>
              <a:gs pos="0">
                <a:srgbClr val="888CEF">
                  <a:alpha val="61000"/>
                </a:srgbClr>
              </a:gs>
              <a:gs pos="100000">
                <a:srgbClr val="CFDDE9"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C7400"/>
          </a:solidFill>
          <a:effectLst>
            <a:outerShdw blurRad="38100" dist="38100" dir="2700000" algn="tl">
              <a:srgbClr val="C0C0C0"/>
            </a:outerShdw>
          </a:effectLst>
          <a:latin typeface="AvantGar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C7400"/>
          </a:solidFill>
          <a:effectLst>
            <a:outerShdw blurRad="38100" dist="38100" dir="2700000" algn="tl">
              <a:srgbClr val="C0C0C0"/>
            </a:outerShdw>
          </a:effectLst>
          <a:latin typeface="AvantGar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C7400"/>
          </a:solidFill>
          <a:effectLst>
            <a:outerShdw blurRad="38100" dist="38100" dir="2700000" algn="tl">
              <a:srgbClr val="C0C0C0"/>
            </a:outerShdw>
          </a:effectLst>
          <a:latin typeface="AvantGar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C7400"/>
          </a:solidFill>
          <a:effectLst>
            <a:outerShdw blurRad="38100" dist="38100" dir="2700000" algn="tl">
              <a:srgbClr val="C0C0C0"/>
            </a:outerShdw>
          </a:effectLst>
          <a:latin typeface="AvantGar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3D78AD"/>
          </a:solidFill>
          <a:effectLst>
            <a:outerShdw blurRad="38100" dist="38100" dir="2700000" algn="tl">
              <a:srgbClr val="C0C0C0"/>
            </a:outerShdw>
          </a:effectLst>
          <a:latin typeface="AvantGar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3D78AD"/>
          </a:solidFill>
          <a:effectLst>
            <a:outerShdw blurRad="38100" dist="38100" dir="2700000" algn="tl">
              <a:srgbClr val="C0C0C0"/>
            </a:outerShdw>
          </a:effectLst>
          <a:latin typeface="AvantGar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3D78AD"/>
          </a:solidFill>
          <a:effectLst>
            <a:outerShdw blurRad="38100" dist="38100" dir="2700000" algn="tl">
              <a:srgbClr val="C0C0C0"/>
            </a:outerShdw>
          </a:effectLst>
          <a:latin typeface="AvantGar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3D78AD"/>
          </a:solidFill>
          <a:effectLst>
            <a:outerShdw blurRad="38100" dist="38100" dir="2700000" algn="tl">
              <a:srgbClr val="C0C0C0"/>
            </a:outerShdw>
          </a:effectLst>
          <a:latin typeface="AvantGard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hyperlink" Target="http://web2.infn.it/gap" TargetMode="Externa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vidia.com/object/gpu-applications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image" Target="../media/image1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2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460" y="2348880"/>
            <a:ext cx="8968036" cy="14700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GPU for trigger applications in HEP</a:t>
            </a:r>
            <a:r>
              <a:rPr lang="it-IT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it-IT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4653136"/>
            <a:ext cx="6400800" cy="785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Gianluca Lamanna (INFN)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On </a:t>
            </a:r>
            <a:r>
              <a:rPr lang="it-IT" sz="2400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behalf</a:t>
            </a:r>
            <a:r>
              <a:rPr lang="it-IT" sz="24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of GAP </a:t>
            </a:r>
            <a:r>
              <a:rPr lang="it-IT" sz="2400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collaboration</a:t>
            </a:r>
            <a:endParaRPr lang="it-IT" sz="2400" b="1" i="1" dirty="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Text Box 15"/>
          <p:cNvSpPr txBox="1">
            <a:spLocks noChangeArrowheads="1"/>
          </p:cNvSpPr>
          <p:nvPr/>
        </p:nvSpPr>
        <p:spPr bwMode="auto">
          <a:xfrm>
            <a:off x="2123728" y="4005064"/>
            <a:ext cx="4968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i="1" dirty="0" smtClean="0">
                <a:solidFill>
                  <a:schemeClr val="accent2"/>
                </a:solidFill>
                <a:latin typeface="Times New Roman" pitchFamily="18" charset="0"/>
              </a:rPr>
              <a:t>Pisa, 28.1.2014</a:t>
            </a:r>
            <a:endParaRPr lang="it-IT" sz="2400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7" name="Picture 2" descr="C:\Users\Gianluca\Documents\firb2012\gruppo1\gap-rt-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36880"/>
            <a:ext cx="2248407" cy="10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logo-infn-nuov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466729"/>
            <a:ext cx="1190600" cy="11675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653137"/>
            <a:ext cx="1728192" cy="7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GK104 - </a:t>
            </a:r>
            <a:r>
              <a:rPr lang="en-US" dirty="0" err="1" smtClean="0"/>
              <a:t>Kepler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  <p:pic>
        <p:nvPicPr>
          <p:cNvPr id="26630" name="Picture 6" descr="http://regmedia.co.uk/2012/03/22/nvidia_kepler_die_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31" y="980727"/>
            <a:ext cx="6343625" cy="58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pipeline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9572" y="4869160"/>
            <a:ext cx="8229600" cy="1069554"/>
          </a:xfrm>
        </p:spPr>
        <p:txBody>
          <a:bodyPr/>
          <a:lstStyle/>
          <a:p>
            <a:r>
              <a:rPr lang="en-US" sz="2800" dirty="0" smtClean="0"/>
              <a:t>The data and instruction handling in multicores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CPU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800" dirty="0" smtClean="0"/>
              <a:t> are totally different.</a:t>
            </a:r>
          </a:p>
          <a:p>
            <a:r>
              <a:rPr lang="en-US" sz="2800" dirty="0" smtClean="0"/>
              <a:t>Most of the resources in the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800" dirty="0" smtClean="0"/>
              <a:t> are in the 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ALUs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7805"/>
            <a:ext cx="3934820" cy="346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67" y="1303643"/>
            <a:ext cx="4418633" cy="324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20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performances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3" y="4869160"/>
            <a:ext cx="8229600" cy="128557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97632"/>
            <a:ext cx="81153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4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GAP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467544" y="836712"/>
            <a:ext cx="374441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60000"/>
            </a:pPr>
            <a:r>
              <a:rPr lang="it-IT" sz="24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</a:t>
            </a:r>
            <a:r>
              <a:rPr lang="it-IT" sz="2400" kern="0" dirty="0" smtClean="0"/>
              <a:t> (GPU Application Project) for </a:t>
            </a:r>
            <a:r>
              <a:rPr lang="it-IT" sz="2400" kern="0" dirty="0" err="1" smtClean="0"/>
              <a:t>Realtime</a:t>
            </a:r>
            <a:r>
              <a:rPr lang="it-IT" sz="2400" kern="0" dirty="0" smtClean="0"/>
              <a:t> in HEP and </a:t>
            </a:r>
            <a:r>
              <a:rPr lang="it-IT" sz="2400" kern="0" dirty="0" err="1" smtClean="0"/>
              <a:t>medical</a:t>
            </a:r>
            <a:r>
              <a:rPr lang="it-IT" sz="2400" kern="0" dirty="0" smtClean="0"/>
              <a:t> </a:t>
            </a:r>
            <a:r>
              <a:rPr lang="it-IT" sz="2400" kern="0" dirty="0" err="1" smtClean="0"/>
              <a:t>imaging</a:t>
            </a:r>
            <a:r>
              <a:rPr lang="it-IT" sz="2400" kern="0" dirty="0" smtClean="0"/>
              <a:t> </a:t>
            </a:r>
            <a:r>
              <a:rPr lang="it-IT" sz="2400" kern="0" dirty="0" err="1" smtClean="0"/>
              <a:t>is</a:t>
            </a:r>
            <a:r>
              <a:rPr lang="it-IT" sz="2400" kern="0" dirty="0" smtClean="0"/>
              <a:t> a </a:t>
            </a:r>
            <a:r>
              <a:rPr lang="it-IT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it-IT" sz="240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it-IT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kern="0" dirty="0" err="1" smtClean="0"/>
              <a:t>project</a:t>
            </a:r>
            <a:r>
              <a:rPr lang="it-IT" sz="2400" kern="0" dirty="0" smtClean="0"/>
              <a:t> </a:t>
            </a:r>
            <a:r>
              <a:rPr lang="it-IT" sz="2400" kern="0" dirty="0" err="1" smtClean="0"/>
              <a:t>funded</a:t>
            </a:r>
            <a:r>
              <a:rPr lang="it-IT" sz="2400" kern="0" dirty="0" smtClean="0"/>
              <a:t> by the </a:t>
            </a:r>
            <a:r>
              <a:rPr lang="it-IT" sz="2400" kern="0" dirty="0" err="1" smtClean="0"/>
              <a:t>Italian</a:t>
            </a:r>
            <a:r>
              <a:rPr lang="it-IT" sz="2400" kern="0" dirty="0" smtClean="0"/>
              <a:t> </a:t>
            </a:r>
            <a:r>
              <a:rPr lang="it-IT" sz="2400" kern="0" dirty="0" err="1"/>
              <a:t>M</a:t>
            </a:r>
            <a:r>
              <a:rPr lang="it-IT" sz="2400" kern="0" dirty="0" err="1" smtClean="0"/>
              <a:t>inistry</a:t>
            </a:r>
            <a:r>
              <a:rPr lang="it-IT" sz="2400" kern="0" dirty="0" smtClean="0"/>
              <a:t> of </a:t>
            </a:r>
            <a:r>
              <a:rPr lang="it-IT" sz="2400" kern="0" dirty="0" err="1" smtClean="0"/>
              <a:t>research</a:t>
            </a:r>
            <a:r>
              <a:rPr lang="it-IT" sz="2400" kern="0" dirty="0" smtClean="0"/>
              <a:t> </a:t>
            </a:r>
            <a:r>
              <a:rPr lang="it-IT" sz="2400" kern="0" dirty="0" err="1" smtClean="0"/>
              <a:t>started</a:t>
            </a:r>
            <a:r>
              <a:rPr lang="it-IT" sz="2400" kern="0" dirty="0" smtClean="0"/>
              <a:t> in the </a:t>
            </a:r>
            <a:r>
              <a:rPr lang="it-IT" sz="2400" kern="0" dirty="0" err="1" smtClean="0"/>
              <a:t>beginning</a:t>
            </a:r>
            <a:r>
              <a:rPr lang="it-IT" sz="2400" kern="0" dirty="0" smtClean="0"/>
              <a:t> of </a:t>
            </a:r>
            <a:r>
              <a:rPr lang="it-IT" sz="2400" kern="0" dirty="0" smtClean="0"/>
              <a:t>April 2013.</a:t>
            </a:r>
            <a:endParaRPr lang="it-IT" sz="2400" kern="0" dirty="0" smtClean="0"/>
          </a:p>
          <a:p>
            <a:pPr>
              <a:buSzPct val="60000"/>
            </a:pPr>
            <a:r>
              <a:rPr lang="it-IT" sz="2400" kern="0" dirty="0" err="1" smtClean="0"/>
              <a:t>Several</a:t>
            </a:r>
            <a:r>
              <a:rPr lang="it-IT" sz="2400" kern="0" dirty="0" smtClean="0"/>
              <a:t> position </a:t>
            </a:r>
            <a:r>
              <a:rPr lang="it-IT" sz="2400" kern="0" dirty="0" err="1" smtClean="0"/>
              <a:t>will</a:t>
            </a:r>
            <a:r>
              <a:rPr lang="it-IT" sz="2400" kern="0" dirty="0" smtClean="0"/>
              <a:t> be </a:t>
            </a:r>
            <a:r>
              <a:rPr lang="it-IT" sz="2400" kern="0" dirty="0" err="1" smtClean="0"/>
              <a:t>opened</a:t>
            </a:r>
            <a:r>
              <a:rPr lang="it-IT" sz="2400" kern="0" dirty="0" smtClean="0"/>
              <a:t> to work on GAP. </a:t>
            </a:r>
            <a:r>
              <a:rPr lang="it-IT" sz="2400" kern="0" dirty="0" err="1" smtClean="0"/>
              <a:t>Contact</a:t>
            </a:r>
            <a:r>
              <a:rPr lang="it-IT" sz="2400" kern="0" dirty="0" smtClean="0"/>
              <a:t> </a:t>
            </a:r>
            <a:r>
              <a:rPr lang="it-IT" sz="2400" kern="0" dirty="0" err="1" smtClean="0"/>
              <a:t>us</a:t>
            </a:r>
            <a:r>
              <a:rPr lang="it-IT" sz="2400" kern="0" dirty="0" smtClean="0"/>
              <a:t> for </a:t>
            </a:r>
            <a:r>
              <a:rPr lang="it-IT" sz="2400" kern="0" dirty="0" err="1" smtClean="0"/>
              <a:t>further</a:t>
            </a:r>
            <a:r>
              <a:rPr lang="it-IT" sz="2400" kern="0" dirty="0" smtClean="0"/>
              <a:t> information (</a:t>
            </a:r>
            <a:r>
              <a:rPr lang="it-IT" sz="2400" kern="0" dirty="0" smtClean="0">
                <a:hlinkClick r:id="rId5"/>
              </a:rPr>
              <a:t>http://web2.infn.it/gap</a:t>
            </a:r>
            <a:r>
              <a:rPr lang="it-IT" sz="2400" kern="0" dirty="0" smtClean="0"/>
              <a:t> ... Under </a:t>
            </a:r>
            <a:r>
              <a:rPr lang="it-IT" sz="2400" kern="0" dirty="0" err="1" smtClean="0"/>
              <a:t>construction</a:t>
            </a:r>
            <a:r>
              <a:rPr lang="it-IT" sz="2400" kern="0" dirty="0" smtClean="0"/>
              <a:t>).</a:t>
            </a:r>
          </a:p>
        </p:txBody>
      </p:sp>
      <p:pic>
        <p:nvPicPr>
          <p:cNvPr id="8" name="Picture 2" descr="C:\Users\Gianluca\Documents\firb2012\gruppo1\gap-rt-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15428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4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 and real-time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772244" cy="49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23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489204" cy="647700"/>
          </a:xfrm>
        </p:spPr>
        <p:txBody>
          <a:bodyPr/>
          <a:lstStyle/>
          <a:p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problems</a:t>
            </a:r>
            <a:r>
              <a:rPr lang="it-IT" dirty="0" smtClean="0"/>
              <a:t> to use GPU </a:t>
            </a:r>
            <a:r>
              <a:rPr lang="it-IT" dirty="0" err="1" smtClean="0"/>
              <a:t>at</a:t>
            </a:r>
            <a:r>
              <a:rPr lang="it-IT" dirty="0" smtClean="0"/>
              <a:t> L0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 </a:t>
            </a:r>
            <a:r>
              <a:rPr lang="it-IT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</a:t>
            </a:r>
            <a:r>
              <a:rPr lang="it-IT" dirty="0" smtClean="0"/>
              <a:t>: </a:t>
            </a:r>
            <a:r>
              <a:rPr lang="it-IT" dirty="0" err="1" smtClean="0"/>
              <a:t>Is</a:t>
            </a:r>
            <a:r>
              <a:rPr lang="it-IT" dirty="0" smtClean="0"/>
              <a:t>  the 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it-IT" dirty="0" smtClean="0"/>
              <a:t> fast </a:t>
            </a:r>
            <a:r>
              <a:rPr lang="it-IT" dirty="0" err="1" smtClean="0"/>
              <a:t>enough</a:t>
            </a:r>
            <a:r>
              <a:rPr lang="it-IT" dirty="0" smtClean="0"/>
              <a:t> to take trigger </a:t>
            </a:r>
            <a:r>
              <a:rPr lang="it-IT" dirty="0" err="1" smtClean="0"/>
              <a:t>decision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</a:t>
            </a:r>
            <a:r>
              <a:rPr lang="it-IT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MHz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 rate?</a:t>
            </a:r>
          </a:p>
          <a:p>
            <a:endParaRPr lang="it-IT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Latency</a:t>
            </a:r>
            <a:r>
              <a:rPr lang="it-IT" dirty="0" smtClean="0"/>
              <a:t>: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it-IT" dirty="0" smtClean="0"/>
              <a:t> </a:t>
            </a:r>
            <a:r>
              <a:rPr lang="it-IT" dirty="0" err="1" smtClean="0"/>
              <a:t>latency</a:t>
            </a:r>
            <a:r>
              <a:rPr lang="it-IT" dirty="0" smtClean="0"/>
              <a:t> per </a:t>
            </a:r>
            <a:r>
              <a:rPr lang="it-IT" dirty="0" err="1" smtClean="0"/>
              <a:t>event</a:t>
            </a:r>
            <a:r>
              <a:rPr lang="it-IT" dirty="0" smtClean="0"/>
              <a:t> small </a:t>
            </a:r>
            <a:r>
              <a:rPr lang="it-IT" dirty="0" err="1" smtClean="0"/>
              <a:t>enough</a:t>
            </a:r>
            <a:r>
              <a:rPr lang="it-IT" dirty="0" smtClean="0"/>
              <a:t> to </a:t>
            </a:r>
            <a:r>
              <a:rPr lang="it-IT" dirty="0" err="1" smtClean="0"/>
              <a:t>cope</a:t>
            </a:r>
            <a:r>
              <a:rPr lang="it-IT" dirty="0" smtClean="0"/>
              <a:t> with the </a:t>
            </a:r>
            <a:r>
              <a:rPr lang="it-IT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tiny</a:t>
            </a:r>
            <a:r>
              <a:rPr lang="it-IT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latency</a:t>
            </a:r>
            <a:r>
              <a:rPr lang="it-IT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smtClean="0"/>
              <a:t>of a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r>
              <a:rPr lang="it-IT" dirty="0" smtClean="0"/>
              <a:t> trigger </a:t>
            </a:r>
            <a:r>
              <a:rPr lang="it-IT" dirty="0" err="1" smtClean="0"/>
              <a:t>system</a:t>
            </a:r>
            <a:r>
              <a:rPr lang="it-IT" dirty="0" smtClean="0"/>
              <a:t>?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latency</a:t>
            </a:r>
            <a:r>
              <a:rPr lang="it-IT" dirty="0" smtClean="0"/>
              <a:t> </a:t>
            </a:r>
            <a:r>
              <a:rPr lang="it-IT" dirty="0" err="1" smtClean="0"/>
              <a:t>stable</a:t>
            </a:r>
            <a:r>
              <a:rPr lang="it-IT" dirty="0" smtClean="0"/>
              <a:t> </a:t>
            </a:r>
            <a:r>
              <a:rPr lang="it-IT" dirty="0" err="1" smtClean="0"/>
              <a:t>enough</a:t>
            </a:r>
            <a:r>
              <a:rPr lang="it-IT" dirty="0" smtClean="0"/>
              <a:t> for </a:t>
            </a:r>
            <a:r>
              <a:rPr lang="it-IT" dirty="0" err="1" smtClean="0"/>
              <a:t>usage</a:t>
            </a:r>
            <a:r>
              <a:rPr lang="it-IT" dirty="0" smtClean="0"/>
              <a:t> in </a:t>
            </a:r>
            <a:r>
              <a:rPr lang="it-IT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synchronous</a:t>
            </a:r>
            <a:r>
              <a:rPr lang="it-IT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trigger </a:t>
            </a:r>
            <a:r>
              <a:rPr lang="it-IT" dirty="0" err="1" smtClean="0"/>
              <a:t>systems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47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GPU processing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716016" y="3628256"/>
            <a:ext cx="2952328" cy="72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96036" y="2161814"/>
            <a:ext cx="792088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726774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498617" y="2161814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829440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665644" y="4310955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7" idx="2"/>
          </p:cNvCxnSpPr>
          <p:nvPr/>
        </p:nvCxnSpPr>
        <p:spPr>
          <a:xfrm>
            <a:off x="5292080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6153476" y="3700264"/>
            <a:ext cx="0" cy="6042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917965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4" idx="3"/>
            <a:endCxn id="8" idx="1"/>
          </p:cNvCxnSpPr>
          <p:nvPr/>
        </p:nvCxnSpPr>
        <p:spPr>
          <a:xfrm>
            <a:off x="6477512" y="4603651"/>
            <a:ext cx="249262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8" idx="3"/>
            <a:endCxn id="15" idx="1"/>
          </p:cNvCxnSpPr>
          <p:nvPr/>
        </p:nvCxnSpPr>
        <p:spPr>
          <a:xfrm flipV="1">
            <a:off x="7374846" y="4598987"/>
            <a:ext cx="290798" cy="46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968044" y="227687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NIC</a:t>
            </a:r>
            <a:endParaRPr lang="it-IT" sz="20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543419" y="2321799"/>
            <a:ext cx="7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GPU</a:t>
            </a:r>
            <a:endParaRPr lang="it-IT" sz="20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829440" y="433305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chipset</a:t>
            </a:r>
            <a:endParaRPr lang="it-IT" sz="16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686838" y="4403596"/>
            <a:ext cx="77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CPU</a:t>
            </a:r>
            <a:endParaRPr lang="it-IT" sz="20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591819" y="4403596"/>
            <a:ext cx="79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RAM</a:t>
            </a:r>
            <a:endParaRPr lang="it-IT" sz="2000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7388335" y="3322044"/>
            <a:ext cx="13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PCI express</a:t>
            </a:r>
            <a:endParaRPr lang="it-IT" b="1" dirty="0"/>
          </a:p>
        </p:txBody>
      </p:sp>
      <p:sp>
        <p:nvSpPr>
          <p:cNvPr id="34" name="Rettangolo 33"/>
          <p:cNvSpPr/>
          <p:nvPr/>
        </p:nvSpPr>
        <p:spPr>
          <a:xfrm>
            <a:off x="6477512" y="1196752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6477512" y="1356737"/>
            <a:ext cx="89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VRAM</a:t>
            </a:r>
            <a:endParaRPr lang="it-IT" b="1" dirty="0"/>
          </a:p>
        </p:txBody>
      </p:sp>
      <p:cxnSp>
        <p:nvCxnSpPr>
          <p:cNvPr id="36" name="Connettore 2 35"/>
          <p:cNvCxnSpPr>
            <a:stCxn id="11" idx="0"/>
          </p:cNvCxnSpPr>
          <p:nvPr/>
        </p:nvCxnSpPr>
        <p:spPr>
          <a:xfrm flipV="1">
            <a:off x="6912260" y="1893459"/>
            <a:ext cx="13078" cy="26835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395536" y="162880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packet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with 1404 B (20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in NA62 RICH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T=0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Connettore 2 40"/>
          <p:cNvCxnSpPr/>
          <p:nvPr/>
        </p:nvCxnSpPr>
        <p:spPr>
          <a:xfrm flipV="1">
            <a:off x="1331640" y="5939147"/>
            <a:ext cx="6480720" cy="72008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1979712" y="5805264"/>
            <a:ext cx="0" cy="205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1763688" y="601115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0</a:t>
            </a:r>
            <a:endParaRPr lang="it-IT" sz="1400" b="1" dirty="0"/>
          </a:p>
        </p:txBody>
      </p:sp>
      <p:cxnSp>
        <p:nvCxnSpPr>
          <p:cNvPr id="47" name="Connettore 7 46"/>
          <p:cNvCxnSpPr/>
          <p:nvPr/>
        </p:nvCxnSpPr>
        <p:spPr>
          <a:xfrm>
            <a:off x="3923928" y="2276872"/>
            <a:ext cx="956109" cy="240124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7356533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us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28288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GPU processing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716016" y="3628256"/>
            <a:ext cx="2952328" cy="72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96036" y="2161814"/>
            <a:ext cx="792088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726774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498617" y="2161814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829440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665644" y="4310955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7" idx="2"/>
          </p:cNvCxnSpPr>
          <p:nvPr/>
        </p:nvCxnSpPr>
        <p:spPr>
          <a:xfrm>
            <a:off x="5292080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6153476" y="3700264"/>
            <a:ext cx="0" cy="6042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917965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4" idx="3"/>
            <a:endCxn id="8" idx="1"/>
          </p:cNvCxnSpPr>
          <p:nvPr/>
        </p:nvCxnSpPr>
        <p:spPr>
          <a:xfrm>
            <a:off x="6477512" y="4603651"/>
            <a:ext cx="249262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8" idx="3"/>
            <a:endCxn id="15" idx="1"/>
          </p:cNvCxnSpPr>
          <p:nvPr/>
        </p:nvCxnSpPr>
        <p:spPr>
          <a:xfrm flipV="1">
            <a:off x="7374846" y="4598987"/>
            <a:ext cx="290798" cy="46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968044" y="227687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NIC</a:t>
            </a:r>
            <a:endParaRPr lang="it-IT" sz="20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543419" y="2321799"/>
            <a:ext cx="7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GPU</a:t>
            </a:r>
            <a:endParaRPr lang="it-IT" sz="20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829440" y="433305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chipset</a:t>
            </a:r>
            <a:endParaRPr lang="it-IT" sz="16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686838" y="4403596"/>
            <a:ext cx="77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CPU</a:t>
            </a:r>
            <a:endParaRPr lang="it-IT" sz="20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591819" y="4403596"/>
            <a:ext cx="79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RAM</a:t>
            </a:r>
            <a:endParaRPr lang="it-IT" sz="2000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7388335" y="3322044"/>
            <a:ext cx="13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PCI express</a:t>
            </a:r>
            <a:endParaRPr lang="it-IT" b="1" dirty="0"/>
          </a:p>
        </p:txBody>
      </p:sp>
      <p:sp>
        <p:nvSpPr>
          <p:cNvPr id="34" name="Rettangolo 33"/>
          <p:cNvSpPr/>
          <p:nvPr/>
        </p:nvSpPr>
        <p:spPr>
          <a:xfrm>
            <a:off x="6477512" y="1196752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6477512" y="1356737"/>
            <a:ext cx="89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VRAM</a:t>
            </a:r>
            <a:endParaRPr lang="it-IT" b="1" dirty="0"/>
          </a:p>
        </p:txBody>
      </p:sp>
      <p:cxnSp>
        <p:nvCxnSpPr>
          <p:cNvPr id="36" name="Connettore 2 35"/>
          <p:cNvCxnSpPr>
            <a:stCxn id="11" idx="0"/>
          </p:cNvCxnSpPr>
          <p:nvPr/>
        </p:nvCxnSpPr>
        <p:spPr>
          <a:xfrm flipV="1">
            <a:off x="6912260" y="1893459"/>
            <a:ext cx="13078" cy="26835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V="1">
            <a:off x="1331640" y="5939147"/>
            <a:ext cx="6480720" cy="72008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1979712" y="5805264"/>
            <a:ext cx="0" cy="205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1763688" y="601115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0</a:t>
            </a:r>
            <a:endParaRPr lang="it-IT" sz="1400" b="1" dirty="0"/>
          </a:p>
        </p:txBody>
      </p:sp>
      <p:cxnSp>
        <p:nvCxnSpPr>
          <p:cNvPr id="47" name="Connettore 7 46"/>
          <p:cNvCxnSpPr/>
          <p:nvPr/>
        </p:nvCxnSpPr>
        <p:spPr>
          <a:xfrm>
            <a:off x="5197367" y="2641770"/>
            <a:ext cx="2614993" cy="1867350"/>
          </a:xfrm>
          <a:prstGeom prst="curvedConnector3">
            <a:avLst>
              <a:gd name="adj1" fmla="val 7019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C:\Users\Gianluca\Documents\talks\chicago-tipp11\mrtt-20se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82895"/>
            <a:ext cx="3585910" cy="25101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1979712" y="5517232"/>
            <a:ext cx="108012" cy="4939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1955615" y="601115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</a:t>
            </a:r>
            <a:endParaRPr lang="it-IT" sz="1100" b="1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7356533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us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787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GPU processing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716016" y="3628256"/>
            <a:ext cx="2952328" cy="72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96036" y="2161814"/>
            <a:ext cx="792088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726774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498617" y="2161814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829440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665644" y="4310955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7" idx="2"/>
          </p:cNvCxnSpPr>
          <p:nvPr/>
        </p:nvCxnSpPr>
        <p:spPr>
          <a:xfrm>
            <a:off x="5292080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6153476" y="3700264"/>
            <a:ext cx="0" cy="6042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917965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4" idx="3"/>
            <a:endCxn id="8" idx="1"/>
          </p:cNvCxnSpPr>
          <p:nvPr/>
        </p:nvCxnSpPr>
        <p:spPr>
          <a:xfrm>
            <a:off x="6477512" y="4603651"/>
            <a:ext cx="249262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8" idx="3"/>
            <a:endCxn id="15" idx="1"/>
          </p:cNvCxnSpPr>
          <p:nvPr/>
        </p:nvCxnSpPr>
        <p:spPr>
          <a:xfrm flipV="1">
            <a:off x="7374846" y="4598987"/>
            <a:ext cx="290798" cy="46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968044" y="227687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NIC</a:t>
            </a:r>
            <a:endParaRPr lang="it-IT" sz="20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543419" y="2321799"/>
            <a:ext cx="7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GPU</a:t>
            </a:r>
            <a:endParaRPr lang="it-IT" sz="20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829440" y="433305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chipset</a:t>
            </a:r>
            <a:endParaRPr lang="it-IT" sz="16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686838" y="4403596"/>
            <a:ext cx="77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CPU</a:t>
            </a:r>
            <a:endParaRPr lang="it-IT" sz="20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591819" y="4403596"/>
            <a:ext cx="79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RAM</a:t>
            </a:r>
            <a:endParaRPr lang="it-IT" sz="2000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7388335" y="3322044"/>
            <a:ext cx="13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PCI express</a:t>
            </a:r>
            <a:endParaRPr lang="it-IT" b="1" dirty="0"/>
          </a:p>
        </p:txBody>
      </p:sp>
      <p:sp>
        <p:nvSpPr>
          <p:cNvPr id="34" name="Rettangolo 33"/>
          <p:cNvSpPr/>
          <p:nvPr/>
        </p:nvSpPr>
        <p:spPr>
          <a:xfrm>
            <a:off x="6477512" y="1196752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6477512" y="1356737"/>
            <a:ext cx="89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VRAM</a:t>
            </a:r>
            <a:endParaRPr lang="it-IT" b="1" dirty="0"/>
          </a:p>
        </p:txBody>
      </p:sp>
      <p:cxnSp>
        <p:nvCxnSpPr>
          <p:cNvPr id="36" name="Connettore 2 35"/>
          <p:cNvCxnSpPr>
            <a:stCxn id="11" idx="0"/>
          </p:cNvCxnSpPr>
          <p:nvPr/>
        </p:nvCxnSpPr>
        <p:spPr>
          <a:xfrm flipV="1">
            <a:off x="6912260" y="1893459"/>
            <a:ext cx="13078" cy="26835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V="1">
            <a:off x="1331640" y="5939147"/>
            <a:ext cx="6480720" cy="72008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1979712" y="5805264"/>
            <a:ext cx="0" cy="205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1763688" y="601115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0</a:t>
            </a:r>
            <a:endParaRPr lang="it-IT" sz="1400" b="1" dirty="0"/>
          </a:p>
        </p:txBody>
      </p:sp>
      <p:sp>
        <p:nvSpPr>
          <p:cNvPr id="12" name="Rettangolo 11"/>
          <p:cNvSpPr/>
          <p:nvPr/>
        </p:nvSpPr>
        <p:spPr>
          <a:xfrm>
            <a:off x="1979712" y="5517232"/>
            <a:ext cx="108012" cy="4939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1955615" y="601115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</a:t>
            </a:r>
            <a:endParaRPr lang="it-IT" sz="1100" b="1" dirty="0"/>
          </a:p>
        </p:txBody>
      </p:sp>
      <p:cxnSp>
        <p:nvCxnSpPr>
          <p:cNvPr id="51" name="Connettore 7 50"/>
          <p:cNvCxnSpPr>
            <a:stCxn id="15" idx="2"/>
            <a:endCxn id="32" idx="3"/>
          </p:cNvCxnSpPr>
          <p:nvPr/>
        </p:nvCxnSpPr>
        <p:spPr>
          <a:xfrm rot="5400000" flipH="1" flipV="1">
            <a:off x="8046926" y="4546404"/>
            <a:ext cx="283368" cy="397861"/>
          </a:xfrm>
          <a:prstGeom prst="curvedConnector4">
            <a:avLst>
              <a:gd name="adj1" fmla="val -80672"/>
              <a:gd name="adj2" fmla="val 157457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magine 53" descr="hist_bro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116434"/>
            <a:ext cx="3505200" cy="2628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Rettangolo 54"/>
          <p:cNvSpPr/>
          <p:nvPr/>
        </p:nvSpPr>
        <p:spPr>
          <a:xfrm>
            <a:off x="2087724" y="5517232"/>
            <a:ext cx="906921" cy="493923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2782243" y="601203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9</a:t>
            </a:r>
            <a:r>
              <a:rPr lang="it-IT" sz="1100" b="1" dirty="0" smtClean="0"/>
              <a:t>9</a:t>
            </a:r>
            <a:endParaRPr lang="it-IT" sz="1100" b="1" dirty="0"/>
          </a:p>
        </p:txBody>
      </p:sp>
      <p:cxnSp>
        <p:nvCxnSpPr>
          <p:cNvPr id="57" name="Connettore 7 56"/>
          <p:cNvCxnSpPr/>
          <p:nvPr/>
        </p:nvCxnSpPr>
        <p:spPr>
          <a:xfrm>
            <a:off x="5197367" y="2641770"/>
            <a:ext cx="2614993" cy="1867350"/>
          </a:xfrm>
          <a:prstGeom prst="curvedConnector3">
            <a:avLst>
              <a:gd name="adj1" fmla="val 7019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sellaDiTesto 57"/>
          <p:cNvSpPr txBox="1"/>
          <p:nvPr/>
        </p:nvSpPr>
        <p:spPr>
          <a:xfrm>
            <a:off x="7356533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us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21761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GPU processing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716016" y="3628256"/>
            <a:ext cx="2952328" cy="72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96036" y="2161814"/>
            <a:ext cx="792088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726774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498617" y="2161814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829440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665644" y="4310955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7" idx="2"/>
          </p:cNvCxnSpPr>
          <p:nvPr/>
        </p:nvCxnSpPr>
        <p:spPr>
          <a:xfrm>
            <a:off x="5292080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6153476" y="3700264"/>
            <a:ext cx="0" cy="6042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917965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4" idx="3"/>
            <a:endCxn id="8" idx="1"/>
          </p:cNvCxnSpPr>
          <p:nvPr/>
        </p:nvCxnSpPr>
        <p:spPr>
          <a:xfrm>
            <a:off x="6477512" y="4603651"/>
            <a:ext cx="249262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8" idx="3"/>
            <a:endCxn id="15" idx="1"/>
          </p:cNvCxnSpPr>
          <p:nvPr/>
        </p:nvCxnSpPr>
        <p:spPr>
          <a:xfrm flipV="1">
            <a:off x="7374846" y="4598987"/>
            <a:ext cx="290798" cy="46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968044" y="227687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NIC</a:t>
            </a:r>
            <a:endParaRPr lang="it-IT" sz="20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543419" y="2321799"/>
            <a:ext cx="7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GPU</a:t>
            </a:r>
            <a:endParaRPr lang="it-IT" sz="20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829440" y="433305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chipset</a:t>
            </a:r>
            <a:endParaRPr lang="it-IT" sz="16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686838" y="4403596"/>
            <a:ext cx="77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CPU</a:t>
            </a:r>
            <a:endParaRPr lang="it-IT" sz="20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591819" y="4403596"/>
            <a:ext cx="79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RAM</a:t>
            </a:r>
            <a:endParaRPr lang="it-IT" sz="2000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7388335" y="3322044"/>
            <a:ext cx="13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PCI express</a:t>
            </a:r>
            <a:endParaRPr lang="it-IT" b="1" dirty="0"/>
          </a:p>
        </p:txBody>
      </p:sp>
      <p:sp>
        <p:nvSpPr>
          <p:cNvPr id="34" name="Rettangolo 33"/>
          <p:cNvSpPr/>
          <p:nvPr/>
        </p:nvSpPr>
        <p:spPr>
          <a:xfrm>
            <a:off x="6477512" y="1196752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6477512" y="1356737"/>
            <a:ext cx="89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VRAM</a:t>
            </a:r>
            <a:endParaRPr lang="it-IT" b="1" dirty="0"/>
          </a:p>
        </p:txBody>
      </p:sp>
      <p:cxnSp>
        <p:nvCxnSpPr>
          <p:cNvPr id="36" name="Connettore 2 35"/>
          <p:cNvCxnSpPr>
            <a:stCxn id="11" idx="0"/>
          </p:cNvCxnSpPr>
          <p:nvPr/>
        </p:nvCxnSpPr>
        <p:spPr>
          <a:xfrm flipV="1">
            <a:off x="6912260" y="1893459"/>
            <a:ext cx="13078" cy="26835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V="1">
            <a:off x="1331640" y="5939147"/>
            <a:ext cx="6480720" cy="72008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1979712" y="5805264"/>
            <a:ext cx="0" cy="205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1763688" y="601115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0</a:t>
            </a:r>
            <a:endParaRPr lang="it-IT" sz="1400" b="1" dirty="0"/>
          </a:p>
        </p:txBody>
      </p:sp>
      <p:sp>
        <p:nvSpPr>
          <p:cNvPr id="12" name="Rettangolo 11"/>
          <p:cNvSpPr/>
          <p:nvPr/>
        </p:nvSpPr>
        <p:spPr>
          <a:xfrm>
            <a:off x="1979712" y="5517232"/>
            <a:ext cx="108012" cy="4939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1955615" y="601115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</a:t>
            </a:r>
            <a:endParaRPr lang="it-IT" sz="1100" b="1" dirty="0"/>
          </a:p>
        </p:txBody>
      </p:sp>
      <p:cxnSp>
        <p:nvCxnSpPr>
          <p:cNvPr id="51" name="Connettore 7 50"/>
          <p:cNvCxnSpPr/>
          <p:nvPr/>
        </p:nvCxnSpPr>
        <p:spPr>
          <a:xfrm rot="16200000" flipV="1">
            <a:off x="6185565" y="2776801"/>
            <a:ext cx="2677527" cy="576064"/>
          </a:xfrm>
          <a:prstGeom prst="curvedConnector3">
            <a:avLst>
              <a:gd name="adj1" fmla="val 34347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tangolo 54"/>
          <p:cNvSpPr/>
          <p:nvPr/>
        </p:nvSpPr>
        <p:spPr>
          <a:xfrm>
            <a:off x="2087724" y="5517232"/>
            <a:ext cx="906921" cy="493923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2782243" y="601203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9</a:t>
            </a:r>
            <a:r>
              <a:rPr lang="it-IT" sz="1100" b="1" dirty="0" smtClean="0"/>
              <a:t>9</a:t>
            </a:r>
            <a:endParaRPr lang="it-IT" sz="1100" b="1" dirty="0"/>
          </a:p>
        </p:txBody>
      </p:sp>
      <p:grpSp>
        <p:nvGrpSpPr>
          <p:cNvPr id="40" name="Gruppo 39"/>
          <p:cNvGrpSpPr/>
          <p:nvPr/>
        </p:nvGrpSpPr>
        <p:grpSpPr>
          <a:xfrm>
            <a:off x="737784" y="2103939"/>
            <a:ext cx="3606800" cy="2705100"/>
            <a:chOff x="9702800" y="228600"/>
            <a:chExt cx="8128000" cy="609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Immagine 41" descr="H2D_B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2800" y="228600"/>
              <a:ext cx="8128000" cy="6096000"/>
            </a:xfrm>
            <a:prstGeom prst="rect">
              <a:avLst/>
            </a:prstGeom>
          </p:spPr>
        </p:pic>
        <p:cxnSp>
          <p:nvCxnSpPr>
            <p:cNvPr id="45" name="Connettore 1 44"/>
            <p:cNvCxnSpPr/>
            <p:nvPr/>
          </p:nvCxnSpPr>
          <p:spPr>
            <a:xfrm>
              <a:off x="10972800" y="5294296"/>
              <a:ext cx="151994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/>
          </p:nvCxnSpPr>
          <p:spPr>
            <a:xfrm rot="5400000">
              <a:off x="12351243" y="5447506"/>
              <a:ext cx="2286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ttangolo 46"/>
          <p:cNvSpPr/>
          <p:nvPr/>
        </p:nvSpPr>
        <p:spPr>
          <a:xfrm>
            <a:off x="2994645" y="5517231"/>
            <a:ext cx="62880" cy="49392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/>
          <p:cNvSpPr txBox="1"/>
          <p:nvPr/>
        </p:nvSpPr>
        <p:spPr>
          <a:xfrm>
            <a:off x="2924345" y="5262969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104</a:t>
            </a:r>
            <a:endParaRPr lang="it-IT" sz="1100" b="1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7356533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us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310694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268760"/>
            <a:ext cx="8712968" cy="4525963"/>
          </a:xfrm>
        </p:spPr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3600" dirty="0" smtClean="0"/>
              <a:t>: brief introduction</a:t>
            </a:r>
          </a:p>
          <a:p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</a:t>
            </a:r>
            <a:r>
              <a:rPr lang="en-US" sz="3600" dirty="0" smtClean="0"/>
              <a:t>: GPU Application Project – Real Time</a:t>
            </a:r>
          </a:p>
          <a:p>
            <a:pPr lvl="1"/>
            <a:r>
              <a:rPr lang="en-US" sz="3200" dirty="0" smtClean="0"/>
              <a:t>GPU in low level triggers</a:t>
            </a:r>
          </a:p>
          <a:p>
            <a:pPr lvl="1"/>
            <a:r>
              <a:rPr lang="en-US" sz="3200" dirty="0" smtClean="0"/>
              <a:t>GPU in HLT and Medical Imaging</a:t>
            </a:r>
          </a:p>
          <a:p>
            <a:r>
              <a:rPr lang="en-US" sz="3600" dirty="0" smtClean="0"/>
              <a:t>Examples of 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3600" dirty="0" smtClean="0"/>
              <a:t> in </a:t>
            </a: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Energy Physics</a:t>
            </a:r>
          </a:p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83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GPU processing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716016" y="3628256"/>
            <a:ext cx="2952328" cy="72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96036" y="2161814"/>
            <a:ext cx="792088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726774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498617" y="2161814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829440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665644" y="4310955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7" idx="2"/>
          </p:cNvCxnSpPr>
          <p:nvPr/>
        </p:nvCxnSpPr>
        <p:spPr>
          <a:xfrm>
            <a:off x="5292080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6153476" y="3700264"/>
            <a:ext cx="0" cy="6042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917965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4" idx="3"/>
            <a:endCxn id="8" idx="1"/>
          </p:cNvCxnSpPr>
          <p:nvPr/>
        </p:nvCxnSpPr>
        <p:spPr>
          <a:xfrm>
            <a:off x="6477512" y="4603651"/>
            <a:ext cx="249262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8" idx="3"/>
            <a:endCxn id="15" idx="1"/>
          </p:cNvCxnSpPr>
          <p:nvPr/>
        </p:nvCxnSpPr>
        <p:spPr>
          <a:xfrm flipV="1">
            <a:off x="7374846" y="4598987"/>
            <a:ext cx="290798" cy="46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968044" y="227687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NIC</a:t>
            </a:r>
            <a:endParaRPr lang="it-IT" sz="20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543419" y="2321799"/>
            <a:ext cx="7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GPU</a:t>
            </a:r>
            <a:endParaRPr lang="it-IT" sz="20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829440" y="433305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chipset</a:t>
            </a:r>
            <a:endParaRPr lang="it-IT" sz="16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686838" y="4403596"/>
            <a:ext cx="77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CPU</a:t>
            </a:r>
            <a:endParaRPr lang="it-IT" sz="20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591819" y="4403596"/>
            <a:ext cx="79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RAM</a:t>
            </a:r>
            <a:endParaRPr lang="it-IT" sz="2000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7388335" y="3322044"/>
            <a:ext cx="13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PCI express</a:t>
            </a:r>
            <a:endParaRPr lang="it-IT" b="1" dirty="0"/>
          </a:p>
        </p:txBody>
      </p:sp>
      <p:sp>
        <p:nvSpPr>
          <p:cNvPr id="34" name="Rettangolo 33"/>
          <p:cNvSpPr/>
          <p:nvPr/>
        </p:nvSpPr>
        <p:spPr>
          <a:xfrm>
            <a:off x="6477512" y="1196752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6477512" y="1356737"/>
            <a:ext cx="89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VRAM</a:t>
            </a:r>
            <a:endParaRPr lang="it-IT" b="1" dirty="0"/>
          </a:p>
        </p:txBody>
      </p:sp>
      <p:cxnSp>
        <p:nvCxnSpPr>
          <p:cNvPr id="36" name="Connettore 2 35"/>
          <p:cNvCxnSpPr>
            <a:stCxn id="11" idx="0"/>
          </p:cNvCxnSpPr>
          <p:nvPr/>
        </p:nvCxnSpPr>
        <p:spPr>
          <a:xfrm flipV="1">
            <a:off x="6912260" y="1893459"/>
            <a:ext cx="13078" cy="26835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V="1">
            <a:off x="1331640" y="5939147"/>
            <a:ext cx="6480720" cy="72008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1979712" y="5805264"/>
            <a:ext cx="0" cy="205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1763688" y="601115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0</a:t>
            </a:r>
            <a:endParaRPr lang="it-IT" sz="1400" b="1" dirty="0"/>
          </a:p>
        </p:txBody>
      </p:sp>
      <p:sp>
        <p:nvSpPr>
          <p:cNvPr id="12" name="Rettangolo 11"/>
          <p:cNvSpPr/>
          <p:nvPr/>
        </p:nvSpPr>
        <p:spPr>
          <a:xfrm>
            <a:off x="1979712" y="5517232"/>
            <a:ext cx="108012" cy="4939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1955615" y="601115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</a:t>
            </a:r>
            <a:endParaRPr lang="it-IT" sz="1100" b="1" dirty="0"/>
          </a:p>
        </p:txBody>
      </p:sp>
      <p:sp>
        <p:nvSpPr>
          <p:cNvPr id="55" name="Rettangolo 54"/>
          <p:cNvSpPr/>
          <p:nvPr/>
        </p:nvSpPr>
        <p:spPr>
          <a:xfrm>
            <a:off x="2087724" y="5517232"/>
            <a:ext cx="906921" cy="493923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2782243" y="601203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9</a:t>
            </a:r>
            <a:r>
              <a:rPr lang="it-IT" sz="1100" b="1" dirty="0" smtClean="0"/>
              <a:t>9</a:t>
            </a:r>
            <a:endParaRPr lang="it-IT" sz="1100" b="1" dirty="0"/>
          </a:p>
        </p:txBody>
      </p:sp>
      <p:sp>
        <p:nvSpPr>
          <p:cNvPr id="47" name="Rettangolo 46"/>
          <p:cNvSpPr/>
          <p:nvPr/>
        </p:nvSpPr>
        <p:spPr>
          <a:xfrm>
            <a:off x="2994645" y="5517231"/>
            <a:ext cx="62880" cy="49392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/>
          <p:cNvSpPr txBox="1"/>
          <p:nvPr/>
        </p:nvSpPr>
        <p:spPr>
          <a:xfrm>
            <a:off x="2924346" y="5256502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104</a:t>
            </a:r>
            <a:endParaRPr lang="it-IT" sz="1100" b="1" dirty="0"/>
          </a:p>
        </p:txBody>
      </p:sp>
      <p:pic>
        <p:nvPicPr>
          <p:cNvPr id="39" name="Immagine 38" descr="MAXEVENTS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84" y="2168474"/>
            <a:ext cx="3352800" cy="251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Rettangolo 48"/>
          <p:cNvSpPr/>
          <p:nvPr/>
        </p:nvSpPr>
        <p:spPr>
          <a:xfrm>
            <a:off x="3057525" y="5518112"/>
            <a:ext cx="362347" cy="493923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3267670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134</a:t>
            </a:r>
            <a:endParaRPr lang="it-IT" sz="1100" b="1" dirty="0"/>
          </a:p>
        </p:txBody>
      </p:sp>
      <p:cxnSp>
        <p:nvCxnSpPr>
          <p:cNvPr id="52" name="Connettore 7 51"/>
          <p:cNvCxnSpPr>
            <a:stCxn id="11" idx="3"/>
            <a:endCxn id="11" idx="0"/>
          </p:cNvCxnSpPr>
          <p:nvPr/>
        </p:nvCxnSpPr>
        <p:spPr>
          <a:xfrm flipH="1" flipV="1">
            <a:off x="6912260" y="2161814"/>
            <a:ext cx="413642" cy="360040"/>
          </a:xfrm>
          <a:prstGeom prst="curvedConnector4">
            <a:avLst>
              <a:gd name="adj1" fmla="val -55265"/>
              <a:gd name="adj2" fmla="val 163493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sellaDiTesto 60"/>
          <p:cNvSpPr txBox="1"/>
          <p:nvPr/>
        </p:nvSpPr>
        <p:spPr>
          <a:xfrm>
            <a:off x="7356533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us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39711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GPU processing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716016" y="3628256"/>
            <a:ext cx="2952328" cy="72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96036" y="2161814"/>
            <a:ext cx="792088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726774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498617" y="2161814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829440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665644" y="4310955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7" idx="2"/>
          </p:cNvCxnSpPr>
          <p:nvPr/>
        </p:nvCxnSpPr>
        <p:spPr>
          <a:xfrm>
            <a:off x="5292080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6153476" y="3700264"/>
            <a:ext cx="0" cy="6042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917965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4" idx="3"/>
            <a:endCxn id="8" idx="1"/>
          </p:cNvCxnSpPr>
          <p:nvPr/>
        </p:nvCxnSpPr>
        <p:spPr>
          <a:xfrm>
            <a:off x="6477512" y="4603651"/>
            <a:ext cx="249262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8" idx="3"/>
            <a:endCxn id="15" idx="1"/>
          </p:cNvCxnSpPr>
          <p:nvPr/>
        </p:nvCxnSpPr>
        <p:spPr>
          <a:xfrm flipV="1">
            <a:off x="7374846" y="4598987"/>
            <a:ext cx="290798" cy="46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968044" y="227687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NIC</a:t>
            </a:r>
            <a:endParaRPr lang="it-IT" sz="20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543419" y="2321799"/>
            <a:ext cx="7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GPU</a:t>
            </a:r>
            <a:endParaRPr lang="it-IT" sz="20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829440" y="433305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chipset</a:t>
            </a:r>
            <a:endParaRPr lang="it-IT" sz="16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686838" y="4403596"/>
            <a:ext cx="77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CPU</a:t>
            </a:r>
            <a:endParaRPr lang="it-IT" sz="20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591819" y="4403596"/>
            <a:ext cx="79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RAM</a:t>
            </a:r>
            <a:endParaRPr lang="it-IT" sz="2000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7388335" y="3322044"/>
            <a:ext cx="13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PCI express</a:t>
            </a:r>
            <a:endParaRPr lang="it-IT" b="1" dirty="0"/>
          </a:p>
        </p:txBody>
      </p:sp>
      <p:sp>
        <p:nvSpPr>
          <p:cNvPr id="34" name="Rettangolo 33"/>
          <p:cNvSpPr/>
          <p:nvPr/>
        </p:nvSpPr>
        <p:spPr>
          <a:xfrm>
            <a:off x="6477512" y="1196752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6477512" y="1356737"/>
            <a:ext cx="89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VRAM</a:t>
            </a:r>
            <a:endParaRPr lang="it-IT" b="1" dirty="0"/>
          </a:p>
        </p:txBody>
      </p:sp>
      <p:cxnSp>
        <p:nvCxnSpPr>
          <p:cNvPr id="36" name="Connettore 2 35"/>
          <p:cNvCxnSpPr>
            <a:stCxn id="11" idx="0"/>
          </p:cNvCxnSpPr>
          <p:nvPr/>
        </p:nvCxnSpPr>
        <p:spPr>
          <a:xfrm flipV="1">
            <a:off x="6912260" y="1893459"/>
            <a:ext cx="13078" cy="26835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V="1">
            <a:off x="1331640" y="5939147"/>
            <a:ext cx="6480720" cy="72008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1979712" y="5805264"/>
            <a:ext cx="0" cy="205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1763688" y="601115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0</a:t>
            </a:r>
            <a:endParaRPr lang="it-IT" sz="1400" b="1" dirty="0"/>
          </a:p>
        </p:txBody>
      </p:sp>
      <p:sp>
        <p:nvSpPr>
          <p:cNvPr id="12" name="Rettangolo 11"/>
          <p:cNvSpPr/>
          <p:nvPr/>
        </p:nvSpPr>
        <p:spPr>
          <a:xfrm>
            <a:off x="1979712" y="5517232"/>
            <a:ext cx="108012" cy="4939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1955615" y="601115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</a:t>
            </a:r>
            <a:endParaRPr lang="it-IT" sz="1100" b="1" dirty="0"/>
          </a:p>
        </p:txBody>
      </p:sp>
      <p:sp>
        <p:nvSpPr>
          <p:cNvPr id="55" name="Rettangolo 54"/>
          <p:cNvSpPr/>
          <p:nvPr/>
        </p:nvSpPr>
        <p:spPr>
          <a:xfrm>
            <a:off x="2087724" y="5517232"/>
            <a:ext cx="906921" cy="493923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2782243" y="601203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9</a:t>
            </a:r>
            <a:r>
              <a:rPr lang="it-IT" sz="1100" b="1" dirty="0" smtClean="0"/>
              <a:t>9</a:t>
            </a:r>
            <a:endParaRPr lang="it-IT" sz="1100" b="1" dirty="0"/>
          </a:p>
        </p:txBody>
      </p:sp>
      <p:sp>
        <p:nvSpPr>
          <p:cNvPr id="47" name="Rettangolo 46"/>
          <p:cNvSpPr/>
          <p:nvPr/>
        </p:nvSpPr>
        <p:spPr>
          <a:xfrm>
            <a:off x="2994645" y="5517231"/>
            <a:ext cx="62880" cy="49392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/>
          <p:cNvSpPr txBox="1"/>
          <p:nvPr/>
        </p:nvSpPr>
        <p:spPr>
          <a:xfrm>
            <a:off x="2924346" y="5256502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104</a:t>
            </a:r>
            <a:endParaRPr lang="it-IT" sz="1100" b="1" dirty="0"/>
          </a:p>
        </p:txBody>
      </p:sp>
      <p:sp>
        <p:nvSpPr>
          <p:cNvPr id="49" name="Rettangolo 48"/>
          <p:cNvSpPr/>
          <p:nvPr/>
        </p:nvSpPr>
        <p:spPr>
          <a:xfrm>
            <a:off x="3057525" y="5518112"/>
            <a:ext cx="362347" cy="493923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3267670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134</a:t>
            </a:r>
            <a:endParaRPr lang="it-IT" sz="1100" b="1" dirty="0"/>
          </a:p>
        </p:txBody>
      </p:sp>
      <p:cxnSp>
        <p:nvCxnSpPr>
          <p:cNvPr id="52" name="Connettore 7 51"/>
          <p:cNvCxnSpPr/>
          <p:nvPr/>
        </p:nvCxnSpPr>
        <p:spPr>
          <a:xfrm rot="16200000" flipH="1">
            <a:off x="6192453" y="2814713"/>
            <a:ext cx="2677528" cy="500238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/>
          <p:cNvSpPr/>
          <p:nvPr/>
        </p:nvSpPr>
        <p:spPr>
          <a:xfrm>
            <a:off x="3419872" y="5517231"/>
            <a:ext cx="62880" cy="49392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3419872" y="5272588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139</a:t>
            </a:r>
            <a:endParaRPr lang="it-IT" sz="1100" b="1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7356533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us</a:t>
            </a:r>
            <a:endParaRPr lang="it-IT" sz="1100" b="1" dirty="0"/>
          </a:p>
        </p:txBody>
      </p:sp>
      <p:pic>
        <p:nvPicPr>
          <p:cNvPr id="45" name="Immagine 44" descr="D2H_B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4" y="1855787"/>
            <a:ext cx="36576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59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GPU processing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716016" y="3628256"/>
            <a:ext cx="2952328" cy="72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96036" y="2161814"/>
            <a:ext cx="792088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726774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498617" y="2161814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829440" y="4315619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665644" y="4310955"/>
            <a:ext cx="64807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7" idx="2"/>
          </p:cNvCxnSpPr>
          <p:nvPr/>
        </p:nvCxnSpPr>
        <p:spPr>
          <a:xfrm>
            <a:off x="5292080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6153476" y="3700264"/>
            <a:ext cx="0" cy="6042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917965" y="2881894"/>
            <a:ext cx="0" cy="746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4" idx="3"/>
            <a:endCxn id="8" idx="1"/>
          </p:cNvCxnSpPr>
          <p:nvPr/>
        </p:nvCxnSpPr>
        <p:spPr>
          <a:xfrm>
            <a:off x="6477512" y="4603651"/>
            <a:ext cx="249262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8" idx="3"/>
            <a:endCxn id="15" idx="1"/>
          </p:cNvCxnSpPr>
          <p:nvPr/>
        </p:nvCxnSpPr>
        <p:spPr>
          <a:xfrm flipV="1">
            <a:off x="7374846" y="4598987"/>
            <a:ext cx="290798" cy="46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968044" y="227687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NIC</a:t>
            </a:r>
            <a:endParaRPr lang="it-IT" sz="20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543419" y="2321799"/>
            <a:ext cx="73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GPU</a:t>
            </a:r>
            <a:endParaRPr lang="it-IT" sz="20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829440" y="433305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chipset</a:t>
            </a:r>
            <a:endParaRPr lang="it-IT" sz="16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686838" y="4403596"/>
            <a:ext cx="77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CPU</a:t>
            </a:r>
            <a:endParaRPr lang="it-IT" sz="20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591819" y="4403596"/>
            <a:ext cx="79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RAM</a:t>
            </a:r>
            <a:endParaRPr lang="it-IT" sz="2000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7388335" y="3322044"/>
            <a:ext cx="13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PCI express</a:t>
            </a:r>
            <a:endParaRPr lang="it-IT" b="1" dirty="0"/>
          </a:p>
        </p:txBody>
      </p:sp>
      <p:sp>
        <p:nvSpPr>
          <p:cNvPr id="34" name="Rettangolo 33"/>
          <p:cNvSpPr/>
          <p:nvPr/>
        </p:nvSpPr>
        <p:spPr>
          <a:xfrm>
            <a:off x="6477512" y="1196752"/>
            <a:ext cx="827285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6477512" y="1356737"/>
            <a:ext cx="89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VRAM</a:t>
            </a:r>
            <a:endParaRPr lang="it-IT" b="1" dirty="0"/>
          </a:p>
        </p:txBody>
      </p:sp>
      <p:cxnSp>
        <p:nvCxnSpPr>
          <p:cNvPr id="36" name="Connettore 2 35"/>
          <p:cNvCxnSpPr>
            <a:stCxn id="11" idx="0"/>
          </p:cNvCxnSpPr>
          <p:nvPr/>
        </p:nvCxnSpPr>
        <p:spPr>
          <a:xfrm flipV="1">
            <a:off x="6912260" y="1893459"/>
            <a:ext cx="13078" cy="26835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V="1">
            <a:off x="1331640" y="5939147"/>
            <a:ext cx="6480720" cy="72008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1979712" y="5805264"/>
            <a:ext cx="0" cy="205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1763688" y="601115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0</a:t>
            </a:r>
            <a:endParaRPr lang="it-IT" sz="1400" b="1" dirty="0"/>
          </a:p>
        </p:txBody>
      </p:sp>
      <p:sp>
        <p:nvSpPr>
          <p:cNvPr id="12" name="Rettangolo 11"/>
          <p:cNvSpPr/>
          <p:nvPr/>
        </p:nvSpPr>
        <p:spPr>
          <a:xfrm>
            <a:off x="1979712" y="5517232"/>
            <a:ext cx="108012" cy="4939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1955615" y="601115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</a:t>
            </a:r>
            <a:endParaRPr lang="it-IT" sz="1100" b="1" dirty="0"/>
          </a:p>
        </p:txBody>
      </p:sp>
      <p:sp>
        <p:nvSpPr>
          <p:cNvPr id="55" name="Rettangolo 54"/>
          <p:cNvSpPr/>
          <p:nvPr/>
        </p:nvSpPr>
        <p:spPr>
          <a:xfrm>
            <a:off x="2087724" y="5517232"/>
            <a:ext cx="906921" cy="493923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2782243" y="6012035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9</a:t>
            </a:r>
            <a:r>
              <a:rPr lang="it-IT" sz="1100" b="1" dirty="0" smtClean="0"/>
              <a:t>9</a:t>
            </a:r>
            <a:endParaRPr lang="it-IT" sz="1100" b="1" dirty="0"/>
          </a:p>
        </p:txBody>
      </p:sp>
      <p:sp>
        <p:nvSpPr>
          <p:cNvPr id="47" name="Rettangolo 46"/>
          <p:cNvSpPr/>
          <p:nvPr/>
        </p:nvSpPr>
        <p:spPr>
          <a:xfrm>
            <a:off x="2994645" y="5517231"/>
            <a:ext cx="62880" cy="49392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/>
          <p:cNvSpPr txBox="1"/>
          <p:nvPr/>
        </p:nvSpPr>
        <p:spPr>
          <a:xfrm>
            <a:off x="2924346" y="5256502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104</a:t>
            </a:r>
            <a:endParaRPr lang="it-IT" sz="1100" b="1" dirty="0"/>
          </a:p>
        </p:txBody>
      </p:sp>
      <p:sp>
        <p:nvSpPr>
          <p:cNvPr id="49" name="Rettangolo 48"/>
          <p:cNvSpPr/>
          <p:nvPr/>
        </p:nvSpPr>
        <p:spPr>
          <a:xfrm>
            <a:off x="3057525" y="5518112"/>
            <a:ext cx="362347" cy="493923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3267670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134</a:t>
            </a:r>
            <a:endParaRPr lang="it-IT" sz="1100" b="1" dirty="0"/>
          </a:p>
        </p:txBody>
      </p:sp>
      <p:sp>
        <p:nvSpPr>
          <p:cNvPr id="37" name="Rettangolo 36"/>
          <p:cNvSpPr/>
          <p:nvPr/>
        </p:nvSpPr>
        <p:spPr>
          <a:xfrm>
            <a:off x="3419872" y="5517231"/>
            <a:ext cx="62880" cy="49392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3419872" y="5272588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139</a:t>
            </a:r>
            <a:endParaRPr lang="it-IT" sz="1100" b="1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7356533" y="5998937"/>
            <a:ext cx="42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us</a:t>
            </a:r>
            <a:endParaRPr lang="it-IT" sz="11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44214" y="1107321"/>
            <a:ext cx="40277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60000"/>
              <a:buBlip>
                <a:blip r:embed="rId3"/>
              </a:buBlip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latency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due to the data transfer from data source to the system is more important than the latency due to the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on the GPU</a:t>
            </a:r>
          </a:p>
          <a:p>
            <a:pPr marL="285750" indent="-285750">
              <a:buSzPct val="60000"/>
              <a:buBlip>
                <a:blip r:embed="rId3"/>
              </a:buBlip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scales almost </a:t>
            </a: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linearly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(apart from the overheads) with the data size while the latency due to the computing can be hidden exploiting the huge resources.</a:t>
            </a:r>
          </a:p>
          <a:p>
            <a:pPr marL="285750" indent="-285750">
              <a:buSzPct val="60000"/>
              <a:buBlip>
                <a:blip r:embed="rId3"/>
              </a:buBlip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latency fluctuations quite big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(~50%).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5" name="Ovale 4"/>
          <p:cNvSpPr/>
          <p:nvPr/>
        </p:nvSpPr>
        <p:spPr>
          <a:xfrm rot="20237688">
            <a:off x="1998553" y="5521981"/>
            <a:ext cx="1166507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solution: PFRING</a:t>
            </a:r>
            <a:endParaRPr lang="en-US" dirty="0"/>
          </a:p>
        </p:txBody>
      </p:sp>
      <p:pic>
        <p:nvPicPr>
          <p:cNvPr id="4" name="Picture 2" descr="C:\Users\Gianluca\Documents\firb2012\gruppo1\relazione_csn1\data_tran_s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7800"/>
            <a:ext cx="3351517" cy="385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 rot="2836909">
            <a:off x="1450688" y="412023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PFRING</a:t>
            </a:r>
            <a:endParaRPr lang="en-US" dirty="0"/>
          </a:p>
        </p:txBody>
      </p:sp>
      <p:cxnSp>
        <p:nvCxnSpPr>
          <p:cNvPr id="8" name="Connettore 2 7"/>
          <p:cNvCxnSpPr/>
          <p:nvPr/>
        </p:nvCxnSpPr>
        <p:spPr>
          <a:xfrm>
            <a:off x="1259632" y="3374504"/>
            <a:ext cx="1656184" cy="142264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93038"/>
            <a:ext cx="4805357" cy="28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7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Latency measurement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836712"/>
            <a:ext cx="7999038" cy="1368152"/>
          </a:xfrm>
        </p:spPr>
        <p:txBody>
          <a:bodyPr/>
          <a:lstStyle/>
          <a:p>
            <a:r>
              <a:rPr lang="en-US" sz="2400" dirty="0" smtClean="0"/>
              <a:t>It is not easy to measure (with high precision) the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latency</a:t>
            </a:r>
            <a:r>
              <a:rPr lang="en-US" sz="2400" dirty="0" smtClean="0"/>
              <a:t> between two systems running with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uncorrelated clocks</a:t>
            </a:r>
          </a:p>
          <a:p>
            <a:r>
              <a:rPr lang="en-US" sz="2400" dirty="0" smtClean="0"/>
              <a:t>Use an 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oscilloscope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to have a common time reference</a:t>
            </a:r>
            <a:endParaRPr lang="en-US" sz="2400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949" y="2990360"/>
            <a:ext cx="399286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28" y="2990360"/>
            <a:ext cx="3377952" cy="253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7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</a:t>
            </a:r>
            <a:r>
              <a:rPr lang="en-US" dirty="0" smtClean="0"/>
              <a:t>PFRING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59982" y="908720"/>
            <a:ext cx="4127410" cy="2523084"/>
          </a:xfrm>
        </p:spPr>
        <p:txBody>
          <a:bodyPr/>
          <a:lstStyle/>
          <a:p>
            <a:r>
              <a:rPr lang="en-US" sz="2800" dirty="0" smtClean="0"/>
              <a:t>Big improvement thanks to the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DNA driver</a:t>
            </a:r>
          </a:p>
          <a:p>
            <a:r>
              <a:rPr lang="en-US" sz="2800" dirty="0" smtClean="0"/>
              <a:t>Concurrent 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copy – kernel execution</a:t>
            </a:r>
            <a:endPara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08720"/>
            <a:ext cx="3763007" cy="2736304"/>
          </a:xfrm>
          <a:prstGeom prst="rect">
            <a:avLst/>
          </a:prstGeom>
        </p:spPr>
      </p:pic>
      <p:pic>
        <p:nvPicPr>
          <p:cNvPr id="5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645024"/>
            <a:ext cx="4143384" cy="291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2" y="3501893"/>
            <a:ext cx="4104457" cy="305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PFRING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3" y="1268760"/>
            <a:ext cx="4397335" cy="4370191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49432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solution: NANET</a:t>
            </a:r>
            <a:endParaRPr lang="en-US" dirty="0"/>
          </a:p>
        </p:txBody>
      </p:sp>
      <p:grpSp>
        <p:nvGrpSpPr>
          <p:cNvPr id="3" name="Gruppo 2"/>
          <p:cNvGrpSpPr/>
          <p:nvPr/>
        </p:nvGrpSpPr>
        <p:grpSpPr>
          <a:xfrm>
            <a:off x="736001" y="1988840"/>
            <a:ext cx="3351517" cy="3853408"/>
            <a:chOff x="611560" y="1447800"/>
            <a:chExt cx="3351517" cy="3853408"/>
          </a:xfrm>
        </p:grpSpPr>
        <p:pic>
          <p:nvPicPr>
            <p:cNvPr id="2050" name="Picture 2" descr="C:\Users\Gianluca\Documents\firb2012\gruppo1\relazione_csn1\data_tran_sch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447800"/>
              <a:ext cx="3351517" cy="3853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Connettore 2 4"/>
            <p:cNvCxnSpPr/>
            <p:nvPr/>
          </p:nvCxnSpPr>
          <p:spPr>
            <a:xfrm flipV="1">
              <a:off x="1259632" y="1988840"/>
              <a:ext cx="1152128" cy="93610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 rot="19222048">
              <a:off x="1259632" y="1988840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Nanet</a:t>
              </a:r>
              <a:endParaRPr lang="en-US" dirty="0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2"/>
            <a:ext cx="3248355" cy="215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00708"/>
            <a:ext cx="3459949" cy="353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2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NANET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69826" y="1484784"/>
            <a:ext cx="3943987" cy="15121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50398"/>
            <a:ext cx="4761780" cy="338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718306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9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NANET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124744"/>
            <a:ext cx="2591643" cy="1224161"/>
          </a:xfrm>
        </p:spPr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886944" cy="361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4951636" cy="361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9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836712"/>
            <a:ext cx="4824536" cy="2952328"/>
          </a:xfrm>
        </p:spPr>
        <p:txBody>
          <a:bodyPr/>
          <a:lstStyle/>
          <a:p>
            <a:r>
              <a:rPr lang="en-US" sz="1800" dirty="0"/>
              <a:t>The technical definition of a </a:t>
            </a: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1800" dirty="0"/>
              <a:t> is </a:t>
            </a:r>
            <a:r>
              <a:rPr lang="en-US" sz="1800" i="1" dirty="0"/>
              <a:t>"a single-chip processor with integrated transform, lighting, triangle setup/clipping, and rendering engines that is capable of processing a minimum of 10 million polygons per second</a:t>
            </a:r>
            <a:r>
              <a:rPr lang="en-US" sz="1800" i="1" dirty="0" smtClean="0"/>
              <a:t>.“</a:t>
            </a:r>
          </a:p>
          <a:p>
            <a:r>
              <a:rPr lang="en-US" sz="1800" dirty="0" smtClean="0"/>
              <a:t>First 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1800" dirty="0" smtClean="0"/>
              <a:t>: 31 august 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1999</a:t>
            </a:r>
            <a:r>
              <a:rPr lang="en-US" sz="1800" dirty="0" smtClean="0"/>
              <a:t> by </a:t>
            </a:r>
            <a:r>
              <a:rPr lang="en-US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NVIDIA</a:t>
            </a:r>
            <a:r>
              <a:rPr lang="en-US" sz="1800" dirty="0" smtClean="0"/>
              <a:t> (GeForce 256)</a:t>
            </a:r>
          </a:p>
          <a:p>
            <a:r>
              <a:rPr lang="en-US" sz="1800" dirty="0" smtClean="0"/>
              <a:t>Revolution in Computer Graphics and Video Games!</a:t>
            </a:r>
            <a:endParaRPr lang="en-US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  <p:pic>
        <p:nvPicPr>
          <p:cNvPr id="11266" name="Picture 2" descr="http://upload.wikimedia.org/wikipedia/commons/thumb/c/c1/KL_NVIDIA_Geforce_256.jpg/220px-KL_NVIDIA_Geforce_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80" y="4410601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sns.xiaomei.cc/attachment/temp/1000/56/img/wave/2010/03/4160/photo/img_1269830163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0"/>
            <a:ext cx="4089972" cy="25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0" y="3912982"/>
            <a:ext cx="1848885" cy="279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595" y="3789040"/>
            <a:ext cx="2992402" cy="290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412372" y="3912982"/>
            <a:ext cx="855372" cy="38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1999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921595" y="3789040"/>
            <a:ext cx="855372" cy="38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3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case: NA62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45656" y="692696"/>
            <a:ext cx="5798344" cy="1872233"/>
          </a:xfrm>
        </p:spPr>
        <p:txBody>
          <a:bodyPr/>
          <a:lstStyle/>
          <a:p>
            <a:pPr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Kaon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decays</a:t>
            </a:r>
            <a:r>
              <a:rPr lang="en-US" sz="1800" dirty="0">
                <a:solidFill>
                  <a:srgbClr val="00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 flight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intensity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unseparated hadron beam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%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kaons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lvl="1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Event by event K momentum measurement.</a:t>
            </a:r>
          </a:p>
          <a:p>
            <a:pP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Huge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background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from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kaon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decays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~10</a:t>
            </a:r>
            <a:r>
              <a:rPr lang="en-US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wrt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signal</a:t>
            </a:r>
            <a:endParaRPr lang="en-US" sz="1600" baseline="30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Good kinematics reconstruction.</a:t>
            </a:r>
          </a:p>
          <a:p>
            <a:pPr lvl="1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Efficient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veto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system for not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kinematically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constrained background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30</a:t>
            </a:fld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08" y="4781623"/>
            <a:ext cx="4345415" cy="199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1" y="836712"/>
            <a:ext cx="3312367" cy="224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egnaposto contenuto 2"/>
          <p:cNvSpPr txBox="1">
            <a:spLocks/>
          </p:cNvSpPr>
          <p:nvPr/>
        </p:nvSpPr>
        <p:spPr bwMode="auto">
          <a:xfrm>
            <a:off x="248221" y="4005064"/>
            <a:ext cx="7598519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it-IT" sz="20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RICH: 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 m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long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m 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 diameter, filled with Ne at 1 </a:t>
            </a:r>
            <a:r>
              <a:rPr lang="en-US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atm</a:t>
            </a:r>
            <a:endParaRPr lang="en-US" sz="16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Distinguish between </a:t>
            </a:r>
            <a:r>
              <a:rPr lang="en-US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pions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muon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from 15 to 35 </a:t>
            </a:r>
            <a:r>
              <a:rPr lang="en-US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it-IT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48221" y="4997152"/>
            <a:ext cx="359410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defRPr/>
            </a:pP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 spots of </a:t>
            </a:r>
            <a:r>
              <a:rPr lang="en-US" sz="16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1000 PMs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each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Time resolution</a:t>
            </a:r>
            <a:r>
              <a:rPr lang="en-US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70 </a:t>
            </a:r>
            <a:r>
              <a:rPr lang="en-US" sz="160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ps</a:t>
            </a:r>
            <a:endParaRPr lang="en-US" sz="16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MisID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5x10</a:t>
            </a:r>
            <a:r>
              <a:rPr lang="en-US" sz="1600" kern="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-3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10 MHz events: about 20 hits per particle </a:t>
            </a: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3345656" y="3003130"/>
            <a:ext cx="432048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Trigger/DAQ</a:t>
            </a:r>
            <a:r>
              <a:rPr lang="en-US" sz="18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1800" kern="0" dirty="0" smtClean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Three levels</a:t>
            </a:r>
            <a:endParaRPr lang="en-US" sz="16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L0 max latency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1ms</a:t>
            </a:r>
            <a:endParaRPr lang="en-US" sz="1600" kern="0" baseline="30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10 MHz 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events on main detectors</a:t>
            </a:r>
            <a:endParaRPr lang="en-US" sz="16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need?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/>
          <a:lstStyle/>
          <a:p>
            <a:r>
              <a:rPr lang="en-US" dirty="0" smtClean="0"/>
              <a:t>In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</a:t>
            </a:r>
            <a:r>
              <a:rPr lang="en-US" dirty="0" smtClean="0"/>
              <a:t> there are several approaches to the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 fitting </a:t>
            </a:r>
            <a:r>
              <a:rPr lang="en-US" dirty="0" smtClean="0"/>
              <a:t>problem:</a:t>
            </a:r>
          </a:p>
          <a:p>
            <a:pPr lvl="1"/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Incompleted</a:t>
            </a:r>
            <a:r>
              <a:rPr lang="en-US" dirty="0" smtClean="0"/>
              <a:t> rings (non symmetric hits distribution)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</a:t>
            </a:r>
            <a:r>
              <a:rPr lang="en-US" dirty="0" smtClean="0"/>
              <a:t> results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  <a:r>
              <a:rPr lang="en-US" dirty="0" smtClean="0"/>
              <a:t> reconstruction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Multi-rings</a:t>
            </a:r>
          </a:p>
          <a:p>
            <a:pPr lvl="1"/>
            <a:r>
              <a:rPr lang="en-US" dirty="0" smtClean="0"/>
              <a:t>Fit </a:t>
            </a:r>
            <a:r>
              <a:rPr lang="en-US" dirty="0"/>
              <a:t>w</a:t>
            </a:r>
            <a:r>
              <a:rPr lang="en-US" dirty="0" smtClean="0"/>
              <a:t>ith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info</a:t>
            </a:r>
            <a:r>
              <a:rPr lang="en-US" dirty="0" smtClean="0"/>
              <a:t>…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31</a:t>
            </a:fld>
            <a:endParaRPr lang="it-IT" dirty="0"/>
          </a:p>
        </p:txBody>
      </p:sp>
      <p:pic>
        <p:nvPicPr>
          <p:cNvPr id="7" name="Picture 3" descr="C:\Users\Gianluca\Documents\talks\chicago-tipp11\fit_2r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36912"/>
            <a:ext cx="4043376" cy="4032448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4932040" y="4869160"/>
            <a:ext cx="36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9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417196" cy="647700"/>
          </a:xfrm>
        </p:spPr>
        <p:txBody>
          <a:bodyPr/>
          <a:lstStyle/>
          <a:p>
            <a:r>
              <a:rPr lang="en-US" dirty="0" smtClean="0"/>
              <a:t>A look at the market: single ring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124744"/>
            <a:ext cx="7344816" cy="4525963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Geometric fits</a:t>
            </a:r>
            <a:r>
              <a:rPr lang="en-US" sz="2800" dirty="0"/>
              <a:t>: </a:t>
            </a:r>
            <a:endParaRPr lang="en-US" sz="2800" dirty="0" smtClean="0"/>
          </a:p>
          <a:p>
            <a:pPr lvl="1"/>
            <a:r>
              <a:rPr lang="en-US" sz="2400" dirty="0" smtClean="0"/>
              <a:t>Gauss-Newton</a:t>
            </a:r>
            <a:r>
              <a:rPr lang="en-US" sz="2400" dirty="0"/>
              <a:t>, </a:t>
            </a:r>
            <a:r>
              <a:rPr lang="en-US" sz="2400" dirty="0" err="1"/>
              <a:t>Levenberg</a:t>
            </a:r>
            <a:r>
              <a:rPr lang="en-US" sz="2400" dirty="0"/>
              <a:t>-Marquardt, </a:t>
            </a:r>
            <a:r>
              <a:rPr lang="en-US" sz="2400" dirty="0" err="1"/>
              <a:t>Spath</a:t>
            </a:r>
            <a:r>
              <a:rPr lang="en-US" sz="2400" dirty="0"/>
              <a:t>, Landau, </a:t>
            </a:r>
            <a:r>
              <a:rPr lang="en-US" sz="2400" dirty="0" err="1"/>
              <a:t>Chernov-Lesort</a:t>
            </a:r>
            <a:r>
              <a:rPr lang="en-US" sz="2400" dirty="0"/>
              <a:t>, … </a:t>
            </a:r>
            <a:endParaRPr lang="en-US" sz="2400" dirty="0" smtClean="0"/>
          </a:p>
          <a:p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Algebraic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fits: 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 err="1" smtClean="0"/>
              <a:t>Kasa</a:t>
            </a:r>
            <a:r>
              <a:rPr lang="en-US" sz="2400" dirty="0"/>
              <a:t>, </a:t>
            </a:r>
            <a:r>
              <a:rPr lang="en-US" sz="2400" dirty="0" err="1"/>
              <a:t>Chernov-Ososkov</a:t>
            </a:r>
            <a:r>
              <a:rPr lang="en-US" sz="2400" dirty="0"/>
              <a:t>, Pratt, </a:t>
            </a:r>
            <a:r>
              <a:rPr lang="en-US" sz="2400" dirty="0" err="1" smtClean="0"/>
              <a:t>Taubin</a:t>
            </a:r>
            <a:r>
              <a:rPr lang="en-US" sz="2400" dirty="0" smtClean="0"/>
              <a:t>, Crawford, …</a:t>
            </a:r>
            <a:endParaRPr lang="en-US" sz="2400" dirty="0"/>
          </a:p>
          <a:p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 fits: </a:t>
            </a:r>
          </a:p>
          <a:p>
            <a:pPr lvl="1"/>
            <a:r>
              <a:rPr lang="en-US" sz="2400" dirty="0" smtClean="0"/>
              <a:t>MLE</a:t>
            </a:r>
            <a:r>
              <a:rPr lang="en-US" sz="2400" dirty="0"/>
              <a:t>, GRAF, …</a:t>
            </a:r>
          </a:p>
          <a:p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Conformal fits: </a:t>
            </a:r>
          </a:p>
          <a:p>
            <a:pPr lvl="1"/>
            <a:r>
              <a:rPr lang="en-US" sz="2400" dirty="0" smtClean="0"/>
              <a:t>Riemann-Sphere</a:t>
            </a:r>
            <a:r>
              <a:rPr lang="en-US" sz="2400" dirty="0"/>
              <a:t>, Inversion-based, Iterative-RTKD, </a:t>
            </a:r>
            <a:r>
              <a:rPr lang="en-US" sz="2400" dirty="0" err="1" smtClean="0"/>
              <a:t>Karimaki</a:t>
            </a:r>
            <a:r>
              <a:rPr lang="en-US" sz="2400" dirty="0" smtClean="0"/>
              <a:t>,… 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548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345188" cy="647700"/>
          </a:xfrm>
        </p:spPr>
        <p:txBody>
          <a:bodyPr/>
          <a:lstStyle/>
          <a:p>
            <a:r>
              <a:rPr lang="en-US" dirty="0" smtClean="0"/>
              <a:t>A look at the market: double rings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 rings:</a:t>
            </a:r>
          </a:p>
          <a:p>
            <a:pPr lvl="1"/>
            <a:r>
              <a:rPr lang="en-US" sz="2400" dirty="0" smtClean="0"/>
              <a:t>With seeds: Likelihood, Constrained Hough, … </a:t>
            </a:r>
          </a:p>
          <a:p>
            <a:pPr lvl="1"/>
            <a:r>
              <a:rPr lang="en-US" sz="2400" dirty="0" smtClean="0"/>
              <a:t>Trackless: </a:t>
            </a:r>
            <a:r>
              <a:rPr lang="en-US" sz="2400" dirty="0" err="1" smtClean="0"/>
              <a:t>fiTQun</a:t>
            </a:r>
            <a:r>
              <a:rPr lang="en-US" sz="2400" dirty="0" smtClean="0"/>
              <a:t>, </a:t>
            </a:r>
            <a:r>
              <a:rPr lang="en-US" sz="2400" dirty="0" err="1" smtClean="0"/>
              <a:t>APFit</a:t>
            </a:r>
            <a:r>
              <a:rPr lang="en-US" sz="2400" dirty="0" smtClean="0"/>
              <a:t>, </a:t>
            </a:r>
            <a:r>
              <a:rPr lang="en-US" sz="2400" dirty="0" err="1" smtClean="0"/>
              <a:t>possibilistic</a:t>
            </a:r>
            <a:r>
              <a:rPr lang="en-US" sz="2400" dirty="0" smtClean="0"/>
              <a:t> clustering, Metropolis-Hastings, Hough transform, …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33</a:t>
            </a:fld>
            <a:endParaRPr lang="it-IT" dirty="0"/>
          </a:p>
        </p:txBody>
      </p:sp>
      <p:pic>
        <p:nvPicPr>
          <p:cNvPr id="6" name="Picture 11" descr="C:\Users\Gianluca\Documents\talks\mainz\mainz\mainz_example_a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36912"/>
            <a:ext cx="3744490" cy="374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580112" y="4797152"/>
            <a:ext cx="36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580112" y="2996952"/>
            <a:ext cx="36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156250" y="3789040"/>
            <a:ext cx="36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26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80920" cy="647700"/>
          </a:xfrm>
        </p:spPr>
        <p:txBody>
          <a:bodyPr/>
          <a:lstStyle/>
          <a:p>
            <a:r>
              <a:rPr lang="en-US" sz="2400" dirty="0" smtClean="0"/>
              <a:t>Requirements for an online multi-rings algorithm</a:t>
            </a:r>
            <a:endParaRPr lang="en-US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836712"/>
            <a:ext cx="8748114" cy="2436744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Trackless</a:t>
            </a:r>
          </a:p>
          <a:p>
            <a:pPr lvl="1"/>
            <a:r>
              <a:rPr lang="en-US" sz="2000" dirty="0" smtClean="0"/>
              <a:t>no information from the tracker</a:t>
            </a:r>
          </a:p>
          <a:p>
            <a:pPr lvl="1"/>
            <a:r>
              <a:rPr lang="en-US" sz="2000" dirty="0" smtClean="0"/>
              <a:t>Difficult to merge information from many detectors at L0</a:t>
            </a:r>
          </a:p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 rings</a:t>
            </a:r>
          </a:p>
          <a:p>
            <a:pPr lvl="1"/>
            <a:r>
              <a:rPr lang="en-US" sz="2000" dirty="0" smtClean="0"/>
              <a:t>Multi body decay in the RICH acceptance  </a:t>
            </a:r>
          </a:p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</a:p>
          <a:p>
            <a:pPr lvl="1"/>
            <a:r>
              <a:rPr lang="en-US" sz="2000" dirty="0" smtClean="0"/>
              <a:t>Not iterative procedure</a:t>
            </a:r>
          </a:p>
          <a:p>
            <a:pPr lvl="1"/>
            <a:r>
              <a:rPr lang="en-US" sz="2000" dirty="0" smtClean="0"/>
              <a:t>Events rate at levels of tens of MHz</a:t>
            </a:r>
          </a:p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latency</a:t>
            </a:r>
          </a:p>
          <a:p>
            <a:pPr lvl="1"/>
            <a:r>
              <a:rPr lang="en-US" sz="2000" dirty="0" smtClean="0"/>
              <a:t>Online (synchronous) trigger</a:t>
            </a:r>
          </a:p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</a:t>
            </a:r>
          </a:p>
          <a:p>
            <a:pPr lvl="1"/>
            <a:r>
              <a:rPr lang="en-US" sz="2000" dirty="0" smtClean="0"/>
              <a:t>Offline resolution required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577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ring</a:t>
            </a:r>
            <a:endParaRPr lang="en-US" dirty="0"/>
          </a:p>
        </p:txBody>
      </p:sp>
      <p:pic>
        <p:nvPicPr>
          <p:cNvPr id="6" name="Picture 3" descr="C:\Users\Gianluca\Documents\talks\chicago-tipp11\houg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62" y="3429000"/>
            <a:ext cx="358457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Gianluca\Documents\talks\chicago-tipp11\dom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050"/>
            <a:ext cx="308451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Gianluca\Documents\talks\chicago-tipp11\trip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050"/>
            <a:ext cx="288925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Gianluca\Documents\talks\chicago-tipp11\mat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1875"/>
            <a:ext cx="318611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131840" y="3244334"/>
            <a:ext cx="80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436096" y="3202543"/>
            <a:ext cx="80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131840" y="6093296"/>
            <a:ext cx="92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hough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378847" y="6021288"/>
            <a:ext cx="80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2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Processing time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750" y="1052513"/>
            <a:ext cx="4176713" cy="2663825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Using Monte Carlo data, the algorithms are compared on </a:t>
            </a:r>
            <a:r>
              <a:rPr lang="en-US" sz="2000" dirty="0" smtClean="0">
                <a:solidFill>
                  <a:srgbClr val="1C7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Tesla C1060</a:t>
            </a:r>
          </a:p>
          <a:p>
            <a:pPr>
              <a:defRPr/>
            </a:pPr>
            <a:r>
              <a:rPr lang="en-US" sz="2000" dirty="0" smtClean="0"/>
              <a:t>For packets of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&gt;1000 </a:t>
            </a:r>
            <a:r>
              <a:rPr lang="en-US" sz="2000" dirty="0" smtClean="0"/>
              <a:t>events, the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</a:t>
            </a:r>
            <a:r>
              <a:rPr lang="en-US" sz="2000" dirty="0" smtClean="0"/>
              <a:t> algorithm processing time is around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ns per event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2CE6D-CC81-44D9-89CD-35DD50953727}" type="slidenum">
              <a:rPr lang="it-IT" smtClean="0"/>
              <a:pPr>
                <a:defRPr/>
              </a:pPr>
              <a:t>36</a:t>
            </a:fld>
            <a:endParaRPr lang="it-IT" dirty="0"/>
          </a:p>
        </p:txBody>
      </p:sp>
      <p:pic>
        <p:nvPicPr>
          <p:cNvPr id="5122" name="Picture 2" descr="C:\Users\Gianluca\Documents\talks\chicago-tipp11\c1_algo_tip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765175"/>
            <a:ext cx="4246562" cy="2879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C:\Users\Gianluca\Documents\talks\chicago-tipp11\c3x_boards_tip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716338"/>
            <a:ext cx="4246562" cy="2881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468313" y="3716338"/>
            <a:ext cx="41751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SzPct val="50000"/>
              <a:buFontTx/>
              <a:buBlip>
                <a:blip r:embed="rId4"/>
              </a:buBlip>
              <a:defRPr/>
            </a:pPr>
            <a:r>
              <a:rPr lang="en-US" sz="2000" kern="0" dirty="0"/>
              <a:t>The performance on </a:t>
            </a:r>
            <a:r>
              <a:rPr lang="en-US" sz="20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DOMH</a:t>
            </a:r>
            <a:r>
              <a:rPr lang="en-US" sz="2000" kern="0" dirty="0"/>
              <a:t> (the most resource-dependent algorithm) is compared on several </a:t>
            </a:r>
            <a:r>
              <a:rPr lang="en-US" sz="20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Cards</a:t>
            </a:r>
          </a:p>
          <a:p>
            <a:pPr marL="342900" indent="-342900" eaLnBrk="0" hangingPunct="0">
              <a:spcBef>
                <a:spcPct val="20000"/>
              </a:spcBef>
              <a:buSzPct val="50000"/>
              <a:buFontTx/>
              <a:buBlip>
                <a:blip r:embed="rId4"/>
              </a:buBlip>
              <a:defRPr/>
            </a:pPr>
            <a:r>
              <a:rPr lang="en-US" sz="2000" kern="0" dirty="0"/>
              <a:t>The gain due to different generation of video cards can be clearly recognized.</a:t>
            </a:r>
            <a:endParaRPr lang="en-US" sz="2000" kern="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9273" y="6119336"/>
            <a:ext cx="449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1C7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“Fast online triggering in high-energy physics experiments using GPUs” Nucl.Instrum.Meth.A662:49-54,2012</a:t>
            </a:r>
          </a:p>
        </p:txBody>
      </p:sp>
    </p:spTree>
    <p:extLst>
      <p:ext uri="{BB962C8B-B14F-4D97-AF65-F5344CB8AC3E}">
        <p14:creationId xmlns:p14="http://schemas.microsoft.com/office/powerpoint/2010/main" val="11580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Ring Fit - Throughput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58" y="475022"/>
            <a:ext cx="6414061" cy="4525963"/>
          </a:xfrm>
        </p:spPr>
      </p:pic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395536" y="4869161"/>
            <a:ext cx="86409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5"/>
              </a:buBlip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400" kern="0" dirty="0"/>
              <a:t>constant time to process a varying number of events, activating more processors as the packet size increases</a:t>
            </a:r>
          </a:p>
          <a:p>
            <a:pPr>
              <a:defRPr/>
            </a:pPr>
            <a:r>
              <a:rPr lang="en-US" sz="2400" kern="0" dirty="0"/>
              <a:t>discrete oscillations due to the discrete nature of the GPU</a:t>
            </a:r>
          </a:p>
          <a:p>
            <a:pPr>
              <a:defRPr/>
            </a:pPr>
            <a:r>
              <a:rPr lang="en-US" sz="2400" kern="0" dirty="0"/>
              <a:t>saturation plateau (1.4 GB/s and 2.7 GB/s )</a:t>
            </a:r>
          </a:p>
          <a:p>
            <a:pPr marL="0" indent="0">
              <a:buNone/>
              <a:defRPr/>
            </a:pPr>
            <a:endParaRPr lang="en-US" sz="2000" kern="0" dirty="0" smtClean="0">
              <a:solidFill>
                <a:srgbClr val="1C7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98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Ring Fit - Latency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93675"/>
            <a:ext cx="6562477" cy="4232152"/>
          </a:xfrm>
        </p:spPr>
      </p:pic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198512" y="5018584"/>
            <a:ext cx="885698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000" kern="0" dirty="0"/>
              <a:t>A lower number of events inside a GMEP (packet) is better to achieve a low latency </a:t>
            </a:r>
          </a:p>
          <a:p>
            <a:pPr>
              <a:defRPr/>
            </a:pPr>
            <a:r>
              <a:rPr lang="en-US" sz="2000" kern="0" dirty="0"/>
              <a:t>A larger number of events guarantees a better performance and a lower overhead</a:t>
            </a:r>
          </a:p>
          <a:p>
            <a:pPr>
              <a:defRPr/>
            </a:pPr>
            <a:r>
              <a:rPr lang="en-US" sz="2000" kern="0" dirty="0"/>
              <a:t>The choice of the packet size depends on the technical requirements</a:t>
            </a:r>
          </a:p>
          <a:p>
            <a:pPr marL="0" indent="0">
              <a:buNone/>
              <a:defRPr/>
            </a:pPr>
            <a:endParaRPr lang="en-US" sz="2000" kern="0" dirty="0" smtClean="0">
              <a:solidFill>
                <a:srgbClr val="1C7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16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345188" cy="647700"/>
          </a:xfrm>
        </p:spPr>
        <p:txBody>
          <a:bodyPr/>
          <a:lstStyle/>
          <a:p>
            <a:r>
              <a:rPr lang="en-US" dirty="0" smtClean="0"/>
              <a:t>A look at the market: double rings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 rings:</a:t>
            </a:r>
          </a:p>
          <a:p>
            <a:pPr lvl="1"/>
            <a:r>
              <a:rPr lang="en-US" sz="2400" dirty="0" smtClean="0"/>
              <a:t>With seeds: Likelihood, Constrained Hough, … </a:t>
            </a:r>
          </a:p>
          <a:p>
            <a:pPr lvl="1"/>
            <a:r>
              <a:rPr lang="en-US" sz="2400" dirty="0" smtClean="0"/>
              <a:t>Trackless: </a:t>
            </a:r>
            <a:r>
              <a:rPr lang="en-US" sz="2400" dirty="0" err="1" smtClean="0"/>
              <a:t>fiTQun</a:t>
            </a:r>
            <a:r>
              <a:rPr lang="en-US" sz="2400" dirty="0" smtClean="0"/>
              <a:t>, </a:t>
            </a:r>
            <a:r>
              <a:rPr lang="en-US" sz="2400" dirty="0" err="1" smtClean="0"/>
              <a:t>APFit</a:t>
            </a:r>
            <a:r>
              <a:rPr lang="en-US" sz="2400" dirty="0" smtClean="0"/>
              <a:t>, </a:t>
            </a:r>
            <a:r>
              <a:rPr lang="en-US" sz="2400" dirty="0" err="1" smtClean="0"/>
              <a:t>possibilistic</a:t>
            </a:r>
            <a:r>
              <a:rPr lang="en-US" sz="2400" dirty="0" smtClean="0"/>
              <a:t> clustering, Metropolis-Hastings, Hough transform, …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39</a:t>
            </a:fld>
            <a:endParaRPr lang="it-IT" dirty="0"/>
          </a:p>
        </p:txBody>
      </p:sp>
      <p:pic>
        <p:nvPicPr>
          <p:cNvPr id="6" name="Picture 11" descr="C:\Users\Gianluca\Documents\talks\mainz\mainz\mainz_example_a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36912"/>
            <a:ext cx="3744490" cy="374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580112" y="4797152"/>
            <a:ext cx="36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580112" y="2996952"/>
            <a:ext cx="36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156250" y="3789040"/>
            <a:ext cx="36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7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GPGPU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764704"/>
            <a:ext cx="8596048" cy="800100"/>
          </a:xfrm>
        </p:spPr>
        <p:txBody>
          <a:bodyPr/>
          <a:lstStyle/>
          <a:p>
            <a:r>
              <a:rPr lang="en-US" sz="2000" dirty="0" smtClean="0"/>
              <a:t>The possibility to use the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000" dirty="0" smtClean="0"/>
              <a:t> for generic computing (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GPGPU</a:t>
            </a:r>
            <a:r>
              <a:rPr lang="en-US" sz="2000" dirty="0" smtClean="0"/>
              <a:t>) has been introduced by </a:t>
            </a: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NVIDIA</a:t>
            </a:r>
            <a:r>
              <a:rPr lang="en-US" sz="2000" dirty="0" smtClean="0"/>
              <a:t> in 2007 (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CUDA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In 2008 </a:t>
            </a:r>
            <a:r>
              <a:rPr lang="en-US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OpenCL</a:t>
            </a:r>
            <a:r>
              <a:rPr lang="en-US" sz="2000" dirty="0" smtClean="0"/>
              <a:t>: consortium of different firms to introduce a multi-platform language for </a:t>
            </a:r>
            <a:r>
              <a:rPr lang="en-US" sz="2000" dirty="0" err="1" smtClean="0"/>
              <a:t>manycores</a:t>
            </a:r>
            <a:r>
              <a:rPr lang="en-US" sz="2000" dirty="0" smtClean="0"/>
              <a:t> computing.</a:t>
            </a:r>
          </a:p>
          <a:p>
            <a:r>
              <a:rPr lang="en-US" sz="2000" dirty="0" smtClean="0"/>
              <a:t>At the same time the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Moore’s law </a:t>
            </a:r>
            <a:r>
              <a:rPr lang="en-US" sz="2000" dirty="0" smtClean="0"/>
              <a:t>starts to show saturation: parallel computing is the solution!</a:t>
            </a:r>
          </a:p>
          <a:p>
            <a:r>
              <a:rPr lang="en-US" sz="2000" dirty="0" smtClean="0"/>
              <a:t>Nowadays several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supercomputers</a:t>
            </a:r>
            <a:r>
              <a:rPr lang="en-US" sz="2000" dirty="0" smtClean="0"/>
              <a:t> are based on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7389"/>
            <a:ext cx="290741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07" y="3645024"/>
            <a:ext cx="4083463" cy="244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80920" cy="647700"/>
          </a:xfrm>
        </p:spPr>
        <p:txBody>
          <a:bodyPr/>
          <a:lstStyle/>
          <a:p>
            <a:r>
              <a:rPr lang="en-US" sz="2400" dirty="0" smtClean="0"/>
              <a:t>Requirements for an online multi-rings algorithm</a:t>
            </a:r>
            <a:endParaRPr lang="en-US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836712"/>
            <a:ext cx="8748114" cy="2436744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Trackless</a:t>
            </a:r>
          </a:p>
          <a:p>
            <a:pPr lvl="1"/>
            <a:r>
              <a:rPr lang="en-US" sz="2000" dirty="0" smtClean="0"/>
              <a:t>no information from the tracker</a:t>
            </a:r>
          </a:p>
          <a:p>
            <a:pPr lvl="1"/>
            <a:r>
              <a:rPr lang="en-US" sz="2000" dirty="0" smtClean="0"/>
              <a:t>Difficult to merge information from many detectors at L0</a:t>
            </a:r>
          </a:p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 rings</a:t>
            </a:r>
          </a:p>
          <a:p>
            <a:pPr lvl="1"/>
            <a:r>
              <a:rPr lang="en-US" sz="2000" dirty="0" smtClean="0"/>
              <a:t>Multi body decay in the RICH acceptance  </a:t>
            </a:r>
          </a:p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</a:p>
          <a:p>
            <a:pPr lvl="1"/>
            <a:r>
              <a:rPr lang="en-US" sz="2000" dirty="0" smtClean="0"/>
              <a:t>Not iterative procedure</a:t>
            </a:r>
          </a:p>
          <a:p>
            <a:pPr lvl="1"/>
            <a:r>
              <a:rPr lang="en-US" sz="2000" dirty="0" smtClean="0"/>
              <a:t>Events rate at levels of tens of MHz</a:t>
            </a:r>
          </a:p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latency</a:t>
            </a:r>
          </a:p>
          <a:p>
            <a:pPr lvl="1"/>
            <a:r>
              <a:rPr lang="en-US" sz="2000" dirty="0" smtClean="0"/>
              <a:t>Online (synchronous) trigger</a:t>
            </a:r>
          </a:p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</a:t>
            </a:r>
          </a:p>
          <a:p>
            <a:pPr lvl="1"/>
            <a:r>
              <a:rPr lang="en-US" sz="2000" dirty="0" smtClean="0"/>
              <a:t>Offline resolution required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63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Almagest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41</a:t>
            </a:fld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39416"/>
            <a:ext cx="317484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79512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395536" y="4077072"/>
            <a:ext cx="8568952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SzPct val="50000"/>
              <a:buFontTx/>
              <a:buBlip>
                <a:blip r:embed="rId5"/>
              </a:buBlip>
              <a:defRPr/>
            </a:pPr>
            <a:r>
              <a:rPr lang="en-US" sz="2400" kern="0" dirty="0"/>
              <a:t>New algorithm (</a:t>
            </a:r>
            <a:r>
              <a:rPr lang="en-US" sz="24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Almagest</a:t>
            </a:r>
            <a:r>
              <a:rPr lang="en-US" sz="2400" kern="0" dirty="0"/>
              <a:t>) based on </a:t>
            </a:r>
            <a:r>
              <a:rPr lang="en-US" sz="24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Ptolemy’s theorem</a:t>
            </a:r>
            <a:r>
              <a:rPr lang="en-US" sz="2400" kern="0" dirty="0"/>
              <a:t>:  </a:t>
            </a:r>
            <a:r>
              <a:rPr lang="en-US" sz="2400" i="1" kern="0" dirty="0"/>
              <a:t>“A </a:t>
            </a:r>
            <a:r>
              <a:rPr lang="en-US" sz="2400" i="1" kern="0" dirty="0" err="1"/>
              <a:t>quadrilater</a:t>
            </a:r>
            <a:r>
              <a:rPr lang="en-US" sz="2400" i="1" kern="0" dirty="0"/>
              <a:t> is cyclic (the vertex lie on a circle) if and only if is valid the relation: AD*BC+AB*DC=AC*BD  “</a:t>
            </a:r>
          </a:p>
          <a:p>
            <a:pPr marL="342900" indent="-342900" eaLnBrk="0" hangingPunct="0">
              <a:spcBef>
                <a:spcPct val="20000"/>
              </a:spcBef>
              <a:buSzPct val="50000"/>
              <a:buFontTx/>
              <a:buBlip>
                <a:blip r:embed="rId5"/>
              </a:buBlip>
              <a:defRPr/>
            </a:pPr>
            <a:r>
              <a:rPr lang="en-US" sz="2400" kern="0" dirty="0" smtClean="0"/>
              <a:t>Design a procedure for parallel implementation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36951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Almagest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42</a:t>
            </a:fld>
            <a:endParaRPr lang="it-IT" dirty="0"/>
          </a:p>
        </p:txBody>
      </p:sp>
      <p:pic>
        <p:nvPicPr>
          <p:cNvPr id="38" name="Picture 6" descr="C:\Users\Gianluca\Documents\talks\ginevra\maggio2011\fit_2r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017708"/>
            <a:ext cx="52133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Connettore 2 38"/>
          <p:cNvCxnSpPr/>
          <p:nvPr/>
        </p:nvCxnSpPr>
        <p:spPr>
          <a:xfrm rot="16200000" flipH="1">
            <a:off x="3563888" y="2385860"/>
            <a:ext cx="432048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>
            <a:off x="3059832" y="3537988"/>
            <a:ext cx="576064" cy="720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rot="5400000" flipH="1" flipV="1">
            <a:off x="4031940" y="4798128"/>
            <a:ext cx="648072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3275856" y="20978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2771800" y="332196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3851920" y="52661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cxnSp>
        <p:nvCxnSpPr>
          <p:cNvPr id="45" name="Connettore 1 44"/>
          <p:cNvCxnSpPr/>
          <p:nvPr/>
        </p:nvCxnSpPr>
        <p:spPr>
          <a:xfrm rot="5400000" flipH="1" flipV="1">
            <a:off x="3573389" y="3105196"/>
            <a:ext cx="673995" cy="260948"/>
          </a:xfrm>
          <a:prstGeom prst="line">
            <a:avLst/>
          </a:prstGeom>
          <a:ln w="19050">
            <a:solidFill>
              <a:srgbClr val="1C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rot="16200000" flipV="1">
            <a:off x="3712840" y="3744090"/>
            <a:ext cx="966961" cy="778793"/>
          </a:xfrm>
          <a:prstGeom prst="line">
            <a:avLst/>
          </a:prstGeom>
          <a:ln w="19050">
            <a:solidFill>
              <a:srgbClr val="1C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 rot="10800000">
            <a:off x="4067946" y="2889918"/>
            <a:ext cx="792089" cy="576063"/>
          </a:xfrm>
          <a:prstGeom prst="line">
            <a:avLst/>
          </a:prstGeom>
          <a:ln w="19050">
            <a:solidFill>
              <a:srgbClr val="1C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rot="5400000" flipH="1" flipV="1">
            <a:off x="4234423" y="3947575"/>
            <a:ext cx="1080120" cy="260947"/>
          </a:xfrm>
          <a:prstGeom prst="line">
            <a:avLst/>
          </a:prstGeom>
          <a:ln w="19050">
            <a:solidFill>
              <a:srgbClr val="1C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 rot="10800000" flipV="1">
            <a:off x="4932040" y="3105940"/>
            <a:ext cx="576064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>
            <a:off x="5508104" y="28179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cxnSp>
        <p:nvCxnSpPr>
          <p:cNvPr id="51" name="Connettore 2 50"/>
          <p:cNvCxnSpPr/>
          <p:nvPr/>
        </p:nvCxnSpPr>
        <p:spPr>
          <a:xfrm rot="5400000">
            <a:off x="5760132" y="2925920"/>
            <a:ext cx="504056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6084168" y="260188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cxnSp>
        <p:nvCxnSpPr>
          <p:cNvPr id="53" name="Connettore 1 52"/>
          <p:cNvCxnSpPr/>
          <p:nvPr/>
        </p:nvCxnSpPr>
        <p:spPr>
          <a:xfrm rot="5400000" flipH="1" flipV="1">
            <a:off x="4644008" y="3465984"/>
            <a:ext cx="1152131" cy="1152125"/>
          </a:xfrm>
          <a:prstGeom prst="line">
            <a:avLst/>
          </a:prstGeom>
          <a:ln w="19050">
            <a:solidFill>
              <a:srgbClr val="1C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/>
        </p:nvCxnSpPr>
        <p:spPr>
          <a:xfrm rot="10800000">
            <a:off x="4139952" y="2889916"/>
            <a:ext cx="1656184" cy="504056"/>
          </a:xfrm>
          <a:prstGeom prst="line">
            <a:avLst/>
          </a:prstGeom>
          <a:ln w="19050">
            <a:solidFill>
              <a:srgbClr val="1C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e 54"/>
          <p:cNvSpPr/>
          <p:nvPr/>
        </p:nvSpPr>
        <p:spPr>
          <a:xfrm>
            <a:off x="3688854" y="2645317"/>
            <a:ext cx="2123654" cy="201548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e 55"/>
          <p:cNvSpPr/>
          <p:nvPr/>
        </p:nvSpPr>
        <p:spPr>
          <a:xfrm>
            <a:off x="4644008" y="3537988"/>
            <a:ext cx="216024" cy="21602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e 56"/>
          <p:cNvSpPr/>
          <p:nvPr/>
        </p:nvSpPr>
        <p:spPr>
          <a:xfrm>
            <a:off x="3640062" y="2592756"/>
            <a:ext cx="2201019" cy="2134716"/>
          </a:xfrm>
          <a:prstGeom prst="ellipse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e 57"/>
          <p:cNvSpPr/>
          <p:nvPr/>
        </p:nvSpPr>
        <p:spPr>
          <a:xfrm>
            <a:off x="3751337" y="2708172"/>
            <a:ext cx="1946870" cy="1894334"/>
          </a:xfrm>
          <a:prstGeom prst="ellipse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ttore 2 58"/>
          <p:cNvCxnSpPr/>
          <p:nvPr/>
        </p:nvCxnSpPr>
        <p:spPr>
          <a:xfrm rot="16200000" flipH="1">
            <a:off x="4540175" y="3866203"/>
            <a:ext cx="885428" cy="474365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/>
          <p:cNvCxnSpPr/>
          <p:nvPr/>
        </p:nvCxnSpPr>
        <p:spPr>
          <a:xfrm flipV="1">
            <a:off x="4572000" y="4258068"/>
            <a:ext cx="1008112" cy="432052"/>
          </a:xfrm>
          <a:prstGeom prst="line">
            <a:avLst/>
          </a:prstGeom>
          <a:ln w="19050">
            <a:solidFill>
              <a:srgbClr val="1C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60"/>
          <p:cNvCxnSpPr/>
          <p:nvPr/>
        </p:nvCxnSpPr>
        <p:spPr>
          <a:xfrm rot="10800000">
            <a:off x="4098010" y="2851050"/>
            <a:ext cx="1482103" cy="1407019"/>
          </a:xfrm>
          <a:prstGeom prst="line">
            <a:avLst/>
          </a:prstGeom>
          <a:ln w="19050">
            <a:solidFill>
              <a:srgbClr val="1C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/>
          <p:cNvCxnSpPr/>
          <p:nvPr/>
        </p:nvCxnSpPr>
        <p:spPr>
          <a:xfrm rot="5400000">
            <a:off x="5616116" y="3790016"/>
            <a:ext cx="504056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6084168" y="34659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pic>
        <p:nvPicPr>
          <p:cNvPr id="64" name="Picture 2" descr="C:\Users\Gianluca\Documents\talks\chicago-tipp11\fit_2r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017708"/>
            <a:ext cx="5212800" cy="5205739"/>
          </a:xfrm>
          <a:prstGeom prst="rect">
            <a:avLst/>
          </a:prstGeom>
          <a:noFill/>
        </p:spPr>
      </p:pic>
      <p:sp>
        <p:nvSpPr>
          <p:cNvPr id="65" name="CasellaDiTesto 64"/>
          <p:cNvSpPr txBox="1"/>
          <p:nvPr/>
        </p:nvSpPr>
        <p:spPr>
          <a:xfrm>
            <a:off x="1500461" y="119675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dirty="0" smtClean="0"/>
              <a:t>Select a </a:t>
            </a:r>
            <a:r>
              <a:rPr lang="en-U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triplet</a:t>
            </a:r>
            <a:r>
              <a:rPr lang="en-US" dirty="0" smtClean="0"/>
              <a:t> (3 starting points)</a:t>
            </a:r>
            <a:endParaRPr lang="en-US" dirty="0"/>
          </a:p>
        </p:txBody>
      </p:sp>
      <p:sp>
        <p:nvSpPr>
          <p:cNvPr id="66" name="CasellaDiTesto 65"/>
          <p:cNvSpPr txBox="1"/>
          <p:nvPr/>
        </p:nvSpPr>
        <p:spPr>
          <a:xfrm>
            <a:off x="463378" y="2173318"/>
            <a:ext cx="2596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ii) </a:t>
            </a:r>
            <a:r>
              <a:rPr lang="en-US" dirty="0" smtClean="0"/>
              <a:t>Loop on the remaining points: if the next point does not satisfy the Ptolemy’s condition then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reject it 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1043608" y="4227037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iii) </a:t>
            </a:r>
            <a:r>
              <a:rPr lang="en-US" dirty="0" smtClean="0"/>
              <a:t>If the point satisfy the Ptolemy’s condition then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it </a:t>
            </a:r>
            <a:r>
              <a:rPr lang="en-US" dirty="0" smtClean="0"/>
              <a:t>for the fit</a:t>
            </a:r>
            <a:endParaRPr lang="en-US" dirty="0"/>
          </a:p>
        </p:txBody>
      </p:sp>
      <p:sp>
        <p:nvSpPr>
          <p:cNvPr id="68" name="CasellaDiTesto 67"/>
          <p:cNvSpPr txBox="1"/>
          <p:nvPr/>
        </p:nvSpPr>
        <p:spPr>
          <a:xfrm>
            <a:off x="4169258" y="6182970"/>
            <a:ext cx="157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iv) </a:t>
            </a:r>
            <a:r>
              <a:rPr lang="en-US" dirty="0" smtClean="0"/>
              <a:t>…again…</a:t>
            </a:r>
            <a:endParaRPr lang="en-US" dirty="0"/>
          </a:p>
        </p:txBody>
      </p:sp>
      <p:sp>
        <p:nvSpPr>
          <p:cNvPr id="69" name="CasellaDiTesto 68"/>
          <p:cNvSpPr txBox="1"/>
          <p:nvPr/>
        </p:nvSpPr>
        <p:spPr>
          <a:xfrm>
            <a:off x="6372200" y="581363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v) </a:t>
            </a:r>
            <a:r>
              <a:rPr lang="en-US" dirty="0" smtClean="0"/>
              <a:t>Perform a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ring fit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7452320" y="3626872"/>
            <a:ext cx="1591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vi) Repeat</a:t>
            </a:r>
            <a:r>
              <a:rPr lang="en-US" dirty="0" smtClean="0"/>
              <a:t> by excluding the already used points</a:t>
            </a:r>
            <a:endParaRPr lang="en-US" dirty="0"/>
          </a:p>
        </p:txBody>
      </p:sp>
      <p:sp>
        <p:nvSpPr>
          <p:cNvPr id="74" name="Freccia a sinistra 73"/>
          <p:cNvSpPr/>
          <p:nvPr/>
        </p:nvSpPr>
        <p:spPr>
          <a:xfrm rot="18993809">
            <a:off x="1779376" y="1895636"/>
            <a:ext cx="458372" cy="253826"/>
          </a:xfrm>
          <a:prstGeom prst="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ccia a sinistra 74"/>
          <p:cNvSpPr/>
          <p:nvPr/>
        </p:nvSpPr>
        <p:spPr>
          <a:xfrm rot="15179148">
            <a:off x="1532419" y="3850390"/>
            <a:ext cx="458372" cy="253826"/>
          </a:xfrm>
          <a:prstGeom prst="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ccia a sinistra 75"/>
          <p:cNvSpPr/>
          <p:nvPr/>
        </p:nvSpPr>
        <p:spPr>
          <a:xfrm rot="12810161">
            <a:off x="3084325" y="5854451"/>
            <a:ext cx="458372" cy="253826"/>
          </a:xfrm>
          <a:prstGeom prst="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ccia a sinistra 76"/>
          <p:cNvSpPr/>
          <p:nvPr/>
        </p:nvSpPr>
        <p:spPr>
          <a:xfrm rot="9764363">
            <a:off x="5614735" y="6196623"/>
            <a:ext cx="458372" cy="253826"/>
          </a:xfrm>
          <a:prstGeom prst="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ccia a sinistra 77"/>
          <p:cNvSpPr/>
          <p:nvPr/>
        </p:nvSpPr>
        <p:spPr>
          <a:xfrm rot="7914626">
            <a:off x="7218641" y="5253267"/>
            <a:ext cx="458372" cy="253826"/>
          </a:xfrm>
          <a:prstGeom prst="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50" grpId="0"/>
      <p:bldP spid="50" grpId="1"/>
      <p:bldP spid="52" grpId="0"/>
      <p:bldP spid="52" grpId="1"/>
      <p:bldP spid="52" grpId="2"/>
      <p:bldP spid="55" grpId="0" animBg="1"/>
      <p:bldP spid="55" grpId="1" animBg="1"/>
      <p:bldP spid="55" grpId="2" animBg="1"/>
      <p:bldP spid="56" grpId="0" animBg="1"/>
      <p:bldP spid="57" grpId="0" animBg="1"/>
      <p:bldP spid="58" grpId="0" animBg="1"/>
      <p:bldP spid="63" grpId="0"/>
      <p:bldP spid="63" grpId="1"/>
      <p:bldP spid="63" grpId="2"/>
      <p:bldP spid="63" grpId="3"/>
      <p:bldP spid="65" grpId="0"/>
      <p:bldP spid="66" grpId="0"/>
      <p:bldP spid="67" grpId="0"/>
      <p:bldP spid="68" grpId="0"/>
      <p:bldP spid="69" grpId="0"/>
      <p:bldP spid="71" grpId="0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more “complicated” example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43</a:t>
            </a:fld>
            <a:endParaRPr lang="it-IT" dirty="0"/>
          </a:p>
        </p:txBody>
      </p:sp>
      <p:pic>
        <p:nvPicPr>
          <p:cNvPr id="5" name="Picture 12" descr="C:\Users\Gianluca\Documents\talks\mainz\mainz\mainz_example_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12565"/>
            <a:ext cx="54006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C:\Users\Gianluca\Documents\talks\mainz\mainz\mainz_example_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8016" y="780827"/>
            <a:ext cx="54006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>
          <a:xfrm flipH="1">
            <a:off x="6750397" y="3352552"/>
            <a:ext cx="84138" cy="80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e 7"/>
          <p:cNvSpPr/>
          <p:nvPr/>
        </p:nvSpPr>
        <p:spPr>
          <a:xfrm flipH="1">
            <a:off x="5056535" y="4765427"/>
            <a:ext cx="84137" cy="80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13" descr="C:\Users\Gianluca\Documents\talks\mainz\mainz\mainz_example_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016" y="780827"/>
            <a:ext cx="54006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C:\Users\Gianluca\Documents\talks\mainz\mainz\mainz_example_a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8813" y="780826"/>
            <a:ext cx="54006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384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Almagest on GPU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0310" y="908720"/>
            <a:ext cx="8653648" cy="2448297"/>
          </a:xfrm>
        </p:spPr>
        <p:txBody>
          <a:bodyPr/>
          <a:lstStyle/>
          <a:p>
            <a:r>
              <a:rPr lang="en-US" sz="2800" dirty="0" smtClean="0"/>
              <a:t>Very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parallelism</a:t>
            </a:r>
            <a:r>
              <a:rPr lang="en-US" sz="2800" dirty="0" smtClean="0"/>
              <a:t>:</a:t>
            </a:r>
          </a:p>
          <a:p>
            <a:pPr lvl="1"/>
            <a:r>
              <a:rPr lang="en-US" sz="2200" dirty="0" smtClean="0"/>
              <a:t>Huge number of computing cores (&gt;2000)</a:t>
            </a:r>
          </a:p>
          <a:p>
            <a:pPr lvl="1"/>
            <a:r>
              <a:rPr lang="en-US" sz="2200" dirty="0" smtClean="0"/>
              <a:t>Huge memory bandwidth</a:t>
            </a:r>
            <a:endParaRPr lang="en-US" sz="2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44</a:t>
            </a:fld>
            <a:endParaRPr lang="it-IT" dirty="0"/>
          </a:p>
        </p:txBody>
      </p:sp>
      <p:pic>
        <p:nvPicPr>
          <p:cNvPr id="8" name="Picture 6" descr="C:\Users\Gianluca\Documents\talks\ginevra\maggio2011\fit_2r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73332"/>
            <a:ext cx="1439506" cy="143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uppo 14"/>
          <p:cNvGrpSpPr/>
          <p:nvPr/>
        </p:nvGrpSpPr>
        <p:grpSpPr>
          <a:xfrm>
            <a:off x="2030436" y="2564904"/>
            <a:ext cx="1374355" cy="4176464"/>
            <a:chOff x="2868910" y="2564904"/>
            <a:chExt cx="1374355" cy="4176464"/>
          </a:xfrm>
        </p:grpSpPr>
        <p:pic>
          <p:nvPicPr>
            <p:cNvPr id="10" name="Picture 6" descr="C:\Users\Gianluca\Documents\talks\ginevra\maggio2011\fit_2r_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68910" y="2564904"/>
              <a:ext cx="1013669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:\Users\Gianluca\Documents\talks\ginevra\maggio2011\fit_2r_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5777" y="3573016"/>
              <a:ext cx="1013669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:\Users\Gianluca\Documents\talks\ginevra\maggio2011\fit_2r_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97957" y="4581128"/>
              <a:ext cx="1013669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 descr="C:\Users\Gianluca\Documents\talks\ginevra\maggio2011\fit_2r_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5778" y="5733256"/>
              <a:ext cx="1013669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CasellaDiTesto 13"/>
            <p:cNvSpPr txBox="1"/>
            <p:nvPr/>
          </p:nvSpPr>
          <p:spPr>
            <a:xfrm>
              <a:off x="2947121" y="5172035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65000"/>
                    </a:schemeClr>
                  </a:solidFill>
                </a:rPr>
                <a:t>. . .</a:t>
              </a:r>
              <a:endParaRPr lang="en-US" sz="4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17" name="Connettore 2 16"/>
          <p:cNvCxnSpPr/>
          <p:nvPr/>
        </p:nvCxnSpPr>
        <p:spPr>
          <a:xfrm flipV="1">
            <a:off x="2138549" y="2924944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2314563" y="3068960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2586694" y="3068960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2301996" y="4061445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2254176" y="3789040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2648707" y="3959299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2402010" y="6093296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2341623" y="4787602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2648707" y="6093296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V="1">
            <a:off x="2321246" y="5100027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2314563" y="5913060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2468871" y="5183299"/>
            <a:ext cx="216024" cy="144016"/>
          </a:xfrm>
          <a:prstGeom prst="straightConnector1">
            <a:avLst/>
          </a:prstGeom>
          <a:ln w="25400">
            <a:solidFill>
              <a:srgbClr val="1C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arentesi graffa aperta 28"/>
          <p:cNvSpPr/>
          <p:nvPr/>
        </p:nvSpPr>
        <p:spPr>
          <a:xfrm>
            <a:off x="1543247" y="2852936"/>
            <a:ext cx="504056" cy="3672408"/>
          </a:xfrm>
          <a:prstGeom prst="leftBrace">
            <a:avLst>
              <a:gd name="adj1" fmla="val 89589"/>
              <a:gd name="adj2" fmla="val 50000"/>
            </a:avLst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entesi graffa aperta 29"/>
          <p:cNvSpPr/>
          <p:nvPr/>
        </p:nvSpPr>
        <p:spPr>
          <a:xfrm rot="10800000">
            <a:off x="3152763" y="2852936"/>
            <a:ext cx="504056" cy="3672408"/>
          </a:xfrm>
          <a:prstGeom prst="leftBrace">
            <a:avLst>
              <a:gd name="adj1" fmla="val 89589"/>
              <a:gd name="adj2" fmla="val 50000"/>
            </a:avLst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code.msdn.microsoft.com/vstudio/site/view/file/95645/1/nvidia-fermi-gf100-gpu-block-diagram-benchmarkreview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03315"/>
            <a:ext cx="1340365" cy="10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Gianluca\Documents\talks\chicago-tipp11\fit_2r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861048"/>
            <a:ext cx="1513090" cy="1511040"/>
          </a:xfrm>
          <a:prstGeom prst="rect">
            <a:avLst/>
          </a:prstGeom>
          <a:noFill/>
        </p:spPr>
      </p:pic>
      <p:cxnSp>
        <p:nvCxnSpPr>
          <p:cNvPr id="33" name="Connettore 2 32"/>
          <p:cNvCxnSpPr/>
          <p:nvPr/>
        </p:nvCxnSpPr>
        <p:spPr>
          <a:xfrm>
            <a:off x="5220072" y="4689140"/>
            <a:ext cx="288032" cy="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egnaposto contenuto 2"/>
          <p:cNvSpPr txBox="1">
            <a:spLocks/>
          </p:cNvSpPr>
          <p:nvPr/>
        </p:nvSpPr>
        <p:spPr bwMode="auto">
          <a:xfrm>
            <a:off x="6516216" y="2564891"/>
            <a:ext cx="2527742" cy="244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5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onsolas" panose="020B0609020204030204" pitchFamily="49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6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nsolas" panose="020B0609020204030204" pitchFamily="49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nsolas" panose="020B0609020204030204" pitchFamily="49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nsolas" panose="020B0609020204030204" pitchFamily="49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nsolas" panose="020B0609020204030204" pitchFamily="49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Two level of parallelism:</a:t>
            </a:r>
          </a:p>
          <a:p>
            <a:pPr lvl="1"/>
            <a:r>
              <a:rPr lang="en-US" sz="2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triplets run in parallel</a:t>
            </a:r>
          </a:p>
          <a:p>
            <a:pPr lvl="1"/>
            <a:r>
              <a:rPr lang="en-US" sz="2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events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39202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777236" cy="647700"/>
          </a:xfrm>
        </p:spPr>
        <p:txBody>
          <a:bodyPr/>
          <a:lstStyle/>
          <a:p>
            <a:r>
              <a:rPr lang="en-US" sz="2400" dirty="0"/>
              <a:t>Implementation: 4 geometrical selected triplets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014798"/>
            <a:ext cx="3757036" cy="1861642"/>
          </a:xfrm>
        </p:spPr>
        <p:txBody>
          <a:bodyPr/>
          <a:lstStyle/>
          <a:p>
            <a:r>
              <a:rPr lang="en-US" sz="2400" dirty="0" smtClean="0"/>
              <a:t>Tests on </a:t>
            </a:r>
            <a:r>
              <a:rPr lang="en-US" sz="2400" dirty="0" smtClean="0">
                <a:solidFill>
                  <a:srgbClr val="0070C0"/>
                </a:solidFill>
              </a:rPr>
              <a:t>Tesla K20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Total computing time order of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 us</a:t>
            </a:r>
            <a:r>
              <a:rPr lang="en-US" sz="2400" dirty="0" smtClean="0"/>
              <a:t> per event (on single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400" dirty="0" smtClean="0"/>
              <a:t>).</a:t>
            </a:r>
            <a:endParaRPr lang="en-US" sz="2400" dirty="0"/>
          </a:p>
          <a:p>
            <a:r>
              <a:rPr lang="en-US" sz="2400" dirty="0" smtClean="0"/>
              <a:t>Efficiency quite good (by using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triplets</a:t>
            </a:r>
            <a:r>
              <a:rPr lang="en-US" sz="2400" dirty="0" smtClean="0"/>
              <a:t>):</a:t>
            </a:r>
          </a:p>
          <a:p>
            <a:pPr lvl="1"/>
            <a:r>
              <a:rPr lang="en-US" sz="1800" dirty="0" smtClean="0"/>
              <a:t>Room for improvement (points reusing, cuts optimization, …) </a:t>
            </a:r>
          </a:p>
          <a:p>
            <a:r>
              <a:rPr lang="en-US" sz="2200" dirty="0" smtClean="0"/>
              <a:t>Further tests on going to study 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immunity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bias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</a:t>
            </a:r>
            <a:r>
              <a:rPr lang="en-US" sz="2200" dirty="0" smtClean="0"/>
              <a:t> as a function of the number of hits, …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45</a:t>
            </a:fld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4199212" y="3714568"/>
            <a:ext cx="4657331" cy="2880320"/>
            <a:chOff x="4314077" y="980728"/>
            <a:chExt cx="4657331" cy="288032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077" y="980728"/>
              <a:ext cx="4657331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 rot="19252709">
              <a:off x="4529603" y="2574201"/>
              <a:ext cx="18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C000"/>
                  </a:solidFill>
                </a:rPr>
                <a:t>preliminary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644008" y="1412776"/>
              <a:ext cx="18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256 events</a:t>
              </a:r>
              <a:endParaRPr lang="en-US" sz="1200" b="1" dirty="0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4391501" y="1127206"/>
            <a:ext cx="4026074" cy="2587361"/>
            <a:chOff x="251520" y="1127207"/>
            <a:chExt cx="4026074" cy="2587361"/>
          </a:xfrm>
        </p:grpSpPr>
        <p:grpSp>
          <p:nvGrpSpPr>
            <p:cNvPr id="11" name="Gruppo 10"/>
            <p:cNvGrpSpPr/>
            <p:nvPr/>
          </p:nvGrpSpPr>
          <p:grpSpPr>
            <a:xfrm>
              <a:off x="251520" y="1127207"/>
              <a:ext cx="4026074" cy="2587361"/>
              <a:chOff x="251520" y="1127207"/>
              <a:chExt cx="4026074" cy="2587361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27207"/>
                <a:ext cx="3881041" cy="25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CasellaDiTesto 8"/>
              <p:cNvSpPr txBox="1"/>
              <p:nvPr/>
            </p:nvSpPr>
            <p:spPr>
              <a:xfrm rot="19542864">
                <a:off x="2477394" y="2618627"/>
                <a:ext cx="1800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C000"/>
                    </a:solidFill>
                  </a:rPr>
                  <a:t>preliminary</a:t>
                </a:r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12" name="Rettangolo 11"/>
            <p:cNvSpPr/>
            <p:nvPr/>
          </p:nvSpPr>
          <p:spPr>
            <a:xfrm>
              <a:off x="971600" y="2712700"/>
              <a:ext cx="144016" cy="14023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ecisione 12"/>
            <p:cNvSpPr/>
            <p:nvPr/>
          </p:nvSpPr>
          <p:spPr>
            <a:xfrm>
              <a:off x="989602" y="2935238"/>
              <a:ext cx="108012" cy="144016"/>
            </a:xfrm>
            <a:prstGeom prst="flowChartDecision">
              <a:avLst/>
            </a:prstGeom>
            <a:solidFill>
              <a:srgbClr val="0070C0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187624" y="2652013"/>
              <a:ext cx="11521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 triplets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182514" y="2876441"/>
              <a:ext cx="11521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triplets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77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NA62 GPU trigger system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46</a:t>
            </a:fld>
            <a:endParaRPr lang="it-IT" dirty="0"/>
          </a:p>
        </p:txBody>
      </p:sp>
      <p:sp>
        <p:nvSpPr>
          <p:cNvPr id="65" name="CasellaDiTesto 64"/>
          <p:cNvSpPr txBox="1"/>
          <p:nvPr/>
        </p:nvSpPr>
        <p:spPr>
          <a:xfrm>
            <a:off x="5644750" y="2327373"/>
            <a:ext cx="3463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8x1Gb/s</a:t>
            </a:r>
            <a:r>
              <a:rPr lang="en-US" dirty="0" smtClean="0"/>
              <a:t> links for data readout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4x1Gb/s</a:t>
            </a:r>
            <a:r>
              <a:rPr lang="en-US" dirty="0" smtClean="0"/>
              <a:t> Standard trigger primitives</a:t>
            </a:r>
          </a:p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4x1Gb/s</a:t>
            </a:r>
            <a:r>
              <a:rPr lang="en-US" dirty="0" smtClean="0"/>
              <a:t> GPU trigger </a:t>
            </a:r>
            <a:endParaRPr lang="en-US" dirty="0"/>
          </a:p>
        </p:txBody>
      </p:sp>
      <p:sp>
        <p:nvSpPr>
          <p:cNvPr id="72" name="CasellaDiTesto 71"/>
          <p:cNvSpPr txBox="1"/>
          <p:nvPr/>
        </p:nvSpPr>
        <p:spPr>
          <a:xfrm>
            <a:off x="4390956" y="1237803"/>
            <a:ext cx="4566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Readout event: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kb </a:t>
            </a:r>
            <a:r>
              <a:rPr lang="en-US" sz="2000" dirty="0" smtClean="0"/>
              <a:t>(1.5 Gb/s)</a:t>
            </a:r>
          </a:p>
          <a:p>
            <a:r>
              <a:rPr lang="en-US" sz="2000" u="sng" dirty="0" smtClean="0"/>
              <a:t>GPU reduced event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b</a:t>
            </a:r>
            <a:r>
              <a:rPr lang="en-US" sz="2000" dirty="0" smtClean="0"/>
              <a:t> (3 Gb/s)</a:t>
            </a:r>
            <a:endParaRPr lang="en-US" sz="2000" dirty="0"/>
          </a:p>
        </p:txBody>
      </p:sp>
      <p:grpSp>
        <p:nvGrpSpPr>
          <p:cNvPr id="7" name="Gruppo 6"/>
          <p:cNvGrpSpPr/>
          <p:nvPr/>
        </p:nvGrpSpPr>
        <p:grpSpPr>
          <a:xfrm>
            <a:off x="734910" y="1546180"/>
            <a:ext cx="4675004" cy="3430474"/>
            <a:chOff x="535164" y="815999"/>
            <a:chExt cx="4675004" cy="3430474"/>
          </a:xfrm>
        </p:grpSpPr>
        <p:grpSp>
          <p:nvGrpSpPr>
            <p:cNvPr id="5" name="Gruppo 4"/>
            <p:cNvGrpSpPr/>
            <p:nvPr/>
          </p:nvGrpSpPr>
          <p:grpSpPr>
            <a:xfrm>
              <a:off x="535164" y="815999"/>
              <a:ext cx="4675004" cy="3430474"/>
              <a:chOff x="535164" y="815999"/>
              <a:chExt cx="4675004" cy="3430474"/>
            </a:xfrm>
          </p:grpSpPr>
          <p:sp>
            <p:nvSpPr>
              <p:cNvPr id="70" name="Freccia angolare in su 69"/>
              <p:cNvSpPr/>
              <p:nvPr/>
            </p:nvSpPr>
            <p:spPr>
              <a:xfrm rot="10800000" flipH="1">
                <a:off x="4015966" y="2535807"/>
                <a:ext cx="729294" cy="674565"/>
              </a:xfrm>
              <a:prstGeom prst="bentUpArrow">
                <a:avLst>
                  <a:gd name="adj1" fmla="val 19259"/>
                  <a:gd name="adj2" fmla="val 28546"/>
                  <a:gd name="adj3" fmla="val 25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ccia angolare in su 68"/>
              <p:cNvSpPr/>
              <p:nvPr/>
            </p:nvSpPr>
            <p:spPr>
              <a:xfrm rot="10800000" flipH="1">
                <a:off x="3894050" y="2665621"/>
                <a:ext cx="729294" cy="674565"/>
              </a:xfrm>
              <a:prstGeom prst="bentUpArrow">
                <a:avLst>
                  <a:gd name="adj1" fmla="val 19259"/>
                  <a:gd name="adj2" fmla="val 28546"/>
                  <a:gd name="adj3" fmla="val 25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ccia angolare in su 67"/>
              <p:cNvSpPr/>
              <p:nvPr/>
            </p:nvSpPr>
            <p:spPr>
              <a:xfrm rot="10800000" flipH="1">
                <a:off x="3793053" y="2768710"/>
                <a:ext cx="729294" cy="674565"/>
              </a:xfrm>
              <a:prstGeom prst="bentUpArrow">
                <a:avLst>
                  <a:gd name="adj1" fmla="val 19259"/>
                  <a:gd name="adj2" fmla="val 28546"/>
                  <a:gd name="adj3" fmla="val 25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uppo 37"/>
              <p:cNvGrpSpPr/>
              <p:nvPr/>
            </p:nvGrpSpPr>
            <p:grpSpPr>
              <a:xfrm>
                <a:off x="1530778" y="815999"/>
                <a:ext cx="2448272" cy="1872208"/>
                <a:chOff x="1163266" y="2663230"/>
                <a:chExt cx="2448272" cy="1872208"/>
              </a:xfrm>
            </p:grpSpPr>
            <p:sp>
              <p:nvSpPr>
                <p:cNvPr id="32" name="Rettangolo 31"/>
                <p:cNvSpPr/>
                <p:nvPr/>
              </p:nvSpPr>
              <p:spPr>
                <a:xfrm>
                  <a:off x="1451298" y="2663230"/>
                  <a:ext cx="2016224" cy="187220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ttangolo 32"/>
                <p:cNvSpPr/>
                <p:nvPr/>
              </p:nvSpPr>
              <p:spPr>
                <a:xfrm>
                  <a:off x="1163266" y="2735238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ttangolo 33"/>
                <p:cNvSpPr/>
                <p:nvPr/>
              </p:nvSpPr>
              <p:spPr>
                <a:xfrm>
                  <a:off x="1163266" y="3167286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ttangolo 34"/>
                <p:cNvSpPr/>
                <p:nvPr/>
              </p:nvSpPr>
              <p:spPr>
                <a:xfrm>
                  <a:off x="1163266" y="3599334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ttangolo 35"/>
                <p:cNvSpPr/>
                <p:nvPr/>
              </p:nvSpPr>
              <p:spPr>
                <a:xfrm>
                  <a:off x="1163266" y="4031382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ttangolo 36"/>
                <p:cNvSpPr/>
                <p:nvPr/>
              </p:nvSpPr>
              <p:spPr>
                <a:xfrm>
                  <a:off x="2963466" y="4057700"/>
                  <a:ext cx="648072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uppo 38"/>
              <p:cNvGrpSpPr/>
              <p:nvPr/>
            </p:nvGrpSpPr>
            <p:grpSpPr>
              <a:xfrm>
                <a:off x="1413774" y="925313"/>
                <a:ext cx="2448272" cy="1872208"/>
                <a:chOff x="1163266" y="2663230"/>
                <a:chExt cx="2448272" cy="1872208"/>
              </a:xfrm>
            </p:grpSpPr>
            <p:sp>
              <p:nvSpPr>
                <p:cNvPr id="40" name="Rettangolo 39"/>
                <p:cNvSpPr/>
                <p:nvPr/>
              </p:nvSpPr>
              <p:spPr>
                <a:xfrm>
                  <a:off x="1451298" y="2663230"/>
                  <a:ext cx="2016224" cy="187220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ttangolo 40"/>
                <p:cNvSpPr/>
                <p:nvPr/>
              </p:nvSpPr>
              <p:spPr>
                <a:xfrm>
                  <a:off x="1163266" y="2735238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ttangolo 41"/>
                <p:cNvSpPr/>
                <p:nvPr/>
              </p:nvSpPr>
              <p:spPr>
                <a:xfrm>
                  <a:off x="1163266" y="3167286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ttangolo 42"/>
                <p:cNvSpPr/>
                <p:nvPr/>
              </p:nvSpPr>
              <p:spPr>
                <a:xfrm>
                  <a:off x="1163266" y="3599334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ttangolo 43"/>
                <p:cNvSpPr/>
                <p:nvPr/>
              </p:nvSpPr>
              <p:spPr>
                <a:xfrm>
                  <a:off x="1163266" y="4031382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ttangolo 44"/>
                <p:cNvSpPr/>
                <p:nvPr/>
              </p:nvSpPr>
              <p:spPr>
                <a:xfrm>
                  <a:off x="2963466" y="4057700"/>
                  <a:ext cx="648072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uppo 45"/>
              <p:cNvGrpSpPr/>
              <p:nvPr/>
            </p:nvGrpSpPr>
            <p:grpSpPr>
              <a:xfrm>
                <a:off x="1298508" y="1051395"/>
                <a:ext cx="2448272" cy="1872208"/>
                <a:chOff x="1163266" y="2663230"/>
                <a:chExt cx="2448272" cy="1872208"/>
              </a:xfrm>
            </p:grpSpPr>
            <p:sp>
              <p:nvSpPr>
                <p:cNvPr id="47" name="Rettangolo 46"/>
                <p:cNvSpPr/>
                <p:nvPr/>
              </p:nvSpPr>
              <p:spPr>
                <a:xfrm>
                  <a:off x="1451298" y="2663230"/>
                  <a:ext cx="2016224" cy="187220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ttangolo 47"/>
                <p:cNvSpPr/>
                <p:nvPr/>
              </p:nvSpPr>
              <p:spPr>
                <a:xfrm>
                  <a:off x="1163266" y="2735238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ttangolo 48"/>
                <p:cNvSpPr/>
                <p:nvPr/>
              </p:nvSpPr>
              <p:spPr>
                <a:xfrm>
                  <a:off x="1163266" y="3167286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ttangolo 49"/>
                <p:cNvSpPr/>
                <p:nvPr/>
              </p:nvSpPr>
              <p:spPr>
                <a:xfrm>
                  <a:off x="1163266" y="3599334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ttangolo 50"/>
                <p:cNvSpPr/>
                <p:nvPr/>
              </p:nvSpPr>
              <p:spPr>
                <a:xfrm>
                  <a:off x="1163266" y="4031382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ttangolo 51"/>
                <p:cNvSpPr/>
                <p:nvPr/>
              </p:nvSpPr>
              <p:spPr>
                <a:xfrm>
                  <a:off x="2963466" y="4057700"/>
                  <a:ext cx="648072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uppo 52"/>
              <p:cNvGrpSpPr/>
              <p:nvPr/>
            </p:nvGrpSpPr>
            <p:grpSpPr>
              <a:xfrm>
                <a:off x="1193143" y="1180850"/>
                <a:ext cx="2448272" cy="1872208"/>
                <a:chOff x="1163266" y="2663230"/>
                <a:chExt cx="2448272" cy="1872208"/>
              </a:xfrm>
            </p:grpSpPr>
            <p:sp>
              <p:nvSpPr>
                <p:cNvPr id="54" name="Rettangolo 53"/>
                <p:cNvSpPr/>
                <p:nvPr/>
              </p:nvSpPr>
              <p:spPr>
                <a:xfrm>
                  <a:off x="1451298" y="2663230"/>
                  <a:ext cx="2016224" cy="187220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ttangolo 54"/>
                <p:cNvSpPr/>
                <p:nvPr/>
              </p:nvSpPr>
              <p:spPr>
                <a:xfrm>
                  <a:off x="1163266" y="2735238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ttangolo 55"/>
                <p:cNvSpPr/>
                <p:nvPr/>
              </p:nvSpPr>
              <p:spPr>
                <a:xfrm>
                  <a:off x="1163266" y="3167286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ttangolo 56"/>
                <p:cNvSpPr/>
                <p:nvPr/>
              </p:nvSpPr>
              <p:spPr>
                <a:xfrm>
                  <a:off x="1163266" y="3599334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ttangolo 57"/>
                <p:cNvSpPr/>
                <p:nvPr/>
              </p:nvSpPr>
              <p:spPr>
                <a:xfrm>
                  <a:off x="1163266" y="4031382"/>
                  <a:ext cx="792088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ttangolo 58"/>
                <p:cNvSpPr/>
                <p:nvPr/>
              </p:nvSpPr>
              <p:spPr>
                <a:xfrm>
                  <a:off x="2963466" y="4057700"/>
                  <a:ext cx="648072" cy="432048"/>
                </a:xfrm>
                <a:prstGeom prst="rect">
                  <a:avLst/>
                </a:prstGeom>
                <a:solidFill>
                  <a:srgbClr val="69A12B"/>
                </a:solidFill>
                <a:ln>
                  <a:solidFill>
                    <a:srgbClr val="1C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CasellaDiTesto 59"/>
              <p:cNvSpPr txBox="1"/>
              <p:nvPr/>
            </p:nvSpPr>
            <p:spPr>
              <a:xfrm rot="16200000">
                <a:off x="-293798" y="1644962"/>
                <a:ext cx="23042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2024 TDC channels, 4 TEL62 </a:t>
                </a:r>
                <a:endParaRPr lang="en-US" dirty="0"/>
              </a:p>
            </p:txBody>
          </p:sp>
          <p:sp>
            <p:nvSpPr>
              <p:cNvPr id="61" name="Freccia a destra 60"/>
              <p:cNvSpPr/>
              <p:nvPr/>
            </p:nvSpPr>
            <p:spPr>
              <a:xfrm>
                <a:off x="4058040" y="2157114"/>
                <a:ext cx="1152128" cy="32533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ccia a destra 61"/>
              <p:cNvSpPr/>
              <p:nvPr/>
            </p:nvSpPr>
            <p:spPr>
              <a:xfrm>
                <a:off x="3946283" y="2263824"/>
                <a:ext cx="1152128" cy="32533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ccia a destra 62"/>
              <p:cNvSpPr/>
              <p:nvPr/>
            </p:nvSpPr>
            <p:spPr>
              <a:xfrm>
                <a:off x="3804549" y="2383879"/>
                <a:ext cx="1152128" cy="32533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ccia a destra 63"/>
              <p:cNvSpPr/>
              <p:nvPr/>
            </p:nvSpPr>
            <p:spPr>
              <a:xfrm>
                <a:off x="3693747" y="2499220"/>
                <a:ext cx="1152128" cy="32533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ccia angolare in su 66"/>
              <p:cNvSpPr/>
              <p:nvPr/>
            </p:nvSpPr>
            <p:spPr>
              <a:xfrm rot="10800000" flipH="1">
                <a:off x="3693393" y="2853131"/>
                <a:ext cx="729294" cy="674565"/>
              </a:xfrm>
              <a:prstGeom prst="bentUpArrow">
                <a:avLst>
                  <a:gd name="adj1" fmla="val 19259"/>
                  <a:gd name="adj2" fmla="val 28546"/>
                  <a:gd name="adj3" fmla="val 25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ttangolo 70"/>
              <p:cNvSpPr/>
              <p:nvPr/>
            </p:nvSpPr>
            <p:spPr>
              <a:xfrm>
                <a:off x="3938529" y="3527697"/>
                <a:ext cx="1008112" cy="718776"/>
              </a:xfrm>
              <a:prstGeom prst="rect">
                <a:avLst/>
              </a:prstGeom>
              <a:solidFill>
                <a:srgbClr val="69A12B"/>
              </a:solidFill>
              <a:scene3d>
                <a:camera prst="isometricLeftDown">
                  <a:rot lat="1072267" lon="19290594" rev="101084"/>
                </a:camera>
                <a:lightRig rig="threePt" dir="t"/>
              </a:scene3d>
              <a:sp3d extrusionH="234950" prstMaterial="matte">
                <a:extrusionClr>
                  <a:srgbClr val="92D050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GPU</a:t>
                </a:r>
                <a:endParaRPr lang="en-US" dirty="0"/>
              </a:p>
            </p:txBody>
          </p:sp>
        </p:grpSp>
        <p:sp>
          <p:nvSpPr>
            <p:cNvPr id="6" name="CasellaDiTesto 5"/>
            <p:cNvSpPr txBox="1"/>
            <p:nvPr/>
          </p:nvSpPr>
          <p:spPr>
            <a:xfrm>
              <a:off x="2322866" y="1752103"/>
              <a:ext cx="891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TEL62</a:t>
              </a:r>
              <a:endParaRPr lang="en-US" dirty="0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472433" y="4315665"/>
            <a:ext cx="4937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Events rate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MHz</a:t>
            </a:r>
          </a:p>
          <a:p>
            <a:r>
              <a:rPr lang="en-US" sz="2000" u="sng" dirty="0" smtClean="0"/>
              <a:t>L0 trigger rate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MHz</a:t>
            </a:r>
          </a:p>
          <a:p>
            <a:r>
              <a:rPr lang="en-US" sz="2000" u="sng" dirty="0" smtClean="0"/>
              <a:t>Max Latency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</a:t>
            </a:r>
            <a:endParaRPr lang="en-US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u="sng" dirty="0" smtClean="0"/>
              <a:t>Total buffering </a:t>
            </a:r>
            <a:r>
              <a:rPr lang="en-US" sz="2000" dirty="0" smtClean="0"/>
              <a:t>(per board):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GB</a:t>
            </a:r>
          </a:p>
          <a:p>
            <a:r>
              <a:rPr lang="en-US" sz="2000" u="sng" dirty="0" smtClean="0"/>
              <a:t>Max output bandwidth </a:t>
            </a:r>
            <a:r>
              <a:rPr lang="en-US" sz="2000" dirty="0" smtClean="0"/>
              <a:t>(per board):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Gb/s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5369067" y="3969196"/>
            <a:ext cx="3826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 NVIDIA TITAN</a:t>
            </a:r>
            <a:r>
              <a:rPr lang="en-US" sz="20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2688</a:t>
            </a:r>
            <a:r>
              <a:rPr lang="en-US" sz="2000" dirty="0" smtClean="0"/>
              <a:t> cores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</a:t>
            </a:r>
            <a:r>
              <a:rPr lang="en-US" sz="2000" dirty="0" smtClean="0"/>
              <a:t> Teraflops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6GB</a:t>
            </a:r>
            <a:r>
              <a:rPr lang="en-US" sz="2000" dirty="0" smtClean="0"/>
              <a:t> VRAM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PCI ex.gen3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Bandwidth: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288 GB/s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4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GAP-ATLAS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3285381"/>
            <a:ext cx="5328592" cy="1501602"/>
          </a:xfrm>
        </p:spPr>
        <p:txBody>
          <a:bodyPr/>
          <a:lstStyle/>
          <a:p>
            <a:r>
              <a:rPr lang="en-US" sz="2400" dirty="0" smtClean="0"/>
              <a:t>Several groups interested in using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GPUs</a:t>
            </a:r>
            <a:r>
              <a:rPr lang="en-US" sz="2400" dirty="0" smtClean="0"/>
              <a:t> in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HLT and EB </a:t>
            </a:r>
            <a:r>
              <a:rPr lang="en-US" sz="2400" dirty="0" smtClean="0"/>
              <a:t>(Wuppertal, Frankfurt, Bonn, </a:t>
            </a:r>
            <a:r>
              <a:rPr lang="en-US" sz="2400" dirty="0" err="1" smtClean="0"/>
              <a:t>Edimburg</a:t>
            </a:r>
            <a:r>
              <a:rPr lang="en-US" sz="2400" dirty="0" smtClean="0"/>
              <a:t>, Oxford,…)</a:t>
            </a:r>
          </a:p>
          <a:p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Client-server</a:t>
            </a:r>
            <a:r>
              <a:rPr lang="en-US" sz="2400" dirty="0" smtClean="0"/>
              <a:t> layer to allow heterogeneous computing solution</a:t>
            </a:r>
          </a:p>
          <a:p>
            <a:r>
              <a:rPr lang="en-US" sz="2400" dirty="0" smtClean="0"/>
              <a:t>Encouraging preliminary tests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47</a:t>
            </a:fld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32" y="908720"/>
            <a:ext cx="69627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60389"/>
            <a:ext cx="3312368" cy="28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2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GAP-ATLAS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75655" y="5229200"/>
            <a:ext cx="7438157" cy="9255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48</a:t>
            </a:fld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7282830" cy="509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0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GAP-ATLAS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908720"/>
            <a:ext cx="5112568" cy="1213570"/>
          </a:xfrm>
        </p:spPr>
        <p:txBody>
          <a:bodyPr/>
          <a:lstStyle/>
          <a:p>
            <a:r>
              <a:rPr lang="en-US" sz="2200" dirty="0" smtClean="0"/>
              <a:t>Porting of Track reconstruction (same serial algorithm) </a:t>
            </a:r>
          </a:p>
          <a:p>
            <a:r>
              <a:rPr lang="en-US" sz="2200" dirty="0" smtClean="0"/>
              <a:t>Using standard </a:t>
            </a:r>
            <a:r>
              <a:rPr lang="en-US" sz="2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CPUs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smtClean="0"/>
              <a:t>the processing time is proportional to the pileup</a:t>
            </a:r>
          </a:p>
          <a:p>
            <a:r>
              <a:rPr lang="en-US" sz="2200" dirty="0" smtClean="0"/>
              <a:t>The </a:t>
            </a:r>
            <a:r>
              <a:rPr lang="en-US" sz="2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200" dirty="0" smtClean="0"/>
              <a:t> give a processing time almost independent</a:t>
            </a:r>
          </a:p>
          <a:p>
            <a:r>
              <a:rPr lang="en-US" sz="2200" dirty="0" smtClean="0"/>
              <a:t>Start the porting of the </a:t>
            </a:r>
            <a:r>
              <a:rPr lang="en-US" sz="22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US" sz="2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trigger algorithm</a:t>
            </a:r>
            <a:endParaRPr lang="en-US" sz="2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49</a:t>
            </a:fld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76" y="1124743"/>
            <a:ext cx="4000492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 descr="Screen Shot 2014-01-10 at 10.43.1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2707" b="-6739"/>
          <a:stretch/>
        </p:blipFill>
        <p:spPr bwMode="auto">
          <a:xfrm>
            <a:off x="441405" y="4105187"/>
            <a:ext cx="8702595" cy="27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30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Supercomputers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1146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http://www.pcprofessionale.it/stappro61/uploads/2013/01/Schermata-2013-01-31-alle-23.46.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12" y="1052736"/>
            <a:ext cx="47625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90" y="2780928"/>
            <a:ext cx="4273024" cy="355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2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GAP-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3888" y="836712"/>
            <a:ext cx="5472608" cy="4525963"/>
          </a:xfrm>
        </p:spPr>
        <p:txBody>
          <a:bodyPr/>
          <a:lstStyle/>
          <a:p>
            <a:r>
              <a:rPr lang="en-US" sz="2800" dirty="0" smtClean="0"/>
              <a:t>The present trigger/</a:t>
            </a:r>
            <a:r>
              <a:rPr lang="en-US" sz="2800" dirty="0" err="1" smtClean="0"/>
              <a:t>daq</a:t>
            </a:r>
            <a:r>
              <a:rPr lang="en-US" sz="2800" dirty="0" smtClean="0"/>
              <a:t> scheme can’t fit in the luminosity upgrade (need to increase Pt cuts to maintain the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MHz </a:t>
            </a:r>
            <a:r>
              <a:rPr lang="en-US" sz="2800" dirty="0" smtClean="0"/>
              <a:t>L0 output)</a:t>
            </a:r>
          </a:p>
          <a:p>
            <a:r>
              <a:rPr lang="en-US" sz="2800" dirty="0" smtClean="0"/>
              <a:t>Discussion to have full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MHz </a:t>
            </a:r>
            <a:r>
              <a:rPr lang="en-US" sz="2800" dirty="0" smtClean="0"/>
              <a:t>readout</a:t>
            </a:r>
          </a:p>
          <a:p>
            <a:r>
              <a:rPr lang="en-US" sz="2800" dirty="0" smtClean="0"/>
              <a:t>In any case: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800" dirty="0" smtClean="0"/>
              <a:t> in first or second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HLT</a:t>
            </a:r>
            <a:r>
              <a:rPr lang="en-US" sz="2800" dirty="0" smtClean="0"/>
              <a:t> stage (several many-cores architecture under study)</a:t>
            </a:r>
            <a:endParaRPr lang="en-US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50</a:t>
            </a:fld>
            <a:endParaRPr lang="it-IT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836712"/>
            <a:ext cx="2850687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GAP-NMR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51</a:t>
            </a:fld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914400"/>
            <a:ext cx="70961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8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GAP-NMR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44008" y="908720"/>
            <a:ext cx="4499992" cy="4525963"/>
          </a:xfrm>
        </p:spPr>
        <p:txBody>
          <a:bodyPr/>
          <a:lstStyle/>
          <a:p>
            <a:r>
              <a:rPr lang="en-US" sz="2800" dirty="0" smtClean="0"/>
              <a:t>From preliminary estimation:</a:t>
            </a:r>
          </a:p>
          <a:p>
            <a:pPr lvl="1"/>
            <a:r>
              <a:rPr lang="en-US" sz="2400" dirty="0" smtClean="0"/>
              <a:t>Assuming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512x512</a:t>
            </a:r>
            <a:r>
              <a:rPr lang="en-US" sz="2400" dirty="0" smtClean="0"/>
              <a:t> pixels</a:t>
            </a:r>
          </a:p>
          <a:p>
            <a:pPr lvl="1"/>
            <a:r>
              <a:rPr lang="en-US" sz="2400" dirty="0" smtClean="0"/>
              <a:t>Factor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20-100</a:t>
            </a:r>
            <a:r>
              <a:rPr lang="en-US" sz="2400" dirty="0" smtClean="0"/>
              <a:t> including optimization part</a:t>
            </a:r>
          </a:p>
          <a:p>
            <a:r>
              <a:rPr lang="en-US" sz="2800" dirty="0" smtClean="0"/>
              <a:t>With this gain in image reconstruction time, both  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Kurtosis and stretched exponential </a:t>
            </a:r>
            <a:r>
              <a:rPr lang="en-US" sz="2800" dirty="0" smtClean="0"/>
              <a:t>techniques would be used in diagnostic. </a:t>
            </a:r>
            <a:endParaRPr lang="en-US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52</a:t>
            </a:fld>
            <a:endParaRPr lang="it-IT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7" y="3356992"/>
            <a:ext cx="4114403" cy="322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6192"/>
            <a:ext cx="36004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12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GAP-CT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05461" y="692696"/>
            <a:ext cx="4268267" cy="1285578"/>
          </a:xfrm>
        </p:spPr>
        <p:txBody>
          <a:bodyPr/>
          <a:lstStyle/>
          <a:p>
            <a:r>
              <a:rPr lang="en-US" sz="2400" dirty="0" smtClean="0"/>
              <a:t>Porting of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FDK</a:t>
            </a:r>
            <a:r>
              <a:rPr lang="en-US" sz="2400" dirty="0" smtClean="0"/>
              <a:t> algorithm on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</a:p>
          <a:p>
            <a:r>
              <a:rPr lang="en-US" sz="2400" dirty="0" smtClean="0"/>
              <a:t>Big improvement with respect to already parallel version</a:t>
            </a:r>
          </a:p>
          <a:p>
            <a:r>
              <a:rPr lang="en-US" sz="2400" dirty="0" smtClean="0"/>
              <a:t>Big benefit from next generation (already on the market)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(K40)</a:t>
            </a:r>
            <a:endParaRPr 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53</a:t>
            </a:fld>
            <a:endParaRPr lang="it-IT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7" y="836712"/>
            <a:ext cx="454787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4" y="3861048"/>
            <a:ext cx="7656623" cy="83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30" y="5037019"/>
            <a:ext cx="4286421" cy="14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51" y="4941168"/>
            <a:ext cx="4477732" cy="15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20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GAP-PET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4525963"/>
          </a:xfrm>
        </p:spPr>
        <p:txBody>
          <a:bodyPr/>
          <a:lstStyle/>
          <a:p>
            <a:r>
              <a:rPr lang="en-US" dirty="0" smtClean="0"/>
              <a:t>Preliminary studies to identify suitable algorithms: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MLEM</a:t>
            </a:r>
            <a:r>
              <a:rPr lang="en-US" dirty="0" smtClean="0"/>
              <a:t> (Maximum Likelihood expectation maximization)</a:t>
            </a:r>
          </a:p>
          <a:p>
            <a:pPr lvl="1"/>
            <a:r>
              <a:rPr lang="en-US" dirty="0" smtClean="0"/>
              <a:t>Common points with CT development (</a:t>
            </a:r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retro-projectors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Indication of relevant improvement using GPUs, essential for new scanners with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resolution</a:t>
            </a:r>
            <a:r>
              <a:rPr lang="en-US" dirty="0" smtClean="0"/>
              <a:t> (more LOR)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663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345188" cy="647700"/>
          </a:xfrm>
        </p:spPr>
        <p:txBody>
          <a:bodyPr/>
          <a:lstStyle/>
          <a:p>
            <a:r>
              <a:rPr lang="en-US" dirty="0" smtClean="0"/>
              <a:t>Alice: HLT TPC online Tracking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921843"/>
            <a:ext cx="6984776" cy="4525963"/>
          </a:xfrm>
        </p:spPr>
        <p:txBody>
          <a:bodyPr/>
          <a:lstStyle/>
          <a:p>
            <a:r>
              <a:rPr lang="en-US" sz="2800" dirty="0" smtClean="0"/>
              <a:t>2 kHz input at HLT, 5x10</a:t>
            </a:r>
            <a:r>
              <a:rPr lang="en-US" sz="2800" baseline="30000" dirty="0" smtClean="0"/>
              <a:t>7</a:t>
            </a:r>
            <a:r>
              <a:rPr lang="en-US" sz="2800" dirty="0" smtClean="0"/>
              <a:t> B/event, 25 GB/s,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20000</a:t>
            </a:r>
            <a:r>
              <a:rPr lang="en-US" sz="2800" dirty="0" smtClean="0"/>
              <a:t> tracks/event</a:t>
            </a:r>
          </a:p>
          <a:p>
            <a:r>
              <a:rPr lang="en-US" sz="2800" dirty="0" smtClean="0"/>
              <a:t>Cellular automaton + </a:t>
            </a:r>
            <a:r>
              <a:rPr lang="en-US" sz="2800" dirty="0" err="1" smtClean="0"/>
              <a:t>Kalman</a:t>
            </a:r>
            <a:r>
              <a:rPr lang="en-US" sz="2800" dirty="0" smtClean="0"/>
              <a:t> filter</a:t>
            </a:r>
          </a:p>
          <a:p>
            <a:r>
              <a:rPr lang="en-US" sz="2800" dirty="0" smtClean="0"/>
              <a:t>GTX 580</a:t>
            </a:r>
            <a:endParaRPr lang="en-US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55</a:t>
            </a:fld>
            <a:endParaRPr lang="it-I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16" y="1622349"/>
            <a:ext cx="3136053" cy="276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94" y="4629099"/>
            <a:ext cx="396707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4050"/>
            <a:ext cx="3971677" cy="178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59654"/>
            <a:ext cx="4043685" cy="182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4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Mu3e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908720"/>
            <a:ext cx="5043372" cy="2592288"/>
          </a:xfrm>
        </p:spPr>
        <p:txBody>
          <a:bodyPr/>
          <a:lstStyle/>
          <a:p>
            <a:r>
              <a:rPr lang="en-US" sz="2400" dirty="0" smtClean="0"/>
              <a:t>Possibly a 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“trigger-less” </a:t>
            </a:r>
            <a:r>
              <a:rPr lang="en-US" sz="2400" dirty="0" smtClean="0"/>
              <a:t>approach</a:t>
            </a:r>
          </a:p>
          <a:p>
            <a:r>
              <a:rPr lang="en-US" sz="2400" dirty="0" smtClean="0"/>
              <a:t>High rate: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2x10</a:t>
            </a:r>
            <a:r>
              <a:rPr lang="en-US" sz="24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400" dirty="0" smtClean="0"/>
              <a:t> tracks/s</a:t>
            </a:r>
          </a:p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&gt;100 GB/s </a:t>
            </a:r>
            <a:r>
              <a:rPr lang="en-US" sz="2400" dirty="0" smtClean="0"/>
              <a:t>data rate</a:t>
            </a:r>
          </a:p>
          <a:p>
            <a:r>
              <a:rPr lang="en-US" sz="2400" dirty="0" smtClean="0"/>
              <a:t>Data taking will start 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&gt;2016</a:t>
            </a:r>
            <a:endParaRPr 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56</a:t>
            </a:fld>
            <a:endParaRPr lang="it-IT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903" y="4581128"/>
            <a:ext cx="3039394" cy="16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5" y="3573015"/>
            <a:ext cx="5419770" cy="269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24" y="1233489"/>
            <a:ext cx="3172373" cy="313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1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 &amp; STAR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39952" y="776883"/>
            <a:ext cx="4896544" cy="1213570"/>
          </a:xfrm>
        </p:spPr>
        <p:txBody>
          <a:bodyPr/>
          <a:lstStyle/>
          <a:p>
            <a:r>
              <a:rPr lang="en-US" sz="2000" dirty="0" smtClean="0"/>
              <a:t>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</a:t>
            </a:r>
            <a:r>
              <a:rPr lang="en-US" sz="2000" dirty="0" err="1" smtClean="0"/>
              <a:t>Au+Au</a:t>
            </a:r>
            <a:r>
              <a:rPr lang="en-US" sz="2000" dirty="0" smtClean="0"/>
              <a:t> collisions /s</a:t>
            </a:r>
          </a:p>
          <a:p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~1000 </a:t>
            </a:r>
            <a:r>
              <a:rPr lang="en-US" sz="2000" dirty="0" smtClean="0"/>
              <a:t>tracks/event</a:t>
            </a:r>
          </a:p>
          <a:p>
            <a:r>
              <a:rPr lang="en-US" sz="2000" dirty="0" smtClean="0"/>
              <a:t>trigger-less</a:t>
            </a:r>
          </a:p>
          <a:p>
            <a:r>
              <a:rPr lang="en-US" sz="2000" dirty="0" smtClean="0"/>
              <a:t>Since the </a:t>
            </a:r>
            <a:r>
              <a:rPr lang="en-US" sz="2000" dirty="0" err="1" smtClean="0"/>
              <a:t>continuos</a:t>
            </a:r>
            <a:r>
              <a:rPr lang="en-US" sz="2000" dirty="0" smtClean="0"/>
              <a:t> structure of the beam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~10000 tracks/frame</a:t>
            </a:r>
          </a:p>
          <a:p>
            <a:r>
              <a:rPr lang="en-US" sz="2000" dirty="0" smtClean="0"/>
              <a:t>Cellular </a:t>
            </a:r>
            <a:r>
              <a:rPr lang="en-US" sz="2000" dirty="0" err="1" smtClean="0"/>
              <a:t>automaton+KF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57</a:t>
            </a:fld>
            <a:endParaRPr lang="it-IT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57803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4" y="3501008"/>
            <a:ext cx="3491111" cy="26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75" y="3068960"/>
            <a:ext cx="5401552" cy="3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588224" y="627026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Grid=100000 cores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7" name="Connettore 2 6"/>
          <p:cNvCxnSpPr>
            <a:stCxn id="5" idx="0"/>
          </p:cNvCxnSpPr>
          <p:nvPr/>
        </p:nvCxnSpPr>
        <p:spPr>
          <a:xfrm flipV="1">
            <a:off x="7380312" y="5949280"/>
            <a:ext cx="1080120" cy="32098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99535" y="888687"/>
            <a:ext cx="4700449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20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events/s</a:t>
            </a:r>
          </a:p>
          <a:p>
            <a:r>
              <a:rPr lang="en-US" sz="2000" dirty="0" smtClean="0"/>
              <a:t>Full reconstruction for online selection: assuming </a:t>
            </a: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1-10 </a:t>
            </a:r>
            <a:r>
              <a:rPr 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</a:t>
            </a: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10000 – 100000 CPU cores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Tracking, EMC, PID,…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First </a:t>
            </a:r>
            <a:r>
              <a:rPr lang="en-US" sz="2000" dirty="0" err="1" smtClean="0">
                <a:sym typeface="Wingdings" panose="05000000000000000000" pitchFamily="2" charset="2"/>
              </a:rPr>
              <a:t>exercice</a:t>
            </a:r>
            <a:r>
              <a:rPr lang="en-US" sz="2000" dirty="0" smtClean="0">
                <a:sym typeface="Wingdings" panose="05000000000000000000" pitchFamily="2" charset="2"/>
              </a:rPr>
              <a:t>: online tracking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Comparison between the same code on FPGA and on GPU: the GPUs are </a:t>
            </a: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30% faster </a:t>
            </a:r>
            <a:r>
              <a:rPr lang="en-US" sz="2000" dirty="0" smtClean="0">
                <a:sym typeface="Wingdings" panose="05000000000000000000" pitchFamily="2" charset="2"/>
              </a:rPr>
              <a:t>for this application (a </a:t>
            </a: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factor 200 </a:t>
            </a:r>
            <a:r>
              <a:rPr lang="en-US" sz="2000" dirty="0" smtClean="0">
                <a:sym typeface="Wingdings" panose="05000000000000000000" pitchFamily="2" charset="2"/>
              </a:rPr>
              <a:t>with respect to CPU)</a:t>
            </a:r>
          </a:p>
          <a:p>
            <a:pPr lvl="1"/>
            <a:endParaRPr lang="en-US" sz="1600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58</a:t>
            </a:fld>
            <a:endParaRPr lang="it-IT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4661"/>
            <a:ext cx="4048015" cy="4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7584" y="43651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TB/s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259632" y="54146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GB/s</a:t>
            </a:r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104"/>
            <a:ext cx="4256707" cy="21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7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applications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836712"/>
            <a:ext cx="5400600" cy="4525963"/>
          </a:xfrm>
        </p:spPr>
        <p:txBody>
          <a:bodyPr/>
          <a:lstStyle/>
          <a:p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LQCD</a:t>
            </a:r>
            <a:r>
              <a:rPr lang="en-US" sz="2800" dirty="0" smtClean="0"/>
              <a:t> simulation on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</a:p>
          <a:p>
            <a:pPr lvl="1"/>
            <a:r>
              <a:rPr lang="en-US" sz="2400" dirty="0" smtClean="0"/>
              <a:t>Di Giacomo, </a:t>
            </a:r>
            <a:r>
              <a:rPr lang="en-US" sz="2400" dirty="0" err="1" smtClean="0"/>
              <a:t>D’Elia</a:t>
            </a:r>
            <a:r>
              <a:rPr lang="en-US" sz="2400" dirty="0" smtClean="0"/>
              <a:t>, </a:t>
            </a:r>
            <a:r>
              <a:rPr lang="en-US" sz="2400" dirty="0" err="1" smtClean="0"/>
              <a:t>Bonati</a:t>
            </a:r>
            <a:r>
              <a:rPr lang="en-US" sz="2400" dirty="0" smtClean="0"/>
              <a:t> et al.</a:t>
            </a:r>
          </a:p>
          <a:p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Geant4</a:t>
            </a:r>
            <a:r>
              <a:rPr lang="en-US" sz="2800" dirty="0" smtClean="0"/>
              <a:t> on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</a:p>
          <a:p>
            <a:pPr lvl="1"/>
            <a:r>
              <a:rPr lang="en-US" sz="2400" dirty="0" smtClean="0"/>
              <a:t>Tool for medical simulation</a:t>
            </a:r>
          </a:p>
          <a:p>
            <a:pPr lvl="1"/>
            <a:r>
              <a:rPr lang="en-US" sz="2400" dirty="0" smtClean="0"/>
              <a:t>Particle transportation</a:t>
            </a:r>
          </a:p>
          <a:p>
            <a:pPr lvl="1"/>
            <a:r>
              <a:rPr lang="en-US" sz="2400" dirty="0" smtClean="0"/>
              <a:t>Physical processes</a:t>
            </a:r>
          </a:p>
          <a:p>
            <a:r>
              <a:rPr lang="en-US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Madgraph</a:t>
            </a:r>
            <a:r>
              <a:rPr lang="en-US" sz="2800" dirty="0" smtClean="0"/>
              <a:t> on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</a:p>
          <a:p>
            <a:pPr lvl="1"/>
            <a:r>
              <a:rPr lang="en-US" sz="2400" dirty="0" smtClean="0"/>
              <a:t>Event generator for LHC</a:t>
            </a:r>
          </a:p>
          <a:p>
            <a:pPr lvl="1"/>
            <a:r>
              <a:rPr lang="en-US" sz="2400" dirty="0" smtClean="0"/>
              <a:t>Big improvement using GPU</a:t>
            </a:r>
          </a:p>
          <a:p>
            <a:r>
              <a:rPr lang="en-US" sz="2800" dirty="0" smtClean="0"/>
              <a:t>And many </a:t>
            </a:r>
            <a:r>
              <a:rPr lang="en-US" sz="2800" dirty="0" err="1" smtClean="0"/>
              <a:t>many</a:t>
            </a:r>
            <a:r>
              <a:rPr lang="en-US" sz="2800" dirty="0" smtClean="0"/>
              <a:t> others</a:t>
            </a:r>
          </a:p>
          <a:p>
            <a:pPr lvl="1"/>
            <a:r>
              <a:rPr lang="en-US" sz="2400" dirty="0" smtClean="0"/>
              <a:t>…Virgo, Fermi, KM3, …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59</a:t>
            </a:fld>
            <a:endParaRPr lang="it-IT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27" y="2204864"/>
            <a:ext cx="4102875" cy="105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87" y="3645024"/>
            <a:ext cx="3395092" cy="229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77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GPUs are very powerful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90" y="3861048"/>
            <a:ext cx="4608510" cy="235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251520" y="836712"/>
            <a:ext cx="4443213" cy="330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The </a:t>
            </a:r>
            <a:r>
              <a:rPr lang="en-US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400" kern="0" dirty="0" smtClean="0"/>
              <a:t> is a way to cheat the </a:t>
            </a:r>
            <a:r>
              <a:rPr lang="en-US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Moore’s law</a:t>
            </a:r>
          </a:p>
          <a:p>
            <a:pPr lvl="1"/>
            <a:r>
              <a:rPr lang="en-US" sz="2000" kern="0" dirty="0" smtClean="0"/>
              <a:t>The PC no longer get faster, just wider.</a:t>
            </a:r>
          </a:p>
          <a:p>
            <a:pPr lvl="1"/>
            <a:r>
              <a:rPr lang="en-US" sz="2000" kern="0" dirty="0"/>
              <a:t>Very high computing power for </a:t>
            </a:r>
            <a:r>
              <a:rPr lang="en-US" sz="20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20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vectorizable</a:t>
            </a:r>
            <a:r>
              <a:rPr lang="en-US" sz="20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en-US" sz="2000" kern="0" dirty="0"/>
              <a:t>problems</a:t>
            </a:r>
            <a:endParaRPr lang="en-US" sz="2000" kern="0" dirty="0" smtClean="0"/>
          </a:p>
          <a:p>
            <a:r>
              <a:rPr lang="en-US" sz="2400" kern="0" dirty="0" smtClean="0"/>
              <a:t>Impressive derivative</a:t>
            </a:r>
          </a:p>
          <a:p>
            <a:pPr lvl="1"/>
            <a:r>
              <a:rPr lang="en-US" sz="2000" kern="0" dirty="0" smtClean="0"/>
              <a:t>almost a factor of 2 in each generation</a:t>
            </a:r>
          </a:p>
          <a:p>
            <a:pPr lvl="1"/>
            <a:r>
              <a:rPr lang="en-US" sz="2000" kern="0" dirty="0" err="1" smtClean="0"/>
              <a:t>Continous</a:t>
            </a:r>
            <a:r>
              <a:rPr lang="en-US" sz="2000" kern="0" dirty="0" smtClean="0"/>
              <a:t> development</a:t>
            </a:r>
          </a:p>
          <a:p>
            <a:r>
              <a:rPr lang="en-US" sz="2400" kern="0" dirty="0" smtClean="0"/>
              <a:t>Easy to have a desktop PC with </a:t>
            </a:r>
            <a:r>
              <a:rPr lang="en-US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teraflops</a:t>
            </a:r>
            <a:r>
              <a:rPr lang="en-US" sz="2400" kern="0" dirty="0" smtClean="0"/>
              <a:t> of computing power, with thousand of cores.</a:t>
            </a:r>
            <a:endParaRPr lang="en-US" sz="2400" kern="0" dirty="0"/>
          </a:p>
        </p:txBody>
      </p:sp>
      <p:grpSp>
        <p:nvGrpSpPr>
          <p:cNvPr id="13" name="Gruppo 12"/>
          <p:cNvGrpSpPr/>
          <p:nvPr/>
        </p:nvGrpSpPr>
        <p:grpSpPr>
          <a:xfrm>
            <a:off x="4355976" y="980727"/>
            <a:ext cx="4680518" cy="2880321"/>
            <a:chOff x="4355976" y="980727"/>
            <a:chExt cx="4680518" cy="288032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23" y="980727"/>
              <a:ext cx="4047564" cy="2880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Connettore 1 8"/>
            <p:cNvCxnSpPr/>
            <p:nvPr/>
          </p:nvCxnSpPr>
          <p:spPr>
            <a:xfrm flipV="1">
              <a:off x="4427984" y="2931046"/>
              <a:ext cx="4608510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 flipV="1">
              <a:off x="4427984" y="3356992"/>
              <a:ext cx="4608510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4355976" y="2741444"/>
              <a:ext cx="12241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2">
                      <a:lumMod val="75000"/>
                    </a:schemeClr>
                  </a:solidFill>
                </a:rPr>
                <a:t>APE1000</a:t>
              </a:r>
              <a:endParaRPr lang="en-US" sz="1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4386064" y="3182779"/>
              <a:ext cx="12241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2">
                      <a:lumMod val="75000"/>
                    </a:schemeClr>
                  </a:solidFill>
                </a:rPr>
                <a:t>APE100</a:t>
              </a:r>
              <a:endParaRPr lang="en-US" sz="1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1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6985148" cy="647700"/>
          </a:xfrm>
        </p:spPr>
        <p:txBody>
          <a:bodyPr/>
          <a:lstStyle/>
          <a:p>
            <a:r>
              <a:rPr lang="en-US" dirty="0" smtClean="0"/>
              <a:t>“GPU in HEP” conference in PISA!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60</a:t>
            </a:fld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55947"/>
            <a:ext cx="4012757" cy="570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7544" y="1196752"/>
            <a:ext cx="201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 (temp):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 smtClean="0"/>
              <a:t>Marco </a:t>
            </a:r>
            <a:r>
              <a:rPr lang="en-US" sz="1400" dirty="0" err="1" smtClean="0"/>
              <a:t>Sozzi</a:t>
            </a:r>
            <a:endParaRPr lang="en-US" sz="1400" dirty="0" smtClean="0"/>
          </a:p>
          <a:p>
            <a:r>
              <a:rPr lang="en-US" sz="1400" dirty="0" smtClean="0"/>
              <a:t>Massimo </a:t>
            </a:r>
            <a:r>
              <a:rPr lang="en-US" sz="1400" dirty="0" err="1" smtClean="0"/>
              <a:t>D’Elia</a:t>
            </a:r>
            <a:endParaRPr lang="en-US" sz="1400" dirty="0" smtClean="0"/>
          </a:p>
          <a:p>
            <a:r>
              <a:rPr lang="en-US" sz="1400" dirty="0" smtClean="0"/>
              <a:t>Claudio </a:t>
            </a:r>
            <a:r>
              <a:rPr lang="en-US" sz="1400" dirty="0" err="1" smtClean="0"/>
              <a:t>Bonati</a:t>
            </a:r>
            <a:endParaRPr lang="en-US" sz="1400" dirty="0" smtClean="0"/>
          </a:p>
          <a:p>
            <a:r>
              <a:rPr lang="en-US" sz="1400" dirty="0" smtClean="0"/>
              <a:t>Silvia </a:t>
            </a:r>
            <a:r>
              <a:rPr lang="en-US" sz="1400" dirty="0" err="1" smtClean="0"/>
              <a:t>Arezzini</a:t>
            </a:r>
            <a:endParaRPr lang="en-US" sz="1400" dirty="0" smtClean="0"/>
          </a:p>
          <a:p>
            <a:r>
              <a:rPr lang="en-US" sz="1400" dirty="0" smtClean="0"/>
              <a:t>Alberto </a:t>
            </a:r>
            <a:r>
              <a:rPr lang="en-US" sz="1400" dirty="0" err="1" smtClean="0"/>
              <a:t>Ciampa</a:t>
            </a:r>
            <a:endParaRPr lang="en-US" sz="1400" dirty="0" smtClean="0"/>
          </a:p>
          <a:p>
            <a:r>
              <a:rPr lang="en-US" sz="1400" dirty="0" smtClean="0"/>
              <a:t>Lucia Lilli</a:t>
            </a:r>
          </a:p>
          <a:p>
            <a:r>
              <a:rPr lang="en-US" sz="1400" dirty="0" err="1" smtClean="0"/>
              <a:t>Gianluca</a:t>
            </a:r>
            <a:r>
              <a:rPr lang="en-US" sz="1400" dirty="0" smtClean="0"/>
              <a:t> </a:t>
            </a:r>
            <a:r>
              <a:rPr lang="en-US" sz="1400" dirty="0" err="1" smtClean="0"/>
              <a:t>Lamanna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425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052736"/>
            <a:ext cx="8352928" cy="4525963"/>
          </a:xfrm>
        </p:spPr>
        <p:txBody>
          <a:bodyPr/>
          <a:lstStyle/>
          <a:p>
            <a:r>
              <a:rPr lang="en-US" sz="2000" dirty="0" smtClean="0"/>
              <a:t>The use of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000" dirty="0" smtClean="0"/>
              <a:t> for scientific computing is becoming commonplace</a:t>
            </a:r>
          </a:p>
          <a:p>
            <a:pPr lvl="1"/>
            <a:r>
              <a:rPr lang="en-US" sz="1800" dirty="0" smtClean="0"/>
              <a:t>The future will be necessarily parallel!!!</a:t>
            </a:r>
          </a:p>
          <a:p>
            <a:r>
              <a:rPr lang="en-US" sz="2000" dirty="0" smtClean="0"/>
              <a:t>Several possible uses in </a:t>
            </a: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</a:t>
            </a:r>
            <a:r>
              <a:rPr lang="en-US" sz="2000" dirty="0" smtClean="0"/>
              <a:t>: data analysis, Monte Carlo, …</a:t>
            </a:r>
          </a:p>
          <a:p>
            <a:r>
              <a:rPr lang="en-US" sz="2000" dirty="0" smtClean="0"/>
              <a:t>…and outside </a:t>
            </a: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</a:t>
            </a:r>
            <a:r>
              <a:rPr lang="en-US" sz="2000" dirty="0" smtClean="0"/>
              <a:t>:</a:t>
            </a:r>
          </a:p>
          <a:p>
            <a:pPr lvl="1"/>
            <a:r>
              <a:rPr lang="en-US" sz="1800" dirty="0" smtClean="0"/>
              <a:t>Medical imaging reconstruction</a:t>
            </a:r>
          </a:p>
          <a:p>
            <a:pPr lvl="1"/>
            <a:r>
              <a:rPr lang="en-US" sz="1800" dirty="0"/>
              <a:t>… </a:t>
            </a: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www.nvidia.com/object/gpu-applications.html</a:t>
            </a:r>
            <a:r>
              <a:rPr lang="en-US" sz="1800" dirty="0" smtClean="0"/>
              <a:t>  (272 applications)</a:t>
            </a:r>
          </a:p>
          <a:p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000" dirty="0" smtClean="0"/>
              <a:t> in the trigger could give several advantages, but the processing performances should be carefully studied:</a:t>
            </a:r>
          </a:p>
          <a:p>
            <a:pPr lvl="1"/>
            <a:r>
              <a:rPr lang="en-US" sz="1800" dirty="0" smtClean="0"/>
              <a:t>Latency</a:t>
            </a:r>
          </a:p>
          <a:p>
            <a:pPr lvl="1"/>
            <a:r>
              <a:rPr lang="en-US" sz="1800" dirty="0" smtClean="0"/>
              <a:t>Throughput </a:t>
            </a:r>
          </a:p>
          <a:p>
            <a:pPr lvl="1"/>
            <a:r>
              <a:rPr lang="en-US" sz="1800" dirty="0" smtClean="0"/>
              <a:t>I/O</a:t>
            </a:r>
          </a:p>
          <a:p>
            <a:r>
              <a:rPr lang="en-US" sz="2000" dirty="0" smtClean="0"/>
              <a:t>Several experiments are thinking about to use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000" dirty="0" smtClean="0"/>
              <a:t> in the trigger in future (both in Lower and Higher levels):</a:t>
            </a:r>
          </a:p>
          <a:p>
            <a:pPr lvl="1"/>
            <a:r>
              <a:rPr lang="en-US" sz="1800" dirty="0" smtClean="0"/>
              <a:t>Upgrade: ATLAS, </a:t>
            </a:r>
            <a:r>
              <a:rPr lang="en-US" sz="1800" dirty="0" err="1" smtClean="0"/>
              <a:t>LHCb</a:t>
            </a:r>
            <a:r>
              <a:rPr lang="en-US" sz="1800" dirty="0" smtClean="0"/>
              <a:t>, ALICE (already used GPU in run1), …</a:t>
            </a:r>
          </a:p>
          <a:p>
            <a:pPr lvl="1"/>
            <a:r>
              <a:rPr lang="en-US" sz="1800" dirty="0" smtClean="0"/>
              <a:t>NA62, PANDA, CBM, STAR, … </a:t>
            </a:r>
          </a:p>
          <a:p>
            <a:pPr lvl="1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89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61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vs LUT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63</a:t>
            </a:fld>
            <a:endParaRPr lang="it-IT" dirty="0"/>
          </a:p>
        </p:txBody>
      </p:sp>
      <p:sp>
        <p:nvSpPr>
          <p:cNvPr id="5" name="Figura a mano libera 4"/>
          <p:cNvSpPr/>
          <p:nvPr/>
        </p:nvSpPr>
        <p:spPr>
          <a:xfrm>
            <a:off x="1428750" y="4648200"/>
            <a:ext cx="6238875" cy="142875"/>
          </a:xfrm>
          <a:custGeom>
            <a:avLst/>
            <a:gdLst>
              <a:gd name="connsiteX0" fmla="*/ 0 w 6238875"/>
              <a:gd name="connsiteY0" fmla="*/ 104775 h 142875"/>
              <a:gd name="connsiteX1" fmla="*/ 47625 w 6238875"/>
              <a:gd name="connsiteY1" fmla="*/ 95250 h 142875"/>
              <a:gd name="connsiteX2" fmla="*/ 104775 w 6238875"/>
              <a:gd name="connsiteY2" fmla="*/ 76200 h 142875"/>
              <a:gd name="connsiteX3" fmla="*/ 314325 w 6238875"/>
              <a:gd name="connsiteY3" fmla="*/ 85725 h 142875"/>
              <a:gd name="connsiteX4" fmla="*/ 438150 w 6238875"/>
              <a:gd name="connsiteY4" fmla="*/ 104775 h 142875"/>
              <a:gd name="connsiteX5" fmla="*/ 561975 w 6238875"/>
              <a:gd name="connsiteY5" fmla="*/ 114300 h 142875"/>
              <a:gd name="connsiteX6" fmla="*/ 666750 w 6238875"/>
              <a:gd name="connsiteY6" fmla="*/ 104775 h 142875"/>
              <a:gd name="connsiteX7" fmla="*/ 914400 w 6238875"/>
              <a:gd name="connsiteY7" fmla="*/ 123825 h 142875"/>
              <a:gd name="connsiteX8" fmla="*/ 981075 w 6238875"/>
              <a:gd name="connsiteY8" fmla="*/ 133350 h 142875"/>
              <a:gd name="connsiteX9" fmla="*/ 1104900 w 6238875"/>
              <a:gd name="connsiteY9" fmla="*/ 142875 h 142875"/>
              <a:gd name="connsiteX10" fmla="*/ 1609725 w 6238875"/>
              <a:gd name="connsiteY10" fmla="*/ 123825 h 142875"/>
              <a:gd name="connsiteX11" fmla="*/ 1647825 w 6238875"/>
              <a:gd name="connsiteY11" fmla="*/ 114300 h 142875"/>
              <a:gd name="connsiteX12" fmla="*/ 1838325 w 6238875"/>
              <a:gd name="connsiteY12" fmla="*/ 95250 h 142875"/>
              <a:gd name="connsiteX13" fmla="*/ 1990725 w 6238875"/>
              <a:gd name="connsiteY13" fmla="*/ 76200 h 142875"/>
              <a:gd name="connsiteX14" fmla="*/ 2133600 w 6238875"/>
              <a:gd name="connsiteY14" fmla="*/ 66675 h 142875"/>
              <a:gd name="connsiteX15" fmla="*/ 2333625 w 6238875"/>
              <a:gd name="connsiteY15" fmla="*/ 47625 h 142875"/>
              <a:gd name="connsiteX16" fmla="*/ 2657475 w 6238875"/>
              <a:gd name="connsiteY16" fmla="*/ 57150 h 142875"/>
              <a:gd name="connsiteX17" fmla="*/ 2714625 w 6238875"/>
              <a:gd name="connsiteY17" fmla="*/ 66675 h 142875"/>
              <a:gd name="connsiteX18" fmla="*/ 2914650 w 6238875"/>
              <a:gd name="connsiteY18" fmla="*/ 57150 h 142875"/>
              <a:gd name="connsiteX19" fmla="*/ 3162300 w 6238875"/>
              <a:gd name="connsiteY19" fmla="*/ 38100 h 142875"/>
              <a:gd name="connsiteX20" fmla="*/ 3267075 w 6238875"/>
              <a:gd name="connsiteY20" fmla="*/ 28575 h 142875"/>
              <a:gd name="connsiteX21" fmla="*/ 3467100 w 6238875"/>
              <a:gd name="connsiteY21" fmla="*/ 9525 h 142875"/>
              <a:gd name="connsiteX22" fmla="*/ 3609975 w 6238875"/>
              <a:gd name="connsiteY22" fmla="*/ 0 h 142875"/>
              <a:gd name="connsiteX23" fmla="*/ 3838575 w 6238875"/>
              <a:gd name="connsiteY23" fmla="*/ 9525 h 142875"/>
              <a:gd name="connsiteX24" fmla="*/ 4286250 w 6238875"/>
              <a:gd name="connsiteY24" fmla="*/ 19050 h 142875"/>
              <a:gd name="connsiteX25" fmla="*/ 4362450 w 6238875"/>
              <a:gd name="connsiteY25" fmla="*/ 28575 h 142875"/>
              <a:gd name="connsiteX26" fmla="*/ 4467225 w 6238875"/>
              <a:gd name="connsiteY26" fmla="*/ 38100 h 142875"/>
              <a:gd name="connsiteX27" fmla="*/ 4724400 w 6238875"/>
              <a:gd name="connsiteY27" fmla="*/ 47625 h 142875"/>
              <a:gd name="connsiteX28" fmla="*/ 4829175 w 6238875"/>
              <a:gd name="connsiteY28" fmla="*/ 57150 h 142875"/>
              <a:gd name="connsiteX29" fmla="*/ 4972050 w 6238875"/>
              <a:gd name="connsiteY29" fmla="*/ 66675 h 142875"/>
              <a:gd name="connsiteX30" fmla="*/ 5010150 w 6238875"/>
              <a:gd name="connsiteY30" fmla="*/ 76200 h 142875"/>
              <a:gd name="connsiteX31" fmla="*/ 5400675 w 6238875"/>
              <a:gd name="connsiteY31" fmla="*/ 104775 h 142875"/>
              <a:gd name="connsiteX32" fmla="*/ 5715000 w 6238875"/>
              <a:gd name="connsiteY32" fmla="*/ 95250 h 142875"/>
              <a:gd name="connsiteX33" fmla="*/ 5772150 w 6238875"/>
              <a:gd name="connsiteY33" fmla="*/ 85725 h 142875"/>
              <a:gd name="connsiteX34" fmla="*/ 5848350 w 6238875"/>
              <a:gd name="connsiteY34" fmla="*/ 76200 h 142875"/>
              <a:gd name="connsiteX35" fmla="*/ 5972175 w 6238875"/>
              <a:gd name="connsiteY35" fmla="*/ 66675 h 142875"/>
              <a:gd name="connsiteX36" fmla="*/ 6029325 w 6238875"/>
              <a:gd name="connsiteY36" fmla="*/ 57150 h 142875"/>
              <a:gd name="connsiteX37" fmla="*/ 6238875 w 6238875"/>
              <a:gd name="connsiteY37" fmla="*/ 4762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238875" h="142875">
                <a:moveTo>
                  <a:pt x="0" y="104775"/>
                </a:moveTo>
                <a:cubicBezTo>
                  <a:pt x="15875" y="101600"/>
                  <a:pt x="32006" y="99510"/>
                  <a:pt x="47625" y="95250"/>
                </a:cubicBezTo>
                <a:cubicBezTo>
                  <a:pt x="66998" y="89966"/>
                  <a:pt x="104775" y="76200"/>
                  <a:pt x="104775" y="76200"/>
                </a:cubicBezTo>
                <a:cubicBezTo>
                  <a:pt x="174625" y="79375"/>
                  <a:pt x="244569" y="80914"/>
                  <a:pt x="314325" y="85725"/>
                </a:cubicBezTo>
                <a:cubicBezTo>
                  <a:pt x="381403" y="90351"/>
                  <a:pt x="374955" y="98123"/>
                  <a:pt x="438150" y="104775"/>
                </a:cubicBezTo>
                <a:cubicBezTo>
                  <a:pt x="479319" y="109109"/>
                  <a:pt x="520700" y="111125"/>
                  <a:pt x="561975" y="114300"/>
                </a:cubicBezTo>
                <a:cubicBezTo>
                  <a:pt x="596900" y="111125"/>
                  <a:pt x="631681" y="104775"/>
                  <a:pt x="666750" y="104775"/>
                </a:cubicBezTo>
                <a:cubicBezTo>
                  <a:pt x="738529" y="104775"/>
                  <a:pt x="838135" y="114292"/>
                  <a:pt x="914400" y="123825"/>
                </a:cubicBezTo>
                <a:cubicBezTo>
                  <a:pt x="936677" y="126610"/>
                  <a:pt x="958736" y="131116"/>
                  <a:pt x="981075" y="133350"/>
                </a:cubicBezTo>
                <a:cubicBezTo>
                  <a:pt x="1022266" y="137469"/>
                  <a:pt x="1063625" y="139700"/>
                  <a:pt x="1104900" y="142875"/>
                </a:cubicBezTo>
                <a:cubicBezTo>
                  <a:pt x="1189392" y="140709"/>
                  <a:pt x="1472100" y="139117"/>
                  <a:pt x="1609725" y="123825"/>
                </a:cubicBezTo>
                <a:cubicBezTo>
                  <a:pt x="1622736" y="122379"/>
                  <a:pt x="1634835" y="115924"/>
                  <a:pt x="1647825" y="114300"/>
                </a:cubicBezTo>
                <a:cubicBezTo>
                  <a:pt x="1711149" y="106385"/>
                  <a:pt x="1775150" y="104275"/>
                  <a:pt x="1838325" y="95250"/>
                </a:cubicBezTo>
                <a:cubicBezTo>
                  <a:pt x="1894092" y="87283"/>
                  <a:pt x="1933105" y="81002"/>
                  <a:pt x="1990725" y="76200"/>
                </a:cubicBezTo>
                <a:cubicBezTo>
                  <a:pt x="2038291" y="72236"/>
                  <a:pt x="2086010" y="70336"/>
                  <a:pt x="2133600" y="66675"/>
                </a:cubicBezTo>
                <a:cubicBezTo>
                  <a:pt x="2187393" y="62537"/>
                  <a:pt x="2278780" y="53109"/>
                  <a:pt x="2333625" y="47625"/>
                </a:cubicBezTo>
                <a:cubicBezTo>
                  <a:pt x="2441575" y="50800"/>
                  <a:pt x="2549613" y="51757"/>
                  <a:pt x="2657475" y="57150"/>
                </a:cubicBezTo>
                <a:cubicBezTo>
                  <a:pt x="2676764" y="58114"/>
                  <a:pt x="2695312" y="66675"/>
                  <a:pt x="2714625" y="66675"/>
                </a:cubicBezTo>
                <a:cubicBezTo>
                  <a:pt x="2781376" y="66675"/>
                  <a:pt x="2847975" y="60325"/>
                  <a:pt x="2914650" y="57150"/>
                </a:cubicBezTo>
                <a:cubicBezTo>
                  <a:pt x="3068731" y="37890"/>
                  <a:pt x="2918144" y="54938"/>
                  <a:pt x="3162300" y="38100"/>
                </a:cubicBezTo>
                <a:cubicBezTo>
                  <a:pt x="3197286" y="35687"/>
                  <a:pt x="3232150" y="31750"/>
                  <a:pt x="3267075" y="28575"/>
                </a:cubicBezTo>
                <a:cubicBezTo>
                  <a:pt x="3350540" y="753"/>
                  <a:pt x="3282265" y="20727"/>
                  <a:pt x="3467100" y="9525"/>
                </a:cubicBezTo>
                <a:lnTo>
                  <a:pt x="3609975" y="0"/>
                </a:lnTo>
                <a:lnTo>
                  <a:pt x="3838575" y="9525"/>
                </a:lnTo>
                <a:lnTo>
                  <a:pt x="4286250" y="19050"/>
                </a:lnTo>
                <a:cubicBezTo>
                  <a:pt x="4311831" y="19980"/>
                  <a:pt x="4336993" y="25895"/>
                  <a:pt x="4362450" y="28575"/>
                </a:cubicBezTo>
                <a:cubicBezTo>
                  <a:pt x="4397326" y="32246"/>
                  <a:pt x="4432204" y="36257"/>
                  <a:pt x="4467225" y="38100"/>
                </a:cubicBezTo>
                <a:cubicBezTo>
                  <a:pt x="4552890" y="42609"/>
                  <a:pt x="4638675" y="44450"/>
                  <a:pt x="4724400" y="47625"/>
                </a:cubicBezTo>
                <a:lnTo>
                  <a:pt x="4829175" y="57150"/>
                </a:lnTo>
                <a:cubicBezTo>
                  <a:pt x="4876765" y="60811"/>
                  <a:pt x="4924582" y="61678"/>
                  <a:pt x="4972050" y="66675"/>
                </a:cubicBezTo>
                <a:cubicBezTo>
                  <a:pt x="4985069" y="68045"/>
                  <a:pt x="4997152" y="74640"/>
                  <a:pt x="5010150" y="76200"/>
                </a:cubicBezTo>
                <a:cubicBezTo>
                  <a:pt x="5180321" y="96621"/>
                  <a:pt x="5231704" y="96326"/>
                  <a:pt x="5400675" y="104775"/>
                </a:cubicBezTo>
                <a:cubicBezTo>
                  <a:pt x="5505450" y="101600"/>
                  <a:pt x="5610314" y="100618"/>
                  <a:pt x="5715000" y="95250"/>
                </a:cubicBezTo>
                <a:cubicBezTo>
                  <a:pt x="5734287" y="94261"/>
                  <a:pt x="5753031" y="88456"/>
                  <a:pt x="5772150" y="85725"/>
                </a:cubicBezTo>
                <a:cubicBezTo>
                  <a:pt x="5797490" y="82105"/>
                  <a:pt x="5822868" y="78627"/>
                  <a:pt x="5848350" y="76200"/>
                </a:cubicBezTo>
                <a:cubicBezTo>
                  <a:pt x="5889560" y="72275"/>
                  <a:pt x="5930900" y="69850"/>
                  <a:pt x="5972175" y="66675"/>
                </a:cubicBezTo>
                <a:cubicBezTo>
                  <a:pt x="5991225" y="63500"/>
                  <a:pt x="6010065" y="58577"/>
                  <a:pt x="6029325" y="57150"/>
                </a:cubicBezTo>
                <a:cubicBezTo>
                  <a:pt x="6159951" y="47474"/>
                  <a:pt x="6166051" y="47625"/>
                  <a:pt x="6238875" y="476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igura a mano libera 5"/>
          <p:cNvSpPr/>
          <p:nvPr/>
        </p:nvSpPr>
        <p:spPr>
          <a:xfrm>
            <a:off x="1800225" y="1038225"/>
            <a:ext cx="133350" cy="4124325"/>
          </a:xfrm>
          <a:custGeom>
            <a:avLst/>
            <a:gdLst>
              <a:gd name="connsiteX0" fmla="*/ 9525 w 133350"/>
              <a:gd name="connsiteY0" fmla="*/ 4124325 h 4124325"/>
              <a:gd name="connsiteX1" fmla="*/ 19050 w 133350"/>
              <a:gd name="connsiteY1" fmla="*/ 3648075 h 4124325"/>
              <a:gd name="connsiteX2" fmla="*/ 0 w 133350"/>
              <a:gd name="connsiteY2" fmla="*/ 3295650 h 4124325"/>
              <a:gd name="connsiteX3" fmla="*/ 9525 w 133350"/>
              <a:gd name="connsiteY3" fmla="*/ 2857500 h 4124325"/>
              <a:gd name="connsiteX4" fmla="*/ 19050 w 133350"/>
              <a:gd name="connsiteY4" fmla="*/ 2752725 h 4124325"/>
              <a:gd name="connsiteX5" fmla="*/ 38100 w 133350"/>
              <a:gd name="connsiteY5" fmla="*/ 2466975 h 4124325"/>
              <a:gd name="connsiteX6" fmla="*/ 47625 w 133350"/>
              <a:gd name="connsiteY6" fmla="*/ 2371725 h 4124325"/>
              <a:gd name="connsiteX7" fmla="*/ 57150 w 133350"/>
              <a:gd name="connsiteY7" fmla="*/ 2247900 h 4124325"/>
              <a:gd name="connsiteX8" fmla="*/ 66675 w 133350"/>
              <a:gd name="connsiteY8" fmla="*/ 2200275 h 4124325"/>
              <a:gd name="connsiteX9" fmla="*/ 76200 w 133350"/>
              <a:gd name="connsiteY9" fmla="*/ 2105025 h 4124325"/>
              <a:gd name="connsiteX10" fmla="*/ 85725 w 133350"/>
              <a:gd name="connsiteY10" fmla="*/ 2066925 h 4124325"/>
              <a:gd name="connsiteX11" fmla="*/ 95250 w 133350"/>
              <a:gd name="connsiteY11" fmla="*/ 1990725 h 4124325"/>
              <a:gd name="connsiteX12" fmla="*/ 104775 w 133350"/>
              <a:gd name="connsiteY12" fmla="*/ 1943100 h 4124325"/>
              <a:gd name="connsiteX13" fmla="*/ 114300 w 133350"/>
              <a:gd name="connsiteY13" fmla="*/ 1885950 h 4124325"/>
              <a:gd name="connsiteX14" fmla="*/ 133350 w 133350"/>
              <a:gd name="connsiteY14" fmla="*/ 1600200 h 4124325"/>
              <a:gd name="connsiteX15" fmla="*/ 123825 w 133350"/>
              <a:gd name="connsiteY15" fmla="*/ 1466850 h 4124325"/>
              <a:gd name="connsiteX16" fmla="*/ 114300 w 133350"/>
              <a:gd name="connsiteY16" fmla="*/ 1295400 h 4124325"/>
              <a:gd name="connsiteX17" fmla="*/ 104775 w 133350"/>
              <a:gd name="connsiteY17" fmla="*/ 1247775 h 4124325"/>
              <a:gd name="connsiteX18" fmla="*/ 95250 w 133350"/>
              <a:gd name="connsiteY18" fmla="*/ 1190625 h 4124325"/>
              <a:gd name="connsiteX19" fmla="*/ 85725 w 133350"/>
              <a:gd name="connsiteY19" fmla="*/ 1085850 h 4124325"/>
              <a:gd name="connsiteX20" fmla="*/ 66675 w 133350"/>
              <a:gd name="connsiteY20" fmla="*/ 971550 h 4124325"/>
              <a:gd name="connsiteX21" fmla="*/ 57150 w 133350"/>
              <a:gd name="connsiteY21" fmla="*/ 847725 h 4124325"/>
              <a:gd name="connsiteX22" fmla="*/ 47625 w 133350"/>
              <a:gd name="connsiteY22" fmla="*/ 800100 h 4124325"/>
              <a:gd name="connsiteX23" fmla="*/ 38100 w 133350"/>
              <a:gd name="connsiteY23" fmla="*/ 742950 h 4124325"/>
              <a:gd name="connsiteX24" fmla="*/ 57150 w 133350"/>
              <a:gd name="connsiteY24" fmla="*/ 466725 h 4124325"/>
              <a:gd name="connsiteX25" fmla="*/ 66675 w 133350"/>
              <a:gd name="connsiteY25" fmla="*/ 409575 h 4124325"/>
              <a:gd name="connsiteX26" fmla="*/ 57150 w 133350"/>
              <a:gd name="connsiteY26" fmla="*/ 0 h 412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350" h="4124325">
                <a:moveTo>
                  <a:pt x="9525" y="4124325"/>
                </a:moveTo>
                <a:cubicBezTo>
                  <a:pt x="12700" y="3965575"/>
                  <a:pt x="19050" y="3806857"/>
                  <a:pt x="19050" y="3648075"/>
                </a:cubicBezTo>
                <a:cubicBezTo>
                  <a:pt x="19050" y="3524343"/>
                  <a:pt x="9269" y="3416144"/>
                  <a:pt x="0" y="3295650"/>
                </a:cubicBezTo>
                <a:cubicBezTo>
                  <a:pt x="3175" y="3149600"/>
                  <a:pt x="4402" y="3003495"/>
                  <a:pt x="9525" y="2857500"/>
                </a:cubicBezTo>
                <a:cubicBezTo>
                  <a:pt x="10755" y="2822453"/>
                  <a:pt x="16459" y="2787698"/>
                  <a:pt x="19050" y="2752725"/>
                </a:cubicBezTo>
                <a:cubicBezTo>
                  <a:pt x="31834" y="2580135"/>
                  <a:pt x="24529" y="2629831"/>
                  <a:pt x="38100" y="2466975"/>
                </a:cubicBezTo>
                <a:cubicBezTo>
                  <a:pt x="40750" y="2435177"/>
                  <a:pt x="44861" y="2403513"/>
                  <a:pt x="47625" y="2371725"/>
                </a:cubicBezTo>
                <a:cubicBezTo>
                  <a:pt x="51211" y="2330484"/>
                  <a:pt x="52578" y="2289044"/>
                  <a:pt x="57150" y="2247900"/>
                </a:cubicBezTo>
                <a:cubicBezTo>
                  <a:pt x="58938" y="2231810"/>
                  <a:pt x="64535" y="2216322"/>
                  <a:pt x="66675" y="2200275"/>
                </a:cubicBezTo>
                <a:cubicBezTo>
                  <a:pt x="70892" y="2168647"/>
                  <a:pt x="71687" y="2136613"/>
                  <a:pt x="76200" y="2105025"/>
                </a:cubicBezTo>
                <a:cubicBezTo>
                  <a:pt x="78051" y="2092066"/>
                  <a:pt x="83573" y="2079838"/>
                  <a:pt x="85725" y="2066925"/>
                </a:cubicBezTo>
                <a:cubicBezTo>
                  <a:pt x="89933" y="2041676"/>
                  <a:pt x="91358" y="2016025"/>
                  <a:pt x="95250" y="1990725"/>
                </a:cubicBezTo>
                <a:cubicBezTo>
                  <a:pt x="97712" y="1974724"/>
                  <a:pt x="101879" y="1959028"/>
                  <a:pt x="104775" y="1943100"/>
                </a:cubicBezTo>
                <a:cubicBezTo>
                  <a:pt x="108230" y="1924099"/>
                  <a:pt x="111125" y="1905000"/>
                  <a:pt x="114300" y="1885950"/>
                </a:cubicBezTo>
                <a:cubicBezTo>
                  <a:pt x="118818" y="1827217"/>
                  <a:pt x="133350" y="1648024"/>
                  <a:pt x="133350" y="1600200"/>
                </a:cubicBezTo>
                <a:cubicBezTo>
                  <a:pt x="133350" y="1555637"/>
                  <a:pt x="126605" y="1511326"/>
                  <a:pt x="123825" y="1466850"/>
                </a:cubicBezTo>
                <a:cubicBezTo>
                  <a:pt x="120255" y="1409723"/>
                  <a:pt x="119259" y="1352423"/>
                  <a:pt x="114300" y="1295400"/>
                </a:cubicBezTo>
                <a:cubicBezTo>
                  <a:pt x="112898" y="1279271"/>
                  <a:pt x="107671" y="1263703"/>
                  <a:pt x="104775" y="1247775"/>
                </a:cubicBezTo>
                <a:cubicBezTo>
                  <a:pt x="101320" y="1228774"/>
                  <a:pt x="97507" y="1209805"/>
                  <a:pt x="95250" y="1190625"/>
                </a:cubicBezTo>
                <a:cubicBezTo>
                  <a:pt x="91152" y="1155796"/>
                  <a:pt x="89598" y="1120705"/>
                  <a:pt x="85725" y="1085850"/>
                </a:cubicBezTo>
                <a:cubicBezTo>
                  <a:pt x="79818" y="1032685"/>
                  <a:pt x="76343" y="1019891"/>
                  <a:pt x="66675" y="971550"/>
                </a:cubicBezTo>
                <a:cubicBezTo>
                  <a:pt x="63500" y="930275"/>
                  <a:pt x="61722" y="888869"/>
                  <a:pt x="57150" y="847725"/>
                </a:cubicBezTo>
                <a:cubicBezTo>
                  <a:pt x="55362" y="831635"/>
                  <a:pt x="50521" y="816028"/>
                  <a:pt x="47625" y="800100"/>
                </a:cubicBezTo>
                <a:cubicBezTo>
                  <a:pt x="44170" y="781099"/>
                  <a:pt x="41275" y="762000"/>
                  <a:pt x="38100" y="742950"/>
                </a:cubicBezTo>
                <a:cubicBezTo>
                  <a:pt x="43253" y="650189"/>
                  <a:pt x="46313" y="558838"/>
                  <a:pt x="57150" y="466725"/>
                </a:cubicBezTo>
                <a:cubicBezTo>
                  <a:pt x="59407" y="447545"/>
                  <a:pt x="63500" y="428625"/>
                  <a:pt x="66675" y="409575"/>
                </a:cubicBezTo>
                <a:cubicBezTo>
                  <a:pt x="63345" y="273054"/>
                  <a:pt x="57150" y="136562"/>
                  <a:pt x="571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igura a mano libera 6"/>
          <p:cNvSpPr/>
          <p:nvPr/>
        </p:nvSpPr>
        <p:spPr>
          <a:xfrm>
            <a:off x="1638300" y="1057054"/>
            <a:ext cx="428625" cy="295496"/>
          </a:xfrm>
          <a:custGeom>
            <a:avLst/>
            <a:gdLst>
              <a:gd name="connsiteX0" fmla="*/ 0 w 428625"/>
              <a:gd name="connsiteY0" fmla="*/ 247871 h 295496"/>
              <a:gd name="connsiteX1" fmla="*/ 57150 w 428625"/>
              <a:gd name="connsiteY1" fmla="*/ 162146 h 295496"/>
              <a:gd name="connsiteX2" fmla="*/ 123825 w 428625"/>
              <a:gd name="connsiteY2" fmla="*/ 114521 h 295496"/>
              <a:gd name="connsiteX3" fmla="*/ 152400 w 428625"/>
              <a:gd name="connsiteY3" fmla="*/ 85946 h 295496"/>
              <a:gd name="connsiteX4" fmla="*/ 171450 w 428625"/>
              <a:gd name="connsiteY4" fmla="*/ 57371 h 295496"/>
              <a:gd name="connsiteX5" fmla="*/ 200025 w 428625"/>
              <a:gd name="connsiteY5" fmla="*/ 47846 h 295496"/>
              <a:gd name="connsiteX6" fmla="*/ 247650 w 428625"/>
              <a:gd name="connsiteY6" fmla="*/ 221 h 295496"/>
              <a:gd name="connsiteX7" fmla="*/ 276225 w 428625"/>
              <a:gd name="connsiteY7" fmla="*/ 9746 h 295496"/>
              <a:gd name="connsiteX8" fmla="*/ 295275 w 428625"/>
              <a:gd name="connsiteY8" fmla="*/ 57371 h 295496"/>
              <a:gd name="connsiteX9" fmla="*/ 304800 w 428625"/>
              <a:gd name="connsiteY9" fmla="*/ 85946 h 295496"/>
              <a:gd name="connsiteX10" fmla="*/ 323850 w 428625"/>
              <a:gd name="connsiteY10" fmla="*/ 114521 h 295496"/>
              <a:gd name="connsiteX11" fmla="*/ 361950 w 428625"/>
              <a:gd name="connsiteY11" fmla="*/ 181196 h 295496"/>
              <a:gd name="connsiteX12" fmla="*/ 390525 w 428625"/>
              <a:gd name="connsiteY12" fmla="*/ 209771 h 295496"/>
              <a:gd name="connsiteX13" fmla="*/ 419100 w 428625"/>
              <a:gd name="connsiteY13" fmla="*/ 266921 h 295496"/>
              <a:gd name="connsiteX14" fmla="*/ 428625 w 428625"/>
              <a:gd name="connsiteY14" fmla="*/ 295496 h 29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8625" h="295496">
                <a:moveTo>
                  <a:pt x="0" y="247871"/>
                </a:moveTo>
                <a:cubicBezTo>
                  <a:pt x="19050" y="219296"/>
                  <a:pt x="28575" y="181196"/>
                  <a:pt x="57150" y="162146"/>
                </a:cubicBezTo>
                <a:cubicBezTo>
                  <a:pt x="79765" y="147069"/>
                  <a:pt x="103150" y="132243"/>
                  <a:pt x="123825" y="114521"/>
                </a:cubicBezTo>
                <a:cubicBezTo>
                  <a:pt x="134052" y="105755"/>
                  <a:pt x="143776" y="96294"/>
                  <a:pt x="152400" y="85946"/>
                </a:cubicBezTo>
                <a:cubicBezTo>
                  <a:pt x="159729" y="77152"/>
                  <a:pt x="162511" y="64522"/>
                  <a:pt x="171450" y="57371"/>
                </a:cubicBezTo>
                <a:cubicBezTo>
                  <a:pt x="179290" y="51099"/>
                  <a:pt x="190500" y="51021"/>
                  <a:pt x="200025" y="47846"/>
                </a:cubicBezTo>
                <a:cubicBezTo>
                  <a:pt x="211138" y="31177"/>
                  <a:pt x="223838" y="4190"/>
                  <a:pt x="247650" y="221"/>
                </a:cubicBezTo>
                <a:cubicBezTo>
                  <a:pt x="257554" y="-1430"/>
                  <a:pt x="266700" y="6571"/>
                  <a:pt x="276225" y="9746"/>
                </a:cubicBezTo>
                <a:cubicBezTo>
                  <a:pt x="282575" y="25621"/>
                  <a:pt x="289272" y="41362"/>
                  <a:pt x="295275" y="57371"/>
                </a:cubicBezTo>
                <a:cubicBezTo>
                  <a:pt x="298800" y="66772"/>
                  <a:pt x="300310" y="76966"/>
                  <a:pt x="304800" y="85946"/>
                </a:cubicBezTo>
                <a:cubicBezTo>
                  <a:pt x="309920" y="96185"/>
                  <a:pt x="318170" y="104582"/>
                  <a:pt x="323850" y="114521"/>
                </a:cubicBezTo>
                <a:cubicBezTo>
                  <a:pt x="340789" y="144164"/>
                  <a:pt x="340853" y="155880"/>
                  <a:pt x="361950" y="181196"/>
                </a:cubicBezTo>
                <a:cubicBezTo>
                  <a:pt x="370574" y="191544"/>
                  <a:pt x="381000" y="200246"/>
                  <a:pt x="390525" y="209771"/>
                </a:cubicBezTo>
                <a:cubicBezTo>
                  <a:pt x="414466" y="281595"/>
                  <a:pt x="382171" y="193063"/>
                  <a:pt x="419100" y="266921"/>
                </a:cubicBezTo>
                <a:cubicBezTo>
                  <a:pt x="423590" y="275901"/>
                  <a:pt x="428625" y="295496"/>
                  <a:pt x="428625" y="2954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igura a mano libera 7"/>
          <p:cNvSpPr/>
          <p:nvPr/>
        </p:nvSpPr>
        <p:spPr>
          <a:xfrm>
            <a:off x="7448550" y="4467225"/>
            <a:ext cx="334191" cy="447675"/>
          </a:xfrm>
          <a:custGeom>
            <a:avLst/>
            <a:gdLst>
              <a:gd name="connsiteX0" fmla="*/ 0 w 334191"/>
              <a:gd name="connsiteY0" fmla="*/ 0 h 447675"/>
              <a:gd name="connsiteX1" fmla="*/ 57150 w 334191"/>
              <a:gd name="connsiteY1" fmla="*/ 9525 h 447675"/>
              <a:gd name="connsiteX2" fmla="*/ 85725 w 334191"/>
              <a:gd name="connsiteY2" fmla="*/ 28575 h 447675"/>
              <a:gd name="connsiteX3" fmla="*/ 114300 w 334191"/>
              <a:gd name="connsiteY3" fmla="*/ 38100 h 447675"/>
              <a:gd name="connsiteX4" fmla="*/ 152400 w 334191"/>
              <a:gd name="connsiteY4" fmla="*/ 66675 h 447675"/>
              <a:gd name="connsiteX5" fmla="*/ 209550 w 334191"/>
              <a:gd name="connsiteY5" fmla="*/ 104775 h 447675"/>
              <a:gd name="connsiteX6" fmla="*/ 266700 w 334191"/>
              <a:gd name="connsiteY6" fmla="*/ 161925 h 447675"/>
              <a:gd name="connsiteX7" fmla="*/ 295275 w 334191"/>
              <a:gd name="connsiteY7" fmla="*/ 190500 h 447675"/>
              <a:gd name="connsiteX8" fmla="*/ 323850 w 334191"/>
              <a:gd name="connsiteY8" fmla="*/ 209550 h 447675"/>
              <a:gd name="connsiteX9" fmla="*/ 333375 w 334191"/>
              <a:gd name="connsiteY9" fmla="*/ 238125 h 447675"/>
              <a:gd name="connsiteX10" fmla="*/ 304800 w 334191"/>
              <a:gd name="connsiteY10" fmla="*/ 257175 h 447675"/>
              <a:gd name="connsiteX11" fmla="*/ 285750 w 334191"/>
              <a:gd name="connsiteY11" fmla="*/ 285750 h 447675"/>
              <a:gd name="connsiteX12" fmla="*/ 228600 w 334191"/>
              <a:gd name="connsiteY12" fmla="*/ 323850 h 447675"/>
              <a:gd name="connsiteX13" fmla="*/ 171450 w 334191"/>
              <a:gd name="connsiteY13" fmla="*/ 352425 h 447675"/>
              <a:gd name="connsiteX14" fmla="*/ 104775 w 334191"/>
              <a:gd name="connsiteY14" fmla="*/ 400050 h 447675"/>
              <a:gd name="connsiteX15" fmla="*/ 85725 w 334191"/>
              <a:gd name="connsiteY15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4191" h="447675">
                <a:moveTo>
                  <a:pt x="0" y="0"/>
                </a:moveTo>
                <a:cubicBezTo>
                  <a:pt x="19050" y="3175"/>
                  <a:pt x="38828" y="3418"/>
                  <a:pt x="57150" y="9525"/>
                </a:cubicBezTo>
                <a:cubicBezTo>
                  <a:pt x="68010" y="13145"/>
                  <a:pt x="75486" y="23455"/>
                  <a:pt x="85725" y="28575"/>
                </a:cubicBezTo>
                <a:cubicBezTo>
                  <a:pt x="94705" y="33065"/>
                  <a:pt x="104775" y="34925"/>
                  <a:pt x="114300" y="38100"/>
                </a:cubicBezTo>
                <a:cubicBezTo>
                  <a:pt x="127000" y="47625"/>
                  <a:pt x="139395" y="57571"/>
                  <a:pt x="152400" y="66675"/>
                </a:cubicBezTo>
                <a:cubicBezTo>
                  <a:pt x="171157" y="79805"/>
                  <a:pt x="193361" y="88586"/>
                  <a:pt x="209550" y="104775"/>
                </a:cubicBezTo>
                <a:lnTo>
                  <a:pt x="266700" y="161925"/>
                </a:lnTo>
                <a:cubicBezTo>
                  <a:pt x="276225" y="171450"/>
                  <a:pt x="284067" y="183028"/>
                  <a:pt x="295275" y="190500"/>
                </a:cubicBezTo>
                <a:lnTo>
                  <a:pt x="323850" y="209550"/>
                </a:lnTo>
                <a:cubicBezTo>
                  <a:pt x="327025" y="219075"/>
                  <a:pt x="337104" y="228803"/>
                  <a:pt x="333375" y="238125"/>
                </a:cubicBezTo>
                <a:cubicBezTo>
                  <a:pt x="329123" y="248754"/>
                  <a:pt x="312895" y="249080"/>
                  <a:pt x="304800" y="257175"/>
                </a:cubicBezTo>
                <a:cubicBezTo>
                  <a:pt x="296705" y="265270"/>
                  <a:pt x="294365" y="278212"/>
                  <a:pt x="285750" y="285750"/>
                </a:cubicBezTo>
                <a:cubicBezTo>
                  <a:pt x="268520" y="300827"/>
                  <a:pt x="250320" y="316610"/>
                  <a:pt x="228600" y="323850"/>
                </a:cubicBezTo>
                <a:cubicBezTo>
                  <a:pt x="199961" y="333396"/>
                  <a:pt x="196069" y="331909"/>
                  <a:pt x="171450" y="352425"/>
                </a:cubicBezTo>
                <a:cubicBezTo>
                  <a:pt x="113527" y="400694"/>
                  <a:pt x="175275" y="364800"/>
                  <a:pt x="104775" y="400050"/>
                </a:cubicBezTo>
                <a:cubicBezTo>
                  <a:pt x="93005" y="435360"/>
                  <a:pt x="99740" y="419645"/>
                  <a:pt x="85725" y="4476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C80"/>
              </a:solidFill>
            </a:endParaRPr>
          </a:p>
        </p:txBody>
      </p:sp>
      <p:sp>
        <p:nvSpPr>
          <p:cNvPr id="9" name="Figura a mano libera 8"/>
          <p:cNvSpPr/>
          <p:nvPr/>
        </p:nvSpPr>
        <p:spPr>
          <a:xfrm>
            <a:off x="1914525" y="2853851"/>
            <a:ext cx="5476875" cy="1775641"/>
          </a:xfrm>
          <a:custGeom>
            <a:avLst/>
            <a:gdLst>
              <a:gd name="connsiteX0" fmla="*/ 0 w 5476875"/>
              <a:gd name="connsiteY0" fmla="*/ 1765774 h 1775641"/>
              <a:gd name="connsiteX1" fmla="*/ 161925 w 5476875"/>
              <a:gd name="connsiteY1" fmla="*/ 1765774 h 1775641"/>
              <a:gd name="connsiteX2" fmla="*/ 628650 w 5476875"/>
              <a:gd name="connsiteY2" fmla="*/ 1756249 h 1775641"/>
              <a:gd name="connsiteX3" fmla="*/ 914400 w 5476875"/>
              <a:gd name="connsiteY3" fmla="*/ 1756249 h 1775641"/>
              <a:gd name="connsiteX4" fmla="*/ 971550 w 5476875"/>
              <a:gd name="connsiteY4" fmla="*/ 1737199 h 1775641"/>
              <a:gd name="connsiteX5" fmla="*/ 1009650 w 5476875"/>
              <a:gd name="connsiteY5" fmla="*/ 1689574 h 1775641"/>
              <a:gd name="connsiteX6" fmla="*/ 1028700 w 5476875"/>
              <a:gd name="connsiteY6" fmla="*/ 1660999 h 1775641"/>
              <a:gd name="connsiteX7" fmla="*/ 1057275 w 5476875"/>
              <a:gd name="connsiteY7" fmla="*/ 1622899 h 1775641"/>
              <a:gd name="connsiteX8" fmla="*/ 1095375 w 5476875"/>
              <a:gd name="connsiteY8" fmla="*/ 1537174 h 1775641"/>
              <a:gd name="connsiteX9" fmla="*/ 1114425 w 5476875"/>
              <a:gd name="connsiteY9" fmla="*/ 1499074 h 1775641"/>
              <a:gd name="connsiteX10" fmla="*/ 1133475 w 5476875"/>
              <a:gd name="connsiteY10" fmla="*/ 1470499 h 1775641"/>
              <a:gd name="connsiteX11" fmla="*/ 1152525 w 5476875"/>
              <a:gd name="connsiteY11" fmla="*/ 1413349 h 1775641"/>
              <a:gd name="connsiteX12" fmla="*/ 1171575 w 5476875"/>
              <a:gd name="connsiteY12" fmla="*/ 1356199 h 1775641"/>
              <a:gd name="connsiteX13" fmla="*/ 1181100 w 5476875"/>
              <a:gd name="connsiteY13" fmla="*/ 1327624 h 1775641"/>
              <a:gd name="connsiteX14" fmla="*/ 1190625 w 5476875"/>
              <a:gd name="connsiteY14" fmla="*/ 1289524 h 1775641"/>
              <a:gd name="connsiteX15" fmla="*/ 1200150 w 5476875"/>
              <a:gd name="connsiteY15" fmla="*/ 1260949 h 1775641"/>
              <a:gd name="connsiteX16" fmla="*/ 1238250 w 5476875"/>
              <a:gd name="connsiteY16" fmla="*/ 1146649 h 1775641"/>
              <a:gd name="connsiteX17" fmla="*/ 1247775 w 5476875"/>
              <a:gd name="connsiteY17" fmla="*/ 1032349 h 1775641"/>
              <a:gd name="connsiteX18" fmla="*/ 1257300 w 5476875"/>
              <a:gd name="connsiteY18" fmla="*/ 1003774 h 1775641"/>
              <a:gd name="connsiteX19" fmla="*/ 1276350 w 5476875"/>
              <a:gd name="connsiteY19" fmla="*/ 937099 h 1775641"/>
              <a:gd name="connsiteX20" fmla="*/ 1285875 w 5476875"/>
              <a:gd name="connsiteY20" fmla="*/ 889474 h 1775641"/>
              <a:gd name="connsiteX21" fmla="*/ 1295400 w 5476875"/>
              <a:gd name="connsiteY21" fmla="*/ 860899 h 1775641"/>
              <a:gd name="connsiteX22" fmla="*/ 1304925 w 5476875"/>
              <a:gd name="connsiteY22" fmla="*/ 822799 h 1775641"/>
              <a:gd name="connsiteX23" fmla="*/ 1323975 w 5476875"/>
              <a:gd name="connsiteY23" fmla="*/ 765649 h 1775641"/>
              <a:gd name="connsiteX24" fmla="*/ 1343025 w 5476875"/>
              <a:gd name="connsiteY24" fmla="*/ 689449 h 1775641"/>
              <a:gd name="connsiteX25" fmla="*/ 1362075 w 5476875"/>
              <a:gd name="connsiteY25" fmla="*/ 660874 h 1775641"/>
              <a:gd name="connsiteX26" fmla="*/ 1381125 w 5476875"/>
              <a:gd name="connsiteY26" fmla="*/ 584674 h 1775641"/>
              <a:gd name="connsiteX27" fmla="*/ 1390650 w 5476875"/>
              <a:gd name="connsiteY27" fmla="*/ 546574 h 1775641"/>
              <a:gd name="connsiteX28" fmla="*/ 1400175 w 5476875"/>
              <a:gd name="connsiteY28" fmla="*/ 479899 h 1775641"/>
              <a:gd name="connsiteX29" fmla="*/ 1419225 w 5476875"/>
              <a:gd name="connsiteY29" fmla="*/ 384649 h 1775641"/>
              <a:gd name="connsiteX30" fmla="*/ 1428750 w 5476875"/>
              <a:gd name="connsiteY30" fmla="*/ 298924 h 1775641"/>
              <a:gd name="connsiteX31" fmla="*/ 1447800 w 5476875"/>
              <a:gd name="connsiteY31" fmla="*/ 232249 h 1775641"/>
              <a:gd name="connsiteX32" fmla="*/ 1466850 w 5476875"/>
              <a:gd name="connsiteY32" fmla="*/ 194149 h 1775641"/>
              <a:gd name="connsiteX33" fmla="*/ 1476375 w 5476875"/>
              <a:gd name="connsiteY33" fmla="*/ 165574 h 1775641"/>
              <a:gd name="connsiteX34" fmla="*/ 1533525 w 5476875"/>
              <a:gd name="connsiteY34" fmla="*/ 127474 h 1775641"/>
              <a:gd name="connsiteX35" fmla="*/ 1562100 w 5476875"/>
              <a:gd name="connsiteY35" fmla="*/ 108424 h 1775641"/>
              <a:gd name="connsiteX36" fmla="*/ 1590675 w 5476875"/>
              <a:gd name="connsiteY36" fmla="*/ 89374 h 1775641"/>
              <a:gd name="connsiteX37" fmla="*/ 1704975 w 5476875"/>
              <a:gd name="connsiteY37" fmla="*/ 51274 h 1775641"/>
              <a:gd name="connsiteX38" fmla="*/ 1762125 w 5476875"/>
              <a:gd name="connsiteY38" fmla="*/ 32224 h 1775641"/>
              <a:gd name="connsiteX39" fmla="*/ 1790700 w 5476875"/>
              <a:gd name="connsiteY39" fmla="*/ 22699 h 1775641"/>
              <a:gd name="connsiteX40" fmla="*/ 1885950 w 5476875"/>
              <a:gd name="connsiteY40" fmla="*/ 13174 h 1775641"/>
              <a:gd name="connsiteX41" fmla="*/ 2038350 w 5476875"/>
              <a:gd name="connsiteY41" fmla="*/ 22699 h 1775641"/>
              <a:gd name="connsiteX42" fmla="*/ 2400300 w 5476875"/>
              <a:gd name="connsiteY42" fmla="*/ 3649 h 1775641"/>
              <a:gd name="connsiteX43" fmla="*/ 2924175 w 5476875"/>
              <a:gd name="connsiteY43" fmla="*/ 22699 h 1775641"/>
              <a:gd name="connsiteX44" fmla="*/ 3228975 w 5476875"/>
              <a:gd name="connsiteY44" fmla="*/ 13174 h 1775641"/>
              <a:gd name="connsiteX45" fmla="*/ 3619500 w 5476875"/>
              <a:gd name="connsiteY45" fmla="*/ 13174 h 1775641"/>
              <a:gd name="connsiteX46" fmla="*/ 3657600 w 5476875"/>
              <a:gd name="connsiteY46" fmla="*/ 22699 h 1775641"/>
              <a:gd name="connsiteX47" fmla="*/ 3686175 w 5476875"/>
              <a:gd name="connsiteY47" fmla="*/ 51274 h 1775641"/>
              <a:gd name="connsiteX48" fmla="*/ 3752850 w 5476875"/>
              <a:gd name="connsiteY48" fmla="*/ 146524 h 1775641"/>
              <a:gd name="connsiteX49" fmla="*/ 3771900 w 5476875"/>
              <a:gd name="connsiteY49" fmla="*/ 175099 h 1775641"/>
              <a:gd name="connsiteX50" fmla="*/ 3810000 w 5476875"/>
              <a:gd name="connsiteY50" fmla="*/ 260824 h 1775641"/>
              <a:gd name="connsiteX51" fmla="*/ 3819525 w 5476875"/>
              <a:gd name="connsiteY51" fmla="*/ 298924 h 1775641"/>
              <a:gd name="connsiteX52" fmla="*/ 3829050 w 5476875"/>
              <a:gd name="connsiteY52" fmla="*/ 327499 h 1775641"/>
              <a:gd name="connsiteX53" fmla="*/ 3848100 w 5476875"/>
              <a:gd name="connsiteY53" fmla="*/ 441799 h 1775641"/>
              <a:gd name="connsiteX54" fmla="*/ 3867150 w 5476875"/>
              <a:gd name="connsiteY54" fmla="*/ 546574 h 1775641"/>
              <a:gd name="connsiteX55" fmla="*/ 3876675 w 5476875"/>
              <a:gd name="connsiteY55" fmla="*/ 575149 h 1775641"/>
              <a:gd name="connsiteX56" fmla="*/ 3895725 w 5476875"/>
              <a:gd name="connsiteY56" fmla="*/ 603724 h 1775641"/>
              <a:gd name="connsiteX57" fmla="*/ 3914775 w 5476875"/>
              <a:gd name="connsiteY57" fmla="*/ 660874 h 1775641"/>
              <a:gd name="connsiteX58" fmla="*/ 3924300 w 5476875"/>
              <a:gd name="connsiteY58" fmla="*/ 689449 h 1775641"/>
              <a:gd name="connsiteX59" fmla="*/ 3933825 w 5476875"/>
              <a:gd name="connsiteY59" fmla="*/ 727549 h 1775641"/>
              <a:gd name="connsiteX60" fmla="*/ 3971925 w 5476875"/>
              <a:gd name="connsiteY60" fmla="*/ 784699 h 1775641"/>
              <a:gd name="connsiteX61" fmla="*/ 4000500 w 5476875"/>
              <a:gd name="connsiteY61" fmla="*/ 908524 h 1775641"/>
              <a:gd name="connsiteX62" fmla="*/ 4019550 w 5476875"/>
              <a:gd name="connsiteY62" fmla="*/ 965674 h 1775641"/>
              <a:gd name="connsiteX63" fmla="*/ 4029075 w 5476875"/>
              <a:gd name="connsiteY63" fmla="*/ 1003774 h 1775641"/>
              <a:gd name="connsiteX64" fmla="*/ 4038600 w 5476875"/>
              <a:gd name="connsiteY64" fmla="*/ 1051399 h 1775641"/>
              <a:gd name="connsiteX65" fmla="*/ 4057650 w 5476875"/>
              <a:gd name="connsiteY65" fmla="*/ 1108549 h 1775641"/>
              <a:gd name="connsiteX66" fmla="*/ 4076700 w 5476875"/>
              <a:gd name="connsiteY66" fmla="*/ 1137124 h 1775641"/>
              <a:gd name="connsiteX67" fmla="*/ 4086225 w 5476875"/>
              <a:gd name="connsiteY67" fmla="*/ 1184749 h 1775641"/>
              <a:gd name="connsiteX68" fmla="*/ 4095750 w 5476875"/>
              <a:gd name="connsiteY68" fmla="*/ 1213324 h 1775641"/>
              <a:gd name="connsiteX69" fmla="*/ 4105275 w 5476875"/>
              <a:gd name="connsiteY69" fmla="*/ 1270474 h 1775641"/>
              <a:gd name="connsiteX70" fmla="*/ 4114800 w 5476875"/>
              <a:gd name="connsiteY70" fmla="*/ 1299049 h 1775641"/>
              <a:gd name="connsiteX71" fmla="*/ 4143375 w 5476875"/>
              <a:gd name="connsiteY71" fmla="*/ 1403824 h 1775641"/>
              <a:gd name="connsiteX72" fmla="*/ 4152900 w 5476875"/>
              <a:gd name="connsiteY72" fmla="*/ 1432399 h 1775641"/>
              <a:gd name="connsiteX73" fmla="*/ 4171950 w 5476875"/>
              <a:gd name="connsiteY73" fmla="*/ 1460974 h 1775641"/>
              <a:gd name="connsiteX74" fmla="*/ 4210050 w 5476875"/>
              <a:gd name="connsiteY74" fmla="*/ 1546699 h 1775641"/>
              <a:gd name="connsiteX75" fmla="*/ 4305300 w 5476875"/>
              <a:gd name="connsiteY75" fmla="*/ 1575274 h 1775641"/>
              <a:gd name="connsiteX76" fmla="*/ 4362450 w 5476875"/>
              <a:gd name="connsiteY76" fmla="*/ 1613374 h 1775641"/>
              <a:gd name="connsiteX77" fmla="*/ 4486275 w 5476875"/>
              <a:gd name="connsiteY77" fmla="*/ 1632424 h 1775641"/>
              <a:gd name="connsiteX78" fmla="*/ 4572000 w 5476875"/>
              <a:gd name="connsiteY78" fmla="*/ 1660999 h 1775641"/>
              <a:gd name="connsiteX79" fmla="*/ 4600575 w 5476875"/>
              <a:gd name="connsiteY79" fmla="*/ 1670524 h 1775641"/>
              <a:gd name="connsiteX80" fmla="*/ 4733925 w 5476875"/>
              <a:gd name="connsiteY80" fmla="*/ 1689574 h 1775641"/>
              <a:gd name="connsiteX81" fmla="*/ 4848225 w 5476875"/>
              <a:gd name="connsiteY81" fmla="*/ 1708624 h 1775641"/>
              <a:gd name="connsiteX82" fmla="*/ 4972050 w 5476875"/>
              <a:gd name="connsiteY82" fmla="*/ 1718149 h 1775641"/>
              <a:gd name="connsiteX83" fmla="*/ 5076825 w 5476875"/>
              <a:gd name="connsiteY83" fmla="*/ 1727674 h 1775641"/>
              <a:gd name="connsiteX84" fmla="*/ 5133975 w 5476875"/>
              <a:gd name="connsiteY84" fmla="*/ 1737199 h 1775641"/>
              <a:gd name="connsiteX85" fmla="*/ 5229225 w 5476875"/>
              <a:gd name="connsiteY85" fmla="*/ 1746724 h 1775641"/>
              <a:gd name="connsiteX86" fmla="*/ 5372100 w 5476875"/>
              <a:gd name="connsiteY86" fmla="*/ 1737199 h 1775641"/>
              <a:gd name="connsiteX87" fmla="*/ 5476875 w 5476875"/>
              <a:gd name="connsiteY87" fmla="*/ 1727674 h 177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476875" h="1775641">
                <a:moveTo>
                  <a:pt x="0" y="1765774"/>
                </a:moveTo>
                <a:cubicBezTo>
                  <a:pt x="152284" y="1784810"/>
                  <a:pt x="-2654" y="1771449"/>
                  <a:pt x="161925" y="1765774"/>
                </a:cubicBezTo>
                <a:cubicBezTo>
                  <a:pt x="317440" y="1760411"/>
                  <a:pt x="473075" y="1759424"/>
                  <a:pt x="628650" y="1756249"/>
                </a:cubicBezTo>
                <a:cubicBezTo>
                  <a:pt x="753318" y="1766638"/>
                  <a:pt x="774651" y="1773718"/>
                  <a:pt x="914400" y="1756249"/>
                </a:cubicBezTo>
                <a:cubicBezTo>
                  <a:pt x="934325" y="1753758"/>
                  <a:pt x="971550" y="1737199"/>
                  <a:pt x="971550" y="1737199"/>
                </a:cubicBezTo>
                <a:cubicBezTo>
                  <a:pt x="990093" y="1681569"/>
                  <a:pt x="966566" y="1732658"/>
                  <a:pt x="1009650" y="1689574"/>
                </a:cubicBezTo>
                <a:cubicBezTo>
                  <a:pt x="1017745" y="1681479"/>
                  <a:pt x="1022046" y="1670314"/>
                  <a:pt x="1028700" y="1660999"/>
                </a:cubicBezTo>
                <a:cubicBezTo>
                  <a:pt x="1037927" y="1648081"/>
                  <a:pt x="1048048" y="1635817"/>
                  <a:pt x="1057275" y="1622899"/>
                </a:cubicBezTo>
                <a:cubicBezTo>
                  <a:pt x="1103972" y="1557523"/>
                  <a:pt x="1043747" y="1640430"/>
                  <a:pt x="1095375" y="1537174"/>
                </a:cubicBezTo>
                <a:cubicBezTo>
                  <a:pt x="1101725" y="1524474"/>
                  <a:pt x="1107380" y="1511402"/>
                  <a:pt x="1114425" y="1499074"/>
                </a:cubicBezTo>
                <a:cubicBezTo>
                  <a:pt x="1120105" y="1489135"/>
                  <a:pt x="1128826" y="1480960"/>
                  <a:pt x="1133475" y="1470499"/>
                </a:cubicBezTo>
                <a:cubicBezTo>
                  <a:pt x="1141630" y="1452149"/>
                  <a:pt x="1146175" y="1432399"/>
                  <a:pt x="1152525" y="1413349"/>
                </a:cubicBezTo>
                <a:lnTo>
                  <a:pt x="1171575" y="1356199"/>
                </a:lnTo>
                <a:cubicBezTo>
                  <a:pt x="1174750" y="1346674"/>
                  <a:pt x="1178665" y="1337364"/>
                  <a:pt x="1181100" y="1327624"/>
                </a:cubicBezTo>
                <a:cubicBezTo>
                  <a:pt x="1184275" y="1314924"/>
                  <a:pt x="1187029" y="1302111"/>
                  <a:pt x="1190625" y="1289524"/>
                </a:cubicBezTo>
                <a:cubicBezTo>
                  <a:pt x="1193383" y="1279870"/>
                  <a:pt x="1197508" y="1270635"/>
                  <a:pt x="1200150" y="1260949"/>
                </a:cubicBezTo>
                <a:cubicBezTo>
                  <a:pt x="1227143" y="1161976"/>
                  <a:pt x="1205051" y="1213046"/>
                  <a:pt x="1238250" y="1146649"/>
                </a:cubicBezTo>
                <a:cubicBezTo>
                  <a:pt x="1241425" y="1108549"/>
                  <a:pt x="1242722" y="1070246"/>
                  <a:pt x="1247775" y="1032349"/>
                </a:cubicBezTo>
                <a:cubicBezTo>
                  <a:pt x="1249102" y="1022397"/>
                  <a:pt x="1254415" y="1013391"/>
                  <a:pt x="1257300" y="1003774"/>
                </a:cubicBezTo>
                <a:cubicBezTo>
                  <a:pt x="1263942" y="981634"/>
                  <a:pt x="1270744" y="959523"/>
                  <a:pt x="1276350" y="937099"/>
                </a:cubicBezTo>
                <a:cubicBezTo>
                  <a:pt x="1280277" y="921393"/>
                  <a:pt x="1281948" y="905180"/>
                  <a:pt x="1285875" y="889474"/>
                </a:cubicBezTo>
                <a:cubicBezTo>
                  <a:pt x="1288310" y="879734"/>
                  <a:pt x="1292642" y="870553"/>
                  <a:pt x="1295400" y="860899"/>
                </a:cubicBezTo>
                <a:cubicBezTo>
                  <a:pt x="1298996" y="848312"/>
                  <a:pt x="1301163" y="835338"/>
                  <a:pt x="1304925" y="822799"/>
                </a:cubicBezTo>
                <a:cubicBezTo>
                  <a:pt x="1310695" y="803565"/>
                  <a:pt x="1318691" y="785022"/>
                  <a:pt x="1323975" y="765649"/>
                </a:cubicBezTo>
                <a:cubicBezTo>
                  <a:pt x="1330496" y="741738"/>
                  <a:pt x="1331465" y="712570"/>
                  <a:pt x="1343025" y="689449"/>
                </a:cubicBezTo>
                <a:cubicBezTo>
                  <a:pt x="1348145" y="679210"/>
                  <a:pt x="1355725" y="670399"/>
                  <a:pt x="1362075" y="660874"/>
                </a:cubicBezTo>
                <a:lnTo>
                  <a:pt x="1381125" y="584674"/>
                </a:lnTo>
                <a:cubicBezTo>
                  <a:pt x="1384300" y="571974"/>
                  <a:pt x="1388799" y="559533"/>
                  <a:pt x="1390650" y="546574"/>
                </a:cubicBezTo>
                <a:cubicBezTo>
                  <a:pt x="1393825" y="524349"/>
                  <a:pt x="1396159" y="501988"/>
                  <a:pt x="1400175" y="479899"/>
                </a:cubicBezTo>
                <a:cubicBezTo>
                  <a:pt x="1419104" y="375787"/>
                  <a:pt x="1400584" y="524457"/>
                  <a:pt x="1419225" y="384649"/>
                </a:cubicBezTo>
                <a:cubicBezTo>
                  <a:pt x="1423025" y="356150"/>
                  <a:pt x="1424378" y="327341"/>
                  <a:pt x="1428750" y="298924"/>
                </a:cubicBezTo>
                <a:cubicBezTo>
                  <a:pt x="1430683" y="286357"/>
                  <a:pt x="1441825" y="246190"/>
                  <a:pt x="1447800" y="232249"/>
                </a:cubicBezTo>
                <a:cubicBezTo>
                  <a:pt x="1453393" y="219198"/>
                  <a:pt x="1461257" y="207200"/>
                  <a:pt x="1466850" y="194149"/>
                </a:cubicBezTo>
                <a:cubicBezTo>
                  <a:pt x="1470805" y="184921"/>
                  <a:pt x="1469275" y="172674"/>
                  <a:pt x="1476375" y="165574"/>
                </a:cubicBezTo>
                <a:cubicBezTo>
                  <a:pt x="1492564" y="149385"/>
                  <a:pt x="1514475" y="140174"/>
                  <a:pt x="1533525" y="127474"/>
                </a:cubicBezTo>
                <a:lnTo>
                  <a:pt x="1562100" y="108424"/>
                </a:lnTo>
                <a:cubicBezTo>
                  <a:pt x="1571625" y="102074"/>
                  <a:pt x="1579815" y="92994"/>
                  <a:pt x="1590675" y="89374"/>
                </a:cubicBezTo>
                <a:lnTo>
                  <a:pt x="1704975" y="51274"/>
                </a:lnTo>
                <a:lnTo>
                  <a:pt x="1762125" y="32224"/>
                </a:lnTo>
                <a:cubicBezTo>
                  <a:pt x="1771650" y="29049"/>
                  <a:pt x="1780710" y="23698"/>
                  <a:pt x="1790700" y="22699"/>
                </a:cubicBezTo>
                <a:lnTo>
                  <a:pt x="1885950" y="13174"/>
                </a:lnTo>
                <a:cubicBezTo>
                  <a:pt x="1936750" y="16349"/>
                  <a:pt x="1987451" y="22699"/>
                  <a:pt x="2038350" y="22699"/>
                </a:cubicBezTo>
                <a:cubicBezTo>
                  <a:pt x="2284322" y="22699"/>
                  <a:pt x="2252494" y="24764"/>
                  <a:pt x="2400300" y="3649"/>
                </a:cubicBezTo>
                <a:cubicBezTo>
                  <a:pt x="2605122" y="16450"/>
                  <a:pt x="2675092" y="22699"/>
                  <a:pt x="2924175" y="22699"/>
                </a:cubicBezTo>
                <a:cubicBezTo>
                  <a:pt x="3025825" y="22699"/>
                  <a:pt x="3127375" y="16349"/>
                  <a:pt x="3228975" y="13174"/>
                </a:cubicBezTo>
                <a:cubicBezTo>
                  <a:pt x="3401970" y="-6048"/>
                  <a:pt x="3334604" y="-2654"/>
                  <a:pt x="3619500" y="13174"/>
                </a:cubicBezTo>
                <a:cubicBezTo>
                  <a:pt x="3632571" y="13900"/>
                  <a:pt x="3644900" y="19524"/>
                  <a:pt x="3657600" y="22699"/>
                </a:cubicBezTo>
                <a:cubicBezTo>
                  <a:pt x="3667125" y="32224"/>
                  <a:pt x="3677409" y="41047"/>
                  <a:pt x="3686175" y="51274"/>
                </a:cubicBezTo>
                <a:cubicBezTo>
                  <a:pt x="3707331" y="75956"/>
                  <a:pt x="3736456" y="121933"/>
                  <a:pt x="3752850" y="146524"/>
                </a:cubicBezTo>
                <a:cubicBezTo>
                  <a:pt x="3759200" y="156049"/>
                  <a:pt x="3768280" y="164239"/>
                  <a:pt x="3771900" y="175099"/>
                </a:cubicBezTo>
                <a:cubicBezTo>
                  <a:pt x="3794570" y="243109"/>
                  <a:pt x="3779811" y="215541"/>
                  <a:pt x="3810000" y="260824"/>
                </a:cubicBezTo>
                <a:cubicBezTo>
                  <a:pt x="3813175" y="273524"/>
                  <a:pt x="3815929" y="286337"/>
                  <a:pt x="3819525" y="298924"/>
                </a:cubicBezTo>
                <a:cubicBezTo>
                  <a:pt x="3822283" y="308578"/>
                  <a:pt x="3827081" y="317654"/>
                  <a:pt x="3829050" y="327499"/>
                </a:cubicBezTo>
                <a:cubicBezTo>
                  <a:pt x="3836625" y="365374"/>
                  <a:pt x="3842638" y="403562"/>
                  <a:pt x="3848100" y="441799"/>
                </a:cubicBezTo>
                <a:cubicBezTo>
                  <a:pt x="3855809" y="495760"/>
                  <a:pt x="3854319" y="501664"/>
                  <a:pt x="3867150" y="546574"/>
                </a:cubicBezTo>
                <a:cubicBezTo>
                  <a:pt x="3869908" y="556228"/>
                  <a:pt x="3872185" y="566169"/>
                  <a:pt x="3876675" y="575149"/>
                </a:cubicBezTo>
                <a:cubicBezTo>
                  <a:pt x="3881795" y="585388"/>
                  <a:pt x="3891076" y="593263"/>
                  <a:pt x="3895725" y="603724"/>
                </a:cubicBezTo>
                <a:cubicBezTo>
                  <a:pt x="3903880" y="622074"/>
                  <a:pt x="3908425" y="641824"/>
                  <a:pt x="3914775" y="660874"/>
                </a:cubicBezTo>
                <a:cubicBezTo>
                  <a:pt x="3917950" y="670399"/>
                  <a:pt x="3921865" y="679709"/>
                  <a:pt x="3924300" y="689449"/>
                </a:cubicBezTo>
                <a:cubicBezTo>
                  <a:pt x="3927475" y="702149"/>
                  <a:pt x="3927971" y="715840"/>
                  <a:pt x="3933825" y="727549"/>
                </a:cubicBezTo>
                <a:cubicBezTo>
                  <a:pt x="3944064" y="748027"/>
                  <a:pt x="3971925" y="784699"/>
                  <a:pt x="3971925" y="784699"/>
                </a:cubicBezTo>
                <a:cubicBezTo>
                  <a:pt x="3979481" y="822479"/>
                  <a:pt x="3989012" y="874059"/>
                  <a:pt x="4000500" y="908524"/>
                </a:cubicBezTo>
                <a:cubicBezTo>
                  <a:pt x="4006850" y="927574"/>
                  <a:pt x="4014680" y="946193"/>
                  <a:pt x="4019550" y="965674"/>
                </a:cubicBezTo>
                <a:cubicBezTo>
                  <a:pt x="4022725" y="978374"/>
                  <a:pt x="4026235" y="990995"/>
                  <a:pt x="4029075" y="1003774"/>
                </a:cubicBezTo>
                <a:cubicBezTo>
                  <a:pt x="4032587" y="1019578"/>
                  <a:pt x="4034340" y="1035780"/>
                  <a:pt x="4038600" y="1051399"/>
                </a:cubicBezTo>
                <a:cubicBezTo>
                  <a:pt x="4043884" y="1070772"/>
                  <a:pt x="4046511" y="1091841"/>
                  <a:pt x="4057650" y="1108549"/>
                </a:cubicBezTo>
                <a:lnTo>
                  <a:pt x="4076700" y="1137124"/>
                </a:lnTo>
                <a:cubicBezTo>
                  <a:pt x="4079875" y="1152999"/>
                  <a:pt x="4082298" y="1169043"/>
                  <a:pt x="4086225" y="1184749"/>
                </a:cubicBezTo>
                <a:cubicBezTo>
                  <a:pt x="4088660" y="1194489"/>
                  <a:pt x="4093572" y="1203523"/>
                  <a:pt x="4095750" y="1213324"/>
                </a:cubicBezTo>
                <a:cubicBezTo>
                  <a:pt x="4099940" y="1232177"/>
                  <a:pt x="4101085" y="1251621"/>
                  <a:pt x="4105275" y="1270474"/>
                </a:cubicBezTo>
                <a:cubicBezTo>
                  <a:pt x="4107453" y="1280275"/>
                  <a:pt x="4112365" y="1289309"/>
                  <a:pt x="4114800" y="1299049"/>
                </a:cubicBezTo>
                <a:cubicBezTo>
                  <a:pt x="4141726" y="1406754"/>
                  <a:pt x="4102507" y="1281219"/>
                  <a:pt x="4143375" y="1403824"/>
                </a:cubicBezTo>
                <a:cubicBezTo>
                  <a:pt x="4146550" y="1413349"/>
                  <a:pt x="4147331" y="1424045"/>
                  <a:pt x="4152900" y="1432399"/>
                </a:cubicBezTo>
                <a:cubicBezTo>
                  <a:pt x="4159250" y="1441924"/>
                  <a:pt x="4167301" y="1450513"/>
                  <a:pt x="4171950" y="1460974"/>
                </a:cubicBezTo>
                <a:cubicBezTo>
                  <a:pt x="4176569" y="1471367"/>
                  <a:pt x="4190152" y="1534263"/>
                  <a:pt x="4210050" y="1546699"/>
                </a:cubicBezTo>
                <a:cubicBezTo>
                  <a:pt x="4225510" y="1556361"/>
                  <a:pt x="4282994" y="1569698"/>
                  <a:pt x="4305300" y="1575274"/>
                </a:cubicBezTo>
                <a:cubicBezTo>
                  <a:pt x="4324350" y="1587974"/>
                  <a:pt x="4339999" y="1608884"/>
                  <a:pt x="4362450" y="1613374"/>
                </a:cubicBezTo>
                <a:cubicBezTo>
                  <a:pt x="4435176" y="1627919"/>
                  <a:pt x="4394011" y="1620891"/>
                  <a:pt x="4486275" y="1632424"/>
                </a:cubicBezTo>
                <a:lnTo>
                  <a:pt x="4572000" y="1660999"/>
                </a:lnTo>
                <a:cubicBezTo>
                  <a:pt x="4581525" y="1664174"/>
                  <a:pt x="4590671" y="1668873"/>
                  <a:pt x="4600575" y="1670524"/>
                </a:cubicBezTo>
                <a:cubicBezTo>
                  <a:pt x="4682974" y="1684257"/>
                  <a:pt x="4638561" y="1677654"/>
                  <a:pt x="4733925" y="1689574"/>
                </a:cubicBezTo>
                <a:cubicBezTo>
                  <a:pt x="4786990" y="1707262"/>
                  <a:pt x="4760496" y="1700649"/>
                  <a:pt x="4848225" y="1708624"/>
                </a:cubicBezTo>
                <a:cubicBezTo>
                  <a:pt x="4889452" y="1712372"/>
                  <a:pt x="4930796" y="1714711"/>
                  <a:pt x="4972050" y="1718149"/>
                </a:cubicBezTo>
                <a:cubicBezTo>
                  <a:pt x="5006998" y="1721061"/>
                  <a:pt x="5041996" y="1723576"/>
                  <a:pt x="5076825" y="1727674"/>
                </a:cubicBezTo>
                <a:cubicBezTo>
                  <a:pt x="5096005" y="1729931"/>
                  <a:pt x="5114811" y="1734804"/>
                  <a:pt x="5133975" y="1737199"/>
                </a:cubicBezTo>
                <a:cubicBezTo>
                  <a:pt x="5165637" y="1741157"/>
                  <a:pt x="5197475" y="1743549"/>
                  <a:pt x="5229225" y="1746724"/>
                </a:cubicBezTo>
                <a:cubicBezTo>
                  <a:pt x="5276850" y="1743549"/>
                  <a:pt x="5324606" y="1741948"/>
                  <a:pt x="5372100" y="1737199"/>
                </a:cubicBezTo>
                <a:cubicBezTo>
                  <a:pt x="5504710" y="1723938"/>
                  <a:pt x="5325515" y="1727674"/>
                  <a:pt x="5476875" y="1727674"/>
                </a:cubicBezTo>
              </a:path>
            </a:pathLst>
          </a:cu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6372200" y="49149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Complexity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09117" y="266918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LUT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13656" y="436736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processors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19580964">
            <a:off x="2086995" y="3824552"/>
            <a:ext cx="98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2x2=4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19580964">
            <a:off x="6232134" y="3561171"/>
            <a:ext cx="143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Higgs Analysis</a:t>
            </a:r>
            <a:endParaRPr lang="en-US" dirty="0">
              <a:latin typeface="Comic Sans MS" panose="030F0702030302020204" pitchFamily="66" charset="0"/>
            </a:endParaRPr>
          </a:p>
        </p:txBody>
      </p:sp>
      <p:cxnSp>
        <p:nvCxnSpPr>
          <p:cNvPr id="16" name="Connettore 1 15"/>
          <p:cNvCxnSpPr>
            <a:stCxn id="11" idx="3"/>
            <a:endCxn id="9" idx="37"/>
          </p:cNvCxnSpPr>
          <p:nvPr/>
        </p:nvCxnSpPr>
        <p:spPr>
          <a:xfrm>
            <a:off x="1701205" y="2853851"/>
            <a:ext cx="1918295" cy="51274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4139952" y="3884336"/>
            <a:ext cx="1656184" cy="163289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959621" y="544522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Where is this limit?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It depends …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In any case the GPUs aim to shrink this space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967878" y="3199818"/>
            <a:ext cx="224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Sin, cos, log, …</a:t>
            </a:r>
            <a:endParaRPr lang="en-US" dirty="0"/>
          </a:p>
        </p:txBody>
      </p:sp>
      <p:cxnSp>
        <p:nvCxnSpPr>
          <p:cNvPr id="25" name="Connettore 2 24"/>
          <p:cNvCxnSpPr/>
          <p:nvPr/>
        </p:nvCxnSpPr>
        <p:spPr>
          <a:xfrm flipH="1">
            <a:off x="2660352" y="3583477"/>
            <a:ext cx="83152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2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64</a:t>
            </a:fld>
            <a:endParaRPr lang="it-IT" dirty="0"/>
          </a:p>
        </p:txBody>
      </p:sp>
      <p:sp>
        <p:nvSpPr>
          <p:cNvPr id="5" name="Figura a mano libera 4"/>
          <p:cNvSpPr/>
          <p:nvPr/>
        </p:nvSpPr>
        <p:spPr>
          <a:xfrm>
            <a:off x="1219200" y="1219200"/>
            <a:ext cx="95250" cy="4581525"/>
          </a:xfrm>
          <a:custGeom>
            <a:avLst/>
            <a:gdLst>
              <a:gd name="connsiteX0" fmla="*/ 19050 w 95250"/>
              <a:gd name="connsiteY0" fmla="*/ 4581525 h 4581525"/>
              <a:gd name="connsiteX1" fmla="*/ 47625 w 95250"/>
              <a:gd name="connsiteY1" fmla="*/ 4524375 h 4581525"/>
              <a:gd name="connsiteX2" fmla="*/ 57150 w 95250"/>
              <a:gd name="connsiteY2" fmla="*/ 4486275 h 4581525"/>
              <a:gd name="connsiteX3" fmla="*/ 66675 w 95250"/>
              <a:gd name="connsiteY3" fmla="*/ 4457700 h 4581525"/>
              <a:gd name="connsiteX4" fmla="*/ 76200 w 95250"/>
              <a:gd name="connsiteY4" fmla="*/ 4391025 h 4581525"/>
              <a:gd name="connsiteX5" fmla="*/ 85725 w 95250"/>
              <a:gd name="connsiteY5" fmla="*/ 4343400 h 4581525"/>
              <a:gd name="connsiteX6" fmla="*/ 95250 w 95250"/>
              <a:gd name="connsiteY6" fmla="*/ 4267200 h 4581525"/>
              <a:gd name="connsiteX7" fmla="*/ 85725 w 95250"/>
              <a:gd name="connsiteY7" fmla="*/ 3933825 h 4581525"/>
              <a:gd name="connsiteX8" fmla="*/ 66675 w 95250"/>
              <a:gd name="connsiteY8" fmla="*/ 3781425 h 4581525"/>
              <a:gd name="connsiteX9" fmla="*/ 57150 w 95250"/>
              <a:gd name="connsiteY9" fmla="*/ 3448050 h 4581525"/>
              <a:gd name="connsiteX10" fmla="*/ 38100 w 95250"/>
              <a:gd name="connsiteY10" fmla="*/ 3238500 h 4581525"/>
              <a:gd name="connsiteX11" fmla="*/ 28575 w 95250"/>
              <a:gd name="connsiteY11" fmla="*/ 2905125 h 4581525"/>
              <a:gd name="connsiteX12" fmla="*/ 47625 w 95250"/>
              <a:gd name="connsiteY12" fmla="*/ 2552700 h 4581525"/>
              <a:gd name="connsiteX13" fmla="*/ 38100 w 95250"/>
              <a:gd name="connsiteY13" fmla="*/ 2257425 h 4581525"/>
              <a:gd name="connsiteX14" fmla="*/ 28575 w 95250"/>
              <a:gd name="connsiteY14" fmla="*/ 2200275 h 4581525"/>
              <a:gd name="connsiteX15" fmla="*/ 19050 w 95250"/>
              <a:gd name="connsiteY15" fmla="*/ 1590675 h 4581525"/>
              <a:gd name="connsiteX16" fmla="*/ 0 w 95250"/>
              <a:gd name="connsiteY16" fmla="*/ 1409700 h 4581525"/>
              <a:gd name="connsiteX17" fmla="*/ 9525 w 95250"/>
              <a:gd name="connsiteY17" fmla="*/ 1266825 h 4581525"/>
              <a:gd name="connsiteX18" fmla="*/ 38100 w 95250"/>
              <a:gd name="connsiteY18" fmla="*/ 1047750 h 4581525"/>
              <a:gd name="connsiteX19" fmla="*/ 47625 w 95250"/>
              <a:gd name="connsiteY19" fmla="*/ 952500 h 4581525"/>
              <a:gd name="connsiteX20" fmla="*/ 38100 w 95250"/>
              <a:gd name="connsiteY20" fmla="*/ 704850 h 4581525"/>
              <a:gd name="connsiteX21" fmla="*/ 28575 w 95250"/>
              <a:gd name="connsiteY21" fmla="*/ 647700 h 4581525"/>
              <a:gd name="connsiteX22" fmla="*/ 19050 w 95250"/>
              <a:gd name="connsiteY22" fmla="*/ 561975 h 4581525"/>
              <a:gd name="connsiteX23" fmla="*/ 28575 w 95250"/>
              <a:gd name="connsiteY23" fmla="*/ 0 h 45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250" h="4581525">
                <a:moveTo>
                  <a:pt x="19050" y="4581525"/>
                </a:moveTo>
                <a:cubicBezTo>
                  <a:pt x="28575" y="4562475"/>
                  <a:pt x="39715" y="4544150"/>
                  <a:pt x="47625" y="4524375"/>
                </a:cubicBezTo>
                <a:cubicBezTo>
                  <a:pt x="52487" y="4512220"/>
                  <a:pt x="53554" y="4498862"/>
                  <a:pt x="57150" y="4486275"/>
                </a:cubicBezTo>
                <a:cubicBezTo>
                  <a:pt x="59908" y="4476621"/>
                  <a:pt x="63500" y="4467225"/>
                  <a:pt x="66675" y="4457700"/>
                </a:cubicBezTo>
                <a:cubicBezTo>
                  <a:pt x="69850" y="4435475"/>
                  <a:pt x="72509" y="4413170"/>
                  <a:pt x="76200" y="4391025"/>
                </a:cubicBezTo>
                <a:cubicBezTo>
                  <a:pt x="78862" y="4375056"/>
                  <a:pt x="83263" y="4359401"/>
                  <a:pt x="85725" y="4343400"/>
                </a:cubicBezTo>
                <a:cubicBezTo>
                  <a:pt x="89617" y="4318100"/>
                  <a:pt x="92075" y="4292600"/>
                  <a:pt x="95250" y="4267200"/>
                </a:cubicBezTo>
                <a:cubicBezTo>
                  <a:pt x="92075" y="4156075"/>
                  <a:pt x="90661" y="4044886"/>
                  <a:pt x="85725" y="3933825"/>
                </a:cubicBezTo>
                <a:cubicBezTo>
                  <a:pt x="82950" y="3871388"/>
                  <a:pt x="76197" y="3838557"/>
                  <a:pt x="66675" y="3781425"/>
                </a:cubicBezTo>
                <a:cubicBezTo>
                  <a:pt x="63500" y="3670300"/>
                  <a:pt x="61778" y="3559124"/>
                  <a:pt x="57150" y="3448050"/>
                </a:cubicBezTo>
                <a:cubicBezTo>
                  <a:pt x="54022" y="3372977"/>
                  <a:pt x="46222" y="3311600"/>
                  <a:pt x="38100" y="3238500"/>
                </a:cubicBezTo>
                <a:cubicBezTo>
                  <a:pt x="34925" y="3127375"/>
                  <a:pt x="28575" y="3016295"/>
                  <a:pt x="28575" y="2905125"/>
                </a:cubicBezTo>
                <a:cubicBezTo>
                  <a:pt x="28575" y="2704653"/>
                  <a:pt x="31687" y="2696146"/>
                  <a:pt x="47625" y="2552700"/>
                </a:cubicBezTo>
                <a:cubicBezTo>
                  <a:pt x="44450" y="2454275"/>
                  <a:pt x="43415" y="2355758"/>
                  <a:pt x="38100" y="2257425"/>
                </a:cubicBezTo>
                <a:cubicBezTo>
                  <a:pt x="37058" y="2238140"/>
                  <a:pt x="29127" y="2219580"/>
                  <a:pt x="28575" y="2200275"/>
                </a:cubicBezTo>
                <a:cubicBezTo>
                  <a:pt x="22771" y="1997133"/>
                  <a:pt x="26391" y="1793767"/>
                  <a:pt x="19050" y="1590675"/>
                </a:cubicBezTo>
                <a:cubicBezTo>
                  <a:pt x="16859" y="1530056"/>
                  <a:pt x="0" y="1409700"/>
                  <a:pt x="0" y="1409700"/>
                </a:cubicBezTo>
                <a:cubicBezTo>
                  <a:pt x="3175" y="1362075"/>
                  <a:pt x="4927" y="1314334"/>
                  <a:pt x="9525" y="1266825"/>
                </a:cubicBezTo>
                <a:cubicBezTo>
                  <a:pt x="34849" y="1005139"/>
                  <a:pt x="19805" y="1203262"/>
                  <a:pt x="38100" y="1047750"/>
                </a:cubicBezTo>
                <a:cubicBezTo>
                  <a:pt x="41828" y="1016060"/>
                  <a:pt x="44450" y="984250"/>
                  <a:pt x="47625" y="952500"/>
                </a:cubicBezTo>
                <a:cubicBezTo>
                  <a:pt x="44450" y="869950"/>
                  <a:pt x="43253" y="787300"/>
                  <a:pt x="38100" y="704850"/>
                </a:cubicBezTo>
                <a:cubicBezTo>
                  <a:pt x="36895" y="685575"/>
                  <a:pt x="31127" y="666843"/>
                  <a:pt x="28575" y="647700"/>
                </a:cubicBezTo>
                <a:cubicBezTo>
                  <a:pt x="24775" y="619201"/>
                  <a:pt x="22225" y="590550"/>
                  <a:pt x="19050" y="561975"/>
                </a:cubicBezTo>
                <a:cubicBezTo>
                  <a:pt x="36406" y="266930"/>
                  <a:pt x="28575" y="454118"/>
                  <a:pt x="2857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igura a mano libera 5"/>
          <p:cNvSpPr/>
          <p:nvPr/>
        </p:nvSpPr>
        <p:spPr>
          <a:xfrm>
            <a:off x="1062037" y="1219200"/>
            <a:ext cx="409575" cy="314325"/>
          </a:xfrm>
          <a:custGeom>
            <a:avLst/>
            <a:gdLst>
              <a:gd name="connsiteX0" fmla="*/ 0 w 409575"/>
              <a:gd name="connsiteY0" fmla="*/ 276225 h 314325"/>
              <a:gd name="connsiteX1" fmla="*/ 38100 w 409575"/>
              <a:gd name="connsiteY1" fmla="*/ 228600 h 314325"/>
              <a:gd name="connsiteX2" fmla="*/ 66675 w 409575"/>
              <a:gd name="connsiteY2" fmla="*/ 209550 h 314325"/>
              <a:gd name="connsiteX3" fmla="*/ 95250 w 409575"/>
              <a:gd name="connsiteY3" fmla="*/ 171450 h 314325"/>
              <a:gd name="connsiteX4" fmla="*/ 133350 w 409575"/>
              <a:gd name="connsiteY4" fmla="*/ 114300 h 314325"/>
              <a:gd name="connsiteX5" fmla="*/ 161925 w 409575"/>
              <a:gd name="connsiteY5" fmla="*/ 85725 h 314325"/>
              <a:gd name="connsiteX6" fmla="*/ 200025 w 409575"/>
              <a:gd name="connsiteY6" fmla="*/ 28575 h 314325"/>
              <a:gd name="connsiteX7" fmla="*/ 219075 w 409575"/>
              <a:gd name="connsiteY7" fmla="*/ 0 h 314325"/>
              <a:gd name="connsiteX8" fmla="*/ 257175 w 409575"/>
              <a:gd name="connsiteY8" fmla="*/ 38100 h 314325"/>
              <a:gd name="connsiteX9" fmla="*/ 314325 w 409575"/>
              <a:gd name="connsiteY9" fmla="*/ 133350 h 314325"/>
              <a:gd name="connsiteX10" fmla="*/ 323850 w 409575"/>
              <a:gd name="connsiteY10" fmla="*/ 171450 h 314325"/>
              <a:gd name="connsiteX11" fmla="*/ 342900 w 409575"/>
              <a:gd name="connsiteY11" fmla="*/ 209550 h 314325"/>
              <a:gd name="connsiteX12" fmla="*/ 352425 w 409575"/>
              <a:gd name="connsiteY12" fmla="*/ 238125 h 314325"/>
              <a:gd name="connsiteX13" fmla="*/ 381000 w 409575"/>
              <a:gd name="connsiteY13" fmla="*/ 276225 h 314325"/>
              <a:gd name="connsiteX14" fmla="*/ 409575 w 409575"/>
              <a:gd name="connsiteY14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575" h="314325">
                <a:moveTo>
                  <a:pt x="0" y="276225"/>
                </a:moveTo>
                <a:cubicBezTo>
                  <a:pt x="12700" y="260350"/>
                  <a:pt x="23725" y="242975"/>
                  <a:pt x="38100" y="228600"/>
                </a:cubicBezTo>
                <a:cubicBezTo>
                  <a:pt x="46195" y="220505"/>
                  <a:pt x="58580" y="217645"/>
                  <a:pt x="66675" y="209550"/>
                </a:cubicBezTo>
                <a:cubicBezTo>
                  <a:pt x="77900" y="198325"/>
                  <a:pt x="86146" y="184455"/>
                  <a:pt x="95250" y="171450"/>
                </a:cubicBezTo>
                <a:cubicBezTo>
                  <a:pt x="108380" y="152693"/>
                  <a:pt x="117161" y="130489"/>
                  <a:pt x="133350" y="114300"/>
                </a:cubicBezTo>
                <a:cubicBezTo>
                  <a:pt x="142875" y="104775"/>
                  <a:pt x="153655" y="96358"/>
                  <a:pt x="161925" y="85725"/>
                </a:cubicBezTo>
                <a:cubicBezTo>
                  <a:pt x="175981" y="67653"/>
                  <a:pt x="187325" y="47625"/>
                  <a:pt x="200025" y="28575"/>
                </a:cubicBezTo>
                <a:lnTo>
                  <a:pt x="219075" y="0"/>
                </a:lnTo>
                <a:cubicBezTo>
                  <a:pt x="231775" y="12700"/>
                  <a:pt x="245955" y="24075"/>
                  <a:pt x="257175" y="38100"/>
                </a:cubicBezTo>
                <a:cubicBezTo>
                  <a:pt x="272813" y="57648"/>
                  <a:pt x="303851" y="105419"/>
                  <a:pt x="314325" y="133350"/>
                </a:cubicBezTo>
                <a:cubicBezTo>
                  <a:pt x="318922" y="145607"/>
                  <a:pt x="319253" y="159193"/>
                  <a:pt x="323850" y="171450"/>
                </a:cubicBezTo>
                <a:cubicBezTo>
                  <a:pt x="328836" y="184745"/>
                  <a:pt x="337307" y="196499"/>
                  <a:pt x="342900" y="209550"/>
                </a:cubicBezTo>
                <a:cubicBezTo>
                  <a:pt x="346855" y="218778"/>
                  <a:pt x="347444" y="229408"/>
                  <a:pt x="352425" y="238125"/>
                </a:cubicBezTo>
                <a:cubicBezTo>
                  <a:pt x="360301" y="251908"/>
                  <a:pt x="371773" y="263307"/>
                  <a:pt x="381000" y="276225"/>
                </a:cubicBezTo>
                <a:cubicBezTo>
                  <a:pt x="407926" y="313921"/>
                  <a:pt x="389843" y="294593"/>
                  <a:pt x="409575" y="3143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igura a mano libera 6"/>
          <p:cNvSpPr/>
          <p:nvPr/>
        </p:nvSpPr>
        <p:spPr>
          <a:xfrm>
            <a:off x="838200" y="5232020"/>
            <a:ext cx="6076950" cy="187705"/>
          </a:xfrm>
          <a:custGeom>
            <a:avLst/>
            <a:gdLst>
              <a:gd name="connsiteX0" fmla="*/ 0 w 6076950"/>
              <a:gd name="connsiteY0" fmla="*/ 187705 h 187705"/>
              <a:gd name="connsiteX1" fmla="*/ 47625 w 6076950"/>
              <a:gd name="connsiteY1" fmla="*/ 168655 h 187705"/>
              <a:gd name="connsiteX2" fmla="*/ 76200 w 6076950"/>
              <a:gd name="connsiteY2" fmla="*/ 149605 h 187705"/>
              <a:gd name="connsiteX3" fmla="*/ 171450 w 6076950"/>
              <a:gd name="connsiteY3" fmla="*/ 140080 h 187705"/>
              <a:gd name="connsiteX4" fmla="*/ 361950 w 6076950"/>
              <a:gd name="connsiteY4" fmla="*/ 121030 h 187705"/>
              <a:gd name="connsiteX5" fmla="*/ 400050 w 6076950"/>
              <a:gd name="connsiteY5" fmla="*/ 111505 h 187705"/>
              <a:gd name="connsiteX6" fmla="*/ 609600 w 6076950"/>
              <a:gd name="connsiteY6" fmla="*/ 101980 h 187705"/>
              <a:gd name="connsiteX7" fmla="*/ 752475 w 6076950"/>
              <a:gd name="connsiteY7" fmla="*/ 82930 h 187705"/>
              <a:gd name="connsiteX8" fmla="*/ 838200 w 6076950"/>
              <a:gd name="connsiteY8" fmla="*/ 73405 h 187705"/>
              <a:gd name="connsiteX9" fmla="*/ 1009650 w 6076950"/>
              <a:gd name="connsiteY9" fmla="*/ 63880 h 187705"/>
              <a:gd name="connsiteX10" fmla="*/ 1104900 w 6076950"/>
              <a:gd name="connsiteY10" fmla="*/ 44830 h 187705"/>
              <a:gd name="connsiteX11" fmla="*/ 1295400 w 6076950"/>
              <a:gd name="connsiteY11" fmla="*/ 16255 h 187705"/>
              <a:gd name="connsiteX12" fmla="*/ 1657350 w 6076950"/>
              <a:gd name="connsiteY12" fmla="*/ 16255 h 187705"/>
              <a:gd name="connsiteX13" fmla="*/ 2038350 w 6076950"/>
              <a:gd name="connsiteY13" fmla="*/ 35305 h 187705"/>
              <a:gd name="connsiteX14" fmla="*/ 2171700 w 6076950"/>
              <a:gd name="connsiteY14" fmla="*/ 25780 h 187705"/>
              <a:gd name="connsiteX15" fmla="*/ 2428875 w 6076950"/>
              <a:gd name="connsiteY15" fmla="*/ 35305 h 187705"/>
              <a:gd name="connsiteX16" fmla="*/ 2533650 w 6076950"/>
              <a:gd name="connsiteY16" fmla="*/ 44830 h 187705"/>
              <a:gd name="connsiteX17" fmla="*/ 2676525 w 6076950"/>
              <a:gd name="connsiteY17" fmla="*/ 54355 h 187705"/>
              <a:gd name="connsiteX18" fmla="*/ 2943225 w 6076950"/>
              <a:gd name="connsiteY18" fmla="*/ 63880 h 187705"/>
              <a:gd name="connsiteX19" fmla="*/ 3133725 w 6076950"/>
              <a:gd name="connsiteY19" fmla="*/ 82930 h 187705"/>
              <a:gd name="connsiteX20" fmla="*/ 3181350 w 6076950"/>
              <a:gd name="connsiteY20" fmla="*/ 92455 h 187705"/>
              <a:gd name="connsiteX21" fmla="*/ 3286125 w 6076950"/>
              <a:gd name="connsiteY21" fmla="*/ 101980 h 187705"/>
              <a:gd name="connsiteX22" fmla="*/ 3343275 w 6076950"/>
              <a:gd name="connsiteY22" fmla="*/ 111505 h 187705"/>
              <a:gd name="connsiteX23" fmla="*/ 3857625 w 6076950"/>
              <a:gd name="connsiteY23" fmla="*/ 121030 h 187705"/>
              <a:gd name="connsiteX24" fmla="*/ 3952875 w 6076950"/>
              <a:gd name="connsiteY24" fmla="*/ 130555 h 187705"/>
              <a:gd name="connsiteX25" fmla="*/ 4162425 w 6076950"/>
              <a:gd name="connsiteY25" fmla="*/ 159130 h 187705"/>
              <a:gd name="connsiteX26" fmla="*/ 4286250 w 6076950"/>
              <a:gd name="connsiteY26" fmla="*/ 168655 h 187705"/>
              <a:gd name="connsiteX27" fmla="*/ 4486275 w 6076950"/>
              <a:gd name="connsiteY27" fmla="*/ 149605 h 187705"/>
              <a:gd name="connsiteX28" fmla="*/ 4524375 w 6076950"/>
              <a:gd name="connsiteY28" fmla="*/ 140080 h 187705"/>
              <a:gd name="connsiteX29" fmla="*/ 4552950 w 6076950"/>
              <a:gd name="connsiteY29" fmla="*/ 130555 h 187705"/>
              <a:gd name="connsiteX30" fmla="*/ 4648200 w 6076950"/>
              <a:gd name="connsiteY30" fmla="*/ 121030 h 187705"/>
              <a:gd name="connsiteX31" fmla="*/ 4800600 w 6076950"/>
              <a:gd name="connsiteY31" fmla="*/ 101980 h 187705"/>
              <a:gd name="connsiteX32" fmla="*/ 5305425 w 6076950"/>
              <a:gd name="connsiteY32" fmla="*/ 92455 h 187705"/>
              <a:gd name="connsiteX33" fmla="*/ 5372100 w 6076950"/>
              <a:gd name="connsiteY33" fmla="*/ 82930 h 187705"/>
              <a:gd name="connsiteX34" fmla="*/ 5934075 w 6076950"/>
              <a:gd name="connsiteY34" fmla="*/ 82930 h 187705"/>
              <a:gd name="connsiteX35" fmla="*/ 6000750 w 6076950"/>
              <a:gd name="connsiteY35" fmla="*/ 92455 h 187705"/>
              <a:gd name="connsiteX36" fmla="*/ 6067425 w 6076950"/>
              <a:gd name="connsiteY36" fmla="*/ 82930 h 187705"/>
              <a:gd name="connsiteX37" fmla="*/ 6076950 w 6076950"/>
              <a:gd name="connsiteY37" fmla="*/ 82930 h 18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76950" h="187705">
                <a:moveTo>
                  <a:pt x="0" y="187705"/>
                </a:moveTo>
                <a:cubicBezTo>
                  <a:pt x="15875" y="181355"/>
                  <a:pt x="32332" y="176301"/>
                  <a:pt x="47625" y="168655"/>
                </a:cubicBezTo>
                <a:cubicBezTo>
                  <a:pt x="57864" y="163535"/>
                  <a:pt x="65046" y="152179"/>
                  <a:pt x="76200" y="149605"/>
                </a:cubicBezTo>
                <a:cubicBezTo>
                  <a:pt x="107291" y="142430"/>
                  <a:pt x="139700" y="143255"/>
                  <a:pt x="171450" y="140080"/>
                </a:cubicBezTo>
                <a:cubicBezTo>
                  <a:pt x="269569" y="115550"/>
                  <a:pt x="155118" y="141713"/>
                  <a:pt x="361950" y="121030"/>
                </a:cubicBezTo>
                <a:cubicBezTo>
                  <a:pt x="374976" y="119727"/>
                  <a:pt x="386998" y="112509"/>
                  <a:pt x="400050" y="111505"/>
                </a:cubicBezTo>
                <a:cubicBezTo>
                  <a:pt x="469766" y="106142"/>
                  <a:pt x="539750" y="105155"/>
                  <a:pt x="609600" y="101980"/>
                </a:cubicBezTo>
                <a:cubicBezTo>
                  <a:pt x="676424" y="92434"/>
                  <a:pt x="682720" y="91136"/>
                  <a:pt x="752475" y="82930"/>
                </a:cubicBezTo>
                <a:cubicBezTo>
                  <a:pt x="781029" y="79571"/>
                  <a:pt x="809528" y="75529"/>
                  <a:pt x="838200" y="73405"/>
                </a:cubicBezTo>
                <a:cubicBezTo>
                  <a:pt x="895282" y="69177"/>
                  <a:pt x="952500" y="67055"/>
                  <a:pt x="1009650" y="63880"/>
                </a:cubicBezTo>
                <a:cubicBezTo>
                  <a:pt x="1074208" y="42361"/>
                  <a:pt x="995451" y="66720"/>
                  <a:pt x="1104900" y="44830"/>
                </a:cubicBezTo>
                <a:cubicBezTo>
                  <a:pt x="1266744" y="12461"/>
                  <a:pt x="1084109" y="33863"/>
                  <a:pt x="1295400" y="16255"/>
                </a:cubicBezTo>
                <a:cubicBezTo>
                  <a:pt x="1444504" y="-13566"/>
                  <a:pt x="1335318" y="4545"/>
                  <a:pt x="1657350" y="16255"/>
                </a:cubicBezTo>
                <a:cubicBezTo>
                  <a:pt x="1797734" y="21360"/>
                  <a:pt x="1900512" y="27647"/>
                  <a:pt x="2038350" y="35305"/>
                </a:cubicBezTo>
                <a:cubicBezTo>
                  <a:pt x="2082800" y="32130"/>
                  <a:pt x="2127137" y="25780"/>
                  <a:pt x="2171700" y="25780"/>
                </a:cubicBezTo>
                <a:cubicBezTo>
                  <a:pt x="2257484" y="25780"/>
                  <a:pt x="2343210" y="30796"/>
                  <a:pt x="2428875" y="35305"/>
                </a:cubicBezTo>
                <a:cubicBezTo>
                  <a:pt x="2463896" y="37148"/>
                  <a:pt x="2498684" y="42140"/>
                  <a:pt x="2533650" y="44830"/>
                </a:cubicBezTo>
                <a:cubicBezTo>
                  <a:pt x="2581240" y="48491"/>
                  <a:pt x="2628846" y="52137"/>
                  <a:pt x="2676525" y="54355"/>
                </a:cubicBezTo>
                <a:cubicBezTo>
                  <a:pt x="2765386" y="58488"/>
                  <a:pt x="2854325" y="60705"/>
                  <a:pt x="2943225" y="63880"/>
                </a:cubicBezTo>
                <a:cubicBezTo>
                  <a:pt x="2986752" y="67837"/>
                  <a:pt x="3086833" y="76231"/>
                  <a:pt x="3133725" y="82930"/>
                </a:cubicBezTo>
                <a:cubicBezTo>
                  <a:pt x="3149752" y="85220"/>
                  <a:pt x="3165286" y="90447"/>
                  <a:pt x="3181350" y="92455"/>
                </a:cubicBezTo>
                <a:cubicBezTo>
                  <a:pt x="3216148" y="96805"/>
                  <a:pt x="3251296" y="97882"/>
                  <a:pt x="3286125" y="101980"/>
                </a:cubicBezTo>
                <a:cubicBezTo>
                  <a:pt x="3305305" y="104237"/>
                  <a:pt x="3323973" y="110862"/>
                  <a:pt x="3343275" y="111505"/>
                </a:cubicBezTo>
                <a:cubicBezTo>
                  <a:pt x="3514659" y="117218"/>
                  <a:pt x="3686175" y="117855"/>
                  <a:pt x="3857625" y="121030"/>
                </a:cubicBezTo>
                <a:cubicBezTo>
                  <a:pt x="3889375" y="124205"/>
                  <a:pt x="3921213" y="126597"/>
                  <a:pt x="3952875" y="130555"/>
                </a:cubicBezTo>
                <a:cubicBezTo>
                  <a:pt x="3994962" y="135816"/>
                  <a:pt x="4108145" y="153960"/>
                  <a:pt x="4162425" y="159130"/>
                </a:cubicBezTo>
                <a:cubicBezTo>
                  <a:pt x="4203635" y="163055"/>
                  <a:pt x="4244975" y="165480"/>
                  <a:pt x="4286250" y="168655"/>
                </a:cubicBezTo>
                <a:cubicBezTo>
                  <a:pt x="4364377" y="163074"/>
                  <a:pt x="4414587" y="162639"/>
                  <a:pt x="4486275" y="149605"/>
                </a:cubicBezTo>
                <a:cubicBezTo>
                  <a:pt x="4499155" y="147263"/>
                  <a:pt x="4511788" y="143676"/>
                  <a:pt x="4524375" y="140080"/>
                </a:cubicBezTo>
                <a:cubicBezTo>
                  <a:pt x="4534029" y="137322"/>
                  <a:pt x="4543027" y="132082"/>
                  <a:pt x="4552950" y="130555"/>
                </a:cubicBezTo>
                <a:cubicBezTo>
                  <a:pt x="4584487" y="125703"/>
                  <a:pt x="4616510" y="124758"/>
                  <a:pt x="4648200" y="121030"/>
                </a:cubicBezTo>
                <a:cubicBezTo>
                  <a:pt x="4693519" y="115698"/>
                  <a:pt x="4756360" y="103407"/>
                  <a:pt x="4800600" y="101980"/>
                </a:cubicBezTo>
                <a:cubicBezTo>
                  <a:pt x="4968817" y="96554"/>
                  <a:pt x="5137150" y="95630"/>
                  <a:pt x="5305425" y="92455"/>
                </a:cubicBezTo>
                <a:cubicBezTo>
                  <a:pt x="5327650" y="89280"/>
                  <a:pt x="5349684" y="84175"/>
                  <a:pt x="5372100" y="82930"/>
                </a:cubicBezTo>
                <a:cubicBezTo>
                  <a:pt x="5655507" y="67185"/>
                  <a:pt x="5647344" y="73372"/>
                  <a:pt x="5934075" y="82930"/>
                </a:cubicBezTo>
                <a:cubicBezTo>
                  <a:pt x="5956300" y="86105"/>
                  <a:pt x="5978299" y="92455"/>
                  <a:pt x="6000750" y="92455"/>
                </a:cubicBezTo>
                <a:cubicBezTo>
                  <a:pt x="6023201" y="92455"/>
                  <a:pt x="6045148" y="85715"/>
                  <a:pt x="6067425" y="82930"/>
                </a:cubicBezTo>
                <a:cubicBezTo>
                  <a:pt x="6070575" y="82536"/>
                  <a:pt x="6073775" y="82930"/>
                  <a:pt x="6076950" y="829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igura a mano libera 7"/>
          <p:cNvSpPr/>
          <p:nvPr/>
        </p:nvSpPr>
        <p:spPr>
          <a:xfrm>
            <a:off x="6562725" y="5086350"/>
            <a:ext cx="447946" cy="466725"/>
          </a:xfrm>
          <a:custGeom>
            <a:avLst/>
            <a:gdLst>
              <a:gd name="connsiteX0" fmla="*/ 0 w 447946"/>
              <a:gd name="connsiteY0" fmla="*/ 0 h 466725"/>
              <a:gd name="connsiteX1" fmla="*/ 104775 w 447946"/>
              <a:gd name="connsiteY1" fmla="*/ 19050 h 466725"/>
              <a:gd name="connsiteX2" fmla="*/ 190500 w 447946"/>
              <a:gd name="connsiteY2" fmla="*/ 57150 h 466725"/>
              <a:gd name="connsiteX3" fmla="*/ 247650 w 447946"/>
              <a:gd name="connsiteY3" fmla="*/ 85725 h 466725"/>
              <a:gd name="connsiteX4" fmla="*/ 323850 w 447946"/>
              <a:gd name="connsiteY4" fmla="*/ 104775 h 466725"/>
              <a:gd name="connsiteX5" fmla="*/ 400050 w 447946"/>
              <a:gd name="connsiteY5" fmla="*/ 171450 h 466725"/>
              <a:gd name="connsiteX6" fmla="*/ 428625 w 447946"/>
              <a:gd name="connsiteY6" fmla="*/ 190500 h 466725"/>
              <a:gd name="connsiteX7" fmla="*/ 447675 w 447946"/>
              <a:gd name="connsiteY7" fmla="*/ 219075 h 466725"/>
              <a:gd name="connsiteX8" fmla="*/ 381000 w 447946"/>
              <a:gd name="connsiteY8" fmla="*/ 295275 h 466725"/>
              <a:gd name="connsiteX9" fmla="*/ 323850 w 447946"/>
              <a:gd name="connsiteY9" fmla="*/ 333375 h 466725"/>
              <a:gd name="connsiteX10" fmla="*/ 314325 w 447946"/>
              <a:gd name="connsiteY10" fmla="*/ 361950 h 466725"/>
              <a:gd name="connsiteX11" fmla="*/ 257175 w 447946"/>
              <a:gd name="connsiteY11" fmla="*/ 390525 h 466725"/>
              <a:gd name="connsiteX12" fmla="*/ 200025 w 447946"/>
              <a:gd name="connsiteY12" fmla="*/ 438150 h 466725"/>
              <a:gd name="connsiteX13" fmla="*/ 161925 w 447946"/>
              <a:gd name="connsiteY13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946" h="466725">
                <a:moveTo>
                  <a:pt x="0" y="0"/>
                </a:moveTo>
                <a:cubicBezTo>
                  <a:pt x="13424" y="1918"/>
                  <a:pt x="83502" y="9595"/>
                  <a:pt x="104775" y="19050"/>
                </a:cubicBezTo>
                <a:cubicBezTo>
                  <a:pt x="210706" y="66130"/>
                  <a:pt x="101149" y="34812"/>
                  <a:pt x="190500" y="57150"/>
                </a:cubicBezTo>
                <a:cubicBezTo>
                  <a:pt x="220512" y="77158"/>
                  <a:pt x="214282" y="76625"/>
                  <a:pt x="247650" y="85725"/>
                </a:cubicBezTo>
                <a:cubicBezTo>
                  <a:pt x="272909" y="92614"/>
                  <a:pt x="323850" y="104775"/>
                  <a:pt x="323850" y="104775"/>
                </a:cubicBezTo>
                <a:cubicBezTo>
                  <a:pt x="355600" y="152400"/>
                  <a:pt x="333375" y="127000"/>
                  <a:pt x="400050" y="171450"/>
                </a:cubicBezTo>
                <a:lnTo>
                  <a:pt x="428625" y="190500"/>
                </a:lnTo>
                <a:cubicBezTo>
                  <a:pt x="434975" y="200025"/>
                  <a:pt x="450158" y="207900"/>
                  <a:pt x="447675" y="219075"/>
                </a:cubicBezTo>
                <a:cubicBezTo>
                  <a:pt x="435264" y="274926"/>
                  <a:pt x="412606" y="268937"/>
                  <a:pt x="381000" y="295275"/>
                </a:cubicBezTo>
                <a:cubicBezTo>
                  <a:pt x="333434" y="334913"/>
                  <a:pt x="374068" y="316636"/>
                  <a:pt x="323850" y="333375"/>
                </a:cubicBezTo>
                <a:cubicBezTo>
                  <a:pt x="320675" y="342900"/>
                  <a:pt x="320597" y="354110"/>
                  <a:pt x="314325" y="361950"/>
                </a:cubicBezTo>
                <a:cubicBezTo>
                  <a:pt x="296127" y="384698"/>
                  <a:pt x="280182" y="379021"/>
                  <a:pt x="257175" y="390525"/>
                </a:cubicBezTo>
                <a:cubicBezTo>
                  <a:pt x="221702" y="408262"/>
                  <a:pt x="231623" y="411818"/>
                  <a:pt x="200025" y="438150"/>
                </a:cubicBezTo>
                <a:cubicBezTo>
                  <a:pt x="135403" y="492002"/>
                  <a:pt x="192218" y="436432"/>
                  <a:pt x="161925" y="4667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338790" y="188606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performace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546998" y="541972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Versatility</a:t>
            </a:r>
            <a:endParaRPr lang="en-US" dirty="0"/>
          </a:p>
        </p:txBody>
      </p:sp>
      <p:sp>
        <p:nvSpPr>
          <p:cNvPr id="11" name="Nuvola 10"/>
          <p:cNvSpPr/>
          <p:nvPr/>
        </p:nvSpPr>
        <p:spPr>
          <a:xfrm>
            <a:off x="1419473" y="1284932"/>
            <a:ext cx="2160240" cy="153560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uvola 11"/>
          <p:cNvSpPr/>
          <p:nvPr/>
        </p:nvSpPr>
        <p:spPr>
          <a:xfrm>
            <a:off x="3707904" y="3319264"/>
            <a:ext cx="2125390" cy="15121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Nuvola 12"/>
          <p:cNvSpPr/>
          <p:nvPr/>
        </p:nvSpPr>
        <p:spPr>
          <a:xfrm>
            <a:off x="1763688" y="2070732"/>
            <a:ext cx="2376264" cy="162630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Nuvola 13"/>
          <p:cNvSpPr/>
          <p:nvPr/>
        </p:nvSpPr>
        <p:spPr>
          <a:xfrm>
            <a:off x="3305832" y="2296990"/>
            <a:ext cx="2020268" cy="146217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2012094" y="1588532"/>
            <a:ext cx="97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ASIC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30834" y="2570142"/>
            <a:ext cx="97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FPGA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876675" y="2762190"/>
            <a:ext cx="97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GPU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315966" y="3890682"/>
            <a:ext cx="97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CPU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012160" y="112474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Where is your application?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cxnSp>
        <p:nvCxnSpPr>
          <p:cNvPr id="21" name="Connettore 2 20"/>
          <p:cNvCxnSpPr>
            <a:stCxn id="19" idx="1"/>
          </p:cNvCxnSpPr>
          <p:nvPr/>
        </p:nvCxnSpPr>
        <p:spPr>
          <a:xfrm flipH="1">
            <a:off x="5148064" y="1540243"/>
            <a:ext cx="864096" cy="53048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6742237" y="3509962"/>
            <a:ext cx="2401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why would I do something in such a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complicated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way if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just make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simple?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59766" y="5941457"/>
            <a:ext cx="289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General purpose </a:t>
            </a:r>
            <a:r>
              <a:rPr lang="en-US" dirty="0" smtClean="0">
                <a:latin typeface="Comic Sans MS" panose="030F0702030302020204" pitchFamily="66" charset="0"/>
              </a:rPr>
              <a:t>or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dedicated hardware</a:t>
            </a:r>
            <a:r>
              <a:rPr lang="en-US" dirty="0" smtClean="0">
                <a:latin typeface="Comic Sans MS" panose="030F0702030302020204" pitchFamily="66" charset="0"/>
              </a:rPr>
              <a:t>???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402124" y="5777389"/>
            <a:ext cx="289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It depends on the application</a:t>
            </a:r>
            <a:r>
              <a:rPr lang="en-US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i.e. </a:t>
            </a:r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memory speed</a:t>
            </a:r>
            <a:r>
              <a:rPr lang="en-US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vs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processor speed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742237" y="5777389"/>
            <a:ext cx="2078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GPUs</a:t>
            </a:r>
            <a:r>
              <a:rPr lang="en-US" dirty="0" smtClean="0">
                <a:latin typeface="Comic Sans MS" panose="030F0702030302020204" pitchFamily="66" charset="0"/>
              </a:rPr>
              <a:t> are a good “compromise”     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…fill the GAP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Freccia a destra 25"/>
          <p:cNvSpPr/>
          <p:nvPr/>
        </p:nvSpPr>
        <p:spPr>
          <a:xfrm>
            <a:off x="2987092" y="6117273"/>
            <a:ext cx="370656" cy="243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ccia a destra 26"/>
          <p:cNvSpPr/>
          <p:nvPr/>
        </p:nvSpPr>
        <p:spPr>
          <a:xfrm>
            <a:off x="6382420" y="6148071"/>
            <a:ext cx="370656" cy="243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ccia a destra 27"/>
          <p:cNvSpPr/>
          <p:nvPr/>
        </p:nvSpPr>
        <p:spPr>
          <a:xfrm rot="16200000">
            <a:off x="7406762" y="5316254"/>
            <a:ext cx="703369" cy="243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65</a:t>
            </a:fld>
            <a:endParaRPr lang="it-IT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623423" cy="562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6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66</a:t>
            </a:fld>
            <a:endParaRPr lang="it-IT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781050"/>
            <a:ext cx="71913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1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67</a:t>
            </a:fld>
            <a:endParaRPr lang="it-IT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752475"/>
            <a:ext cx="70866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16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68</a:t>
            </a:fld>
            <a:endParaRPr lang="it-IT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2009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3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Utilità</a:t>
            </a:r>
            <a:r>
              <a:rPr lang="en-US" dirty="0" smtClean="0"/>
              <a:t> per la </a:t>
            </a:r>
            <a:r>
              <a:rPr lang="en-US" dirty="0" err="1" smtClean="0"/>
              <a:t>fisica</a:t>
            </a:r>
            <a:r>
              <a:rPr lang="en-US" dirty="0" smtClean="0"/>
              <a:t> in NA62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13" y="4149080"/>
            <a:ext cx="4591137" cy="15736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08" y="3501008"/>
            <a:ext cx="4625122" cy="305083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0" y="673980"/>
            <a:ext cx="4871641" cy="289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3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vs CPU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748883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400" kern="0" dirty="0" smtClean="0"/>
              <a:t>A </a:t>
            </a:r>
            <a:r>
              <a:rPr lang="en-US" altLang="en-US" sz="24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altLang="en-US" sz="2400" kern="0" dirty="0" smtClean="0"/>
              <a:t> is tailored for </a:t>
            </a:r>
            <a:r>
              <a:rPr lang="en-US" altLang="en-US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highly parallel </a:t>
            </a:r>
            <a:r>
              <a:rPr lang="en-US" altLang="en-US" sz="2400" kern="0" dirty="0" smtClean="0"/>
              <a:t>operation while a </a:t>
            </a:r>
            <a:r>
              <a:rPr lang="en-US" altLang="en-US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CPU</a:t>
            </a:r>
            <a:r>
              <a:rPr lang="en-US" altLang="en-US" sz="2400" kern="0" dirty="0" smtClean="0"/>
              <a:t> executes programs serially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kern="0" dirty="0" smtClean="0"/>
              <a:t>For this reason, </a:t>
            </a:r>
            <a:r>
              <a:rPr lang="en-US" altLang="en-US" sz="24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GPUs</a:t>
            </a:r>
            <a:r>
              <a:rPr lang="en-US" altLang="en-US" sz="2400" kern="0" dirty="0" smtClean="0"/>
              <a:t> have many parallel execution units and </a:t>
            </a:r>
            <a:r>
              <a:rPr lang="en-US" altLang="en-US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transistor counts</a:t>
            </a:r>
            <a:r>
              <a:rPr lang="en-US" altLang="en-US" sz="2400" kern="0" dirty="0" smtClean="0"/>
              <a:t>, while </a:t>
            </a:r>
            <a:r>
              <a:rPr lang="en-US" altLang="en-US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CPUs</a:t>
            </a:r>
            <a:r>
              <a:rPr lang="en-US" altLang="en-US" sz="2400" kern="0" dirty="0" smtClean="0"/>
              <a:t> have few execution units and higher clock speeds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kern="0" dirty="0" smtClean="0"/>
              <a:t>A </a:t>
            </a:r>
            <a:r>
              <a:rPr lang="en-US" altLang="en-US" sz="24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altLang="en-US" sz="2400" kern="0" dirty="0" smtClean="0"/>
              <a:t> is for the most part </a:t>
            </a:r>
            <a:r>
              <a:rPr lang="en-US" altLang="en-US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deterministic</a:t>
            </a:r>
            <a:r>
              <a:rPr lang="en-US" altLang="en-US" sz="2400" kern="0" dirty="0" smtClean="0"/>
              <a:t> in its operation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GPUs</a:t>
            </a:r>
            <a:r>
              <a:rPr lang="en-US" altLang="en-US" sz="2400" kern="0" dirty="0" smtClean="0"/>
              <a:t> have much </a:t>
            </a:r>
            <a:r>
              <a:rPr lang="en-US" altLang="en-US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deeper pipelines </a:t>
            </a:r>
            <a:r>
              <a:rPr lang="en-US" altLang="en-US" sz="2400" kern="0" dirty="0" smtClean="0"/>
              <a:t>(several thousand stages vs 10-20 for CPUs)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GPUs</a:t>
            </a:r>
            <a:r>
              <a:rPr lang="en-US" altLang="en-US" sz="2400" kern="0" dirty="0" smtClean="0"/>
              <a:t> have significantly faster and more </a:t>
            </a:r>
            <a:r>
              <a:rPr lang="en-US" altLang="en-US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memory interfaces </a:t>
            </a:r>
            <a:r>
              <a:rPr lang="en-US" altLang="en-US" sz="2400" kern="0" dirty="0" smtClean="0"/>
              <a:t>as they need to shift around a lot more data than </a:t>
            </a:r>
            <a:r>
              <a:rPr lang="en-US" altLang="en-US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CPUs</a:t>
            </a:r>
            <a:endParaRPr lang="el-GR" altLang="en-US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80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GPU?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60144" y="4221088"/>
            <a:ext cx="3887787" cy="2294437"/>
          </a:xfrm>
        </p:spPr>
        <p:txBody>
          <a:bodyPr/>
          <a:lstStyle/>
          <a:p>
            <a:r>
              <a:rPr lang="en-US" sz="2400" dirty="0" smtClean="0"/>
              <a:t>Two main vendors: effort to simplify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400" dirty="0" smtClean="0"/>
              <a:t> programing. 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evelopment </a:t>
            </a:r>
            <a:r>
              <a:rPr lang="en-US" sz="2400" dirty="0" err="1" smtClean="0"/>
              <a:t>drived</a:t>
            </a:r>
            <a:r>
              <a:rPr lang="en-US" sz="2400" dirty="0" smtClean="0"/>
              <a:t> by video editing and video games industry. 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70</a:t>
            </a:fld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7439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103570"/>
            <a:ext cx="4608510" cy="235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179512" y="908720"/>
            <a:ext cx="475252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5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onsolas" panose="020B0609020204030204" pitchFamily="49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6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nsolas" panose="020B0609020204030204" pitchFamily="49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nsolas" panose="020B0609020204030204" pitchFamily="49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nsolas" panose="020B0609020204030204" pitchFamily="49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nsolas" panose="020B0609020204030204" pitchFamily="49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Specialized for </a:t>
            </a:r>
            <a:r>
              <a:rPr lang="en-US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math-intensive</a:t>
            </a:r>
            <a:r>
              <a:rPr lang="en-US" sz="24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highly parallel</a:t>
            </a:r>
            <a:r>
              <a:rPr lang="en-US" sz="24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computation.</a:t>
            </a:r>
          </a:p>
          <a:p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Very high computing power for </a:t>
            </a:r>
            <a:r>
              <a:rPr lang="en-US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40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vectorizable</a:t>
            </a:r>
            <a:r>
              <a:rPr lang="en-US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problems.</a:t>
            </a:r>
          </a:p>
          <a:p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GPU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more transistors are devoted to </a:t>
            </a:r>
            <a:r>
              <a:rPr lang="en-US" sz="24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ALU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with respect to the standard </a:t>
            </a:r>
            <a:r>
              <a:rPr lang="en-US" sz="24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CPU. </a:t>
            </a:r>
          </a:p>
          <a:p>
            <a:endParaRPr lang="en-US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246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GPU: parallel structure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268760"/>
            <a:ext cx="4320480" cy="4525963"/>
          </a:xfrm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Thousand of cores </a:t>
            </a:r>
            <a:r>
              <a:rPr lang="en-US" sz="2400" dirty="0" smtClean="0"/>
              <a:t>organized in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multiprocessor</a:t>
            </a:r>
            <a:r>
              <a:rPr lang="en-US" sz="2400" dirty="0" smtClean="0"/>
              <a:t> structure.</a:t>
            </a:r>
          </a:p>
          <a:p>
            <a:r>
              <a:rPr lang="en-US" sz="2400" dirty="0" smtClean="0"/>
              <a:t>Multiple memory structure.</a:t>
            </a:r>
          </a:p>
          <a:p>
            <a:r>
              <a:rPr lang="en-US" sz="2400" dirty="0" smtClean="0"/>
              <a:t>2 levels of parallelism:</a:t>
            </a:r>
          </a:p>
          <a:p>
            <a:pPr lvl="1"/>
            <a:r>
              <a:rPr lang="en-US" sz="2000" dirty="0" smtClean="0"/>
              <a:t>For the algorithm</a:t>
            </a:r>
          </a:p>
          <a:p>
            <a:pPr lvl="1"/>
            <a:r>
              <a:rPr lang="en-US" sz="2000" dirty="0" smtClean="0"/>
              <a:t>For the events</a:t>
            </a:r>
          </a:p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connection </a:t>
            </a:r>
            <a:r>
              <a:rPr lang="en-US" sz="2400" dirty="0" smtClean="0"/>
              <a:t>with the PC (PCI express gen.3)</a:t>
            </a:r>
          </a:p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Concurrent</a:t>
            </a:r>
            <a:r>
              <a:rPr lang="en-US" sz="2400" dirty="0" smtClean="0"/>
              <a:t> data copy and execution of the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“kernel”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71</a:t>
            </a:fld>
            <a:endParaRPr lang="it-IT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9665" y="1340768"/>
            <a:ext cx="3456384" cy="436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62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Single Ring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836712"/>
            <a:ext cx="3312368" cy="1584176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Crowford</a:t>
            </a:r>
            <a:r>
              <a:rPr lang="en-US" sz="2000" dirty="0" smtClean="0"/>
              <a:t> method (“math”): </a:t>
            </a:r>
          </a:p>
          <a:p>
            <a:pPr lvl="1"/>
            <a:r>
              <a:rPr lang="en-US" sz="1800" dirty="0" smtClean="0"/>
              <a:t>Translate in the center of mass</a:t>
            </a:r>
          </a:p>
          <a:p>
            <a:pPr lvl="1"/>
            <a:r>
              <a:rPr lang="en-US" sz="1800" dirty="0" smtClean="0"/>
              <a:t>Least square minimization </a:t>
            </a:r>
            <a:r>
              <a:rPr lang="en-US" sz="1800" dirty="0" smtClean="0">
                <a:sym typeface="Wingdings" panose="05000000000000000000" pitchFamily="2" charset="2"/>
              </a:rPr>
              <a:t> linear</a:t>
            </a:r>
            <a:endParaRPr lang="en-US" sz="1800" dirty="0" smtClean="0"/>
          </a:p>
          <a:p>
            <a:pPr lvl="1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72</a:t>
            </a:fld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38" y="764704"/>
            <a:ext cx="4596333" cy="307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611560" y="2852936"/>
            <a:ext cx="331236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Taubin</a:t>
            </a:r>
            <a:r>
              <a:rPr lang="en-US" sz="2000" kern="0" dirty="0" smtClean="0"/>
              <a:t> method:</a:t>
            </a:r>
          </a:p>
          <a:p>
            <a:pPr lvl="1"/>
            <a:r>
              <a:rPr lang="en-US" sz="16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efficient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minimize the bias introduced by the </a:t>
            </a:r>
            <a:r>
              <a:rPr lang="en-US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Kasa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related methods (minimization of simple algebraic distance)</a:t>
            </a:r>
          </a:p>
          <a:p>
            <a:pPr lvl="1"/>
            <a:r>
              <a:rPr lang="en-US" sz="16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 slightly better </a:t>
            </a: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(on identified rings)</a:t>
            </a:r>
          </a:p>
          <a:p>
            <a:pPr lvl="1"/>
            <a:endParaRPr lang="en-US" sz="1400" kern="0" dirty="0" smtClean="0"/>
          </a:p>
          <a:p>
            <a:pPr lvl="1"/>
            <a:endParaRPr lang="en-US" sz="1600" kern="0" dirty="0" smtClean="0"/>
          </a:p>
        </p:txBody>
      </p:sp>
      <p:grpSp>
        <p:nvGrpSpPr>
          <p:cNvPr id="8" name="Gruppo 7"/>
          <p:cNvGrpSpPr/>
          <p:nvPr/>
        </p:nvGrpSpPr>
        <p:grpSpPr>
          <a:xfrm>
            <a:off x="4211960" y="3823767"/>
            <a:ext cx="4405290" cy="2873301"/>
            <a:chOff x="4211960" y="3823767"/>
            <a:chExt cx="4405290" cy="287330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3823767"/>
              <a:ext cx="4405290" cy="2873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7380312" y="6082263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N. </a:t>
              </a:r>
              <a:r>
                <a:rPr lang="en-US" sz="1200" i="1" dirty="0" err="1" smtClean="0"/>
                <a:t>Chernov</a:t>
              </a:r>
              <a:endParaRPr lang="en-US" sz="1200" i="1" dirty="0"/>
            </a:p>
          </p:txBody>
        </p:sp>
      </p:grp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600175" y="5129909"/>
            <a:ext cx="331236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The difference of computing time on the </a:t>
            </a:r>
            <a:r>
              <a:rPr lang="en-US" sz="20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000" kern="0" dirty="0" smtClean="0"/>
              <a:t> is at level of </a:t>
            </a:r>
            <a:r>
              <a:rPr lang="en-US" sz="2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ns </a:t>
            </a:r>
            <a:r>
              <a:rPr lang="en-US" sz="2000" kern="0" dirty="0" smtClean="0"/>
              <a:t>per event</a:t>
            </a:r>
            <a:endParaRPr lang="en-US" sz="1800" kern="0" dirty="0" smtClean="0"/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083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489204" cy="647700"/>
          </a:xfrm>
        </p:spPr>
        <p:txBody>
          <a:bodyPr/>
          <a:lstStyle/>
          <a:p>
            <a:r>
              <a:rPr lang="en-US" dirty="0" smtClean="0"/>
              <a:t>Implementation: N (=hits) triplets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4005064"/>
            <a:ext cx="8640960" cy="1368152"/>
          </a:xfrm>
        </p:spPr>
        <p:txBody>
          <a:bodyPr/>
          <a:lstStyle/>
          <a:p>
            <a:r>
              <a:rPr lang="en-US" sz="2400" dirty="0" smtClean="0"/>
              <a:t>Number of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triplets</a:t>
            </a:r>
            <a:r>
              <a:rPr lang="en-US" sz="2400" dirty="0" smtClean="0"/>
              <a:t> equal to the number of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hits.</a:t>
            </a:r>
          </a:p>
          <a:p>
            <a:r>
              <a:rPr lang="en-US" sz="2400" dirty="0" smtClean="0"/>
              <a:t>Relatively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efficiency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Computing time depends on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rings </a:t>
            </a:r>
            <a:r>
              <a:rPr lang="en-US" sz="2400" dirty="0" smtClean="0"/>
              <a:t>(different number of GPU cores per events)</a:t>
            </a:r>
          </a:p>
          <a:p>
            <a:r>
              <a:rPr lang="en-US" sz="2400" dirty="0" smtClean="0"/>
              <a:t>Results on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TESLA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C1060 </a:t>
            </a:r>
            <a:r>
              <a:rPr lang="en-US" sz="2400" dirty="0" smtClean="0"/>
              <a:t>(240 cores, less than 1 </a:t>
            </a:r>
            <a:r>
              <a:rPr lang="en-US" sz="2400" dirty="0" err="1" smtClean="0"/>
              <a:t>Tflops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Room for optimization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73</a:t>
            </a:fld>
            <a:endParaRPr lang="it-IT" dirty="0"/>
          </a:p>
        </p:txBody>
      </p:sp>
      <p:pic>
        <p:nvPicPr>
          <p:cNvPr id="7" name="Picture 5" descr="C:\Users\Gianluca\Documents\talks\mainz\mainz\mainz_effpl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43606"/>
            <a:ext cx="4032448" cy="292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2" descr="C:\Users\Gianluca\Documents\talks\mainz\mainz\mainz_comp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4248472" cy="2881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2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993260" cy="647700"/>
          </a:xfrm>
        </p:spPr>
        <p:txBody>
          <a:bodyPr/>
          <a:lstStyle/>
          <a:p>
            <a:r>
              <a:rPr lang="en-US" sz="2400" dirty="0" smtClean="0"/>
              <a:t>Implementation: 4 geometrical selected triplets</a:t>
            </a:r>
            <a:endParaRPr lang="en-US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556792"/>
            <a:ext cx="3384376" cy="4525963"/>
          </a:xfrm>
        </p:spPr>
        <p:txBody>
          <a:bodyPr/>
          <a:lstStyle/>
          <a:p>
            <a:r>
              <a:rPr lang="en-US" dirty="0" smtClean="0"/>
              <a:t>Only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triplets </a:t>
            </a:r>
            <a:r>
              <a:rPr lang="en-US" dirty="0" smtClean="0"/>
              <a:t>per event are used: </a:t>
            </a:r>
            <a:r>
              <a:rPr lang="en-US" dirty="0" smtClean="0">
                <a:solidFill>
                  <a:srgbClr val="FF66CC"/>
                </a:solidFill>
              </a:rPr>
              <a:t>left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C000"/>
                </a:solidFill>
              </a:rPr>
              <a:t>right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B050"/>
                </a:solidFill>
              </a:rPr>
              <a:t>up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3300"/>
                </a:solidFill>
              </a:rPr>
              <a:t>down</a:t>
            </a:r>
            <a:r>
              <a:rPr lang="en-US" dirty="0" smtClean="0"/>
              <a:t>.</a:t>
            </a:r>
          </a:p>
          <a:p>
            <a:r>
              <a:rPr lang="en-US" dirty="0" smtClean="0"/>
              <a:t>Further cuts to avoid too close hits.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74</a:t>
            </a:fld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45243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92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705228" cy="647700"/>
          </a:xfrm>
        </p:spPr>
        <p:txBody>
          <a:bodyPr/>
          <a:lstStyle/>
          <a:p>
            <a:r>
              <a:rPr lang="en-US" sz="2400" dirty="0"/>
              <a:t>Implementation: 4 geometrical selected triplets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0095" y="4797152"/>
            <a:ext cx="8892480" cy="925538"/>
          </a:xfrm>
        </p:spPr>
        <p:txBody>
          <a:bodyPr/>
          <a:lstStyle/>
          <a:p>
            <a:r>
              <a:rPr lang="en-US" sz="2800" dirty="0" smtClean="0"/>
              <a:t>Stability with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noise </a:t>
            </a:r>
            <a:r>
              <a:rPr lang="en-US" sz="2800" dirty="0" smtClean="0"/>
              <a:t>(studies are ongoing)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nefficiency due to the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 in choosing </a:t>
            </a:r>
            <a:r>
              <a:rPr lang="en-US" sz="2800" dirty="0" smtClean="0"/>
              <a:t>the rings.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ependence on the cuts to define the triplets.</a:t>
            </a:r>
            <a:endParaRPr lang="en-US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75</a:t>
            </a:fld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46" y="836712"/>
            <a:ext cx="396476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5918"/>
            <a:ext cx="3982740" cy="367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7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Flange geometry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76</a:t>
            </a:fld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2481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4932040" y="4437112"/>
            <a:ext cx="72008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4860032" y="4509120"/>
            <a:ext cx="125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mm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1" y="1424930"/>
            <a:ext cx="39433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55686"/>
            <a:ext cx="13430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18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NA62 TDAQ system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77</a:t>
            </a:fld>
            <a:endParaRPr lang="it-IT" dirty="0"/>
          </a:p>
        </p:txBody>
      </p:sp>
      <p:grpSp>
        <p:nvGrpSpPr>
          <p:cNvPr id="173" name="Gruppo 172"/>
          <p:cNvGrpSpPr/>
          <p:nvPr/>
        </p:nvGrpSpPr>
        <p:grpSpPr>
          <a:xfrm>
            <a:off x="323528" y="764704"/>
            <a:ext cx="6926239" cy="5520939"/>
            <a:chOff x="683568" y="642924"/>
            <a:chExt cx="6926239" cy="5520939"/>
          </a:xfrm>
        </p:grpSpPr>
        <p:sp>
          <p:nvSpPr>
            <p:cNvPr id="166" name="Line 114"/>
            <p:cNvSpPr>
              <a:spLocks noChangeShapeType="1"/>
            </p:cNvSpPr>
            <p:nvPr/>
          </p:nvSpPr>
          <p:spPr bwMode="auto">
            <a:xfrm>
              <a:off x="1187625" y="4509120"/>
              <a:ext cx="5616624" cy="0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5" name="Rectangle 162"/>
            <p:cNvSpPr>
              <a:spLocks noChangeArrowheads="1"/>
            </p:cNvSpPr>
            <p:nvPr/>
          </p:nvSpPr>
          <p:spPr bwMode="auto">
            <a:xfrm>
              <a:off x="683568" y="5157192"/>
              <a:ext cx="2441874" cy="936104"/>
            </a:xfrm>
            <a:prstGeom prst="rect">
              <a:avLst/>
            </a:prstGeom>
            <a:solidFill>
              <a:srgbClr val="FFFF99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6" name="Line 152"/>
            <p:cNvSpPr>
              <a:spLocks noChangeShapeType="1"/>
            </p:cNvSpPr>
            <p:nvPr/>
          </p:nvSpPr>
          <p:spPr bwMode="auto">
            <a:xfrm flipV="1">
              <a:off x="899592" y="5301208"/>
              <a:ext cx="520074" cy="1776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7" name="Line 154"/>
            <p:cNvSpPr>
              <a:spLocks noChangeShapeType="1"/>
            </p:cNvSpPr>
            <p:nvPr/>
          </p:nvSpPr>
          <p:spPr bwMode="auto">
            <a:xfrm>
              <a:off x="899592" y="5733256"/>
              <a:ext cx="52007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8" name="AutoShape 155"/>
            <p:cNvSpPr>
              <a:spLocks noChangeArrowheads="1"/>
            </p:cNvSpPr>
            <p:nvPr/>
          </p:nvSpPr>
          <p:spPr bwMode="auto">
            <a:xfrm>
              <a:off x="899592" y="5877272"/>
              <a:ext cx="518438" cy="81693"/>
            </a:xfrm>
            <a:prstGeom prst="rightArrow">
              <a:avLst>
                <a:gd name="adj1" fmla="val 50000"/>
                <a:gd name="adj2" fmla="val 172283"/>
              </a:avLst>
            </a:prstGeom>
            <a:solidFill>
              <a:srgbClr val="C0C0C0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" name="Text Box 158"/>
            <p:cNvSpPr txBox="1">
              <a:spLocks noChangeArrowheads="1"/>
            </p:cNvSpPr>
            <p:nvPr/>
          </p:nvSpPr>
          <p:spPr bwMode="auto">
            <a:xfrm>
              <a:off x="1475656" y="5157192"/>
              <a:ext cx="1409760" cy="30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200" b="1" dirty="0">
                  <a:latin typeface="Arial" charset="0"/>
                </a:rPr>
                <a:t>L0 trigger</a:t>
              </a:r>
            </a:p>
          </p:txBody>
        </p:sp>
        <p:sp>
          <p:nvSpPr>
            <p:cNvPr id="90" name="Text Box 159"/>
            <p:cNvSpPr txBox="1">
              <a:spLocks noChangeArrowheads="1"/>
            </p:cNvSpPr>
            <p:nvPr/>
          </p:nvSpPr>
          <p:spPr bwMode="auto">
            <a:xfrm>
              <a:off x="1475656" y="5589240"/>
              <a:ext cx="1781007" cy="344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100" b="1" dirty="0">
                  <a:latin typeface="Arial" charset="0"/>
                </a:rPr>
                <a:t>Trigger </a:t>
              </a:r>
              <a:r>
                <a:rPr lang="it-IT" sz="1100" b="1" dirty="0" err="1">
                  <a:latin typeface="Arial" charset="0"/>
                </a:rPr>
                <a:t>primitives</a:t>
              </a:r>
              <a:endParaRPr lang="it-IT" sz="1100" b="1" dirty="0">
                <a:latin typeface="Arial" charset="0"/>
              </a:endParaRPr>
            </a:p>
          </p:txBody>
        </p:sp>
        <p:sp>
          <p:nvSpPr>
            <p:cNvPr id="91" name="Text Box 160"/>
            <p:cNvSpPr txBox="1">
              <a:spLocks noChangeArrowheads="1"/>
            </p:cNvSpPr>
            <p:nvPr/>
          </p:nvSpPr>
          <p:spPr bwMode="auto">
            <a:xfrm>
              <a:off x="1475656" y="5805264"/>
              <a:ext cx="1409760" cy="30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200" b="1" dirty="0">
                  <a:latin typeface="Arial" charset="0"/>
                </a:rPr>
                <a:t>Data</a:t>
              </a:r>
            </a:p>
          </p:txBody>
        </p:sp>
        <p:sp>
          <p:nvSpPr>
            <p:cNvPr id="75" name="AutoShape 121"/>
            <p:cNvSpPr>
              <a:spLocks noChangeArrowheads="1"/>
            </p:cNvSpPr>
            <p:nvPr/>
          </p:nvSpPr>
          <p:spPr bwMode="auto">
            <a:xfrm>
              <a:off x="3203848" y="5445224"/>
              <a:ext cx="979645" cy="489823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>
                  <a:latin typeface="Arial" charset="0"/>
                </a:rPr>
                <a:t>CDR</a:t>
              </a:r>
            </a:p>
          </p:txBody>
        </p:sp>
        <p:sp>
          <p:nvSpPr>
            <p:cNvPr id="73" name="Text Box 170"/>
            <p:cNvSpPr txBox="1">
              <a:spLocks noChangeArrowheads="1"/>
            </p:cNvSpPr>
            <p:nvPr/>
          </p:nvSpPr>
          <p:spPr bwMode="auto">
            <a:xfrm>
              <a:off x="3923928" y="5085184"/>
              <a:ext cx="979645" cy="31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i="1" dirty="0">
                  <a:solidFill>
                    <a:srgbClr val="008000"/>
                  </a:solidFill>
                </a:rPr>
                <a:t>O(</a:t>
              </a:r>
              <a:r>
                <a:rPr lang="it-IT" b="1" i="1" dirty="0" err="1">
                  <a:solidFill>
                    <a:srgbClr val="008000"/>
                  </a:solidFill>
                </a:rPr>
                <a:t>KHz</a:t>
              </a:r>
              <a:r>
                <a:rPr lang="it-IT" b="1" i="1" dirty="0">
                  <a:solidFill>
                    <a:srgbClr val="008000"/>
                  </a:solidFill>
                </a:rPr>
                <a:t>)</a:t>
              </a:r>
            </a:p>
          </p:txBody>
        </p:sp>
        <p:grpSp>
          <p:nvGrpSpPr>
            <p:cNvPr id="13" name="Gruppo 156"/>
            <p:cNvGrpSpPr/>
            <p:nvPr/>
          </p:nvGrpSpPr>
          <p:grpSpPr>
            <a:xfrm>
              <a:off x="6804248" y="5085183"/>
              <a:ext cx="615553" cy="1078680"/>
              <a:chOff x="7928271" y="5500702"/>
              <a:chExt cx="724181" cy="1269035"/>
            </a:xfrm>
          </p:grpSpPr>
          <p:sp>
            <p:nvSpPr>
              <p:cNvPr id="68" name="Text Box 165"/>
              <p:cNvSpPr txBox="1">
                <a:spLocks noChangeArrowheads="1"/>
              </p:cNvSpPr>
              <p:nvPr/>
            </p:nvSpPr>
            <p:spPr bwMode="auto">
              <a:xfrm>
                <a:off x="7928271" y="6035154"/>
                <a:ext cx="724181" cy="734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eaVert"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800" dirty="0">
                    <a:solidFill>
                      <a:srgbClr val="008000"/>
                    </a:solidFill>
                    <a:latin typeface="Arial" charset="0"/>
                  </a:rPr>
                  <a:t>EB</a:t>
                </a:r>
              </a:p>
            </p:txBody>
          </p:sp>
          <p:sp>
            <p:nvSpPr>
              <p:cNvPr id="69" name="AutoShape 177"/>
              <p:cNvSpPr>
                <a:spLocks noChangeArrowheads="1"/>
              </p:cNvSpPr>
              <p:nvPr/>
            </p:nvSpPr>
            <p:spPr bwMode="auto">
              <a:xfrm>
                <a:off x="8143900" y="5500702"/>
                <a:ext cx="215900" cy="520686"/>
              </a:xfrm>
              <a:prstGeom prst="downArrow">
                <a:avLst>
                  <a:gd name="adj1" fmla="val 50000"/>
                  <a:gd name="adj2" fmla="val 125000"/>
                </a:avLst>
              </a:prstGeom>
              <a:gradFill rotWithShape="1">
                <a:gsLst>
                  <a:gs pos="0">
                    <a:srgbClr val="0000FF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it-IT"/>
              </a:p>
            </p:txBody>
          </p:sp>
        </p:grpSp>
        <p:sp>
          <p:nvSpPr>
            <p:cNvPr id="15" name="Rectangle 49"/>
            <p:cNvSpPr>
              <a:spLocks noChangeArrowheads="1"/>
            </p:cNvSpPr>
            <p:nvPr/>
          </p:nvSpPr>
          <p:spPr bwMode="auto">
            <a:xfrm>
              <a:off x="683568" y="3429001"/>
              <a:ext cx="6192688" cy="2880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err="1">
                  <a:latin typeface="Arial" charset="0"/>
                </a:rPr>
                <a:t>GigaEth</a:t>
              </a:r>
              <a:r>
                <a:rPr lang="it-IT" dirty="0">
                  <a:latin typeface="Arial" charset="0"/>
                </a:rPr>
                <a:t> SWITCH</a:t>
              </a:r>
            </a:p>
          </p:txBody>
        </p:sp>
        <p:sp>
          <p:nvSpPr>
            <p:cNvPr id="16" name="Rectangle 50"/>
            <p:cNvSpPr>
              <a:spLocks noChangeArrowheads="1"/>
            </p:cNvSpPr>
            <p:nvPr/>
          </p:nvSpPr>
          <p:spPr bwMode="auto">
            <a:xfrm>
              <a:off x="755576" y="4149080"/>
              <a:ext cx="741888" cy="6345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smtClean="0">
                  <a:latin typeface="Arial" charset="0"/>
                </a:rPr>
                <a:t>L1/L2</a:t>
              </a:r>
            </a:p>
            <a:p>
              <a:pPr algn="ctr"/>
              <a:r>
                <a:rPr lang="it-IT" sz="1400" b="1" dirty="0" smtClean="0">
                  <a:latin typeface="Arial" charset="0"/>
                </a:rPr>
                <a:t> PC</a:t>
              </a:r>
              <a:endParaRPr lang="it-IT" sz="1400" b="1" dirty="0">
                <a:latin typeface="Arial" charset="0"/>
              </a:endParaRPr>
            </a:p>
          </p:txBody>
        </p:sp>
        <p:sp>
          <p:nvSpPr>
            <p:cNvPr id="30" name="AutoShape 75"/>
            <p:cNvSpPr>
              <a:spLocks noChangeArrowheads="1"/>
            </p:cNvSpPr>
            <p:nvPr/>
          </p:nvSpPr>
          <p:spPr bwMode="auto">
            <a:xfrm>
              <a:off x="1043608" y="3789040"/>
              <a:ext cx="122793" cy="306309"/>
            </a:xfrm>
            <a:prstGeom prst="downArrow">
              <a:avLst>
                <a:gd name="adj1" fmla="val 50000"/>
                <a:gd name="adj2" fmla="val 623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44" name="Line 100"/>
            <p:cNvSpPr>
              <a:spLocks noChangeShapeType="1"/>
            </p:cNvSpPr>
            <p:nvPr/>
          </p:nvSpPr>
          <p:spPr bwMode="auto">
            <a:xfrm>
              <a:off x="1061299" y="4854324"/>
              <a:ext cx="0" cy="18351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Line 102"/>
            <p:cNvSpPr>
              <a:spLocks noChangeShapeType="1"/>
            </p:cNvSpPr>
            <p:nvPr/>
          </p:nvSpPr>
          <p:spPr bwMode="auto">
            <a:xfrm>
              <a:off x="1979712" y="4869160"/>
              <a:ext cx="0" cy="18351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48" name="Line 104"/>
            <p:cNvSpPr>
              <a:spLocks noChangeShapeType="1"/>
            </p:cNvSpPr>
            <p:nvPr/>
          </p:nvSpPr>
          <p:spPr bwMode="auto">
            <a:xfrm>
              <a:off x="2843808" y="4869160"/>
              <a:ext cx="0" cy="18351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0" name="Line 106"/>
            <p:cNvSpPr>
              <a:spLocks noChangeShapeType="1"/>
            </p:cNvSpPr>
            <p:nvPr/>
          </p:nvSpPr>
          <p:spPr bwMode="auto">
            <a:xfrm>
              <a:off x="3707904" y="4869160"/>
              <a:ext cx="0" cy="18351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2" name="Line 108"/>
            <p:cNvSpPr>
              <a:spLocks noChangeShapeType="1"/>
            </p:cNvSpPr>
            <p:nvPr/>
          </p:nvSpPr>
          <p:spPr bwMode="auto">
            <a:xfrm>
              <a:off x="4572000" y="4869160"/>
              <a:ext cx="0" cy="18351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4" name="Line 110"/>
            <p:cNvSpPr>
              <a:spLocks noChangeShapeType="1"/>
            </p:cNvSpPr>
            <p:nvPr/>
          </p:nvSpPr>
          <p:spPr bwMode="auto">
            <a:xfrm>
              <a:off x="5436096" y="4869160"/>
              <a:ext cx="0" cy="18351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Line 112"/>
            <p:cNvSpPr>
              <a:spLocks noChangeShapeType="1"/>
            </p:cNvSpPr>
            <p:nvPr/>
          </p:nvSpPr>
          <p:spPr bwMode="auto">
            <a:xfrm>
              <a:off x="6300192" y="4869160"/>
              <a:ext cx="0" cy="18351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8" name="Line 114"/>
            <p:cNvSpPr>
              <a:spLocks noChangeShapeType="1"/>
            </p:cNvSpPr>
            <p:nvPr/>
          </p:nvSpPr>
          <p:spPr bwMode="auto">
            <a:xfrm>
              <a:off x="816343" y="5040354"/>
              <a:ext cx="569300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92" name="Rectangle 5"/>
            <p:cNvSpPr>
              <a:spLocks noChangeArrowheads="1"/>
            </p:cNvSpPr>
            <p:nvPr/>
          </p:nvSpPr>
          <p:spPr bwMode="auto">
            <a:xfrm>
              <a:off x="754991" y="1366189"/>
              <a:ext cx="796130" cy="3049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>
                  <a:latin typeface="Arial" charset="0"/>
                </a:rPr>
                <a:t>RICH</a:t>
              </a:r>
            </a:p>
          </p:txBody>
        </p:sp>
        <p:sp>
          <p:nvSpPr>
            <p:cNvPr id="93" name="Rectangle 7"/>
            <p:cNvSpPr>
              <a:spLocks noChangeArrowheads="1"/>
            </p:cNvSpPr>
            <p:nvPr/>
          </p:nvSpPr>
          <p:spPr bwMode="auto">
            <a:xfrm>
              <a:off x="1795358" y="1366189"/>
              <a:ext cx="734059" cy="3049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>
                  <a:latin typeface="Arial" charset="0"/>
                </a:rPr>
                <a:t>MUV</a:t>
              </a:r>
            </a:p>
          </p:txBody>
        </p:sp>
        <p:sp>
          <p:nvSpPr>
            <p:cNvPr id="94" name="Rectangle 8"/>
            <p:cNvSpPr>
              <a:spLocks noChangeArrowheads="1"/>
            </p:cNvSpPr>
            <p:nvPr/>
          </p:nvSpPr>
          <p:spPr bwMode="auto">
            <a:xfrm>
              <a:off x="2775003" y="1366189"/>
              <a:ext cx="794780" cy="3049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>
                  <a:latin typeface="Arial" charset="0"/>
                </a:rPr>
                <a:t>CEDAR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4978529" y="1366189"/>
              <a:ext cx="734059" cy="3049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>
                  <a:latin typeface="Arial" charset="0"/>
                </a:rPr>
                <a:t>LKR</a:t>
              </a:r>
            </a:p>
          </p:txBody>
        </p:sp>
        <p:sp>
          <p:nvSpPr>
            <p:cNvPr id="96" name="Rectangle 10"/>
            <p:cNvSpPr>
              <a:spLocks noChangeArrowheads="1"/>
            </p:cNvSpPr>
            <p:nvPr/>
          </p:nvSpPr>
          <p:spPr bwMode="auto">
            <a:xfrm>
              <a:off x="3876092" y="1366189"/>
              <a:ext cx="918923" cy="3049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>
                  <a:latin typeface="Arial" charset="0"/>
                </a:rPr>
                <a:t>STRAWS</a:t>
              </a:r>
            </a:p>
          </p:txBody>
        </p:sp>
        <p:sp>
          <p:nvSpPr>
            <p:cNvPr id="97" name="Rectangle 11"/>
            <p:cNvSpPr>
              <a:spLocks noChangeArrowheads="1"/>
            </p:cNvSpPr>
            <p:nvPr/>
          </p:nvSpPr>
          <p:spPr bwMode="auto">
            <a:xfrm>
              <a:off x="5958174" y="1366189"/>
              <a:ext cx="918923" cy="3049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>
                  <a:latin typeface="Arial" charset="0"/>
                </a:rPr>
                <a:t>LAV</a:t>
              </a:r>
            </a:p>
          </p:txBody>
        </p:sp>
        <p:sp>
          <p:nvSpPr>
            <p:cNvPr id="98" name="Rectangle 13"/>
            <p:cNvSpPr>
              <a:spLocks noChangeArrowheads="1"/>
            </p:cNvSpPr>
            <p:nvPr/>
          </p:nvSpPr>
          <p:spPr bwMode="auto">
            <a:xfrm>
              <a:off x="2652210" y="2283764"/>
              <a:ext cx="1102438" cy="61261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Arial" charset="0"/>
                </a:rPr>
                <a:t>L0TP</a:t>
              </a:r>
              <a:endParaRPr lang="it-IT" dirty="0">
                <a:latin typeface="Arial" charset="0"/>
              </a:endParaRPr>
            </a:p>
          </p:txBody>
        </p:sp>
        <p:sp>
          <p:nvSpPr>
            <p:cNvPr id="99" name="Line 15"/>
            <p:cNvSpPr>
              <a:spLocks noChangeShapeType="1"/>
            </p:cNvSpPr>
            <p:nvPr/>
          </p:nvSpPr>
          <p:spPr bwMode="auto">
            <a:xfrm>
              <a:off x="1305535" y="1671148"/>
              <a:ext cx="0" cy="97964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0" name="Line 16"/>
            <p:cNvSpPr>
              <a:spLocks noChangeShapeType="1"/>
            </p:cNvSpPr>
            <p:nvPr/>
          </p:nvSpPr>
          <p:spPr bwMode="auto">
            <a:xfrm>
              <a:off x="1305535" y="2650794"/>
              <a:ext cx="134667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1" name="Line 19"/>
            <p:cNvSpPr>
              <a:spLocks noChangeShapeType="1"/>
            </p:cNvSpPr>
            <p:nvPr/>
          </p:nvSpPr>
          <p:spPr bwMode="auto">
            <a:xfrm>
              <a:off x="2345902" y="1671148"/>
              <a:ext cx="0" cy="7354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2" name="Line 20"/>
            <p:cNvSpPr>
              <a:spLocks noChangeShapeType="1"/>
            </p:cNvSpPr>
            <p:nvPr/>
          </p:nvSpPr>
          <p:spPr bwMode="auto">
            <a:xfrm>
              <a:off x="2345902" y="2406557"/>
              <a:ext cx="306307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3" name="Line 23"/>
            <p:cNvSpPr>
              <a:spLocks noChangeShapeType="1"/>
            </p:cNvSpPr>
            <p:nvPr/>
          </p:nvSpPr>
          <p:spPr bwMode="auto">
            <a:xfrm>
              <a:off x="5162044" y="1671148"/>
              <a:ext cx="0" cy="7354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4" name="Line 24"/>
            <p:cNvSpPr>
              <a:spLocks noChangeShapeType="1"/>
            </p:cNvSpPr>
            <p:nvPr/>
          </p:nvSpPr>
          <p:spPr bwMode="auto">
            <a:xfrm flipH="1" flipV="1">
              <a:off x="3754648" y="2406557"/>
              <a:ext cx="140739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5" name="Line 26"/>
            <p:cNvSpPr>
              <a:spLocks noChangeShapeType="1"/>
            </p:cNvSpPr>
            <p:nvPr/>
          </p:nvSpPr>
          <p:spPr bwMode="auto">
            <a:xfrm>
              <a:off x="1061299" y="2039527"/>
              <a:ext cx="5691656" cy="0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6" name="Line 27"/>
            <p:cNvSpPr>
              <a:spLocks noChangeShapeType="1"/>
            </p:cNvSpPr>
            <p:nvPr/>
          </p:nvSpPr>
          <p:spPr bwMode="auto">
            <a:xfrm flipV="1">
              <a:off x="3142033" y="2039527"/>
              <a:ext cx="0" cy="244237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7" name="Line 28"/>
            <p:cNvSpPr>
              <a:spLocks noChangeShapeType="1"/>
            </p:cNvSpPr>
            <p:nvPr/>
          </p:nvSpPr>
          <p:spPr bwMode="auto">
            <a:xfrm flipV="1">
              <a:off x="1061299" y="1733219"/>
              <a:ext cx="0" cy="306309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8" name="Line 30"/>
            <p:cNvSpPr>
              <a:spLocks noChangeShapeType="1"/>
            </p:cNvSpPr>
            <p:nvPr/>
          </p:nvSpPr>
          <p:spPr bwMode="auto">
            <a:xfrm flipV="1">
              <a:off x="1978873" y="1733219"/>
              <a:ext cx="0" cy="306309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9" name="Line 31"/>
            <p:cNvSpPr>
              <a:spLocks noChangeShapeType="1"/>
            </p:cNvSpPr>
            <p:nvPr/>
          </p:nvSpPr>
          <p:spPr bwMode="auto">
            <a:xfrm flipV="1">
              <a:off x="2897796" y="1733219"/>
              <a:ext cx="0" cy="306309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0" name="Line 32"/>
            <p:cNvSpPr>
              <a:spLocks noChangeShapeType="1"/>
            </p:cNvSpPr>
            <p:nvPr/>
          </p:nvSpPr>
          <p:spPr bwMode="auto">
            <a:xfrm flipV="1">
              <a:off x="4243121" y="1733219"/>
              <a:ext cx="0" cy="306309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1" name="Line 33"/>
            <p:cNvSpPr>
              <a:spLocks noChangeShapeType="1"/>
            </p:cNvSpPr>
            <p:nvPr/>
          </p:nvSpPr>
          <p:spPr bwMode="auto">
            <a:xfrm flipV="1">
              <a:off x="5529073" y="1733219"/>
              <a:ext cx="0" cy="306309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2" name="Line 34"/>
            <p:cNvSpPr>
              <a:spLocks noChangeShapeType="1"/>
            </p:cNvSpPr>
            <p:nvPr/>
          </p:nvSpPr>
          <p:spPr bwMode="auto">
            <a:xfrm flipV="1">
              <a:off x="6079618" y="1733219"/>
              <a:ext cx="0" cy="306309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3" name="Line 35"/>
            <p:cNvSpPr>
              <a:spLocks noChangeShapeType="1"/>
            </p:cNvSpPr>
            <p:nvPr/>
          </p:nvSpPr>
          <p:spPr bwMode="auto">
            <a:xfrm>
              <a:off x="6752955" y="2039527"/>
              <a:ext cx="367030" cy="0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4" name="AutoShape 36"/>
            <p:cNvSpPr>
              <a:spLocks noChangeArrowheads="1"/>
            </p:cNvSpPr>
            <p:nvPr/>
          </p:nvSpPr>
          <p:spPr bwMode="auto">
            <a:xfrm>
              <a:off x="815713" y="1671148"/>
              <a:ext cx="155887" cy="1685844"/>
            </a:xfrm>
            <a:prstGeom prst="downArrow">
              <a:avLst>
                <a:gd name="adj1" fmla="val 50000"/>
                <a:gd name="adj2" fmla="val 225184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15" name="AutoShape 38"/>
            <p:cNvSpPr>
              <a:spLocks noChangeArrowheads="1"/>
            </p:cNvSpPr>
            <p:nvPr/>
          </p:nvSpPr>
          <p:spPr bwMode="auto">
            <a:xfrm>
              <a:off x="2101665" y="1671148"/>
              <a:ext cx="166079" cy="1685844"/>
            </a:xfrm>
            <a:prstGeom prst="downArrow">
              <a:avLst>
                <a:gd name="adj1" fmla="val 50000"/>
                <a:gd name="adj2" fmla="val 225184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16" name="AutoShape 39"/>
            <p:cNvSpPr>
              <a:spLocks noChangeArrowheads="1"/>
            </p:cNvSpPr>
            <p:nvPr/>
          </p:nvSpPr>
          <p:spPr bwMode="auto">
            <a:xfrm>
              <a:off x="4549429" y="1671148"/>
              <a:ext cx="166587" cy="1685844"/>
            </a:xfrm>
            <a:prstGeom prst="downArrow">
              <a:avLst>
                <a:gd name="adj1" fmla="val 50000"/>
                <a:gd name="adj2" fmla="val 225184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17" name="AutoShape 40"/>
            <p:cNvSpPr>
              <a:spLocks noChangeArrowheads="1"/>
            </p:cNvSpPr>
            <p:nvPr/>
          </p:nvSpPr>
          <p:spPr bwMode="auto">
            <a:xfrm>
              <a:off x="5222766" y="1671148"/>
              <a:ext cx="166474" cy="1685844"/>
            </a:xfrm>
            <a:prstGeom prst="downArrow">
              <a:avLst>
                <a:gd name="adj1" fmla="val 50000"/>
                <a:gd name="adj2" fmla="val 225184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18" name="AutoShape 41"/>
            <p:cNvSpPr>
              <a:spLocks noChangeArrowheads="1"/>
            </p:cNvSpPr>
            <p:nvPr/>
          </p:nvSpPr>
          <p:spPr bwMode="auto">
            <a:xfrm>
              <a:off x="6444209" y="1671148"/>
              <a:ext cx="185954" cy="1685844"/>
            </a:xfrm>
            <a:prstGeom prst="downArrow">
              <a:avLst>
                <a:gd name="adj1" fmla="val 50000"/>
                <a:gd name="adj2" fmla="val 225184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19" name="AutoShape 42"/>
            <p:cNvSpPr>
              <a:spLocks noChangeArrowheads="1"/>
            </p:cNvSpPr>
            <p:nvPr/>
          </p:nvSpPr>
          <p:spPr bwMode="auto">
            <a:xfrm>
              <a:off x="3876092" y="1793942"/>
              <a:ext cx="191852" cy="1563050"/>
            </a:xfrm>
            <a:prstGeom prst="downArrow">
              <a:avLst>
                <a:gd name="adj1" fmla="val 50000"/>
                <a:gd name="adj2" fmla="val 208456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20" name="Rectangle 43"/>
            <p:cNvSpPr>
              <a:spLocks noChangeArrowheads="1"/>
            </p:cNvSpPr>
            <p:nvPr/>
          </p:nvSpPr>
          <p:spPr bwMode="auto">
            <a:xfrm>
              <a:off x="3386269" y="1793941"/>
              <a:ext cx="612615" cy="1214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1" name="Rectangle 44"/>
            <p:cNvSpPr>
              <a:spLocks noChangeArrowheads="1"/>
            </p:cNvSpPr>
            <p:nvPr/>
          </p:nvSpPr>
          <p:spPr bwMode="auto">
            <a:xfrm flipH="1">
              <a:off x="3936813" y="1854663"/>
              <a:ext cx="60721" cy="2442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2" name="Rectangle 45"/>
            <p:cNvSpPr>
              <a:spLocks noChangeArrowheads="1"/>
            </p:cNvSpPr>
            <p:nvPr/>
          </p:nvSpPr>
          <p:spPr bwMode="auto">
            <a:xfrm rot="16200000">
              <a:off x="3324197" y="1733219"/>
              <a:ext cx="245586" cy="1214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" name="Rectangle 46"/>
            <p:cNvSpPr>
              <a:spLocks noChangeArrowheads="1"/>
            </p:cNvSpPr>
            <p:nvPr/>
          </p:nvSpPr>
          <p:spPr bwMode="auto">
            <a:xfrm>
              <a:off x="3446991" y="1793941"/>
              <a:ext cx="244236" cy="1214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4" name="Line 47"/>
            <p:cNvSpPr>
              <a:spLocks noChangeShapeType="1"/>
            </p:cNvSpPr>
            <p:nvPr/>
          </p:nvSpPr>
          <p:spPr bwMode="auto">
            <a:xfrm>
              <a:off x="3509062" y="1915385"/>
              <a:ext cx="244236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25" name="Line 48"/>
            <p:cNvSpPr>
              <a:spLocks noChangeShapeType="1"/>
            </p:cNvSpPr>
            <p:nvPr/>
          </p:nvSpPr>
          <p:spPr bwMode="auto">
            <a:xfrm>
              <a:off x="3509062" y="1793941"/>
              <a:ext cx="244236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pic>
          <p:nvPicPr>
            <p:cNvPr id="126" name="Immagine 15" descr="AnelloLG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58174" y="765718"/>
              <a:ext cx="738107" cy="52895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27" name="Picture 134" descr="RICH_schem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4991" y="815644"/>
              <a:ext cx="796130" cy="429101"/>
            </a:xfrm>
            <a:prstGeom prst="rect">
              <a:avLst/>
            </a:prstGeom>
            <a:noFill/>
          </p:spPr>
        </p:pic>
        <p:pic>
          <p:nvPicPr>
            <p:cNvPr id="128" name="Picture 137" descr="LK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99973" y="753573"/>
              <a:ext cx="550544" cy="545147"/>
            </a:xfrm>
            <a:prstGeom prst="rect">
              <a:avLst/>
            </a:prstGeom>
            <a:noFill/>
          </p:spPr>
        </p:pic>
        <p:pic>
          <p:nvPicPr>
            <p:cNvPr id="129" name="Picture 143" descr="Xced2pic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5003" y="753573"/>
              <a:ext cx="794780" cy="580231"/>
            </a:xfrm>
            <a:prstGeom prst="rect">
              <a:avLst/>
            </a:prstGeom>
            <a:noFill/>
          </p:spPr>
        </p:pic>
        <p:pic>
          <p:nvPicPr>
            <p:cNvPr id="130" name="Picture 149" descr="ens chambres dans cryostat-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76092" y="692851"/>
              <a:ext cx="856852" cy="631507"/>
            </a:xfrm>
            <a:prstGeom prst="rect">
              <a:avLst/>
            </a:prstGeom>
            <a:noFill/>
          </p:spPr>
        </p:pic>
        <p:pic>
          <p:nvPicPr>
            <p:cNvPr id="131" name="Picture 150" descr="hac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080" y="642924"/>
              <a:ext cx="639603" cy="673339"/>
            </a:xfrm>
            <a:prstGeom prst="rect">
              <a:avLst/>
            </a:prstGeom>
            <a:noFill/>
          </p:spPr>
        </p:pic>
        <p:sp>
          <p:nvSpPr>
            <p:cNvPr id="132" name="Text Box 163"/>
            <p:cNvSpPr txBox="1">
              <a:spLocks noChangeArrowheads="1"/>
            </p:cNvSpPr>
            <p:nvPr/>
          </p:nvSpPr>
          <p:spPr bwMode="auto">
            <a:xfrm>
              <a:off x="6898010" y="2476500"/>
              <a:ext cx="519508" cy="488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800" dirty="0">
                  <a:solidFill>
                    <a:srgbClr val="FF0000"/>
                  </a:solidFill>
                  <a:latin typeface="Arial" charset="0"/>
                </a:rPr>
                <a:t>L0</a:t>
              </a:r>
            </a:p>
          </p:txBody>
        </p:sp>
        <p:sp>
          <p:nvSpPr>
            <p:cNvPr id="133" name="Text Box 166"/>
            <p:cNvSpPr txBox="1">
              <a:spLocks noChangeArrowheads="1"/>
            </p:cNvSpPr>
            <p:nvPr/>
          </p:nvSpPr>
          <p:spPr bwMode="auto">
            <a:xfrm>
              <a:off x="5724128" y="2060848"/>
              <a:ext cx="794780" cy="31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b="1" i="1" dirty="0">
                  <a:solidFill>
                    <a:srgbClr val="FF3300"/>
                  </a:solidFill>
                </a:rPr>
                <a:t>1 MHz</a:t>
              </a:r>
            </a:p>
          </p:txBody>
        </p:sp>
        <p:sp>
          <p:nvSpPr>
            <p:cNvPr id="134" name="Text Box 167"/>
            <p:cNvSpPr txBox="1">
              <a:spLocks noChangeArrowheads="1"/>
            </p:cNvSpPr>
            <p:nvPr/>
          </p:nvSpPr>
          <p:spPr bwMode="auto">
            <a:xfrm>
              <a:off x="971600" y="2924944"/>
              <a:ext cx="9286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b="1" i="1" dirty="0">
                  <a:solidFill>
                    <a:srgbClr val="1C7400"/>
                  </a:solidFill>
                </a:rPr>
                <a:t>1 MHz</a:t>
              </a:r>
            </a:p>
          </p:txBody>
        </p:sp>
        <p:sp>
          <p:nvSpPr>
            <p:cNvPr id="135" name="Text Box 168"/>
            <p:cNvSpPr txBox="1">
              <a:spLocks noChangeArrowheads="1"/>
            </p:cNvSpPr>
            <p:nvPr/>
          </p:nvSpPr>
          <p:spPr bwMode="auto">
            <a:xfrm>
              <a:off x="1331640" y="2348880"/>
              <a:ext cx="9088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b="1" i="1" dirty="0" smtClean="0">
                  <a:solidFill>
                    <a:srgbClr val="0070C0"/>
                  </a:solidFill>
                </a:rPr>
                <a:t>10 </a:t>
              </a:r>
              <a:r>
                <a:rPr lang="it-IT" sz="1400" b="1" i="1" dirty="0">
                  <a:solidFill>
                    <a:srgbClr val="0070C0"/>
                  </a:solidFill>
                </a:rPr>
                <a:t>MHz</a:t>
              </a:r>
            </a:p>
          </p:txBody>
        </p:sp>
        <p:sp>
          <p:nvSpPr>
            <p:cNvPr id="136" name="Text Box 169"/>
            <p:cNvSpPr txBox="1">
              <a:spLocks noChangeArrowheads="1"/>
            </p:cNvSpPr>
            <p:nvPr/>
          </p:nvSpPr>
          <p:spPr bwMode="auto">
            <a:xfrm>
              <a:off x="6630162" y="1059881"/>
              <a:ext cx="979645" cy="31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b="1" i="1" dirty="0">
                  <a:solidFill>
                    <a:srgbClr val="FF0000"/>
                  </a:solidFill>
                </a:rPr>
                <a:t>10 MHz</a:t>
              </a:r>
            </a:p>
          </p:txBody>
        </p:sp>
        <p:sp>
          <p:nvSpPr>
            <p:cNvPr id="137" name="Oval 173"/>
            <p:cNvSpPr>
              <a:spLocks noChangeArrowheads="1"/>
            </p:cNvSpPr>
            <p:nvPr/>
          </p:nvSpPr>
          <p:spPr bwMode="auto">
            <a:xfrm>
              <a:off x="7143768" y="1643050"/>
              <a:ext cx="60721" cy="6072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8" name="Oval 174"/>
            <p:cNvSpPr>
              <a:spLocks noChangeArrowheads="1"/>
            </p:cNvSpPr>
            <p:nvPr/>
          </p:nvSpPr>
          <p:spPr bwMode="auto">
            <a:xfrm>
              <a:off x="7286644" y="1643050"/>
              <a:ext cx="60721" cy="6072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9" name="Oval 175"/>
            <p:cNvSpPr>
              <a:spLocks noChangeArrowheads="1"/>
            </p:cNvSpPr>
            <p:nvPr/>
          </p:nvSpPr>
          <p:spPr bwMode="auto">
            <a:xfrm>
              <a:off x="7000892" y="1643050"/>
              <a:ext cx="60721" cy="6072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0" name="Rectangle 178"/>
            <p:cNvSpPr>
              <a:spLocks noChangeArrowheads="1"/>
            </p:cNvSpPr>
            <p:nvPr/>
          </p:nvSpPr>
          <p:spPr bwMode="auto">
            <a:xfrm>
              <a:off x="7093882" y="1472868"/>
              <a:ext cx="60722" cy="922968"/>
            </a:xfrm>
            <a:prstGeom prst="rect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7" name="AutoShape 176"/>
            <p:cNvSpPr>
              <a:spLocks noChangeArrowheads="1"/>
            </p:cNvSpPr>
            <p:nvPr/>
          </p:nvSpPr>
          <p:spPr bwMode="auto">
            <a:xfrm>
              <a:off x="7020272" y="2996952"/>
              <a:ext cx="197322" cy="1219576"/>
            </a:xfrm>
            <a:prstGeom prst="downArrow">
              <a:avLst>
                <a:gd name="adj1" fmla="val 42083"/>
                <a:gd name="adj2" fmla="val 125000"/>
              </a:avLst>
            </a:prstGeom>
            <a:gradFill flip="none" rotWithShape="1">
              <a:gsLst>
                <a:gs pos="0">
                  <a:srgbClr val="0070C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53" name="AutoShape 75"/>
            <p:cNvSpPr>
              <a:spLocks noChangeArrowheads="1"/>
            </p:cNvSpPr>
            <p:nvPr/>
          </p:nvSpPr>
          <p:spPr bwMode="auto">
            <a:xfrm>
              <a:off x="1907704" y="3789040"/>
              <a:ext cx="122793" cy="306309"/>
            </a:xfrm>
            <a:prstGeom prst="downArrow">
              <a:avLst>
                <a:gd name="adj1" fmla="val 50000"/>
                <a:gd name="adj2" fmla="val 623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54" name="AutoShape 75"/>
            <p:cNvSpPr>
              <a:spLocks noChangeArrowheads="1"/>
            </p:cNvSpPr>
            <p:nvPr/>
          </p:nvSpPr>
          <p:spPr bwMode="auto">
            <a:xfrm>
              <a:off x="2771800" y="3789040"/>
              <a:ext cx="122793" cy="306309"/>
            </a:xfrm>
            <a:prstGeom prst="downArrow">
              <a:avLst>
                <a:gd name="adj1" fmla="val 50000"/>
                <a:gd name="adj2" fmla="val 623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55" name="AutoShape 75"/>
            <p:cNvSpPr>
              <a:spLocks noChangeArrowheads="1"/>
            </p:cNvSpPr>
            <p:nvPr/>
          </p:nvSpPr>
          <p:spPr bwMode="auto">
            <a:xfrm>
              <a:off x="3635896" y="3789040"/>
              <a:ext cx="122793" cy="306309"/>
            </a:xfrm>
            <a:prstGeom prst="downArrow">
              <a:avLst>
                <a:gd name="adj1" fmla="val 50000"/>
                <a:gd name="adj2" fmla="val 623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56" name="AutoShape 75"/>
            <p:cNvSpPr>
              <a:spLocks noChangeArrowheads="1"/>
            </p:cNvSpPr>
            <p:nvPr/>
          </p:nvSpPr>
          <p:spPr bwMode="auto">
            <a:xfrm>
              <a:off x="4499992" y="3789040"/>
              <a:ext cx="122793" cy="306309"/>
            </a:xfrm>
            <a:prstGeom prst="downArrow">
              <a:avLst>
                <a:gd name="adj1" fmla="val 50000"/>
                <a:gd name="adj2" fmla="val 623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57" name="AutoShape 75"/>
            <p:cNvSpPr>
              <a:spLocks noChangeArrowheads="1"/>
            </p:cNvSpPr>
            <p:nvPr/>
          </p:nvSpPr>
          <p:spPr bwMode="auto">
            <a:xfrm>
              <a:off x="5364088" y="3789040"/>
              <a:ext cx="122793" cy="306309"/>
            </a:xfrm>
            <a:prstGeom prst="downArrow">
              <a:avLst>
                <a:gd name="adj1" fmla="val 50000"/>
                <a:gd name="adj2" fmla="val 623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58" name="AutoShape 75"/>
            <p:cNvSpPr>
              <a:spLocks noChangeArrowheads="1"/>
            </p:cNvSpPr>
            <p:nvPr/>
          </p:nvSpPr>
          <p:spPr bwMode="auto">
            <a:xfrm>
              <a:off x="6228184" y="3789040"/>
              <a:ext cx="122793" cy="306309"/>
            </a:xfrm>
            <a:prstGeom prst="downArrow">
              <a:avLst>
                <a:gd name="adj1" fmla="val 50000"/>
                <a:gd name="adj2" fmla="val 623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59" name="Rectangle 50"/>
            <p:cNvSpPr>
              <a:spLocks noChangeArrowheads="1"/>
            </p:cNvSpPr>
            <p:nvPr/>
          </p:nvSpPr>
          <p:spPr bwMode="auto">
            <a:xfrm>
              <a:off x="1619672" y="4149080"/>
              <a:ext cx="741888" cy="6345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smtClean="0">
                  <a:latin typeface="Arial" charset="0"/>
                </a:rPr>
                <a:t>L1/L2</a:t>
              </a:r>
            </a:p>
            <a:p>
              <a:pPr algn="ctr"/>
              <a:r>
                <a:rPr lang="it-IT" sz="1400" b="1" dirty="0" smtClean="0">
                  <a:latin typeface="Arial" charset="0"/>
                </a:rPr>
                <a:t> PC</a:t>
              </a:r>
              <a:endParaRPr lang="it-IT" sz="1400" b="1" dirty="0">
                <a:latin typeface="Arial" charset="0"/>
              </a:endParaRPr>
            </a:p>
          </p:txBody>
        </p:sp>
        <p:sp>
          <p:nvSpPr>
            <p:cNvPr id="160" name="Rectangle 50"/>
            <p:cNvSpPr>
              <a:spLocks noChangeArrowheads="1"/>
            </p:cNvSpPr>
            <p:nvPr/>
          </p:nvSpPr>
          <p:spPr bwMode="auto">
            <a:xfrm>
              <a:off x="2483768" y="4149080"/>
              <a:ext cx="741888" cy="6345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smtClean="0">
                  <a:latin typeface="Arial" charset="0"/>
                </a:rPr>
                <a:t>L1/L2</a:t>
              </a:r>
            </a:p>
            <a:p>
              <a:pPr algn="ctr"/>
              <a:r>
                <a:rPr lang="it-IT" sz="1400" b="1" dirty="0" smtClean="0">
                  <a:latin typeface="Arial" charset="0"/>
                </a:rPr>
                <a:t> PC</a:t>
              </a:r>
              <a:endParaRPr lang="it-IT" sz="1400" b="1" dirty="0">
                <a:latin typeface="Arial" charset="0"/>
              </a:endParaRPr>
            </a:p>
          </p:txBody>
        </p:sp>
        <p:sp>
          <p:nvSpPr>
            <p:cNvPr id="161" name="Rectangle 50"/>
            <p:cNvSpPr>
              <a:spLocks noChangeArrowheads="1"/>
            </p:cNvSpPr>
            <p:nvPr/>
          </p:nvSpPr>
          <p:spPr bwMode="auto">
            <a:xfrm>
              <a:off x="3347864" y="4149080"/>
              <a:ext cx="741888" cy="6345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smtClean="0">
                  <a:latin typeface="Arial" charset="0"/>
                </a:rPr>
                <a:t>L1/L2</a:t>
              </a:r>
            </a:p>
            <a:p>
              <a:pPr algn="ctr"/>
              <a:r>
                <a:rPr lang="it-IT" sz="1400" b="1" dirty="0" smtClean="0">
                  <a:latin typeface="Arial" charset="0"/>
                </a:rPr>
                <a:t> PC</a:t>
              </a:r>
              <a:endParaRPr lang="it-IT" sz="1400" b="1" dirty="0">
                <a:latin typeface="Arial" charset="0"/>
              </a:endParaRPr>
            </a:p>
          </p:txBody>
        </p:sp>
        <p:sp>
          <p:nvSpPr>
            <p:cNvPr id="162" name="Rectangle 50"/>
            <p:cNvSpPr>
              <a:spLocks noChangeArrowheads="1"/>
            </p:cNvSpPr>
            <p:nvPr/>
          </p:nvSpPr>
          <p:spPr bwMode="auto">
            <a:xfrm>
              <a:off x="4211960" y="4149080"/>
              <a:ext cx="741888" cy="6345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smtClean="0">
                  <a:latin typeface="Arial" charset="0"/>
                </a:rPr>
                <a:t>L1/L2</a:t>
              </a:r>
            </a:p>
            <a:p>
              <a:pPr algn="ctr"/>
              <a:r>
                <a:rPr lang="it-IT" sz="1400" b="1" dirty="0" smtClean="0">
                  <a:latin typeface="Arial" charset="0"/>
                </a:rPr>
                <a:t> PC</a:t>
              </a:r>
              <a:endParaRPr lang="it-IT" sz="1400" b="1" dirty="0">
                <a:latin typeface="Arial" charset="0"/>
              </a:endParaRPr>
            </a:p>
          </p:txBody>
        </p:sp>
        <p:sp>
          <p:nvSpPr>
            <p:cNvPr id="163" name="Rectangle 50"/>
            <p:cNvSpPr>
              <a:spLocks noChangeArrowheads="1"/>
            </p:cNvSpPr>
            <p:nvPr/>
          </p:nvSpPr>
          <p:spPr bwMode="auto">
            <a:xfrm>
              <a:off x="5076056" y="4149080"/>
              <a:ext cx="741888" cy="6345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smtClean="0">
                  <a:latin typeface="Arial" charset="0"/>
                </a:rPr>
                <a:t>L1/L2</a:t>
              </a:r>
            </a:p>
            <a:p>
              <a:pPr algn="ctr"/>
              <a:r>
                <a:rPr lang="it-IT" sz="1400" b="1" dirty="0" smtClean="0">
                  <a:latin typeface="Arial" charset="0"/>
                </a:rPr>
                <a:t> PC</a:t>
              </a:r>
              <a:endParaRPr lang="it-IT" sz="1400" b="1" dirty="0">
                <a:latin typeface="Arial" charset="0"/>
              </a:endParaRPr>
            </a:p>
          </p:txBody>
        </p:sp>
        <p:sp>
          <p:nvSpPr>
            <p:cNvPr id="164" name="Rectangle 50"/>
            <p:cNvSpPr>
              <a:spLocks noChangeArrowheads="1"/>
            </p:cNvSpPr>
            <p:nvPr/>
          </p:nvSpPr>
          <p:spPr bwMode="auto">
            <a:xfrm>
              <a:off x="5940152" y="4149080"/>
              <a:ext cx="741888" cy="6345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smtClean="0">
                  <a:latin typeface="Arial" charset="0"/>
                </a:rPr>
                <a:t>L1/L2</a:t>
              </a:r>
            </a:p>
            <a:p>
              <a:pPr algn="ctr"/>
              <a:r>
                <a:rPr lang="it-IT" sz="1400" b="1" dirty="0" smtClean="0">
                  <a:latin typeface="Arial" charset="0"/>
                </a:rPr>
                <a:t> PC</a:t>
              </a:r>
              <a:endParaRPr lang="it-IT" sz="1400" b="1" dirty="0">
                <a:latin typeface="Arial" charset="0"/>
              </a:endParaRPr>
            </a:p>
          </p:txBody>
        </p:sp>
        <p:sp>
          <p:nvSpPr>
            <p:cNvPr id="165" name="AutoShape 75"/>
            <p:cNvSpPr>
              <a:spLocks noChangeArrowheads="1"/>
            </p:cNvSpPr>
            <p:nvPr/>
          </p:nvSpPr>
          <p:spPr bwMode="auto">
            <a:xfrm>
              <a:off x="3635896" y="5085184"/>
              <a:ext cx="122793" cy="306309"/>
            </a:xfrm>
            <a:prstGeom prst="downArrow">
              <a:avLst>
                <a:gd name="adj1" fmla="val 50000"/>
                <a:gd name="adj2" fmla="val 623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67" name="Line 114"/>
            <p:cNvSpPr>
              <a:spLocks noChangeShapeType="1"/>
            </p:cNvSpPr>
            <p:nvPr/>
          </p:nvSpPr>
          <p:spPr bwMode="auto">
            <a:xfrm>
              <a:off x="6804248" y="3717032"/>
              <a:ext cx="8385" cy="800472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8" name="Line 114"/>
            <p:cNvSpPr>
              <a:spLocks noChangeShapeType="1"/>
            </p:cNvSpPr>
            <p:nvPr/>
          </p:nvSpPr>
          <p:spPr bwMode="auto">
            <a:xfrm>
              <a:off x="5652120" y="1700808"/>
              <a:ext cx="8385" cy="1736576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round/>
              <a:headEnd type="triangle"/>
              <a:tailEnd type="none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9" name="Text Box 166"/>
            <p:cNvSpPr txBox="1">
              <a:spLocks noChangeArrowheads="1"/>
            </p:cNvSpPr>
            <p:nvPr/>
          </p:nvSpPr>
          <p:spPr bwMode="auto">
            <a:xfrm>
              <a:off x="5652120" y="3068960"/>
              <a:ext cx="100811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100" b="1" i="1" dirty="0" smtClean="0">
                  <a:solidFill>
                    <a:srgbClr val="00B0F0"/>
                  </a:solidFill>
                </a:rPr>
                <a:t>100 kHz</a:t>
              </a:r>
              <a:endParaRPr lang="it-IT" sz="1100" b="1" i="1" dirty="0">
                <a:solidFill>
                  <a:srgbClr val="00B0F0"/>
                </a:solidFill>
              </a:endParaRPr>
            </a:p>
          </p:txBody>
        </p:sp>
        <p:sp>
          <p:nvSpPr>
            <p:cNvPr id="170" name="Text Box 158"/>
            <p:cNvSpPr txBox="1">
              <a:spLocks noChangeArrowheads="1"/>
            </p:cNvSpPr>
            <p:nvPr/>
          </p:nvSpPr>
          <p:spPr bwMode="auto">
            <a:xfrm>
              <a:off x="1475656" y="5373216"/>
              <a:ext cx="14097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200" b="1" dirty="0" smtClean="0">
                  <a:latin typeface="Arial" charset="0"/>
                </a:rPr>
                <a:t>L1 </a:t>
              </a:r>
              <a:r>
                <a:rPr lang="it-IT" sz="1200" b="1" dirty="0">
                  <a:latin typeface="Arial" charset="0"/>
                </a:rPr>
                <a:t>trigger</a:t>
              </a:r>
            </a:p>
          </p:txBody>
        </p:sp>
        <p:sp>
          <p:nvSpPr>
            <p:cNvPr id="171" name="Line 152"/>
            <p:cNvSpPr>
              <a:spLocks noChangeShapeType="1"/>
            </p:cNvSpPr>
            <p:nvPr/>
          </p:nvSpPr>
          <p:spPr bwMode="auto">
            <a:xfrm flipV="1">
              <a:off x="899592" y="5517232"/>
              <a:ext cx="520074" cy="177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2" name="Text Box 163"/>
            <p:cNvSpPr txBox="1">
              <a:spLocks noChangeArrowheads="1"/>
            </p:cNvSpPr>
            <p:nvPr/>
          </p:nvSpPr>
          <p:spPr bwMode="auto">
            <a:xfrm>
              <a:off x="6804248" y="4221088"/>
              <a:ext cx="615553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800" dirty="0" smtClean="0">
                  <a:solidFill>
                    <a:srgbClr val="0070C0"/>
                  </a:solidFill>
                  <a:latin typeface="Arial" charset="0"/>
                </a:rPr>
                <a:t>L1/2</a:t>
              </a:r>
              <a:endParaRPr lang="it-IT" sz="2800" dirty="0">
                <a:solidFill>
                  <a:srgbClr val="0070C0"/>
                </a:solidFill>
                <a:latin typeface="Arial" charset="0"/>
              </a:endParaRPr>
            </a:p>
          </p:txBody>
        </p:sp>
      </p:grpSp>
      <p:sp>
        <p:nvSpPr>
          <p:cNvPr id="174" name="Segnaposto contenuto 2"/>
          <p:cNvSpPr txBox="1">
            <a:spLocks/>
          </p:cNvSpPr>
          <p:nvPr/>
        </p:nvSpPr>
        <p:spPr bwMode="auto">
          <a:xfrm>
            <a:off x="7020272" y="836712"/>
            <a:ext cx="2016224" cy="445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L0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Hardware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synchronous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level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lang="it-IT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 MHz </a:t>
            </a:r>
            <a:r>
              <a:rPr lang="it-IT" kern="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MHz</a:t>
            </a:r>
            <a:r>
              <a:rPr lang="it-IT" kern="0" dirty="0" smtClean="0">
                <a:latin typeface="Arial" pitchFamily="34" charset="0"/>
                <a:cs typeface="Arial" pitchFamily="34" charset="0"/>
              </a:rPr>
              <a:t>. Max </a:t>
            </a:r>
            <a:r>
              <a:rPr lang="it-IT" kern="0" dirty="0" err="1" smtClean="0">
                <a:latin typeface="Arial" pitchFamily="34" charset="0"/>
                <a:cs typeface="Arial" pitchFamily="34" charset="0"/>
              </a:rPr>
              <a:t>latency</a:t>
            </a:r>
            <a:r>
              <a:rPr lang="it-IT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ms</a:t>
            </a:r>
            <a:r>
              <a:rPr lang="it-IT" kern="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L1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Software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level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“Single detector”.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MHz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 kHz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L2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Software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level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lang="it-IT" kern="0" dirty="0" smtClean="0">
                <a:latin typeface="Arial" pitchFamily="34" charset="0"/>
                <a:cs typeface="Arial" pitchFamily="34" charset="0"/>
              </a:rPr>
              <a:t>“Complete information </a:t>
            </a:r>
            <a:r>
              <a:rPr lang="it-IT" kern="0" dirty="0" err="1" smtClean="0">
                <a:latin typeface="Arial" pitchFamily="34" charset="0"/>
                <a:cs typeface="Arial" pitchFamily="34" charset="0"/>
              </a:rPr>
              <a:t>level</a:t>
            </a:r>
            <a:r>
              <a:rPr lang="it-IT" kern="0" dirty="0" smtClean="0">
                <a:latin typeface="Arial" pitchFamily="34" charset="0"/>
                <a:cs typeface="Arial" pitchFamily="34" charset="0"/>
              </a:rPr>
              <a:t>”. </a:t>
            </a:r>
            <a:r>
              <a:rPr lang="it-IT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 kHz</a:t>
            </a:r>
            <a:r>
              <a:rPr lang="it-IT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kern="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few</a:t>
            </a:r>
            <a:r>
              <a:rPr lang="it-IT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kHz.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buFontTx/>
              <a:buBlip>
                <a:blip r:embed="rId8"/>
              </a:buBlip>
              <a:tabLst/>
              <a:defRPr/>
            </a:pPr>
            <a:endParaRPr kumimoji="0" lang="it-IT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buFontTx/>
              <a:buBlip>
                <a:blip r:embed="rId8"/>
              </a:buBlip>
              <a:tabLst/>
              <a:defRPr/>
            </a:pPr>
            <a:endParaRPr kumimoji="0" lang="it-IT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buFontTx/>
              <a:buBlip>
                <a:blip r:embed="rId8"/>
              </a:buBlip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GPU: </a:t>
            </a:r>
            <a:r>
              <a:rPr lang="it-IT" dirty="0" err="1" smtClean="0"/>
              <a:t>where</a:t>
            </a:r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78</a:t>
            </a:fld>
            <a:endParaRPr lang="it-IT" dirty="0"/>
          </a:p>
        </p:txBody>
      </p:sp>
      <p:sp>
        <p:nvSpPr>
          <p:cNvPr id="6" name="Unità di visualizzazione grafica 5"/>
          <p:cNvSpPr/>
          <p:nvPr/>
        </p:nvSpPr>
        <p:spPr>
          <a:xfrm>
            <a:off x="539552" y="1124855"/>
            <a:ext cx="1224136" cy="994491"/>
          </a:xfrm>
          <a:prstGeom prst="flowChartDisp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aborazione alternativa 6"/>
          <p:cNvSpPr/>
          <p:nvPr/>
        </p:nvSpPr>
        <p:spPr>
          <a:xfrm>
            <a:off x="3131840" y="2143097"/>
            <a:ext cx="890281" cy="58499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aborazione alternativa 7"/>
          <p:cNvSpPr/>
          <p:nvPr/>
        </p:nvSpPr>
        <p:spPr>
          <a:xfrm>
            <a:off x="3964010" y="1124856"/>
            <a:ext cx="968029" cy="626076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1763688" y="1358854"/>
            <a:ext cx="2200323" cy="23432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www.nvidia.com/content/tesla/images/tesla-k20-ser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291" y="3140968"/>
            <a:ext cx="699720" cy="5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nvidia.com/content/tesla/images/tesla-k20-seri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855"/>
            <a:ext cx="761073" cy="6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4 13"/>
          <p:cNvCxnSpPr/>
          <p:nvPr/>
        </p:nvCxnSpPr>
        <p:spPr>
          <a:xfrm>
            <a:off x="1763688" y="1844824"/>
            <a:ext cx="1368152" cy="419420"/>
          </a:xfrm>
          <a:prstGeom prst="bentConnector3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4 15"/>
          <p:cNvCxnSpPr>
            <a:stCxn id="7" idx="1"/>
            <a:endCxn id="6" idx="2"/>
          </p:cNvCxnSpPr>
          <p:nvPr/>
        </p:nvCxnSpPr>
        <p:spPr>
          <a:xfrm rot="10800000">
            <a:off x="1151620" y="2119347"/>
            <a:ext cx="1980220" cy="316249"/>
          </a:xfrm>
          <a:prstGeom prst="bent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7" idx="2"/>
            <a:endCxn id="5122" idx="0"/>
          </p:cNvCxnSpPr>
          <p:nvPr/>
        </p:nvCxnSpPr>
        <p:spPr>
          <a:xfrm>
            <a:off x="3576981" y="2728092"/>
            <a:ext cx="37170" cy="412876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8" idx="3"/>
            <a:endCxn id="13" idx="1"/>
          </p:cNvCxnSpPr>
          <p:nvPr/>
        </p:nvCxnSpPr>
        <p:spPr>
          <a:xfrm flipV="1">
            <a:off x="4932039" y="1437893"/>
            <a:ext cx="432049" cy="1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719572" y="129893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 buffer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3163518" y="22642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4027614" y="12532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6125161" y="1750931"/>
            <a:ext cx="276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«</a:t>
            </a:r>
            <a:r>
              <a:rPr lang="it-IT" sz="2400" i="1" dirty="0" err="1" smtClean="0"/>
              <a:t>classical</a:t>
            </a:r>
            <a:r>
              <a:rPr lang="it-IT" sz="2400" i="1" dirty="0" smtClean="0"/>
              <a:t> trigger»</a:t>
            </a:r>
            <a:endParaRPr lang="en-US" sz="2400" i="1" dirty="0"/>
          </a:p>
        </p:txBody>
      </p:sp>
      <p:sp>
        <p:nvSpPr>
          <p:cNvPr id="47" name="Unità di visualizzazione grafica 46"/>
          <p:cNvSpPr/>
          <p:nvPr/>
        </p:nvSpPr>
        <p:spPr>
          <a:xfrm>
            <a:off x="539552" y="4653136"/>
            <a:ext cx="1224136" cy="994491"/>
          </a:xfrm>
          <a:prstGeom prst="flowChartDisp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sellaDiTesto 47"/>
          <p:cNvSpPr txBox="1"/>
          <p:nvPr/>
        </p:nvSpPr>
        <p:spPr>
          <a:xfrm>
            <a:off x="827584" y="496571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Elaborazione alternativa 48"/>
          <p:cNvSpPr/>
          <p:nvPr/>
        </p:nvSpPr>
        <p:spPr>
          <a:xfrm>
            <a:off x="3347864" y="4837343"/>
            <a:ext cx="968029" cy="626076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ttore 2 49"/>
          <p:cNvCxnSpPr>
            <a:endCxn id="49" idx="1"/>
          </p:cNvCxnSpPr>
          <p:nvPr/>
        </p:nvCxnSpPr>
        <p:spPr>
          <a:xfrm flipV="1">
            <a:off x="1763687" y="5150381"/>
            <a:ext cx="1584177" cy="23432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3399830" y="496571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Picture 2" descr="http://www.nvidia.com/content/tesla/images/tesla-k20-seri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42" y="4827436"/>
            <a:ext cx="761073" cy="6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nettore 2 53"/>
          <p:cNvCxnSpPr/>
          <p:nvPr/>
        </p:nvCxnSpPr>
        <p:spPr>
          <a:xfrm flipV="1">
            <a:off x="4315893" y="5173813"/>
            <a:ext cx="432049" cy="1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2447763" y="1081855"/>
            <a:ext cx="1129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Reduced</a:t>
            </a:r>
            <a:r>
              <a:rPr lang="it-IT" sz="1200" dirty="0" smtClean="0"/>
              <a:t> rate</a:t>
            </a:r>
            <a:endParaRPr lang="en-US" sz="1200" dirty="0"/>
          </a:p>
        </p:txBody>
      </p:sp>
      <p:sp>
        <p:nvSpPr>
          <p:cNvPr id="56" name="CasellaDiTesto 55"/>
          <p:cNvSpPr txBox="1"/>
          <p:nvPr/>
        </p:nvSpPr>
        <p:spPr>
          <a:xfrm>
            <a:off x="1883155" y="4863475"/>
            <a:ext cx="1129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full rate</a:t>
            </a:r>
            <a:endParaRPr lang="en-US" sz="1200" dirty="0"/>
          </a:p>
        </p:txBody>
      </p:sp>
      <p:sp>
        <p:nvSpPr>
          <p:cNvPr id="58" name="CasellaDiTesto 57"/>
          <p:cNvSpPr txBox="1"/>
          <p:nvPr/>
        </p:nvSpPr>
        <p:spPr>
          <a:xfrm>
            <a:off x="6012160" y="4845422"/>
            <a:ext cx="276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«</a:t>
            </a:r>
            <a:r>
              <a:rPr lang="it-IT" sz="2400" i="1" dirty="0" err="1" smtClean="0"/>
              <a:t>triggerless</a:t>
            </a:r>
            <a:r>
              <a:rPr lang="it-IT" sz="2400" i="1" dirty="0" smtClean="0"/>
              <a:t>»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2802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GPU </a:t>
            </a:r>
            <a:r>
              <a:rPr lang="it-IT" dirty="0" err="1" smtClean="0"/>
              <a:t>roadmap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0019" y="5229200"/>
            <a:ext cx="8229600" cy="1213570"/>
          </a:xfrm>
        </p:spPr>
        <p:txBody>
          <a:bodyPr/>
          <a:lstStyle/>
          <a:p>
            <a:r>
              <a:rPr lang="en-US" dirty="0" smtClean="0"/>
              <a:t>Thanks to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game </a:t>
            </a:r>
            <a:r>
              <a:rPr lang="en-US" dirty="0" smtClean="0"/>
              <a:t>industry, the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 </a:t>
            </a:r>
            <a:r>
              <a:rPr lang="en-US" dirty="0" smtClean="0"/>
              <a:t>technology will be supported for a long </a:t>
            </a:r>
            <a:r>
              <a:rPr lang="en-US" dirty="0" err="1" smtClean="0"/>
              <a:t>long</a:t>
            </a:r>
            <a:r>
              <a:rPr lang="en-US" dirty="0" smtClean="0"/>
              <a:t>  time.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79</a:t>
            </a:fld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00651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1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architecture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  <p:pic>
        <p:nvPicPr>
          <p:cNvPr id="16386" name="Picture 2" descr="http://www.legitreviews.com/images/reviews/1193/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0728"/>
            <a:ext cx="3321259" cy="524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299779" y="836712"/>
            <a:ext cx="5463639" cy="291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SMX</a:t>
            </a:r>
            <a:r>
              <a:rPr lang="en-US" sz="2000" kern="0" dirty="0" smtClean="0"/>
              <a:t> executes kernels (aka functions) using hundreds of threads </a:t>
            </a:r>
            <a:r>
              <a:rPr lang="en-US" sz="2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concurrently.</a:t>
            </a:r>
          </a:p>
          <a:p>
            <a:pPr>
              <a:lnSpc>
                <a:spcPct val="110000"/>
              </a:lnSpc>
            </a:pPr>
            <a:r>
              <a:rPr lang="en-US" sz="20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SIMT</a:t>
            </a:r>
            <a:r>
              <a:rPr lang="en-US" sz="2000" kern="0" dirty="0" smtClean="0"/>
              <a:t> (Single-Instruction, Multiple-Thread)</a:t>
            </a:r>
          </a:p>
          <a:p>
            <a:pPr>
              <a:lnSpc>
                <a:spcPct val="110000"/>
              </a:lnSpc>
            </a:pPr>
            <a:r>
              <a:rPr lang="en-US" sz="2000" kern="0" dirty="0" smtClean="0"/>
              <a:t>Instructions pipelined</a:t>
            </a:r>
          </a:p>
          <a:p>
            <a:pPr>
              <a:lnSpc>
                <a:spcPct val="110000"/>
              </a:lnSpc>
            </a:pPr>
            <a:r>
              <a:rPr lang="en-US" sz="2000" kern="0" dirty="0" smtClean="0"/>
              <a:t>Thread-level parallelism</a:t>
            </a:r>
          </a:p>
          <a:p>
            <a:pPr>
              <a:lnSpc>
                <a:spcPct val="110000"/>
              </a:lnSpc>
            </a:pPr>
            <a:r>
              <a:rPr lang="en-US" sz="2000" kern="0" dirty="0" smtClean="0"/>
              <a:t>Instructions issued in order</a:t>
            </a:r>
          </a:p>
          <a:p>
            <a:pPr>
              <a:lnSpc>
                <a:spcPct val="110000"/>
              </a:lnSpc>
            </a:pPr>
            <a:r>
              <a:rPr lang="en-US" sz="2000" kern="0" dirty="0" smtClean="0"/>
              <a:t>No Branch prediction but Branch predication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 bwMode="auto">
          <a:xfrm>
            <a:off x="341799" y="4290799"/>
            <a:ext cx="5463639" cy="221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kern="0" dirty="0" smtClean="0"/>
              <a:t>Large caches</a:t>
            </a:r>
          </a:p>
          <a:p>
            <a:pPr>
              <a:lnSpc>
                <a:spcPct val="110000"/>
              </a:lnSpc>
            </a:pPr>
            <a:r>
              <a:rPr lang="en-US" sz="2000" kern="0" dirty="0" smtClean="0"/>
              <a:t>ILP</a:t>
            </a:r>
          </a:p>
          <a:p>
            <a:pPr>
              <a:lnSpc>
                <a:spcPct val="110000"/>
              </a:lnSpc>
            </a:pPr>
            <a:r>
              <a:rPr lang="en-US" sz="2000" kern="0" dirty="0" smtClean="0"/>
              <a:t>Brach prediction</a:t>
            </a:r>
          </a:p>
          <a:p>
            <a:pPr>
              <a:lnSpc>
                <a:spcPct val="110000"/>
              </a:lnSpc>
            </a:pPr>
            <a:r>
              <a:rPr lang="en-US" sz="2000" kern="0" dirty="0" smtClean="0"/>
              <a:t>Few powerful ALU</a:t>
            </a:r>
          </a:p>
          <a:p>
            <a:pPr>
              <a:lnSpc>
                <a:spcPct val="110000"/>
              </a:lnSpc>
            </a:pPr>
            <a:r>
              <a:rPr lang="en-US" sz="2000" kern="0" dirty="0" smtClean="0"/>
              <a:t>Short pipeline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12376" y="4509120"/>
            <a:ext cx="2370394" cy="2166454"/>
            <a:chOff x="732015" y="1936086"/>
            <a:chExt cx="3478592" cy="3070248"/>
          </a:xfrm>
        </p:grpSpPr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15" y="1936086"/>
              <a:ext cx="3478592" cy="2516570"/>
            </a:xfrm>
            <a:prstGeom prst="rect">
              <a:avLst/>
            </a:prstGeom>
          </p:spPr>
        </p:pic>
        <p:sp>
          <p:nvSpPr>
            <p:cNvPr id="14" name="TextBox 10"/>
            <p:cNvSpPr txBox="1"/>
            <p:nvPr/>
          </p:nvSpPr>
          <p:spPr>
            <a:xfrm>
              <a:off x="864129" y="4483114"/>
              <a:ext cx="3214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ll MT" panose="02020503060305020303" pitchFamily="18" charset="0"/>
                </a:rPr>
                <a:t>CPU</a:t>
              </a:r>
              <a:endPara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2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time stability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908721"/>
            <a:ext cx="3888432" cy="2808312"/>
          </a:xfrm>
        </p:spPr>
        <p:txBody>
          <a:bodyPr/>
          <a:lstStyle/>
          <a:p>
            <a:pPr>
              <a:buSzPct val="60000"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</a:t>
            </a:r>
            <a:r>
              <a:rPr lang="en-US" sz="2000" dirty="0" smtClean="0"/>
              <a:t> of the execution time is an important parameter in a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synchronous</a:t>
            </a:r>
            <a:r>
              <a:rPr lang="en-US" sz="2000" dirty="0" smtClean="0"/>
              <a:t> system</a:t>
            </a:r>
          </a:p>
          <a:p>
            <a:pPr>
              <a:buSzPct val="60000"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1C7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000" dirty="0" smtClean="0"/>
              <a:t> (</a:t>
            </a:r>
            <a:r>
              <a:rPr lang="en-US" sz="2000" dirty="0" smtClean="0">
                <a:solidFill>
                  <a:srgbClr val="1C7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Tesla C1060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</a:t>
            </a:r>
            <a:r>
              <a:rPr lang="en-US" sz="2000" dirty="0" smtClean="0"/>
              <a:t> algorithm) shows a “quasi deterministic” behavior with very small tails.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80</a:t>
            </a:fld>
            <a:endParaRPr lang="it-IT" dirty="0"/>
          </a:p>
        </p:txBody>
      </p:sp>
      <p:pic>
        <p:nvPicPr>
          <p:cNvPr id="6146" name="Picture 2" descr="C:\Users\Gianluca\Documents\talks\chicago-tipp11\c5_timestab_tip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64704"/>
            <a:ext cx="4246780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 descr="C:\Users\Gianluca\Documents\talks\chicago-tipp11\c6_temperature_tip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7032"/>
            <a:ext cx="4246779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683568" y="3789040"/>
            <a:ext cx="3888432" cy="265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4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C7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GPU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temperature, during long runs, rises in different way on the different chips, but the computing performances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aren’t affected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1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transfer time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76056" y="908720"/>
            <a:ext cx="3600400" cy="4525963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transfer time </a:t>
            </a:r>
            <a:r>
              <a:rPr lang="en-US" sz="2000" dirty="0" smtClean="0"/>
              <a:t>significantly influence the total latency</a:t>
            </a:r>
          </a:p>
          <a:p>
            <a:r>
              <a:rPr lang="en-US" sz="2000" dirty="0" smtClean="0"/>
              <a:t>It depends on the number of events to transfer</a:t>
            </a:r>
          </a:p>
          <a:p>
            <a:r>
              <a:rPr lang="en-US" sz="2000" dirty="0" smtClean="0"/>
              <a:t>The transfer time is quite stable (double peak structure in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CPU </a:t>
            </a:r>
            <a:r>
              <a:rPr lang="en-US" sz="2000" dirty="0" smtClean="0">
                <a:sym typeface="Wingdings" pitchFamily="2" charset="2"/>
              </a:rPr>
              <a:t>transfer)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Using </a:t>
            </a:r>
            <a:r>
              <a:rPr lang="en-US" sz="2000" dirty="0" smtClean="0">
                <a:solidFill>
                  <a:srgbClr val="1C7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locked memory</a:t>
            </a:r>
            <a:r>
              <a:rPr lang="en-US" sz="2000" dirty="0" smtClean="0"/>
              <a:t> the processing and data transfer can be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parallelized</a:t>
            </a:r>
            <a:r>
              <a:rPr lang="en-US" sz="2000" dirty="0" smtClean="0"/>
              <a:t> (double data transfer engine on </a:t>
            </a:r>
            <a:r>
              <a:rPr lang="en-US" sz="2000" dirty="0" smtClean="0">
                <a:solidFill>
                  <a:srgbClr val="1C7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Tesla C2050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81</a:t>
            </a:fld>
            <a:endParaRPr lang="it-IT" dirty="0"/>
          </a:p>
        </p:txBody>
      </p:sp>
      <p:pic>
        <p:nvPicPr>
          <p:cNvPr id="7170" name="Picture 2" descr="C:\Users\Gianluca\Documents\talks\chicago-tipp11\c7_transfert_tip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89040"/>
            <a:ext cx="4246779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 descr="C:\Users\Gianluca\Documents\talks\chicago-tipp11\c2_transtime_tip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836712"/>
            <a:ext cx="4247251" cy="288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8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TESLA C1060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3666" y="1844824"/>
            <a:ext cx="3024336" cy="3960465"/>
          </a:xfrm>
        </p:spPr>
        <p:txBody>
          <a:bodyPr/>
          <a:lstStyle/>
          <a:p>
            <a:r>
              <a:rPr lang="it-IT" sz="2000" dirty="0" smtClean="0"/>
              <a:t>On </a:t>
            </a:r>
            <a:r>
              <a:rPr lang="it-IT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TESLA C1060 </a:t>
            </a:r>
            <a:r>
              <a:rPr lang="it-IT" sz="2000" dirty="0" smtClean="0"/>
              <a:t>the </a:t>
            </a:r>
            <a:r>
              <a:rPr lang="it-IT" sz="2000" dirty="0" err="1" smtClean="0"/>
              <a:t>results</a:t>
            </a:r>
            <a:r>
              <a:rPr lang="it-IT" sz="2000" dirty="0" smtClean="0"/>
              <a:t> </a:t>
            </a:r>
            <a:r>
              <a:rPr lang="it-IT" sz="2000" dirty="0" err="1" smtClean="0"/>
              <a:t>both</a:t>
            </a:r>
            <a:r>
              <a:rPr lang="it-IT" sz="2000" dirty="0" smtClean="0"/>
              <a:t> in </a:t>
            </a:r>
            <a:r>
              <a:rPr lang="it-IT" sz="2000" dirty="0" err="1" smtClean="0"/>
              <a:t>computing</a:t>
            </a:r>
            <a:r>
              <a:rPr lang="it-IT" sz="2000" dirty="0" smtClean="0"/>
              <a:t> time and </a:t>
            </a:r>
            <a:r>
              <a:rPr lang="it-IT" sz="2000" dirty="0" err="1" smtClean="0"/>
              <a:t>total</a:t>
            </a:r>
            <a:r>
              <a:rPr lang="it-IT" sz="2000" dirty="0" smtClean="0"/>
              <a:t> </a:t>
            </a:r>
            <a:r>
              <a:rPr lang="it-IT" sz="2000" dirty="0" err="1" smtClean="0"/>
              <a:t>latency</a:t>
            </a:r>
            <a:r>
              <a:rPr lang="it-IT" sz="2000" dirty="0" smtClean="0"/>
              <a:t> are </a:t>
            </a:r>
            <a:r>
              <a:rPr lang="it-IT" sz="2000" dirty="0" err="1" smtClean="0"/>
              <a:t>very</a:t>
            </a:r>
            <a:r>
              <a:rPr lang="it-IT" sz="2000" dirty="0" smtClean="0"/>
              <a:t> </a:t>
            </a:r>
            <a:r>
              <a:rPr lang="it-IT" sz="2000" dirty="0" err="1" smtClean="0"/>
              <a:t>encouraging</a:t>
            </a:r>
            <a:endParaRPr lang="it-IT" sz="2000" dirty="0" smtClean="0"/>
          </a:p>
          <a:p>
            <a:r>
              <a:rPr lang="it-IT" sz="2000" dirty="0" err="1" smtClean="0"/>
              <a:t>About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</a:t>
            </a:r>
            <a:r>
              <a:rPr lang="it-IT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it-IT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smtClean="0"/>
              <a:t>for 1000 </a:t>
            </a:r>
            <a:r>
              <a:rPr lang="it-IT" sz="2000" dirty="0" err="1" smtClean="0"/>
              <a:t>events</a:t>
            </a:r>
            <a:r>
              <a:rPr lang="it-IT" sz="2000" dirty="0" smtClean="0"/>
              <a:t> </a:t>
            </a:r>
          </a:p>
          <a:p>
            <a:r>
              <a:rPr lang="it-IT" sz="2000" dirty="0" err="1" smtClean="0"/>
              <a:t>Throughput</a:t>
            </a:r>
            <a:r>
              <a:rPr lang="it-IT" sz="2000" dirty="0" smtClean="0"/>
              <a:t> </a:t>
            </a:r>
            <a:r>
              <a:rPr lang="it-IT" sz="2000" dirty="0" err="1" smtClean="0"/>
              <a:t>about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MB/s</a:t>
            </a:r>
            <a:endParaRPr lang="it-IT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82</a:t>
            </a:fld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3406155" y="1484784"/>
            <a:ext cx="5614931" cy="3744096"/>
            <a:chOff x="4712993" y="2708920"/>
            <a:chExt cx="4246779" cy="28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 descr="C:\Users\Gianluca\Documents\talks\chicago-tipp11\c9_totlat_tipp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2993" y="2708920"/>
              <a:ext cx="4246779" cy="2880000"/>
            </a:xfrm>
            <a:prstGeom prst="rect">
              <a:avLst/>
            </a:prstGeom>
            <a:noFill/>
          </p:spPr>
        </p:pic>
        <p:cxnSp>
          <p:nvCxnSpPr>
            <p:cNvPr id="7" name="Connettore 1 6"/>
            <p:cNvCxnSpPr/>
            <p:nvPr/>
          </p:nvCxnSpPr>
          <p:spPr>
            <a:xfrm>
              <a:off x="5148064" y="4365104"/>
              <a:ext cx="3384376" cy="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sellaDiTesto 7"/>
          <p:cNvSpPr txBox="1"/>
          <p:nvPr/>
        </p:nvSpPr>
        <p:spPr>
          <a:xfrm>
            <a:off x="1187624" y="546758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1C7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“Fast online triggering in high-energy physics experiments using GPUs” Nucl.Instrum.Meth.A662:49-54,2012</a:t>
            </a:r>
          </a:p>
        </p:txBody>
      </p:sp>
    </p:spTree>
    <p:extLst>
      <p:ext uri="{BB962C8B-B14F-4D97-AF65-F5344CB8AC3E}">
        <p14:creationId xmlns:p14="http://schemas.microsoft.com/office/powerpoint/2010/main" val="26877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Pentium 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06E47-8361-4B7C-B74B-BA7D6C79BBA0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64704"/>
            <a:ext cx="7853255" cy="588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4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vantGarde"/>
        <a:ea typeface=""/>
        <a:cs typeface=""/>
      </a:majorFont>
      <a:minorFont>
        <a:latin typeface="AvantGar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65483</TotalTime>
  <Words>3009</Words>
  <Application>Microsoft Office PowerPoint</Application>
  <PresentationFormat>Presentazione su schermo (4:3)</PresentationFormat>
  <Paragraphs>633</Paragraphs>
  <Slides>82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83" baseType="lpstr">
      <vt:lpstr>Default Design</vt:lpstr>
      <vt:lpstr>“GPU for trigger applications in HEP”</vt:lpstr>
      <vt:lpstr>Outline</vt:lpstr>
      <vt:lpstr>GPU</vt:lpstr>
      <vt:lpstr>GPGPU</vt:lpstr>
      <vt:lpstr>Supercomputers</vt:lpstr>
      <vt:lpstr>The GPUs are very powerful</vt:lpstr>
      <vt:lpstr>GPU vs CPU</vt:lpstr>
      <vt:lpstr>Different architecture</vt:lpstr>
      <vt:lpstr>Pentium 5</vt:lpstr>
      <vt:lpstr>GK104 - Kepler</vt:lpstr>
      <vt:lpstr>Different pipeline</vt:lpstr>
      <vt:lpstr>Example of performances</vt:lpstr>
      <vt:lpstr>GAP</vt:lpstr>
      <vt:lpstr>GAP and real-time</vt:lpstr>
      <vt:lpstr>Two problems to use GPU at L0</vt:lpstr>
      <vt:lpstr>GPU processing</vt:lpstr>
      <vt:lpstr>GPU processing</vt:lpstr>
      <vt:lpstr>GPU processing</vt:lpstr>
      <vt:lpstr>GPU processing</vt:lpstr>
      <vt:lpstr>GPU processing</vt:lpstr>
      <vt:lpstr>GPU processing</vt:lpstr>
      <vt:lpstr>GPU processing</vt:lpstr>
      <vt:lpstr>First solution: PFRING</vt:lpstr>
      <vt:lpstr>Latency measurement</vt:lpstr>
      <vt:lpstr>Results: PFRING</vt:lpstr>
      <vt:lpstr>Results: PFRING</vt:lpstr>
      <vt:lpstr>Second solution: NANET</vt:lpstr>
      <vt:lpstr>Results: NANET</vt:lpstr>
      <vt:lpstr>Results: NANET</vt:lpstr>
      <vt:lpstr>Physics case: NA62</vt:lpstr>
      <vt:lpstr>What we need?</vt:lpstr>
      <vt:lpstr>A look at the market: single ring</vt:lpstr>
      <vt:lpstr>A look at the market: double rings</vt:lpstr>
      <vt:lpstr>Requirements for an online multi-rings algorithm</vt:lpstr>
      <vt:lpstr>Single ring</vt:lpstr>
      <vt:lpstr>Processing time</vt:lpstr>
      <vt:lpstr>Single Ring Fit - Throughput</vt:lpstr>
      <vt:lpstr>Single Ring Fit - Latency</vt:lpstr>
      <vt:lpstr>A look at the market: double rings</vt:lpstr>
      <vt:lpstr>Requirements for an online multi-rings algorithm</vt:lpstr>
      <vt:lpstr>Almagest</vt:lpstr>
      <vt:lpstr>Almagest</vt:lpstr>
      <vt:lpstr>A more “complicated” example</vt:lpstr>
      <vt:lpstr>Almagest on GPU</vt:lpstr>
      <vt:lpstr>Implementation: 4 geometrical selected triplets</vt:lpstr>
      <vt:lpstr>NA62 GPU trigger system</vt:lpstr>
      <vt:lpstr>GAP-ATLAS</vt:lpstr>
      <vt:lpstr>GAP-ATLAS</vt:lpstr>
      <vt:lpstr>GAP-ATLAS</vt:lpstr>
      <vt:lpstr>GAP-LHCb</vt:lpstr>
      <vt:lpstr>GAP-NMR</vt:lpstr>
      <vt:lpstr>GAP-NMR</vt:lpstr>
      <vt:lpstr>GAP-CT</vt:lpstr>
      <vt:lpstr>GAP-PET</vt:lpstr>
      <vt:lpstr>Alice: HLT TPC online Tracking</vt:lpstr>
      <vt:lpstr>Mu3e</vt:lpstr>
      <vt:lpstr>CBM &amp; STAR</vt:lpstr>
      <vt:lpstr>PANDA</vt:lpstr>
      <vt:lpstr>Other applications</vt:lpstr>
      <vt:lpstr>“GPU in HEP” conference in PISA!</vt:lpstr>
      <vt:lpstr>Conclusions</vt:lpstr>
      <vt:lpstr>Spares</vt:lpstr>
      <vt:lpstr>Computing vs LUT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Utilità per la fisica in NA62</vt:lpstr>
      <vt:lpstr>Why GPU?</vt:lpstr>
      <vt:lpstr>GPU: parallel structure</vt:lpstr>
      <vt:lpstr>Implementation: Single Ring</vt:lpstr>
      <vt:lpstr>Implementation: N (=hits) triplets</vt:lpstr>
      <vt:lpstr>Implementation: 4 geometrical selected triplets</vt:lpstr>
      <vt:lpstr>Implementation: 4 geometrical selected triplets</vt:lpstr>
      <vt:lpstr>Flange geometry</vt:lpstr>
      <vt:lpstr>The NA62 TDAQ system</vt:lpstr>
      <vt:lpstr>GPU: where?</vt:lpstr>
      <vt:lpstr>GPU roadmap</vt:lpstr>
      <vt:lpstr>Processing time stability</vt:lpstr>
      <vt:lpstr>Data transfer time</vt:lpstr>
      <vt:lpstr>TESLA C1060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Gianluca</dc:creator>
  <cp:lastModifiedBy>Gianluca</cp:lastModifiedBy>
  <cp:revision>1107</cp:revision>
  <dcterms:created xsi:type="dcterms:W3CDTF">2009-03-03T12:47:20Z</dcterms:created>
  <dcterms:modified xsi:type="dcterms:W3CDTF">2014-01-28T13:42:12Z</dcterms:modified>
</cp:coreProperties>
</file>