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71" r:id="rId13"/>
    <p:sldId id="272" r:id="rId14"/>
    <p:sldId id="273" r:id="rId15"/>
    <p:sldId id="274" r:id="rId16"/>
    <p:sldId id="267" r:id="rId17"/>
    <p:sldId id="268" r:id="rId18"/>
    <p:sldId id="269" r:id="rId19"/>
    <p:sldId id="275" r:id="rId20"/>
    <p:sldId id="276" r:id="rId21"/>
    <p:sldId id="281" r:id="rId22"/>
    <p:sldId id="277" r:id="rId23"/>
    <p:sldId id="278" r:id="rId24"/>
    <p:sldId id="279" r:id="rId25"/>
    <p:sldId id="280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35A0-9F51-4D86-91F1-3944E1D37B2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59DDE-7C58-4DC5-990F-67D46B94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59DDE-7C58-4DC5-990F-67D46B9417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9F6523D-2E5E-4E76-83DB-46CFC5117281}" type="datetime1">
              <a:rPr lang="en-US" smtClean="0"/>
              <a:t>1/21/2014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B0C9DFA-A668-435E-9223-B4336FE3B676}" type="datetime1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A87B06-04A1-4628-AA12-1DA223596B79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09BEA26-C510-4F81-A2C1-C5B45FC47927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82621B7-CC76-45CA-A950-30F120E3F2A9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DA6365E-291C-4F36-A51E-6C925A6AE37C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C104316-85E4-492C-A26F-BB9B0C5318FB}" type="datetime1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97DF9DB-E2C8-4F72-B2AA-FAACD483E30C}" type="datetime1">
              <a:rPr lang="en-US" smtClean="0"/>
              <a:t>1/21/2014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9A330E-9B03-4AD7-8A15-A35747B23F2E}" type="datetime1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5A01BE7-6783-49AE-AC9E-167E19C34DE6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C3D40D32-66A2-4465-AD59-5BEBC85222F1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49D84058-0AAC-4C91-9678-3836AE3EFA49}" type="datetime1">
              <a:rPr lang="en-US" smtClean="0"/>
              <a:t>1/21/2014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O. Starodubtsev          INFN Firenze 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Optimization of Energy resolution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Ideas and results for improvement of calorimeter energy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734C0BD-7AA1-43F5-9F74-F66858B95988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25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Cherenkov </a:t>
            </a:r>
            <a:r>
              <a:rPr lang="en-US" dirty="0" smtClean="0"/>
              <a:t>Light</a:t>
            </a:r>
            <a:br>
              <a:rPr lang="en-US" dirty="0" smtClean="0"/>
            </a:br>
            <a:r>
              <a:rPr lang="en-US" sz="3100" dirty="0"/>
              <a:t>Main idea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E4C78D-8FF5-41BD-A98C-A78E8C278EE0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72" y="1600200"/>
            <a:ext cx="37372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</a:t>
            </a:r>
            <a:r>
              <a:rPr lang="en-US" dirty="0" smtClean="0"/>
              <a:t>Light. Tests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dirty="0" smtClean="0"/>
              <a:t>Laboratory tests with </a:t>
            </a:r>
            <a:r>
              <a:rPr lang="en-US" sz="2800" dirty="0" err="1" smtClean="0"/>
              <a:t>Sr</a:t>
            </a:r>
            <a:r>
              <a:rPr lang="en-US" sz="2800" dirty="0" smtClean="0"/>
              <a:t> </a:t>
            </a:r>
            <a:r>
              <a:rPr lang="el-GR" sz="2800" dirty="0" smtClean="0"/>
              <a:t>β</a:t>
            </a:r>
            <a:r>
              <a:rPr lang="en-US" sz="2800" dirty="0" smtClean="0"/>
              <a:t> source</a:t>
            </a:r>
          </a:p>
          <a:p>
            <a:r>
              <a:rPr lang="en-US" sz="2000" dirty="0" smtClean="0"/>
              <a:t>Did not give significant results because of technical problems</a:t>
            </a:r>
          </a:p>
          <a:p>
            <a:pPr marL="36576" indent="0">
              <a:buNone/>
            </a:pPr>
            <a:endParaRPr lang="it-IT" sz="1800" dirty="0" smtClean="0"/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r>
              <a:rPr lang="en-US" sz="2800" dirty="0"/>
              <a:t>Beam Test Facility (BTS) of the DAFNE accelerator at </a:t>
            </a:r>
            <a:r>
              <a:rPr lang="en-US" sz="2800" dirty="0" smtClean="0"/>
              <a:t>LNF</a:t>
            </a:r>
          </a:p>
          <a:p>
            <a:r>
              <a:rPr lang="en-US" sz="2000" dirty="0" smtClean="0"/>
              <a:t>e- </a:t>
            </a:r>
            <a:r>
              <a:rPr lang="en-US" sz="2000" dirty="0"/>
              <a:t>up to 700 MeV (we used 496 MeV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Mostly single </a:t>
            </a:r>
            <a:r>
              <a:rPr lang="en-US" sz="2000" dirty="0"/>
              <a:t>particles</a:t>
            </a:r>
          </a:p>
          <a:p>
            <a:r>
              <a:rPr lang="en-US" sz="2000" dirty="0" smtClean="0"/>
              <a:t>Different scintillators, </a:t>
            </a:r>
            <a:r>
              <a:rPr lang="en-US" sz="2000" dirty="0" err="1" smtClean="0"/>
              <a:t>photosensors</a:t>
            </a:r>
            <a:r>
              <a:rPr lang="en-US" sz="2000" dirty="0" smtClean="0"/>
              <a:t> and filters</a:t>
            </a:r>
            <a:endParaRPr lang="en-US" sz="2000" dirty="0"/>
          </a:p>
          <a:p>
            <a:pPr marL="36576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F90E017-42CB-4BA6-9252-E936F116BC92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5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3200" dirty="0" smtClean="0"/>
              <a:t>Scintillators:</a:t>
            </a:r>
          </a:p>
          <a:p>
            <a:pPr marL="36576" indent="0">
              <a:buNone/>
            </a:pPr>
            <a:endParaRPr lang="en-US" sz="3200" dirty="0" smtClean="0"/>
          </a:p>
          <a:p>
            <a:pPr marL="36576" indent="0">
              <a:spcAft>
                <a:spcPts val="1200"/>
              </a:spcAft>
              <a:buNone/>
            </a:pPr>
            <a:r>
              <a:rPr lang="en-US" sz="2800" dirty="0" smtClean="0"/>
              <a:t>PWO bar 30x30x200 mm, </a:t>
            </a:r>
            <a:r>
              <a:rPr lang="en-US" sz="2800" dirty="0" err="1" smtClean="0"/>
              <a:t>mylar</a:t>
            </a:r>
            <a:r>
              <a:rPr lang="en-US" sz="2800" dirty="0" smtClean="0"/>
              <a:t> cover </a:t>
            </a:r>
          </a:p>
          <a:p>
            <a:pPr marL="36576" indent="0">
              <a:spcAft>
                <a:spcPts val="1200"/>
              </a:spcAft>
              <a:buNone/>
            </a:pPr>
            <a:r>
              <a:rPr lang="en-US" sz="2800" dirty="0" smtClean="0"/>
              <a:t>BSO bar 21x21x180 mm, </a:t>
            </a:r>
            <a:r>
              <a:rPr lang="en-US" sz="2800" dirty="0" err="1" smtClean="0"/>
              <a:t>mylar</a:t>
            </a:r>
            <a:r>
              <a:rPr lang="en-US" sz="2800" dirty="0" smtClean="0"/>
              <a:t> cover (courtesy DREAM group Pavia)</a:t>
            </a:r>
          </a:p>
          <a:p>
            <a:pPr marL="36576" indent="0">
              <a:spcAft>
                <a:spcPts val="1200"/>
              </a:spcAft>
              <a:buNone/>
            </a:pPr>
            <a:r>
              <a:rPr lang="en-US" sz="2800" dirty="0" err="1" smtClean="0"/>
              <a:t>CsI</a:t>
            </a:r>
            <a:r>
              <a:rPr lang="en-US" sz="2800" dirty="0" smtClean="0"/>
              <a:t>(Tl) cubes 36 mm side with black and white wrapping</a:t>
            </a:r>
          </a:p>
          <a:p>
            <a:pPr marL="36576" indent="0">
              <a:spcAft>
                <a:spcPts val="1200"/>
              </a:spcAft>
              <a:buNone/>
            </a:pPr>
            <a:r>
              <a:rPr lang="en-US" sz="2800" dirty="0" smtClean="0"/>
              <a:t>Plexiglas cube 30 mm side, white wrapping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8867DEE-6585-444D-96F5-0B6519E175A9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26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en-US" sz="3200" dirty="0" smtClean="0"/>
              <a:t>Sensors</a:t>
            </a:r>
            <a:r>
              <a:rPr lang="en-US" sz="1800" dirty="0" smtClean="0"/>
              <a:t>:</a:t>
            </a:r>
          </a:p>
          <a:p>
            <a:pPr marL="36576" indent="0">
              <a:buNone/>
            </a:pPr>
            <a:r>
              <a:rPr lang="en-US" dirty="0" smtClean="0"/>
              <a:t>Phototubes Hamamatsu R8900 series (DREAM group Pavia)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36576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36576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36576" indent="0">
              <a:buNone/>
            </a:pPr>
            <a:r>
              <a:rPr lang="en-US" dirty="0" err="1" smtClean="0"/>
              <a:t>Bialkali</a:t>
            </a:r>
            <a:r>
              <a:rPr lang="en-US" dirty="0" smtClean="0"/>
              <a:t> photocathode. </a:t>
            </a:r>
          </a:p>
          <a:p>
            <a:pPr marL="36576" indent="0">
              <a:buNone/>
            </a:pPr>
            <a:r>
              <a:rPr lang="en-US" dirty="0" smtClean="0"/>
              <a:t>Effective area : 23.5 x 23.5 mm.</a:t>
            </a:r>
          </a:p>
          <a:p>
            <a:pPr marL="36576" indent="0">
              <a:buNone/>
            </a:pPr>
            <a:r>
              <a:rPr lang="en-US" dirty="0" smtClean="0"/>
              <a:t>Spectral response : 300 to 650 nm</a:t>
            </a:r>
          </a:p>
          <a:p>
            <a:pPr marL="36576" indent="0">
              <a:buNone/>
            </a:pPr>
            <a:r>
              <a:rPr lang="en-US" dirty="0" smtClean="0"/>
              <a:t>Peak: 350 nm</a:t>
            </a:r>
            <a:endParaRPr lang="en-US" sz="19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endParaRPr lang="en-US" sz="3200" dirty="0" smtClean="0"/>
          </a:p>
          <a:p>
            <a:pPr marL="36576" indent="0">
              <a:buNone/>
            </a:pPr>
            <a:r>
              <a:rPr lang="en-US" dirty="0" err="1" smtClean="0"/>
              <a:t>SiPM</a:t>
            </a:r>
            <a:r>
              <a:rPr lang="en-US" dirty="0" smtClean="0"/>
              <a:t> Hamamatsu S10362 series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Active area: 3x3mm </a:t>
            </a:r>
          </a:p>
          <a:p>
            <a:pPr marL="36576" indent="0">
              <a:buNone/>
            </a:pPr>
            <a:r>
              <a:rPr lang="en-US" dirty="0" smtClean="0"/>
              <a:t>900 pixels 100x100 um</a:t>
            </a:r>
          </a:p>
          <a:p>
            <a:pPr marL="36576" indent="0">
              <a:buNone/>
            </a:pPr>
            <a:r>
              <a:rPr lang="en-US" dirty="0" smtClean="0"/>
              <a:t>Spectral response: 320 to 900 nm</a:t>
            </a:r>
          </a:p>
          <a:p>
            <a:pPr marL="36576" indent="0">
              <a:buNone/>
            </a:pPr>
            <a:r>
              <a:rPr lang="en-US" dirty="0" smtClean="0"/>
              <a:t>Peak: 440 nm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3094D42-2DD7-478C-AB2B-E01D2EA751BC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k_s12572-010c_etc_pp_x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it-IT" sz="3200" dirty="0" smtClean="0"/>
              <a:t>UV </a:t>
            </a:r>
            <a:r>
              <a:rPr lang="it-IT" sz="3200" dirty="0" err="1" smtClean="0"/>
              <a:t>filters</a:t>
            </a:r>
            <a:r>
              <a:rPr lang="it-IT" sz="3200" dirty="0" smtClean="0"/>
              <a:t>:</a:t>
            </a:r>
          </a:p>
          <a:p>
            <a:pPr marL="36576" indent="0">
              <a:buNone/>
            </a:pPr>
            <a:r>
              <a:rPr lang="it-IT" sz="2400" dirty="0" smtClean="0"/>
              <a:t>UG11</a:t>
            </a:r>
            <a:endParaRPr lang="en-US" sz="3200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BDD7062-F273-423A-B62E-5F570A2FFEB7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24944"/>
            <a:ext cx="6497564" cy="305583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r="5658"/>
          <a:stretch/>
        </p:blipFill>
        <p:spPr bwMode="auto">
          <a:xfrm>
            <a:off x="4350635" y="1484784"/>
            <a:ext cx="4397829" cy="29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3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200" dirty="0" err="1" smtClean="0"/>
              <a:t>LeCroy</a:t>
            </a:r>
            <a:r>
              <a:rPr lang="en-US" sz="3200" dirty="0" smtClean="0"/>
              <a:t> oscilloscope</a:t>
            </a:r>
          </a:p>
          <a:p>
            <a:r>
              <a:rPr lang="en-US" sz="2400" dirty="0" smtClean="0"/>
              <a:t>4 channels</a:t>
            </a:r>
          </a:p>
          <a:p>
            <a:r>
              <a:rPr lang="en-US" sz="2400" dirty="0" smtClean="0"/>
              <a:t>6GHz</a:t>
            </a:r>
          </a:p>
          <a:p>
            <a:r>
              <a:rPr lang="en-US" sz="2400" dirty="0" smtClean="0"/>
              <a:t>40 GS/s</a:t>
            </a:r>
          </a:p>
          <a:p>
            <a:pPr marL="36576" indent="0">
              <a:buNone/>
            </a:pPr>
            <a:r>
              <a:rPr lang="en-US" sz="3200" dirty="0" err="1" smtClean="0"/>
              <a:t>PreAmp</a:t>
            </a:r>
            <a:r>
              <a:rPr lang="en-US" sz="3200" dirty="0" smtClean="0"/>
              <a:t> chain from TS</a:t>
            </a:r>
          </a:p>
          <a:p>
            <a:r>
              <a:rPr lang="en-US" sz="2400" dirty="0" smtClean="0"/>
              <a:t>Fast preamplifiers for </a:t>
            </a:r>
            <a:r>
              <a:rPr lang="en-US" sz="2400" dirty="0" err="1" smtClean="0"/>
              <a:t>SiPM</a:t>
            </a:r>
            <a:r>
              <a:rPr lang="en-US" dirty="0" smtClean="0"/>
              <a:t> 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Goniometer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BFD44FF-CAA3-4905-A81E-13B5F685F530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97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Tests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B373355-E6DA-40E7-BA05-9525BAAAB925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sp>
        <p:nvSpPr>
          <p:cNvPr id="7" name="Line 2"/>
          <p:cNvSpPr/>
          <p:nvPr/>
        </p:nvSpPr>
        <p:spPr>
          <a:xfrm>
            <a:off x="4277072" y="5589720"/>
            <a:ext cx="0" cy="24732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8" name="CustomShape 3"/>
          <p:cNvSpPr/>
          <p:nvPr/>
        </p:nvSpPr>
        <p:spPr>
          <a:xfrm>
            <a:off x="2356832" y="1996920"/>
            <a:ext cx="3840480" cy="384048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</p:sp>
      <p:sp>
        <p:nvSpPr>
          <p:cNvPr id="9" name="Line 4"/>
          <p:cNvSpPr/>
          <p:nvPr/>
        </p:nvSpPr>
        <p:spPr>
          <a:xfrm>
            <a:off x="4608272" y="5678640"/>
            <a:ext cx="22320" cy="12744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10" name="Line 5"/>
          <p:cNvSpPr/>
          <p:nvPr/>
        </p:nvSpPr>
        <p:spPr>
          <a:xfrm>
            <a:off x="4908512" y="5599800"/>
            <a:ext cx="44280" cy="12168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11" name="Line 6"/>
          <p:cNvSpPr/>
          <p:nvPr/>
        </p:nvSpPr>
        <p:spPr>
          <a:xfrm>
            <a:off x="5173112" y="5481720"/>
            <a:ext cx="64800" cy="11196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12" name="Line 7"/>
          <p:cNvSpPr/>
          <p:nvPr/>
        </p:nvSpPr>
        <p:spPr>
          <a:xfrm flipH="1">
            <a:off x="3926432" y="5679360"/>
            <a:ext cx="22320" cy="12744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13" name="Line 8"/>
          <p:cNvSpPr/>
          <p:nvPr/>
        </p:nvSpPr>
        <p:spPr>
          <a:xfrm flipH="1">
            <a:off x="3594512" y="5595480"/>
            <a:ext cx="44280" cy="12168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14" name="Line 9"/>
          <p:cNvSpPr/>
          <p:nvPr/>
        </p:nvSpPr>
        <p:spPr>
          <a:xfrm flipH="1">
            <a:off x="3300752" y="5468400"/>
            <a:ext cx="64800" cy="11232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15" name="TextShape 10"/>
          <p:cNvSpPr txBox="1"/>
          <p:nvPr/>
        </p:nvSpPr>
        <p:spPr>
          <a:xfrm>
            <a:off x="2461952" y="3555291"/>
            <a:ext cx="274320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/>
              <a:t>0</a:t>
            </a:r>
            <a:endParaRPr/>
          </a:p>
        </p:txBody>
      </p:sp>
      <p:sp>
        <p:nvSpPr>
          <p:cNvPr id="18" name="CustomShape 13"/>
          <p:cNvSpPr/>
          <p:nvPr/>
        </p:nvSpPr>
        <p:spPr>
          <a:xfrm>
            <a:off x="3122192" y="3639960"/>
            <a:ext cx="2286000" cy="548640"/>
          </a:xfrm>
          <a:prstGeom prst="rect">
            <a:avLst/>
          </a:prstGeom>
          <a:solidFill>
            <a:srgbClr val="729FCF"/>
          </a:solidFill>
          <a:ln>
            <a:solidFill>
              <a:srgbClr val="3465AF"/>
            </a:solidFill>
          </a:ln>
        </p:spPr>
      </p:sp>
      <p:sp>
        <p:nvSpPr>
          <p:cNvPr id="19" name="CustomShape 14"/>
          <p:cNvSpPr/>
          <p:nvPr/>
        </p:nvSpPr>
        <p:spPr>
          <a:xfrm>
            <a:off x="3122192" y="3532680"/>
            <a:ext cx="23040" cy="747360"/>
          </a:xfrm>
          <a:prstGeom prst="rect">
            <a:avLst/>
          </a:prstGeom>
          <a:solidFill>
            <a:srgbClr val="000000"/>
          </a:solidFill>
          <a:ln>
            <a:solidFill>
              <a:srgbClr val="3465AF"/>
            </a:solidFill>
          </a:ln>
        </p:spPr>
      </p:sp>
      <p:sp>
        <p:nvSpPr>
          <p:cNvPr id="20" name="CustomShape 15"/>
          <p:cNvSpPr/>
          <p:nvPr/>
        </p:nvSpPr>
        <p:spPr>
          <a:xfrm>
            <a:off x="5408192" y="3532680"/>
            <a:ext cx="23040" cy="747360"/>
          </a:xfrm>
          <a:prstGeom prst="rect">
            <a:avLst/>
          </a:prstGeom>
          <a:solidFill>
            <a:srgbClr val="000000"/>
          </a:solidFill>
          <a:ln>
            <a:solidFill>
              <a:srgbClr val="3465AF"/>
            </a:solidFill>
          </a:ln>
        </p:spPr>
      </p:sp>
      <p:sp>
        <p:nvSpPr>
          <p:cNvPr id="21" name="CustomShape 16"/>
          <p:cNvSpPr/>
          <p:nvPr/>
        </p:nvSpPr>
        <p:spPr>
          <a:xfrm>
            <a:off x="2939312" y="3731400"/>
            <a:ext cx="182880" cy="365760"/>
          </a:xfrm>
          <a:prstGeom prst="rect">
            <a:avLst/>
          </a:prstGeom>
          <a:solidFill>
            <a:srgbClr val="800000"/>
          </a:solidFill>
          <a:ln>
            <a:solidFill>
              <a:srgbClr val="3465AF"/>
            </a:solidFill>
          </a:ln>
        </p:spPr>
      </p:sp>
      <p:sp>
        <p:nvSpPr>
          <p:cNvPr id="22" name="CustomShape 17"/>
          <p:cNvSpPr/>
          <p:nvPr/>
        </p:nvSpPr>
        <p:spPr>
          <a:xfrm>
            <a:off x="5431232" y="3731400"/>
            <a:ext cx="182880" cy="365760"/>
          </a:xfrm>
          <a:prstGeom prst="rect">
            <a:avLst/>
          </a:prstGeom>
          <a:solidFill>
            <a:srgbClr val="800000"/>
          </a:solidFill>
          <a:ln>
            <a:solidFill>
              <a:srgbClr val="3465AF"/>
            </a:solidFill>
          </a:ln>
        </p:spPr>
      </p:sp>
      <p:sp>
        <p:nvSpPr>
          <p:cNvPr id="23" name="CustomShape 18"/>
          <p:cNvSpPr/>
          <p:nvPr/>
        </p:nvSpPr>
        <p:spPr>
          <a:xfrm>
            <a:off x="2173952" y="1814040"/>
            <a:ext cx="4206240" cy="42062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</p:sp>
      <p:sp>
        <p:nvSpPr>
          <p:cNvPr id="24" name="CustomShape 19"/>
          <p:cNvSpPr/>
          <p:nvPr/>
        </p:nvSpPr>
        <p:spPr>
          <a:xfrm>
            <a:off x="4185632" y="5837400"/>
            <a:ext cx="182880" cy="182880"/>
          </a:xfrm>
          <a:prstGeom prst="triangle">
            <a:avLst>
              <a:gd name="adj" fmla="val 108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</p:sp>
      <p:sp>
        <p:nvSpPr>
          <p:cNvPr id="25" name="Line 20"/>
          <p:cNvSpPr/>
          <p:nvPr/>
        </p:nvSpPr>
        <p:spPr>
          <a:xfrm>
            <a:off x="4277072" y="117396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txBody>
          <a:bodyPr wrap="none" lIns="90000" tIns="45000" rIns="914400" bIns="45000" anchor="b"/>
          <a:lstStyle/>
          <a:p>
            <a:r>
              <a:rPr lang="en-US" dirty="0"/>
              <a:t>                       </a:t>
            </a:r>
            <a:endParaRPr dirty="0"/>
          </a:p>
        </p:txBody>
      </p:sp>
      <p:sp>
        <p:nvSpPr>
          <p:cNvPr id="26" name="Line 21"/>
          <p:cNvSpPr/>
          <p:nvPr/>
        </p:nvSpPr>
        <p:spPr>
          <a:xfrm>
            <a:off x="1533872" y="3917160"/>
            <a:ext cx="5486400" cy="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</p:sp>
      <p:sp>
        <p:nvSpPr>
          <p:cNvPr id="27" name="Line 22"/>
          <p:cNvSpPr/>
          <p:nvPr/>
        </p:nvSpPr>
        <p:spPr>
          <a:xfrm>
            <a:off x="4277072" y="1996920"/>
            <a:ext cx="0" cy="438912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</p:sp>
      <p:sp>
        <p:nvSpPr>
          <p:cNvPr id="28" name="Line 23"/>
          <p:cNvSpPr/>
          <p:nvPr/>
        </p:nvSpPr>
        <p:spPr>
          <a:xfrm>
            <a:off x="5112992" y="5366160"/>
            <a:ext cx="123840" cy="21420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29" name="CustomShape 24"/>
          <p:cNvSpPr/>
          <p:nvPr/>
        </p:nvSpPr>
        <p:spPr>
          <a:xfrm rot="19800000">
            <a:off x="2356472" y="1997280"/>
            <a:ext cx="3840480" cy="384048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</p:sp>
      <p:sp>
        <p:nvSpPr>
          <p:cNvPr id="30" name="Line 25"/>
          <p:cNvSpPr/>
          <p:nvPr/>
        </p:nvSpPr>
        <p:spPr>
          <a:xfrm>
            <a:off x="5444192" y="5277240"/>
            <a:ext cx="83160" cy="9936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31" name="Line 26"/>
          <p:cNvSpPr/>
          <p:nvPr/>
        </p:nvSpPr>
        <p:spPr>
          <a:xfrm>
            <a:off x="5664872" y="5059080"/>
            <a:ext cx="99360" cy="8316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32" name="Line 27"/>
          <p:cNvSpPr/>
          <p:nvPr/>
        </p:nvSpPr>
        <p:spPr>
          <a:xfrm>
            <a:off x="5835152" y="4824360"/>
            <a:ext cx="111960" cy="6444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33" name="Line 28"/>
          <p:cNvSpPr/>
          <p:nvPr/>
        </p:nvSpPr>
        <p:spPr>
          <a:xfrm>
            <a:off x="4873592" y="5607720"/>
            <a:ext cx="44280" cy="12168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34" name="Line 29"/>
          <p:cNvSpPr/>
          <p:nvPr/>
        </p:nvSpPr>
        <p:spPr>
          <a:xfrm>
            <a:off x="4563272" y="5690160"/>
            <a:ext cx="22320" cy="12744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35" name="Line 30"/>
          <p:cNvSpPr/>
          <p:nvPr/>
        </p:nvSpPr>
        <p:spPr>
          <a:xfrm>
            <a:off x="4263032" y="5716440"/>
            <a:ext cx="0" cy="12960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37" name="TextShape 32"/>
          <p:cNvSpPr txBox="1"/>
          <p:nvPr/>
        </p:nvSpPr>
        <p:spPr>
          <a:xfrm rot="19800000">
            <a:off x="5417912" y="4572720"/>
            <a:ext cx="658440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/>
              <a:t>+30</a:t>
            </a:r>
            <a:endParaRPr/>
          </a:p>
        </p:txBody>
      </p:sp>
      <p:sp>
        <p:nvSpPr>
          <p:cNvPr id="39" name="CustomShape 34"/>
          <p:cNvSpPr/>
          <p:nvPr/>
        </p:nvSpPr>
        <p:spPr>
          <a:xfrm rot="19800000">
            <a:off x="3121832" y="3646440"/>
            <a:ext cx="2286000" cy="548640"/>
          </a:xfrm>
          <a:prstGeom prst="rect">
            <a:avLst/>
          </a:prstGeom>
          <a:solidFill>
            <a:srgbClr val="729FCF"/>
          </a:solidFill>
          <a:ln>
            <a:solidFill>
              <a:srgbClr val="3465AF"/>
            </a:solidFill>
          </a:ln>
        </p:spPr>
      </p:sp>
      <p:sp>
        <p:nvSpPr>
          <p:cNvPr id="40" name="CustomShape 35"/>
          <p:cNvSpPr/>
          <p:nvPr/>
        </p:nvSpPr>
        <p:spPr>
          <a:xfrm rot="19800000">
            <a:off x="3269432" y="4105800"/>
            <a:ext cx="23040" cy="747360"/>
          </a:xfrm>
          <a:prstGeom prst="rect">
            <a:avLst/>
          </a:prstGeom>
          <a:solidFill>
            <a:srgbClr val="000000"/>
          </a:solidFill>
          <a:ln>
            <a:solidFill>
              <a:srgbClr val="3465AF"/>
            </a:solidFill>
          </a:ln>
        </p:spPr>
      </p:sp>
      <p:sp>
        <p:nvSpPr>
          <p:cNvPr id="41" name="CustomShape 36"/>
          <p:cNvSpPr/>
          <p:nvPr/>
        </p:nvSpPr>
        <p:spPr>
          <a:xfrm rot="19800000">
            <a:off x="5249072" y="2962800"/>
            <a:ext cx="23040" cy="747360"/>
          </a:xfrm>
          <a:prstGeom prst="rect">
            <a:avLst/>
          </a:prstGeom>
          <a:solidFill>
            <a:srgbClr val="000000"/>
          </a:solidFill>
          <a:ln>
            <a:solidFill>
              <a:srgbClr val="3465AF"/>
            </a:solidFill>
          </a:ln>
        </p:spPr>
      </p:sp>
      <p:sp>
        <p:nvSpPr>
          <p:cNvPr id="42" name="CustomShape 37"/>
          <p:cNvSpPr/>
          <p:nvPr/>
        </p:nvSpPr>
        <p:spPr>
          <a:xfrm rot="19800000">
            <a:off x="3104192" y="4354920"/>
            <a:ext cx="182880" cy="365760"/>
          </a:xfrm>
          <a:prstGeom prst="rect">
            <a:avLst/>
          </a:prstGeom>
          <a:solidFill>
            <a:srgbClr val="800000"/>
          </a:solidFill>
          <a:ln>
            <a:solidFill>
              <a:srgbClr val="3465AF"/>
            </a:solidFill>
          </a:ln>
        </p:spPr>
      </p:sp>
      <p:sp>
        <p:nvSpPr>
          <p:cNvPr id="43" name="CustomShape 38"/>
          <p:cNvSpPr/>
          <p:nvPr/>
        </p:nvSpPr>
        <p:spPr>
          <a:xfrm rot="19800000">
            <a:off x="5262032" y="3108960"/>
            <a:ext cx="182880" cy="365760"/>
          </a:xfrm>
          <a:prstGeom prst="rect">
            <a:avLst/>
          </a:prstGeom>
          <a:solidFill>
            <a:srgbClr val="800000"/>
          </a:solidFill>
          <a:ln>
            <a:solidFill>
              <a:srgbClr val="3465AF"/>
            </a:solidFill>
          </a:ln>
        </p:spPr>
      </p:sp>
      <p:sp>
        <p:nvSpPr>
          <p:cNvPr id="44" name="CustomShape 39"/>
          <p:cNvSpPr/>
          <p:nvPr/>
        </p:nvSpPr>
        <p:spPr>
          <a:xfrm>
            <a:off x="2173592" y="1814400"/>
            <a:ext cx="4206240" cy="42062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</p:sp>
      <p:sp>
        <p:nvSpPr>
          <p:cNvPr id="45" name="CustomShape 40"/>
          <p:cNvSpPr/>
          <p:nvPr/>
        </p:nvSpPr>
        <p:spPr>
          <a:xfrm>
            <a:off x="4185272" y="5837760"/>
            <a:ext cx="182880" cy="182880"/>
          </a:xfrm>
          <a:prstGeom prst="triangle">
            <a:avLst>
              <a:gd name="adj" fmla="val 108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</p:sp>
      <p:sp>
        <p:nvSpPr>
          <p:cNvPr id="46" name="Line 41"/>
          <p:cNvSpPr/>
          <p:nvPr/>
        </p:nvSpPr>
        <p:spPr>
          <a:xfrm>
            <a:off x="4276712" y="11743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txBody>
          <a:bodyPr wrap="none" lIns="90000" tIns="45000" rIns="914400" bIns="45000" anchor="b"/>
          <a:lstStyle/>
          <a:p>
            <a:r>
              <a:rPr lang="en-US" dirty="0"/>
              <a:t>                       </a:t>
            </a:r>
            <a:endParaRPr dirty="0"/>
          </a:p>
        </p:txBody>
      </p:sp>
      <p:sp>
        <p:nvSpPr>
          <p:cNvPr id="47" name="Line 42"/>
          <p:cNvSpPr/>
          <p:nvPr/>
        </p:nvSpPr>
        <p:spPr>
          <a:xfrm>
            <a:off x="1533512" y="3917520"/>
            <a:ext cx="5486400" cy="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</p:sp>
      <p:sp>
        <p:nvSpPr>
          <p:cNvPr id="48" name="Line 43"/>
          <p:cNvSpPr/>
          <p:nvPr/>
        </p:nvSpPr>
        <p:spPr>
          <a:xfrm>
            <a:off x="4276712" y="1997280"/>
            <a:ext cx="0" cy="438912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</p:sp>
      <p:sp>
        <p:nvSpPr>
          <p:cNvPr id="49" name="Line 44"/>
          <p:cNvSpPr/>
          <p:nvPr/>
        </p:nvSpPr>
        <p:spPr>
          <a:xfrm flipH="1">
            <a:off x="3316232" y="5366160"/>
            <a:ext cx="123840" cy="21420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50" name="CustomShape 45"/>
          <p:cNvSpPr/>
          <p:nvPr/>
        </p:nvSpPr>
        <p:spPr>
          <a:xfrm rot="1800000">
            <a:off x="2355752" y="1997280"/>
            <a:ext cx="3840480" cy="38404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sp>
      <p:sp>
        <p:nvSpPr>
          <p:cNvPr id="51" name="Line 46"/>
          <p:cNvSpPr/>
          <p:nvPr/>
        </p:nvSpPr>
        <p:spPr>
          <a:xfrm flipH="1">
            <a:off x="3637712" y="5608440"/>
            <a:ext cx="44280" cy="12168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52" name="Line 47"/>
          <p:cNvSpPr/>
          <p:nvPr/>
        </p:nvSpPr>
        <p:spPr>
          <a:xfrm flipH="1">
            <a:off x="3959192" y="5690520"/>
            <a:ext cx="22320" cy="12744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53" name="Line 48"/>
          <p:cNvSpPr/>
          <p:nvPr/>
        </p:nvSpPr>
        <p:spPr>
          <a:xfrm>
            <a:off x="4269872" y="5720400"/>
            <a:ext cx="0" cy="12924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54" name="Line 49"/>
          <p:cNvSpPr/>
          <p:nvPr/>
        </p:nvSpPr>
        <p:spPr>
          <a:xfrm flipH="1">
            <a:off x="3027512" y="5279400"/>
            <a:ext cx="83160" cy="9936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55" name="Line 50"/>
          <p:cNvSpPr/>
          <p:nvPr/>
        </p:nvSpPr>
        <p:spPr>
          <a:xfrm flipH="1">
            <a:off x="2784872" y="5051880"/>
            <a:ext cx="99360" cy="8316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56" name="Line 51"/>
          <p:cNvSpPr/>
          <p:nvPr/>
        </p:nvSpPr>
        <p:spPr>
          <a:xfrm flipH="1">
            <a:off x="2599112" y="4805280"/>
            <a:ext cx="111960" cy="6480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59" name="TextShape 54"/>
          <p:cNvSpPr txBox="1"/>
          <p:nvPr/>
        </p:nvSpPr>
        <p:spPr>
          <a:xfrm rot="1800000">
            <a:off x="2475272" y="4572360"/>
            <a:ext cx="658440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/>
              <a:t>-30</a:t>
            </a:r>
            <a:endParaRPr/>
          </a:p>
        </p:txBody>
      </p:sp>
      <p:sp>
        <p:nvSpPr>
          <p:cNvPr id="60" name="CustomShape 55"/>
          <p:cNvSpPr/>
          <p:nvPr/>
        </p:nvSpPr>
        <p:spPr>
          <a:xfrm rot="1800000">
            <a:off x="3123992" y="3634560"/>
            <a:ext cx="2286000" cy="548640"/>
          </a:xfrm>
          <a:prstGeom prst="rect">
            <a:avLst/>
          </a:prstGeom>
          <a:solidFill>
            <a:srgbClr val="729FCF"/>
          </a:solidFill>
          <a:ln>
            <a:solidFill>
              <a:srgbClr val="3465AF"/>
            </a:solidFill>
          </a:ln>
        </p:spPr>
      </p:sp>
      <p:sp>
        <p:nvSpPr>
          <p:cNvPr id="61" name="CustomShape 56"/>
          <p:cNvSpPr/>
          <p:nvPr/>
        </p:nvSpPr>
        <p:spPr>
          <a:xfrm rot="1800000">
            <a:off x="3279512" y="2962440"/>
            <a:ext cx="23040" cy="747360"/>
          </a:xfrm>
          <a:prstGeom prst="rect">
            <a:avLst/>
          </a:prstGeom>
          <a:solidFill>
            <a:srgbClr val="000000"/>
          </a:solidFill>
          <a:ln>
            <a:solidFill>
              <a:srgbClr val="3465AF"/>
            </a:solidFill>
          </a:ln>
        </p:spPr>
      </p:sp>
      <p:sp>
        <p:nvSpPr>
          <p:cNvPr id="62" name="CustomShape 57"/>
          <p:cNvSpPr/>
          <p:nvPr/>
        </p:nvSpPr>
        <p:spPr>
          <a:xfrm rot="1800000">
            <a:off x="5259152" y="4105440"/>
            <a:ext cx="23040" cy="747360"/>
          </a:xfrm>
          <a:prstGeom prst="rect">
            <a:avLst/>
          </a:prstGeom>
          <a:solidFill>
            <a:srgbClr val="000000"/>
          </a:solidFill>
          <a:ln>
            <a:solidFill>
              <a:srgbClr val="3465AF"/>
            </a:solidFill>
          </a:ln>
        </p:spPr>
      </p:sp>
      <p:sp>
        <p:nvSpPr>
          <p:cNvPr id="63" name="CustomShape 58"/>
          <p:cNvSpPr/>
          <p:nvPr/>
        </p:nvSpPr>
        <p:spPr>
          <a:xfrm rot="1800000">
            <a:off x="3106352" y="3108600"/>
            <a:ext cx="182880" cy="365760"/>
          </a:xfrm>
          <a:prstGeom prst="rect">
            <a:avLst/>
          </a:prstGeom>
          <a:solidFill>
            <a:srgbClr val="800000"/>
          </a:solidFill>
          <a:ln>
            <a:solidFill>
              <a:srgbClr val="3465AF"/>
            </a:solidFill>
          </a:ln>
        </p:spPr>
      </p:sp>
      <p:sp>
        <p:nvSpPr>
          <p:cNvPr id="64" name="CustomShape 59"/>
          <p:cNvSpPr/>
          <p:nvPr/>
        </p:nvSpPr>
        <p:spPr>
          <a:xfrm rot="1800000">
            <a:off x="5264192" y="4354560"/>
            <a:ext cx="182880" cy="365760"/>
          </a:xfrm>
          <a:prstGeom prst="rect">
            <a:avLst/>
          </a:prstGeom>
          <a:solidFill>
            <a:srgbClr val="800000"/>
          </a:solidFill>
          <a:ln>
            <a:solidFill>
              <a:srgbClr val="3465AF"/>
            </a:solidFill>
          </a:ln>
        </p:spPr>
      </p:sp>
      <p:sp>
        <p:nvSpPr>
          <p:cNvPr id="65" name="CustomShape 60"/>
          <p:cNvSpPr/>
          <p:nvPr/>
        </p:nvSpPr>
        <p:spPr>
          <a:xfrm>
            <a:off x="2172872" y="1814400"/>
            <a:ext cx="4206240" cy="4206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sp>
      <p:sp>
        <p:nvSpPr>
          <p:cNvPr id="66" name="CustomShape 61"/>
          <p:cNvSpPr/>
          <p:nvPr/>
        </p:nvSpPr>
        <p:spPr>
          <a:xfrm>
            <a:off x="4184552" y="5837760"/>
            <a:ext cx="182880" cy="182880"/>
          </a:xfrm>
          <a:prstGeom prst="triangle">
            <a:avLst>
              <a:gd name="adj" fmla="val 108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</p:sp>
      <p:sp>
        <p:nvSpPr>
          <p:cNvPr id="67" name="Line 62"/>
          <p:cNvSpPr/>
          <p:nvPr/>
        </p:nvSpPr>
        <p:spPr>
          <a:xfrm>
            <a:off x="4275992" y="1174320"/>
            <a:ext cx="0" cy="1828800"/>
          </a:xfrm>
          <a:prstGeom prst="line">
            <a:avLst/>
          </a:prstGeom>
          <a:ln>
            <a:solidFill>
              <a:schemeClr val="tx1"/>
            </a:solidFill>
            <a:tailEnd type="triangle" w="med" len="med"/>
          </a:ln>
        </p:spPr>
        <p:txBody>
          <a:bodyPr wrap="none" lIns="90000" tIns="45000" rIns="914400" bIns="45000" anchor="b"/>
          <a:lstStyle/>
          <a:p>
            <a:r>
              <a:rPr lang="en-US" dirty="0"/>
              <a:t>                       </a:t>
            </a:r>
            <a:endParaRPr dirty="0"/>
          </a:p>
        </p:txBody>
      </p:sp>
      <p:sp>
        <p:nvSpPr>
          <p:cNvPr id="68" name="Line 63"/>
          <p:cNvSpPr/>
          <p:nvPr/>
        </p:nvSpPr>
        <p:spPr>
          <a:xfrm>
            <a:off x="1532792" y="3917520"/>
            <a:ext cx="5486400" cy="0"/>
          </a:xfrm>
          <a:prstGeom prst="line">
            <a:avLst/>
          </a:prstGeom>
          <a:ln>
            <a:solidFill>
              <a:schemeClr val="tx1"/>
            </a:solidFill>
            <a:custDash>
              <a:ds d="51000" sp="51000"/>
              <a:ds d="51000" sp="51000"/>
            </a:custDash>
          </a:ln>
        </p:spPr>
      </p:sp>
      <p:sp>
        <p:nvSpPr>
          <p:cNvPr id="69" name="Line 64"/>
          <p:cNvSpPr/>
          <p:nvPr/>
        </p:nvSpPr>
        <p:spPr>
          <a:xfrm>
            <a:off x="4275992" y="1997280"/>
            <a:ext cx="0" cy="4389120"/>
          </a:xfrm>
          <a:prstGeom prst="line">
            <a:avLst/>
          </a:prstGeom>
          <a:ln>
            <a:solidFill>
              <a:schemeClr val="tx1"/>
            </a:solidFill>
            <a:custDash>
              <a:ds d="51000" sp="51000"/>
              <a:ds d="51000" sp="51000"/>
            </a:custDash>
          </a:ln>
        </p:spPr>
      </p:sp>
    </p:spTree>
    <p:extLst>
      <p:ext uri="{BB962C8B-B14F-4D97-AF65-F5344CB8AC3E}">
        <p14:creationId xmlns:p14="http://schemas.microsoft.com/office/powerpoint/2010/main" val="23650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Tests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6A657B-61B4-47DA-BE7D-4BFB1D81570A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3394472" cy="4525963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9663" r="19631"/>
          <a:stretch/>
        </p:blipFill>
        <p:spPr>
          <a:xfrm>
            <a:off x="4748404" y="1435414"/>
            <a:ext cx="3712028" cy="458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1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4E2BCA7-E4AC-4D55-8B59-F67E3855EA2D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it-IT" sz="1800" dirty="0" smtClean="0"/>
              <a:t>PWO with PT and </a:t>
            </a:r>
            <a:r>
              <a:rPr lang="it-IT" sz="1800" dirty="0" err="1" smtClean="0"/>
              <a:t>filters</a:t>
            </a:r>
            <a:r>
              <a:rPr lang="it-IT" sz="1800" dirty="0" smtClean="0"/>
              <a:t> (DREAM </a:t>
            </a:r>
            <a:r>
              <a:rPr lang="it-IT" sz="1800" dirty="0" err="1" smtClean="0"/>
              <a:t>like</a:t>
            </a:r>
            <a:r>
              <a:rPr lang="it-IT" sz="1800" dirty="0" smtClean="0"/>
              <a:t> </a:t>
            </a:r>
            <a:r>
              <a:rPr lang="it-IT" sz="1800" dirty="0" err="1" smtClean="0"/>
              <a:t>configuration</a:t>
            </a:r>
            <a:r>
              <a:rPr lang="it-IT" sz="1800" dirty="0" smtClean="0"/>
              <a:t>)</a:t>
            </a:r>
            <a:endParaRPr lang="en-US" sz="1800" dirty="0"/>
          </a:p>
        </p:txBody>
      </p:sp>
      <p:pic>
        <p:nvPicPr>
          <p:cNvPr id="56" name="Picture 55"/>
          <p:cNvPicPr/>
          <p:nvPr/>
        </p:nvPicPr>
        <p:blipFill>
          <a:blip r:embed="rId2"/>
          <a:stretch>
            <a:fillRect/>
          </a:stretch>
        </p:blipFill>
        <p:spPr>
          <a:xfrm>
            <a:off x="553544" y="2162072"/>
            <a:ext cx="3514400" cy="396000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3"/>
          <a:stretch>
            <a:fillRect/>
          </a:stretch>
        </p:blipFill>
        <p:spPr>
          <a:xfrm>
            <a:off x="4355976" y="2162072"/>
            <a:ext cx="3514400" cy="39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9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3820615-6A06-42D7-A000-8E009E7079D4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smtClean="0"/>
              <a:t>BSO with PT and filters (DREAM-like configuration)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3296"/>
            <a:ext cx="4126142" cy="3960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680" y="2133296"/>
            <a:ext cx="4126142" cy="39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9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Crystal’s response</a:t>
            </a:r>
          </a:p>
          <a:p>
            <a:pPr marL="36576" indent="0">
              <a:buNone/>
            </a:pPr>
            <a:endParaRPr lang="en-US" sz="2000" dirty="0" smtClean="0"/>
          </a:p>
          <a:p>
            <a:pPr marL="36576" indent="0">
              <a:buNone/>
            </a:pPr>
            <a:r>
              <a:rPr lang="en-US" sz="2000" dirty="0" smtClean="0"/>
              <a:t>Improvement of the general energy resolution</a:t>
            </a:r>
          </a:p>
          <a:p>
            <a:pPr marL="36576" indent="0">
              <a:buNone/>
            </a:pPr>
            <a:endParaRPr lang="en-US" sz="2000" dirty="0"/>
          </a:p>
          <a:p>
            <a:pPr marL="36576" indent="0" algn="just">
              <a:buNone/>
            </a:pPr>
            <a:r>
              <a:rPr lang="en-US" sz="2000" dirty="0" smtClean="0"/>
              <a:t>Study of light collection efficiency and response uniformity using different types  of covering materials. 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Cherenkov Light</a:t>
            </a:r>
          </a:p>
          <a:p>
            <a:pPr marL="36576" indent="0" algn="just">
              <a:buNone/>
            </a:pPr>
            <a:endParaRPr lang="en-US" sz="2000" dirty="0" smtClean="0"/>
          </a:p>
          <a:p>
            <a:pPr marL="36576" indent="0" algn="just">
              <a:buNone/>
            </a:pPr>
            <a:r>
              <a:rPr lang="en-US" sz="2000" dirty="0" smtClean="0"/>
              <a:t>Improvement of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resolution</a:t>
            </a:r>
          </a:p>
          <a:p>
            <a:pPr marL="36576" indent="0" algn="just">
              <a:buNone/>
            </a:pPr>
            <a:endParaRPr lang="en-US" sz="2000" dirty="0"/>
          </a:p>
          <a:p>
            <a:pPr marL="36576" indent="0" algn="just">
              <a:buNone/>
            </a:pPr>
            <a:r>
              <a:rPr lang="en-US" sz="2000" dirty="0" smtClean="0"/>
              <a:t>Study of possibility of Cherenkov light detection for estimation of electromagnetic component in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showers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E3ED4AD-93E1-43AE-A23D-F666816CB6EB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44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8C56754-DC36-461F-A941-A2A2CDD782DC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smtClean="0"/>
              <a:t>Plexiglas </a:t>
            </a:r>
            <a:r>
              <a:rPr lang="en-US" sz="1800" dirty="0"/>
              <a:t>cube wrapped in black, 2 phototubes, one with UV filters (Check for no scintillation, Cherenkov </a:t>
            </a:r>
            <a:r>
              <a:rPr lang="en-US" sz="1800" dirty="0" smtClean="0"/>
              <a:t>only)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7312"/>
            <a:ext cx="4126038" cy="3960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809" y="2277312"/>
            <a:ext cx="4126357" cy="3960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7624" y="2564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257166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 </a:t>
            </a:r>
            <a:r>
              <a:rPr lang="it-IT" dirty="0" err="1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5D26314-2F2D-4BF9-8228-FDCE13EBDF03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smtClean="0"/>
              <a:t>Plexiglas </a:t>
            </a:r>
            <a:r>
              <a:rPr lang="en-US" sz="1800" dirty="0"/>
              <a:t>cube wrapped in </a:t>
            </a:r>
            <a:r>
              <a:rPr lang="en-US" sz="1800" dirty="0" err="1" smtClean="0"/>
              <a:t>teflon</a:t>
            </a:r>
            <a:r>
              <a:rPr lang="en-US" sz="1800" dirty="0" smtClean="0"/>
              <a:t>, </a:t>
            </a:r>
            <a:r>
              <a:rPr lang="en-US" sz="1800" dirty="0"/>
              <a:t>2 phototubes, one with UV filters (Check for no scintillation, Cherenkov </a:t>
            </a:r>
            <a:r>
              <a:rPr lang="en-US" sz="1800" dirty="0" smtClean="0"/>
              <a:t>only)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4126038" cy="3960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17" y="2276872"/>
            <a:ext cx="4126357" cy="3960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5981" y="2564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4453" y="257166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 </a:t>
            </a:r>
            <a:r>
              <a:rPr lang="it-IT" dirty="0" err="1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4399B3B-51EC-4218-93A0-F232625B30D7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err="1"/>
              <a:t>CsI</a:t>
            </a:r>
            <a:r>
              <a:rPr lang="en-US" sz="1800" dirty="0"/>
              <a:t> cube wrapped in black, 2 phototubes, both with UV filters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4" y="2276872"/>
            <a:ext cx="4126138" cy="3960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76872"/>
            <a:ext cx="4125000" cy="39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0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16CCA15-7C76-465E-9B60-7A9E06536553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err="1"/>
              <a:t>CsI</a:t>
            </a:r>
            <a:r>
              <a:rPr lang="en-US" sz="1800" dirty="0"/>
              <a:t> cube wrapped in black, 2 phototubes, </a:t>
            </a:r>
            <a:r>
              <a:rPr lang="en-US" sz="1800" dirty="0" smtClean="0"/>
              <a:t>one </a:t>
            </a:r>
            <a:r>
              <a:rPr lang="en-US" sz="1800" dirty="0"/>
              <a:t>with UV </a:t>
            </a:r>
            <a:r>
              <a:rPr lang="en-US" sz="1800" dirty="0" smtClean="0"/>
              <a:t>filter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60" y="2135376"/>
            <a:ext cx="4126138" cy="3960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60" y="2132856"/>
            <a:ext cx="4126204" cy="396000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364088" y="24208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458" y="24403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 </a:t>
            </a:r>
            <a:r>
              <a:rPr lang="it-IT" dirty="0" err="1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34" y="2132856"/>
            <a:ext cx="4126038" cy="39600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Light.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B8EBD73-99CD-45C8-94A2-3A35880ED3C1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err="1"/>
              <a:t>CsI</a:t>
            </a:r>
            <a:r>
              <a:rPr lang="en-US" sz="1800" dirty="0"/>
              <a:t> cube wrapped in black, </a:t>
            </a:r>
            <a:r>
              <a:rPr lang="en-US" sz="1800" dirty="0" smtClean="0"/>
              <a:t>phototube and </a:t>
            </a:r>
            <a:r>
              <a:rPr lang="en-US" sz="1800" dirty="0" err="1" smtClean="0"/>
              <a:t>SiPM</a:t>
            </a:r>
            <a:r>
              <a:rPr lang="en-US" sz="1800" dirty="0" smtClean="0"/>
              <a:t>, both </a:t>
            </a:r>
            <a:r>
              <a:rPr lang="en-US" sz="1800" dirty="0"/>
              <a:t>with UV </a:t>
            </a:r>
            <a:r>
              <a:rPr lang="en-US" sz="1800" dirty="0" smtClean="0"/>
              <a:t>filters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24928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15" y="2132856"/>
            <a:ext cx="4126357" cy="396000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508104" y="249289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SiPM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Cherenkov </a:t>
            </a:r>
            <a:r>
              <a:rPr lang="en-US" dirty="0" smtClean="0"/>
              <a:t>Light. Simulations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98C15E-AC1F-43B1-8C3F-46E1272693B6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SzPct val="25000"/>
              <a:buNone/>
            </a:pPr>
            <a:r>
              <a:rPr lang="en-US" sz="1400" dirty="0"/>
              <a:t>We simulated the response of the </a:t>
            </a:r>
            <a:r>
              <a:rPr lang="en-US" sz="1400" dirty="0" err="1"/>
              <a:t>CsI</a:t>
            </a:r>
            <a:r>
              <a:rPr lang="en-US" sz="1400" dirty="0"/>
              <a:t> cube, black wrapped, with filter in front of a phototube and checked the simulated timing profile for the 3 different  incidence angles presented </a:t>
            </a:r>
            <a:r>
              <a:rPr lang="en-US" sz="1400" dirty="0" smtClean="0"/>
              <a:t>before. We </a:t>
            </a:r>
            <a:r>
              <a:rPr lang="en-US" sz="1400" dirty="0"/>
              <a:t>also simulated a timing jitter of 5 ns, to account for the accelerator </a:t>
            </a:r>
            <a:r>
              <a:rPr lang="en-US" sz="1400" dirty="0" smtClean="0"/>
              <a:t>gate. </a:t>
            </a:r>
            <a:r>
              <a:rPr lang="en-US" sz="1400" dirty="0"/>
              <a:t>Although the amount of scintillation may need to be tuned, the  change in the height of the Cherenkov peak is reasonably comparable with what we see in </a:t>
            </a:r>
            <a:r>
              <a:rPr lang="en-US" sz="1400" dirty="0" smtClean="0"/>
              <a:t>data.</a:t>
            </a:r>
            <a:endParaRPr lang="en-US" sz="1400" dirty="0"/>
          </a:p>
          <a:p>
            <a:pPr marL="36576" indent="0" algn="just">
              <a:buSzPct val="25000"/>
              <a:buNone/>
            </a:pPr>
            <a:endParaRPr lang="en-US" sz="14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r="11371"/>
          <a:stretch/>
        </p:blipFill>
        <p:spPr>
          <a:xfrm>
            <a:off x="611560" y="2924944"/>
            <a:ext cx="6984776" cy="324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3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Cherenkov Light.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Performed test shows possibility of Cherenkov light detection in </a:t>
            </a:r>
            <a:r>
              <a:rPr lang="en-US" sz="2400" dirty="0" err="1" smtClean="0"/>
              <a:t>CsI</a:t>
            </a:r>
            <a:r>
              <a:rPr lang="en-US" sz="2400" dirty="0" smtClean="0"/>
              <a:t>(Tl) crystals</a:t>
            </a:r>
          </a:p>
          <a:p>
            <a:endParaRPr lang="en-US" sz="2400" dirty="0" smtClean="0"/>
          </a:p>
          <a:p>
            <a:r>
              <a:rPr lang="en-US" sz="2400" dirty="0" smtClean="0"/>
              <a:t>Further studies are needed to find the appropriate technics for Cherenkov light detection in the space experiment conditions.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23D17B-AE12-418E-9587-BFD74AFC1509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O. Starodubtsev          INFN Firenze 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34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Crystal’s response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CsI</a:t>
            </a:r>
            <a:r>
              <a:rPr lang="en-US" dirty="0" smtClean="0"/>
              <a:t>(Tl) cubes of 25 mm and 36 mm side</a:t>
            </a:r>
          </a:p>
          <a:p>
            <a:r>
              <a:rPr lang="en-US" dirty="0" smtClean="0"/>
              <a:t>Aluminum, Teflon and </a:t>
            </a:r>
            <a:r>
              <a:rPr lang="en-US" dirty="0" err="1" smtClean="0"/>
              <a:t>aluminum+Teflon</a:t>
            </a:r>
            <a:r>
              <a:rPr lang="en-US" dirty="0" smtClean="0"/>
              <a:t> covering of different thickness</a:t>
            </a:r>
          </a:p>
          <a:p>
            <a:r>
              <a:rPr lang="en-US" dirty="0" smtClean="0"/>
              <a:t>Photodiode VTH 2090 9,2x9,2 mm2</a:t>
            </a:r>
          </a:p>
          <a:p>
            <a:r>
              <a:rPr lang="en-US" dirty="0" smtClean="0"/>
              <a:t>Single-channel high resolution spectrometer by </a:t>
            </a:r>
            <a:r>
              <a:rPr lang="en-US" dirty="0" err="1" smtClean="0"/>
              <a:t>Amptek</a:t>
            </a:r>
            <a:endParaRPr lang="en-US" dirty="0" smtClean="0"/>
          </a:p>
          <a:p>
            <a:r>
              <a:rPr lang="en-US" dirty="0" smtClean="0"/>
              <a:t>Am 214 source, </a:t>
            </a:r>
            <a:r>
              <a:rPr lang="el-GR" dirty="0" smtClean="0"/>
              <a:t>α</a:t>
            </a:r>
            <a:r>
              <a:rPr lang="en-US" dirty="0" smtClean="0"/>
              <a:t>-particles 5,5 MeV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55FAE2F-060C-4961-87AC-1C37065EF080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16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Crystal’s response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6C683E-25D9-4974-86D4-BCEE779EEC30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41675"/>
            <a:ext cx="5760640" cy="432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t="27505" r="19773" b="27505"/>
          <a:stretch/>
        </p:blipFill>
        <p:spPr>
          <a:xfrm>
            <a:off x="5796136" y="1124744"/>
            <a:ext cx="2830286" cy="280851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2462205" cy="1846654"/>
          </a:xfrm>
        </p:spPr>
      </p:pic>
    </p:spTree>
    <p:extLst>
      <p:ext uri="{BB962C8B-B14F-4D97-AF65-F5344CB8AC3E}">
        <p14:creationId xmlns:p14="http://schemas.microsoft.com/office/powerpoint/2010/main" val="25139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Crystal’s </a:t>
            </a:r>
            <a:r>
              <a:rPr lang="en-US" dirty="0" smtClean="0"/>
              <a:t>response. Al </a:t>
            </a:r>
            <a:r>
              <a:rPr lang="ru-RU" dirty="0" smtClean="0"/>
              <a:t>- </a:t>
            </a:r>
            <a:r>
              <a:rPr lang="it-IT" dirty="0" smtClean="0"/>
              <a:t>Teflon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B79C34B-C427-4442-A773-496FAE3550CD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smtClean="0"/>
              <a:t>Aluminum/Teflon comparison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/>
              <a:t>Cube 25 mm side</a:t>
            </a:r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r>
              <a:rPr lang="en-US" sz="1800" dirty="0" smtClean="0"/>
              <a:t>Two layers of Al foil</a:t>
            </a:r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r>
              <a:rPr lang="en-US" sz="1800" dirty="0" smtClean="0"/>
              <a:t>Three layers Teflon tape 100 um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/>
              <a:t>Peak </a:t>
            </a:r>
            <a:r>
              <a:rPr lang="el-GR" sz="1800" dirty="0" smtClean="0"/>
              <a:t>α</a:t>
            </a:r>
            <a:r>
              <a:rPr lang="en-US" sz="1800" dirty="0" smtClean="0"/>
              <a:t> 5,5 MeV</a:t>
            </a:r>
          </a:p>
          <a:p>
            <a:pPr marL="36576" indent="0">
              <a:buNone/>
            </a:pPr>
            <a:r>
              <a:rPr lang="en-US" sz="1800" dirty="0" smtClean="0"/>
              <a:t>Al – 1165 channel</a:t>
            </a:r>
          </a:p>
          <a:p>
            <a:pPr marL="36576" indent="0">
              <a:buNone/>
            </a:pPr>
            <a:r>
              <a:rPr lang="en-US" sz="1800" dirty="0" smtClean="0"/>
              <a:t>Teflon – 1500 channel</a:t>
            </a:r>
            <a:endParaRPr lang="en-US" sz="1800" dirty="0"/>
          </a:p>
          <a:p>
            <a:pPr marL="36576" indent="0">
              <a:buNone/>
            </a:pP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3824" r="25307" b="20714"/>
          <a:stretch/>
        </p:blipFill>
        <p:spPr bwMode="auto">
          <a:xfrm>
            <a:off x="3396208" y="1628800"/>
            <a:ext cx="5352256" cy="436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Crystal’s </a:t>
            </a:r>
            <a:r>
              <a:rPr lang="en-US" sz="4100" dirty="0"/>
              <a:t>response</a:t>
            </a:r>
            <a:r>
              <a:rPr lang="en-US" dirty="0"/>
              <a:t>. </a:t>
            </a:r>
            <a:r>
              <a:rPr lang="it-IT" dirty="0" smtClean="0"/>
              <a:t>Teflon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2602632" cy="456937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smtClean="0"/>
              <a:t>Teflon, different numbers of layers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/>
              <a:t>Cube 36 mm side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/>
              <a:t>Teflon tape </a:t>
            </a:r>
            <a:r>
              <a:rPr lang="en-US" sz="1800" dirty="0"/>
              <a:t>100 um</a:t>
            </a:r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r>
              <a:rPr lang="en-US" sz="1800" dirty="0" smtClean="0"/>
              <a:t>Number of layers varies from 2 (prototype </a:t>
            </a:r>
            <a:r>
              <a:rPr lang="en-US" sz="1800" dirty="0" err="1" smtClean="0"/>
              <a:t>config</a:t>
            </a:r>
            <a:r>
              <a:rPr lang="en-US" sz="1800" dirty="0" smtClean="0"/>
              <a:t>) to 16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/>
              <a:t>Peak </a:t>
            </a:r>
            <a:r>
              <a:rPr lang="el-GR" sz="1800" dirty="0"/>
              <a:t>α</a:t>
            </a:r>
            <a:r>
              <a:rPr lang="en-US" sz="1800" dirty="0"/>
              <a:t> 5,5 MeV</a:t>
            </a:r>
          </a:p>
          <a:p>
            <a:pPr marL="36576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598A144-2E2C-4816-81C1-FCEEDD12109B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2" b="20458"/>
          <a:stretch/>
        </p:blipFill>
        <p:spPr bwMode="auto">
          <a:xfrm>
            <a:off x="3032257" y="1484784"/>
            <a:ext cx="578821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Crystal’s </a:t>
            </a:r>
            <a:r>
              <a:rPr lang="en-US" sz="4100" dirty="0"/>
              <a:t>response</a:t>
            </a:r>
            <a:r>
              <a:rPr lang="en-US" dirty="0"/>
              <a:t>. </a:t>
            </a:r>
            <a:r>
              <a:rPr lang="it-IT" dirty="0" smtClean="0"/>
              <a:t>Teflon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2602632" cy="456937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800" dirty="0" smtClean="0"/>
              <a:t>Teflon, different numbers of layers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/>
              <a:t>Cube 36 mm side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/>
              <a:t>Teflon tape </a:t>
            </a:r>
            <a:r>
              <a:rPr lang="en-US" sz="1800" dirty="0"/>
              <a:t>100 um</a:t>
            </a:r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r>
              <a:rPr lang="en-US" sz="1800" dirty="0" smtClean="0"/>
              <a:t>Number of layers varies from 2 (prototype </a:t>
            </a:r>
            <a:r>
              <a:rPr lang="en-US" sz="1800" dirty="0" err="1" smtClean="0"/>
              <a:t>config</a:t>
            </a:r>
            <a:r>
              <a:rPr lang="en-US" sz="1800" dirty="0" smtClean="0"/>
              <a:t>) to 16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/>
              <a:t>Peak </a:t>
            </a:r>
            <a:r>
              <a:rPr lang="el-GR" sz="1800" dirty="0"/>
              <a:t>α</a:t>
            </a:r>
            <a:r>
              <a:rPr lang="en-US" sz="1800" dirty="0"/>
              <a:t> 5,5 MeV</a:t>
            </a:r>
          </a:p>
          <a:p>
            <a:pPr marL="36576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C1998D-6D8F-4D35-BF0D-7BBE311F78A5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r="18599" b="21625"/>
          <a:stretch/>
        </p:blipFill>
        <p:spPr bwMode="auto">
          <a:xfrm>
            <a:off x="3059832" y="1484784"/>
            <a:ext cx="5788215" cy="401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7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Crystal’s </a:t>
            </a:r>
            <a:r>
              <a:rPr lang="en-US" sz="4100" dirty="0" smtClean="0"/>
              <a:t>response.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our configuration of the scintillators the diffusion type of wrapping has been found better than reflective.</a:t>
            </a:r>
          </a:p>
          <a:p>
            <a:endParaRPr lang="en-US" dirty="0" smtClean="0"/>
          </a:p>
          <a:p>
            <a:r>
              <a:rPr lang="en-US" dirty="0" smtClean="0"/>
              <a:t>We have large possibility of light collection improvement in comparison with configuration used for the tests</a:t>
            </a:r>
          </a:p>
          <a:p>
            <a:endParaRPr lang="en-US" dirty="0" smtClean="0"/>
          </a:p>
          <a:p>
            <a:r>
              <a:rPr lang="en-US" dirty="0" smtClean="0"/>
              <a:t>Really applicable number of layers of 100 um Teflon tape does dot provide optimal light collection efficiency</a:t>
            </a:r>
          </a:p>
          <a:p>
            <a:endParaRPr lang="en-US" dirty="0" smtClean="0"/>
          </a:p>
          <a:p>
            <a:r>
              <a:rPr lang="en-US" dirty="0" smtClean="0"/>
              <a:t>Further studies are needed to find optimal solution for covering materials</a:t>
            </a:r>
          </a:p>
          <a:p>
            <a:endParaRPr lang="en-US" dirty="0" smtClean="0"/>
          </a:p>
          <a:p>
            <a:r>
              <a:rPr lang="en-US" dirty="0" smtClean="0"/>
              <a:t>The studies on uniformity of the response should be performed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EDE31A8-3906-4092-99FE-A0D9EDD988CC}" type="datetime1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25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Cherenkov </a:t>
            </a:r>
            <a:r>
              <a:rPr lang="en-US" dirty="0" smtClean="0"/>
              <a:t>Light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dirty="0" smtClean="0"/>
              <a:t>Main idea</a:t>
            </a:r>
            <a:endParaRPr lang="en-US" sz="31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Cherenkov light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sz="2000" dirty="0" smtClean="0"/>
              <a:t>Ultraviolet - violet spectrum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Fast (tens ns)</a:t>
            </a:r>
          </a:p>
          <a:p>
            <a:endParaRPr lang="en-US" sz="2000" dirty="0" smtClean="0"/>
          </a:p>
          <a:p>
            <a:r>
              <a:rPr lang="en-US" sz="2000" dirty="0" smtClean="0"/>
              <a:t>Directional (depends on interaction particle direction)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Scintillation light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sz="2000" dirty="0" smtClean="0"/>
              <a:t>Visible spectrum (peak 530 nm)</a:t>
            </a:r>
          </a:p>
          <a:p>
            <a:endParaRPr lang="en-US" sz="2000" dirty="0" smtClean="0"/>
          </a:p>
          <a:p>
            <a:r>
              <a:rPr lang="en-US" sz="2000" smtClean="0"/>
              <a:t>Slow </a:t>
            </a:r>
            <a:r>
              <a:rPr lang="en-US" sz="2000" smtClean="0"/>
              <a:t>(1,3 </a:t>
            </a:r>
            <a:r>
              <a:rPr lang="en-US" sz="2000" dirty="0" smtClean="0"/>
              <a:t>us decay time)</a:t>
            </a:r>
          </a:p>
          <a:p>
            <a:endParaRPr lang="en-US" sz="2000" dirty="0"/>
          </a:p>
          <a:p>
            <a:r>
              <a:rPr lang="en-US" sz="2000" dirty="0" smtClean="0"/>
              <a:t>Absolutely isotropic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FAA8B05-964A-4B06-B7AE-024E75EA8D2E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O. Starodubtsev          INFN Firenze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12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2696</TotalTime>
  <Words>965</Words>
  <Application>Microsoft Office PowerPoint</Application>
  <PresentationFormat>On-screen Show (4:3)</PresentationFormat>
  <Paragraphs>261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Optimization of Energy resolution</vt:lpstr>
      <vt:lpstr>Ideas</vt:lpstr>
      <vt:lpstr>Crystal’s response</vt:lpstr>
      <vt:lpstr>Crystal’s response</vt:lpstr>
      <vt:lpstr>Crystal’s response. Al - Teflon</vt:lpstr>
      <vt:lpstr>Crystal’s response. Teflon </vt:lpstr>
      <vt:lpstr>Crystal’s response. Teflon </vt:lpstr>
      <vt:lpstr>Crystal’s response. Conclusion</vt:lpstr>
      <vt:lpstr>Cherenkov Light Main idea</vt:lpstr>
      <vt:lpstr>Cherenkov Light Main idea</vt:lpstr>
      <vt:lpstr>Cherenkov Light. Tests</vt:lpstr>
      <vt:lpstr>Cherenkov Light. Tests</vt:lpstr>
      <vt:lpstr>Cherenkov Light. Tests</vt:lpstr>
      <vt:lpstr>Cherenkov Light. Tests</vt:lpstr>
      <vt:lpstr>Cherenkov Light. Tests</vt:lpstr>
      <vt:lpstr>Cherenkov Light. Tests</vt:lpstr>
      <vt:lpstr>Cherenkov Light. Tests</vt:lpstr>
      <vt:lpstr>Cherenkov Light. Results</vt:lpstr>
      <vt:lpstr>Cherenkov Light. Results</vt:lpstr>
      <vt:lpstr>Cherenkov Light. Results</vt:lpstr>
      <vt:lpstr>Cherenkov Light. Results</vt:lpstr>
      <vt:lpstr>Cherenkov Light. Results</vt:lpstr>
      <vt:lpstr>Cherenkov Light. Results</vt:lpstr>
      <vt:lpstr>Cherenkov Light. Results</vt:lpstr>
      <vt:lpstr>Cherenkov Light. Simulations</vt:lpstr>
      <vt:lpstr>Cherenkov Light.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Energy resolution</dc:title>
  <dc:creator>Oleksandr Starodubtsev</dc:creator>
  <cp:lastModifiedBy>Oleksandr Starodubtsev</cp:lastModifiedBy>
  <cp:revision>42</cp:revision>
  <dcterms:created xsi:type="dcterms:W3CDTF">2014-01-20T10:34:41Z</dcterms:created>
  <dcterms:modified xsi:type="dcterms:W3CDTF">2014-01-22T09:16:05Z</dcterms:modified>
</cp:coreProperties>
</file>