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Override PartName="/ppt/embeddings/Microsoft_Equation24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20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embeddings/Microsoft_Equation17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s/slide15.xml" ContentType="application/vnd.openxmlformats-officedocument.presentationml.slide+xml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ppt/embeddings/Microsoft_Equation25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embeddings/Microsoft_Equation21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embeddings/Microsoft_Equation18.bin" ContentType="application/vnd.openxmlformats-officedocument.oleObject"/>
  <Default Extension="pdf" ContentType="application/pdf"/>
  <Override PartName="/ppt/embeddings/Microsoft_Equation26.bin" ContentType="application/vnd.openxmlformats-officedocument.oleObject"/>
  <Override PartName="/ppt/embeddings/Microsoft_Equation14.bin" ContentType="application/vnd.openxmlformats-officedocument.oleObject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embeddings/Microsoft_Equation22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9.bin" ContentType="application/vnd.openxmlformats-officedocument.oleObject"/>
  <Override PartName="/ppt/embeddings/Microsoft_Equation27.bin" ContentType="application/vnd.openxmlformats-officedocument.oleObject"/>
  <Override PartName="/ppt/embeddings/Microsoft_Equation15.bin" ContentType="application/vnd.openxmlformats-officedocument.oleObject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Default Extension="wmf" ContentType="image/x-wmf"/>
  <Override PartName="/ppt/embeddings/Microsoft_Equation23.bin" ContentType="application/vnd.openxmlformats-officedocument.oleObject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embeddings/Microsoft_Equation28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563" r:id="rId3"/>
    <p:sldId id="554" r:id="rId4"/>
    <p:sldId id="552" r:id="rId5"/>
    <p:sldId id="567" r:id="rId6"/>
    <p:sldId id="555" r:id="rId7"/>
    <p:sldId id="556" r:id="rId8"/>
    <p:sldId id="558" r:id="rId9"/>
    <p:sldId id="561" r:id="rId10"/>
    <p:sldId id="559" r:id="rId11"/>
    <p:sldId id="467" r:id="rId12"/>
    <p:sldId id="566" r:id="rId13"/>
    <p:sldId id="391" r:id="rId14"/>
    <p:sldId id="562" r:id="rId15"/>
    <p:sldId id="564" r:id="rId16"/>
    <p:sldId id="565" r:id="rId17"/>
    <p:sldId id="523" r:id="rId18"/>
    <p:sldId id="568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FBD19"/>
    <a:srgbClr val="BA35BD"/>
    <a:srgbClr val="CF20D6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ict"/><Relationship Id="rId2" Type="http://schemas.openxmlformats.org/officeDocument/2006/relationships/image" Target="../media/image3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5" Type="http://schemas.openxmlformats.org/officeDocument/2006/relationships/image" Target="../media/image12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Relationship Id="rId3" Type="http://schemas.openxmlformats.org/officeDocument/2006/relationships/image" Target="../media/image17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8.pict"/><Relationship Id="rId3" Type="http://schemas.openxmlformats.org/officeDocument/2006/relationships/image" Target="../media/image19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.wmf"/><Relationship Id="rId2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ict"/><Relationship Id="rId4" Type="http://schemas.openxmlformats.org/officeDocument/2006/relationships/image" Target="../media/image33.pict"/><Relationship Id="rId1" Type="http://schemas.openxmlformats.org/officeDocument/2006/relationships/image" Target="../media/image30.pict"/><Relationship Id="rId2" Type="http://schemas.openxmlformats.org/officeDocument/2006/relationships/image" Target="../media/image3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821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376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144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15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924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785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815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579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105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985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158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CC44-D674-4D38-B9EF-622496BD6F6B}" type="datetimeFigureOut">
              <a:rPr lang="it-IT" smtClean="0"/>
              <a:pPr/>
              <a:t>29-05-2014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A7662-C3EB-4A74-A2E6-575F0221A4B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923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5" Type="http://schemas.openxmlformats.org/officeDocument/2006/relationships/oleObject" Target="../embeddings/Microsoft_Equation1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7.bin"/><Relationship Id="rId4" Type="http://schemas.openxmlformats.org/officeDocument/2006/relationships/oleObject" Target="../embeddings/Microsoft_Equation18.bin"/><Relationship Id="rId5" Type="http://schemas.openxmlformats.org/officeDocument/2006/relationships/oleObject" Target="../embeddings/Microsoft_Equation19.bin"/><Relationship Id="rId6" Type="http://schemas.openxmlformats.org/officeDocument/2006/relationships/oleObject" Target="../embeddings/Microsoft_Equation20.bin"/><Relationship Id="rId7" Type="http://schemas.openxmlformats.org/officeDocument/2006/relationships/oleObject" Target="../embeddings/Microsoft_Equation2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5" Type="http://schemas.openxmlformats.org/officeDocument/2006/relationships/oleObject" Target="../embeddings/Microsoft_Equation2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df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d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df"/><Relationship Id="rId3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3.bin"/><Relationship Id="rId4" Type="http://schemas.openxmlformats.org/officeDocument/2006/relationships/oleObject" Target="../embeddings/Microsoft_Equation24.bin"/><Relationship Id="rId5" Type="http://schemas.openxmlformats.org/officeDocument/2006/relationships/oleObject" Target="../embeddings/Microsoft_Equation25.bin"/><Relationship Id="rId6" Type="http://schemas.openxmlformats.org/officeDocument/2006/relationships/oleObject" Target="../embeddings/Microsoft_Equation26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7.bin"/><Relationship Id="rId4" Type="http://schemas.openxmlformats.org/officeDocument/2006/relationships/oleObject" Target="../embeddings/Microsoft_Equation2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5" Type="http://schemas.openxmlformats.org/officeDocument/2006/relationships/image" Target="../media/image6.pdf"/><Relationship Id="rId6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6" Type="http://schemas.openxmlformats.org/officeDocument/2006/relationships/oleObject" Target="../embeddings/Microsoft_Equation7.bin"/><Relationship Id="rId7" Type="http://schemas.openxmlformats.org/officeDocument/2006/relationships/oleObject" Target="../embeddings/Microsoft_Equation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oleObject" Target="../embeddings/Microsoft_Equation12.bin"/><Relationship Id="rId5" Type="http://schemas.openxmlformats.org/officeDocument/2006/relationships/oleObject" Target="../embeddings/Microsoft_Equation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99592" y="692696"/>
            <a:ext cx="7591063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CONDENSATION OF LARGE FLUCTUATIONS </a:t>
            </a:r>
          </a:p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IN A THERMODYNAMICAL SYSTEM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47800" y="2057400"/>
            <a:ext cx="61760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0000FF"/>
                </a:solidFill>
              </a:rPr>
              <a:t>Federico Corberi       -   </a:t>
            </a:r>
            <a:r>
              <a:rPr lang="it-IT" sz="3200" dirty="0" err="1" smtClean="0">
                <a:solidFill>
                  <a:srgbClr val="0000FF"/>
                </a:solidFill>
              </a:rPr>
              <a:t>Univ</a:t>
            </a:r>
            <a:r>
              <a:rPr lang="it-IT" sz="3200" dirty="0" smtClean="0">
                <a:solidFill>
                  <a:srgbClr val="0000FF"/>
                </a:solidFill>
              </a:rPr>
              <a:t>. Salerno</a:t>
            </a:r>
          </a:p>
          <a:p>
            <a:endParaRPr lang="it-IT" sz="3200" dirty="0" smtClean="0"/>
          </a:p>
          <a:p>
            <a:r>
              <a:rPr lang="it-IT" sz="3200" dirty="0" smtClean="0"/>
              <a:t>in </a:t>
            </a:r>
            <a:r>
              <a:rPr lang="it-IT" sz="3200" dirty="0" err="1" smtClean="0"/>
              <a:t>collaboration</a:t>
            </a:r>
            <a:r>
              <a:rPr lang="it-IT" sz="3200" dirty="0" smtClean="0"/>
              <a:t> </a:t>
            </a:r>
            <a:r>
              <a:rPr lang="it-IT" sz="3200" dirty="0" err="1" smtClean="0"/>
              <a:t>with</a:t>
            </a:r>
            <a:endParaRPr lang="it-IT" sz="3200" dirty="0" smtClean="0"/>
          </a:p>
          <a:p>
            <a:endParaRPr lang="it-IT" sz="3200" dirty="0" smtClean="0"/>
          </a:p>
          <a:p>
            <a:r>
              <a:rPr lang="it-IT" sz="3200" dirty="0" smtClean="0">
                <a:solidFill>
                  <a:srgbClr val="800000"/>
                </a:solidFill>
              </a:rPr>
              <a:t>Marco </a:t>
            </a:r>
            <a:r>
              <a:rPr lang="it-IT" sz="3200" dirty="0" err="1" smtClean="0">
                <a:solidFill>
                  <a:srgbClr val="800000"/>
                </a:solidFill>
              </a:rPr>
              <a:t>Zannetti</a:t>
            </a:r>
            <a:r>
              <a:rPr lang="it-IT" sz="3200" dirty="0" smtClean="0">
                <a:solidFill>
                  <a:srgbClr val="800000"/>
                </a:solidFill>
              </a:rPr>
              <a:t>         -   </a:t>
            </a:r>
            <a:r>
              <a:rPr lang="it-IT" sz="3200" dirty="0" err="1" smtClean="0">
                <a:solidFill>
                  <a:srgbClr val="800000"/>
                </a:solidFill>
              </a:rPr>
              <a:t>Univ</a:t>
            </a:r>
            <a:r>
              <a:rPr lang="it-IT" sz="3200" dirty="0" smtClean="0">
                <a:solidFill>
                  <a:srgbClr val="800000"/>
                </a:solidFill>
              </a:rPr>
              <a:t>.  Salerno</a:t>
            </a:r>
          </a:p>
          <a:p>
            <a:r>
              <a:rPr lang="it-IT" sz="3200" dirty="0" smtClean="0">
                <a:solidFill>
                  <a:srgbClr val="800000"/>
                </a:solidFill>
              </a:rPr>
              <a:t>Giuseppe Gonnella   -   </a:t>
            </a:r>
            <a:r>
              <a:rPr lang="it-IT" sz="3200" dirty="0" err="1" smtClean="0">
                <a:solidFill>
                  <a:srgbClr val="800000"/>
                </a:solidFill>
              </a:rPr>
              <a:t>Univ</a:t>
            </a:r>
            <a:r>
              <a:rPr lang="it-IT" sz="3200" dirty="0" smtClean="0">
                <a:solidFill>
                  <a:srgbClr val="800000"/>
                </a:solidFill>
              </a:rPr>
              <a:t>.  Bari</a:t>
            </a:r>
          </a:p>
          <a:p>
            <a:r>
              <a:rPr lang="it-IT" sz="3200" dirty="0" smtClean="0">
                <a:solidFill>
                  <a:srgbClr val="800000"/>
                </a:solidFill>
              </a:rPr>
              <a:t>Antonio </a:t>
            </a:r>
            <a:r>
              <a:rPr lang="it-IT" sz="3200" dirty="0" err="1" smtClean="0">
                <a:solidFill>
                  <a:srgbClr val="800000"/>
                </a:solidFill>
              </a:rPr>
              <a:t>Piscitelli</a:t>
            </a:r>
            <a:r>
              <a:rPr lang="it-IT" sz="3200" dirty="0" smtClean="0">
                <a:solidFill>
                  <a:srgbClr val="800000"/>
                </a:solidFill>
              </a:rPr>
              <a:t>      -  </a:t>
            </a:r>
            <a:r>
              <a:rPr lang="it-IT" sz="3200" dirty="0" err="1" smtClean="0">
                <a:solidFill>
                  <a:srgbClr val="800000"/>
                </a:solidFill>
              </a:rPr>
              <a:t>Nanyang</a:t>
            </a:r>
            <a:r>
              <a:rPr lang="it-IT" sz="3200" dirty="0" smtClean="0">
                <a:solidFill>
                  <a:srgbClr val="800000"/>
                </a:solidFill>
              </a:rPr>
              <a:t> </a:t>
            </a:r>
            <a:r>
              <a:rPr lang="it-IT" sz="3200" dirty="0" err="1" smtClean="0">
                <a:solidFill>
                  <a:srgbClr val="800000"/>
                </a:solidFill>
              </a:rPr>
              <a:t>Univ</a:t>
            </a:r>
            <a:r>
              <a:rPr lang="it-IT" sz="3200" dirty="0" smtClean="0">
                <a:solidFill>
                  <a:srgbClr val="800000"/>
                </a:solidFill>
              </a:rPr>
              <a:t>.</a:t>
            </a:r>
            <a:endParaRPr lang="it-IT" sz="3200" dirty="0">
              <a:solidFill>
                <a:srgbClr val="8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23781" y="5638801"/>
            <a:ext cx="85202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8000"/>
                </a:solidFill>
              </a:rPr>
              <a:t>F. Corberi, G. Gonnella, A. </a:t>
            </a:r>
            <a:r>
              <a:rPr lang="it-IT" dirty="0" err="1" smtClean="0">
                <a:solidFill>
                  <a:srgbClr val="008000"/>
                </a:solidFill>
              </a:rPr>
              <a:t>Piscitelli</a:t>
            </a:r>
            <a:r>
              <a:rPr lang="it-IT" dirty="0" smtClean="0">
                <a:solidFill>
                  <a:srgbClr val="008000"/>
                </a:solidFill>
              </a:rPr>
              <a:t>, M. Zannetti:J. Phys. A: Math. Theor. 46 (2013) 042001</a:t>
            </a:r>
          </a:p>
          <a:p>
            <a:r>
              <a:rPr lang="it-IT" dirty="0" smtClean="0">
                <a:solidFill>
                  <a:srgbClr val="008000"/>
                </a:solidFill>
              </a:rPr>
              <a:t>M. </a:t>
            </a:r>
            <a:r>
              <a:rPr lang="it-IT" dirty="0" err="1" smtClean="0">
                <a:solidFill>
                  <a:srgbClr val="008000"/>
                </a:solidFill>
              </a:rPr>
              <a:t>Zannetti</a:t>
            </a:r>
            <a:r>
              <a:rPr lang="it-IT" dirty="0" smtClean="0">
                <a:solidFill>
                  <a:srgbClr val="008000"/>
                </a:solidFill>
              </a:rPr>
              <a:t>, F. Corberi, G. Gonnella: </a:t>
            </a:r>
            <a:r>
              <a:rPr lang="it-IT" dirty="0" err="1" smtClean="0">
                <a:solidFill>
                  <a:srgbClr val="008000"/>
                </a:solidFill>
              </a:rPr>
              <a:t>submitted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to</a:t>
            </a:r>
            <a:r>
              <a:rPr lang="it-IT" dirty="0" smtClean="0">
                <a:solidFill>
                  <a:srgbClr val="008000"/>
                </a:solidFill>
              </a:rPr>
              <a:t> PRE. (</a:t>
            </a:r>
            <a:r>
              <a:rPr lang="it-IT" dirty="0" err="1" smtClean="0">
                <a:solidFill>
                  <a:srgbClr val="008000"/>
                </a:solidFill>
              </a:rPr>
              <a:t>arXiv</a:t>
            </a:r>
            <a:r>
              <a:rPr lang="it-IT" dirty="0" smtClean="0">
                <a:solidFill>
                  <a:srgbClr val="008000"/>
                </a:solidFill>
              </a:rPr>
              <a:t>: 144.3975) </a:t>
            </a:r>
          </a:p>
          <a:p>
            <a:r>
              <a:rPr lang="it-IT" dirty="0" smtClean="0">
                <a:solidFill>
                  <a:srgbClr val="008000"/>
                </a:solidFill>
              </a:rPr>
              <a:t>M. </a:t>
            </a:r>
            <a:r>
              <a:rPr lang="it-IT" dirty="0" err="1" smtClean="0">
                <a:solidFill>
                  <a:srgbClr val="008000"/>
                </a:solidFill>
              </a:rPr>
              <a:t>Zannetti</a:t>
            </a:r>
            <a:r>
              <a:rPr lang="it-IT" dirty="0" smtClean="0">
                <a:solidFill>
                  <a:srgbClr val="008000"/>
                </a:solidFill>
              </a:rPr>
              <a:t>, F. Corberi, G. Gonnella, </a:t>
            </a:r>
            <a:r>
              <a:rPr lang="it-IT" dirty="0" err="1" smtClean="0">
                <a:solidFill>
                  <a:srgbClr val="008000"/>
                </a:solidFill>
              </a:rPr>
              <a:t>A.Piscitelli</a:t>
            </a:r>
            <a:r>
              <a:rPr lang="it-IT" dirty="0" smtClean="0">
                <a:solidFill>
                  <a:srgbClr val="008000"/>
                </a:solidFill>
              </a:rPr>
              <a:t>: </a:t>
            </a:r>
            <a:r>
              <a:rPr lang="it-IT" dirty="0" err="1" smtClean="0">
                <a:solidFill>
                  <a:srgbClr val="008000"/>
                </a:solidFill>
              </a:rPr>
              <a:t>submitted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to</a:t>
            </a:r>
            <a:r>
              <a:rPr lang="it-IT" dirty="0" smtClean="0">
                <a:solidFill>
                  <a:srgbClr val="008000"/>
                </a:solidFill>
              </a:rPr>
              <a:t> Comm. </a:t>
            </a:r>
            <a:r>
              <a:rPr lang="it-IT" dirty="0" err="1" smtClean="0">
                <a:solidFill>
                  <a:srgbClr val="008000"/>
                </a:solidFill>
              </a:rPr>
              <a:t>Theor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Phys</a:t>
            </a:r>
            <a:r>
              <a:rPr lang="it-IT" dirty="0" smtClean="0">
                <a:solidFill>
                  <a:srgbClr val="008000"/>
                </a:solidFill>
              </a:rPr>
              <a:t>. </a:t>
            </a:r>
          </a:p>
          <a:p>
            <a:r>
              <a:rPr lang="it-IT" dirty="0" smtClean="0">
                <a:solidFill>
                  <a:srgbClr val="008000"/>
                </a:solidFill>
              </a:rPr>
              <a:t>F. Corberi, G. Gonnella, </a:t>
            </a:r>
            <a:r>
              <a:rPr lang="it-IT" dirty="0" err="1" smtClean="0">
                <a:solidFill>
                  <a:srgbClr val="008000"/>
                </a:solidFill>
              </a:rPr>
              <a:t>A.Piscitelli</a:t>
            </a:r>
            <a:r>
              <a:rPr lang="it-IT" dirty="0" smtClean="0">
                <a:solidFill>
                  <a:srgbClr val="008000"/>
                </a:solidFill>
              </a:rPr>
              <a:t>: </a:t>
            </a:r>
            <a:r>
              <a:rPr lang="it-IT" dirty="0" err="1" smtClean="0">
                <a:solidFill>
                  <a:srgbClr val="008000"/>
                </a:solidFill>
              </a:rPr>
              <a:t>submitted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to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 err="1" smtClean="0">
                <a:solidFill>
                  <a:srgbClr val="008000"/>
                </a:solidFill>
              </a:rPr>
              <a:t>J.Non-cryst</a:t>
            </a:r>
            <a:r>
              <a:rPr lang="it-IT" dirty="0" smtClean="0">
                <a:solidFill>
                  <a:srgbClr val="008000"/>
                </a:solidFill>
              </a:rPr>
              <a:t>. Sol.</a:t>
            </a:r>
          </a:p>
          <a:p>
            <a:endParaRPr lang="it-IT" dirty="0" smtClean="0">
              <a:solidFill>
                <a:srgbClr val="008000"/>
              </a:solidFill>
            </a:endParaRPr>
          </a:p>
          <a:p>
            <a:endParaRPr lang="it-IT" dirty="0" smtClean="0">
              <a:solidFill>
                <a:srgbClr val="008000"/>
              </a:solidFill>
            </a:endParaRPr>
          </a:p>
          <a:p>
            <a:endParaRPr lang="it-IT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28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44494" y="260648"/>
            <a:ext cx="4132506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/>
                </a:solidFill>
              </a:rPr>
              <a:t>The </a:t>
            </a:r>
            <a:r>
              <a:rPr lang="it-IT" sz="3200" dirty="0" err="1" smtClean="0">
                <a:solidFill>
                  <a:schemeClr val="accent1"/>
                </a:solidFill>
              </a:rPr>
              <a:t>Gaussian</a:t>
            </a:r>
            <a:r>
              <a:rPr lang="it-IT" sz="3200" dirty="0" smtClean="0">
                <a:solidFill>
                  <a:schemeClr val="accent1"/>
                </a:solidFill>
              </a:rPr>
              <a:t> </a:t>
            </a:r>
            <a:r>
              <a:rPr lang="it-IT" sz="3200" dirty="0" err="1" smtClean="0">
                <a:solidFill>
                  <a:schemeClr val="accent1"/>
                </a:solidFill>
              </a:rPr>
              <a:t>Model</a:t>
            </a:r>
            <a:endParaRPr lang="it-IT" sz="32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9168515"/>
              </p:ext>
            </p:extLst>
          </p:nvPr>
        </p:nvGraphicFramePr>
        <p:xfrm>
          <a:off x="685800" y="1371600"/>
          <a:ext cx="7653337" cy="1436687"/>
        </p:xfrm>
        <a:graphic>
          <a:graphicData uri="http://schemas.openxmlformats.org/presentationml/2006/ole">
            <p:oleObj spid="_x0000_s395266" name="Equation" r:id="rId3" imgW="1892300" imgH="393700" progId="Equation.3">
              <p:embed/>
            </p:oleObj>
          </a:graphicData>
        </a:graphic>
      </p:graphicFrame>
      <p:graphicFrame>
        <p:nvGraphicFramePr>
          <p:cNvPr id="395269" name="Object 5"/>
          <p:cNvGraphicFramePr>
            <a:graphicFrameLocks noChangeAspect="1"/>
          </p:cNvGraphicFramePr>
          <p:nvPr/>
        </p:nvGraphicFramePr>
        <p:xfrm>
          <a:off x="1296988" y="3173413"/>
          <a:ext cx="5864225" cy="1062037"/>
        </p:xfrm>
        <a:graphic>
          <a:graphicData uri="http://schemas.openxmlformats.org/presentationml/2006/ole">
            <p:oleObj spid="_x0000_s395269" name="Equation" r:id="rId4" imgW="1371600" imgH="254000" progId="Equation.3">
              <p:embed/>
            </p:oleObj>
          </a:graphicData>
        </a:graphic>
      </p:graphicFrame>
      <p:graphicFrame>
        <p:nvGraphicFramePr>
          <p:cNvPr id="395270" name="Object 6"/>
          <p:cNvGraphicFramePr>
            <a:graphicFrameLocks noChangeAspect="1"/>
          </p:cNvGraphicFramePr>
          <p:nvPr/>
        </p:nvGraphicFramePr>
        <p:xfrm>
          <a:off x="2514600" y="4800600"/>
          <a:ext cx="3979862" cy="914400"/>
        </p:xfrm>
        <a:graphic>
          <a:graphicData uri="http://schemas.openxmlformats.org/presentationml/2006/ole">
            <p:oleObj spid="_x0000_s395270" name="Equation" r:id="rId5" imgW="2044700" imgH="469900" progId="Equation.3">
              <p:embed/>
            </p:oleObj>
          </a:graphicData>
        </a:graphic>
      </p:graphicFrame>
      <p:sp>
        <p:nvSpPr>
          <p:cNvPr id="6" name="Parentesi graffa aperta 5"/>
          <p:cNvSpPr/>
          <p:nvPr/>
        </p:nvSpPr>
        <p:spPr>
          <a:xfrm>
            <a:off x="2286000" y="4876800"/>
            <a:ext cx="152400" cy="838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99818" y="260648"/>
            <a:ext cx="362836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chemeClr val="tx2"/>
                </a:solidFill>
              </a:rPr>
              <a:t>Temperature </a:t>
            </a:r>
            <a:r>
              <a:rPr lang="it-IT" sz="3200" dirty="0" err="1" smtClean="0">
                <a:solidFill>
                  <a:schemeClr val="tx2"/>
                </a:solidFill>
              </a:rPr>
              <a:t>quench</a:t>
            </a:r>
            <a:endParaRPr lang="it-IT" sz="3200" dirty="0">
              <a:solidFill>
                <a:schemeClr val="tx2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609600" y="1752600"/>
            <a:ext cx="5943699" cy="4485232"/>
            <a:chOff x="644525" y="1340768"/>
            <a:chExt cx="5943699" cy="4485232"/>
          </a:xfrm>
        </p:grpSpPr>
        <p:cxnSp>
          <p:nvCxnSpPr>
            <p:cNvPr id="4" name="Connettore 2 3"/>
            <p:cNvCxnSpPr/>
            <p:nvPr/>
          </p:nvCxnSpPr>
          <p:spPr>
            <a:xfrm>
              <a:off x="1187624" y="5301208"/>
              <a:ext cx="54006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2 7"/>
            <p:cNvCxnSpPr/>
            <p:nvPr/>
          </p:nvCxnSpPr>
          <p:spPr>
            <a:xfrm flipV="1">
              <a:off x="1187624" y="1628800"/>
              <a:ext cx="0" cy="368079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4 11"/>
            <p:cNvCxnSpPr/>
            <p:nvPr/>
          </p:nvCxnSpPr>
          <p:spPr>
            <a:xfrm>
              <a:off x="1187624" y="2852936"/>
              <a:ext cx="4716000" cy="1944000"/>
            </a:xfrm>
            <a:prstGeom prst="bentConnector3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gget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7624289"/>
                </p:ext>
              </p:extLst>
            </p:nvPr>
          </p:nvGraphicFramePr>
          <p:xfrm>
            <a:off x="6232401" y="5373216"/>
            <a:ext cx="283815" cy="452784"/>
          </p:xfrm>
          <a:graphic>
            <a:graphicData uri="http://schemas.openxmlformats.org/presentationml/2006/ole">
              <p:oleObj spid="_x0000_s216436" name="Equazione" r:id="rId3" imgW="88560" imgH="152280" progId="Equation.3">
                <p:embed/>
              </p:oleObj>
            </a:graphicData>
          </a:graphic>
        </p:graphicFrame>
        <p:graphicFrame>
          <p:nvGraphicFramePr>
            <p:cNvPr id="14" name="Oggetto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8656152"/>
                </p:ext>
              </p:extLst>
            </p:nvPr>
          </p:nvGraphicFramePr>
          <p:xfrm>
            <a:off x="683568" y="1340768"/>
            <a:ext cx="433314" cy="498078"/>
          </p:xfrm>
          <a:graphic>
            <a:graphicData uri="http://schemas.openxmlformats.org/presentationml/2006/ole">
              <p:oleObj spid="_x0000_s216437" name="Equazione" r:id="rId4" imgW="139680" imgH="164880" progId="Equation.3">
                <p:embed/>
              </p:oleObj>
            </a:graphicData>
          </a:graphic>
        </p:graphicFrame>
        <p:graphicFrame>
          <p:nvGraphicFramePr>
            <p:cNvPr id="15" name="Oggetto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738994"/>
                </p:ext>
              </p:extLst>
            </p:nvPr>
          </p:nvGraphicFramePr>
          <p:xfrm>
            <a:off x="644525" y="2424113"/>
            <a:ext cx="512763" cy="649287"/>
          </p:xfrm>
          <a:graphic>
            <a:graphicData uri="http://schemas.openxmlformats.org/presentationml/2006/ole">
              <p:oleObj spid="_x0000_s216438" name="Equazione" r:id="rId5" imgW="164880" imgH="215640" progId="Equation.3">
                <p:embed/>
              </p:oleObj>
            </a:graphicData>
          </a:graphic>
        </p:graphicFrame>
        <p:graphicFrame>
          <p:nvGraphicFramePr>
            <p:cNvPr id="16" name="Oggetto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8863535"/>
                </p:ext>
              </p:extLst>
            </p:nvPr>
          </p:nvGraphicFramePr>
          <p:xfrm>
            <a:off x="644525" y="4364038"/>
            <a:ext cx="592138" cy="649287"/>
          </p:xfrm>
          <a:graphic>
            <a:graphicData uri="http://schemas.openxmlformats.org/presentationml/2006/ole">
              <p:oleObj spid="_x0000_s216439" name="Equazione" r:id="rId6" imgW="190440" imgH="215640" progId="Equation.3">
                <p:embed/>
              </p:oleObj>
            </a:graphicData>
          </a:graphic>
        </p:graphicFrame>
        <p:cxnSp>
          <p:nvCxnSpPr>
            <p:cNvPr id="18" name="Connettore 1 17"/>
            <p:cNvCxnSpPr/>
            <p:nvPr/>
          </p:nvCxnSpPr>
          <p:spPr>
            <a:xfrm flipH="1">
              <a:off x="1187624" y="4796936"/>
              <a:ext cx="2358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3545624" y="4796936"/>
              <a:ext cx="0" cy="5042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Figura a mano libera 2"/>
            <p:cNvSpPr/>
            <p:nvPr/>
          </p:nvSpPr>
          <p:spPr>
            <a:xfrm>
              <a:off x="3540125" y="3169568"/>
              <a:ext cx="2150772" cy="1215899"/>
            </a:xfrm>
            <a:custGeom>
              <a:avLst/>
              <a:gdLst>
                <a:gd name="connsiteX0" fmla="*/ 0 w 2150772"/>
                <a:gd name="connsiteY0" fmla="*/ 0 h 1215899"/>
                <a:gd name="connsiteX1" fmla="*/ 25758 w 2150772"/>
                <a:gd name="connsiteY1" fmla="*/ 193183 h 1215899"/>
                <a:gd name="connsiteX2" fmla="*/ 90152 w 2150772"/>
                <a:gd name="connsiteY2" fmla="*/ 115910 h 1215899"/>
                <a:gd name="connsiteX3" fmla="*/ 90152 w 2150772"/>
                <a:gd name="connsiteY3" fmla="*/ 154546 h 1215899"/>
                <a:gd name="connsiteX4" fmla="*/ 180304 w 2150772"/>
                <a:gd name="connsiteY4" fmla="*/ 77273 h 1215899"/>
                <a:gd name="connsiteX5" fmla="*/ 180304 w 2150772"/>
                <a:gd name="connsiteY5" fmla="*/ 180304 h 1215899"/>
                <a:gd name="connsiteX6" fmla="*/ 193183 w 2150772"/>
                <a:gd name="connsiteY6" fmla="*/ 231820 h 1215899"/>
                <a:gd name="connsiteX7" fmla="*/ 218941 w 2150772"/>
                <a:gd name="connsiteY7" fmla="*/ 283335 h 1215899"/>
                <a:gd name="connsiteX8" fmla="*/ 283335 w 2150772"/>
                <a:gd name="connsiteY8" fmla="*/ 206062 h 1215899"/>
                <a:gd name="connsiteX9" fmla="*/ 334851 w 2150772"/>
                <a:gd name="connsiteY9" fmla="*/ 218941 h 1215899"/>
                <a:gd name="connsiteX10" fmla="*/ 399245 w 2150772"/>
                <a:gd name="connsiteY10" fmla="*/ 154546 h 1215899"/>
                <a:gd name="connsiteX11" fmla="*/ 437882 w 2150772"/>
                <a:gd name="connsiteY11" fmla="*/ 90152 h 1215899"/>
                <a:gd name="connsiteX12" fmla="*/ 463640 w 2150772"/>
                <a:gd name="connsiteY12" fmla="*/ 206062 h 1215899"/>
                <a:gd name="connsiteX13" fmla="*/ 489397 w 2150772"/>
                <a:gd name="connsiteY13" fmla="*/ 270456 h 1215899"/>
                <a:gd name="connsiteX14" fmla="*/ 489397 w 2150772"/>
                <a:gd name="connsiteY14" fmla="*/ 270456 h 1215899"/>
                <a:gd name="connsiteX15" fmla="*/ 515155 w 2150772"/>
                <a:gd name="connsiteY15" fmla="*/ 244698 h 1215899"/>
                <a:gd name="connsiteX16" fmla="*/ 528034 w 2150772"/>
                <a:gd name="connsiteY16" fmla="*/ 373487 h 1215899"/>
                <a:gd name="connsiteX17" fmla="*/ 579549 w 2150772"/>
                <a:gd name="connsiteY17" fmla="*/ 437882 h 1215899"/>
                <a:gd name="connsiteX18" fmla="*/ 605307 w 2150772"/>
                <a:gd name="connsiteY18" fmla="*/ 425003 h 1215899"/>
                <a:gd name="connsiteX19" fmla="*/ 631065 w 2150772"/>
                <a:gd name="connsiteY19" fmla="*/ 476518 h 1215899"/>
                <a:gd name="connsiteX20" fmla="*/ 631065 w 2150772"/>
                <a:gd name="connsiteY20" fmla="*/ 566670 h 1215899"/>
                <a:gd name="connsiteX21" fmla="*/ 682580 w 2150772"/>
                <a:gd name="connsiteY21" fmla="*/ 450760 h 1215899"/>
                <a:gd name="connsiteX22" fmla="*/ 759854 w 2150772"/>
                <a:gd name="connsiteY22" fmla="*/ 463639 h 1215899"/>
                <a:gd name="connsiteX23" fmla="*/ 798490 w 2150772"/>
                <a:gd name="connsiteY23" fmla="*/ 412124 h 1215899"/>
                <a:gd name="connsiteX24" fmla="*/ 862885 w 2150772"/>
                <a:gd name="connsiteY24" fmla="*/ 450760 h 1215899"/>
                <a:gd name="connsiteX25" fmla="*/ 901521 w 2150772"/>
                <a:gd name="connsiteY25" fmla="*/ 412124 h 1215899"/>
                <a:gd name="connsiteX26" fmla="*/ 914400 w 2150772"/>
                <a:gd name="connsiteY26" fmla="*/ 553791 h 1215899"/>
                <a:gd name="connsiteX27" fmla="*/ 940158 w 2150772"/>
                <a:gd name="connsiteY27" fmla="*/ 669701 h 1215899"/>
                <a:gd name="connsiteX28" fmla="*/ 1030310 w 2150772"/>
                <a:gd name="connsiteY28" fmla="*/ 566670 h 1215899"/>
                <a:gd name="connsiteX29" fmla="*/ 1043189 w 2150772"/>
                <a:gd name="connsiteY29" fmla="*/ 631065 h 1215899"/>
                <a:gd name="connsiteX30" fmla="*/ 1120462 w 2150772"/>
                <a:gd name="connsiteY30" fmla="*/ 643944 h 1215899"/>
                <a:gd name="connsiteX31" fmla="*/ 1146220 w 2150772"/>
                <a:gd name="connsiteY31" fmla="*/ 837127 h 1215899"/>
                <a:gd name="connsiteX32" fmla="*/ 1197735 w 2150772"/>
                <a:gd name="connsiteY32" fmla="*/ 785611 h 1215899"/>
                <a:gd name="connsiteX33" fmla="*/ 1249251 w 2150772"/>
                <a:gd name="connsiteY33" fmla="*/ 682580 h 1215899"/>
                <a:gd name="connsiteX34" fmla="*/ 1249251 w 2150772"/>
                <a:gd name="connsiteY34" fmla="*/ 746975 h 1215899"/>
                <a:gd name="connsiteX35" fmla="*/ 1390918 w 2150772"/>
                <a:gd name="connsiteY35" fmla="*/ 489397 h 1215899"/>
                <a:gd name="connsiteX36" fmla="*/ 1403797 w 2150772"/>
                <a:gd name="connsiteY36" fmla="*/ 450760 h 1215899"/>
                <a:gd name="connsiteX37" fmla="*/ 1455313 w 2150772"/>
                <a:gd name="connsiteY37" fmla="*/ 515155 h 1215899"/>
                <a:gd name="connsiteX38" fmla="*/ 1468192 w 2150772"/>
                <a:gd name="connsiteY38" fmla="*/ 476518 h 1215899"/>
                <a:gd name="connsiteX39" fmla="*/ 1545465 w 2150772"/>
                <a:gd name="connsiteY39" fmla="*/ 734096 h 1215899"/>
                <a:gd name="connsiteX40" fmla="*/ 1596980 w 2150772"/>
                <a:gd name="connsiteY40" fmla="*/ 695459 h 1215899"/>
                <a:gd name="connsiteX41" fmla="*/ 1596980 w 2150772"/>
                <a:gd name="connsiteY41" fmla="*/ 965915 h 1215899"/>
                <a:gd name="connsiteX42" fmla="*/ 1712890 w 2150772"/>
                <a:gd name="connsiteY42" fmla="*/ 940158 h 1215899"/>
                <a:gd name="connsiteX43" fmla="*/ 1725769 w 2150772"/>
                <a:gd name="connsiteY43" fmla="*/ 1210614 h 1215899"/>
                <a:gd name="connsiteX44" fmla="*/ 1777285 w 2150772"/>
                <a:gd name="connsiteY44" fmla="*/ 1120462 h 1215899"/>
                <a:gd name="connsiteX45" fmla="*/ 1815921 w 2150772"/>
                <a:gd name="connsiteY45" fmla="*/ 1133341 h 1215899"/>
                <a:gd name="connsiteX46" fmla="*/ 1828800 w 2150772"/>
                <a:gd name="connsiteY46" fmla="*/ 953036 h 1215899"/>
                <a:gd name="connsiteX47" fmla="*/ 1944710 w 2150772"/>
                <a:gd name="connsiteY47" fmla="*/ 1017431 h 1215899"/>
                <a:gd name="connsiteX48" fmla="*/ 1970468 w 2150772"/>
                <a:gd name="connsiteY48" fmla="*/ 927279 h 1215899"/>
                <a:gd name="connsiteX49" fmla="*/ 1983347 w 2150772"/>
                <a:gd name="connsiteY49" fmla="*/ 1030310 h 1215899"/>
                <a:gd name="connsiteX50" fmla="*/ 2009104 w 2150772"/>
                <a:gd name="connsiteY50" fmla="*/ 1146220 h 1215899"/>
                <a:gd name="connsiteX51" fmla="*/ 2125014 w 2150772"/>
                <a:gd name="connsiteY51" fmla="*/ 1146220 h 1215899"/>
                <a:gd name="connsiteX52" fmla="*/ 2125014 w 2150772"/>
                <a:gd name="connsiteY52" fmla="*/ 1184856 h 1215899"/>
                <a:gd name="connsiteX53" fmla="*/ 2150772 w 2150772"/>
                <a:gd name="connsiteY53" fmla="*/ 1184856 h 121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150772" h="1215899">
                  <a:moveTo>
                    <a:pt x="0" y="0"/>
                  </a:moveTo>
                  <a:cubicBezTo>
                    <a:pt x="5366" y="86932"/>
                    <a:pt x="10733" y="173865"/>
                    <a:pt x="25758" y="193183"/>
                  </a:cubicBezTo>
                  <a:cubicBezTo>
                    <a:pt x="40783" y="212501"/>
                    <a:pt x="79420" y="122349"/>
                    <a:pt x="90152" y="115910"/>
                  </a:cubicBezTo>
                  <a:cubicBezTo>
                    <a:pt x="100884" y="109471"/>
                    <a:pt x="75127" y="160985"/>
                    <a:pt x="90152" y="154546"/>
                  </a:cubicBezTo>
                  <a:cubicBezTo>
                    <a:pt x="105177" y="148107"/>
                    <a:pt x="165279" y="72980"/>
                    <a:pt x="180304" y="77273"/>
                  </a:cubicBezTo>
                  <a:cubicBezTo>
                    <a:pt x="195329" y="81566"/>
                    <a:pt x="178158" y="154546"/>
                    <a:pt x="180304" y="180304"/>
                  </a:cubicBezTo>
                  <a:cubicBezTo>
                    <a:pt x="182451" y="206062"/>
                    <a:pt x="186744" y="214648"/>
                    <a:pt x="193183" y="231820"/>
                  </a:cubicBezTo>
                  <a:cubicBezTo>
                    <a:pt x="199623" y="248992"/>
                    <a:pt x="203916" y="287628"/>
                    <a:pt x="218941" y="283335"/>
                  </a:cubicBezTo>
                  <a:cubicBezTo>
                    <a:pt x="233966" y="279042"/>
                    <a:pt x="264017" y="216794"/>
                    <a:pt x="283335" y="206062"/>
                  </a:cubicBezTo>
                  <a:cubicBezTo>
                    <a:pt x="302653" y="195330"/>
                    <a:pt x="315533" y="227527"/>
                    <a:pt x="334851" y="218941"/>
                  </a:cubicBezTo>
                  <a:cubicBezTo>
                    <a:pt x="354169" y="210355"/>
                    <a:pt x="382073" y="176011"/>
                    <a:pt x="399245" y="154546"/>
                  </a:cubicBezTo>
                  <a:cubicBezTo>
                    <a:pt x="416417" y="133081"/>
                    <a:pt x="427150" y="81566"/>
                    <a:pt x="437882" y="90152"/>
                  </a:cubicBezTo>
                  <a:cubicBezTo>
                    <a:pt x="448614" y="98738"/>
                    <a:pt x="455054" y="176011"/>
                    <a:pt x="463640" y="206062"/>
                  </a:cubicBezTo>
                  <a:cubicBezTo>
                    <a:pt x="472226" y="236113"/>
                    <a:pt x="489397" y="270456"/>
                    <a:pt x="489397" y="270456"/>
                  </a:cubicBezTo>
                  <a:lnTo>
                    <a:pt x="489397" y="270456"/>
                  </a:lnTo>
                  <a:cubicBezTo>
                    <a:pt x="493690" y="266163"/>
                    <a:pt x="508716" y="227526"/>
                    <a:pt x="515155" y="244698"/>
                  </a:cubicBezTo>
                  <a:cubicBezTo>
                    <a:pt x="521595" y="261870"/>
                    <a:pt x="517302" y="341290"/>
                    <a:pt x="528034" y="373487"/>
                  </a:cubicBezTo>
                  <a:cubicBezTo>
                    <a:pt x="538766" y="405684"/>
                    <a:pt x="566670" y="429296"/>
                    <a:pt x="579549" y="437882"/>
                  </a:cubicBezTo>
                  <a:cubicBezTo>
                    <a:pt x="592428" y="446468"/>
                    <a:pt x="596721" y="418564"/>
                    <a:pt x="605307" y="425003"/>
                  </a:cubicBezTo>
                  <a:cubicBezTo>
                    <a:pt x="613893" y="431442"/>
                    <a:pt x="626772" y="452907"/>
                    <a:pt x="631065" y="476518"/>
                  </a:cubicBezTo>
                  <a:cubicBezTo>
                    <a:pt x="635358" y="500129"/>
                    <a:pt x="622479" y="570963"/>
                    <a:pt x="631065" y="566670"/>
                  </a:cubicBezTo>
                  <a:cubicBezTo>
                    <a:pt x="639651" y="562377"/>
                    <a:pt x="661115" y="467932"/>
                    <a:pt x="682580" y="450760"/>
                  </a:cubicBezTo>
                  <a:cubicBezTo>
                    <a:pt x="704045" y="433588"/>
                    <a:pt x="740536" y="470078"/>
                    <a:pt x="759854" y="463639"/>
                  </a:cubicBezTo>
                  <a:cubicBezTo>
                    <a:pt x="779172" y="457200"/>
                    <a:pt x="781318" y="414270"/>
                    <a:pt x="798490" y="412124"/>
                  </a:cubicBezTo>
                  <a:cubicBezTo>
                    <a:pt x="815662" y="409978"/>
                    <a:pt x="845713" y="450760"/>
                    <a:pt x="862885" y="450760"/>
                  </a:cubicBezTo>
                  <a:cubicBezTo>
                    <a:pt x="880057" y="450760"/>
                    <a:pt x="892935" y="394952"/>
                    <a:pt x="901521" y="412124"/>
                  </a:cubicBezTo>
                  <a:cubicBezTo>
                    <a:pt x="910107" y="429296"/>
                    <a:pt x="907961" y="510862"/>
                    <a:pt x="914400" y="553791"/>
                  </a:cubicBezTo>
                  <a:cubicBezTo>
                    <a:pt x="920840" y="596721"/>
                    <a:pt x="920840" y="667555"/>
                    <a:pt x="940158" y="669701"/>
                  </a:cubicBezTo>
                  <a:cubicBezTo>
                    <a:pt x="959476" y="671847"/>
                    <a:pt x="1013138" y="573109"/>
                    <a:pt x="1030310" y="566670"/>
                  </a:cubicBezTo>
                  <a:cubicBezTo>
                    <a:pt x="1047482" y="560231"/>
                    <a:pt x="1028164" y="618186"/>
                    <a:pt x="1043189" y="631065"/>
                  </a:cubicBezTo>
                  <a:cubicBezTo>
                    <a:pt x="1058214" y="643944"/>
                    <a:pt x="1103290" y="609600"/>
                    <a:pt x="1120462" y="643944"/>
                  </a:cubicBezTo>
                  <a:cubicBezTo>
                    <a:pt x="1137634" y="678288"/>
                    <a:pt x="1133341" y="813516"/>
                    <a:pt x="1146220" y="837127"/>
                  </a:cubicBezTo>
                  <a:cubicBezTo>
                    <a:pt x="1159099" y="860738"/>
                    <a:pt x="1180563" y="811369"/>
                    <a:pt x="1197735" y="785611"/>
                  </a:cubicBezTo>
                  <a:cubicBezTo>
                    <a:pt x="1214907" y="759853"/>
                    <a:pt x="1240665" y="689019"/>
                    <a:pt x="1249251" y="682580"/>
                  </a:cubicBezTo>
                  <a:cubicBezTo>
                    <a:pt x="1257837" y="676141"/>
                    <a:pt x="1225640" y="779172"/>
                    <a:pt x="1249251" y="746975"/>
                  </a:cubicBezTo>
                  <a:cubicBezTo>
                    <a:pt x="1272862" y="714778"/>
                    <a:pt x="1365160" y="538766"/>
                    <a:pt x="1390918" y="489397"/>
                  </a:cubicBezTo>
                  <a:cubicBezTo>
                    <a:pt x="1416676" y="440028"/>
                    <a:pt x="1393065" y="446467"/>
                    <a:pt x="1403797" y="450760"/>
                  </a:cubicBezTo>
                  <a:cubicBezTo>
                    <a:pt x="1414529" y="455053"/>
                    <a:pt x="1444581" y="510862"/>
                    <a:pt x="1455313" y="515155"/>
                  </a:cubicBezTo>
                  <a:cubicBezTo>
                    <a:pt x="1466045" y="519448"/>
                    <a:pt x="1453167" y="440028"/>
                    <a:pt x="1468192" y="476518"/>
                  </a:cubicBezTo>
                  <a:cubicBezTo>
                    <a:pt x="1483217" y="513008"/>
                    <a:pt x="1524000" y="697606"/>
                    <a:pt x="1545465" y="734096"/>
                  </a:cubicBezTo>
                  <a:cubicBezTo>
                    <a:pt x="1566930" y="770586"/>
                    <a:pt x="1588394" y="656822"/>
                    <a:pt x="1596980" y="695459"/>
                  </a:cubicBezTo>
                  <a:cubicBezTo>
                    <a:pt x="1605566" y="734096"/>
                    <a:pt x="1577662" y="925132"/>
                    <a:pt x="1596980" y="965915"/>
                  </a:cubicBezTo>
                  <a:cubicBezTo>
                    <a:pt x="1616298" y="1006698"/>
                    <a:pt x="1691425" y="899375"/>
                    <a:pt x="1712890" y="940158"/>
                  </a:cubicBezTo>
                  <a:cubicBezTo>
                    <a:pt x="1734355" y="980941"/>
                    <a:pt x="1715037" y="1180563"/>
                    <a:pt x="1725769" y="1210614"/>
                  </a:cubicBezTo>
                  <a:cubicBezTo>
                    <a:pt x="1736502" y="1240665"/>
                    <a:pt x="1762260" y="1133341"/>
                    <a:pt x="1777285" y="1120462"/>
                  </a:cubicBezTo>
                  <a:cubicBezTo>
                    <a:pt x="1792310" y="1107583"/>
                    <a:pt x="1807335" y="1161245"/>
                    <a:pt x="1815921" y="1133341"/>
                  </a:cubicBezTo>
                  <a:cubicBezTo>
                    <a:pt x="1824507" y="1105437"/>
                    <a:pt x="1807335" y="972354"/>
                    <a:pt x="1828800" y="953036"/>
                  </a:cubicBezTo>
                  <a:cubicBezTo>
                    <a:pt x="1850265" y="933718"/>
                    <a:pt x="1921099" y="1021724"/>
                    <a:pt x="1944710" y="1017431"/>
                  </a:cubicBezTo>
                  <a:cubicBezTo>
                    <a:pt x="1968321" y="1013138"/>
                    <a:pt x="1964029" y="925133"/>
                    <a:pt x="1970468" y="927279"/>
                  </a:cubicBezTo>
                  <a:cubicBezTo>
                    <a:pt x="1976907" y="929425"/>
                    <a:pt x="1976908" y="993820"/>
                    <a:pt x="1983347" y="1030310"/>
                  </a:cubicBezTo>
                  <a:cubicBezTo>
                    <a:pt x="1989786" y="1066800"/>
                    <a:pt x="1985493" y="1126902"/>
                    <a:pt x="2009104" y="1146220"/>
                  </a:cubicBezTo>
                  <a:cubicBezTo>
                    <a:pt x="2032715" y="1165538"/>
                    <a:pt x="2105696" y="1139781"/>
                    <a:pt x="2125014" y="1146220"/>
                  </a:cubicBezTo>
                  <a:cubicBezTo>
                    <a:pt x="2144332" y="1152659"/>
                    <a:pt x="2120721" y="1178417"/>
                    <a:pt x="2125014" y="1184856"/>
                  </a:cubicBezTo>
                  <a:cubicBezTo>
                    <a:pt x="2129307" y="1191295"/>
                    <a:pt x="2140039" y="1188075"/>
                    <a:pt x="2150772" y="118485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aphicFrame>
          <p:nvGraphicFramePr>
            <p:cNvPr id="24" name="Oggetto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5699290"/>
                </p:ext>
              </p:extLst>
            </p:nvPr>
          </p:nvGraphicFramePr>
          <p:xfrm>
            <a:off x="3375099" y="5346700"/>
            <a:ext cx="404813" cy="458564"/>
          </p:xfrm>
          <a:graphic>
            <a:graphicData uri="http://schemas.openxmlformats.org/presentationml/2006/ole">
              <p:oleObj spid="_x0000_s216440" name="Equazione" r:id="rId7" imgW="126725" imgH="177415" progId="Equation.3">
                <p:embed/>
              </p:oleObj>
            </a:graphicData>
          </a:graphic>
        </p:graphicFrame>
      </p:grpSp>
      <p:sp>
        <p:nvSpPr>
          <p:cNvPr id="17" name="Figura a mano libera 16"/>
          <p:cNvSpPr/>
          <p:nvPr/>
        </p:nvSpPr>
        <p:spPr>
          <a:xfrm>
            <a:off x="1143000" y="3429000"/>
            <a:ext cx="2332570" cy="336907"/>
          </a:xfrm>
          <a:custGeom>
            <a:avLst/>
            <a:gdLst>
              <a:gd name="connsiteX0" fmla="*/ 0 w 2332570"/>
              <a:gd name="connsiteY0" fmla="*/ 155496 h 336907"/>
              <a:gd name="connsiteX1" fmla="*/ 129587 w 2332570"/>
              <a:gd name="connsiteY1" fmla="*/ 51832 h 336907"/>
              <a:gd name="connsiteX2" fmla="*/ 207340 w 2332570"/>
              <a:gd name="connsiteY2" fmla="*/ 103664 h 336907"/>
              <a:gd name="connsiteX3" fmla="*/ 492431 w 2332570"/>
              <a:gd name="connsiteY3" fmla="*/ 12958 h 336907"/>
              <a:gd name="connsiteX4" fmla="*/ 544266 w 2332570"/>
              <a:gd name="connsiteY4" fmla="*/ 103664 h 336907"/>
              <a:gd name="connsiteX5" fmla="*/ 596101 w 2332570"/>
              <a:gd name="connsiteY5" fmla="*/ 181412 h 336907"/>
              <a:gd name="connsiteX6" fmla="*/ 764565 w 2332570"/>
              <a:gd name="connsiteY6" fmla="*/ 272117 h 336907"/>
              <a:gd name="connsiteX7" fmla="*/ 894152 w 2332570"/>
              <a:gd name="connsiteY7" fmla="*/ 336907 h 336907"/>
              <a:gd name="connsiteX8" fmla="*/ 933028 w 2332570"/>
              <a:gd name="connsiteY8" fmla="*/ 0 h 336907"/>
              <a:gd name="connsiteX9" fmla="*/ 1140368 w 2332570"/>
              <a:gd name="connsiteY9" fmla="*/ 51832 h 336907"/>
              <a:gd name="connsiteX10" fmla="*/ 1269955 w 2332570"/>
              <a:gd name="connsiteY10" fmla="*/ 220286 h 336907"/>
              <a:gd name="connsiteX11" fmla="*/ 1503212 w 2332570"/>
              <a:gd name="connsiteY11" fmla="*/ 142538 h 336907"/>
              <a:gd name="connsiteX12" fmla="*/ 1658717 w 2332570"/>
              <a:gd name="connsiteY12" fmla="*/ 77748 h 336907"/>
              <a:gd name="connsiteX13" fmla="*/ 1736469 w 2332570"/>
              <a:gd name="connsiteY13" fmla="*/ 168454 h 336907"/>
              <a:gd name="connsiteX14" fmla="*/ 1801263 w 2332570"/>
              <a:gd name="connsiteY14" fmla="*/ 233244 h 336907"/>
              <a:gd name="connsiteX15" fmla="*/ 1995644 w 2332570"/>
              <a:gd name="connsiteY15" fmla="*/ 129580 h 336907"/>
              <a:gd name="connsiteX16" fmla="*/ 2060437 w 2332570"/>
              <a:gd name="connsiteY16" fmla="*/ 90706 h 336907"/>
              <a:gd name="connsiteX17" fmla="*/ 2151148 w 2332570"/>
              <a:gd name="connsiteY17" fmla="*/ 116622 h 336907"/>
              <a:gd name="connsiteX18" fmla="*/ 2190024 w 2332570"/>
              <a:gd name="connsiteY18" fmla="*/ 233244 h 336907"/>
              <a:gd name="connsiteX19" fmla="*/ 2319612 w 2332570"/>
              <a:gd name="connsiteY19" fmla="*/ 168454 h 336907"/>
              <a:gd name="connsiteX20" fmla="*/ 2332570 w 2332570"/>
              <a:gd name="connsiteY20" fmla="*/ 246202 h 336907"/>
              <a:gd name="connsiteX21" fmla="*/ 2332570 w 2332570"/>
              <a:gd name="connsiteY21" fmla="*/ 246202 h 33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2570" h="336907">
                <a:moveTo>
                  <a:pt x="0" y="155496"/>
                </a:moveTo>
                <a:lnTo>
                  <a:pt x="129587" y="51832"/>
                </a:lnTo>
                <a:lnTo>
                  <a:pt x="207340" y="103664"/>
                </a:lnTo>
                <a:lnTo>
                  <a:pt x="492431" y="12958"/>
                </a:lnTo>
                <a:lnTo>
                  <a:pt x="544266" y="103664"/>
                </a:lnTo>
                <a:lnTo>
                  <a:pt x="596101" y="181412"/>
                </a:lnTo>
                <a:lnTo>
                  <a:pt x="764565" y="272117"/>
                </a:lnTo>
                <a:lnTo>
                  <a:pt x="894152" y="336907"/>
                </a:lnTo>
                <a:lnTo>
                  <a:pt x="933028" y="0"/>
                </a:lnTo>
                <a:lnTo>
                  <a:pt x="1140368" y="51832"/>
                </a:lnTo>
                <a:lnTo>
                  <a:pt x="1269955" y="220286"/>
                </a:lnTo>
                <a:lnTo>
                  <a:pt x="1503212" y="142538"/>
                </a:lnTo>
                <a:lnTo>
                  <a:pt x="1658717" y="77748"/>
                </a:lnTo>
                <a:lnTo>
                  <a:pt x="1736469" y="168454"/>
                </a:lnTo>
                <a:lnTo>
                  <a:pt x="1801263" y="233244"/>
                </a:lnTo>
                <a:lnTo>
                  <a:pt x="1995644" y="129580"/>
                </a:lnTo>
                <a:lnTo>
                  <a:pt x="2060437" y="90706"/>
                </a:lnTo>
                <a:lnTo>
                  <a:pt x="2151148" y="116622"/>
                </a:lnTo>
                <a:lnTo>
                  <a:pt x="2190024" y="233244"/>
                </a:lnTo>
                <a:lnTo>
                  <a:pt x="2319612" y="168454"/>
                </a:lnTo>
                <a:lnTo>
                  <a:pt x="2332570" y="246202"/>
                </a:lnTo>
                <a:lnTo>
                  <a:pt x="2332570" y="24620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4419600" y="3352800"/>
            <a:ext cx="5355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it-IT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08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gnew3_barc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43000" y="2057400"/>
            <a:ext cx="7067442" cy="4800600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7315200" y="990600"/>
            <a:ext cx="1524000" cy="15240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2 4"/>
          <p:cNvCxnSpPr/>
          <p:nvPr/>
        </p:nvCxnSpPr>
        <p:spPr>
          <a:xfrm rot="5400000" flipH="1" flipV="1">
            <a:off x="8077200" y="1219200"/>
            <a:ext cx="538815" cy="538815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362200" y="0"/>
            <a:ext cx="5334000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Fluctuation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of</a:t>
            </a:r>
            <a:r>
              <a:rPr lang="it-IT" sz="3200" dirty="0" smtClean="0">
                <a:solidFill>
                  <a:schemeClr val="tx2"/>
                </a:solidFill>
              </a:rPr>
              <a:t> the </a:t>
            </a:r>
            <a:r>
              <a:rPr lang="it-IT" sz="3200" dirty="0" err="1" smtClean="0">
                <a:solidFill>
                  <a:schemeClr val="tx2"/>
                </a:solidFill>
              </a:rPr>
              <a:t>variance</a:t>
            </a:r>
            <a:r>
              <a:rPr lang="it-IT" sz="3200" dirty="0" smtClean="0">
                <a:solidFill>
                  <a:schemeClr val="tx2"/>
                </a:solidFill>
              </a:rPr>
              <a:t> (</a:t>
            </a:r>
            <a:r>
              <a:rPr lang="it-IT" sz="3200" dirty="0" err="1" smtClean="0">
                <a:solidFill>
                  <a:schemeClr val="tx2"/>
                </a:solidFill>
              </a:rPr>
              <a:t>S</a:t>
            </a:r>
            <a:r>
              <a:rPr lang="it-IT" sz="3200" dirty="0" smtClean="0">
                <a:solidFill>
                  <a:schemeClr val="tx2"/>
                </a:solidFill>
              </a:rPr>
              <a:t>)</a:t>
            </a:r>
            <a:endParaRPr lang="it-IT" sz="3200" dirty="0">
              <a:solidFill>
                <a:srgbClr val="C00000"/>
              </a:solidFill>
            </a:endParaRPr>
          </a:p>
        </p:txBody>
      </p:sp>
      <p:graphicFrame>
        <p:nvGraphicFramePr>
          <p:cNvPr id="421891" name="Object 3"/>
          <p:cNvGraphicFramePr>
            <a:graphicFrameLocks noChangeAspect="1"/>
          </p:cNvGraphicFramePr>
          <p:nvPr/>
        </p:nvGraphicFramePr>
        <p:xfrm>
          <a:off x="533400" y="1219200"/>
          <a:ext cx="3464867" cy="914400"/>
        </p:xfrm>
        <a:graphic>
          <a:graphicData uri="http://schemas.openxmlformats.org/presentationml/2006/ole">
            <p:oleObj spid="_x0000_s421891" name="Equation" r:id="rId5" imgW="914400" imgH="241300" progId="Equation.3">
              <p:embed/>
            </p:oleObj>
          </a:graphicData>
        </a:graphic>
      </p:graphicFrame>
      <p:sp>
        <p:nvSpPr>
          <p:cNvPr id="8" name="Freccia destra 7"/>
          <p:cNvSpPr/>
          <p:nvPr/>
        </p:nvSpPr>
        <p:spPr>
          <a:xfrm>
            <a:off x="5867400" y="1524000"/>
            <a:ext cx="13716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destra 8"/>
          <p:cNvSpPr/>
          <p:nvPr/>
        </p:nvSpPr>
        <p:spPr>
          <a:xfrm rot="10800000">
            <a:off x="4038600" y="1524000"/>
            <a:ext cx="13716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962400" y="838200"/>
            <a:ext cx="1578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Fluctuating</a:t>
            </a:r>
            <a:endParaRPr lang="it-IT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variable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791200" y="1066800"/>
            <a:ext cx="1473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Constraint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81400" y="228600"/>
            <a:ext cx="3155030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chemeClr val="tx2"/>
                </a:solidFill>
              </a:rPr>
              <a:t>P</a:t>
            </a:r>
            <a:r>
              <a:rPr lang="it-IT" sz="3200" dirty="0" err="1" smtClean="0">
                <a:solidFill>
                  <a:schemeClr val="tx2"/>
                </a:solidFill>
              </a:rPr>
              <a:t>hase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diagram</a:t>
            </a:r>
            <a:r>
              <a:rPr lang="it-IT" sz="3200" dirty="0" smtClean="0">
                <a:solidFill>
                  <a:schemeClr val="tx2"/>
                </a:solidFill>
              </a:rPr>
              <a:t> (</a:t>
            </a:r>
            <a:r>
              <a:rPr lang="it-IT" sz="3200" dirty="0" err="1" smtClean="0">
                <a:solidFill>
                  <a:schemeClr val="tx2"/>
                </a:solidFill>
              </a:rPr>
              <a:t>S</a:t>
            </a:r>
            <a:r>
              <a:rPr lang="it-IT" sz="3200" dirty="0" smtClean="0">
                <a:solidFill>
                  <a:schemeClr val="tx2"/>
                </a:solidFill>
              </a:rPr>
              <a:t>)</a:t>
            </a:r>
            <a:endParaRPr lang="it-IT" sz="3200" dirty="0">
              <a:solidFill>
                <a:srgbClr val="C00000"/>
              </a:solidFill>
            </a:endParaRPr>
          </a:p>
        </p:txBody>
      </p:sp>
      <p:pic>
        <p:nvPicPr>
          <p:cNvPr id="17" name="Immagine 16" descr="fig3_phdiag_S-eps-converted-t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90599" y="1676400"/>
            <a:ext cx="7711894" cy="5181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5105400" y="56388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8000"/>
                </a:solidFill>
              </a:rPr>
              <a:t>&lt;</a:t>
            </a:r>
            <a:r>
              <a:rPr lang="it-IT" sz="2400" dirty="0" err="1" smtClean="0">
                <a:solidFill>
                  <a:srgbClr val="008000"/>
                </a:solidFill>
              </a:rPr>
              <a:t>S</a:t>
            </a:r>
            <a:r>
              <a:rPr lang="it-IT" sz="2400" dirty="0" smtClean="0">
                <a:solidFill>
                  <a:srgbClr val="008000"/>
                </a:solidFill>
              </a:rPr>
              <a:t>(</a:t>
            </a:r>
            <a:r>
              <a:rPr lang="it-IT" sz="2400" dirty="0" err="1" smtClean="0">
                <a:solidFill>
                  <a:srgbClr val="008000"/>
                </a:solidFill>
              </a:rPr>
              <a:t>t</a:t>
            </a:r>
            <a:r>
              <a:rPr lang="it-IT" sz="2400" dirty="0" smtClean="0">
                <a:solidFill>
                  <a:srgbClr val="008000"/>
                </a:solidFill>
              </a:rPr>
              <a:t>)&gt;</a:t>
            </a:r>
            <a:endParaRPr lang="it-IT" sz="2400" dirty="0">
              <a:solidFill>
                <a:srgbClr val="00800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 rot="21142978">
            <a:off x="3529026" y="4519265"/>
            <a:ext cx="153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660066"/>
                </a:solidFill>
              </a:rPr>
              <a:t>S</a:t>
            </a:r>
            <a:r>
              <a:rPr lang="it-IT" sz="2400" baseline="-25000" dirty="0" smtClean="0">
                <a:solidFill>
                  <a:srgbClr val="660066"/>
                </a:solidFill>
              </a:rPr>
              <a:t>c</a:t>
            </a:r>
            <a:r>
              <a:rPr lang="it-IT" sz="2400" dirty="0" smtClean="0">
                <a:solidFill>
                  <a:srgbClr val="660066"/>
                </a:solidFill>
              </a:rPr>
              <a:t>(</a:t>
            </a:r>
            <a:r>
              <a:rPr lang="it-IT" sz="2400" dirty="0" err="1" smtClean="0">
                <a:solidFill>
                  <a:srgbClr val="660066"/>
                </a:solidFill>
              </a:rPr>
              <a:t>t</a:t>
            </a:r>
            <a:r>
              <a:rPr lang="it-IT" sz="2400" dirty="0" smtClean="0">
                <a:solidFill>
                  <a:srgbClr val="660066"/>
                </a:solidFill>
              </a:rPr>
              <a:t>)-&lt;</a:t>
            </a:r>
            <a:r>
              <a:rPr lang="it-IT" sz="2400" dirty="0" err="1" smtClean="0">
                <a:solidFill>
                  <a:srgbClr val="660066"/>
                </a:solidFill>
              </a:rPr>
              <a:t>S</a:t>
            </a:r>
            <a:r>
              <a:rPr lang="it-IT" sz="2400" dirty="0" smtClean="0">
                <a:solidFill>
                  <a:srgbClr val="660066"/>
                </a:solidFill>
              </a:rPr>
              <a:t>(</a:t>
            </a:r>
            <a:r>
              <a:rPr lang="it-IT" sz="2400" dirty="0" err="1" smtClean="0">
                <a:solidFill>
                  <a:srgbClr val="660066"/>
                </a:solidFill>
              </a:rPr>
              <a:t>t</a:t>
            </a:r>
            <a:r>
              <a:rPr lang="it-IT" sz="2400" dirty="0" smtClean="0">
                <a:solidFill>
                  <a:srgbClr val="660066"/>
                </a:solidFill>
              </a:rPr>
              <a:t>)&gt;</a:t>
            </a:r>
            <a:endParaRPr lang="it-IT" sz="2400" dirty="0">
              <a:solidFill>
                <a:srgbClr val="660066"/>
              </a:solidFill>
            </a:endParaRPr>
          </a:p>
        </p:txBody>
      </p:sp>
      <p:pic>
        <p:nvPicPr>
          <p:cNvPr id="10" name="Immagine 9" descr="fignew3_barc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28600" y="0"/>
            <a:ext cx="2169459" cy="16764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4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00400" y="381000"/>
            <a:ext cx="3166852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>
                <a:solidFill>
                  <a:schemeClr val="tx2"/>
                </a:solidFill>
              </a:rPr>
              <a:t>P</a:t>
            </a:r>
            <a:r>
              <a:rPr lang="it-IT" sz="3200" dirty="0" err="1" smtClean="0">
                <a:solidFill>
                  <a:schemeClr val="tx2"/>
                </a:solidFill>
              </a:rPr>
              <a:t>hase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diagram</a:t>
            </a:r>
            <a:r>
              <a:rPr lang="it-IT" sz="3200" dirty="0" smtClean="0">
                <a:solidFill>
                  <a:schemeClr val="tx2"/>
                </a:solidFill>
              </a:rPr>
              <a:t> (E)</a:t>
            </a:r>
            <a:endParaRPr lang="it-IT" sz="3200" dirty="0">
              <a:solidFill>
                <a:srgbClr val="C00000"/>
              </a:solidFill>
            </a:endParaRPr>
          </a:p>
        </p:txBody>
      </p:sp>
      <p:pic>
        <p:nvPicPr>
          <p:cNvPr id="3" name="Immagine 2" descr="fig4_phdiag_E-eps-converted-t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" y="1676400"/>
            <a:ext cx="7239000" cy="5005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914400" y="2209800"/>
          <a:ext cx="3287713" cy="1179513"/>
        </p:xfrm>
        <a:graphic>
          <a:graphicData uri="http://schemas.openxmlformats.org/presentationml/2006/ole">
            <p:oleObj spid="_x0000_s419842" name="Equation" r:id="rId3" imgW="1054100" imgH="419100" progId="Equation.3">
              <p:embed/>
            </p:oleObj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048000" y="304800"/>
            <a:ext cx="3370634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Large</a:t>
            </a:r>
            <a:r>
              <a:rPr lang="it-IT" sz="3200" dirty="0" smtClean="0">
                <a:solidFill>
                  <a:schemeClr val="tx2"/>
                </a:solidFill>
              </a:rPr>
              <a:t> Volume </a:t>
            </a:r>
            <a:r>
              <a:rPr lang="it-IT" sz="3200" dirty="0" err="1" smtClean="0">
                <a:solidFill>
                  <a:schemeClr val="tx2"/>
                </a:solidFill>
              </a:rPr>
              <a:t>Limit</a:t>
            </a:r>
            <a:endParaRPr lang="it-IT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219200"/>
          <a:ext cx="7300913" cy="895350"/>
        </p:xfrm>
        <a:graphic>
          <a:graphicData uri="http://schemas.openxmlformats.org/presentationml/2006/ole">
            <p:oleObj spid="_x0000_s419843" name="Equation" r:id="rId4" imgW="2336800" imgH="3175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8913" y="3657600"/>
          <a:ext cx="8612187" cy="1181100"/>
        </p:xfrm>
        <a:graphic>
          <a:graphicData uri="http://schemas.openxmlformats.org/presentationml/2006/ole">
            <p:oleObj spid="_x0000_s419844" name="Equation" r:id="rId5" imgW="2755900" imgH="419100" progId="Equation.3">
              <p:embed/>
            </p:oleObj>
          </a:graphicData>
        </a:graphic>
      </p:graphicFrame>
      <p:sp>
        <p:nvSpPr>
          <p:cNvPr id="6" name="Freccia curva 5"/>
          <p:cNvSpPr/>
          <p:nvPr/>
        </p:nvSpPr>
        <p:spPr>
          <a:xfrm rot="10800000">
            <a:off x="4419600" y="1981200"/>
            <a:ext cx="1066800" cy="114300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Parentesi quadra chiusa 6"/>
          <p:cNvSpPr/>
          <p:nvPr/>
        </p:nvSpPr>
        <p:spPr>
          <a:xfrm rot="16200000">
            <a:off x="7772400" y="2819400"/>
            <a:ext cx="228600" cy="175260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010400" y="2743200"/>
            <a:ext cx="1861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3366FF"/>
                </a:solidFill>
              </a:rPr>
              <a:t>Rate </a:t>
            </a:r>
            <a:r>
              <a:rPr lang="it-IT" sz="2400" dirty="0" err="1" smtClean="0">
                <a:solidFill>
                  <a:srgbClr val="3366FF"/>
                </a:solidFill>
              </a:rPr>
              <a:t>function</a:t>
            </a:r>
            <a:endParaRPr lang="it-IT" sz="2400" dirty="0" smtClean="0">
              <a:solidFill>
                <a:srgbClr val="3366FF"/>
              </a:solidFill>
            </a:endParaRPr>
          </a:p>
          <a:p>
            <a:r>
              <a:rPr lang="it-IT" sz="2400" dirty="0" smtClean="0">
                <a:solidFill>
                  <a:srgbClr val="3366FF"/>
                </a:solidFill>
              </a:rPr>
              <a:t>        I(</a:t>
            </a:r>
            <a:r>
              <a:rPr lang="it-IT" sz="2400" dirty="0" err="1" smtClean="0">
                <a:solidFill>
                  <a:srgbClr val="3366FF"/>
                </a:solidFill>
              </a:rPr>
              <a:t>m</a:t>
            </a:r>
            <a:r>
              <a:rPr lang="it-IT" sz="2400" dirty="0" smtClean="0">
                <a:solidFill>
                  <a:srgbClr val="3366FF"/>
                </a:solidFill>
              </a:rPr>
              <a:t>,</a:t>
            </a:r>
            <a:r>
              <a:rPr lang="it-IT" sz="2400" dirty="0" err="1" smtClean="0">
                <a:solidFill>
                  <a:srgbClr val="3366FF"/>
                </a:solidFill>
              </a:rPr>
              <a:t>J</a:t>
            </a:r>
            <a:r>
              <a:rPr lang="it-IT" sz="2400" dirty="0" smtClean="0">
                <a:solidFill>
                  <a:srgbClr val="3366FF"/>
                </a:solidFill>
              </a:rPr>
              <a:t>)</a:t>
            </a:r>
            <a:endParaRPr lang="it-IT" sz="2400" dirty="0">
              <a:solidFill>
                <a:srgbClr val="3366FF"/>
              </a:solidFill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4756150" y="5257800"/>
          <a:ext cx="2855913" cy="1066800"/>
        </p:xfrm>
        <a:graphic>
          <a:graphicData uri="http://schemas.openxmlformats.org/presentationml/2006/ole">
            <p:oleObj spid="_x0000_s419845" name="Equation" r:id="rId6" imgW="1054100" imgH="393700" progId="Equation.3">
              <p:embed/>
            </p:oleObj>
          </a:graphicData>
        </a:graphic>
      </p:graphicFrame>
      <p:sp>
        <p:nvSpPr>
          <p:cNvPr id="10" name="Freccia giù 9"/>
          <p:cNvSpPr/>
          <p:nvPr/>
        </p:nvSpPr>
        <p:spPr>
          <a:xfrm>
            <a:off x="5867400" y="4495800"/>
            <a:ext cx="304800" cy="685800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40000" dist="23000" dir="5400000" rotWithShape="0">
              <a:srgbClr val="FF66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191000" y="6273224"/>
            <a:ext cx="38312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rgbClr val="FF6600"/>
                </a:solidFill>
              </a:rPr>
              <a:t>Saddle</a:t>
            </a:r>
            <a:r>
              <a:rPr lang="it-IT" sz="3200" dirty="0" smtClean="0">
                <a:solidFill>
                  <a:srgbClr val="FF6600"/>
                </a:solidFill>
              </a:rPr>
              <a:t> Point </a:t>
            </a:r>
            <a:r>
              <a:rPr lang="it-IT" sz="3200" dirty="0" err="1" smtClean="0">
                <a:solidFill>
                  <a:srgbClr val="FF6600"/>
                </a:solidFill>
              </a:rPr>
              <a:t>Equation</a:t>
            </a:r>
            <a:endParaRPr lang="it-IT" sz="3200" dirty="0">
              <a:solidFill>
                <a:srgbClr val="FF6600"/>
              </a:solidFill>
            </a:endParaRPr>
          </a:p>
        </p:txBody>
      </p:sp>
      <p:cxnSp>
        <p:nvCxnSpPr>
          <p:cNvPr id="12" name="Connettore 4 11"/>
          <p:cNvCxnSpPr/>
          <p:nvPr/>
        </p:nvCxnSpPr>
        <p:spPr>
          <a:xfrm rot="5400000">
            <a:off x="3124200" y="4267200"/>
            <a:ext cx="1524000" cy="1524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362200" y="5791200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</a:rPr>
              <a:t>m=M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endParaRPr 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47864" y="188640"/>
            <a:ext cx="2488582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Condensation</a:t>
            </a:r>
            <a:endParaRPr lang="it-IT" sz="3200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3868738" y="1066800"/>
          <a:ext cx="2649537" cy="1066800"/>
        </p:xfrm>
        <a:graphic>
          <a:graphicData uri="http://schemas.openxmlformats.org/presentationml/2006/ole">
            <p:oleObj spid="_x0000_s420866" name="Equation" r:id="rId3" imgW="977900" imgH="393700" progId="Equation.3">
              <p:embed/>
            </p:oleObj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57200" y="1219200"/>
            <a:ext cx="3375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FF6600"/>
                </a:solidFill>
              </a:rPr>
              <a:t>Saddle</a:t>
            </a:r>
            <a:r>
              <a:rPr lang="it-IT" sz="2800" dirty="0" smtClean="0">
                <a:solidFill>
                  <a:srgbClr val="FF6600"/>
                </a:solidFill>
              </a:rPr>
              <a:t> Point </a:t>
            </a:r>
            <a:r>
              <a:rPr lang="it-IT" sz="2800" dirty="0" err="1" smtClean="0">
                <a:solidFill>
                  <a:srgbClr val="FF6600"/>
                </a:solidFill>
              </a:rPr>
              <a:t>Equation</a:t>
            </a:r>
            <a:endParaRPr lang="it-IT" sz="2800" dirty="0">
              <a:solidFill>
                <a:srgbClr val="FF6600"/>
              </a:solidFill>
            </a:endParaRPr>
          </a:p>
        </p:txBody>
      </p:sp>
      <p:sp>
        <p:nvSpPr>
          <p:cNvPr id="5" name="Parentesi quadra aperta 4"/>
          <p:cNvSpPr/>
          <p:nvPr/>
        </p:nvSpPr>
        <p:spPr>
          <a:xfrm rot="5400000" flipH="1">
            <a:off x="4648962" y="1218438"/>
            <a:ext cx="152400" cy="167792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3657600" y="2286000"/>
          <a:ext cx="5029200" cy="975360"/>
        </p:xfrm>
        <a:graphic>
          <a:graphicData uri="http://schemas.openxmlformats.org/presentationml/2006/ole">
            <p:oleObj spid="_x0000_s420867" name="Equation" r:id="rId4" imgW="2095500" imgH="406400" progId="Equation.3">
              <p:embed/>
            </p:oleObj>
          </a:graphicData>
        </a:graphic>
      </p:graphicFrame>
      <p:cxnSp>
        <p:nvCxnSpPr>
          <p:cNvPr id="7" name="Connettore 2 6"/>
          <p:cNvCxnSpPr/>
          <p:nvPr/>
        </p:nvCxnSpPr>
        <p:spPr>
          <a:xfrm rot="5400000" flipH="1" flipV="1">
            <a:off x="648494" y="5066506"/>
            <a:ext cx="2513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28600" y="6019800"/>
            <a:ext cx="3657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igura a mano libera 8"/>
          <p:cNvSpPr/>
          <p:nvPr/>
        </p:nvSpPr>
        <p:spPr>
          <a:xfrm>
            <a:off x="233257" y="3822598"/>
            <a:ext cx="3563649" cy="1995526"/>
          </a:xfrm>
          <a:custGeom>
            <a:avLst/>
            <a:gdLst>
              <a:gd name="connsiteX0" fmla="*/ 0 w 3563649"/>
              <a:gd name="connsiteY0" fmla="*/ 1995526 h 1995526"/>
              <a:gd name="connsiteX1" fmla="*/ 272133 w 3563649"/>
              <a:gd name="connsiteY1" fmla="*/ 1969610 h 1995526"/>
              <a:gd name="connsiteX2" fmla="*/ 647936 w 3563649"/>
              <a:gd name="connsiteY2" fmla="*/ 1917778 h 1995526"/>
              <a:gd name="connsiteX3" fmla="*/ 1049657 w 3563649"/>
              <a:gd name="connsiteY3" fmla="*/ 1827072 h 1995526"/>
              <a:gd name="connsiteX4" fmla="*/ 1490253 w 3563649"/>
              <a:gd name="connsiteY4" fmla="*/ 1723409 h 1995526"/>
              <a:gd name="connsiteX5" fmla="*/ 1904933 w 3563649"/>
              <a:gd name="connsiteY5" fmla="*/ 1580871 h 1995526"/>
              <a:gd name="connsiteX6" fmla="*/ 2617662 w 3563649"/>
              <a:gd name="connsiteY6" fmla="*/ 1243964 h 1995526"/>
              <a:gd name="connsiteX7" fmla="*/ 2825002 w 3563649"/>
              <a:gd name="connsiteY7" fmla="*/ 1075511 h 1995526"/>
              <a:gd name="connsiteX8" fmla="*/ 3110094 w 3563649"/>
              <a:gd name="connsiteY8" fmla="*/ 803393 h 1995526"/>
              <a:gd name="connsiteX9" fmla="*/ 3291516 w 3563649"/>
              <a:gd name="connsiteY9" fmla="*/ 531276 h 1995526"/>
              <a:gd name="connsiteX10" fmla="*/ 3447021 w 3563649"/>
              <a:gd name="connsiteY10" fmla="*/ 246201 h 1995526"/>
              <a:gd name="connsiteX11" fmla="*/ 3563649 w 3563649"/>
              <a:gd name="connsiteY11" fmla="*/ 0 h 1995526"/>
              <a:gd name="connsiteX12" fmla="*/ 3563649 w 3563649"/>
              <a:gd name="connsiteY12" fmla="*/ 0 h 199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3649" h="1995526">
                <a:moveTo>
                  <a:pt x="0" y="1995526"/>
                </a:moveTo>
                <a:cubicBezTo>
                  <a:pt x="82072" y="1989047"/>
                  <a:pt x="164144" y="1982568"/>
                  <a:pt x="272133" y="1969610"/>
                </a:cubicBezTo>
                <a:cubicBezTo>
                  <a:pt x="380122" y="1956652"/>
                  <a:pt x="518349" y="1941534"/>
                  <a:pt x="647936" y="1917778"/>
                </a:cubicBezTo>
                <a:cubicBezTo>
                  <a:pt x="777523" y="1894022"/>
                  <a:pt x="1049657" y="1827072"/>
                  <a:pt x="1049657" y="1827072"/>
                </a:cubicBezTo>
                <a:cubicBezTo>
                  <a:pt x="1190043" y="1794677"/>
                  <a:pt x="1347707" y="1764443"/>
                  <a:pt x="1490253" y="1723409"/>
                </a:cubicBezTo>
                <a:cubicBezTo>
                  <a:pt x="1632799" y="1682376"/>
                  <a:pt x="1717032" y="1660778"/>
                  <a:pt x="1904933" y="1580871"/>
                </a:cubicBezTo>
                <a:cubicBezTo>
                  <a:pt x="2092834" y="1500964"/>
                  <a:pt x="2464317" y="1328191"/>
                  <a:pt x="2617662" y="1243964"/>
                </a:cubicBezTo>
                <a:cubicBezTo>
                  <a:pt x="2771007" y="1159737"/>
                  <a:pt x="2742930" y="1148939"/>
                  <a:pt x="2825002" y="1075511"/>
                </a:cubicBezTo>
                <a:cubicBezTo>
                  <a:pt x="2907074" y="1002083"/>
                  <a:pt x="3032342" y="894099"/>
                  <a:pt x="3110094" y="803393"/>
                </a:cubicBezTo>
                <a:cubicBezTo>
                  <a:pt x="3187846" y="712687"/>
                  <a:pt x="3235362" y="624141"/>
                  <a:pt x="3291516" y="531276"/>
                </a:cubicBezTo>
                <a:cubicBezTo>
                  <a:pt x="3347670" y="438411"/>
                  <a:pt x="3401665" y="334747"/>
                  <a:pt x="3447021" y="246201"/>
                </a:cubicBezTo>
                <a:cubicBezTo>
                  <a:pt x="3492377" y="157655"/>
                  <a:pt x="3563649" y="0"/>
                  <a:pt x="3563649" y="0"/>
                </a:cubicBezTo>
                <a:lnTo>
                  <a:pt x="3563649" y="0"/>
                </a:ln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1 9"/>
          <p:cNvCxnSpPr/>
          <p:nvPr/>
        </p:nvCxnSpPr>
        <p:spPr>
          <a:xfrm>
            <a:off x="304800" y="4648200"/>
            <a:ext cx="3276600" cy="1588"/>
          </a:xfrm>
          <a:prstGeom prst="line">
            <a:avLst/>
          </a:prstGeom>
          <a:ln>
            <a:solidFill>
              <a:srgbClr val="BA35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447800" y="4191000"/>
            <a:ext cx="4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CF20D6"/>
                </a:solidFill>
              </a:rPr>
              <a:t>m</a:t>
            </a:r>
            <a:endParaRPr lang="it-IT" sz="2800" dirty="0">
              <a:solidFill>
                <a:srgbClr val="CF20D6"/>
              </a:solidFill>
            </a:endParaRPr>
          </a:p>
        </p:txBody>
      </p:sp>
      <p:cxnSp>
        <p:nvCxnSpPr>
          <p:cNvPr id="12" name="Connettore 1 11"/>
          <p:cNvCxnSpPr>
            <a:stCxn id="9" idx="8"/>
          </p:cNvCxnSpPr>
          <p:nvPr/>
        </p:nvCxnSpPr>
        <p:spPr>
          <a:xfrm>
            <a:off x="3343351" y="4625991"/>
            <a:ext cx="9449" cy="1393809"/>
          </a:xfrm>
          <a:prstGeom prst="line">
            <a:avLst/>
          </a:prstGeom>
          <a:ln>
            <a:solidFill>
              <a:srgbClr val="0FBD19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048000" y="5943600"/>
            <a:ext cx="53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0FBD19"/>
                </a:solidFill>
              </a:rPr>
              <a:t>Z*</a:t>
            </a:r>
            <a:endParaRPr lang="it-IT" sz="2800" dirty="0">
              <a:solidFill>
                <a:srgbClr val="0FBD19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886200" y="5867400"/>
            <a:ext cx="352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chemeClr val="accent5"/>
                </a:solidFill>
              </a:rPr>
              <a:t>Z</a:t>
            </a:r>
            <a:endParaRPr lang="it-IT" sz="2800" dirty="0">
              <a:solidFill>
                <a:schemeClr val="accent5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819400" y="3505200"/>
            <a:ext cx="917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it-IT" sz="2800" dirty="0" err="1" smtClean="0">
                <a:solidFill>
                  <a:schemeClr val="accent4">
                    <a:lumMod val="75000"/>
                  </a:schemeClr>
                </a:solidFill>
              </a:rPr>
              <a:t>z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it-IT" sz="2800" dirty="0" err="1" smtClean="0">
                <a:solidFill>
                  <a:schemeClr val="accent4">
                    <a:lumMod val="75000"/>
                  </a:schemeClr>
                </a:solidFill>
              </a:rPr>
              <a:t>J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it-IT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 rot="5400000" flipH="1" flipV="1">
            <a:off x="5525294" y="5066506"/>
            <a:ext cx="2513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181600" y="6019800"/>
            <a:ext cx="3657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8864442" y="5715000"/>
            <a:ext cx="559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 smtClean="0">
              <a:solidFill>
                <a:schemeClr val="accent5"/>
              </a:solidFill>
            </a:endParaRPr>
          </a:p>
          <a:p>
            <a:endParaRPr lang="it-IT" dirty="0"/>
          </a:p>
        </p:txBody>
      </p:sp>
      <p:cxnSp>
        <p:nvCxnSpPr>
          <p:cNvPr id="19" name="Connettore 1 18"/>
          <p:cNvCxnSpPr/>
          <p:nvPr/>
        </p:nvCxnSpPr>
        <p:spPr>
          <a:xfrm rot="5400000" flipH="1" flipV="1">
            <a:off x="7048500" y="4914900"/>
            <a:ext cx="22098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igura a mano libera 19"/>
          <p:cNvSpPr/>
          <p:nvPr/>
        </p:nvSpPr>
        <p:spPr>
          <a:xfrm>
            <a:off x="5209407" y="4470496"/>
            <a:ext cx="2943790" cy="1347628"/>
          </a:xfrm>
          <a:custGeom>
            <a:avLst/>
            <a:gdLst>
              <a:gd name="connsiteX0" fmla="*/ 0 w 2943790"/>
              <a:gd name="connsiteY0" fmla="*/ 1347628 h 1347628"/>
              <a:gd name="connsiteX1" fmla="*/ 285092 w 2943790"/>
              <a:gd name="connsiteY1" fmla="*/ 1321712 h 1347628"/>
              <a:gd name="connsiteX2" fmla="*/ 647936 w 2943790"/>
              <a:gd name="connsiteY2" fmla="*/ 1256922 h 1347628"/>
              <a:gd name="connsiteX3" fmla="*/ 1114451 w 2943790"/>
              <a:gd name="connsiteY3" fmla="*/ 1153258 h 1347628"/>
              <a:gd name="connsiteX4" fmla="*/ 1749428 w 2943790"/>
              <a:gd name="connsiteY4" fmla="*/ 971847 h 1347628"/>
              <a:gd name="connsiteX5" fmla="*/ 2228901 w 2943790"/>
              <a:gd name="connsiteY5" fmla="*/ 790436 h 1347628"/>
              <a:gd name="connsiteX6" fmla="*/ 2578786 w 2943790"/>
              <a:gd name="connsiteY6" fmla="*/ 609024 h 1347628"/>
              <a:gd name="connsiteX7" fmla="*/ 2773167 w 2943790"/>
              <a:gd name="connsiteY7" fmla="*/ 440571 h 1347628"/>
              <a:gd name="connsiteX8" fmla="*/ 2915713 w 2943790"/>
              <a:gd name="connsiteY8" fmla="*/ 168453 h 1347628"/>
              <a:gd name="connsiteX9" fmla="*/ 2941631 w 2943790"/>
              <a:gd name="connsiteY9" fmla="*/ 12958 h 1347628"/>
              <a:gd name="connsiteX10" fmla="*/ 2941631 w 2943790"/>
              <a:gd name="connsiteY10" fmla="*/ 12958 h 1347628"/>
              <a:gd name="connsiteX11" fmla="*/ 2928672 w 2943790"/>
              <a:gd name="connsiteY11" fmla="*/ 0 h 134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3790" h="1347628">
                <a:moveTo>
                  <a:pt x="0" y="1347628"/>
                </a:moveTo>
                <a:cubicBezTo>
                  <a:pt x="88551" y="1342229"/>
                  <a:pt x="177103" y="1336830"/>
                  <a:pt x="285092" y="1321712"/>
                </a:cubicBezTo>
                <a:cubicBezTo>
                  <a:pt x="393081" y="1306594"/>
                  <a:pt x="509710" y="1284998"/>
                  <a:pt x="647936" y="1256922"/>
                </a:cubicBezTo>
                <a:cubicBezTo>
                  <a:pt x="786162" y="1228846"/>
                  <a:pt x="930869" y="1200770"/>
                  <a:pt x="1114451" y="1153258"/>
                </a:cubicBezTo>
                <a:cubicBezTo>
                  <a:pt x="1298033" y="1105746"/>
                  <a:pt x="1563686" y="1032317"/>
                  <a:pt x="1749428" y="971847"/>
                </a:cubicBezTo>
                <a:cubicBezTo>
                  <a:pt x="1935170" y="911377"/>
                  <a:pt x="2090675" y="850907"/>
                  <a:pt x="2228901" y="790436"/>
                </a:cubicBezTo>
                <a:cubicBezTo>
                  <a:pt x="2367127" y="729966"/>
                  <a:pt x="2488075" y="667335"/>
                  <a:pt x="2578786" y="609024"/>
                </a:cubicBezTo>
                <a:cubicBezTo>
                  <a:pt x="2669497" y="550713"/>
                  <a:pt x="2717013" y="513999"/>
                  <a:pt x="2773167" y="440571"/>
                </a:cubicBezTo>
                <a:cubicBezTo>
                  <a:pt x="2829321" y="367143"/>
                  <a:pt x="2887636" y="239722"/>
                  <a:pt x="2915713" y="168453"/>
                </a:cubicBezTo>
                <a:cubicBezTo>
                  <a:pt x="2943790" y="97184"/>
                  <a:pt x="2941631" y="12958"/>
                  <a:pt x="2941631" y="12958"/>
                </a:cubicBezTo>
                <a:lnTo>
                  <a:pt x="2941631" y="12958"/>
                </a:lnTo>
                <a:lnTo>
                  <a:pt x="2928672" y="0"/>
                </a:lnTo>
              </a:path>
            </a:pathLst>
          </a:cu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 rot="5400000" flipH="1" flipV="1">
            <a:off x="7277100" y="5600700"/>
            <a:ext cx="838200" cy="1588"/>
          </a:xfrm>
          <a:prstGeom prst="line">
            <a:avLst/>
          </a:prstGeom>
          <a:ln>
            <a:solidFill>
              <a:srgbClr val="0FBD19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10800000">
            <a:off x="5181600" y="5181600"/>
            <a:ext cx="2743200" cy="1588"/>
          </a:xfrm>
          <a:prstGeom prst="line">
            <a:avLst/>
          </a:prstGeom>
          <a:ln>
            <a:solidFill>
              <a:srgbClr val="CF20D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6324600" y="4724400"/>
            <a:ext cx="4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CF20D6"/>
                </a:solidFill>
              </a:rPr>
              <a:t>m</a:t>
            </a:r>
            <a:endParaRPr lang="it-IT" sz="2800" dirty="0">
              <a:solidFill>
                <a:srgbClr val="CF20D6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7391400" y="6019800"/>
            <a:ext cx="53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0FBD19"/>
                </a:solidFill>
              </a:rPr>
              <a:t>Z*</a:t>
            </a:r>
            <a:endParaRPr lang="it-IT" sz="2800" dirty="0">
              <a:solidFill>
                <a:srgbClr val="0FBD19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791194" y="5867400"/>
            <a:ext cx="352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chemeClr val="accent5"/>
                </a:solidFill>
              </a:rPr>
              <a:t>Z</a:t>
            </a:r>
            <a:endParaRPr lang="it-IT" sz="2800" dirty="0">
              <a:solidFill>
                <a:schemeClr val="accent5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8077200" y="5943600"/>
            <a:ext cx="454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it-IT" sz="2800" baseline="-25000" dirty="0" err="1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it-IT" sz="2800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7" name="Connettore 1 26"/>
          <p:cNvCxnSpPr>
            <a:endCxn id="20" idx="9"/>
          </p:cNvCxnSpPr>
          <p:nvPr/>
        </p:nvCxnSpPr>
        <p:spPr>
          <a:xfrm flipV="1">
            <a:off x="6781800" y="4483454"/>
            <a:ext cx="1369238" cy="1234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6248400" y="4191000"/>
            <a:ext cx="572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it-IT" sz="2800" baseline="-25000" dirty="0" err="1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endParaRPr lang="it-IT" sz="2800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 rot="5400000">
            <a:off x="7688241" y="3776940"/>
            <a:ext cx="18491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As in BEC!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81400" y="381000"/>
            <a:ext cx="2165978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Conclusions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676400"/>
            <a:ext cx="8225329" cy="4832093"/>
          </a:xfrm>
          <a:prstGeom prst="rect">
            <a:avLst/>
          </a:prstGeom>
          <a:solidFill>
            <a:srgbClr val="C3D69B"/>
          </a:solidFill>
          <a:ln w="22225">
            <a:solidFill>
              <a:schemeClr val="tx2"/>
            </a:solidFill>
            <a:prstDash val="solid"/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800" dirty="0" err="1" smtClean="0"/>
              <a:t>Fluctuations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extensive</a:t>
            </a:r>
            <a:r>
              <a:rPr lang="it-IT" sz="2800" dirty="0" smtClean="0"/>
              <a:t> </a:t>
            </a:r>
            <a:r>
              <a:rPr lang="it-IT" sz="2800" dirty="0" err="1" smtClean="0"/>
              <a:t>variables</a:t>
            </a:r>
            <a:r>
              <a:rPr lang="it-IT" sz="2800" dirty="0" smtClean="0"/>
              <a:t> </a:t>
            </a:r>
            <a:r>
              <a:rPr lang="it-IT" sz="2800" dirty="0" err="1" smtClean="0"/>
              <a:t>may</a:t>
            </a:r>
            <a:r>
              <a:rPr lang="it-IT" sz="2800" dirty="0" smtClean="0"/>
              <a:t>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highly</a:t>
            </a:r>
            <a:r>
              <a:rPr lang="it-IT" sz="2800" dirty="0" smtClean="0"/>
              <a:t> non </a:t>
            </a:r>
          </a:p>
          <a:p>
            <a:pPr marL="285750" indent="-285750"/>
            <a:r>
              <a:rPr lang="it-IT" sz="2800" dirty="0" smtClean="0"/>
              <a:t>    </a:t>
            </a:r>
            <a:r>
              <a:rPr lang="it-IT" sz="2800" dirty="0" err="1" smtClean="0"/>
              <a:t>trivial</a:t>
            </a:r>
            <a:r>
              <a:rPr lang="it-IT" sz="2800" dirty="0" smtClean="0"/>
              <a:t> </a:t>
            </a:r>
            <a:r>
              <a:rPr lang="it-IT" sz="2800" dirty="0" err="1" smtClean="0"/>
              <a:t>even</a:t>
            </a:r>
            <a:r>
              <a:rPr lang="it-IT" sz="2800" dirty="0" smtClean="0"/>
              <a:t> in </a:t>
            </a:r>
            <a:r>
              <a:rPr lang="it-IT" sz="2800" dirty="0" err="1" smtClean="0"/>
              <a:t>trivial</a:t>
            </a:r>
            <a:r>
              <a:rPr lang="it-IT" sz="2800" dirty="0" smtClean="0"/>
              <a:t> non </a:t>
            </a:r>
            <a:r>
              <a:rPr lang="it-IT" sz="2800" dirty="0" err="1" smtClean="0"/>
              <a:t>interacting</a:t>
            </a:r>
            <a:r>
              <a:rPr lang="it-IT" sz="2800" dirty="0" smtClean="0"/>
              <a:t> </a:t>
            </a:r>
            <a:r>
              <a:rPr lang="it-IT" sz="2800" dirty="0" err="1" smtClean="0"/>
              <a:t>systems</a:t>
            </a:r>
            <a:r>
              <a:rPr lang="it-IT" sz="2800" dirty="0" smtClean="0"/>
              <a:t>, out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</a:p>
          <a:p>
            <a:pPr marL="285750" indent="-285750"/>
            <a:r>
              <a:rPr lang="it-IT" sz="2800" dirty="0" smtClean="0"/>
              <a:t>    </a:t>
            </a:r>
            <a:r>
              <a:rPr lang="it-IT" sz="2800" dirty="0" err="1" smtClean="0"/>
              <a:t>Equilibrium</a:t>
            </a:r>
            <a:r>
              <a:rPr lang="it-IT" sz="2800" dirty="0" smtClean="0"/>
              <a:t> or </a:t>
            </a:r>
            <a:r>
              <a:rPr lang="it-IT" sz="2800" dirty="0" err="1" smtClean="0"/>
              <a:t>even</a:t>
            </a:r>
            <a:r>
              <a:rPr lang="it-IT" sz="2800" dirty="0" smtClean="0"/>
              <a:t> in </a:t>
            </a:r>
            <a:r>
              <a:rPr lang="it-IT" sz="2800" dirty="0" err="1" smtClean="0"/>
              <a:t>Equilibrium</a:t>
            </a:r>
            <a:r>
              <a:rPr lang="it-IT" sz="2800" dirty="0" smtClean="0"/>
              <a:t>.</a:t>
            </a:r>
          </a:p>
          <a:p>
            <a:endParaRPr lang="it-IT" sz="2800" dirty="0" smtClean="0"/>
          </a:p>
          <a:p>
            <a:endParaRPr lang="it-IT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z="2800" dirty="0" err="1" smtClean="0"/>
              <a:t>Condensation</a:t>
            </a:r>
            <a:r>
              <a:rPr lang="it-IT" sz="2800" dirty="0" smtClean="0"/>
              <a:t> of  </a:t>
            </a:r>
            <a:r>
              <a:rPr lang="it-IT" sz="2800" dirty="0" err="1" smtClean="0"/>
              <a:t>fluctuations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related</a:t>
            </a:r>
            <a:r>
              <a:rPr lang="it-IT" sz="2800" dirty="0" smtClean="0"/>
              <a:t> to the </a:t>
            </a:r>
            <a:r>
              <a:rPr lang="it-IT" sz="2800" dirty="0" err="1" smtClean="0"/>
              <a:t>duality</a:t>
            </a:r>
            <a:endParaRPr lang="it-IT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it-IT" sz="2800" dirty="0" smtClean="0"/>
          </a:p>
          <a:p>
            <a:r>
              <a:rPr lang="it-IT" sz="2800" dirty="0" smtClean="0"/>
              <a:t>                 </a:t>
            </a:r>
            <a:r>
              <a:rPr lang="it-IT" sz="2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Fluctuations</a:t>
            </a:r>
            <a:r>
              <a:rPr lang="it-IT" sz="2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in a prior ensemble </a:t>
            </a:r>
          </a:p>
          <a:p>
            <a:r>
              <a:rPr lang="it-IT" sz="2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                                          </a:t>
            </a:r>
            <a:r>
              <a:rPr lang="it-IT" sz="2800" dirty="0" smtClean="0">
                <a:solidFill>
                  <a:srgbClr val="C00000"/>
                </a:solidFill>
              </a:rPr>
              <a:t>↔ </a:t>
            </a:r>
          </a:p>
          <a:p>
            <a:r>
              <a:rPr lang="it-IT" sz="2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             </a:t>
            </a:r>
            <a:r>
              <a:rPr lang="it-IT" sz="2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Average</a:t>
            </a:r>
            <a:r>
              <a:rPr lang="it-IT" sz="2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properties</a:t>
            </a:r>
            <a:r>
              <a:rPr lang="it-IT" sz="2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it-IT" sz="2800" dirty="0" err="1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dual</a:t>
            </a:r>
            <a:r>
              <a:rPr lang="it-IT" sz="2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ensemble </a:t>
            </a:r>
          </a:p>
          <a:p>
            <a:endParaRPr lang="it-IT" sz="2800" dirty="0" smtClean="0">
              <a:solidFill>
                <a:srgbClr val="C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08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81400" y="381000"/>
            <a:ext cx="1701708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Question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2057400"/>
            <a:ext cx="9144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rgbClr val="CF20D6"/>
                </a:solidFill>
              </a:rPr>
              <a:t> May I </a:t>
            </a:r>
            <a:r>
              <a:rPr lang="it-IT" sz="4800" dirty="0" err="1" smtClean="0">
                <a:solidFill>
                  <a:srgbClr val="CF20D6"/>
                </a:solidFill>
              </a:rPr>
              <a:t>detect</a:t>
            </a:r>
            <a:r>
              <a:rPr lang="it-IT" sz="4800" dirty="0" smtClean="0">
                <a:solidFill>
                  <a:srgbClr val="CF20D6"/>
                </a:solidFill>
              </a:rPr>
              <a:t> BEC in the </a:t>
            </a:r>
            <a:r>
              <a:rPr lang="it-IT" sz="4800" dirty="0" err="1" smtClean="0">
                <a:solidFill>
                  <a:srgbClr val="CF20D6"/>
                </a:solidFill>
              </a:rPr>
              <a:t>fluctuation</a:t>
            </a:r>
            <a:r>
              <a:rPr lang="it-IT" sz="4800" dirty="0" smtClean="0">
                <a:solidFill>
                  <a:srgbClr val="CF20D6"/>
                </a:solidFill>
              </a:rPr>
              <a:t> </a:t>
            </a:r>
          </a:p>
          <a:p>
            <a:r>
              <a:rPr lang="it-IT" sz="4800" dirty="0" smtClean="0">
                <a:solidFill>
                  <a:srgbClr val="CF20D6"/>
                </a:solidFill>
              </a:rPr>
              <a:t>             </a:t>
            </a:r>
            <a:r>
              <a:rPr lang="it-IT" sz="4800" dirty="0" err="1" smtClean="0">
                <a:solidFill>
                  <a:srgbClr val="CF20D6"/>
                </a:solidFill>
              </a:rPr>
              <a:t>of</a:t>
            </a:r>
            <a:r>
              <a:rPr lang="it-IT" sz="4800" dirty="0" smtClean="0">
                <a:solidFill>
                  <a:srgbClr val="CF20D6"/>
                </a:solidFill>
              </a:rPr>
              <a:t> </a:t>
            </a:r>
            <a:r>
              <a:rPr lang="it-IT" sz="4800" dirty="0" err="1" smtClean="0">
                <a:solidFill>
                  <a:srgbClr val="CF20D6"/>
                </a:solidFill>
              </a:rPr>
              <a:t>photon</a:t>
            </a:r>
            <a:r>
              <a:rPr lang="it-IT" sz="4800" dirty="0" smtClean="0">
                <a:solidFill>
                  <a:srgbClr val="CF20D6"/>
                </a:solidFill>
              </a:rPr>
              <a:t> </a:t>
            </a:r>
            <a:r>
              <a:rPr lang="it-IT" sz="4800" dirty="0" err="1" smtClean="0">
                <a:solidFill>
                  <a:srgbClr val="CF20D6"/>
                </a:solidFill>
              </a:rPr>
              <a:t>number</a:t>
            </a:r>
            <a:r>
              <a:rPr lang="it-IT" sz="4800" dirty="0" smtClean="0">
                <a:solidFill>
                  <a:srgbClr val="CF20D6"/>
                </a:solidFill>
              </a:rPr>
              <a:t>?</a:t>
            </a:r>
            <a:endParaRPr lang="it-IT" sz="4800" dirty="0">
              <a:solidFill>
                <a:srgbClr val="CF20D6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38400" y="4038600"/>
            <a:ext cx="425782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err="1" smtClean="0">
                <a:solidFill>
                  <a:srgbClr val="008000"/>
                </a:solidFill>
              </a:rPr>
              <a:t>Thank</a:t>
            </a:r>
            <a:r>
              <a:rPr lang="it-IT" sz="5400" dirty="0" smtClean="0">
                <a:solidFill>
                  <a:srgbClr val="008000"/>
                </a:solidFill>
              </a:rPr>
              <a:t> </a:t>
            </a:r>
            <a:r>
              <a:rPr lang="it-IT" sz="5400" dirty="0" err="1" smtClean="0">
                <a:solidFill>
                  <a:srgbClr val="008000"/>
                </a:solidFill>
              </a:rPr>
              <a:t>you</a:t>
            </a:r>
            <a:r>
              <a:rPr lang="it-IT" sz="5400" dirty="0" smtClean="0">
                <a:solidFill>
                  <a:srgbClr val="008000"/>
                </a:solidFill>
              </a:rPr>
              <a:t> </a:t>
            </a:r>
            <a:r>
              <a:rPr lang="it-IT" sz="5400" dirty="0" err="1" smtClean="0">
                <a:solidFill>
                  <a:srgbClr val="008000"/>
                </a:solidFill>
              </a:rPr>
              <a:t>for</a:t>
            </a:r>
            <a:endParaRPr lang="it-IT" sz="5400" dirty="0" smtClean="0">
              <a:solidFill>
                <a:srgbClr val="008000"/>
              </a:solidFill>
            </a:endParaRPr>
          </a:p>
          <a:p>
            <a:r>
              <a:rPr lang="it-IT" sz="5400" dirty="0" smtClean="0">
                <a:solidFill>
                  <a:srgbClr val="008000"/>
                </a:solidFill>
              </a:rPr>
              <a:t>the </a:t>
            </a:r>
            <a:r>
              <a:rPr lang="it-IT" sz="5400" dirty="0" err="1" smtClean="0">
                <a:solidFill>
                  <a:srgbClr val="008000"/>
                </a:solidFill>
              </a:rPr>
              <a:t>attention</a:t>
            </a:r>
            <a:r>
              <a:rPr lang="it-IT" sz="5400" dirty="0" smtClean="0">
                <a:solidFill>
                  <a:srgbClr val="008000"/>
                </a:solidFill>
              </a:rPr>
              <a:t>! </a:t>
            </a:r>
          </a:p>
          <a:p>
            <a:r>
              <a:rPr lang="it-IT" sz="2400" dirty="0" smtClean="0">
                <a:solidFill>
                  <a:srgbClr val="0000FF"/>
                </a:solidFill>
              </a:rPr>
              <a:t>  (and </a:t>
            </a:r>
            <a:r>
              <a:rPr lang="it-IT" sz="2400" dirty="0" err="1" smtClean="0">
                <a:solidFill>
                  <a:srgbClr val="0000FF"/>
                </a:solidFill>
              </a:rPr>
              <a:t>possibly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</a:rPr>
              <a:t>for</a:t>
            </a:r>
            <a:r>
              <a:rPr lang="it-IT" sz="2400" dirty="0" smtClean="0">
                <a:solidFill>
                  <a:srgbClr val="0000FF"/>
                </a:solidFill>
              </a:rPr>
              <a:t> the </a:t>
            </a:r>
            <a:r>
              <a:rPr lang="it-IT" sz="2400" dirty="0" err="1" smtClean="0">
                <a:solidFill>
                  <a:srgbClr val="0000FF"/>
                </a:solidFill>
              </a:rPr>
              <a:t>answer</a:t>
            </a:r>
            <a:r>
              <a:rPr lang="it-IT" sz="2400" dirty="0" smtClean="0">
                <a:solidFill>
                  <a:srgbClr val="0000FF"/>
                </a:solidFill>
              </a:rPr>
              <a:t>)</a:t>
            </a: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99818" y="260648"/>
            <a:ext cx="4367502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Fluctuations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of</a:t>
            </a:r>
            <a:r>
              <a:rPr lang="it-IT" sz="3200" dirty="0" smtClean="0">
                <a:solidFill>
                  <a:schemeClr val="tx2"/>
                </a:solidFill>
              </a:rPr>
              <a:t> a </a:t>
            </a:r>
            <a:r>
              <a:rPr lang="it-IT" sz="3200" dirty="0" err="1" smtClean="0">
                <a:solidFill>
                  <a:schemeClr val="tx2"/>
                </a:solidFill>
              </a:rPr>
              <a:t>variable</a:t>
            </a:r>
            <a:endParaRPr lang="it-IT" sz="3200" dirty="0" smtClean="0">
              <a:solidFill>
                <a:schemeClr val="tx2"/>
              </a:solidFill>
            </a:endParaRPr>
          </a:p>
          <a:p>
            <a:r>
              <a:rPr lang="it-IT" sz="3200" dirty="0" smtClean="0">
                <a:solidFill>
                  <a:schemeClr val="tx2"/>
                </a:solidFill>
              </a:rPr>
              <a:t>    (in a </a:t>
            </a:r>
            <a:r>
              <a:rPr lang="it-IT" sz="3200" dirty="0" err="1" smtClean="0">
                <a:solidFill>
                  <a:schemeClr val="tx2"/>
                </a:solidFill>
              </a:rPr>
              <a:t>classical</a:t>
            </a:r>
            <a:r>
              <a:rPr lang="it-IT" sz="3200" dirty="0" smtClean="0">
                <a:solidFill>
                  <a:schemeClr val="tx2"/>
                </a:solidFill>
              </a:rPr>
              <a:t> system)</a:t>
            </a:r>
            <a:endParaRPr lang="it-IT" sz="3200" dirty="0">
              <a:solidFill>
                <a:schemeClr val="tx2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1152699" y="2040632"/>
            <a:ext cx="5400600" cy="4197200"/>
            <a:chOff x="1187624" y="1628800"/>
            <a:chExt cx="5400600" cy="4197200"/>
          </a:xfrm>
        </p:grpSpPr>
        <p:cxnSp>
          <p:nvCxnSpPr>
            <p:cNvPr id="4" name="Connettore 2 3"/>
            <p:cNvCxnSpPr/>
            <p:nvPr/>
          </p:nvCxnSpPr>
          <p:spPr>
            <a:xfrm>
              <a:off x="1187624" y="5301208"/>
              <a:ext cx="54006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ttore 2 4"/>
            <p:cNvCxnSpPr/>
            <p:nvPr/>
          </p:nvCxnSpPr>
          <p:spPr>
            <a:xfrm flipV="1">
              <a:off x="1187624" y="1628800"/>
              <a:ext cx="0" cy="368079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7624289"/>
                </p:ext>
              </p:extLst>
            </p:nvPr>
          </p:nvGraphicFramePr>
          <p:xfrm>
            <a:off x="6232401" y="5373216"/>
            <a:ext cx="283815" cy="452784"/>
          </p:xfrm>
          <a:graphic>
            <a:graphicData uri="http://schemas.openxmlformats.org/presentationml/2006/ole">
              <p:oleObj spid="_x0000_s404482" name="Equazione" r:id="rId3" imgW="88560" imgH="152280" progId="Equation.3">
                <p:embed/>
              </p:oleObj>
            </a:graphicData>
          </a:graphic>
        </p:graphicFrame>
        <p:sp>
          <p:nvSpPr>
            <p:cNvPr id="13" name="Figura a mano libera 12"/>
            <p:cNvSpPr/>
            <p:nvPr/>
          </p:nvSpPr>
          <p:spPr>
            <a:xfrm>
              <a:off x="3540125" y="3169568"/>
              <a:ext cx="2150772" cy="1215899"/>
            </a:xfrm>
            <a:custGeom>
              <a:avLst/>
              <a:gdLst>
                <a:gd name="connsiteX0" fmla="*/ 0 w 2150772"/>
                <a:gd name="connsiteY0" fmla="*/ 0 h 1215899"/>
                <a:gd name="connsiteX1" fmla="*/ 25758 w 2150772"/>
                <a:gd name="connsiteY1" fmla="*/ 193183 h 1215899"/>
                <a:gd name="connsiteX2" fmla="*/ 90152 w 2150772"/>
                <a:gd name="connsiteY2" fmla="*/ 115910 h 1215899"/>
                <a:gd name="connsiteX3" fmla="*/ 90152 w 2150772"/>
                <a:gd name="connsiteY3" fmla="*/ 154546 h 1215899"/>
                <a:gd name="connsiteX4" fmla="*/ 180304 w 2150772"/>
                <a:gd name="connsiteY4" fmla="*/ 77273 h 1215899"/>
                <a:gd name="connsiteX5" fmla="*/ 180304 w 2150772"/>
                <a:gd name="connsiteY5" fmla="*/ 180304 h 1215899"/>
                <a:gd name="connsiteX6" fmla="*/ 193183 w 2150772"/>
                <a:gd name="connsiteY6" fmla="*/ 231820 h 1215899"/>
                <a:gd name="connsiteX7" fmla="*/ 218941 w 2150772"/>
                <a:gd name="connsiteY7" fmla="*/ 283335 h 1215899"/>
                <a:gd name="connsiteX8" fmla="*/ 283335 w 2150772"/>
                <a:gd name="connsiteY8" fmla="*/ 206062 h 1215899"/>
                <a:gd name="connsiteX9" fmla="*/ 334851 w 2150772"/>
                <a:gd name="connsiteY9" fmla="*/ 218941 h 1215899"/>
                <a:gd name="connsiteX10" fmla="*/ 399245 w 2150772"/>
                <a:gd name="connsiteY10" fmla="*/ 154546 h 1215899"/>
                <a:gd name="connsiteX11" fmla="*/ 437882 w 2150772"/>
                <a:gd name="connsiteY11" fmla="*/ 90152 h 1215899"/>
                <a:gd name="connsiteX12" fmla="*/ 463640 w 2150772"/>
                <a:gd name="connsiteY12" fmla="*/ 206062 h 1215899"/>
                <a:gd name="connsiteX13" fmla="*/ 489397 w 2150772"/>
                <a:gd name="connsiteY13" fmla="*/ 270456 h 1215899"/>
                <a:gd name="connsiteX14" fmla="*/ 489397 w 2150772"/>
                <a:gd name="connsiteY14" fmla="*/ 270456 h 1215899"/>
                <a:gd name="connsiteX15" fmla="*/ 515155 w 2150772"/>
                <a:gd name="connsiteY15" fmla="*/ 244698 h 1215899"/>
                <a:gd name="connsiteX16" fmla="*/ 528034 w 2150772"/>
                <a:gd name="connsiteY16" fmla="*/ 373487 h 1215899"/>
                <a:gd name="connsiteX17" fmla="*/ 579549 w 2150772"/>
                <a:gd name="connsiteY17" fmla="*/ 437882 h 1215899"/>
                <a:gd name="connsiteX18" fmla="*/ 605307 w 2150772"/>
                <a:gd name="connsiteY18" fmla="*/ 425003 h 1215899"/>
                <a:gd name="connsiteX19" fmla="*/ 631065 w 2150772"/>
                <a:gd name="connsiteY19" fmla="*/ 476518 h 1215899"/>
                <a:gd name="connsiteX20" fmla="*/ 631065 w 2150772"/>
                <a:gd name="connsiteY20" fmla="*/ 566670 h 1215899"/>
                <a:gd name="connsiteX21" fmla="*/ 682580 w 2150772"/>
                <a:gd name="connsiteY21" fmla="*/ 450760 h 1215899"/>
                <a:gd name="connsiteX22" fmla="*/ 759854 w 2150772"/>
                <a:gd name="connsiteY22" fmla="*/ 463639 h 1215899"/>
                <a:gd name="connsiteX23" fmla="*/ 798490 w 2150772"/>
                <a:gd name="connsiteY23" fmla="*/ 412124 h 1215899"/>
                <a:gd name="connsiteX24" fmla="*/ 862885 w 2150772"/>
                <a:gd name="connsiteY24" fmla="*/ 450760 h 1215899"/>
                <a:gd name="connsiteX25" fmla="*/ 901521 w 2150772"/>
                <a:gd name="connsiteY25" fmla="*/ 412124 h 1215899"/>
                <a:gd name="connsiteX26" fmla="*/ 914400 w 2150772"/>
                <a:gd name="connsiteY26" fmla="*/ 553791 h 1215899"/>
                <a:gd name="connsiteX27" fmla="*/ 940158 w 2150772"/>
                <a:gd name="connsiteY27" fmla="*/ 669701 h 1215899"/>
                <a:gd name="connsiteX28" fmla="*/ 1030310 w 2150772"/>
                <a:gd name="connsiteY28" fmla="*/ 566670 h 1215899"/>
                <a:gd name="connsiteX29" fmla="*/ 1043189 w 2150772"/>
                <a:gd name="connsiteY29" fmla="*/ 631065 h 1215899"/>
                <a:gd name="connsiteX30" fmla="*/ 1120462 w 2150772"/>
                <a:gd name="connsiteY30" fmla="*/ 643944 h 1215899"/>
                <a:gd name="connsiteX31" fmla="*/ 1146220 w 2150772"/>
                <a:gd name="connsiteY31" fmla="*/ 837127 h 1215899"/>
                <a:gd name="connsiteX32" fmla="*/ 1197735 w 2150772"/>
                <a:gd name="connsiteY32" fmla="*/ 785611 h 1215899"/>
                <a:gd name="connsiteX33" fmla="*/ 1249251 w 2150772"/>
                <a:gd name="connsiteY33" fmla="*/ 682580 h 1215899"/>
                <a:gd name="connsiteX34" fmla="*/ 1249251 w 2150772"/>
                <a:gd name="connsiteY34" fmla="*/ 746975 h 1215899"/>
                <a:gd name="connsiteX35" fmla="*/ 1390918 w 2150772"/>
                <a:gd name="connsiteY35" fmla="*/ 489397 h 1215899"/>
                <a:gd name="connsiteX36" fmla="*/ 1403797 w 2150772"/>
                <a:gd name="connsiteY36" fmla="*/ 450760 h 1215899"/>
                <a:gd name="connsiteX37" fmla="*/ 1455313 w 2150772"/>
                <a:gd name="connsiteY37" fmla="*/ 515155 h 1215899"/>
                <a:gd name="connsiteX38" fmla="*/ 1468192 w 2150772"/>
                <a:gd name="connsiteY38" fmla="*/ 476518 h 1215899"/>
                <a:gd name="connsiteX39" fmla="*/ 1545465 w 2150772"/>
                <a:gd name="connsiteY39" fmla="*/ 734096 h 1215899"/>
                <a:gd name="connsiteX40" fmla="*/ 1596980 w 2150772"/>
                <a:gd name="connsiteY40" fmla="*/ 695459 h 1215899"/>
                <a:gd name="connsiteX41" fmla="*/ 1596980 w 2150772"/>
                <a:gd name="connsiteY41" fmla="*/ 965915 h 1215899"/>
                <a:gd name="connsiteX42" fmla="*/ 1712890 w 2150772"/>
                <a:gd name="connsiteY42" fmla="*/ 940158 h 1215899"/>
                <a:gd name="connsiteX43" fmla="*/ 1725769 w 2150772"/>
                <a:gd name="connsiteY43" fmla="*/ 1210614 h 1215899"/>
                <a:gd name="connsiteX44" fmla="*/ 1777285 w 2150772"/>
                <a:gd name="connsiteY44" fmla="*/ 1120462 h 1215899"/>
                <a:gd name="connsiteX45" fmla="*/ 1815921 w 2150772"/>
                <a:gd name="connsiteY45" fmla="*/ 1133341 h 1215899"/>
                <a:gd name="connsiteX46" fmla="*/ 1828800 w 2150772"/>
                <a:gd name="connsiteY46" fmla="*/ 953036 h 1215899"/>
                <a:gd name="connsiteX47" fmla="*/ 1944710 w 2150772"/>
                <a:gd name="connsiteY47" fmla="*/ 1017431 h 1215899"/>
                <a:gd name="connsiteX48" fmla="*/ 1970468 w 2150772"/>
                <a:gd name="connsiteY48" fmla="*/ 927279 h 1215899"/>
                <a:gd name="connsiteX49" fmla="*/ 1983347 w 2150772"/>
                <a:gd name="connsiteY49" fmla="*/ 1030310 h 1215899"/>
                <a:gd name="connsiteX50" fmla="*/ 2009104 w 2150772"/>
                <a:gd name="connsiteY50" fmla="*/ 1146220 h 1215899"/>
                <a:gd name="connsiteX51" fmla="*/ 2125014 w 2150772"/>
                <a:gd name="connsiteY51" fmla="*/ 1146220 h 1215899"/>
                <a:gd name="connsiteX52" fmla="*/ 2125014 w 2150772"/>
                <a:gd name="connsiteY52" fmla="*/ 1184856 h 1215899"/>
                <a:gd name="connsiteX53" fmla="*/ 2150772 w 2150772"/>
                <a:gd name="connsiteY53" fmla="*/ 1184856 h 121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150772" h="1215899">
                  <a:moveTo>
                    <a:pt x="0" y="0"/>
                  </a:moveTo>
                  <a:cubicBezTo>
                    <a:pt x="5366" y="86932"/>
                    <a:pt x="10733" y="173865"/>
                    <a:pt x="25758" y="193183"/>
                  </a:cubicBezTo>
                  <a:cubicBezTo>
                    <a:pt x="40783" y="212501"/>
                    <a:pt x="79420" y="122349"/>
                    <a:pt x="90152" y="115910"/>
                  </a:cubicBezTo>
                  <a:cubicBezTo>
                    <a:pt x="100884" y="109471"/>
                    <a:pt x="75127" y="160985"/>
                    <a:pt x="90152" y="154546"/>
                  </a:cubicBezTo>
                  <a:cubicBezTo>
                    <a:pt x="105177" y="148107"/>
                    <a:pt x="165279" y="72980"/>
                    <a:pt x="180304" y="77273"/>
                  </a:cubicBezTo>
                  <a:cubicBezTo>
                    <a:pt x="195329" y="81566"/>
                    <a:pt x="178158" y="154546"/>
                    <a:pt x="180304" y="180304"/>
                  </a:cubicBezTo>
                  <a:cubicBezTo>
                    <a:pt x="182451" y="206062"/>
                    <a:pt x="186744" y="214648"/>
                    <a:pt x="193183" y="231820"/>
                  </a:cubicBezTo>
                  <a:cubicBezTo>
                    <a:pt x="199623" y="248992"/>
                    <a:pt x="203916" y="287628"/>
                    <a:pt x="218941" y="283335"/>
                  </a:cubicBezTo>
                  <a:cubicBezTo>
                    <a:pt x="233966" y="279042"/>
                    <a:pt x="264017" y="216794"/>
                    <a:pt x="283335" y="206062"/>
                  </a:cubicBezTo>
                  <a:cubicBezTo>
                    <a:pt x="302653" y="195330"/>
                    <a:pt x="315533" y="227527"/>
                    <a:pt x="334851" y="218941"/>
                  </a:cubicBezTo>
                  <a:cubicBezTo>
                    <a:pt x="354169" y="210355"/>
                    <a:pt x="382073" y="176011"/>
                    <a:pt x="399245" y="154546"/>
                  </a:cubicBezTo>
                  <a:cubicBezTo>
                    <a:pt x="416417" y="133081"/>
                    <a:pt x="427150" y="81566"/>
                    <a:pt x="437882" y="90152"/>
                  </a:cubicBezTo>
                  <a:cubicBezTo>
                    <a:pt x="448614" y="98738"/>
                    <a:pt x="455054" y="176011"/>
                    <a:pt x="463640" y="206062"/>
                  </a:cubicBezTo>
                  <a:cubicBezTo>
                    <a:pt x="472226" y="236113"/>
                    <a:pt x="489397" y="270456"/>
                    <a:pt x="489397" y="270456"/>
                  </a:cubicBezTo>
                  <a:lnTo>
                    <a:pt x="489397" y="270456"/>
                  </a:lnTo>
                  <a:cubicBezTo>
                    <a:pt x="493690" y="266163"/>
                    <a:pt x="508716" y="227526"/>
                    <a:pt x="515155" y="244698"/>
                  </a:cubicBezTo>
                  <a:cubicBezTo>
                    <a:pt x="521595" y="261870"/>
                    <a:pt x="517302" y="341290"/>
                    <a:pt x="528034" y="373487"/>
                  </a:cubicBezTo>
                  <a:cubicBezTo>
                    <a:pt x="538766" y="405684"/>
                    <a:pt x="566670" y="429296"/>
                    <a:pt x="579549" y="437882"/>
                  </a:cubicBezTo>
                  <a:cubicBezTo>
                    <a:pt x="592428" y="446468"/>
                    <a:pt x="596721" y="418564"/>
                    <a:pt x="605307" y="425003"/>
                  </a:cubicBezTo>
                  <a:cubicBezTo>
                    <a:pt x="613893" y="431442"/>
                    <a:pt x="626772" y="452907"/>
                    <a:pt x="631065" y="476518"/>
                  </a:cubicBezTo>
                  <a:cubicBezTo>
                    <a:pt x="635358" y="500129"/>
                    <a:pt x="622479" y="570963"/>
                    <a:pt x="631065" y="566670"/>
                  </a:cubicBezTo>
                  <a:cubicBezTo>
                    <a:pt x="639651" y="562377"/>
                    <a:pt x="661115" y="467932"/>
                    <a:pt x="682580" y="450760"/>
                  </a:cubicBezTo>
                  <a:cubicBezTo>
                    <a:pt x="704045" y="433588"/>
                    <a:pt x="740536" y="470078"/>
                    <a:pt x="759854" y="463639"/>
                  </a:cubicBezTo>
                  <a:cubicBezTo>
                    <a:pt x="779172" y="457200"/>
                    <a:pt x="781318" y="414270"/>
                    <a:pt x="798490" y="412124"/>
                  </a:cubicBezTo>
                  <a:cubicBezTo>
                    <a:pt x="815662" y="409978"/>
                    <a:pt x="845713" y="450760"/>
                    <a:pt x="862885" y="450760"/>
                  </a:cubicBezTo>
                  <a:cubicBezTo>
                    <a:pt x="880057" y="450760"/>
                    <a:pt x="892935" y="394952"/>
                    <a:pt x="901521" y="412124"/>
                  </a:cubicBezTo>
                  <a:cubicBezTo>
                    <a:pt x="910107" y="429296"/>
                    <a:pt x="907961" y="510862"/>
                    <a:pt x="914400" y="553791"/>
                  </a:cubicBezTo>
                  <a:cubicBezTo>
                    <a:pt x="920840" y="596721"/>
                    <a:pt x="920840" y="667555"/>
                    <a:pt x="940158" y="669701"/>
                  </a:cubicBezTo>
                  <a:cubicBezTo>
                    <a:pt x="959476" y="671847"/>
                    <a:pt x="1013138" y="573109"/>
                    <a:pt x="1030310" y="566670"/>
                  </a:cubicBezTo>
                  <a:cubicBezTo>
                    <a:pt x="1047482" y="560231"/>
                    <a:pt x="1028164" y="618186"/>
                    <a:pt x="1043189" y="631065"/>
                  </a:cubicBezTo>
                  <a:cubicBezTo>
                    <a:pt x="1058214" y="643944"/>
                    <a:pt x="1103290" y="609600"/>
                    <a:pt x="1120462" y="643944"/>
                  </a:cubicBezTo>
                  <a:cubicBezTo>
                    <a:pt x="1137634" y="678288"/>
                    <a:pt x="1133341" y="813516"/>
                    <a:pt x="1146220" y="837127"/>
                  </a:cubicBezTo>
                  <a:cubicBezTo>
                    <a:pt x="1159099" y="860738"/>
                    <a:pt x="1180563" y="811369"/>
                    <a:pt x="1197735" y="785611"/>
                  </a:cubicBezTo>
                  <a:cubicBezTo>
                    <a:pt x="1214907" y="759853"/>
                    <a:pt x="1240665" y="689019"/>
                    <a:pt x="1249251" y="682580"/>
                  </a:cubicBezTo>
                  <a:cubicBezTo>
                    <a:pt x="1257837" y="676141"/>
                    <a:pt x="1225640" y="779172"/>
                    <a:pt x="1249251" y="746975"/>
                  </a:cubicBezTo>
                  <a:cubicBezTo>
                    <a:pt x="1272862" y="714778"/>
                    <a:pt x="1365160" y="538766"/>
                    <a:pt x="1390918" y="489397"/>
                  </a:cubicBezTo>
                  <a:cubicBezTo>
                    <a:pt x="1416676" y="440028"/>
                    <a:pt x="1393065" y="446467"/>
                    <a:pt x="1403797" y="450760"/>
                  </a:cubicBezTo>
                  <a:cubicBezTo>
                    <a:pt x="1414529" y="455053"/>
                    <a:pt x="1444581" y="510862"/>
                    <a:pt x="1455313" y="515155"/>
                  </a:cubicBezTo>
                  <a:cubicBezTo>
                    <a:pt x="1466045" y="519448"/>
                    <a:pt x="1453167" y="440028"/>
                    <a:pt x="1468192" y="476518"/>
                  </a:cubicBezTo>
                  <a:cubicBezTo>
                    <a:pt x="1483217" y="513008"/>
                    <a:pt x="1524000" y="697606"/>
                    <a:pt x="1545465" y="734096"/>
                  </a:cubicBezTo>
                  <a:cubicBezTo>
                    <a:pt x="1566930" y="770586"/>
                    <a:pt x="1588394" y="656822"/>
                    <a:pt x="1596980" y="695459"/>
                  </a:cubicBezTo>
                  <a:cubicBezTo>
                    <a:pt x="1605566" y="734096"/>
                    <a:pt x="1577662" y="925132"/>
                    <a:pt x="1596980" y="965915"/>
                  </a:cubicBezTo>
                  <a:cubicBezTo>
                    <a:pt x="1616298" y="1006698"/>
                    <a:pt x="1691425" y="899375"/>
                    <a:pt x="1712890" y="940158"/>
                  </a:cubicBezTo>
                  <a:cubicBezTo>
                    <a:pt x="1734355" y="980941"/>
                    <a:pt x="1715037" y="1180563"/>
                    <a:pt x="1725769" y="1210614"/>
                  </a:cubicBezTo>
                  <a:cubicBezTo>
                    <a:pt x="1736502" y="1240665"/>
                    <a:pt x="1762260" y="1133341"/>
                    <a:pt x="1777285" y="1120462"/>
                  </a:cubicBezTo>
                  <a:cubicBezTo>
                    <a:pt x="1792310" y="1107583"/>
                    <a:pt x="1807335" y="1161245"/>
                    <a:pt x="1815921" y="1133341"/>
                  </a:cubicBezTo>
                  <a:cubicBezTo>
                    <a:pt x="1824507" y="1105437"/>
                    <a:pt x="1807335" y="972354"/>
                    <a:pt x="1828800" y="953036"/>
                  </a:cubicBezTo>
                  <a:cubicBezTo>
                    <a:pt x="1850265" y="933718"/>
                    <a:pt x="1921099" y="1021724"/>
                    <a:pt x="1944710" y="1017431"/>
                  </a:cubicBezTo>
                  <a:cubicBezTo>
                    <a:pt x="1968321" y="1013138"/>
                    <a:pt x="1964029" y="925133"/>
                    <a:pt x="1970468" y="927279"/>
                  </a:cubicBezTo>
                  <a:cubicBezTo>
                    <a:pt x="1976907" y="929425"/>
                    <a:pt x="1976908" y="993820"/>
                    <a:pt x="1983347" y="1030310"/>
                  </a:cubicBezTo>
                  <a:cubicBezTo>
                    <a:pt x="1989786" y="1066800"/>
                    <a:pt x="1985493" y="1126902"/>
                    <a:pt x="2009104" y="1146220"/>
                  </a:cubicBezTo>
                  <a:cubicBezTo>
                    <a:pt x="2032715" y="1165538"/>
                    <a:pt x="2105696" y="1139781"/>
                    <a:pt x="2125014" y="1146220"/>
                  </a:cubicBezTo>
                  <a:cubicBezTo>
                    <a:pt x="2144332" y="1152659"/>
                    <a:pt x="2120721" y="1178417"/>
                    <a:pt x="2125014" y="1184856"/>
                  </a:cubicBezTo>
                  <a:cubicBezTo>
                    <a:pt x="2129307" y="1191295"/>
                    <a:pt x="2140039" y="1188075"/>
                    <a:pt x="2150772" y="118485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" name="Figura a mano libera 14"/>
          <p:cNvSpPr/>
          <p:nvPr/>
        </p:nvSpPr>
        <p:spPr>
          <a:xfrm>
            <a:off x="1143000" y="3429000"/>
            <a:ext cx="2332570" cy="336907"/>
          </a:xfrm>
          <a:custGeom>
            <a:avLst/>
            <a:gdLst>
              <a:gd name="connsiteX0" fmla="*/ 0 w 2332570"/>
              <a:gd name="connsiteY0" fmla="*/ 155496 h 336907"/>
              <a:gd name="connsiteX1" fmla="*/ 129587 w 2332570"/>
              <a:gd name="connsiteY1" fmla="*/ 51832 h 336907"/>
              <a:gd name="connsiteX2" fmla="*/ 207340 w 2332570"/>
              <a:gd name="connsiteY2" fmla="*/ 103664 h 336907"/>
              <a:gd name="connsiteX3" fmla="*/ 492431 w 2332570"/>
              <a:gd name="connsiteY3" fmla="*/ 12958 h 336907"/>
              <a:gd name="connsiteX4" fmla="*/ 544266 w 2332570"/>
              <a:gd name="connsiteY4" fmla="*/ 103664 h 336907"/>
              <a:gd name="connsiteX5" fmla="*/ 596101 w 2332570"/>
              <a:gd name="connsiteY5" fmla="*/ 181412 h 336907"/>
              <a:gd name="connsiteX6" fmla="*/ 764565 w 2332570"/>
              <a:gd name="connsiteY6" fmla="*/ 272117 h 336907"/>
              <a:gd name="connsiteX7" fmla="*/ 894152 w 2332570"/>
              <a:gd name="connsiteY7" fmla="*/ 336907 h 336907"/>
              <a:gd name="connsiteX8" fmla="*/ 933028 w 2332570"/>
              <a:gd name="connsiteY8" fmla="*/ 0 h 336907"/>
              <a:gd name="connsiteX9" fmla="*/ 1140368 w 2332570"/>
              <a:gd name="connsiteY9" fmla="*/ 51832 h 336907"/>
              <a:gd name="connsiteX10" fmla="*/ 1269955 w 2332570"/>
              <a:gd name="connsiteY10" fmla="*/ 220286 h 336907"/>
              <a:gd name="connsiteX11" fmla="*/ 1503212 w 2332570"/>
              <a:gd name="connsiteY11" fmla="*/ 142538 h 336907"/>
              <a:gd name="connsiteX12" fmla="*/ 1658717 w 2332570"/>
              <a:gd name="connsiteY12" fmla="*/ 77748 h 336907"/>
              <a:gd name="connsiteX13" fmla="*/ 1736469 w 2332570"/>
              <a:gd name="connsiteY13" fmla="*/ 168454 h 336907"/>
              <a:gd name="connsiteX14" fmla="*/ 1801263 w 2332570"/>
              <a:gd name="connsiteY14" fmla="*/ 233244 h 336907"/>
              <a:gd name="connsiteX15" fmla="*/ 1995644 w 2332570"/>
              <a:gd name="connsiteY15" fmla="*/ 129580 h 336907"/>
              <a:gd name="connsiteX16" fmla="*/ 2060437 w 2332570"/>
              <a:gd name="connsiteY16" fmla="*/ 90706 h 336907"/>
              <a:gd name="connsiteX17" fmla="*/ 2151148 w 2332570"/>
              <a:gd name="connsiteY17" fmla="*/ 116622 h 336907"/>
              <a:gd name="connsiteX18" fmla="*/ 2190024 w 2332570"/>
              <a:gd name="connsiteY18" fmla="*/ 233244 h 336907"/>
              <a:gd name="connsiteX19" fmla="*/ 2319612 w 2332570"/>
              <a:gd name="connsiteY19" fmla="*/ 168454 h 336907"/>
              <a:gd name="connsiteX20" fmla="*/ 2332570 w 2332570"/>
              <a:gd name="connsiteY20" fmla="*/ 246202 h 336907"/>
              <a:gd name="connsiteX21" fmla="*/ 2332570 w 2332570"/>
              <a:gd name="connsiteY21" fmla="*/ 246202 h 33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2570" h="336907">
                <a:moveTo>
                  <a:pt x="0" y="155496"/>
                </a:moveTo>
                <a:lnTo>
                  <a:pt x="129587" y="51832"/>
                </a:lnTo>
                <a:lnTo>
                  <a:pt x="207340" y="103664"/>
                </a:lnTo>
                <a:lnTo>
                  <a:pt x="492431" y="12958"/>
                </a:lnTo>
                <a:lnTo>
                  <a:pt x="544266" y="103664"/>
                </a:lnTo>
                <a:lnTo>
                  <a:pt x="596101" y="181412"/>
                </a:lnTo>
                <a:lnTo>
                  <a:pt x="764565" y="272117"/>
                </a:lnTo>
                <a:lnTo>
                  <a:pt x="894152" y="336907"/>
                </a:lnTo>
                <a:lnTo>
                  <a:pt x="933028" y="0"/>
                </a:lnTo>
                <a:lnTo>
                  <a:pt x="1140368" y="51832"/>
                </a:lnTo>
                <a:lnTo>
                  <a:pt x="1269955" y="220286"/>
                </a:lnTo>
                <a:lnTo>
                  <a:pt x="1503212" y="142538"/>
                </a:lnTo>
                <a:lnTo>
                  <a:pt x="1658717" y="77748"/>
                </a:lnTo>
                <a:lnTo>
                  <a:pt x="1736469" y="168454"/>
                </a:lnTo>
                <a:lnTo>
                  <a:pt x="1801263" y="233244"/>
                </a:lnTo>
                <a:lnTo>
                  <a:pt x="1995644" y="129580"/>
                </a:lnTo>
                <a:lnTo>
                  <a:pt x="2060437" y="90706"/>
                </a:lnTo>
                <a:lnTo>
                  <a:pt x="2151148" y="116622"/>
                </a:lnTo>
                <a:lnTo>
                  <a:pt x="2190024" y="233244"/>
                </a:lnTo>
                <a:lnTo>
                  <a:pt x="2319612" y="168454"/>
                </a:lnTo>
                <a:lnTo>
                  <a:pt x="2332570" y="246202"/>
                </a:lnTo>
                <a:lnTo>
                  <a:pt x="2332570" y="24620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4419600" y="3352800"/>
            <a:ext cx="1846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it-IT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143000" y="2514600"/>
            <a:ext cx="2362200" cy="3200400"/>
          </a:xfrm>
          <a:prstGeom prst="rect">
            <a:avLst/>
          </a:prstGeom>
          <a:noFill/>
          <a:ln>
            <a:solidFill>
              <a:srgbClr val="008000"/>
            </a:solidFill>
          </a:ln>
          <a:effectLst>
            <a:glow rad="101600">
              <a:srgbClr val="008000">
                <a:alpha val="75000"/>
              </a:srgbClr>
            </a:glow>
            <a:innerShdw blurRad="63500" dist="50800" dir="135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505200" y="2514600"/>
            <a:ext cx="2362200" cy="3200400"/>
          </a:xfrm>
          <a:prstGeom prst="rect">
            <a:avLst/>
          </a:prstGeom>
          <a:noFill/>
          <a:effectLst>
            <a:glow rad="101600">
              <a:srgbClr val="CF20D6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1295400" y="4953000"/>
            <a:ext cx="20890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rgbClr val="008000"/>
                </a:solidFill>
              </a:rPr>
              <a:t>Equilibrium</a:t>
            </a:r>
            <a:endParaRPr lang="it-IT" sz="3200" dirty="0">
              <a:solidFill>
                <a:srgbClr val="008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581400" y="4648200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008000"/>
                </a:solidFill>
              </a:rPr>
              <a:t>      </a:t>
            </a:r>
            <a:r>
              <a:rPr lang="it-IT" sz="3200" dirty="0" smtClean="0">
                <a:solidFill>
                  <a:srgbClr val="CF20D6"/>
                </a:solidFill>
              </a:rPr>
              <a:t>Non</a:t>
            </a:r>
          </a:p>
          <a:p>
            <a:r>
              <a:rPr lang="it-IT" sz="3200" dirty="0" err="1" smtClean="0">
                <a:solidFill>
                  <a:srgbClr val="CF20D6"/>
                </a:solidFill>
              </a:rPr>
              <a:t>Equilibrium</a:t>
            </a:r>
            <a:endParaRPr lang="it-IT" sz="3200" dirty="0">
              <a:solidFill>
                <a:srgbClr val="CF20D6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33400" y="1752600"/>
            <a:ext cx="5355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/>
              <a:t>M</a:t>
            </a:r>
            <a:endParaRPr lang="it-IT" sz="3200" dirty="0"/>
          </a:p>
        </p:txBody>
      </p:sp>
      <p:cxnSp>
        <p:nvCxnSpPr>
          <p:cNvPr id="23" name="Connettore 1 22"/>
          <p:cNvCxnSpPr/>
          <p:nvPr/>
        </p:nvCxnSpPr>
        <p:spPr>
          <a:xfrm>
            <a:off x="1143000" y="3581400"/>
            <a:ext cx="2362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3505200" y="3581400"/>
            <a:ext cx="2362200" cy="137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rot="5400000" flipH="1" flipV="1">
            <a:off x="6249194" y="2894806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934200" y="35814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7772400" y="2286000"/>
            <a:ext cx="1524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7924800" y="2590800"/>
            <a:ext cx="1524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8077200" y="2971800"/>
            <a:ext cx="152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8229600" y="3276600"/>
            <a:ext cx="1524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/>
          <p:cNvSpPr/>
          <p:nvPr/>
        </p:nvSpPr>
        <p:spPr>
          <a:xfrm>
            <a:off x="8382000" y="3505200"/>
            <a:ext cx="2286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Rettangolo 36"/>
          <p:cNvSpPr/>
          <p:nvPr/>
        </p:nvSpPr>
        <p:spPr>
          <a:xfrm>
            <a:off x="7620000" y="2743200"/>
            <a:ext cx="152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/>
          <p:cNvSpPr/>
          <p:nvPr/>
        </p:nvSpPr>
        <p:spPr>
          <a:xfrm>
            <a:off x="7467600" y="3048000"/>
            <a:ext cx="152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7315200" y="3352800"/>
            <a:ext cx="1524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7086600" y="3505200"/>
            <a:ext cx="2286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/>
          <p:cNvSpPr txBox="1"/>
          <p:nvPr/>
        </p:nvSpPr>
        <p:spPr>
          <a:xfrm>
            <a:off x="6248400" y="1752600"/>
            <a:ext cx="793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chemeClr val="accent1"/>
                </a:solidFill>
              </a:rPr>
              <a:t>P</a:t>
            </a:r>
            <a:r>
              <a:rPr lang="it-IT" sz="2400" dirty="0" smtClean="0">
                <a:solidFill>
                  <a:schemeClr val="accent1"/>
                </a:solidFill>
              </a:rPr>
              <a:t>(</a:t>
            </a:r>
            <a:r>
              <a:rPr lang="it-IT" sz="2400" dirty="0" err="1" smtClean="0">
                <a:solidFill>
                  <a:schemeClr val="accent1"/>
                </a:solidFill>
              </a:rPr>
              <a:t>M</a:t>
            </a:r>
            <a:r>
              <a:rPr lang="it-IT" sz="2400" dirty="0" smtClean="0">
                <a:solidFill>
                  <a:schemeClr val="accent1"/>
                </a:solidFill>
              </a:rPr>
              <a:t>)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8696191" y="3581400"/>
            <a:ext cx="447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chemeClr val="accent1"/>
                </a:solidFill>
              </a:rPr>
              <a:t>M</a:t>
            </a:r>
            <a:endParaRPr lang="it-IT" sz="2400" dirty="0">
              <a:solidFill>
                <a:schemeClr val="accent1"/>
              </a:solidFill>
            </a:endParaRPr>
          </a:p>
        </p:txBody>
      </p:sp>
      <p:sp>
        <p:nvSpPr>
          <p:cNvPr id="44" name="Ovale 43"/>
          <p:cNvSpPr/>
          <p:nvPr/>
        </p:nvSpPr>
        <p:spPr>
          <a:xfrm>
            <a:off x="6324600" y="1219200"/>
            <a:ext cx="2819400" cy="2895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1600200" y="3124200"/>
            <a:ext cx="838200" cy="8382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Connettore 1 46"/>
          <p:cNvCxnSpPr>
            <a:endCxn id="44" idx="1"/>
          </p:cNvCxnSpPr>
          <p:nvPr/>
        </p:nvCxnSpPr>
        <p:spPr>
          <a:xfrm flipV="1">
            <a:off x="2209800" y="1643251"/>
            <a:ext cx="4527692" cy="1527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2286000" y="3839648"/>
            <a:ext cx="5257800" cy="275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fignew3_barc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4800" y="609600"/>
            <a:ext cx="8189259" cy="55626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600200" y="228600"/>
            <a:ext cx="5638800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it-IT" sz="3200" dirty="0" err="1" smtClean="0">
                <a:solidFill>
                  <a:srgbClr val="C00000"/>
                </a:solidFill>
              </a:rPr>
              <a:t>Singularity</a:t>
            </a:r>
            <a:r>
              <a:rPr lang="it-IT" sz="3200" dirty="0" smtClean="0">
                <a:solidFill>
                  <a:srgbClr val="C00000"/>
                </a:solidFill>
              </a:rPr>
              <a:t> in </a:t>
            </a:r>
            <a:r>
              <a:rPr lang="it-IT" sz="3200" dirty="0" err="1" smtClean="0">
                <a:solidFill>
                  <a:srgbClr val="C00000"/>
                </a:solidFill>
              </a:rPr>
              <a:t>energy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fluctuations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76400" y="6248400"/>
            <a:ext cx="2286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arXiv</a:t>
            </a:r>
            <a:r>
              <a:rPr lang="it-IT" sz="2400" dirty="0" smtClean="0"/>
              <a:t>: 1404.3975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 rot="2395996">
            <a:off x="5812311" y="3989895"/>
            <a:ext cx="1767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3366FF"/>
                </a:solidFill>
              </a:rPr>
              <a:t> </a:t>
            </a:r>
            <a:r>
              <a:rPr lang="it-IT" sz="2000" dirty="0" err="1" smtClean="0">
                <a:solidFill>
                  <a:srgbClr val="3366FF"/>
                </a:solidFill>
              </a:rPr>
              <a:t>Condensation</a:t>
            </a:r>
            <a:endParaRPr lang="it-IT" sz="2000" dirty="0" smtClean="0">
              <a:solidFill>
                <a:srgbClr val="3366FF"/>
              </a:solidFill>
            </a:endParaRPr>
          </a:p>
          <a:p>
            <a:r>
              <a:rPr lang="it-IT" sz="2000" dirty="0" err="1" smtClean="0">
                <a:solidFill>
                  <a:srgbClr val="3366FF"/>
                </a:solidFill>
              </a:rPr>
              <a:t>Of</a:t>
            </a:r>
            <a:r>
              <a:rPr lang="it-IT" sz="2000" dirty="0" smtClean="0">
                <a:solidFill>
                  <a:srgbClr val="3366FF"/>
                </a:solidFill>
              </a:rPr>
              <a:t> </a:t>
            </a:r>
            <a:r>
              <a:rPr lang="it-IT" sz="2000" dirty="0" err="1" smtClean="0">
                <a:solidFill>
                  <a:srgbClr val="3366FF"/>
                </a:solidFill>
              </a:rPr>
              <a:t>Fluctuations</a:t>
            </a:r>
            <a:endParaRPr lang="it-IT" sz="20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52800" y="6172200"/>
            <a:ext cx="5406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J. </a:t>
            </a:r>
            <a:r>
              <a:rPr lang="it-IT" sz="2400" dirty="0" err="1" smtClean="0"/>
              <a:t>Phys</a:t>
            </a:r>
            <a:r>
              <a:rPr lang="it-IT" sz="2400" dirty="0" smtClean="0"/>
              <a:t>. A: Math. </a:t>
            </a:r>
            <a:r>
              <a:rPr lang="it-IT" sz="2400" dirty="0" err="1" smtClean="0"/>
              <a:t>Theor</a:t>
            </a:r>
            <a:r>
              <a:rPr lang="it-IT" sz="2400" dirty="0" smtClean="0"/>
              <a:t>. 46, 042001 (2013)</a:t>
            </a:r>
            <a:endParaRPr lang="it-IT" sz="24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0763282"/>
              </p:ext>
            </p:extLst>
          </p:nvPr>
        </p:nvGraphicFramePr>
        <p:xfrm>
          <a:off x="755576" y="1493540"/>
          <a:ext cx="1233488" cy="495300"/>
        </p:xfrm>
        <a:graphic>
          <a:graphicData uri="http://schemas.openxmlformats.org/presentationml/2006/ole">
            <p:oleObj spid="_x0000_s364546" name="Equazione" r:id="rId3" imgW="583920" imgH="228600" progId="Equation.3">
              <p:embed/>
            </p:oleObj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1624044"/>
              </p:ext>
            </p:extLst>
          </p:nvPr>
        </p:nvGraphicFramePr>
        <p:xfrm>
          <a:off x="755576" y="2285628"/>
          <a:ext cx="1071563" cy="495300"/>
        </p:xfrm>
        <a:graphic>
          <a:graphicData uri="http://schemas.openxmlformats.org/presentationml/2006/ole">
            <p:oleObj spid="_x0000_s364547" name="Equazione" r:id="rId4" imgW="507960" imgH="228600" progId="Equation.3">
              <p:embed/>
            </p:oleObj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209800" y="304800"/>
            <a:ext cx="5258170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rgbClr val="C00000"/>
                </a:solidFill>
              </a:rPr>
              <a:t>Singularity</a:t>
            </a:r>
            <a:r>
              <a:rPr lang="it-IT" sz="3200" dirty="0" smtClean="0">
                <a:solidFill>
                  <a:srgbClr val="C00000"/>
                </a:solidFill>
              </a:rPr>
              <a:t> in </a:t>
            </a:r>
            <a:r>
              <a:rPr lang="it-IT" sz="3200" dirty="0" err="1" smtClean="0">
                <a:solidFill>
                  <a:srgbClr val="C00000"/>
                </a:solidFill>
              </a:rPr>
              <a:t>heat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fluctuations</a:t>
            </a:r>
            <a:endParaRPr lang="it-IT" sz="3200" dirty="0">
              <a:solidFill>
                <a:srgbClr val="C00000"/>
              </a:solidFill>
            </a:endParaRPr>
          </a:p>
        </p:txBody>
      </p:sp>
      <p:pic>
        <p:nvPicPr>
          <p:cNvPr id="6" name="Immagine 5" descr="fig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590800" y="1752600"/>
            <a:ext cx="6172200" cy="422308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 rot="17709521">
            <a:off x="3393756" y="4253985"/>
            <a:ext cx="1767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3366FF"/>
                </a:solidFill>
              </a:rPr>
              <a:t>  </a:t>
            </a:r>
            <a:r>
              <a:rPr lang="it-IT" sz="2000" dirty="0" err="1" smtClean="0">
                <a:solidFill>
                  <a:srgbClr val="3366FF"/>
                </a:solidFill>
              </a:rPr>
              <a:t>Condensation</a:t>
            </a:r>
            <a:endParaRPr lang="it-IT" sz="2000" dirty="0" smtClean="0">
              <a:solidFill>
                <a:srgbClr val="3366FF"/>
              </a:solidFill>
            </a:endParaRPr>
          </a:p>
          <a:p>
            <a:r>
              <a:rPr lang="it-IT" sz="2000" dirty="0" err="1" smtClean="0">
                <a:solidFill>
                  <a:srgbClr val="3366FF"/>
                </a:solidFill>
              </a:rPr>
              <a:t>Of</a:t>
            </a:r>
            <a:r>
              <a:rPr lang="it-IT" sz="2000" dirty="0" smtClean="0">
                <a:solidFill>
                  <a:srgbClr val="3366FF"/>
                </a:solidFill>
              </a:rPr>
              <a:t> </a:t>
            </a:r>
            <a:r>
              <a:rPr lang="it-IT" sz="2000" dirty="0" err="1" smtClean="0">
                <a:solidFill>
                  <a:srgbClr val="3366FF"/>
                </a:solidFill>
              </a:rPr>
              <a:t>Fluctuations</a:t>
            </a:r>
            <a:endParaRPr lang="it-IT" sz="20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2743" y="2667000"/>
            <a:ext cx="8961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dirty="0" err="1" smtClean="0">
                <a:solidFill>
                  <a:srgbClr val="008000"/>
                </a:solidFill>
              </a:rPr>
              <a:t>How</a:t>
            </a:r>
            <a:r>
              <a:rPr lang="it-IT" sz="7200" dirty="0" smtClean="0">
                <a:solidFill>
                  <a:srgbClr val="008000"/>
                </a:solidFill>
              </a:rPr>
              <a:t> </a:t>
            </a:r>
            <a:r>
              <a:rPr lang="it-IT" sz="7200" dirty="0" err="1" smtClean="0">
                <a:solidFill>
                  <a:srgbClr val="008000"/>
                </a:solidFill>
              </a:rPr>
              <a:t>this</a:t>
            </a:r>
            <a:r>
              <a:rPr lang="it-IT" sz="7200" dirty="0" smtClean="0">
                <a:solidFill>
                  <a:srgbClr val="008000"/>
                </a:solidFill>
              </a:rPr>
              <a:t> </a:t>
            </a:r>
            <a:r>
              <a:rPr lang="it-IT" sz="7200" dirty="0" err="1" smtClean="0">
                <a:solidFill>
                  <a:srgbClr val="008000"/>
                </a:solidFill>
              </a:rPr>
              <a:t>comes</a:t>
            </a:r>
            <a:r>
              <a:rPr lang="it-IT" sz="7200" dirty="0" smtClean="0">
                <a:solidFill>
                  <a:srgbClr val="008000"/>
                </a:solidFill>
              </a:rPr>
              <a:t> </a:t>
            </a:r>
            <a:r>
              <a:rPr lang="it-IT" sz="7200" dirty="0" err="1" smtClean="0">
                <a:solidFill>
                  <a:srgbClr val="008000"/>
                </a:solidFill>
              </a:rPr>
              <a:t>about</a:t>
            </a:r>
            <a:r>
              <a:rPr lang="it-IT" sz="7200" dirty="0" smtClean="0">
                <a:solidFill>
                  <a:srgbClr val="008000"/>
                </a:solidFill>
              </a:rPr>
              <a:t>?</a:t>
            </a:r>
            <a:endParaRPr lang="it-IT" sz="7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0" y="304800"/>
            <a:ext cx="4616168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Probability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of</a:t>
            </a:r>
            <a:r>
              <a:rPr lang="it-IT" sz="3200" dirty="0" smtClean="0">
                <a:solidFill>
                  <a:schemeClr val="tx2"/>
                </a:solidFill>
              </a:rPr>
              <a:t> a </a:t>
            </a:r>
            <a:r>
              <a:rPr lang="it-IT" sz="3200" dirty="0" err="1" smtClean="0">
                <a:solidFill>
                  <a:schemeClr val="tx2"/>
                </a:solidFill>
              </a:rPr>
              <a:t>fluctuation</a:t>
            </a:r>
            <a:endParaRPr lang="it-IT" sz="3200" dirty="0">
              <a:solidFill>
                <a:srgbClr val="C00000"/>
              </a:solidFill>
            </a:endParaRPr>
          </a:p>
        </p:txBody>
      </p:sp>
      <p:graphicFrame>
        <p:nvGraphicFramePr>
          <p:cNvPr id="390146" name="Object 2"/>
          <p:cNvGraphicFramePr>
            <a:graphicFrameLocks noChangeAspect="1"/>
          </p:cNvGraphicFramePr>
          <p:nvPr/>
        </p:nvGraphicFramePr>
        <p:xfrm>
          <a:off x="339725" y="3932238"/>
          <a:ext cx="7578725" cy="895350"/>
        </p:xfrm>
        <a:graphic>
          <a:graphicData uri="http://schemas.openxmlformats.org/presentationml/2006/ole">
            <p:oleObj spid="_x0000_s390146" name="Equation" r:id="rId3" imgW="2425700" imgH="317500" progId="Equation.3">
              <p:embed/>
            </p:oleObj>
          </a:graphicData>
        </a:graphic>
      </p:graphicFrame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1219200" y="1371600"/>
          <a:ext cx="752475" cy="681037"/>
        </p:xfrm>
        <a:graphic>
          <a:graphicData uri="http://schemas.openxmlformats.org/presentationml/2006/ole">
            <p:oleObj spid="_x0000_s390148" name="Equation" r:id="rId4" imgW="241300" imgH="24130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362200" y="1524000"/>
            <a:ext cx="4071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Microvariables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probability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447800" y="2209800"/>
            <a:ext cx="60440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/>
              <a:t>J</a:t>
            </a:r>
            <a:r>
              <a:rPr lang="it-IT" sz="2400" dirty="0" smtClean="0"/>
              <a:t>           </a:t>
            </a:r>
            <a:r>
              <a:rPr lang="it-IT" sz="2400" dirty="0" err="1" smtClean="0"/>
              <a:t>control</a:t>
            </a:r>
            <a:r>
              <a:rPr lang="it-IT" sz="2400" dirty="0" smtClean="0"/>
              <a:t> </a:t>
            </a:r>
            <a:r>
              <a:rPr lang="it-IT" sz="2400" dirty="0" err="1" smtClean="0"/>
              <a:t>parameters</a:t>
            </a:r>
            <a:r>
              <a:rPr lang="it-IT" sz="2400" dirty="0" smtClean="0"/>
              <a:t> (Temperature, </a:t>
            </a:r>
            <a:r>
              <a:rPr lang="it-IT" sz="2400" dirty="0" err="1" smtClean="0"/>
              <a:t>time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362200" y="2971800"/>
            <a:ext cx="3586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Macrovariable</a:t>
            </a:r>
            <a:r>
              <a:rPr lang="it-IT" sz="2400" dirty="0" smtClean="0"/>
              <a:t> (</a:t>
            </a:r>
            <a:r>
              <a:rPr lang="it-IT" sz="2400" dirty="0" err="1" smtClean="0"/>
              <a:t>like</a:t>
            </a:r>
            <a:r>
              <a:rPr lang="it-IT" sz="2400" dirty="0" smtClean="0"/>
              <a:t> </a:t>
            </a:r>
            <a:r>
              <a:rPr lang="it-IT" sz="2400" dirty="0" err="1" smtClean="0"/>
              <a:t>energy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graphicFrame>
        <p:nvGraphicFramePr>
          <p:cNvPr id="390150" name="Object 6"/>
          <p:cNvGraphicFramePr>
            <a:graphicFrameLocks noChangeAspect="1"/>
          </p:cNvGraphicFramePr>
          <p:nvPr/>
        </p:nvGraphicFramePr>
        <p:xfrm>
          <a:off x="1011238" y="2819400"/>
          <a:ext cx="1408112" cy="762000"/>
        </p:xfrm>
        <a:graphic>
          <a:graphicData uri="http://schemas.openxmlformats.org/presentationml/2006/ole">
            <p:oleObj spid="_x0000_s390150" name="Equation" r:id="rId5" imgW="495300" imgH="241300" progId="Equation.3">
              <p:embed/>
            </p:oleObj>
          </a:graphicData>
        </a:graphic>
      </p:graphicFrame>
      <p:sp>
        <p:nvSpPr>
          <p:cNvPr id="11" name="Freccia giù 10"/>
          <p:cNvSpPr/>
          <p:nvPr/>
        </p:nvSpPr>
        <p:spPr>
          <a:xfrm>
            <a:off x="838200" y="4724400"/>
            <a:ext cx="484632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28600" y="5638800"/>
            <a:ext cx="2063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Prob</a:t>
            </a:r>
            <a:r>
              <a:rPr lang="it-IT" sz="2400" dirty="0" smtClean="0"/>
              <a:t>.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having</a:t>
            </a:r>
            <a:endParaRPr lang="it-IT" sz="2400" dirty="0" smtClean="0"/>
          </a:p>
        </p:txBody>
      </p:sp>
      <p:graphicFrame>
        <p:nvGraphicFramePr>
          <p:cNvPr id="390152" name="Object 8"/>
          <p:cNvGraphicFramePr>
            <a:graphicFrameLocks noChangeAspect="1"/>
          </p:cNvGraphicFramePr>
          <p:nvPr/>
        </p:nvGraphicFramePr>
        <p:xfrm>
          <a:off x="120650" y="6019800"/>
          <a:ext cx="2128838" cy="877887"/>
        </p:xfrm>
        <a:graphic>
          <a:graphicData uri="http://schemas.openxmlformats.org/presentationml/2006/ole">
            <p:oleObj spid="_x0000_s390152" name="Equation" r:id="rId6" imgW="787400" imgH="292100" progId="Equation.3">
              <p:embed/>
            </p:oleObj>
          </a:graphicData>
        </a:graphic>
      </p:graphicFrame>
      <p:sp>
        <p:nvSpPr>
          <p:cNvPr id="15" name="Freccia giù 14"/>
          <p:cNvSpPr/>
          <p:nvPr/>
        </p:nvSpPr>
        <p:spPr>
          <a:xfrm>
            <a:off x="4953000" y="5867400"/>
            <a:ext cx="484632" cy="685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3581400" y="6396335"/>
            <a:ext cx="3212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/>
              <a:t>Partition</a:t>
            </a:r>
            <a:r>
              <a:rPr lang="it-IT" sz="2400" dirty="0" smtClean="0"/>
              <a:t> </a:t>
            </a:r>
            <a:r>
              <a:rPr lang="it-IT" sz="2400" dirty="0" err="1" smtClean="0"/>
              <a:t>function</a:t>
            </a:r>
            <a:r>
              <a:rPr lang="it-IT" sz="2400" dirty="0" smtClean="0"/>
              <a:t> </a:t>
            </a:r>
            <a:r>
              <a:rPr lang="it-IT" sz="2400" dirty="0" err="1" smtClean="0"/>
              <a:t>Z</a:t>
            </a:r>
            <a:r>
              <a:rPr lang="it-IT" sz="2400" dirty="0" smtClean="0"/>
              <a:t>(</a:t>
            </a:r>
            <a:r>
              <a:rPr lang="it-IT" sz="2400" dirty="0" err="1" smtClean="0"/>
              <a:t>M</a:t>
            </a:r>
            <a:r>
              <a:rPr lang="it-IT" sz="2400" dirty="0" smtClean="0"/>
              <a:t>,</a:t>
            </a:r>
            <a:r>
              <a:rPr lang="it-IT" sz="2400" dirty="0" err="1" smtClean="0"/>
              <a:t>J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/>
        </p:nvGraphicFramePr>
        <p:xfrm>
          <a:off x="6332538" y="1447800"/>
          <a:ext cx="1444625" cy="609600"/>
        </p:xfrm>
        <a:graphic>
          <a:graphicData uri="http://schemas.openxmlformats.org/presentationml/2006/ole">
            <p:oleObj spid="_x0000_s390155" name="Equation" r:id="rId7" imgW="571500" imgH="241300" progId="Equation.3">
              <p:embed/>
            </p:oleObj>
          </a:graphicData>
        </a:graphic>
      </p:graphicFrame>
      <p:sp>
        <p:nvSpPr>
          <p:cNvPr id="19" name="Parentesi quadra aperta 18"/>
          <p:cNvSpPr/>
          <p:nvPr/>
        </p:nvSpPr>
        <p:spPr>
          <a:xfrm rot="16200000">
            <a:off x="5067300" y="2095500"/>
            <a:ext cx="152400" cy="5715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3810000" y="5105400"/>
            <a:ext cx="279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solidFill>
                  <a:srgbClr val="008000"/>
                </a:solidFill>
              </a:rPr>
              <a:t>In </a:t>
            </a:r>
            <a:r>
              <a:rPr lang="it-IT" sz="3600" dirty="0" err="1" smtClean="0">
                <a:solidFill>
                  <a:srgbClr val="008000"/>
                </a:solidFill>
              </a:rPr>
              <a:t>Equilibrium</a:t>
            </a:r>
            <a:endParaRPr lang="it-IT" sz="36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2194" name="Object 2"/>
          <p:cNvGraphicFramePr>
            <a:graphicFrameLocks noChangeAspect="1"/>
          </p:cNvGraphicFramePr>
          <p:nvPr/>
        </p:nvGraphicFramePr>
        <p:xfrm>
          <a:off x="1716088" y="1482725"/>
          <a:ext cx="5238750" cy="823913"/>
        </p:xfrm>
        <a:graphic>
          <a:graphicData uri="http://schemas.openxmlformats.org/presentationml/2006/ole">
            <p:oleObj spid="_x0000_s392194" name="Equation" r:id="rId3" imgW="1676400" imgH="292100" progId="Equation.3">
              <p:embed/>
            </p:oleObj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286000" y="304800"/>
            <a:ext cx="4490131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Dual</a:t>
            </a:r>
            <a:r>
              <a:rPr lang="it-IT" sz="3200" dirty="0" smtClean="0">
                <a:solidFill>
                  <a:schemeClr val="tx2"/>
                </a:solidFill>
              </a:rPr>
              <a:t> (</a:t>
            </a:r>
            <a:r>
              <a:rPr lang="it-IT" sz="3200" dirty="0" err="1" smtClean="0">
                <a:solidFill>
                  <a:schemeClr val="tx2"/>
                </a:solidFill>
              </a:rPr>
              <a:t>constrained</a:t>
            </a:r>
            <a:r>
              <a:rPr lang="it-IT" sz="3200" dirty="0" smtClean="0">
                <a:solidFill>
                  <a:schemeClr val="tx2"/>
                </a:solidFill>
              </a:rPr>
              <a:t>) system</a:t>
            </a:r>
            <a:endParaRPr lang="it-IT" sz="3200" dirty="0">
              <a:solidFill>
                <a:srgbClr val="C00000"/>
              </a:solidFill>
            </a:endParaRPr>
          </a:p>
        </p:txBody>
      </p:sp>
      <p:graphicFrame>
        <p:nvGraphicFramePr>
          <p:cNvPr id="392195" name="Object 3"/>
          <p:cNvGraphicFramePr>
            <a:graphicFrameLocks noChangeAspect="1"/>
          </p:cNvGraphicFramePr>
          <p:nvPr/>
        </p:nvGraphicFramePr>
        <p:xfrm>
          <a:off x="55563" y="3733800"/>
          <a:ext cx="9088437" cy="1085850"/>
        </p:xfrm>
        <a:graphic>
          <a:graphicData uri="http://schemas.openxmlformats.org/presentationml/2006/ole">
            <p:oleObj spid="_x0000_s392195" name="Equation" r:id="rId4" imgW="2400300" imgH="317500" progId="Equation.3">
              <p:embed/>
            </p:oleObj>
          </a:graphicData>
        </a:graphic>
      </p:graphicFrame>
      <p:sp>
        <p:nvSpPr>
          <p:cNvPr id="6" name="Parentesi quadra chiusa 5"/>
          <p:cNvSpPr/>
          <p:nvPr/>
        </p:nvSpPr>
        <p:spPr>
          <a:xfrm rot="5400000">
            <a:off x="7258050" y="3562350"/>
            <a:ext cx="381000" cy="28575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105400" y="5181600"/>
            <a:ext cx="403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              </a:t>
            </a:r>
            <a:r>
              <a:rPr lang="it-IT" sz="3200" dirty="0" err="1" smtClean="0">
                <a:solidFill>
                  <a:srgbClr val="FF0000"/>
                </a:solidFill>
              </a:rPr>
              <a:t>Constraint</a:t>
            </a:r>
            <a:endParaRPr lang="it-IT" sz="3200" dirty="0" smtClean="0">
              <a:solidFill>
                <a:srgbClr val="FF0000"/>
              </a:solidFill>
            </a:endParaRPr>
          </a:p>
        </p:txBody>
      </p:sp>
      <p:sp>
        <p:nvSpPr>
          <p:cNvPr id="8" name="Parentesi quadra aperta 7"/>
          <p:cNvSpPr/>
          <p:nvPr/>
        </p:nvSpPr>
        <p:spPr>
          <a:xfrm rot="5400000">
            <a:off x="4305300" y="2857500"/>
            <a:ext cx="304800" cy="1600200"/>
          </a:xfrm>
          <a:prstGeom prst="leftBracke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quadra aperta 8"/>
          <p:cNvSpPr/>
          <p:nvPr/>
        </p:nvSpPr>
        <p:spPr>
          <a:xfrm rot="5400000">
            <a:off x="1447800" y="2667000"/>
            <a:ext cx="304800" cy="2133600"/>
          </a:xfrm>
          <a:prstGeom prst="leftBracke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038600" y="2971800"/>
            <a:ext cx="89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0000FF"/>
                </a:solidFill>
              </a:rPr>
              <a:t>Prior</a:t>
            </a:r>
            <a:endParaRPr lang="it-IT" sz="2800" dirty="0">
              <a:solidFill>
                <a:srgbClr val="0000FF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143000" y="3048000"/>
            <a:ext cx="848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0000FF"/>
                </a:solidFill>
              </a:rPr>
              <a:t>Dual</a:t>
            </a:r>
            <a:endParaRPr lang="it-IT" sz="2800" dirty="0">
              <a:solidFill>
                <a:srgbClr val="0000FF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248400" y="5903893"/>
            <a:ext cx="23134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</a:rPr>
              <a:t>Responsible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endParaRPr lang="it-IT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it-IT" sz="2800" dirty="0" err="1" smtClean="0">
                <a:solidFill>
                  <a:schemeClr val="accent2">
                    <a:lumMod val="75000"/>
                  </a:schemeClr>
                </a:solidFill>
              </a:rPr>
              <a:t>Singularity</a:t>
            </a:r>
            <a:endParaRPr lang="it-IT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52600" y="304800"/>
            <a:ext cx="6163867" cy="5847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chemeClr val="tx2"/>
                </a:solidFill>
              </a:rPr>
              <a:t>Constraints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may</a:t>
            </a:r>
            <a:r>
              <a:rPr lang="it-IT" sz="3200" dirty="0" smtClean="0">
                <a:solidFill>
                  <a:schemeClr val="tx2"/>
                </a:solidFill>
              </a:rPr>
              <a:t> induce </a:t>
            </a:r>
            <a:r>
              <a:rPr lang="it-IT" sz="3200" dirty="0" err="1" smtClean="0">
                <a:solidFill>
                  <a:schemeClr val="tx2"/>
                </a:solidFill>
              </a:rPr>
              <a:t>singularities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81000" y="3124200"/>
            <a:ext cx="20739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err="1" smtClean="0">
                <a:solidFill>
                  <a:srgbClr val="800000"/>
                </a:solidFill>
              </a:rPr>
              <a:t>Examples</a:t>
            </a:r>
            <a:r>
              <a:rPr lang="it-IT" sz="3600" dirty="0" smtClean="0">
                <a:solidFill>
                  <a:srgbClr val="800000"/>
                </a:solidFill>
              </a:rPr>
              <a:t>:</a:t>
            </a:r>
          </a:p>
          <a:p>
            <a:r>
              <a:rPr lang="it-IT" sz="2800" dirty="0" smtClean="0">
                <a:solidFill>
                  <a:srgbClr val="008000"/>
                </a:solidFill>
              </a:rPr>
              <a:t>(</a:t>
            </a:r>
            <a:r>
              <a:rPr lang="it-IT" sz="2800" dirty="0" err="1" smtClean="0">
                <a:solidFill>
                  <a:srgbClr val="008000"/>
                </a:solidFill>
              </a:rPr>
              <a:t>Equilibrium</a:t>
            </a:r>
            <a:r>
              <a:rPr lang="it-IT" sz="2800" dirty="0" smtClean="0">
                <a:solidFill>
                  <a:srgbClr val="008000"/>
                </a:solidFill>
              </a:rPr>
              <a:t>)</a:t>
            </a:r>
            <a:endParaRPr lang="it-IT" sz="2800" dirty="0">
              <a:solidFill>
                <a:srgbClr val="008000"/>
              </a:solidFill>
            </a:endParaRPr>
          </a:p>
        </p:txBody>
      </p:sp>
      <p:sp>
        <p:nvSpPr>
          <p:cNvPr id="4" name="Parentesi graffa aperta 3"/>
          <p:cNvSpPr/>
          <p:nvPr/>
        </p:nvSpPr>
        <p:spPr>
          <a:xfrm>
            <a:off x="2514600" y="2438400"/>
            <a:ext cx="457200" cy="2133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048000" y="2362200"/>
            <a:ext cx="29047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rgbClr val="0000FF"/>
                </a:solidFill>
              </a:rPr>
              <a:t>Boson</a:t>
            </a:r>
            <a:r>
              <a:rPr lang="it-IT" sz="3200" dirty="0" smtClean="0">
                <a:solidFill>
                  <a:srgbClr val="0000FF"/>
                </a:solidFill>
              </a:rPr>
              <a:t> Gas (BEC)</a:t>
            </a:r>
            <a:endParaRPr lang="it-IT" sz="3200" dirty="0">
              <a:solidFill>
                <a:srgbClr val="0000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48000" y="3886200"/>
            <a:ext cx="50996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>
                <a:solidFill>
                  <a:srgbClr val="FF6600"/>
                </a:solidFill>
              </a:rPr>
              <a:t>Spherical</a:t>
            </a:r>
            <a:r>
              <a:rPr lang="it-IT" sz="3200" dirty="0" smtClean="0">
                <a:solidFill>
                  <a:srgbClr val="FF6600"/>
                </a:solidFill>
              </a:rPr>
              <a:t> </a:t>
            </a:r>
            <a:r>
              <a:rPr lang="it-IT" sz="3200" dirty="0" err="1" smtClean="0">
                <a:solidFill>
                  <a:srgbClr val="FF6600"/>
                </a:solidFill>
              </a:rPr>
              <a:t>Model</a:t>
            </a:r>
            <a:r>
              <a:rPr lang="it-IT" sz="3200" dirty="0" smtClean="0">
                <a:solidFill>
                  <a:srgbClr val="FF6600"/>
                </a:solidFill>
              </a:rPr>
              <a:t> (</a:t>
            </a:r>
            <a:r>
              <a:rPr lang="it-IT" sz="3200" dirty="0" err="1" smtClean="0">
                <a:solidFill>
                  <a:srgbClr val="FF6600"/>
                </a:solidFill>
              </a:rPr>
              <a:t>Magnetism</a:t>
            </a:r>
            <a:r>
              <a:rPr lang="it-IT" sz="3200" dirty="0" smtClean="0">
                <a:solidFill>
                  <a:srgbClr val="FF6600"/>
                </a:solidFill>
              </a:rPr>
              <a:t>)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4876800" y="5181600"/>
            <a:ext cx="1524000" cy="15240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9" name="Connettore 2 8"/>
          <p:cNvCxnSpPr>
            <a:endCxn id="7" idx="7"/>
          </p:cNvCxnSpPr>
          <p:nvPr/>
        </p:nvCxnSpPr>
        <p:spPr>
          <a:xfrm rot="5400000" flipH="1" flipV="1">
            <a:off x="5638800" y="5404786"/>
            <a:ext cx="538815" cy="538815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990600" y="5943600"/>
          <a:ext cx="2568575" cy="677862"/>
        </p:xfrm>
        <a:graphic>
          <a:graphicData uri="http://schemas.openxmlformats.org/presentationml/2006/ole">
            <p:oleObj spid="_x0000_s394242" name="Equation" r:id="rId3" imgW="914400" imgH="241300" progId="Equation.3">
              <p:embed/>
            </p:oleObj>
          </a:graphicData>
        </a:graphic>
      </p:graphicFrame>
      <p:graphicFrame>
        <p:nvGraphicFramePr>
          <p:cNvPr id="394245" name="Object 5"/>
          <p:cNvGraphicFramePr>
            <a:graphicFrameLocks noChangeAspect="1"/>
          </p:cNvGraphicFramePr>
          <p:nvPr/>
        </p:nvGraphicFramePr>
        <p:xfrm>
          <a:off x="0" y="4876800"/>
          <a:ext cx="4465153" cy="838200"/>
        </p:xfrm>
        <a:graphic>
          <a:graphicData uri="http://schemas.openxmlformats.org/presentationml/2006/ole">
            <p:oleObj spid="_x0000_s394245" name="Equation" r:id="rId4" imgW="1892300" imgH="393700" progId="Equation.3">
              <p:embed/>
            </p:oleObj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657600" y="5943600"/>
            <a:ext cx="11773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it-IT" sz="3200" dirty="0" err="1" smtClean="0">
                <a:solidFill>
                  <a:schemeClr val="accent6">
                    <a:lumMod val="50000"/>
                  </a:schemeClr>
                </a:solidFill>
              </a:rPr>
              <a:t>M=S</a:t>
            </a:r>
            <a:r>
              <a:rPr lang="it-IT" sz="32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it-IT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/>
        </p:nvGraphicFramePr>
        <p:xfrm>
          <a:off x="5410200" y="5257800"/>
          <a:ext cx="506730" cy="400050"/>
        </p:xfrm>
        <a:graphic>
          <a:graphicData uri="http://schemas.openxmlformats.org/presentationml/2006/ole">
            <p:oleObj spid="_x0000_s394246" name="Equation" r:id="rId5" imgW="241300" imgH="190500" progId="Equation.3">
              <p:embed/>
            </p:oleObj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8805446" y="5334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7696200" y="5257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7620000" y="53340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</a:rPr>
              <a:t>T</a:t>
            </a:r>
            <a:r>
              <a:rPr lang="it-IT" sz="2400" baseline="-25000" dirty="0" err="1" smtClean="0">
                <a:solidFill>
                  <a:srgbClr val="FF0000"/>
                </a:solidFill>
              </a:rPr>
              <a:t>c</a:t>
            </a:r>
            <a:endParaRPr lang="it-IT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3" name="Connettore 1 22"/>
          <p:cNvCxnSpPr/>
          <p:nvPr/>
        </p:nvCxnSpPr>
        <p:spPr>
          <a:xfrm rot="16200000" flipV="1">
            <a:off x="7162006" y="4725194"/>
            <a:ext cx="1588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1" idx="0"/>
            <a:endCxn id="19" idx="0"/>
          </p:cNvCxnSpPr>
          <p:nvPr/>
        </p:nvCxnSpPr>
        <p:spPr>
          <a:xfrm rot="5400000" flipH="1" flipV="1">
            <a:off x="8411661" y="4770939"/>
            <a:ext cx="1588" cy="11261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8805446" y="6324600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Ovale 26"/>
          <p:cNvSpPr/>
          <p:nvPr/>
        </p:nvSpPr>
        <p:spPr>
          <a:xfrm>
            <a:off x="7696200" y="6248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7620000" y="632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S</a:t>
            </a:r>
            <a:r>
              <a:rPr lang="it-IT" sz="2400" baseline="-25000" dirty="0" smtClean="0">
                <a:solidFill>
                  <a:srgbClr val="FF0000"/>
                </a:solidFill>
              </a:rPr>
              <a:t>c</a:t>
            </a:r>
            <a:endParaRPr lang="it-IT" sz="24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>
          <a:xfrm rot="16200000" flipV="1">
            <a:off x="7162006" y="5715794"/>
            <a:ext cx="1588" cy="121920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28" idx="0"/>
            <a:endCxn id="26" idx="0"/>
          </p:cNvCxnSpPr>
          <p:nvPr/>
        </p:nvCxnSpPr>
        <p:spPr>
          <a:xfrm rot="5400000" flipH="1" flipV="1">
            <a:off x="8408543" y="5764657"/>
            <a:ext cx="1588" cy="11198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6858000" y="4876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Ferro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8001000" y="48768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Para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924800" y="5867400"/>
            <a:ext cx="84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6600"/>
                </a:solidFill>
              </a:rPr>
              <a:t>Ferro</a:t>
            </a:r>
            <a:endParaRPr lang="it-IT" sz="2400" dirty="0">
              <a:solidFill>
                <a:srgbClr val="FF6600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858000" y="58674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Para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9" grpId="0"/>
      <p:bldP spid="20" grpId="0" animBg="1"/>
      <p:bldP spid="21" grpId="0"/>
      <p:bldP spid="26" grpId="0"/>
      <p:bldP spid="27" grpId="0" animBg="1"/>
      <p:bldP spid="28" grpId="0"/>
      <p:bldP spid="31" grpId="0"/>
      <p:bldP spid="32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304800" y="381000"/>
            <a:ext cx="3279864" cy="1569660"/>
          </a:xfrm>
          <a:prstGeom prst="rect">
            <a:avLst/>
          </a:prstGeom>
          <a:noFill/>
          <a:ln w="22225">
            <a:solidFill>
              <a:schemeClr val="tx2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dirty="0" err="1" smtClean="0">
                <a:solidFill>
                  <a:schemeClr val="tx2"/>
                </a:solidFill>
              </a:rPr>
              <a:t>Fluctuations</a:t>
            </a:r>
            <a:r>
              <a:rPr lang="it-IT" sz="3200" dirty="0" smtClean="0">
                <a:solidFill>
                  <a:schemeClr val="tx2"/>
                </a:solidFill>
              </a:rPr>
              <a:t> in the </a:t>
            </a:r>
          </a:p>
          <a:p>
            <a:pPr algn="ctr"/>
            <a:r>
              <a:rPr lang="it-IT" sz="3200" dirty="0" err="1" smtClean="0">
                <a:solidFill>
                  <a:schemeClr val="tx2"/>
                </a:solidFill>
              </a:rPr>
              <a:t>Prior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it-IT" sz="3200" dirty="0" err="1" smtClean="0">
                <a:solidFill>
                  <a:schemeClr val="tx2"/>
                </a:solidFill>
              </a:rPr>
              <a:t>P</a:t>
            </a:r>
            <a:r>
              <a:rPr lang="it-IT" sz="3200" dirty="0" smtClean="0">
                <a:solidFill>
                  <a:schemeClr val="tx2"/>
                </a:solidFill>
              </a:rPr>
              <a:t>(</a:t>
            </a:r>
            <a:r>
              <a:rPr lang="it-IT" sz="3200" dirty="0" err="1" smtClean="0">
                <a:solidFill>
                  <a:schemeClr val="tx2"/>
                </a:solidFill>
              </a:rPr>
              <a:t>M</a:t>
            </a:r>
            <a:r>
              <a:rPr lang="it-IT" sz="3200" dirty="0" smtClean="0">
                <a:solidFill>
                  <a:schemeClr val="tx2"/>
                </a:solidFill>
              </a:rPr>
              <a:t>,</a:t>
            </a:r>
            <a:r>
              <a:rPr lang="it-IT" sz="3200" dirty="0" err="1" smtClean="0">
                <a:solidFill>
                  <a:schemeClr val="tx2"/>
                </a:solidFill>
              </a:rPr>
              <a:t>J</a:t>
            </a:r>
            <a:r>
              <a:rPr lang="it-IT" sz="32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4800" y="4953000"/>
            <a:ext cx="3342582" cy="1569660"/>
          </a:xfrm>
          <a:prstGeom prst="rect">
            <a:avLst/>
          </a:prstGeom>
          <a:noFill/>
          <a:ln w="22225">
            <a:solidFill>
              <a:schemeClr val="tx2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dirty="0" err="1">
                <a:solidFill>
                  <a:schemeClr val="tx2"/>
                </a:solidFill>
              </a:rPr>
              <a:t>A</a:t>
            </a:r>
            <a:r>
              <a:rPr lang="it-IT" sz="3200" dirty="0" err="1" smtClean="0">
                <a:solidFill>
                  <a:schemeClr val="tx2"/>
                </a:solidFill>
              </a:rPr>
              <a:t>verage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properties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it-IT" sz="3200" dirty="0">
                <a:solidFill>
                  <a:schemeClr val="tx2"/>
                </a:solidFill>
              </a:rPr>
              <a:t>i</a:t>
            </a:r>
            <a:r>
              <a:rPr lang="it-IT" sz="3200" dirty="0" smtClean="0">
                <a:solidFill>
                  <a:schemeClr val="tx2"/>
                </a:solidFill>
              </a:rPr>
              <a:t>n the </a:t>
            </a:r>
            <a:r>
              <a:rPr lang="it-IT" sz="3200" dirty="0" err="1" smtClean="0">
                <a:solidFill>
                  <a:schemeClr val="tx2"/>
                </a:solidFill>
              </a:rPr>
              <a:t>Dual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it-IT" sz="3200" dirty="0" err="1" smtClean="0">
                <a:solidFill>
                  <a:schemeClr val="tx2"/>
                </a:solidFill>
              </a:rPr>
              <a:t>Z</a:t>
            </a:r>
            <a:r>
              <a:rPr lang="it-IT" sz="3200" dirty="0" smtClean="0">
                <a:solidFill>
                  <a:schemeClr val="tx2"/>
                </a:solidFill>
              </a:rPr>
              <a:t>(</a:t>
            </a:r>
            <a:r>
              <a:rPr lang="it-IT" sz="3200" dirty="0" err="1" smtClean="0">
                <a:solidFill>
                  <a:schemeClr val="tx2"/>
                </a:solidFill>
              </a:rPr>
              <a:t>M</a:t>
            </a:r>
            <a:r>
              <a:rPr lang="it-IT" sz="3200" dirty="0" smtClean="0">
                <a:solidFill>
                  <a:schemeClr val="tx2"/>
                </a:solidFill>
              </a:rPr>
              <a:t>,</a:t>
            </a:r>
            <a:r>
              <a:rPr lang="it-IT" sz="3200" dirty="0" err="1" smtClean="0">
                <a:solidFill>
                  <a:schemeClr val="tx2"/>
                </a:solidFill>
              </a:rPr>
              <a:t>J</a:t>
            </a:r>
            <a:r>
              <a:rPr lang="it-IT" sz="32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2" name="Freccia bidirezionale verticale 11"/>
          <p:cNvSpPr/>
          <p:nvPr/>
        </p:nvSpPr>
        <p:spPr>
          <a:xfrm>
            <a:off x="1676400" y="2057400"/>
            <a:ext cx="457200" cy="274015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096000" y="838200"/>
            <a:ext cx="2667717" cy="584776"/>
          </a:xfrm>
          <a:prstGeom prst="rect">
            <a:avLst/>
          </a:prstGeom>
          <a:noFill/>
          <a:ln w="22225">
            <a:solidFill>
              <a:schemeClr val="tx2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dirty="0" err="1" smtClean="0">
                <a:solidFill>
                  <a:schemeClr val="tx2"/>
                </a:solidFill>
              </a:rPr>
              <a:t>Singular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P</a:t>
            </a:r>
            <a:r>
              <a:rPr lang="it-IT" sz="3200" dirty="0" smtClean="0">
                <a:solidFill>
                  <a:schemeClr val="tx2"/>
                </a:solidFill>
              </a:rPr>
              <a:t>(</a:t>
            </a:r>
            <a:r>
              <a:rPr lang="it-IT" sz="3200" dirty="0" err="1" smtClean="0">
                <a:solidFill>
                  <a:schemeClr val="tx2"/>
                </a:solidFill>
              </a:rPr>
              <a:t>M</a:t>
            </a:r>
            <a:r>
              <a:rPr lang="it-IT" sz="3200" dirty="0" smtClean="0">
                <a:solidFill>
                  <a:schemeClr val="tx2"/>
                </a:solidFill>
              </a:rPr>
              <a:t>,</a:t>
            </a:r>
            <a:r>
              <a:rPr lang="it-IT" sz="3200" dirty="0" err="1" smtClean="0">
                <a:solidFill>
                  <a:schemeClr val="tx2"/>
                </a:solidFill>
              </a:rPr>
              <a:t>J</a:t>
            </a:r>
            <a:r>
              <a:rPr lang="it-IT" sz="32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943600" y="5410200"/>
            <a:ext cx="2902958" cy="1077218"/>
          </a:xfrm>
          <a:prstGeom prst="rect">
            <a:avLst/>
          </a:prstGeom>
          <a:noFill/>
          <a:ln w="22225">
            <a:solidFill>
              <a:schemeClr val="tx2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dirty="0" err="1" smtClean="0">
                <a:solidFill>
                  <a:schemeClr val="tx2"/>
                </a:solidFill>
              </a:rPr>
              <a:t>Phase</a:t>
            </a:r>
            <a:r>
              <a:rPr lang="it-IT" sz="3200" dirty="0" smtClean="0">
                <a:solidFill>
                  <a:schemeClr val="tx2"/>
                </a:solidFill>
              </a:rPr>
              <a:t> </a:t>
            </a:r>
            <a:r>
              <a:rPr lang="it-IT" sz="3200" dirty="0" err="1" smtClean="0">
                <a:solidFill>
                  <a:schemeClr val="tx2"/>
                </a:solidFill>
              </a:rPr>
              <a:t>Transition</a:t>
            </a:r>
            <a:endParaRPr lang="it-IT" sz="3200" dirty="0" smtClean="0">
              <a:solidFill>
                <a:schemeClr val="tx2"/>
              </a:solidFill>
            </a:endParaRPr>
          </a:p>
          <a:p>
            <a:pPr algn="ctr"/>
            <a:r>
              <a:rPr lang="it-IT" sz="3200" dirty="0" smtClean="0">
                <a:solidFill>
                  <a:schemeClr val="tx2"/>
                </a:solidFill>
              </a:rPr>
              <a:t>(</a:t>
            </a:r>
            <a:r>
              <a:rPr lang="it-IT" sz="3200" dirty="0" err="1" smtClean="0">
                <a:solidFill>
                  <a:schemeClr val="tx2"/>
                </a:solidFill>
              </a:rPr>
              <a:t>Condensation</a:t>
            </a:r>
            <a:r>
              <a:rPr lang="it-IT" sz="32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" name="Freccia bidirezionale verticale 6"/>
          <p:cNvSpPr/>
          <p:nvPr/>
        </p:nvSpPr>
        <p:spPr>
          <a:xfrm>
            <a:off x="7239000" y="2133600"/>
            <a:ext cx="457200" cy="274015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 rot="16200000">
            <a:off x="5214825" y="3090976"/>
            <a:ext cx="3079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>
                <a:solidFill>
                  <a:srgbClr val="008000"/>
                </a:solidFill>
              </a:rPr>
              <a:t>In </a:t>
            </a:r>
            <a:r>
              <a:rPr lang="it-IT" sz="4000" dirty="0" err="1" smtClean="0">
                <a:solidFill>
                  <a:srgbClr val="008000"/>
                </a:solidFill>
              </a:rPr>
              <a:t>Equilibrium</a:t>
            </a:r>
            <a:endParaRPr lang="it-IT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6444</TotalTime>
  <Words>465</Words>
  <Application>Microsoft Macintosh PowerPoint</Application>
  <PresentationFormat>Presentazione su schermo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Modello struttura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Tema di Office</vt:lpstr>
      <vt:lpstr>Equazione</vt:lpstr>
      <vt:lpstr>Equation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zannetti</dc:creator>
  <cp:lastModifiedBy>Federico Corberi</cp:lastModifiedBy>
  <cp:revision>490</cp:revision>
  <cp:lastPrinted>2014-01-15T09:16:38Z</cp:lastPrinted>
  <dcterms:created xsi:type="dcterms:W3CDTF">2014-05-28T22:24:21Z</dcterms:created>
  <dcterms:modified xsi:type="dcterms:W3CDTF">2014-05-28T22:27:43Z</dcterms:modified>
</cp:coreProperties>
</file>